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7"/>
  </p:notesMasterIdLst>
  <p:sldIdLst>
    <p:sldId id="605" r:id="rId2"/>
    <p:sldId id="427" r:id="rId3"/>
    <p:sldId id="693" r:id="rId4"/>
    <p:sldId id="694" r:id="rId5"/>
    <p:sldId id="604" r:id="rId6"/>
    <p:sldId id="646" r:id="rId7"/>
    <p:sldId id="619" r:id="rId8"/>
    <p:sldId id="698" r:id="rId9"/>
    <p:sldId id="700" r:id="rId10"/>
    <p:sldId id="699" r:id="rId11"/>
    <p:sldId id="620" r:id="rId12"/>
    <p:sldId id="621" r:id="rId13"/>
    <p:sldId id="622" r:id="rId14"/>
    <p:sldId id="623" r:id="rId15"/>
    <p:sldId id="702" r:id="rId16"/>
    <p:sldId id="624" r:id="rId17"/>
    <p:sldId id="625" r:id="rId18"/>
    <p:sldId id="626" r:id="rId19"/>
    <p:sldId id="627" r:id="rId20"/>
    <p:sldId id="634" r:id="rId21"/>
    <p:sldId id="635" r:id="rId22"/>
    <p:sldId id="636" r:id="rId23"/>
    <p:sldId id="628" r:id="rId24"/>
    <p:sldId id="629" r:id="rId25"/>
    <p:sldId id="630" r:id="rId26"/>
    <p:sldId id="631" r:id="rId27"/>
    <p:sldId id="701" r:id="rId28"/>
    <p:sldId id="632" r:id="rId29"/>
    <p:sldId id="633" r:id="rId30"/>
    <p:sldId id="577" r:id="rId31"/>
    <p:sldId id="575" r:id="rId32"/>
    <p:sldId id="579" r:id="rId33"/>
    <p:sldId id="563" r:id="rId34"/>
    <p:sldId id="580" r:id="rId35"/>
    <p:sldId id="593" r:id="rId36"/>
    <p:sldId id="723" r:id="rId37"/>
    <p:sldId id="599" r:id="rId38"/>
    <p:sldId id="724" r:id="rId39"/>
    <p:sldId id="600" r:id="rId40"/>
    <p:sldId id="595" r:id="rId41"/>
    <p:sldId id="594" r:id="rId42"/>
    <p:sldId id="564" r:id="rId43"/>
    <p:sldId id="565" r:id="rId44"/>
    <p:sldId id="581" r:id="rId45"/>
    <p:sldId id="582" r:id="rId46"/>
    <p:sldId id="584" r:id="rId47"/>
    <p:sldId id="722" r:id="rId48"/>
    <p:sldId id="585" r:id="rId49"/>
    <p:sldId id="586" r:id="rId50"/>
    <p:sldId id="587" r:id="rId51"/>
    <p:sldId id="588" r:id="rId52"/>
    <p:sldId id="589" r:id="rId53"/>
    <p:sldId id="602" r:id="rId54"/>
    <p:sldId id="603" r:id="rId55"/>
    <p:sldId id="590" r:id="rId56"/>
    <p:sldId id="591" r:id="rId57"/>
    <p:sldId id="680" r:id="rId58"/>
    <p:sldId id="681" r:id="rId59"/>
    <p:sldId id="638" r:id="rId60"/>
    <p:sldId id="639" r:id="rId61"/>
    <p:sldId id="640" r:id="rId62"/>
    <p:sldId id="641" r:id="rId63"/>
    <p:sldId id="685" r:id="rId64"/>
    <p:sldId id="647" r:id="rId65"/>
    <p:sldId id="649" r:id="rId66"/>
    <p:sldId id="652" r:id="rId67"/>
    <p:sldId id="653" r:id="rId68"/>
    <p:sldId id="654" r:id="rId69"/>
    <p:sldId id="656" r:id="rId70"/>
    <p:sldId id="657" r:id="rId71"/>
    <p:sldId id="658" r:id="rId72"/>
    <p:sldId id="659" r:id="rId73"/>
    <p:sldId id="660" r:id="rId74"/>
    <p:sldId id="661" r:id="rId75"/>
    <p:sldId id="662" r:id="rId76"/>
    <p:sldId id="663" r:id="rId77"/>
    <p:sldId id="686" r:id="rId78"/>
    <p:sldId id="664" r:id="rId79"/>
    <p:sldId id="666" r:id="rId80"/>
    <p:sldId id="665" r:id="rId81"/>
    <p:sldId id="667" r:id="rId82"/>
    <p:sldId id="668" r:id="rId83"/>
    <p:sldId id="705" r:id="rId84"/>
    <p:sldId id="706" r:id="rId85"/>
    <p:sldId id="669" r:id="rId86"/>
    <p:sldId id="670" r:id="rId87"/>
    <p:sldId id="672" r:id="rId88"/>
    <p:sldId id="673" r:id="rId89"/>
    <p:sldId id="676" r:id="rId90"/>
    <p:sldId id="687" r:id="rId91"/>
    <p:sldId id="720" r:id="rId92"/>
    <p:sldId id="688" r:id="rId93"/>
    <p:sldId id="689" r:id="rId94"/>
    <p:sldId id="690" r:id="rId95"/>
    <p:sldId id="721" r:id="rId96"/>
    <p:sldId id="707" r:id="rId97"/>
    <p:sldId id="710" r:id="rId98"/>
    <p:sldId id="711" r:id="rId99"/>
    <p:sldId id="715" r:id="rId100"/>
    <p:sldId id="716" r:id="rId101"/>
    <p:sldId id="718" r:id="rId102"/>
    <p:sldId id="719" r:id="rId103"/>
    <p:sldId id="712" r:id="rId104"/>
    <p:sldId id="713" r:id="rId105"/>
    <p:sldId id="568" r:id="rId106"/>
  </p:sldIdLst>
  <p:sldSz cx="9144000" cy="6858000" type="screen4x3"/>
  <p:notesSz cx="6858000" cy="9144000"/>
  <p:custDataLst>
    <p:tags r:id="rId108"/>
  </p:custDataLst>
  <p:defaultTextStyle>
    <a:defPPr>
      <a:defRPr lang="zh-CN"/>
    </a:defPPr>
    <a:lvl1pPr algn="l" rtl="0" fontAlgn="base">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BF5FF"/>
    <a:srgbClr val="33CC33"/>
    <a:srgbClr val="000000"/>
    <a:srgbClr val="C0C0C0"/>
    <a:srgbClr val="EAEAEA"/>
    <a:srgbClr val="F7FBFF"/>
    <a:srgbClr val="EFF7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251" autoAdjust="0"/>
    <p:restoredTop sz="94301" autoAdjust="0"/>
  </p:normalViewPr>
  <p:slideViewPr>
    <p:cSldViewPr showGuides="1">
      <p:cViewPr varScale="1">
        <p:scale>
          <a:sx n="96" d="100"/>
          <a:sy n="96" d="100"/>
        </p:scale>
        <p:origin x="64" y="2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b="0"/>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lvl1pPr>
          </a:lstStyle>
          <a:p>
            <a:pPr>
              <a:defRPr/>
            </a:pPr>
            <a:endParaRPr lang="en-US" altLang="zh-CN"/>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lvl1pPr>
          </a:lstStyle>
          <a:p>
            <a:pPr>
              <a:defRPr/>
            </a:pPr>
            <a:fld id="{9E4CF83F-BBD4-48EB-B238-7C89499A2E06}"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I/O</a:t>
            </a:r>
            <a:r>
              <a:rPr lang="zh-CN" altLang="en-US" dirty="0"/>
              <a:t>通道是一种特殊的处理机。它具有执行</a:t>
            </a:r>
            <a:r>
              <a:rPr lang="en-US" altLang="zh-CN" dirty="0"/>
              <a:t>I/O</a:t>
            </a:r>
            <a:r>
              <a:rPr lang="zh-CN" altLang="en-US" dirty="0"/>
              <a:t>指令的能力，并通过执行通道</a:t>
            </a:r>
            <a:r>
              <a:rPr lang="en-US" altLang="zh-CN" dirty="0"/>
              <a:t>(I/O)</a:t>
            </a:r>
            <a:r>
              <a:rPr lang="zh-CN" altLang="en-US" dirty="0"/>
              <a:t>程序来控制</a:t>
            </a:r>
            <a:r>
              <a:rPr lang="en-US" altLang="zh-CN" dirty="0"/>
              <a:t>I/O</a:t>
            </a:r>
            <a:r>
              <a:rPr lang="zh-CN" altLang="en-US" dirty="0"/>
              <a:t>操作。但</a:t>
            </a:r>
            <a:r>
              <a:rPr lang="en-US" altLang="zh-CN" dirty="0"/>
              <a:t>I/O</a:t>
            </a:r>
            <a:r>
              <a:rPr lang="zh-CN" altLang="en-US" dirty="0"/>
              <a:t>通道又与一般的处理机不同，主要表现在以下两个方面：一是其指令类型单一，这是由于通道硬件比较简单，其所能执行的命令，主要局限于与</a:t>
            </a:r>
            <a:r>
              <a:rPr lang="en-US" altLang="zh-CN" dirty="0"/>
              <a:t>I/O</a:t>
            </a:r>
            <a:r>
              <a:rPr lang="zh-CN" altLang="en-US" dirty="0"/>
              <a:t>操作有关的指令；再就是通道没有自己的内存，通道所执行的通道程序是放在主机的内存中的，换言之，是通道与</a:t>
            </a:r>
            <a:r>
              <a:rPr lang="en-US" altLang="zh-CN" dirty="0"/>
              <a:t>CPU</a:t>
            </a:r>
            <a:r>
              <a:rPr lang="zh-CN" altLang="en-US" dirty="0"/>
              <a:t>共享内存。</a:t>
            </a:r>
          </a:p>
        </p:txBody>
      </p:sp>
      <p:sp>
        <p:nvSpPr>
          <p:cNvPr id="4" name="灯片编号占位符 3"/>
          <p:cNvSpPr>
            <a:spLocks noGrp="1"/>
          </p:cNvSpPr>
          <p:nvPr>
            <p:ph type="sldNum" sz="quarter" idx="10"/>
          </p:nvPr>
        </p:nvSpPr>
        <p:spPr/>
        <p:txBody>
          <a:bodyPr/>
          <a:lstStyle/>
          <a:p>
            <a:pPr>
              <a:defRPr/>
            </a:pPr>
            <a:fld id="{9E4CF83F-BBD4-48EB-B238-7C89499A2E06}" type="slidenum">
              <a:rPr lang="en-US" altLang="zh-CN" smtClean="0"/>
              <a:t>30</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757761"/>
          <p:cNvSpPr>
            <a:spLocks noGrp="1" noRot="1" noChangeAspect="1"/>
          </p:cNvSpPr>
          <p:nvPr>
            <p:ph type="sldImg" idx="4294967295"/>
          </p:nvPr>
        </p:nvSpPr>
        <p:spPr>
          <a:xfrm>
            <a:off x="1143000" y="685800"/>
            <a:ext cx="4572000" cy="3429000"/>
          </a:xfrm>
          <a:prstGeom prst="rect">
            <a:avLst/>
          </a:prstGeom>
          <a:noFill/>
          <a:ln>
            <a:miter lim="800000"/>
          </a:ln>
        </p:spPr>
      </p:sp>
      <p:sp>
        <p:nvSpPr>
          <p:cNvPr id="75778" name="文本占位符 757762"/>
          <p:cNvSpPr>
            <a:spLocks noGrp="1"/>
          </p:cNvSpPr>
          <p:nvPr>
            <p:ph type="body" idx="4294967295"/>
          </p:nvPr>
        </p:nvSpPr>
        <p:spPr>
          <a:xfrm>
            <a:off x="685800" y="4343400"/>
            <a:ext cx="5486400" cy="4114800"/>
          </a:xfrm>
          <a:prstGeom prst="rect">
            <a:avLst/>
          </a:prstGeom>
          <a:noFill/>
          <a:ln>
            <a:miter lim="800000"/>
          </a:ln>
        </p:spPr>
        <p:txBody>
          <a:bodyPr anchor="t" anchorCtr="0"/>
          <a:lstStyle>
            <a:lvl1pPr marL="0" indent="0" algn="l"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1pPr>
            <a:lvl2pPr marL="4572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2pPr>
            <a:lvl3pPr marL="9144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3pPr>
            <a:lvl4pPr marL="13716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4pPr>
            <a:lvl5pPr marL="18288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5pPr>
          </a:lstStyle>
          <a:p>
            <a:pPr marL="0" lvl="0" indent="0"/>
            <a:endParaRPr lang="zh-CN" altLang="en-US">
              <a:ea typeface="宋体" panose="02010600030101010101" pitchFamily="2" charset="-122"/>
            </a:endParaRPr>
          </a:p>
        </p:txBody>
      </p:sp>
      <p:sp>
        <p:nvSpPr>
          <p:cNvPr id="75779" name="页脚占位符 1"/>
          <p:cNvSpPr>
            <a:spLocks noGrp="1"/>
          </p:cNvSpPr>
          <p:nvPr>
            <p:ph type="ftr"/>
          </p:nvPr>
        </p:nvSpPr>
        <p:spPr>
          <a:xfrm>
            <a:off x="0" y="8685212"/>
            <a:ext cx="2971800" cy="457200"/>
          </a:xfrm>
          <a:prstGeom prst="rect">
            <a:avLst/>
          </a:prstGeom>
          <a:noFill/>
          <a:ln>
            <a:noFill/>
            <a:miter lim="800000"/>
          </a:ln>
        </p:spPr>
        <p:txBody>
          <a:bodyPr anchor="b" anchorCtr="0"/>
          <a:lstStyle>
            <a:lvl1pPr marL="0" lvl="0" indent="0" algn="l" rtl="0" eaLnBrk="1" fontAlgn="base" latinLnBrk="0" hangingPunct="1">
              <a:lnSpc>
                <a:spcPct val="100000"/>
              </a:lnSpc>
              <a:spcBef>
                <a:spcPct val="0"/>
              </a:spcBef>
              <a:spcAft>
                <a:spcPct val="0"/>
              </a:spcAft>
              <a:buClrTx/>
              <a:buSzTx/>
              <a:buNone/>
              <a:defRPr lang="en-US" altLang="en-US"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9pPr>
          </a:lstStyle>
          <a:p>
            <a:pPr marL="0" lvl="0" indent="0"/>
            <a:r>
              <a:rPr lang="zh-CN" altLang="en-US" sz="1200" b="0">
                <a:ea typeface="宋体" panose="02010600030101010101" pitchFamily="2" charset="-122"/>
              </a:rPr>
              <a:t>TechEd 2002</a:t>
            </a:r>
          </a:p>
        </p:txBody>
      </p:sp>
      <p:sp>
        <p:nvSpPr>
          <p:cNvPr id="75780" name="灯片编号占位符 2"/>
          <p:cNvSpPr>
            <a:spLocks noGrp="1"/>
          </p:cNvSpPr>
          <p:nvPr>
            <p:ph type="sldNum"/>
          </p:nvPr>
        </p:nvSpPr>
        <p:spPr>
          <a:xfrm>
            <a:off x="3884612" y="8685212"/>
            <a:ext cx="2971800" cy="457200"/>
          </a:xfrm>
          <a:prstGeom prst="rect">
            <a:avLst/>
          </a:prstGeom>
          <a:noFill/>
          <a:ln>
            <a:noFill/>
            <a:miter lim="800000"/>
          </a:ln>
        </p:spPr>
        <p:txBody>
          <a:bodyPr anchor="b" anchorCtr="0"/>
          <a:lstStyle>
            <a:lvl1pPr marL="0" lvl="0" indent="0" algn="l" rtl="0" eaLnBrk="1" fontAlgn="base" latinLnBrk="0" hangingPunct="1">
              <a:lnSpc>
                <a:spcPct val="100000"/>
              </a:lnSpc>
              <a:spcBef>
                <a:spcPct val="0"/>
              </a:spcBef>
              <a:spcAft>
                <a:spcPct val="0"/>
              </a:spcAft>
              <a:buClrTx/>
              <a:buSzTx/>
              <a:buNone/>
              <a:defRPr lang="en-US" altLang="en-US"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9pPr>
          </a:lstStyle>
          <a:p>
            <a:pPr marL="0" lvl="0" indent="0" algn="r"/>
            <a:fld id="{E7A029F6-E027-457F-8D07-52AC4D450237}" type="slidenum">
              <a:rPr lang="zh-CN" altLang="en-US" sz="1200" b="0">
                <a:ea typeface="宋体" panose="02010600030101010101" pitchFamily="2" charset="-122"/>
              </a:rPr>
              <a:t>90</a:t>
            </a:fld>
            <a:endParaRPr lang="zh-CN" altLang="en-US" sz="1200" b="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757761"/>
          <p:cNvSpPr>
            <a:spLocks noGrp="1" noRot="1" noChangeAspect="1"/>
          </p:cNvSpPr>
          <p:nvPr>
            <p:ph type="sldImg" idx="4294967295"/>
          </p:nvPr>
        </p:nvSpPr>
        <p:spPr>
          <a:xfrm>
            <a:off x="1143000" y="685800"/>
            <a:ext cx="4572000" cy="3429000"/>
          </a:xfrm>
          <a:prstGeom prst="rect">
            <a:avLst/>
          </a:prstGeom>
          <a:noFill/>
          <a:ln>
            <a:miter lim="800000"/>
          </a:ln>
        </p:spPr>
      </p:sp>
      <p:sp>
        <p:nvSpPr>
          <p:cNvPr id="75778" name="文本占位符 757762"/>
          <p:cNvSpPr>
            <a:spLocks noGrp="1"/>
          </p:cNvSpPr>
          <p:nvPr>
            <p:ph type="body" idx="4294967295"/>
          </p:nvPr>
        </p:nvSpPr>
        <p:spPr>
          <a:xfrm>
            <a:off x="685800" y="4343400"/>
            <a:ext cx="5486400" cy="4114800"/>
          </a:xfrm>
          <a:prstGeom prst="rect">
            <a:avLst/>
          </a:prstGeom>
          <a:noFill/>
          <a:ln>
            <a:miter lim="800000"/>
          </a:ln>
        </p:spPr>
        <p:txBody>
          <a:bodyPr anchor="t" anchorCtr="0"/>
          <a:lstStyle>
            <a:lvl1pPr marL="0" indent="0" algn="l"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1pPr>
            <a:lvl2pPr marL="4572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2pPr>
            <a:lvl3pPr marL="9144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3pPr>
            <a:lvl4pPr marL="13716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4pPr>
            <a:lvl5pPr marL="18288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5pPr>
          </a:lstStyle>
          <a:p>
            <a:pPr marL="0" lvl="0" indent="0"/>
            <a:endParaRPr lang="zh-CN" altLang="en-US">
              <a:ea typeface="宋体" panose="02010600030101010101" pitchFamily="2" charset="-122"/>
            </a:endParaRPr>
          </a:p>
        </p:txBody>
      </p:sp>
      <p:sp>
        <p:nvSpPr>
          <p:cNvPr id="75779" name="页脚占位符 1"/>
          <p:cNvSpPr>
            <a:spLocks noGrp="1"/>
          </p:cNvSpPr>
          <p:nvPr>
            <p:ph type="ftr"/>
          </p:nvPr>
        </p:nvSpPr>
        <p:spPr>
          <a:xfrm>
            <a:off x="0" y="8685212"/>
            <a:ext cx="2971800" cy="457200"/>
          </a:xfrm>
          <a:prstGeom prst="rect">
            <a:avLst/>
          </a:prstGeom>
          <a:noFill/>
          <a:ln>
            <a:noFill/>
            <a:miter lim="800000"/>
          </a:ln>
        </p:spPr>
        <p:txBody>
          <a:bodyPr anchor="b" anchorCtr="0"/>
          <a:lstStyle>
            <a:lvl1pPr marL="0" lvl="0" indent="0" algn="l" rtl="0" eaLnBrk="1" fontAlgn="base" latinLnBrk="0" hangingPunct="1">
              <a:lnSpc>
                <a:spcPct val="100000"/>
              </a:lnSpc>
              <a:spcBef>
                <a:spcPct val="0"/>
              </a:spcBef>
              <a:spcAft>
                <a:spcPct val="0"/>
              </a:spcAft>
              <a:buClrTx/>
              <a:buSzTx/>
              <a:buNone/>
              <a:defRPr lang="en-US" altLang="en-US"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9pPr>
          </a:lstStyle>
          <a:p>
            <a:pPr marL="0" lvl="0" indent="0"/>
            <a:r>
              <a:rPr lang="zh-CN" altLang="en-US" sz="1200" b="0">
                <a:ea typeface="宋体" panose="02010600030101010101" pitchFamily="2" charset="-122"/>
              </a:rPr>
              <a:t>TechEd 2002</a:t>
            </a:r>
          </a:p>
        </p:txBody>
      </p:sp>
      <p:sp>
        <p:nvSpPr>
          <p:cNvPr id="75780" name="灯片编号占位符 2"/>
          <p:cNvSpPr>
            <a:spLocks noGrp="1"/>
          </p:cNvSpPr>
          <p:nvPr>
            <p:ph type="sldNum"/>
          </p:nvPr>
        </p:nvSpPr>
        <p:spPr>
          <a:xfrm>
            <a:off x="3884612" y="8685212"/>
            <a:ext cx="2971800" cy="457200"/>
          </a:xfrm>
          <a:prstGeom prst="rect">
            <a:avLst/>
          </a:prstGeom>
          <a:noFill/>
          <a:ln>
            <a:noFill/>
            <a:miter lim="800000"/>
          </a:ln>
        </p:spPr>
        <p:txBody>
          <a:bodyPr anchor="b" anchorCtr="0"/>
          <a:lstStyle>
            <a:lvl1pPr marL="0" lvl="0" indent="0" algn="l" rtl="0" eaLnBrk="1" fontAlgn="base" latinLnBrk="0" hangingPunct="1">
              <a:lnSpc>
                <a:spcPct val="100000"/>
              </a:lnSpc>
              <a:spcBef>
                <a:spcPct val="0"/>
              </a:spcBef>
              <a:spcAft>
                <a:spcPct val="0"/>
              </a:spcAft>
              <a:buClrTx/>
              <a:buSzTx/>
              <a:buNone/>
              <a:defRPr lang="en-US" altLang="en-US"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9pPr>
          </a:lstStyle>
          <a:p>
            <a:pPr marL="0" lvl="0" indent="0" algn="r"/>
            <a:fld id="{E7A029F6-E027-457F-8D07-52AC4D450237}" type="slidenum">
              <a:rPr lang="zh-CN" altLang="en-US" sz="1200" b="0">
                <a:ea typeface="宋体" panose="02010600030101010101" pitchFamily="2" charset="-122"/>
              </a:rPr>
              <a:t>91</a:t>
            </a:fld>
            <a:endParaRPr lang="zh-CN" altLang="en-US" sz="1200" b="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753665"/>
          <p:cNvSpPr>
            <a:spLocks noGrp="1" noRot="1" noChangeAspect="1"/>
          </p:cNvSpPr>
          <p:nvPr>
            <p:ph type="sldImg" idx="4294967295"/>
          </p:nvPr>
        </p:nvSpPr>
        <p:spPr>
          <a:xfrm>
            <a:off x="1143000" y="685800"/>
            <a:ext cx="4572000" cy="3429000"/>
          </a:xfrm>
          <a:prstGeom prst="rect">
            <a:avLst/>
          </a:prstGeom>
          <a:noFill/>
          <a:ln>
            <a:miter lim="800000"/>
          </a:ln>
        </p:spPr>
      </p:sp>
      <p:sp>
        <p:nvSpPr>
          <p:cNvPr id="77826" name="文本占位符 753666"/>
          <p:cNvSpPr>
            <a:spLocks noGrp="1"/>
          </p:cNvSpPr>
          <p:nvPr>
            <p:ph type="body" idx="4294967295"/>
          </p:nvPr>
        </p:nvSpPr>
        <p:spPr>
          <a:xfrm>
            <a:off x="685800" y="4343400"/>
            <a:ext cx="5486400" cy="4114800"/>
          </a:xfrm>
          <a:prstGeom prst="rect">
            <a:avLst/>
          </a:prstGeom>
          <a:noFill/>
          <a:ln>
            <a:miter lim="800000"/>
          </a:ln>
        </p:spPr>
        <p:txBody>
          <a:bodyPr anchor="t" anchorCtr="0"/>
          <a:lstStyle>
            <a:lvl1pPr marL="0" indent="0" algn="l"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1pPr>
            <a:lvl2pPr marL="4572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2pPr>
            <a:lvl3pPr marL="9144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3pPr>
            <a:lvl4pPr marL="13716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4pPr>
            <a:lvl5pPr marL="18288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5pPr>
          </a:lstStyle>
          <a:p>
            <a:pPr marL="0" lvl="0" indent="0"/>
            <a:endParaRPr lang="zh-CN" altLang="en-US">
              <a:ea typeface="宋体" panose="02010600030101010101" pitchFamily="2" charset="-122"/>
            </a:endParaRPr>
          </a:p>
        </p:txBody>
      </p:sp>
      <p:sp>
        <p:nvSpPr>
          <p:cNvPr id="77827" name="页脚占位符 1"/>
          <p:cNvSpPr>
            <a:spLocks noGrp="1"/>
          </p:cNvSpPr>
          <p:nvPr>
            <p:ph type="ftr"/>
          </p:nvPr>
        </p:nvSpPr>
        <p:spPr>
          <a:xfrm>
            <a:off x="0" y="8685212"/>
            <a:ext cx="2971800" cy="457200"/>
          </a:xfrm>
          <a:prstGeom prst="rect">
            <a:avLst/>
          </a:prstGeom>
          <a:noFill/>
          <a:ln>
            <a:noFill/>
            <a:miter lim="800000"/>
          </a:ln>
        </p:spPr>
        <p:txBody>
          <a:bodyPr anchor="b" anchorCtr="0"/>
          <a:lstStyle>
            <a:lvl1pPr marL="0" lvl="0" indent="0" algn="l" rtl="0" eaLnBrk="1" fontAlgn="base" latinLnBrk="0" hangingPunct="1">
              <a:lnSpc>
                <a:spcPct val="100000"/>
              </a:lnSpc>
              <a:spcBef>
                <a:spcPct val="0"/>
              </a:spcBef>
              <a:spcAft>
                <a:spcPct val="0"/>
              </a:spcAft>
              <a:buClrTx/>
              <a:buSzTx/>
              <a:buNone/>
              <a:defRPr lang="en-US" altLang="en-US"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9pPr>
          </a:lstStyle>
          <a:p>
            <a:pPr marL="0" lvl="0" indent="0"/>
            <a:r>
              <a:rPr lang="zh-CN" altLang="en-US" sz="1200" b="0">
                <a:ea typeface="宋体" panose="02010600030101010101" pitchFamily="2" charset="-122"/>
              </a:rPr>
              <a:t>TechEd 2002</a:t>
            </a:r>
          </a:p>
        </p:txBody>
      </p:sp>
      <p:sp>
        <p:nvSpPr>
          <p:cNvPr id="77828" name="灯片编号占位符 2"/>
          <p:cNvSpPr>
            <a:spLocks noGrp="1"/>
          </p:cNvSpPr>
          <p:nvPr>
            <p:ph type="sldNum"/>
          </p:nvPr>
        </p:nvSpPr>
        <p:spPr>
          <a:xfrm>
            <a:off x="3884612" y="8685212"/>
            <a:ext cx="2971800" cy="457200"/>
          </a:xfrm>
          <a:prstGeom prst="rect">
            <a:avLst/>
          </a:prstGeom>
          <a:noFill/>
          <a:ln>
            <a:noFill/>
            <a:miter lim="800000"/>
          </a:ln>
        </p:spPr>
        <p:txBody>
          <a:bodyPr anchor="b" anchorCtr="0"/>
          <a:lstStyle>
            <a:lvl1pPr marL="0" lvl="0" indent="0" algn="l" rtl="0" eaLnBrk="1" fontAlgn="base" latinLnBrk="0" hangingPunct="1">
              <a:lnSpc>
                <a:spcPct val="100000"/>
              </a:lnSpc>
              <a:spcBef>
                <a:spcPct val="0"/>
              </a:spcBef>
              <a:spcAft>
                <a:spcPct val="0"/>
              </a:spcAft>
              <a:buClrTx/>
              <a:buSzTx/>
              <a:buNone/>
              <a:defRPr lang="en-US" altLang="en-US"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9pPr>
          </a:lstStyle>
          <a:p>
            <a:pPr marL="0" lvl="0" indent="0" algn="r"/>
            <a:fld id="{A85D2A4E-871A-48C7-A38E-E029E58BD78C}" type="slidenum">
              <a:rPr lang="zh-CN" altLang="en-US" sz="1200" b="0">
                <a:ea typeface="宋体" panose="02010600030101010101" pitchFamily="2" charset="-122"/>
              </a:rPr>
              <a:t>92</a:t>
            </a:fld>
            <a:endParaRPr lang="zh-CN" altLang="en-US" sz="1200" b="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759809"/>
          <p:cNvSpPr>
            <a:spLocks noGrp="1" noRot="1" noChangeAspect="1"/>
          </p:cNvSpPr>
          <p:nvPr>
            <p:ph type="sldImg" idx="4294967295"/>
          </p:nvPr>
        </p:nvSpPr>
        <p:spPr>
          <a:xfrm>
            <a:off x="1143000" y="685800"/>
            <a:ext cx="4572000" cy="3429000"/>
          </a:xfrm>
          <a:prstGeom prst="rect">
            <a:avLst/>
          </a:prstGeom>
          <a:noFill/>
          <a:ln>
            <a:miter lim="800000"/>
          </a:ln>
        </p:spPr>
      </p:sp>
      <p:sp>
        <p:nvSpPr>
          <p:cNvPr id="79874" name="文本占位符 759810"/>
          <p:cNvSpPr>
            <a:spLocks noGrp="1"/>
          </p:cNvSpPr>
          <p:nvPr>
            <p:ph type="body" idx="4294967295"/>
          </p:nvPr>
        </p:nvSpPr>
        <p:spPr>
          <a:xfrm>
            <a:off x="685800" y="4343400"/>
            <a:ext cx="5486400" cy="4114800"/>
          </a:xfrm>
          <a:prstGeom prst="rect">
            <a:avLst/>
          </a:prstGeom>
          <a:noFill/>
          <a:ln>
            <a:miter lim="800000"/>
          </a:ln>
        </p:spPr>
        <p:txBody>
          <a:bodyPr anchor="t" anchorCtr="0"/>
          <a:lstStyle>
            <a:lvl1pPr marL="0" indent="0" algn="l"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1pPr>
            <a:lvl2pPr marL="4572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2pPr>
            <a:lvl3pPr marL="9144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3pPr>
            <a:lvl4pPr marL="13716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4pPr>
            <a:lvl5pPr marL="18288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5pPr>
          </a:lstStyle>
          <a:p>
            <a:pPr marL="0" lvl="0" indent="0"/>
            <a:endParaRPr lang="zh-CN" altLang="en-US">
              <a:ea typeface="宋体" panose="02010600030101010101" pitchFamily="2" charset="-122"/>
            </a:endParaRPr>
          </a:p>
        </p:txBody>
      </p:sp>
      <p:sp>
        <p:nvSpPr>
          <p:cNvPr id="79875" name="页脚占位符 1"/>
          <p:cNvSpPr>
            <a:spLocks noGrp="1"/>
          </p:cNvSpPr>
          <p:nvPr>
            <p:ph type="ftr"/>
          </p:nvPr>
        </p:nvSpPr>
        <p:spPr>
          <a:xfrm>
            <a:off x="0" y="8685212"/>
            <a:ext cx="2971800" cy="457200"/>
          </a:xfrm>
          <a:prstGeom prst="rect">
            <a:avLst/>
          </a:prstGeom>
          <a:noFill/>
          <a:ln>
            <a:noFill/>
            <a:miter lim="800000"/>
          </a:ln>
        </p:spPr>
        <p:txBody>
          <a:bodyPr anchor="b" anchorCtr="0"/>
          <a:lstStyle>
            <a:lvl1pPr marL="0" lvl="0" indent="0" algn="l" rtl="0" eaLnBrk="1" fontAlgn="base" latinLnBrk="0" hangingPunct="1">
              <a:lnSpc>
                <a:spcPct val="100000"/>
              </a:lnSpc>
              <a:spcBef>
                <a:spcPct val="0"/>
              </a:spcBef>
              <a:spcAft>
                <a:spcPct val="0"/>
              </a:spcAft>
              <a:buClrTx/>
              <a:buSzTx/>
              <a:buNone/>
              <a:defRPr lang="en-US" altLang="en-US"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9pPr>
          </a:lstStyle>
          <a:p>
            <a:pPr marL="0" lvl="0" indent="0"/>
            <a:r>
              <a:rPr lang="zh-CN" altLang="en-US" sz="1200" b="0">
                <a:ea typeface="宋体" panose="02010600030101010101" pitchFamily="2" charset="-122"/>
              </a:rPr>
              <a:t>TechEd 2002</a:t>
            </a:r>
          </a:p>
        </p:txBody>
      </p:sp>
      <p:sp>
        <p:nvSpPr>
          <p:cNvPr id="79876" name="灯片编号占位符 2"/>
          <p:cNvSpPr>
            <a:spLocks noGrp="1"/>
          </p:cNvSpPr>
          <p:nvPr>
            <p:ph type="sldNum"/>
          </p:nvPr>
        </p:nvSpPr>
        <p:spPr>
          <a:xfrm>
            <a:off x="3884612" y="8685212"/>
            <a:ext cx="2971800" cy="457200"/>
          </a:xfrm>
          <a:prstGeom prst="rect">
            <a:avLst/>
          </a:prstGeom>
          <a:noFill/>
          <a:ln>
            <a:noFill/>
            <a:miter lim="800000"/>
          </a:ln>
        </p:spPr>
        <p:txBody>
          <a:bodyPr anchor="b" anchorCtr="0"/>
          <a:lstStyle>
            <a:lvl1pPr marL="0" lvl="0" indent="0" algn="l" rtl="0" eaLnBrk="1" fontAlgn="base" latinLnBrk="0" hangingPunct="1">
              <a:lnSpc>
                <a:spcPct val="100000"/>
              </a:lnSpc>
              <a:spcBef>
                <a:spcPct val="0"/>
              </a:spcBef>
              <a:spcAft>
                <a:spcPct val="0"/>
              </a:spcAft>
              <a:buClrTx/>
              <a:buSzTx/>
              <a:buNone/>
              <a:defRPr lang="en-US" altLang="en-US"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9pPr>
          </a:lstStyle>
          <a:p>
            <a:pPr marL="0" lvl="0" indent="0" algn="r"/>
            <a:fld id="{58F00D3A-ED8F-4226-9436-2013C49E7523}" type="slidenum">
              <a:rPr lang="zh-CN" altLang="en-US" sz="1200" b="0">
                <a:ea typeface="宋体" panose="02010600030101010101" pitchFamily="2" charset="-122"/>
              </a:rPr>
              <a:t>93</a:t>
            </a:fld>
            <a:endParaRPr lang="zh-CN" altLang="en-US" sz="1200" b="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幻灯片图像占位符 755713"/>
          <p:cNvSpPr>
            <a:spLocks noGrp="1" noRot="1" noChangeAspect="1"/>
          </p:cNvSpPr>
          <p:nvPr>
            <p:ph type="sldImg" idx="4294967295"/>
          </p:nvPr>
        </p:nvSpPr>
        <p:spPr>
          <a:xfrm>
            <a:off x="1143000" y="685800"/>
            <a:ext cx="4572000" cy="3429000"/>
          </a:xfrm>
          <a:prstGeom prst="rect">
            <a:avLst/>
          </a:prstGeom>
          <a:noFill/>
          <a:ln>
            <a:miter lim="800000"/>
          </a:ln>
        </p:spPr>
      </p:sp>
      <p:sp>
        <p:nvSpPr>
          <p:cNvPr id="81922" name="文本占位符 755714"/>
          <p:cNvSpPr>
            <a:spLocks noGrp="1"/>
          </p:cNvSpPr>
          <p:nvPr>
            <p:ph type="body" idx="4294967295"/>
          </p:nvPr>
        </p:nvSpPr>
        <p:spPr>
          <a:xfrm>
            <a:off x="685800" y="4343400"/>
            <a:ext cx="5486400" cy="4114800"/>
          </a:xfrm>
          <a:prstGeom prst="rect">
            <a:avLst/>
          </a:prstGeom>
          <a:noFill/>
          <a:ln>
            <a:miter lim="800000"/>
          </a:ln>
        </p:spPr>
        <p:txBody>
          <a:bodyPr anchor="t" anchorCtr="0"/>
          <a:lstStyle>
            <a:lvl1pPr marL="0" indent="0" algn="l"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1pPr>
            <a:lvl2pPr marL="4572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2pPr>
            <a:lvl3pPr marL="9144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3pPr>
            <a:lvl4pPr marL="13716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4pPr>
            <a:lvl5pPr marL="18288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5pPr>
          </a:lstStyle>
          <a:p>
            <a:pPr marL="0" lvl="0" indent="0"/>
            <a:endParaRPr lang="zh-CN" altLang="en-US">
              <a:ea typeface="宋体" panose="02010600030101010101" pitchFamily="2" charset="-122"/>
            </a:endParaRPr>
          </a:p>
        </p:txBody>
      </p:sp>
      <p:sp>
        <p:nvSpPr>
          <p:cNvPr id="81923" name="页脚占位符 1"/>
          <p:cNvSpPr>
            <a:spLocks noGrp="1"/>
          </p:cNvSpPr>
          <p:nvPr>
            <p:ph type="ftr"/>
          </p:nvPr>
        </p:nvSpPr>
        <p:spPr>
          <a:xfrm>
            <a:off x="0" y="8685212"/>
            <a:ext cx="2971800" cy="457200"/>
          </a:xfrm>
          <a:prstGeom prst="rect">
            <a:avLst/>
          </a:prstGeom>
          <a:noFill/>
          <a:ln>
            <a:noFill/>
            <a:miter lim="800000"/>
          </a:ln>
        </p:spPr>
        <p:txBody>
          <a:bodyPr anchor="b" anchorCtr="0"/>
          <a:lstStyle>
            <a:lvl1pPr marL="0" lvl="0" indent="0" algn="l" rtl="0" eaLnBrk="1" fontAlgn="base" latinLnBrk="0" hangingPunct="1">
              <a:lnSpc>
                <a:spcPct val="100000"/>
              </a:lnSpc>
              <a:spcBef>
                <a:spcPct val="0"/>
              </a:spcBef>
              <a:spcAft>
                <a:spcPct val="0"/>
              </a:spcAft>
              <a:buClrTx/>
              <a:buSzTx/>
              <a:buNone/>
              <a:defRPr lang="en-US" altLang="en-US"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9pPr>
          </a:lstStyle>
          <a:p>
            <a:pPr marL="0" lvl="0" indent="0"/>
            <a:r>
              <a:rPr lang="zh-CN" altLang="en-US" sz="1200" b="0">
                <a:ea typeface="宋体" panose="02010600030101010101" pitchFamily="2" charset="-122"/>
              </a:rPr>
              <a:t>TechEd 2002</a:t>
            </a:r>
          </a:p>
        </p:txBody>
      </p:sp>
      <p:sp>
        <p:nvSpPr>
          <p:cNvPr id="81924" name="灯片编号占位符 2"/>
          <p:cNvSpPr>
            <a:spLocks noGrp="1"/>
          </p:cNvSpPr>
          <p:nvPr>
            <p:ph type="sldNum"/>
          </p:nvPr>
        </p:nvSpPr>
        <p:spPr>
          <a:xfrm>
            <a:off x="3884612" y="8685212"/>
            <a:ext cx="2971800" cy="457200"/>
          </a:xfrm>
          <a:prstGeom prst="rect">
            <a:avLst/>
          </a:prstGeom>
          <a:noFill/>
          <a:ln>
            <a:noFill/>
            <a:miter lim="800000"/>
          </a:ln>
        </p:spPr>
        <p:txBody>
          <a:bodyPr anchor="b" anchorCtr="0"/>
          <a:lstStyle>
            <a:lvl1pPr marL="0" lvl="0" indent="0" algn="l" rtl="0" eaLnBrk="1" fontAlgn="base" latinLnBrk="0" hangingPunct="1">
              <a:lnSpc>
                <a:spcPct val="100000"/>
              </a:lnSpc>
              <a:spcBef>
                <a:spcPct val="0"/>
              </a:spcBef>
              <a:spcAft>
                <a:spcPct val="0"/>
              </a:spcAft>
              <a:buClrTx/>
              <a:buSzTx/>
              <a:buNone/>
              <a:defRPr lang="en-US" altLang="en-US"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9pPr>
          </a:lstStyle>
          <a:p>
            <a:pPr marL="0" lvl="0" indent="0" algn="r"/>
            <a:fld id="{6D70696B-699D-4C86-B308-06FC0314C8A4}" type="slidenum">
              <a:rPr lang="zh-CN" altLang="en-US" sz="1200" b="0">
                <a:ea typeface="宋体" panose="02010600030101010101" pitchFamily="2" charset="-122"/>
              </a:rPr>
              <a:t>94</a:t>
            </a:fld>
            <a:endParaRPr lang="zh-CN" altLang="en-US" sz="1200" b="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幻灯片图像占位符 755713"/>
          <p:cNvSpPr>
            <a:spLocks noGrp="1" noRot="1" noChangeAspect="1"/>
          </p:cNvSpPr>
          <p:nvPr>
            <p:ph type="sldImg" idx="4294967295"/>
          </p:nvPr>
        </p:nvSpPr>
        <p:spPr>
          <a:xfrm>
            <a:off x="1143000" y="685800"/>
            <a:ext cx="4572000" cy="3429000"/>
          </a:xfrm>
          <a:prstGeom prst="rect">
            <a:avLst/>
          </a:prstGeom>
          <a:noFill/>
          <a:ln>
            <a:miter lim="800000"/>
          </a:ln>
        </p:spPr>
      </p:sp>
      <p:sp>
        <p:nvSpPr>
          <p:cNvPr id="81922" name="文本占位符 755714"/>
          <p:cNvSpPr>
            <a:spLocks noGrp="1"/>
          </p:cNvSpPr>
          <p:nvPr>
            <p:ph type="body" idx="4294967295"/>
          </p:nvPr>
        </p:nvSpPr>
        <p:spPr>
          <a:xfrm>
            <a:off x="685800" y="4343400"/>
            <a:ext cx="5486400" cy="4114800"/>
          </a:xfrm>
          <a:prstGeom prst="rect">
            <a:avLst/>
          </a:prstGeom>
          <a:noFill/>
          <a:ln>
            <a:miter lim="800000"/>
          </a:ln>
        </p:spPr>
        <p:txBody>
          <a:bodyPr anchor="t" anchorCtr="0"/>
          <a:lstStyle>
            <a:lvl1pPr marL="0" indent="0" algn="l"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1pPr>
            <a:lvl2pPr marL="4572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2pPr>
            <a:lvl3pPr marL="9144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3pPr>
            <a:lvl4pPr marL="13716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4pPr>
            <a:lvl5pPr marL="18288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5pPr>
          </a:lstStyle>
          <a:p>
            <a:pPr marL="0" lvl="0" indent="0"/>
            <a:endParaRPr lang="zh-CN" altLang="en-US">
              <a:ea typeface="宋体" panose="02010600030101010101" pitchFamily="2" charset="-122"/>
            </a:endParaRPr>
          </a:p>
        </p:txBody>
      </p:sp>
      <p:sp>
        <p:nvSpPr>
          <p:cNvPr id="81923" name="页脚占位符 1"/>
          <p:cNvSpPr>
            <a:spLocks noGrp="1"/>
          </p:cNvSpPr>
          <p:nvPr>
            <p:ph type="ftr"/>
          </p:nvPr>
        </p:nvSpPr>
        <p:spPr>
          <a:xfrm>
            <a:off x="0" y="8685212"/>
            <a:ext cx="2971800" cy="457200"/>
          </a:xfrm>
          <a:prstGeom prst="rect">
            <a:avLst/>
          </a:prstGeom>
          <a:noFill/>
          <a:ln>
            <a:noFill/>
            <a:miter lim="800000"/>
          </a:ln>
        </p:spPr>
        <p:txBody>
          <a:bodyPr anchor="b" anchorCtr="0"/>
          <a:lstStyle>
            <a:lvl1pPr marL="0" lvl="0" indent="0" algn="l" rtl="0" eaLnBrk="1" fontAlgn="base" latinLnBrk="0" hangingPunct="1">
              <a:lnSpc>
                <a:spcPct val="100000"/>
              </a:lnSpc>
              <a:spcBef>
                <a:spcPct val="0"/>
              </a:spcBef>
              <a:spcAft>
                <a:spcPct val="0"/>
              </a:spcAft>
              <a:buClrTx/>
              <a:buSzTx/>
              <a:buNone/>
              <a:defRPr lang="en-US" altLang="en-US"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9pPr>
          </a:lstStyle>
          <a:p>
            <a:pPr marL="0" lvl="0" indent="0"/>
            <a:r>
              <a:rPr lang="zh-CN" altLang="en-US" sz="1200" b="0">
                <a:ea typeface="宋体" panose="02010600030101010101" pitchFamily="2" charset="-122"/>
              </a:rPr>
              <a:t>TechEd 2002</a:t>
            </a:r>
          </a:p>
        </p:txBody>
      </p:sp>
      <p:sp>
        <p:nvSpPr>
          <p:cNvPr id="81924" name="灯片编号占位符 2"/>
          <p:cNvSpPr>
            <a:spLocks noGrp="1"/>
          </p:cNvSpPr>
          <p:nvPr>
            <p:ph type="sldNum"/>
          </p:nvPr>
        </p:nvSpPr>
        <p:spPr>
          <a:xfrm>
            <a:off x="3884612" y="8685212"/>
            <a:ext cx="2971800" cy="457200"/>
          </a:xfrm>
          <a:prstGeom prst="rect">
            <a:avLst/>
          </a:prstGeom>
          <a:noFill/>
          <a:ln>
            <a:noFill/>
            <a:miter lim="800000"/>
          </a:ln>
        </p:spPr>
        <p:txBody>
          <a:bodyPr anchor="b" anchorCtr="0"/>
          <a:lstStyle>
            <a:lvl1pPr marL="0" lvl="0" indent="0" algn="l" rtl="0" eaLnBrk="1" fontAlgn="base" latinLnBrk="0" hangingPunct="1">
              <a:lnSpc>
                <a:spcPct val="100000"/>
              </a:lnSpc>
              <a:spcBef>
                <a:spcPct val="0"/>
              </a:spcBef>
              <a:spcAft>
                <a:spcPct val="0"/>
              </a:spcAft>
              <a:buClrTx/>
              <a:buSzTx/>
              <a:buNone/>
              <a:defRPr lang="en-US" altLang="en-US"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9pPr>
          </a:lstStyle>
          <a:p>
            <a:pPr marL="0" lvl="0" indent="0" algn="r"/>
            <a:fld id="{6D70696B-699D-4C86-B308-06FC0314C8A4}" type="slidenum">
              <a:rPr lang="zh-CN" altLang="en-US" sz="1200" b="0">
                <a:ea typeface="宋体" panose="02010600030101010101" pitchFamily="2" charset="-122"/>
              </a:rPr>
              <a:t>95</a:t>
            </a:fld>
            <a:endParaRPr lang="zh-CN" altLang="en-US" sz="1200" b="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幻灯片图像占位符 755713"/>
          <p:cNvSpPr>
            <a:spLocks noGrp="1" noRot="1" noChangeAspect="1"/>
          </p:cNvSpPr>
          <p:nvPr>
            <p:ph type="sldImg" idx="4294967295"/>
          </p:nvPr>
        </p:nvSpPr>
        <p:spPr>
          <a:xfrm>
            <a:off x="1143000" y="685800"/>
            <a:ext cx="4572000" cy="3429000"/>
          </a:xfrm>
          <a:prstGeom prst="rect">
            <a:avLst/>
          </a:prstGeom>
          <a:noFill/>
          <a:ln>
            <a:miter lim="800000"/>
          </a:ln>
        </p:spPr>
      </p:sp>
      <p:sp>
        <p:nvSpPr>
          <p:cNvPr id="81922" name="文本占位符 755714"/>
          <p:cNvSpPr>
            <a:spLocks noGrp="1"/>
          </p:cNvSpPr>
          <p:nvPr>
            <p:ph type="body" idx="4294967295"/>
          </p:nvPr>
        </p:nvSpPr>
        <p:spPr>
          <a:xfrm>
            <a:off x="685800" y="4343400"/>
            <a:ext cx="5486400" cy="4114800"/>
          </a:xfrm>
          <a:prstGeom prst="rect">
            <a:avLst/>
          </a:prstGeom>
          <a:noFill/>
          <a:ln>
            <a:miter lim="800000"/>
          </a:ln>
        </p:spPr>
        <p:txBody>
          <a:bodyPr anchor="t" anchorCtr="0"/>
          <a:lstStyle>
            <a:lvl1pPr marL="0" indent="0" algn="l"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1pPr>
            <a:lvl2pPr marL="4572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2pPr>
            <a:lvl3pPr marL="9144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3pPr>
            <a:lvl4pPr marL="13716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4pPr>
            <a:lvl5pPr marL="18288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5pPr>
          </a:lstStyle>
          <a:p>
            <a:pPr marL="0" lvl="0" indent="0"/>
            <a:endParaRPr lang="zh-CN" altLang="en-US">
              <a:ea typeface="宋体" panose="02010600030101010101" pitchFamily="2" charset="-122"/>
            </a:endParaRPr>
          </a:p>
        </p:txBody>
      </p:sp>
      <p:sp>
        <p:nvSpPr>
          <p:cNvPr id="81923" name="页脚占位符 1"/>
          <p:cNvSpPr>
            <a:spLocks noGrp="1"/>
          </p:cNvSpPr>
          <p:nvPr>
            <p:ph type="ftr"/>
          </p:nvPr>
        </p:nvSpPr>
        <p:spPr>
          <a:xfrm>
            <a:off x="0" y="8685212"/>
            <a:ext cx="2971800" cy="457200"/>
          </a:xfrm>
          <a:prstGeom prst="rect">
            <a:avLst/>
          </a:prstGeom>
          <a:noFill/>
          <a:ln>
            <a:noFill/>
            <a:miter lim="800000"/>
          </a:ln>
        </p:spPr>
        <p:txBody>
          <a:bodyPr anchor="b" anchorCtr="0"/>
          <a:lstStyle>
            <a:lvl1pPr marL="0" lvl="0" indent="0" algn="l" rtl="0" eaLnBrk="1" fontAlgn="base" latinLnBrk="0" hangingPunct="1">
              <a:lnSpc>
                <a:spcPct val="100000"/>
              </a:lnSpc>
              <a:spcBef>
                <a:spcPct val="0"/>
              </a:spcBef>
              <a:spcAft>
                <a:spcPct val="0"/>
              </a:spcAft>
              <a:buClrTx/>
              <a:buSzTx/>
              <a:buNone/>
              <a:defRPr lang="en-US" altLang="en-US"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9pPr>
          </a:lstStyle>
          <a:p>
            <a:pPr marL="0" lvl="0" indent="0"/>
            <a:r>
              <a:rPr lang="zh-CN" altLang="en-US" sz="1200" b="0">
                <a:ea typeface="宋体" panose="02010600030101010101" pitchFamily="2" charset="-122"/>
              </a:rPr>
              <a:t>TechEd 2002</a:t>
            </a:r>
          </a:p>
        </p:txBody>
      </p:sp>
      <p:sp>
        <p:nvSpPr>
          <p:cNvPr id="81924" name="灯片编号占位符 2"/>
          <p:cNvSpPr>
            <a:spLocks noGrp="1"/>
          </p:cNvSpPr>
          <p:nvPr>
            <p:ph type="sldNum"/>
          </p:nvPr>
        </p:nvSpPr>
        <p:spPr>
          <a:xfrm>
            <a:off x="3884612" y="8685212"/>
            <a:ext cx="2971800" cy="457200"/>
          </a:xfrm>
          <a:prstGeom prst="rect">
            <a:avLst/>
          </a:prstGeom>
          <a:noFill/>
          <a:ln>
            <a:noFill/>
            <a:miter lim="800000"/>
          </a:ln>
        </p:spPr>
        <p:txBody>
          <a:bodyPr anchor="b" anchorCtr="0"/>
          <a:lstStyle>
            <a:lvl1pPr marL="0" lvl="0" indent="0" algn="l" rtl="0" eaLnBrk="1" fontAlgn="base" latinLnBrk="0" hangingPunct="1">
              <a:lnSpc>
                <a:spcPct val="100000"/>
              </a:lnSpc>
              <a:spcBef>
                <a:spcPct val="0"/>
              </a:spcBef>
              <a:spcAft>
                <a:spcPct val="0"/>
              </a:spcAft>
              <a:buClrTx/>
              <a:buSzTx/>
              <a:buNone/>
              <a:defRPr lang="en-US" altLang="en-US"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9pPr>
          </a:lstStyle>
          <a:p>
            <a:pPr marL="0" lvl="0" indent="0" algn="r"/>
            <a:fld id="{6D70696B-699D-4C86-B308-06FC0314C8A4}" type="slidenum">
              <a:rPr lang="zh-CN" altLang="en-US" sz="1200" b="0">
                <a:ea typeface="宋体" panose="02010600030101010101" pitchFamily="2" charset="-122"/>
              </a:rPr>
              <a:t>96</a:t>
            </a:fld>
            <a:endParaRPr lang="zh-CN" altLang="en-US" sz="1200" b="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简单原始，很多场景依旧使用。比如卫星引导程序等待地面命令，火箭转段，控制数据间隔不能太快</a:t>
            </a:r>
          </a:p>
        </p:txBody>
      </p:sp>
      <p:sp>
        <p:nvSpPr>
          <p:cNvPr id="4" name="灯片编号占位符 3"/>
          <p:cNvSpPr>
            <a:spLocks noGrp="1"/>
          </p:cNvSpPr>
          <p:nvPr>
            <p:ph type="sldNum" sz="quarter" idx="10"/>
          </p:nvPr>
        </p:nvSpPr>
        <p:spPr/>
        <p:txBody>
          <a:bodyPr/>
          <a:lstStyle/>
          <a:p>
            <a:pPr>
              <a:defRPr/>
            </a:pPr>
            <a:fld id="{9E4CF83F-BBD4-48EB-B238-7C89499A2E06}" type="slidenum">
              <a:rPr lang="en-US" altLang="zh-CN" smtClean="0"/>
              <a:t>31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E4CF83F-BBD4-48EB-B238-7C89499A2E06}" type="slidenum">
              <a:rPr lang="en-US" altLang="zh-CN" smtClean="0"/>
              <a:t>34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a:solidFill>
                  <a:schemeClr val="tx1"/>
                </a:solidFill>
                <a:latin typeface="Arial" panose="020B0604020202020204" pitchFamily="34" charset="0"/>
                <a:ea typeface="宋体" panose="02010600030101010101" pitchFamily="2" charset="-122"/>
                <a:cs typeface="+mn-cs"/>
              </a:rPr>
              <a:t>SJA1000</a:t>
            </a:r>
            <a:r>
              <a:rPr lang="en-US" altLang="zh-CN" sz="1200" b="0" i="0" u="none" strike="noStrike" kern="1200" baseline="0" dirty="0">
                <a:solidFill>
                  <a:schemeClr val="tx1"/>
                </a:solidFill>
                <a:latin typeface="Arial" panose="020B0604020202020204" pitchFamily="34" charset="0"/>
                <a:ea typeface="宋体" panose="02010600030101010101" pitchFamily="2" charset="-122"/>
                <a:cs typeface="+mn-cs"/>
              </a:rPr>
              <a:t> </a:t>
            </a:r>
            <a:r>
              <a:rPr lang="zh-CN" altLang="en-US" sz="1200" b="0" i="0" u="none" strike="noStrike" kern="1200" baseline="0" dirty="0">
                <a:solidFill>
                  <a:schemeClr val="tx1"/>
                </a:solidFill>
                <a:latin typeface="Arial" panose="020B0604020202020204" pitchFamily="34" charset="0"/>
                <a:ea typeface="宋体" panose="02010600030101010101" pitchFamily="2" charset="-122"/>
                <a:cs typeface="+mn-cs"/>
              </a:rPr>
              <a:t>的地址区包括控制段和信息缓冲区控制段在初始化载入是可被编程来配置通讯参数的例</a:t>
            </a:r>
          </a:p>
          <a:p>
            <a:r>
              <a:rPr lang="zh-CN" altLang="en-US" sz="1200" b="0" i="0" u="none" strike="noStrike" kern="1200" baseline="0" dirty="0">
                <a:solidFill>
                  <a:schemeClr val="tx1"/>
                </a:solidFill>
                <a:latin typeface="Arial" panose="020B0604020202020204" pitchFamily="34" charset="0"/>
                <a:ea typeface="宋体" panose="02010600030101010101" pitchFamily="2" charset="-122"/>
                <a:cs typeface="+mn-cs"/>
              </a:rPr>
              <a:t>如位时序微</a:t>
            </a:r>
          </a:p>
          <a:p>
            <a:endParaRPr lang="zh-CN" altLang="en-US" dirty="0"/>
          </a:p>
        </p:txBody>
      </p:sp>
      <p:sp>
        <p:nvSpPr>
          <p:cNvPr id="4" name="灯片编号占位符 3"/>
          <p:cNvSpPr>
            <a:spLocks noGrp="1"/>
          </p:cNvSpPr>
          <p:nvPr>
            <p:ph type="sldNum" sz="quarter" idx="10"/>
          </p:nvPr>
        </p:nvSpPr>
        <p:spPr/>
        <p:txBody>
          <a:bodyPr/>
          <a:lstStyle/>
          <a:p>
            <a:pPr>
              <a:defRPr/>
            </a:pPr>
            <a:fld id="{9E4CF83F-BBD4-48EB-B238-7C89499A2E06}" type="slidenum">
              <a:rPr lang="en-US" altLang="zh-CN" smtClean="0"/>
              <a:t>35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比如打印机，提交打印文件后，产生排队效果，内存的缓冲远远不够，需要缓存到磁盘。</a:t>
            </a:r>
          </a:p>
        </p:txBody>
      </p:sp>
      <p:sp>
        <p:nvSpPr>
          <p:cNvPr id="4" name="灯片编号占位符 3"/>
          <p:cNvSpPr>
            <a:spLocks noGrp="1"/>
          </p:cNvSpPr>
          <p:nvPr>
            <p:ph type="sldNum" sz="quarter" idx="10"/>
          </p:nvPr>
        </p:nvSpPr>
        <p:spPr/>
        <p:txBody>
          <a:bodyPr/>
          <a:lstStyle/>
          <a:p>
            <a:pPr>
              <a:defRPr/>
            </a:pPr>
            <a:fld id="{9E4CF83F-BBD4-48EB-B238-7C89499A2E06}" type="slidenum">
              <a:rPr lang="en-US" altLang="zh-CN" smtClean="0"/>
              <a:t>56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、用户层</a:t>
            </a:r>
            <a:r>
              <a:rPr lang="en-US" altLang="zh-CN" dirty="0"/>
              <a:t>IO</a:t>
            </a:r>
            <a:r>
              <a:rPr lang="zh-CN" altLang="en-US" dirty="0"/>
              <a:t>，</a:t>
            </a:r>
            <a:r>
              <a:rPr lang="en-US" altLang="zh-CN" dirty="0"/>
              <a:t>C</a:t>
            </a:r>
            <a:r>
              <a:rPr lang="zh-CN" altLang="en-US" dirty="0"/>
              <a:t>库函数，</a:t>
            </a:r>
            <a:r>
              <a:rPr lang="en-US" altLang="zh-CN" dirty="0" err="1"/>
              <a:t>fopen,fread,fwrite,fclose</a:t>
            </a:r>
            <a:r>
              <a:rPr lang="zh-CN" altLang="en-US" dirty="0"/>
              <a:t>，这些函数直接转调操作系统的输入输出相关系统调用。</a:t>
            </a:r>
            <a:endParaRPr lang="en-US" altLang="zh-CN" dirty="0"/>
          </a:p>
          <a:p>
            <a:r>
              <a:rPr lang="en-US" altLang="zh-CN" dirty="0"/>
              <a:t>2</a:t>
            </a:r>
            <a:r>
              <a:rPr lang="zh-CN" altLang="en-US" dirty="0"/>
              <a:t>、这一层以下在内核中实现。</a:t>
            </a:r>
            <a:endParaRPr lang="en-US" altLang="zh-CN" dirty="0"/>
          </a:p>
          <a:p>
            <a:r>
              <a:rPr lang="en-US" altLang="zh-CN" dirty="0"/>
              <a:t>1</a:t>
            </a:r>
            <a:r>
              <a:rPr lang="zh-CN" altLang="en-US" dirty="0"/>
              <a:t>）设备名与设备驱动程序的映射。</a:t>
            </a:r>
            <a:r>
              <a:rPr lang="en-US" altLang="zh-CN" dirty="0"/>
              <a:t>UNIX</a:t>
            </a:r>
            <a:r>
              <a:rPr lang="zh-CN" altLang="en-US" dirty="0"/>
              <a:t>一个设备名对应一个特殊的设备。</a:t>
            </a:r>
            <a:r>
              <a:rPr lang="en-US" altLang="zh-CN" dirty="0"/>
              <a:t>/DEV/tty0.</a:t>
            </a:r>
          </a:p>
          <a:p>
            <a:r>
              <a:rPr lang="en-US" altLang="zh-CN" dirty="0"/>
              <a:t>2</a:t>
            </a:r>
            <a:r>
              <a:rPr lang="zh-CN" altLang="en-US" dirty="0"/>
              <a:t>）设备保护，实现用户是否可使用设备的权限进行检查。</a:t>
            </a:r>
            <a:endParaRPr lang="en-US" altLang="zh-CN" dirty="0"/>
          </a:p>
          <a:p>
            <a:r>
              <a:rPr lang="en-US" altLang="zh-CN" dirty="0"/>
              <a:t>3</a:t>
            </a:r>
            <a:r>
              <a:rPr lang="zh-CN" altLang="en-US" dirty="0"/>
              <a:t>）缓冲。到齐后一次写入磁盘，</a:t>
            </a:r>
            <a:r>
              <a:rPr lang="en-US" altLang="zh-CN" dirty="0"/>
              <a:t>CPU</a:t>
            </a:r>
            <a:r>
              <a:rPr lang="zh-CN" altLang="en-US" dirty="0"/>
              <a:t>写入大量数据后在这里缓存，之后写入磁盘，扇区统一大小的逻辑封装。</a:t>
            </a:r>
            <a:endParaRPr lang="en-US" altLang="zh-CN" dirty="0"/>
          </a:p>
          <a:p>
            <a:r>
              <a:rPr lang="en-US" altLang="zh-CN" dirty="0"/>
              <a:t>4</a:t>
            </a:r>
            <a:r>
              <a:rPr lang="zh-CN" altLang="en-US" dirty="0"/>
              <a:t>）错误报告。与设备直接相关的错误。</a:t>
            </a:r>
            <a:endParaRPr lang="en-US" altLang="zh-CN" dirty="0"/>
          </a:p>
          <a:p>
            <a:r>
              <a:rPr lang="en-US" altLang="zh-CN" dirty="0"/>
              <a:t>5</a:t>
            </a:r>
            <a:r>
              <a:rPr lang="zh-CN" altLang="en-US" dirty="0"/>
              <a:t>）分配及释放设备。设备状态、使用情况，共享还是独占。</a:t>
            </a:r>
            <a:endParaRPr lang="en-US" altLang="zh-CN" dirty="0"/>
          </a:p>
          <a:p>
            <a:r>
              <a:rPr lang="en-US" altLang="zh-CN" dirty="0"/>
              <a:t>3</a:t>
            </a:r>
            <a:r>
              <a:rPr lang="zh-CN" altLang="en-US" dirty="0"/>
              <a:t>、驱动程序和中断处理</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9E4CF83F-BBD4-48EB-B238-7C89499A2E06}" type="slidenum">
              <a:rPr lang="en-US" altLang="zh-CN" smtClean="0"/>
              <a:t>61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幻灯片图像占位符 770049"/>
          <p:cNvSpPr>
            <a:spLocks noGrp="1" noRot="1" noChangeAspect="1"/>
          </p:cNvSpPr>
          <p:nvPr>
            <p:ph type="sldImg" idx="4294967295"/>
          </p:nvPr>
        </p:nvSpPr>
        <p:spPr>
          <a:xfrm>
            <a:off x="1143000" y="685800"/>
            <a:ext cx="4572000" cy="3429000"/>
          </a:xfrm>
          <a:prstGeom prst="rect">
            <a:avLst/>
          </a:prstGeom>
          <a:noFill/>
          <a:ln>
            <a:miter lim="800000"/>
          </a:ln>
        </p:spPr>
      </p:sp>
      <p:sp>
        <p:nvSpPr>
          <p:cNvPr id="83970" name="文本占位符 770050"/>
          <p:cNvSpPr>
            <a:spLocks noGrp="1"/>
          </p:cNvSpPr>
          <p:nvPr>
            <p:ph type="body" idx="4294967295"/>
          </p:nvPr>
        </p:nvSpPr>
        <p:spPr>
          <a:xfrm>
            <a:off x="685800" y="4343400"/>
            <a:ext cx="5486400" cy="4114800"/>
          </a:xfrm>
          <a:prstGeom prst="rect">
            <a:avLst/>
          </a:prstGeom>
          <a:noFill/>
          <a:ln>
            <a:miter lim="800000"/>
          </a:ln>
        </p:spPr>
        <p:txBody>
          <a:bodyPr anchor="t" anchorCtr="0"/>
          <a:lstStyle>
            <a:lvl1pPr marL="0" indent="0" algn="l"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1pPr>
            <a:lvl2pPr marL="4572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2pPr>
            <a:lvl3pPr marL="9144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3pPr>
            <a:lvl4pPr marL="13716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4pPr>
            <a:lvl5pPr marL="18288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5pPr>
          </a:lstStyle>
          <a:p>
            <a:pPr marL="0" lvl="0" indent="0"/>
            <a:endParaRPr lang="zh-CN" altLang="en-US">
              <a:ea typeface="宋体" panose="02010600030101010101" pitchFamily="2" charset="-122"/>
            </a:endParaRPr>
          </a:p>
        </p:txBody>
      </p:sp>
      <p:sp>
        <p:nvSpPr>
          <p:cNvPr id="83971" name="页脚占位符 1"/>
          <p:cNvSpPr>
            <a:spLocks noGrp="1"/>
          </p:cNvSpPr>
          <p:nvPr>
            <p:ph type="ftr"/>
          </p:nvPr>
        </p:nvSpPr>
        <p:spPr>
          <a:xfrm>
            <a:off x="0" y="8685212"/>
            <a:ext cx="2971800" cy="457200"/>
          </a:xfrm>
          <a:prstGeom prst="rect">
            <a:avLst/>
          </a:prstGeom>
          <a:noFill/>
          <a:ln>
            <a:noFill/>
            <a:miter lim="800000"/>
          </a:ln>
        </p:spPr>
        <p:txBody>
          <a:bodyPr anchor="b" anchorCtr="0"/>
          <a:lstStyle>
            <a:lvl1pPr marL="0" lvl="0" indent="0" algn="l" rtl="0" eaLnBrk="1" fontAlgn="base" latinLnBrk="0" hangingPunct="1">
              <a:lnSpc>
                <a:spcPct val="100000"/>
              </a:lnSpc>
              <a:spcBef>
                <a:spcPct val="0"/>
              </a:spcBef>
              <a:spcAft>
                <a:spcPct val="0"/>
              </a:spcAft>
              <a:buClrTx/>
              <a:buSzTx/>
              <a:buNone/>
              <a:defRPr lang="en-US" altLang="en-US"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9pPr>
          </a:lstStyle>
          <a:p>
            <a:pPr marL="0" lvl="0" indent="0"/>
            <a:r>
              <a:rPr lang="zh-CN" altLang="en-US" sz="1200" b="0">
                <a:ea typeface="宋体" panose="02010600030101010101" pitchFamily="2" charset="-122"/>
              </a:rPr>
              <a:t>TechEd 2002</a:t>
            </a:r>
          </a:p>
        </p:txBody>
      </p:sp>
      <p:sp>
        <p:nvSpPr>
          <p:cNvPr id="83972" name="灯片编号占位符 2"/>
          <p:cNvSpPr>
            <a:spLocks noGrp="1"/>
          </p:cNvSpPr>
          <p:nvPr>
            <p:ph type="sldNum"/>
          </p:nvPr>
        </p:nvSpPr>
        <p:spPr>
          <a:xfrm>
            <a:off x="3884612" y="8685212"/>
            <a:ext cx="2971800" cy="457200"/>
          </a:xfrm>
          <a:prstGeom prst="rect">
            <a:avLst/>
          </a:prstGeom>
          <a:noFill/>
          <a:ln>
            <a:noFill/>
            <a:miter lim="800000"/>
          </a:ln>
        </p:spPr>
        <p:txBody>
          <a:bodyPr anchor="b" anchorCtr="0"/>
          <a:lstStyle>
            <a:lvl1pPr marL="0" lvl="0" indent="0" algn="l" rtl="0" eaLnBrk="1" fontAlgn="base" latinLnBrk="0" hangingPunct="1">
              <a:lnSpc>
                <a:spcPct val="100000"/>
              </a:lnSpc>
              <a:spcBef>
                <a:spcPct val="0"/>
              </a:spcBef>
              <a:spcAft>
                <a:spcPct val="0"/>
              </a:spcAft>
              <a:buClrTx/>
              <a:buSzTx/>
              <a:buNone/>
              <a:defRPr lang="en-US" altLang="en-US"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9pPr>
          </a:lstStyle>
          <a:p>
            <a:pPr marL="0" lvl="0" indent="0" algn="r"/>
            <a:fld id="{2EC6B868-CF07-45F6-8245-53BDD91B8208}" type="slidenum">
              <a:rPr lang="zh-CN" altLang="en-US" sz="1200" b="0">
                <a:ea typeface="宋体" panose="02010600030101010101" pitchFamily="2" charset="-122"/>
              </a:rPr>
              <a:t>83</a:t>
            </a:fld>
            <a:endParaRPr lang="zh-CN" altLang="en-US" sz="1200" b="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761857"/>
          <p:cNvSpPr>
            <a:spLocks noGrp="1" noRot="1" noChangeAspect="1"/>
          </p:cNvSpPr>
          <p:nvPr>
            <p:ph type="sldImg" idx="4294967295"/>
          </p:nvPr>
        </p:nvSpPr>
        <p:spPr>
          <a:xfrm>
            <a:off x="1143000" y="685800"/>
            <a:ext cx="4572000" cy="3429000"/>
          </a:xfrm>
          <a:prstGeom prst="rect">
            <a:avLst/>
          </a:prstGeom>
          <a:noFill/>
          <a:ln>
            <a:miter lim="800000"/>
          </a:ln>
        </p:spPr>
      </p:sp>
      <p:sp>
        <p:nvSpPr>
          <p:cNvPr id="86018" name="文本占位符 761858"/>
          <p:cNvSpPr>
            <a:spLocks noGrp="1"/>
          </p:cNvSpPr>
          <p:nvPr>
            <p:ph type="body" idx="4294967295"/>
          </p:nvPr>
        </p:nvSpPr>
        <p:spPr>
          <a:xfrm>
            <a:off x="685800" y="4343400"/>
            <a:ext cx="5486400" cy="4114800"/>
          </a:xfrm>
          <a:prstGeom prst="rect">
            <a:avLst/>
          </a:prstGeom>
          <a:noFill/>
          <a:ln>
            <a:miter lim="800000"/>
          </a:ln>
        </p:spPr>
        <p:txBody>
          <a:bodyPr anchor="t" anchorCtr="0"/>
          <a:lstStyle>
            <a:lvl1pPr marL="0" indent="0" algn="l"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1pPr>
            <a:lvl2pPr marL="4572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2pPr>
            <a:lvl3pPr marL="9144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3pPr>
            <a:lvl4pPr marL="13716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4pPr>
            <a:lvl5pPr marL="1828800" indent="0" algn="l" defTabSz="914400" rtl="0" eaLnBrk="1" fontAlgn="base" hangingPunct="1">
              <a:lnSpc>
                <a:spcPct val="100000"/>
              </a:lnSpc>
              <a:spcBef>
                <a:spcPct val="30000"/>
              </a:spcBef>
              <a:spcAft>
                <a:spcPct val="0"/>
              </a:spcAft>
              <a:buClrTx/>
              <a:buSzTx/>
              <a:buNone/>
              <a:defRPr lang="en-US" altLang="en-US" sz="1200" b="0" i="0" u="none">
                <a:solidFill>
                  <a:schemeClr val="tx1"/>
                </a:solidFill>
                <a:latin typeface="Times New Roman" panose="02020603050405020304" pitchFamily="18" charset="0"/>
              </a:defRPr>
            </a:lvl5pPr>
          </a:lstStyle>
          <a:p>
            <a:pPr marL="0" lvl="0" indent="0"/>
            <a:endParaRPr lang="zh-CN" altLang="en-US">
              <a:ea typeface="宋体" panose="02010600030101010101" pitchFamily="2" charset="-122"/>
            </a:endParaRPr>
          </a:p>
        </p:txBody>
      </p:sp>
      <p:sp>
        <p:nvSpPr>
          <p:cNvPr id="86019" name="页脚占位符 1"/>
          <p:cNvSpPr>
            <a:spLocks noGrp="1"/>
          </p:cNvSpPr>
          <p:nvPr>
            <p:ph type="ftr"/>
          </p:nvPr>
        </p:nvSpPr>
        <p:spPr>
          <a:xfrm>
            <a:off x="0" y="8685212"/>
            <a:ext cx="2971800" cy="457200"/>
          </a:xfrm>
          <a:prstGeom prst="rect">
            <a:avLst/>
          </a:prstGeom>
          <a:noFill/>
          <a:ln>
            <a:noFill/>
            <a:miter lim="800000"/>
          </a:ln>
        </p:spPr>
        <p:txBody>
          <a:bodyPr anchor="b" anchorCtr="0"/>
          <a:lstStyle>
            <a:lvl1pPr marL="0" lvl="0" indent="0" algn="l" rtl="0" eaLnBrk="1" fontAlgn="base" latinLnBrk="0" hangingPunct="1">
              <a:lnSpc>
                <a:spcPct val="100000"/>
              </a:lnSpc>
              <a:spcBef>
                <a:spcPct val="0"/>
              </a:spcBef>
              <a:spcAft>
                <a:spcPct val="0"/>
              </a:spcAft>
              <a:buClrTx/>
              <a:buSzTx/>
              <a:buNone/>
              <a:defRPr lang="en-US" altLang="en-US"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9pPr>
          </a:lstStyle>
          <a:p>
            <a:pPr marL="0" lvl="0" indent="0"/>
            <a:r>
              <a:rPr lang="zh-CN" altLang="en-US" sz="1200" b="0">
                <a:ea typeface="宋体" panose="02010600030101010101" pitchFamily="2" charset="-122"/>
              </a:rPr>
              <a:t>TechEd 2002</a:t>
            </a:r>
          </a:p>
        </p:txBody>
      </p:sp>
      <p:sp>
        <p:nvSpPr>
          <p:cNvPr id="86020" name="灯片编号占位符 2"/>
          <p:cNvSpPr>
            <a:spLocks noGrp="1"/>
          </p:cNvSpPr>
          <p:nvPr>
            <p:ph type="sldNum"/>
          </p:nvPr>
        </p:nvSpPr>
        <p:spPr>
          <a:xfrm>
            <a:off x="3884612" y="8685212"/>
            <a:ext cx="2971800" cy="457200"/>
          </a:xfrm>
          <a:prstGeom prst="rect">
            <a:avLst/>
          </a:prstGeom>
          <a:noFill/>
          <a:ln>
            <a:noFill/>
            <a:miter lim="800000"/>
          </a:ln>
        </p:spPr>
        <p:txBody>
          <a:bodyPr anchor="b" anchorCtr="0"/>
          <a:lstStyle>
            <a:lvl1pPr marL="0" lvl="0" indent="0" algn="l" rtl="0" eaLnBrk="1" fontAlgn="base" latinLnBrk="0" hangingPunct="1">
              <a:lnSpc>
                <a:spcPct val="100000"/>
              </a:lnSpc>
              <a:spcBef>
                <a:spcPct val="0"/>
              </a:spcBef>
              <a:spcAft>
                <a:spcPct val="0"/>
              </a:spcAft>
              <a:buClrTx/>
              <a:buSzTx/>
              <a:buNone/>
              <a:defRPr lang="en-US" altLang="en-US"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ClrTx/>
              <a:buSzTx/>
              <a:buNone/>
              <a:defRPr lang="en-US" altLang="en-US" sz="3200"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lang="en-US" altLang="en-US" sz="3200" b="1" i="0" u="none" kern="1200" baseline="0">
                <a:solidFill>
                  <a:schemeClr val="tx1"/>
                </a:solidFill>
                <a:latin typeface="Arial" panose="020B0604020202020204" pitchFamily="34" charset="0"/>
                <a:ea typeface="+mn-ea"/>
                <a:cs typeface="+mn-cs"/>
              </a:defRPr>
            </a:lvl9pPr>
          </a:lstStyle>
          <a:p>
            <a:pPr marL="0" lvl="0" indent="0" algn="r"/>
            <a:fld id="{BBE13FE4-984D-4B68-A3A6-8DFE4E8B12DA}" type="slidenum">
              <a:rPr lang="zh-CN" altLang="en-US" sz="1200" b="0">
                <a:ea typeface="宋体" panose="02010600030101010101" pitchFamily="2" charset="-122"/>
              </a:rPr>
              <a:t>84</a:t>
            </a:fld>
            <a:endParaRPr lang="zh-CN" altLang="en-US" sz="1200" b="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E4CF83F-BBD4-48EB-B238-7C89499A2E06}" type="slidenum">
              <a:rPr lang="en-US" altLang="zh-CN" smtClean="0"/>
              <a:t>85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6B09BEC8-6C1D-44E6-A03F-EDE4850E5EAA}" type="slidenum">
              <a:rPr lang="en-US" altLang="zh-CN"/>
              <a:t>‹#›</a:t>
            </a:fld>
            <a:endParaRPr lang="en-US" altLang="zh-CN"/>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2238"/>
            <a:ext cx="8229600" cy="6008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2133600" cy="457200"/>
          </a:xfrm>
        </p:spPr>
        <p:txBody>
          <a:bodyPr/>
          <a:lstStyle>
            <a:lvl1pPr>
              <a:defRPr/>
            </a:lvl1pPr>
          </a:lstStyle>
          <a:p>
            <a:fld id="{B2F878AC-69A6-448F-9550-4E06C0E8DF81}"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04800"/>
            <a:ext cx="7848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612775" y="1268413"/>
            <a:ext cx="7921625"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Text Box 9"/>
          <p:cNvSpPr txBox="1">
            <a:spLocks noChangeArrowheads="1"/>
          </p:cNvSpPr>
          <p:nvPr userDrawn="1"/>
        </p:nvSpPr>
        <p:spPr bwMode="auto">
          <a:xfrm>
            <a:off x="4114800" y="652145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600">
                <a:ea typeface="华文琥珀" panose="02010800040101010101" pitchFamily="2" charset="-122"/>
              </a:rPr>
              <a:t>- </a:t>
            </a:r>
            <a:fld id="{5CE8BB86-B0BF-46CF-8F6B-A2408D6EE415}" type="slidenum">
              <a:rPr lang="en-US" altLang="zh-CN" sz="1600" smtClean="0">
                <a:ea typeface="华文琥珀" panose="02010800040101010101" pitchFamily="2" charset="-122"/>
              </a:rPr>
              <a:t>‹#›</a:t>
            </a:fld>
            <a:r>
              <a:rPr lang="en-US" altLang="zh-CN" sz="1600">
                <a:ea typeface="华文琥珀" panose="02010800040101010101" pitchFamily="2" charset="-122"/>
              </a:rPr>
              <a:t> -</a:t>
            </a:r>
          </a:p>
        </p:txBody>
      </p:sp>
      <p:sp>
        <p:nvSpPr>
          <p:cNvPr id="1029" name="Line 32"/>
          <p:cNvSpPr>
            <a:spLocks noChangeShapeType="1"/>
          </p:cNvSpPr>
          <p:nvPr userDrawn="1"/>
        </p:nvSpPr>
        <p:spPr bwMode="auto">
          <a:xfrm>
            <a:off x="0" y="1066800"/>
            <a:ext cx="8024813" cy="0"/>
          </a:xfrm>
          <a:prstGeom prst="line">
            <a:avLst/>
          </a:prstGeom>
          <a:noFill/>
          <a:ln w="50800">
            <a:solidFill>
              <a:srgbClr val="C1C43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2" name="Text Box 10"/>
          <p:cNvSpPr txBox="1">
            <a:spLocks noChangeArrowheads="1"/>
          </p:cNvSpPr>
          <p:nvPr userDrawn="1"/>
        </p:nvSpPr>
        <p:spPr bwMode="auto">
          <a:xfrm>
            <a:off x="7543800" y="6553200"/>
            <a:ext cx="1504950" cy="244475"/>
          </a:xfrm>
          <a:prstGeom prst="rect">
            <a:avLst/>
          </a:prstGeom>
          <a:noFill/>
          <a:ln w="9525">
            <a:noFill/>
            <a:miter lim="800000"/>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spcBef>
                <a:spcPct val="50000"/>
              </a:spcBef>
              <a:defRPr/>
            </a:pPr>
            <a:r>
              <a:rPr lang="zh-CN" altLang="en-US" sz="1000" dirty="0">
                <a:solidFill>
                  <a:srgbClr val="006699"/>
                </a:solidFill>
                <a:latin typeface="Helvetica" pitchFamily="34" charset="0"/>
                <a:ea typeface="MS PGothic" panose="020B0600070205080204" pitchFamily="34" charset="-128"/>
              </a:rPr>
              <a:t>计算学部智能软件中心</a:t>
            </a:r>
          </a:p>
        </p:txBody>
      </p:sp>
      <p:sp>
        <p:nvSpPr>
          <p:cNvPr id="146443" name="Text Box 11"/>
          <p:cNvSpPr txBox="1">
            <a:spLocks noChangeArrowheads="1"/>
          </p:cNvSpPr>
          <p:nvPr userDrawn="1"/>
        </p:nvSpPr>
        <p:spPr bwMode="auto">
          <a:xfrm>
            <a:off x="76200" y="6602413"/>
            <a:ext cx="1338828" cy="246221"/>
          </a:xfrm>
          <a:prstGeom prst="rect">
            <a:avLst/>
          </a:prstGeom>
          <a:noFill/>
          <a:ln w="9525">
            <a:noFill/>
            <a:miter lim="800000"/>
          </a:ln>
          <a:effec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defRPr/>
            </a:pPr>
            <a:r>
              <a:rPr lang="zh-CN" altLang="en-US" sz="1000" dirty="0">
                <a:solidFill>
                  <a:srgbClr val="006699"/>
                </a:solidFill>
                <a:latin typeface="Helvetica" pitchFamily="34" charset="0"/>
                <a:ea typeface="MS PGothic" panose="020B0600070205080204" pitchFamily="34" charset="-128"/>
              </a:rPr>
              <a:t>操作系统设计与实现</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6.bin"/><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wmf"/><Relationship Id="rId1" Type="http://schemas.openxmlformats.org/officeDocument/2006/relationships/slideLayout" Target="../slideLayouts/slideLayout1.xml"/><Relationship Id="rId4" Type="http://schemas.openxmlformats.org/officeDocument/2006/relationships/image" Target="../media/image2.wmf"/></Relationships>
</file>

<file path=ppt/slides/_rels/slide2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image" Target="../media/image4.wmf"/><Relationship Id="rId5" Type="http://schemas.openxmlformats.org/officeDocument/2006/relationships/image" Target="../media/image3.png"/><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bin"/><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image" Target="../media/image9.wmf"/><Relationship Id="rId1" Type="http://schemas.openxmlformats.org/officeDocument/2006/relationships/slideLayout" Target="../slideLayouts/slideLayout1.xml"/><Relationship Id="rId4" Type="http://schemas.openxmlformats.org/officeDocument/2006/relationships/image" Target="../media/image26.emf"/></Relationships>
</file>

<file path=ppt/slides/_rels/slide4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3.bin"/><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4.bin"/><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0.bin"/><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1.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image" Target="../media/image41.emf"/><Relationship Id="rId18" Type="http://schemas.openxmlformats.org/officeDocument/2006/relationships/image" Target="../media/image46.emf"/><Relationship Id="rId26" Type="http://schemas.openxmlformats.org/officeDocument/2006/relationships/image" Target="../media/image54.emf"/><Relationship Id="rId3" Type="http://schemas.openxmlformats.org/officeDocument/2006/relationships/image" Target="../media/image31.emf"/><Relationship Id="rId21" Type="http://schemas.openxmlformats.org/officeDocument/2006/relationships/image" Target="../media/image49.emf"/><Relationship Id="rId7" Type="http://schemas.openxmlformats.org/officeDocument/2006/relationships/image" Target="../media/image35.emf"/><Relationship Id="rId12" Type="http://schemas.openxmlformats.org/officeDocument/2006/relationships/image" Target="../media/image40.emf"/><Relationship Id="rId17" Type="http://schemas.openxmlformats.org/officeDocument/2006/relationships/image" Target="../media/image45.emf"/><Relationship Id="rId25" Type="http://schemas.openxmlformats.org/officeDocument/2006/relationships/image" Target="../media/image53.emf"/><Relationship Id="rId2" Type="http://schemas.openxmlformats.org/officeDocument/2006/relationships/image" Target="../media/image30.png"/><Relationship Id="rId16" Type="http://schemas.openxmlformats.org/officeDocument/2006/relationships/image" Target="../media/image44.emf"/><Relationship Id="rId20" Type="http://schemas.openxmlformats.org/officeDocument/2006/relationships/image" Target="../media/image48.png"/><Relationship Id="rId1" Type="http://schemas.openxmlformats.org/officeDocument/2006/relationships/slideLayout" Target="../slideLayouts/slideLayout1.xml"/><Relationship Id="rId6" Type="http://schemas.openxmlformats.org/officeDocument/2006/relationships/image" Target="../media/image34.emf"/><Relationship Id="rId11" Type="http://schemas.openxmlformats.org/officeDocument/2006/relationships/image" Target="../media/image39.png"/><Relationship Id="rId24" Type="http://schemas.openxmlformats.org/officeDocument/2006/relationships/image" Target="../media/image52.emf"/><Relationship Id="rId5" Type="http://schemas.openxmlformats.org/officeDocument/2006/relationships/image" Target="../media/image33.emf"/><Relationship Id="rId15" Type="http://schemas.openxmlformats.org/officeDocument/2006/relationships/image" Target="../media/image43.emf"/><Relationship Id="rId23" Type="http://schemas.openxmlformats.org/officeDocument/2006/relationships/image" Target="../media/image51.emf"/><Relationship Id="rId28" Type="http://schemas.openxmlformats.org/officeDocument/2006/relationships/image" Target="../media/image56.emf"/><Relationship Id="rId10" Type="http://schemas.openxmlformats.org/officeDocument/2006/relationships/image" Target="../media/image38.emf"/><Relationship Id="rId19" Type="http://schemas.openxmlformats.org/officeDocument/2006/relationships/image" Target="../media/image47.emf"/><Relationship Id="rId4" Type="http://schemas.openxmlformats.org/officeDocument/2006/relationships/image" Target="../media/image32.emf"/><Relationship Id="rId9" Type="http://schemas.openxmlformats.org/officeDocument/2006/relationships/image" Target="../media/image37.emf"/><Relationship Id="rId14" Type="http://schemas.openxmlformats.org/officeDocument/2006/relationships/image" Target="../media/image42.emf"/><Relationship Id="rId22" Type="http://schemas.openxmlformats.org/officeDocument/2006/relationships/image" Target="../media/image50.emf"/><Relationship Id="rId27" Type="http://schemas.openxmlformats.org/officeDocument/2006/relationships/image" Target="../media/image55.emf"/></Relationships>
</file>

<file path=ppt/slides/_rels/slide6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1.bin"/><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5"/>
          <p:cNvSpPr>
            <a:spLocks noChangeArrowheads="1"/>
          </p:cNvSpPr>
          <p:nvPr/>
        </p:nvSpPr>
        <p:spPr bwMode="auto">
          <a:xfrm>
            <a:off x="990600" y="152400"/>
            <a:ext cx="6629400"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4400" dirty="0">
                <a:solidFill>
                  <a:srgbClr val="FF0000"/>
                </a:solidFill>
                <a:latin typeface="Arial Black" panose="020B0A04020102020204" pitchFamily="34" charset="0"/>
                <a:ea typeface="黑体" panose="02010609060101010101" pitchFamily="49" charset="-122"/>
              </a:rPr>
              <a:t>第</a:t>
            </a:r>
            <a:r>
              <a:rPr lang="en-US" altLang="zh-CN" sz="4400" dirty="0">
                <a:solidFill>
                  <a:srgbClr val="FF0000"/>
                </a:solidFill>
                <a:latin typeface="Arial Black" panose="020B0A04020102020204" pitchFamily="34" charset="0"/>
                <a:ea typeface="黑体" panose="02010609060101010101" pitchFamily="49" charset="-122"/>
              </a:rPr>
              <a:t>10</a:t>
            </a:r>
            <a:r>
              <a:rPr lang="zh-CN" altLang="en-US" sz="4400" dirty="0">
                <a:solidFill>
                  <a:srgbClr val="FF0000"/>
                </a:solidFill>
                <a:latin typeface="Arial Black" panose="020B0A04020102020204" pitchFamily="34" charset="0"/>
                <a:ea typeface="黑体" panose="02010609060101010101" pitchFamily="49" charset="-122"/>
              </a:rPr>
              <a:t>章 </a:t>
            </a:r>
            <a:r>
              <a:rPr lang="en-US" altLang="zh-CN" sz="4400" dirty="0">
                <a:solidFill>
                  <a:srgbClr val="FF0000"/>
                </a:solidFill>
                <a:latin typeface="Arial Black" panose="020B0A04020102020204" pitchFamily="34" charset="0"/>
                <a:ea typeface="黑体" panose="02010609060101010101" pitchFamily="49" charset="-122"/>
              </a:rPr>
              <a:t>I/O</a:t>
            </a:r>
            <a:r>
              <a:rPr lang="zh-CN" altLang="en-US" sz="4400" dirty="0">
                <a:solidFill>
                  <a:srgbClr val="FF0000"/>
                </a:solidFill>
                <a:latin typeface="Arial Black" panose="020B0A04020102020204" pitchFamily="34" charset="0"/>
                <a:ea typeface="黑体" panose="02010609060101010101" pitchFamily="49" charset="-122"/>
              </a:rPr>
              <a:t>设备管理</a:t>
            </a:r>
          </a:p>
        </p:txBody>
      </p:sp>
      <p:sp>
        <p:nvSpPr>
          <p:cNvPr id="4" name="Rectangle 3"/>
          <p:cNvSpPr txBox="1">
            <a:spLocks noChangeArrowheads="1"/>
          </p:cNvSpPr>
          <p:nvPr/>
        </p:nvSpPr>
        <p:spPr bwMode="auto">
          <a:xfrm>
            <a:off x="304800" y="1828800"/>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9pPr>
          </a:lstStyle>
          <a:p>
            <a:pPr algn="ctr" eaLnBrk="1" hangingPunct="1">
              <a:lnSpc>
                <a:spcPct val="90000"/>
              </a:lnSpc>
              <a:buFontTx/>
              <a:buNone/>
              <a:defRPr/>
            </a:pPr>
            <a:r>
              <a:rPr lang="zh-CN" altLang="en-US" kern="0" dirty="0">
                <a:latin typeface="宋体" panose="02010600030101010101" pitchFamily="2" charset="-122"/>
                <a:cs typeface="Times New Roman" panose="02020603050405020304" pitchFamily="18" charset="0"/>
              </a:rPr>
              <a:t>主讲教师：曲明成</a:t>
            </a:r>
            <a:endParaRPr lang="zh-CN" altLang="en-US" sz="20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sz="2400" kern="0" dirty="0">
                <a:latin typeface="宋体" panose="02010600030101010101" pitchFamily="2" charset="-122"/>
                <a:cs typeface="Times New Roman" panose="02020603050405020304" pitchFamily="18" charset="0"/>
              </a:rPr>
              <a:t>电   话：</a:t>
            </a:r>
            <a:r>
              <a:rPr lang="zh-CN" altLang="en-US" sz="2400" kern="0" dirty="0">
                <a:solidFill>
                  <a:srgbClr val="A50021"/>
                </a:solidFill>
                <a:latin typeface="宋体" panose="02010600030101010101" pitchFamily="2" charset="-122"/>
                <a:cs typeface="Times New Roman" panose="02020603050405020304" pitchFamily="18" charset="0"/>
              </a:rPr>
              <a:t> </a:t>
            </a:r>
            <a:r>
              <a:rPr lang="en-US" altLang="zh-CN" sz="2400" kern="0" dirty="0">
                <a:solidFill>
                  <a:srgbClr val="A50021"/>
                </a:solidFill>
                <a:latin typeface="宋体" panose="02010600030101010101" pitchFamily="2" charset="-122"/>
                <a:cs typeface="Times New Roman" panose="02020603050405020304" pitchFamily="18" charset="0"/>
              </a:rPr>
              <a:t>15645102418</a:t>
            </a:r>
          </a:p>
          <a:p>
            <a:pPr algn="ctr" eaLnBrk="1" hangingPunct="1">
              <a:lnSpc>
                <a:spcPct val="90000"/>
              </a:lnSpc>
              <a:buFontTx/>
              <a:buNone/>
              <a:defRPr/>
            </a:pPr>
            <a:r>
              <a:rPr lang="en-US" altLang="zh-CN" sz="2400" kern="0" dirty="0">
                <a:latin typeface="宋体" panose="02010600030101010101" pitchFamily="2" charset="-122"/>
                <a:cs typeface="Times New Roman" panose="02020603050405020304" pitchFamily="18" charset="0"/>
              </a:rPr>
              <a:t>E-mail</a:t>
            </a:r>
            <a:r>
              <a:rPr lang="zh-CN" altLang="en-US" sz="2400" kern="0" dirty="0">
                <a:latin typeface="宋体" panose="02010600030101010101" pitchFamily="2" charset="-122"/>
                <a:cs typeface="Times New Roman" panose="02020603050405020304" pitchFamily="18" charset="0"/>
              </a:rPr>
              <a:t>： </a:t>
            </a:r>
            <a:r>
              <a:rPr lang="en-US" altLang="zh-CN" sz="2400" kern="0" dirty="0" err="1">
                <a:latin typeface="宋体" panose="02010600030101010101" pitchFamily="2" charset="-122"/>
                <a:cs typeface="Times New Roman" panose="02020603050405020304" pitchFamily="18" charset="0"/>
              </a:rPr>
              <a:t>qumingcheng@126.com</a:t>
            </a:r>
            <a:endParaRPr lang="en-US" altLang="zh-CN" sz="24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sz="24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kern="0" dirty="0">
                <a:solidFill>
                  <a:srgbClr val="993300"/>
                </a:solidFill>
                <a:latin typeface="宋体" panose="02010600030101010101" pitchFamily="2" charset="-122"/>
                <a:cs typeface="Times New Roman" panose="02020603050405020304" pitchFamily="18" charset="0"/>
              </a:rPr>
              <a:t>哈工大计算学部</a:t>
            </a:r>
            <a:r>
              <a:rPr lang="en-US" altLang="zh-CN" kern="0" dirty="0">
                <a:solidFill>
                  <a:srgbClr val="993300"/>
                </a:solidFill>
                <a:latin typeface="宋体" panose="02010600030101010101" pitchFamily="2" charset="-122"/>
                <a:cs typeface="Times New Roman" panose="02020603050405020304" pitchFamily="18" charset="0"/>
              </a:rPr>
              <a:t>-</a:t>
            </a:r>
            <a:r>
              <a:rPr lang="zh-CN" altLang="en-US" kern="0" dirty="0">
                <a:solidFill>
                  <a:srgbClr val="993300"/>
                </a:solidFill>
                <a:latin typeface="宋体" panose="02010600030101010101" pitchFamily="2" charset="-122"/>
                <a:cs typeface="Times New Roman" panose="02020603050405020304" pitchFamily="18" charset="0"/>
              </a:rPr>
              <a:t>智能软件中心</a:t>
            </a:r>
            <a:endParaRPr lang="zh-CN" altLang="en-US" sz="20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kern="0" dirty="0">
              <a:latin typeface="宋体" panose="02010600030101010101" pitchFamily="2"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6335" y="304800"/>
            <a:ext cx="2861681"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10.1 </a:t>
            </a:r>
            <a:r>
              <a:rPr lang="zh-CN" altLang="en-US" dirty="0">
                <a:latin typeface="Times New Roman" panose="02020603050405020304" pitchFamily="18" charset="0"/>
              </a:rPr>
              <a:t>设备管理概述</a:t>
            </a:r>
            <a:endParaRPr lang="en-US" altLang="zh-CN" dirty="0">
              <a:latin typeface="Times New Roman" panose="02020603050405020304" pitchFamily="18" charset="0"/>
            </a:endParaRPr>
          </a:p>
        </p:txBody>
      </p:sp>
      <p:sp>
        <p:nvSpPr>
          <p:cNvPr id="3" name="矩形 2"/>
          <p:cNvSpPr/>
          <p:nvPr/>
        </p:nvSpPr>
        <p:spPr>
          <a:xfrm>
            <a:off x="3733800" y="364815"/>
            <a:ext cx="1524776" cy="492443"/>
          </a:xfrm>
          <a:prstGeom prst="rect">
            <a:avLst/>
          </a:prstGeom>
        </p:spPr>
        <p:txBody>
          <a:bodyPr wrap="none">
            <a:spAutoFit/>
          </a:bodyPr>
          <a:lstStyle/>
          <a:p>
            <a:r>
              <a:rPr lang="zh-CN" altLang="en-US" dirty="0">
                <a:solidFill>
                  <a:srgbClr val="660066"/>
                </a:solidFill>
                <a:ea typeface="楷体_GB2312" charset="-122"/>
              </a:rPr>
              <a:t>总线系统</a:t>
            </a:r>
            <a:endParaRPr lang="zh-CN" altLang="en-US" dirty="0"/>
          </a:p>
        </p:txBody>
      </p:sp>
      <p:sp>
        <p:nvSpPr>
          <p:cNvPr id="6" name="Text Box 4"/>
          <p:cNvSpPr>
            <a:spLocks noChangeArrowheads="1"/>
          </p:cNvSpPr>
          <p:nvPr/>
        </p:nvSpPr>
        <p:spPr bwMode="auto">
          <a:xfrm>
            <a:off x="264808" y="1219200"/>
            <a:ext cx="468153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C00000"/>
                </a:solidFill>
                <a:latin typeface="Arial" panose="020B0604020202020204" pitchFamily="34" charset="0"/>
              </a:rPr>
              <a:t>局部总线</a:t>
            </a:r>
            <a:r>
              <a:rPr kumimoji="0" lang="en-US" altLang="zh-CN" sz="2800" b="1" dirty="0">
                <a:solidFill>
                  <a:srgbClr val="C00000"/>
                </a:solidFill>
                <a:latin typeface="Arial" panose="020B0604020202020204" pitchFamily="34" charset="0"/>
              </a:rPr>
              <a:t>(Local Bus) </a:t>
            </a:r>
          </a:p>
        </p:txBody>
      </p:sp>
      <p:sp>
        <p:nvSpPr>
          <p:cNvPr id="7" name="Rectangle 3"/>
          <p:cNvSpPr txBox="1">
            <a:spLocks noChangeArrowheads="1"/>
          </p:cNvSpPr>
          <p:nvPr/>
        </p:nvSpPr>
        <p:spPr bwMode="auto">
          <a:xfrm>
            <a:off x="264808" y="1742420"/>
            <a:ext cx="8424862" cy="216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9pPr>
          </a:lstStyle>
          <a:p>
            <a:pPr eaLnBrk="1" hangingPunct="1">
              <a:lnSpc>
                <a:spcPct val="110000"/>
              </a:lnSpc>
            </a:pPr>
            <a:r>
              <a:rPr lang="en-US" altLang="zh-CN" sz="2400" kern="0" dirty="0">
                <a:solidFill>
                  <a:schemeClr val="accent2"/>
                </a:solidFill>
              </a:rPr>
              <a:t>VESA(Video Electronic Standard Association)</a:t>
            </a:r>
            <a:r>
              <a:rPr lang="zh-CN" altLang="en-US" sz="2400" kern="0" dirty="0">
                <a:solidFill>
                  <a:schemeClr val="accent2"/>
                </a:solidFill>
              </a:rPr>
              <a:t>总线 </a:t>
            </a:r>
          </a:p>
          <a:p>
            <a:pPr lvl="1" eaLnBrk="1" hangingPunct="1">
              <a:lnSpc>
                <a:spcPct val="110000"/>
              </a:lnSpc>
            </a:pPr>
            <a:r>
              <a:rPr lang="zh-CN" altLang="en-US" sz="2000" kern="0" dirty="0"/>
              <a:t>带宽为</a:t>
            </a:r>
            <a:r>
              <a:rPr lang="en-US" altLang="zh-CN" sz="2000" u="sng" kern="0" dirty="0"/>
              <a:t>32</a:t>
            </a:r>
            <a:r>
              <a:rPr lang="zh-CN" altLang="en-US" sz="2000" u="sng" kern="0" dirty="0"/>
              <a:t>位</a:t>
            </a:r>
            <a:r>
              <a:rPr lang="zh-CN" altLang="en-US" sz="2000" kern="0" dirty="0"/>
              <a:t>，最高传输速率为</a:t>
            </a:r>
            <a:r>
              <a:rPr lang="en-US" altLang="zh-CN" sz="2000" u="sng" kern="0" dirty="0"/>
              <a:t>132Mb/s</a:t>
            </a:r>
            <a:r>
              <a:rPr lang="zh-CN" altLang="en-US" sz="2000" kern="0" dirty="0"/>
              <a:t>，所能连接的设备数仅为</a:t>
            </a:r>
            <a:r>
              <a:rPr lang="en-US" altLang="zh-CN" sz="2000" u="sng" kern="0" dirty="0"/>
              <a:t>2—4</a:t>
            </a:r>
            <a:r>
              <a:rPr lang="zh-CN" altLang="en-US" sz="2000" u="sng" kern="0" dirty="0"/>
              <a:t>台</a:t>
            </a:r>
            <a:r>
              <a:rPr lang="zh-CN" altLang="en-US" sz="2000" kern="0" dirty="0"/>
              <a:t>，在控制器中</a:t>
            </a:r>
            <a:r>
              <a:rPr lang="zh-CN" altLang="en-US" sz="2000" u="sng" kern="0" dirty="0"/>
              <a:t>无缓冲</a:t>
            </a:r>
            <a:r>
              <a:rPr lang="zh-CN" altLang="en-US" sz="2000" kern="0" dirty="0"/>
              <a:t>。</a:t>
            </a:r>
          </a:p>
          <a:p>
            <a:pPr eaLnBrk="1" hangingPunct="1">
              <a:lnSpc>
                <a:spcPct val="110000"/>
              </a:lnSpc>
            </a:pPr>
            <a:r>
              <a:rPr lang="en-US" altLang="zh-CN" sz="2400" kern="0" dirty="0">
                <a:solidFill>
                  <a:schemeClr val="accent2"/>
                </a:solidFill>
              </a:rPr>
              <a:t>PCI(Peripheral Component Interface)</a:t>
            </a:r>
            <a:r>
              <a:rPr lang="zh-CN" altLang="en-US" sz="2400" kern="0" dirty="0">
                <a:solidFill>
                  <a:schemeClr val="accent2"/>
                </a:solidFill>
              </a:rPr>
              <a:t>总线</a:t>
            </a:r>
          </a:p>
          <a:p>
            <a:pPr lvl="1" eaLnBrk="1" hangingPunct="1">
              <a:lnSpc>
                <a:spcPct val="110000"/>
              </a:lnSpc>
            </a:pPr>
            <a:r>
              <a:rPr lang="zh-CN" altLang="en-US" sz="2000" kern="0" dirty="0"/>
              <a:t>支持</a:t>
            </a:r>
            <a:r>
              <a:rPr lang="en-US" altLang="zh-CN" sz="2000" kern="0" dirty="0"/>
              <a:t>64</a:t>
            </a:r>
            <a:r>
              <a:rPr lang="zh-CN" altLang="en-US" sz="2000" kern="0" dirty="0"/>
              <a:t>位系统，</a:t>
            </a:r>
            <a:r>
              <a:rPr lang="en-US" altLang="zh-CN" sz="2000" kern="0" dirty="0"/>
              <a:t>PCI</a:t>
            </a:r>
            <a:r>
              <a:rPr lang="zh-CN" altLang="en-US" sz="2000" kern="0" dirty="0"/>
              <a:t>最多能支持</a:t>
            </a:r>
            <a:r>
              <a:rPr lang="en-US" altLang="zh-CN" sz="2000" kern="0" dirty="0"/>
              <a:t>10</a:t>
            </a:r>
            <a:r>
              <a:rPr lang="zh-CN" altLang="en-US" sz="2000" kern="0" dirty="0"/>
              <a:t>种外设</a:t>
            </a:r>
          </a:p>
          <a:p>
            <a:pPr eaLnBrk="1" hangingPunct="1"/>
            <a:endParaRPr lang="en-US" altLang="zh-CN" sz="2400" kern="0" dirty="0"/>
          </a:p>
        </p:txBody>
      </p:sp>
      <p:pic>
        <p:nvPicPr>
          <p:cNvPr id="8" name="Picture 4"/>
          <p:cNvPicPr preferRelativeResize="0">
            <a:picLocks noChangeArrowheads="1"/>
          </p:cNvPicPr>
          <p:nvPr/>
        </p:nvPicPr>
        <p:blipFill>
          <a:blip r:embed="rId2">
            <a:extLst>
              <a:ext uri="{28A0092B-C50C-407E-A947-70E740481C1C}">
                <a14:useLocalDpi xmlns:a14="http://schemas.microsoft.com/office/drawing/2010/main" val="0"/>
              </a:ext>
            </a:extLst>
          </a:blip>
          <a:srcRect r="2205"/>
          <a:stretch>
            <a:fillRect/>
          </a:stretch>
        </p:blipFill>
        <p:spPr bwMode="auto">
          <a:xfrm>
            <a:off x="914400" y="3810000"/>
            <a:ext cx="6931330" cy="28438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307109" y="1981200"/>
            <a:ext cx="8227291" cy="4038600"/>
          </a:xfrm>
        </p:spPr>
        <p:txBody>
          <a:bodyPr/>
          <a:lstStyle/>
          <a:p>
            <a:r>
              <a:rPr lang="en-US" altLang="zh-CN" dirty="0"/>
              <a:t> ②I/O</a:t>
            </a:r>
            <a:r>
              <a:rPr lang="zh-CN" altLang="en-US" dirty="0"/>
              <a:t>请求队列</a:t>
            </a:r>
            <a:endParaRPr lang="en-US" altLang="zh-CN" dirty="0"/>
          </a:p>
          <a:p>
            <a:pPr algn="just"/>
            <a:r>
              <a:rPr lang="zh-CN" altLang="en-US" sz="2400" b="0" dirty="0"/>
              <a:t>逻辑设备名相同（同一类设备）的</a:t>
            </a:r>
            <a:r>
              <a:rPr lang="en-US" altLang="zh-CN" sz="2400" b="0" dirty="0"/>
              <a:t>I/O</a:t>
            </a:r>
            <a:r>
              <a:rPr lang="zh-CN" altLang="en-US" sz="2400" b="0" dirty="0"/>
              <a:t>请求块构成一个队列，称为</a:t>
            </a:r>
            <a:r>
              <a:rPr lang="en-US" altLang="zh-CN" sz="2400" b="0" dirty="0"/>
              <a:t>I/O</a:t>
            </a:r>
            <a:r>
              <a:rPr lang="zh-CN" altLang="en-US" sz="2400" b="0" dirty="0"/>
              <a:t>请求队列。 </a:t>
            </a:r>
          </a:p>
          <a:p>
            <a:pPr algn="just"/>
            <a:r>
              <a:rPr lang="zh-CN" altLang="en-US" sz="2400" b="0" dirty="0"/>
              <a:t>用户进程的</a:t>
            </a:r>
            <a:r>
              <a:rPr lang="en-US" altLang="zh-CN" sz="2400" b="0" dirty="0">
                <a:solidFill>
                  <a:srgbClr val="FF0000"/>
                </a:solidFill>
              </a:rPr>
              <a:t>I/O</a:t>
            </a:r>
            <a:r>
              <a:rPr lang="zh-CN" altLang="en-US" sz="2400" b="0" dirty="0">
                <a:solidFill>
                  <a:srgbClr val="FF0000"/>
                </a:solidFill>
              </a:rPr>
              <a:t>请求</a:t>
            </a:r>
            <a:r>
              <a:rPr lang="zh-CN" altLang="en-US" sz="2400" b="0" dirty="0"/>
              <a:t>包括</a:t>
            </a:r>
            <a:r>
              <a:rPr lang="zh-CN" altLang="en-US" sz="2400" dirty="0">
                <a:solidFill>
                  <a:srgbClr val="FF0000"/>
                </a:solidFill>
              </a:rPr>
              <a:t>要求完成</a:t>
            </a:r>
            <a:r>
              <a:rPr lang="en-US" altLang="zh-CN" sz="2400" dirty="0">
                <a:solidFill>
                  <a:srgbClr val="FF0000"/>
                </a:solidFill>
              </a:rPr>
              <a:t>I/O</a:t>
            </a:r>
            <a:r>
              <a:rPr lang="zh-CN" altLang="en-US" sz="2400" dirty="0">
                <a:solidFill>
                  <a:srgbClr val="FF0000"/>
                </a:solidFill>
              </a:rPr>
              <a:t>操作的逻辑设备名、要求的操作、输送数据在内存中的起始地址、传送数据的长度，将这些信息组织成</a:t>
            </a:r>
            <a:r>
              <a:rPr lang="en-US" altLang="zh-CN" sz="2400" dirty="0">
                <a:solidFill>
                  <a:srgbClr val="FF0000"/>
                </a:solidFill>
              </a:rPr>
              <a:t>I/O</a:t>
            </a:r>
            <a:r>
              <a:rPr lang="zh-CN" altLang="en-US" sz="2400" dirty="0">
                <a:solidFill>
                  <a:srgbClr val="FF0000"/>
                </a:solidFill>
              </a:rPr>
              <a:t>请求块</a:t>
            </a:r>
            <a:r>
              <a:rPr lang="en-US" altLang="zh-CN" sz="2400" dirty="0" err="1">
                <a:solidFill>
                  <a:srgbClr val="FF0000"/>
                </a:solidFill>
              </a:rPr>
              <a:t>iorb</a:t>
            </a:r>
            <a:r>
              <a:rPr lang="zh-CN" altLang="en-US" sz="2400" b="0" dirty="0"/>
              <a:t>。</a:t>
            </a:r>
            <a:endParaRPr lang="en-US" altLang="zh-CN" sz="2400" b="0" dirty="0"/>
          </a:p>
        </p:txBody>
      </p:sp>
      <p:sp>
        <p:nvSpPr>
          <p:cNvPr id="5" name="矩形 4"/>
          <p:cNvSpPr/>
          <p:nvPr/>
        </p:nvSpPr>
        <p:spPr>
          <a:xfrm>
            <a:off x="3276600" y="269624"/>
            <a:ext cx="2178802" cy="560603"/>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10.7 Linux IO</a:t>
            </a:r>
          </a:p>
        </p:txBody>
      </p:sp>
      <p:sp>
        <p:nvSpPr>
          <p:cNvPr id="6" name="Rectangle 2"/>
          <p:cNvSpPr>
            <a:spLocks noGrp="1" noChangeArrowheads="1"/>
          </p:cNvSpPr>
          <p:nvPr>
            <p:ph type="title"/>
          </p:nvPr>
        </p:nvSpPr>
        <p:spPr>
          <a:xfrm>
            <a:off x="304800" y="1143000"/>
            <a:ext cx="6934200" cy="676275"/>
          </a:xfrm>
        </p:spPr>
        <p:txBody>
          <a:bodyPr/>
          <a:lstStyle/>
          <a:p>
            <a:r>
              <a:rPr lang="en-US" altLang="zh-CN" sz="2800" dirty="0">
                <a:solidFill>
                  <a:srgbClr val="FF0000"/>
                </a:solidFill>
              </a:rPr>
              <a:t>3</a:t>
            </a:r>
            <a:r>
              <a:rPr lang="zh-CN" altLang="en-US" sz="2800" dirty="0">
                <a:solidFill>
                  <a:srgbClr val="FF0000"/>
                </a:solidFill>
              </a:rPr>
              <a:t>、块设备驱动的数据结构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to="" calcmode="lin" valueType="num">
                                      <p:cBhvr>
                                        <p:cTn id="7" dur="1" fill="hold"/>
                                        <p:tgtEl>
                                          <p:spTgt spid="69635">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 to="" calcmode="lin" valueType="num">
                                      <p:cBhvr>
                                        <p:cTn id="12" dur="1" fill="hold"/>
                                        <p:tgtEl>
                                          <p:spTgt spid="69635">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 to="" calcmode="lin" valueType="num">
                                      <p:cBhvr>
                                        <p:cTn id="17" dur="1" fill="hold"/>
                                        <p:tgtEl>
                                          <p:spTgt spid="69635">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to="" calcmode="lin" valueType="num">
                                      <p:cBhvr>
                                        <p:cTn id="22"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30225" y="1304925"/>
            <a:ext cx="3889375" cy="676275"/>
          </a:xfrm>
        </p:spPr>
        <p:txBody>
          <a:bodyPr/>
          <a:lstStyle/>
          <a:p>
            <a:r>
              <a:rPr lang="en-US" altLang="zh-CN" sz="3200" dirty="0">
                <a:solidFill>
                  <a:srgbClr val="FF0000"/>
                </a:solidFill>
              </a:rPr>
              <a:t>4</a:t>
            </a:r>
            <a:r>
              <a:rPr lang="zh-CN" altLang="en-US" sz="3200" dirty="0">
                <a:solidFill>
                  <a:srgbClr val="FF0000"/>
                </a:solidFill>
              </a:rPr>
              <a:t>、字符设备驱动</a:t>
            </a:r>
          </a:p>
        </p:txBody>
      </p:sp>
      <p:sp>
        <p:nvSpPr>
          <p:cNvPr id="74755" name="Rectangle 3"/>
          <p:cNvSpPr>
            <a:spLocks noGrp="1" noChangeArrowheads="1"/>
          </p:cNvSpPr>
          <p:nvPr>
            <p:ph type="body" idx="1"/>
          </p:nvPr>
        </p:nvSpPr>
        <p:spPr>
          <a:xfrm>
            <a:off x="457200" y="1981200"/>
            <a:ext cx="7921625" cy="1550987"/>
          </a:xfrm>
        </p:spPr>
        <p:txBody>
          <a:bodyPr/>
          <a:lstStyle/>
          <a:p>
            <a:r>
              <a:rPr lang="zh-CN" altLang="en-US" sz="2400" b="0" dirty="0"/>
              <a:t>字符设备的</a:t>
            </a:r>
            <a:r>
              <a:rPr lang="zh-CN" altLang="en-US" sz="2400" dirty="0"/>
              <a:t>传送用一组专用的寄存器</a:t>
            </a:r>
            <a:r>
              <a:rPr lang="zh-CN" altLang="en-US" sz="2400" b="0" dirty="0"/>
              <a:t>来实现。每种字符设备的</a:t>
            </a:r>
            <a:r>
              <a:rPr lang="zh-CN" altLang="en-US" sz="2400" dirty="0"/>
              <a:t>控制器一般都有</a:t>
            </a:r>
            <a:r>
              <a:rPr lang="en-US" altLang="zh-CN" sz="2400" dirty="0"/>
              <a:t>3</a:t>
            </a:r>
            <a:r>
              <a:rPr lang="zh-CN" altLang="en-US" sz="2400" dirty="0"/>
              <a:t>个寄存器</a:t>
            </a:r>
            <a:r>
              <a:rPr lang="zh-CN" altLang="en-US" sz="2400" b="0" dirty="0"/>
              <a:t>：</a:t>
            </a:r>
            <a:r>
              <a:rPr lang="zh-CN" altLang="en-US" sz="2400" dirty="0"/>
              <a:t>控制寄存器</a:t>
            </a:r>
            <a:r>
              <a:rPr lang="zh-CN" altLang="en-US" sz="2400" b="0" dirty="0"/>
              <a:t>接收</a:t>
            </a:r>
            <a:r>
              <a:rPr lang="en-US" altLang="zh-CN" sz="2400" b="0" dirty="0"/>
              <a:t>CPU</a:t>
            </a:r>
            <a:r>
              <a:rPr lang="zh-CN" altLang="en-US" sz="2400" b="0" dirty="0"/>
              <a:t>发送来的命令，控制设备的操作；</a:t>
            </a:r>
            <a:r>
              <a:rPr lang="zh-CN" altLang="en-US" sz="2400" dirty="0"/>
              <a:t>状态寄存器</a:t>
            </a:r>
            <a:r>
              <a:rPr lang="zh-CN" altLang="en-US" sz="2400" b="0" dirty="0"/>
              <a:t>保存设备的状态；</a:t>
            </a:r>
            <a:r>
              <a:rPr lang="zh-CN" altLang="en-US" sz="2400" dirty="0"/>
              <a:t>数据寄存器</a:t>
            </a:r>
            <a:r>
              <a:rPr lang="zh-CN" altLang="en-US" sz="2400" b="0" dirty="0"/>
              <a:t>暂存要传送的数据。</a:t>
            </a:r>
          </a:p>
        </p:txBody>
      </p:sp>
      <p:sp>
        <p:nvSpPr>
          <p:cNvPr id="4" name="矩形 3"/>
          <p:cNvSpPr/>
          <p:nvPr/>
        </p:nvSpPr>
        <p:spPr>
          <a:xfrm>
            <a:off x="3276600" y="269624"/>
            <a:ext cx="2178802" cy="560603"/>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10.7 Linux IO</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228600" y="1923184"/>
            <a:ext cx="8458200" cy="4267200"/>
          </a:xfrm>
        </p:spPr>
        <p:txBody>
          <a:bodyPr/>
          <a:lstStyle/>
          <a:p>
            <a:pPr>
              <a:lnSpc>
                <a:spcPct val="90000"/>
              </a:lnSpc>
              <a:buFont typeface="Wingdings" panose="05000000000000000000" pitchFamily="2" charset="2"/>
              <a:buNone/>
            </a:pPr>
            <a:r>
              <a:rPr lang="zh-CN" altLang="en-US" sz="2400" dirty="0"/>
              <a:t>（</a:t>
            </a:r>
            <a:r>
              <a:rPr lang="en-US" altLang="zh-CN" sz="2400" dirty="0"/>
              <a:t>1</a:t>
            </a:r>
            <a:r>
              <a:rPr lang="zh-CN" altLang="en-US" sz="2400" dirty="0"/>
              <a:t>）数据结构：</a:t>
            </a:r>
            <a:r>
              <a:rPr lang="zh-CN" altLang="en-US" sz="2400" b="0" dirty="0"/>
              <a:t>对每类字符设备分别建立字符设备表，记录使用该类字符设备所需的各种信息（参考块设备）。</a:t>
            </a:r>
          </a:p>
          <a:p>
            <a:pPr>
              <a:lnSpc>
                <a:spcPct val="90000"/>
              </a:lnSpc>
              <a:buFont typeface="Wingdings" panose="05000000000000000000" pitchFamily="2" charset="2"/>
              <a:buNone/>
            </a:pPr>
            <a:r>
              <a:rPr lang="zh-CN" altLang="en-US" sz="2400" dirty="0"/>
              <a:t>（</a:t>
            </a:r>
            <a:r>
              <a:rPr lang="en-US" altLang="zh-CN" sz="2400" dirty="0"/>
              <a:t>2</a:t>
            </a:r>
            <a:r>
              <a:rPr lang="zh-CN" altLang="en-US" sz="2400" dirty="0"/>
              <a:t>）终端驱动程序：</a:t>
            </a:r>
            <a:r>
              <a:rPr lang="zh-CN" altLang="en-US" sz="2400" b="0" dirty="0"/>
              <a:t>字符设备种类繁多，其驱动程序各不相同，以</a:t>
            </a:r>
            <a:r>
              <a:rPr lang="zh-CN" altLang="en-US" sz="2400" b="0" dirty="0">
                <a:solidFill>
                  <a:srgbClr val="FF0000"/>
                </a:solidFill>
              </a:rPr>
              <a:t>终端驱动程序为例</a:t>
            </a:r>
            <a:r>
              <a:rPr lang="zh-CN" altLang="en-US" sz="2400" b="0" dirty="0"/>
              <a:t>，其主要由</a:t>
            </a:r>
            <a:r>
              <a:rPr lang="zh-CN" altLang="en-US" sz="2400" b="0" dirty="0">
                <a:solidFill>
                  <a:srgbClr val="FF0000"/>
                </a:solidFill>
              </a:rPr>
              <a:t>键盘和显示器构成</a:t>
            </a:r>
            <a:r>
              <a:rPr lang="zh-CN" altLang="en-US" sz="2400" b="0" dirty="0"/>
              <a:t>，终端驱动程序</a:t>
            </a:r>
            <a:r>
              <a:rPr lang="zh-CN" altLang="en-US" sz="2400" b="0" dirty="0">
                <a:solidFill>
                  <a:srgbClr val="FF0000"/>
                </a:solidFill>
              </a:rPr>
              <a:t>控制终端设备和进程之间的字符数据传输</a:t>
            </a:r>
            <a:r>
              <a:rPr lang="zh-CN" altLang="en-US" sz="2400" b="0" dirty="0"/>
              <a:t>。包括以下</a:t>
            </a:r>
            <a:r>
              <a:rPr lang="en-US" altLang="zh-CN" sz="2400" b="0" dirty="0"/>
              <a:t>5</a:t>
            </a:r>
            <a:r>
              <a:rPr lang="zh-CN" altLang="en-US" sz="2400" b="0" dirty="0"/>
              <a:t>个操作</a:t>
            </a:r>
            <a:r>
              <a:rPr lang="zh-CN" altLang="en-US" sz="2400" dirty="0"/>
              <a:t>：</a:t>
            </a:r>
          </a:p>
          <a:p>
            <a:pPr>
              <a:lnSpc>
                <a:spcPct val="90000"/>
              </a:lnSpc>
              <a:buFont typeface="Wingdings" panose="05000000000000000000" pitchFamily="2" charset="2"/>
              <a:buChar char="ü"/>
            </a:pPr>
            <a:r>
              <a:rPr lang="zh-CN" altLang="en-US" sz="2000" b="0" dirty="0">
                <a:solidFill>
                  <a:srgbClr val="002060"/>
                </a:solidFill>
              </a:rPr>
              <a:t> </a:t>
            </a:r>
            <a:r>
              <a:rPr lang="en-US" altLang="zh-CN" sz="2000" b="0" dirty="0" err="1">
                <a:solidFill>
                  <a:srgbClr val="002060"/>
                </a:solidFill>
              </a:rPr>
              <a:t>ttopen</a:t>
            </a:r>
            <a:r>
              <a:rPr lang="zh-CN" altLang="en-US" sz="2000" b="0" dirty="0">
                <a:solidFill>
                  <a:srgbClr val="002060"/>
                </a:solidFill>
              </a:rPr>
              <a:t>：</a:t>
            </a:r>
            <a:r>
              <a:rPr lang="zh-CN" altLang="en-US" sz="2000" b="0" dirty="0">
                <a:solidFill>
                  <a:srgbClr val="FF0000"/>
                </a:solidFill>
              </a:rPr>
              <a:t>打开终端机</a:t>
            </a:r>
            <a:r>
              <a:rPr lang="zh-CN" altLang="en-US" sz="2000" b="0" dirty="0">
                <a:solidFill>
                  <a:srgbClr val="002060"/>
                </a:solidFill>
              </a:rPr>
              <a:t>，建立终端机和终端进程之间的对应关系。</a:t>
            </a:r>
          </a:p>
          <a:p>
            <a:pPr>
              <a:lnSpc>
                <a:spcPct val="90000"/>
              </a:lnSpc>
              <a:buFont typeface="Wingdings" panose="05000000000000000000" pitchFamily="2" charset="2"/>
              <a:buChar char="ü"/>
            </a:pPr>
            <a:r>
              <a:rPr lang="zh-CN" altLang="en-US" sz="2000" b="0" dirty="0">
                <a:solidFill>
                  <a:srgbClr val="002060"/>
                </a:solidFill>
              </a:rPr>
              <a:t> </a:t>
            </a:r>
            <a:r>
              <a:rPr lang="en-US" altLang="zh-CN" sz="2000" b="0" dirty="0" err="1">
                <a:solidFill>
                  <a:srgbClr val="002060"/>
                </a:solidFill>
              </a:rPr>
              <a:t>ttclose</a:t>
            </a:r>
            <a:r>
              <a:rPr lang="zh-CN" altLang="en-US" sz="2000" b="0" dirty="0">
                <a:solidFill>
                  <a:srgbClr val="002060"/>
                </a:solidFill>
              </a:rPr>
              <a:t>：</a:t>
            </a:r>
            <a:r>
              <a:rPr lang="zh-CN" altLang="en-US" sz="2000" b="0" dirty="0">
                <a:solidFill>
                  <a:srgbClr val="FF0000"/>
                </a:solidFill>
              </a:rPr>
              <a:t>切断</a:t>
            </a:r>
            <a:r>
              <a:rPr lang="zh-CN" altLang="en-US" sz="2000" b="0" dirty="0">
                <a:solidFill>
                  <a:srgbClr val="002060"/>
                </a:solidFill>
              </a:rPr>
              <a:t>终端机和终端进程的联系。</a:t>
            </a:r>
          </a:p>
          <a:p>
            <a:pPr>
              <a:lnSpc>
                <a:spcPct val="90000"/>
              </a:lnSpc>
              <a:buFont typeface="Wingdings" panose="05000000000000000000" pitchFamily="2" charset="2"/>
              <a:buChar char="ü"/>
            </a:pPr>
            <a:r>
              <a:rPr lang="zh-CN" altLang="en-US" sz="2000" b="0" dirty="0">
                <a:solidFill>
                  <a:srgbClr val="002060"/>
                </a:solidFill>
              </a:rPr>
              <a:t> </a:t>
            </a:r>
            <a:r>
              <a:rPr lang="en-US" altLang="zh-CN" sz="2000" b="0" dirty="0" err="1">
                <a:solidFill>
                  <a:srgbClr val="002060"/>
                </a:solidFill>
              </a:rPr>
              <a:t>ioctl</a:t>
            </a:r>
            <a:r>
              <a:rPr lang="zh-CN" altLang="en-US" sz="2000" b="0" dirty="0">
                <a:solidFill>
                  <a:srgbClr val="002060"/>
                </a:solidFill>
              </a:rPr>
              <a:t>：用于</a:t>
            </a:r>
            <a:r>
              <a:rPr lang="zh-CN" altLang="en-US" sz="2000" b="0" dirty="0">
                <a:solidFill>
                  <a:srgbClr val="FF0000"/>
                </a:solidFill>
              </a:rPr>
              <a:t>对终端机的控制</a:t>
            </a:r>
            <a:r>
              <a:rPr lang="zh-CN" altLang="en-US" sz="2000" b="0" dirty="0">
                <a:solidFill>
                  <a:srgbClr val="002060"/>
                </a:solidFill>
              </a:rPr>
              <a:t>，例如状态设置、测试、终端机属性 值的更改等。</a:t>
            </a:r>
          </a:p>
          <a:p>
            <a:pPr>
              <a:lnSpc>
                <a:spcPct val="90000"/>
              </a:lnSpc>
              <a:buFont typeface="Wingdings" panose="05000000000000000000" pitchFamily="2" charset="2"/>
              <a:buChar char="ü"/>
            </a:pPr>
            <a:r>
              <a:rPr lang="zh-CN" altLang="en-US" sz="2000" b="0" dirty="0">
                <a:solidFill>
                  <a:srgbClr val="002060"/>
                </a:solidFill>
              </a:rPr>
              <a:t> </a:t>
            </a:r>
            <a:r>
              <a:rPr lang="en-US" altLang="zh-CN" sz="2000" b="0" dirty="0" err="1">
                <a:solidFill>
                  <a:srgbClr val="002060"/>
                </a:solidFill>
              </a:rPr>
              <a:t>ttread</a:t>
            </a:r>
            <a:r>
              <a:rPr lang="zh-CN" altLang="en-US" sz="2000" b="0" dirty="0">
                <a:solidFill>
                  <a:srgbClr val="002060"/>
                </a:solidFill>
              </a:rPr>
              <a:t>：</a:t>
            </a:r>
            <a:r>
              <a:rPr lang="zh-CN" altLang="en-US" sz="2000" b="0" dirty="0">
                <a:solidFill>
                  <a:srgbClr val="FF0000"/>
                </a:solidFill>
              </a:rPr>
              <a:t>从终端键盘读入</a:t>
            </a:r>
            <a:r>
              <a:rPr lang="zh-CN" altLang="en-US" sz="2000" b="0" dirty="0">
                <a:solidFill>
                  <a:srgbClr val="002060"/>
                </a:solidFill>
              </a:rPr>
              <a:t>数据。</a:t>
            </a:r>
          </a:p>
          <a:p>
            <a:pPr>
              <a:lnSpc>
                <a:spcPct val="90000"/>
              </a:lnSpc>
              <a:buFont typeface="Wingdings" panose="05000000000000000000" pitchFamily="2" charset="2"/>
              <a:buChar char="ü"/>
            </a:pPr>
            <a:r>
              <a:rPr lang="zh-CN" altLang="en-US" sz="2000" b="0" dirty="0">
                <a:solidFill>
                  <a:srgbClr val="002060"/>
                </a:solidFill>
              </a:rPr>
              <a:t> </a:t>
            </a:r>
            <a:r>
              <a:rPr lang="en-US" altLang="zh-CN" sz="2000" b="0" dirty="0" err="1">
                <a:solidFill>
                  <a:srgbClr val="002060"/>
                </a:solidFill>
              </a:rPr>
              <a:t>ttwrite</a:t>
            </a:r>
            <a:r>
              <a:rPr lang="zh-CN" altLang="en-US" sz="2000" b="0" dirty="0">
                <a:solidFill>
                  <a:srgbClr val="002060"/>
                </a:solidFill>
              </a:rPr>
              <a:t>：</a:t>
            </a:r>
            <a:r>
              <a:rPr lang="zh-CN" altLang="en-US" sz="2000" b="0" dirty="0">
                <a:solidFill>
                  <a:srgbClr val="FF0000"/>
                </a:solidFill>
              </a:rPr>
              <a:t>向终端显示器写</a:t>
            </a:r>
            <a:r>
              <a:rPr lang="zh-CN" altLang="en-US" sz="2000" b="0" dirty="0">
                <a:solidFill>
                  <a:srgbClr val="002060"/>
                </a:solidFill>
              </a:rPr>
              <a:t>数据。</a:t>
            </a:r>
          </a:p>
        </p:txBody>
      </p:sp>
      <p:sp>
        <p:nvSpPr>
          <p:cNvPr id="3" name="Rectangle 2"/>
          <p:cNvSpPr>
            <a:spLocks noGrp="1" noChangeArrowheads="1"/>
          </p:cNvSpPr>
          <p:nvPr>
            <p:ph type="title"/>
          </p:nvPr>
        </p:nvSpPr>
        <p:spPr>
          <a:xfrm>
            <a:off x="381000" y="1219200"/>
            <a:ext cx="3889375" cy="676275"/>
          </a:xfrm>
        </p:spPr>
        <p:txBody>
          <a:bodyPr/>
          <a:lstStyle/>
          <a:p>
            <a:r>
              <a:rPr lang="en-US" altLang="zh-CN" sz="3200" dirty="0">
                <a:solidFill>
                  <a:srgbClr val="FF0000"/>
                </a:solidFill>
              </a:rPr>
              <a:t>4</a:t>
            </a:r>
            <a:r>
              <a:rPr lang="zh-CN" altLang="en-US" sz="3200" dirty="0">
                <a:solidFill>
                  <a:srgbClr val="FF0000"/>
                </a:solidFill>
              </a:rPr>
              <a:t>、字符设备驱动</a:t>
            </a:r>
          </a:p>
        </p:txBody>
      </p:sp>
      <p:sp>
        <p:nvSpPr>
          <p:cNvPr id="5" name="矩形 4"/>
          <p:cNvSpPr/>
          <p:nvPr/>
        </p:nvSpPr>
        <p:spPr>
          <a:xfrm>
            <a:off x="3276600" y="269624"/>
            <a:ext cx="2178802" cy="560603"/>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10.7 Linux 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randombar(horizontal)">
                                      <p:cBhvr>
                                        <p:cTn id="7" dur="500"/>
                                        <p:tgtEl>
                                          <p:spTgt spid="75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5779">
                                            <p:txEl>
                                              <p:pRg st="1" end="1"/>
                                            </p:txEl>
                                          </p:spTgt>
                                        </p:tgtEl>
                                        <p:attrNameLst>
                                          <p:attrName>style.visibility</p:attrName>
                                        </p:attrNameLst>
                                      </p:cBhvr>
                                      <p:to>
                                        <p:strVal val="visible"/>
                                      </p:to>
                                    </p:set>
                                    <p:animEffect transition="in" filter="randombar(horizontal)">
                                      <p:cBhvr>
                                        <p:cTn id="12" dur="500"/>
                                        <p:tgtEl>
                                          <p:spTgt spid="757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5779">
                                            <p:txEl>
                                              <p:pRg st="2" end="2"/>
                                            </p:txEl>
                                          </p:spTgt>
                                        </p:tgtEl>
                                        <p:attrNameLst>
                                          <p:attrName>style.visibility</p:attrName>
                                        </p:attrNameLst>
                                      </p:cBhvr>
                                      <p:to>
                                        <p:strVal val="visible"/>
                                      </p:to>
                                    </p:set>
                                    <p:animEffect transition="in" filter="randombar(horizontal)">
                                      <p:cBhvr>
                                        <p:cTn id="17" dur="500"/>
                                        <p:tgtEl>
                                          <p:spTgt spid="757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5779">
                                            <p:txEl>
                                              <p:pRg st="3" end="3"/>
                                            </p:txEl>
                                          </p:spTgt>
                                        </p:tgtEl>
                                        <p:attrNameLst>
                                          <p:attrName>style.visibility</p:attrName>
                                        </p:attrNameLst>
                                      </p:cBhvr>
                                      <p:to>
                                        <p:strVal val="visible"/>
                                      </p:to>
                                    </p:set>
                                    <p:animEffect transition="in" filter="randombar(horizontal)">
                                      <p:cBhvr>
                                        <p:cTn id="22" dur="500"/>
                                        <p:tgtEl>
                                          <p:spTgt spid="757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5779">
                                            <p:txEl>
                                              <p:pRg st="4" end="4"/>
                                            </p:txEl>
                                          </p:spTgt>
                                        </p:tgtEl>
                                        <p:attrNameLst>
                                          <p:attrName>style.visibility</p:attrName>
                                        </p:attrNameLst>
                                      </p:cBhvr>
                                      <p:to>
                                        <p:strVal val="visible"/>
                                      </p:to>
                                    </p:set>
                                    <p:animEffect transition="in" filter="randombar(horizontal)">
                                      <p:cBhvr>
                                        <p:cTn id="27" dur="500"/>
                                        <p:tgtEl>
                                          <p:spTgt spid="757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75779">
                                            <p:txEl>
                                              <p:pRg st="5" end="5"/>
                                            </p:txEl>
                                          </p:spTgt>
                                        </p:tgtEl>
                                        <p:attrNameLst>
                                          <p:attrName>style.visibility</p:attrName>
                                        </p:attrNameLst>
                                      </p:cBhvr>
                                      <p:to>
                                        <p:strVal val="visible"/>
                                      </p:to>
                                    </p:set>
                                    <p:animEffect transition="in" filter="randombar(horizontal)">
                                      <p:cBhvr>
                                        <p:cTn id="32" dur="500"/>
                                        <p:tgtEl>
                                          <p:spTgt spid="757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75779">
                                            <p:txEl>
                                              <p:pRg st="6" end="6"/>
                                            </p:txEl>
                                          </p:spTgt>
                                        </p:tgtEl>
                                        <p:attrNameLst>
                                          <p:attrName>style.visibility</p:attrName>
                                        </p:attrNameLst>
                                      </p:cBhvr>
                                      <p:to>
                                        <p:strVal val="visible"/>
                                      </p:to>
                                    </p:set>
                                    <p:animEffect transition="in" filter="randombar(horizontal)">
                                      <p:cBhvr>
                                        <p:cTn id="37" dur="500"/>
                                        <p:tgtEl>
                                          <p:spTgt spid="757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6334" y="1371600"/>
            <a:ext cx="7848600" cy="676275"/>
          </a:xfrm>
        </p:spPr>
        <p:txBody>
          <a:bodyPr/>
          <a:lstStyle/>
          <a:p>
            <a:r>
              <a:rPr lang="en-US" altLang="zh-CN" sz="3200" dirty="0">
                <a:solidFill>
                  <a:srgbClr val="FF0000"/>
                </a:solidFill>
              </a:rPr>
              <a:t>5</a:t>
            </a:r>
            <a:r>
              <a:rPr lang="zh-CN" altLang="en-US" sz="3200" dirty="0">
                <a:solidFill>
                  <a:srgbClr val="FF0000"/>
                </a:solidFill>
              </a:rPr>
              <a:t>、设备文件的系统调用过程</a:t>
            </a:r>
          </a:p>
        </p:txBody>
      </p:sp>
      <p:sp>
        <p:nvSpPr>
          <p:cNvPr id="39939" name="Rectangle 3"/>
          <p:cNvSpPr>
            <a:spLocks noGrp="1" noChangeArrowheads="1"/>
          </p:cNvSpPr>
          <p:nvPr>
            <p:ph type="body" idx="1"/>
          </p:nvPr>
        </p:nvSpPr>
        <p:spPr>
          <a:xfrm>
            <a:off x="417945" y="2133600"/>
            <a:ext cx="7921625" cy="4068762"/>
          </a:xfrm>
        </p:spPr>
        <p:txBody>
          <a:bodyPr/>
          <a:lstStyle/>
          <a:p>
            <a:r>
              <a:rPr lang="zh-CN" altLang="en-US" sz="2400" b="0" dirty="0"/>
              <a:t>对设备特殊文件的系统调用，</a:t>
            </a:r>
            <a:r>
              <a:rPr lang="zh-CN" altLang="en-US" sz="2400" b="0" dirty="0">
                <a:solidFill>
                  <a:srgbClr val="FF0000"/>
                </a:solidFill>
              </a:rPr>
              <a:t>根据文件类型转入块设备开关表或字符开关表</a:t>
            </a:r>
            <a:r>
              <a:rPr lang="zh-CN" altLang="en-US" sz="2400" b="0" dirty="0"/>
              <a:t>进行</a:t>
            </a:r>
            <a:r>
              <a:rPr lang="zh-CN" altLang="en-US" sz="2400" b="0" dirty="0">
                <a:solidFill>
                  <a:srgbClr val="FF0000"/>
                </a:solidFill>
              </a:rPr>
              <a:t>打开、关闭块设备或字符设备</a:t>
            </a:r>
            <a:r>
              <a:rPr lang="zh-CN" altLang="en-US" sz="2400" b="0" dirty="0"/>
              <a:t>的操作。</a:t>
            </a:r>
          </a:p>
          <a:p>
            <a:r>
              <a:rPr lang="zh-CN" altLang="en-US" sz="2400" b="0" dirty="0"/>
              <a:t>字符设备特殊文件的系统调用</a:t>
            </a:r>
            <a:r>
              <a:rPr lang="en-US" altLang="zh-CN" sz="2400" b="0" dirty="0"/>
              <a:t>Read</a:t>
            </a:r>
            <a:r>
              <a:rPr lang="zh-CN" altLang="en-US" sz="2400" b="0" dirty="0"/>
              <a:t>、</a:t>
            </a:r>
            <a:r>
              <a:rPr lang="en-US" altLang="zh-CN" sz="2400" b="0" dirty="0"/>
              <a:t>Write</a:t>
            </a:r>
            <a:r>
              <a:rPr lang="zh-CN" altLang="en-US" sz="2400" b="0" dirty="0"/>
              <a:t>转向字符开关表中指示的设备驱动程序，而对</a:t>
            </a:r>
            <a:r>
              <a:rPr lang="zh-CN" altLang="en-US" sz="2400" b="0" dirty="0">
                <a:solidFill>
                  <a:srgbClr val="FF0000"/>
                </a:solidFill>
              </a:rPr>
              <a:t>普通文件或目录文件的</a:t>
            </a:r>
            <a:r>
              <a:rPr lang="en-US" altLang="zh-CN" sz="2400" b="0" dirty="0">
                <a:solidFill>
                  <a:srgbClr val="FF0000"/>
                </a:solidFill>
              </a:rPr>
              <a:t>Read</a:t>
            </a:r>
            <a:r>
              <a:rPr lang="zh-CN" altLang="en-US" sz="2400" b="0" dirty="0">
                <a:solidFill>
                  <a:srgbClr val="FF0000"/>
                </a:solidFill>
              </a:rPr>
              <a:t>、</a:t>
            </a:r>
            <a:r>
              <a:rPr lang="en-US" altLang="zh-CN" sz="2400" b="0" dirty="0">
                <a:solidFill>
                  <a:srgbClr val="FF0000"/>
                </a:solidFill>
              </a:rPr>
              <a:t>Write</a:t>
            </a:r>
            <a:r>
              <a:rPr lang="zh-CN" altLang="en-US" sz="2400" b="0" dirty="0">
                <a:solidFill>
                  <a:srgbClr val="FF0000"/>
                </a:solidFill>
              </a:rPr>
              <a:t>系统调用则通过</a:t>
            </a:r>
            <a:r>
              <a:rPr lang="zh-CN" altLang="en-US" sz="2400" dirty="0">
                <a:solidFill>
                  <a:srgbClr val="0070C0"/>
                </a:solidFill>
              </a:rPr>
              <a:t>高速缓冲模块</a:t>
            </a:r>
            <a:r>
              <a:rPr lang="zh-CN" altLang="en-US" sz="2400" b="0" dirty="0">
                <a:solidFill>
                  <a:srgbClr val="FF0000"/>
                </a:solidFill>
              </a:rPr>
              <a:t>转向设备驱动模块中的策略（</a:t>
            </a:r>
            <a:r>
              <a:rPr lang="en-US" altLang="zh-CN" sz="2400" b="0" dirty="0">
                <a:solidFill>
                  <a:srgbClr val="FF0000"/>
                </a:solidFill>
              </a:rPr>
              <a:t>Strategy</a:t>
            </a:r>
            <a:r>
              <a:rPr lang="zh-CN" altLang="en-US" sz="2400" b="0" dirty="0">
                <a:solidFill>
                  <a:srgbClr val="FF0000"/>
                </a:solidFill>
              </a:rPr>
              <a:t>）过程</a:t>
            </a:r>
            <a:r>
              <a:rPr lang="zh-CN" altLang="en-US" sz="2400" b="0" dirty="0"/>
              <a:t>。</a:t>
            </a:r>
          </a:p>
        </p:txBody>
      </p:sp>
      <p:sp>
        <p:nvSpPr>
          <p:cNvPr id="4" name="矩形 3"/>
          <p:cNvSpPr/>
          <p:nvPr/>
        </p:nvSpPr>
        <p:spPr>
          <a:xfrm>
            <a:off x="3276600" y="269624"/>
            <a:ext cx="2178802" cy="560603"/>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10.7 Linux 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 to="" calcmode="lin" valueType="num">
                                      <p:cBhvr>
                                        <p:cTn id="7" dur="1" fill="hold"/>
                                        <p:tgtEl>
                                          <p:spTgt spid="39938"/>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9939">
                                            <p:txEl>
                                              <p:pRg st="0" end="0"/>
                                            </p:txEl>
                                          </p:spTgt>
                                        </p:tgtEl>
                                        <p:attrNameLst>
                                          <p:attrName>style.visibility</p:attrName>
                                        </p:attrNameLst>
                                      </p:cBhvr>
                                      <p:to>
                                        <p:strVal val="visible"/>
                                      </p:to>
                                    </p:set>
                                    <p:anim to="" calcmode="lin" valueType="num">
                                      <p:cBhvr>
                                        <p:cTn id="12" dur="1" fill="hold"/>
                                        <p:tgtEl>
                                          <p:spTgt spid="39939">
                                            <p:txEl>
                                              <p:pRg st="0" end="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9939">
                                            <p:txEl>
                                              <p:pRg st="1" end="1"/>
                                            </p:txEl>
                                          </p:spTgt>
                                        </p:tgtEl>
                                        <p:attrNameLst>
                                          <p:attrName>style.visibility</p:attrName>
                                        </p:attrNameLst>
                                      </p:cBhvr>
                                      <p:to>
                                        <p:strVal val="visible"/>
                                      </p:to>
                                    </p:set>
                                    <p:anim to="" calcmode="lin" valueType="num">
                                      <p:cBhvr>
                                        <p:cTn id="17" dur="1" fill="hold"/>
                                        <p:tgtEl>
                                          <p:spTgt spid="39939">
                                            <p:txEl>
                                              <p:pRg st="1" end="1"/>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P spid="39939"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925" name="Group 53"/>
          <p:cNvGrpSpPr/>
          <p:nvPr/>
        </p:nvGrpSpPr>
        <p:grpSpPr bwMode="auto">
          <a:xfrm>
            <a:off x="685800" y="692150"/>
            <a:ext cx="7054850" cy="1152525"/>
            <a:chOff x="521" y="436"/>
            <a:chExt cx="4219" cy="726"/>
          </a:xfrm>
        </p:grpSpPr>
        <p:sp>
          <p:nvSpPr>
            <p:cNvPr id="79876" name="Rectangle 4"/>
            <p:cNvSpPr>
              <a:spLocks noChangeArrowheads="1"/>
            </p:cNvSpPr>
            <p:nvPr/>
          </p:nvSpPr>
          <p:spPr bwMode="auto">
            <a:xfrm>
              <a:off x="521" y="436"/>
              <a:ext cx="4219" cy="27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t>文件系统</a:t>
              </a:r>
            </a:p>
          </p:txBody>
        </p:sp>
        <p:sp>
          <p:nvSpPr>
            <p:cNvPr id="79877" name="Rectangle 5"/>
            <p:cNvSpPr>
              <a:spLocks noChangeArrowheads="1"/>
            </p:cNvSpPr>
            <p:nvPr/>
          </p:nvSpPr>
          <p:spPr bwMode="auto">
            <a:xfrm>
              <a:off x="521" y="708"/>
              <a:ext cx="1497" cy="45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dirty="0"/>
                <a:t>对字符设备特殊文件的系统</a:t>
              </a:r>
            </a:p>
            <a:p>
              <a:pPr algn="ctr"/>
              <a:r>
                <a:rPr lang="zh-CN" altLang="en-US" sz="1400" dirty="0"/>
                <a:t>调用</a:t>
              </a:r>
            </a:p>
            <a:p>
              <a:pPr algn="ctr"/>
              <a:r>
                <a:rPr lang="en-US" altLang="zh-CN" sz="1400" dirty="0"/>
                <a:t>open    close      read      write</a:t>
              </a:r>
            </a:p>
          </p:txBody>
        </p:sp>
        <p:sp>
          <p:nvSpPr>
            <p:cNvPr id="79878" name="Rectangle 6"/>
            <p:cNvSpPr>
              <a:spLocks noChangeArrowheads="1"/>
            </p:cNvSpPr>
            <p:nvPr/>
          </p:nvSpPr>
          <p:spPr bwMode="auto">
            <a:xfrm>
              <a:off x="2018" y="708"/>
              <a:ext cx="1361" cy="45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dirty="0"/>
                <a:t>对块设备文件的系统调用</a:t>
              </a:r>
            </a:p>
            <a:p>
              <a:pPr algn="ctr"/>
              <a:endParaRPr lang="zh-CN" altLang="en-US" sz="1400" dirty="0"/>
            </a:p>
            <a:p>
              <a:pPr algn="ctr"/>
              <a:r>
                <a:rPr lang="en-US" altLang="zh-CN" sz="1400" dirty="0"/>
                <a:t>open    close</a:t>
              </a:r>
            </a:p>
          </p:txBody>
        </p:sp>
        <p:sp>
          <p:nvSpPr>
            <p:cNvPr id="79879" name="Rectangle 7"/>
            <p:cNvSpPr>
              <a:spLocks noChangeArrowheads="1"/>
            </p:cNvSpPr>
            <p:nvPr/>
          </p:nvSpPr>
          <p:spPr bwMode="auto">
            <a:xfrm>
              <a:off x="3379" y="708"/>
              <a:ext cx="1361" cy="45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t>对普通文件的系统调用</a:t>
              </a:r>
            </a:p>
            <a:p>
              <a:pPr algn="ctr"/>
              <a:endParaRPr lang="zh-CN" altLang="en-US" sz="1400"/>
            </a:p>
            <a:p>
              <a:pPr algn="ctr"/>
              <a:r>
                <a:rPr lang="en-US" altLang="zh-CN" sz="1400"/>
                <a:t>read      write</a:t>
              </a:r>
            </a:p>
          </p:txBody>
        </p:sp>
      </p:grpSp>
      <p:sp>
        <p:nvSpPr>
          <p:cNvPr id="79880" name="Line 8"/>
          <p:cNvSpPr>
            <a:spLocks noChangeShapeType="1"/>
          </p:cNvSpPr>
          <p:nvPr/>
        </p:nvSpPr>
        <p:spPr bwMode="auto">
          <a:xfrm>
            <a:off x="1042988" y="1844675"/>
            <a:ext cx="0" cy="10080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888" name="Line 16"/>
          <p:cNvSpPr>
            <a:spLocks noChangeShapeType="1"/>
          </p:cNvSpPr>
          <p:nvPr/>
        </p:nvSpPr>
        <p:spPr bwMode="auto">
          <a:xfrm>
            <a:off x="1619250" y="1844675"/>
            <a:ext cx="0" cy="10080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889" name="Line 17"/>
          <p:cNvSpPr>
            <a:spLocks noChangeShapeType="1"/>
          </p:cNvSpPr>
          <p:nvPr/>
        </p:nvSpPr>
        <p:spPr bwMode="auto">
          <a:xfrm>
            <a:off x="2268538" y="1844675"/>
            <a:ext cx="0" cy="10080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890" name="Line 18"/>
          <p:cNvSpPr>
            <a:spLocks noChangeShapeType="1"/>
          </p:cNvSpPr>
          <p:nvPr/>
        </p:nvSpPr>
        <p:spPr bwMode="auto">
          <a:xfrm>
            <a:off x="2916238" y="1844675"/>
            <a:ext cx="0" cy="10080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891" name="Line 19"/>
          <p:cNvSpPr>
            <a:spLocks noChangeShapeType="1"/>
          </p:cNvSpPr>
          <p:nvPr/>
        </p:nvSpPr>
        <p:spPr bwMode="auto">
          <a:xfrm>
            <a:off x="4643438" y="1844675"/>
            <a:ext cx="0" cy="10080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892" name="Line 20"/>
          <p:cNvSpPr>
            <a:spLocks noChangeShapeType="1"/>
          </p:cNvSpPr>
          <p:nvPr/>
        </p:nvSpPr>
        <p:spPr bwMode="auto">
          <a:xfrm>
            <a:off x="3924300" y="1844675"/>
            <a:ext cx="0" cy="10080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grpSp>
        <p:nvGrpSpPr>
          <p:cNvPr id="79931" name="Group 59"/>
          <p:cNvGrpSpPr/>
          <p:nvPr/>
        </p:nvGrpSpPr>
        <p:grpSpPr bwMode="auto">
          <a:xfrm>
            <a:off x="5795963" y="1844675"/>
            <a:ext cx="1368425" cy="1008063"/>
            <a:chOff x="3651" y="1162"/>
            <a:chExt cx="862" cy="635"/>
          </a:xfrm>
        </p:grpSpPr>
        <p:sp>
          <p:nvSpPr>
            <p:cNvPr id="79886" name="Line 14"/>
            <p:cNvSpPr>
              <a:spLocks noChangeShapeType="1"/>
            </p:cNvSpPr>
            <p:nvPr/>
          </p:nvSpPr>
          <p:spPr bwMode="auto">
            <a:xfrm flipH="1">
              <a:off x="3878" y="1162"/>
              <a:ext cx="0" cy="18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887" name="Line 15"/>
            <p:cNvSpPr>
              <a:spLocks noChangeShapeType="1"/>
            </p:cNvSpPr>
            <p:nvPr/>
          </p:nvSpPr>
          <p:spPr bwMode="auto">
            <a:xfrm flipH="1">
              <a:off x="4286" y="1162"/>
              <a:ext cx="0" cy="18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893" name="Rectangle 21"/>
            <p:cNvSpPr>
              <a:spLocks noChangeArrowheads="1"/>
            </p:cNvSpPr>
            <p:nvPr/>
          </p:nvSpPr>
          <p:spPr bwMode="auto">
            <a:xfrm>
              <a:off x="3651" y="1343"/>
              <a:ext cx="862"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t>高速缓冲模块</a:t>
              </a:r>
            </a:p>
          </p:txBody>
        </p:sp>
        <p:sp>
          <p:nvSpPr>
            <p:cNvPr id="79894" name="Line 22"/>
            <p:cNvSpPr>
              <a:spLocks noChangeShapeType="1"/>
            </p:cNvSpPr>
            <p:nvPr/>
          </p:nvSpPr>
          <p:spPr bwMode="auto">
            <a:xfrm>
              <a:off x="3878" y="1525"/>
              <a:ext cx="0" cy="27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895" name="Line 23"/>
            <p:cNvSpPr>
              <a:spLocks noChangeShapeType="1"/>
            </p:cNvSpPr>
            <p:nvPr/>
          </p:nvSpPr>
          <p:spPr bwMode="auto">
            <a:xfrm>
              <a:off x="4286" y="1525"/>
              <a:ext cx="0" cy="27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grpSp>
      <p:sp>
        <p:nvSpPr>
          <p:cNvPr id="79896" name="Rectangle 24"/>
          <p:cNvSpPr>
            <a:spLocks noChangeArrowheads="1"/>
          </p:cNvSpPr>
          <p:nvPr/>
        </p:nvSpPr>
        <p:spPr bwMode="auto">
          <a:xfrm>
            <a:off x="827088" y="2852738"/>
            <a:ext cx="2305050"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t>字符设备开关表</a:t>
            </a:r>
          </a:p>
        </p:txBody>
      </p:sp>
      <p:sp>
        <p:nvSpPr>
          <p:cNvPr id="79897" name="Rectangle 25"/>
          <p:cNvSpPr>
            <a:spLocks noChangeArrowheads="1"/>
          </p:cNvSpPr>
          <p:nvPr/>
        </p:nvSpPr>
        <p:spPr bwMode="auto">
          <a:xfrm>
            <a:off x="3492500" y="2852738"/>
            <a:ext cx="3959225"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t>块设备开关表</a:t>
            </a:r>
          </a:p>
        </p:txBody>
      </p:sp>
      <p:sp>
        <p:nvSpPr>
          <p:cNvPr id="79900" name="Line 28"/>
          <p:cNvSpPr>
            <a:spLocks noChangeShapeType="1"/>
          </p:cNvSpPr>
          <p:nvPr/>
        </p:nvSpPr>
        <p:spPr bwMode="auto">
          <a:xfrm>
            <a:off x="1042988" y="3141663"/>
            <a:ext cx="0" cy="3587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901" name="Line 29"/>
          <p:cNvSpPr>
            <a:spLocks noChangeShapeType="1"/>
          </p:cNvSpPr>
          <p:nvPr/>
        </p:nvSpPr>
        <p:spPr bwMode="auto">
          <a:xfrm>
            <a:off x="1547813" y="3141663"/>
            <a:ext cx="0" cy="3587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902" name="Line 30"/>
          <p:cNvSpPr>
            <a:spLocks noChangeShapeType="1"/>
          </p:cNvSpPr>
          <p:nvPr/>
        </p:nvSpPr>
        <p:spPr bwMode="auto">
          <a:xfrm>
            <a:off x="2268538" y="3141663"/>
            <a:ext cx="0" cy="3587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903" name="Line 31"/>
          <p:cNvSpPr>
            <a:spLocks noChangeShapeType="1"/>
          </p:cNvSpPr>
          <p:nvPr/>
        </p:nvSpPr>
        <p:spPr bwMode="auto">
          <a:xfrm>
            <a:off x="2916238" y="3141663"/>
            <a:ext cx="0" cy="3587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grpSp>
        <p:nvGrpSpPr>
          <p:cNvPr id="79932" name="Group 60"/>
          <p:cNvGrpSpPr/>
          <p:nvPr/>
        </p:nvGrpSpPr>
        <p:grpSpPr bwMode="auto">
          <a:xfrm>
            <a:off x="3924300" y="3141663"/>
            <a:ext cx="2519363" cy="358775"/>
            <a:chOff x="2472" y="1979"/>
            <a:chExt cx="1587" cy="226"/>
          </a:xfrm>
        </p:grpSpPr>
        <p:sp>
          <p:nvSpPr>
            <p:cNvPr id="79904" name="Line 32"/>
            <p:cNvSpPr>
              <a:spLocks noChangeShapeType="1"/>
            </p:cNvSpPr>
            <p:nvPr/>
          </p:nvSpPr>
          <p:spPr bwMode="auto">
            <a:xfrm>
              <a:off x="2472" y="1979"/>
              <a:ext cx="0" cy="22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905" name="Line 33"/>
            <p:cNvSpPr>
              <a:spLocks noChangeShapeType="1"/>
            </p:cNvSpPr>
            <p:nvPr/>
          </p:nvSpPr>
          <p:spPr bwMode="auto">
            <a:xfrm>
              <a:off x="2925" y="1979"/>
              <a:ext cx="0" cy="22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906" name="Line 34"/>
            <p:cNvSpPr>
              <a:spLocks noChangeShapeType="1"/>
            </p:cNvSpPr>
            <p:nvPr/>
          </p:nvSpPr>
          <p:spPr bwMode="auto">
            <a:xfrm>
              <a:off x="4059" y="1979"/>
              <a:ext cx="0" cy="22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grpSp>
      <p:sp>
        <p:nvSpPr>
          <p:cNvPr id="79907" name="Rectangle 35"/>
          <p:cNvSpPr>
            <a:spLocks noChangeArrowheads="1"/>
          </p:cNvSpPr>
          <p:nvPr/>
        </p:nvSpPr>
        <p:spPr bwMode="auto">
          <a:xfrm>
            <a:off x="1258888" y="5013325"/>
            <a:ext cx="1225550" cy="7207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t>字符设备</a:t>
            </a:r>
          </a:p>
        </p:txBody>
      </p:sp>
      <p:sp>
        <p:nvSpPr>
          <p:cNvPr id="79908" name="Rectangle 36"/>
          <p:cNvSpPr>
            <a:spLocks noChangeArrowheads="1"/>
          </p:cNvSpPr>
          <p:nvPr/>
        </p:nvSpPr>
        <p:spPr bwMode="auto">
          <a:xfrm>
            <a:off x="5003800" y="4941888"/>
            <a:ext cx="1225550" cy="7207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t>块设备</a:t>
            </a:r>
          </a:p>
        </p:txBody>
      </p:sp>
      <p:grpSp>
        <p:nvGrpSpPr>
          <p:cNvPr id="79930" name="Group 58"/>
          <p:cNvGrpSpPr/>
          <p:nvPr/>
        </p:nvGrpSpPr>
        <p:grpSpPr bwMode="auto">
          <a:xfrm>
            <a:off x="3132138" y="4868863"/>
            <a:ext cx="1008062" cy="1655762"/>
            <a:chOff x="1973" y="3067"/>
            <a:chExt cx="635" cy="1043"/>
          </a:xfrm>
        </p:grpSpPr>
        <p:sp>
          <p:nvSpPr>
            <p:cNvPr id="79909" name="Rectangle 37"/>
            <p:cNvSpPr>
              <a:spLocks noChangeArrowheads="1"/>
            </p:cNvSpPr>
            <p:nvPr/>
          </p:nvSpPr>
          <p:spPr bwMode="auto">
            <a:xfrm>
              <a:off x="1973" y="3067"/>
              <a:ext cx="635" cy="104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400"/>
            </a:p>
          </p:txBody>
        </p:sp>
        <p:sp>
          <p:nvSpPr>
            <p:cNvPr id="79910" name="Line 38"/>
            <p:cNvSpPr>
              <a:spLocks noChangeShapeType="1"/>
            </p:cNvSpPr>
            <p:nvPr/>
          </p:nvSpPr>
          <p:spPr bwMode="auto">
            <a:xfrm>
              <a:off x="1973" y="3203"/>
              <a:ext cx="63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911" name="Line 39"/>
            <p:cNvSpPr>
              <a:spLocks noChangeShapeType="1"/>
            </p:cNvSpPr>
            <p:nvPr/>
          </p:nvSpPr>
          <p:spPr bwMode="auto">
            <a:xfrm>
              <a:off x="1973" y="3385"/>
              <a:ext cx="63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912" name="Line 40"/>
            <p:cNvSpPr>
              <a:spLocks noChangeShapeType="1"/>
            </p:cNvSpPr>
            <p:nvPr/>
          </p:nvSpPr>
          <p:spPr bwMode="auto">
            <a:xfrm>
              <a:off x="1973" y="3748"/>
              <a:ext cx="63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913" name="Line 41"/>
            <p:cNvSpPr>
              <a:spLocks noChangeShapeType="1"/>
            </p:cNvSpPr>
            <p:nvPr/>
          </p:nvSpPr>
          <p:spPr bwMode="auto">
            <a:xfrm>
              <a:off x="1973" y="3929"/>
              <a:ext cx="63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grpSp>
      <p:grpSp>
        <p:nvGrpSpPr>
          <p:cNvPr id="79929" name="Group 57"/>
          <p:cNvGrpSpPr/>
          <p:nvPr/>
        </p:nvGrpSpPr>
        <p:grpSpPr bwMode="auto">
          <a:xfrm>
            <a:off x="755650" y="4076700"/>
            <a:ext cx="503238" cy="1296988"/>
            <a:chOff x="476" y="2568"/>
            <a:chExt cx="317" cy="817"/>
          </a:xfrm>
        </p:grpSpPr>
        <p:sp>
          <p:nvSpPr>
            <p:cNvPr id="79915" name="Line 43"/>
            <p:cNvSpPr>
              <a:spLocks noChangeShapeType="1"/>
            </p:cNvSpPr>
            <p:nvPr/>
          </p:nvSpPr>
          <p:spPr bwMode="auto">
            <a:xfrm>
              <a:off x="476" y="2568"/>
              <a:ext cx="0" cy="81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916" name="Line 44"/>
            <p:cNvSpPr>
              <a:spLocks noChangeShapeType="1"/>
            </p:cNvSpPr>
            <p:nvPr/>
          </p:nvSpPr>
          <p:spPr bwMode="auto">
            <a:xfrm>
              <a:off x="476" y="3385"/>
              <a:ext cx="31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grpSp>
      <p:sp>
        <p:nvSpPr>
          <p:cNvPr id="79917" name="Line 45"/>
          <p:cNvSpPr>
            <a:spLocks noChangeShapeType="1"/>
          </p:cNvSpPr>
          <p:nvPr/>
        </p:nvSpPr>
        <p:spPr bwMode="auto">
          <a:xfrm>
            <a:off x="2484438" y="5373688"/>
            <a:ext cx="6477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918" name="Line 46"/>
          <p:cNvSpPr>
            <a:spLocks noChangeShapeType="1"/>
          </p:cNvSpPr>
          <p:nvPr/>
        </p:nvSpPr>
        <p:spPr bwMode="auto">
          <a:xfrm flipH="1" flipV="1">
            <a:off x="2484438" y="4581525"/>
            <a:ext cx="574675" cy="7921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grpSp>
        <p:nvGrpSpPr>
          <p:cNvPr id="79934" name="Group 62"/>
          <p:cNvGrpSpPr/>
          <p:nvPr/>
        </p:nvGrpSpPr>
        <p:grpSpPr bwMode="auto">
          <a:xfrm>
            <a:off x="6227763" y="3860800"/>
            <a:ext cx="1512887" cy="1439863"/>
            <a:chOff x="3923" y="2432"/>
            <a:chExt cx="953" cy="907"/>
          </a:xfrm>
        </p:grpSpPr>
        <p:sp>
          <p:nvSpPr>
            <p:cNvPr id="79919" name="Line 47"/>
            <p:cNvSpPr>
              <a:spLocks noChangeShapeType="1"/>
            </p:cNvSpPr>
            <p:nvPr/>
          </p:nvSpPr>
          <p:spPr bwMode="auto">
            <a:xfrm>
              <a:off x="4694" y="2432"/>
              <a:ext cx="18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920" name="Line 48"/>
            <p:cNvSpPr>
              <a:spLocks noChangeShapeType="1"/>
            </p:cNvSpPr>
            <p:nvPr/>
          </p:nvSpPr>
          <p:spPr bwMode="auto">
            <a:xfrm>
              <a:off x="4876" y="2432"/>
              <a:ext cx="0" cy="90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921" name="Line 49"/>
            <p:cNvSpPr>
              <a:spLocks noChangeShapeType="1"/>
            </p:cNvSpPr>
            <p:nvPr/>
          </p:nvSpPr>
          <p:spPr bwMode="auto">
            <a:xfrm flipH="1">
              <a:off x="3923" y="3339"/>
              <a:ext cx="95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grpSp>
      <p:sp>
        <p:nvSpPr>
          <p:cNvPr id="79922" name="Line 50"/>
          <p:cNvSpPr>
            <a:spLocks noChangeShapeType="1"/>
          </p:cNvSpPr>
          <p:nvPr/>
        </p:nvSpPr>
        <p:spPr bwMode="auto">
          <a:xfrm flipV="1">
            <a:off x="4140200" y="4581525"/>
            <a:ext cx="647700" cy="13684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923" name="Line 51"/>
          <p:cNvSpPr>
            <a:spLocks noChangeShapeType="1"/>
          </p:cNvSpPr>
          <p:nvPr/>
        </p:nvSpPr>
        <p:spPr bwMode="auto">
          <a:xfrm flipH="1">
            <a:off x="4140200" y="5373688"/>
            <a:ext cx="863600" cy="57626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924" name="Text Box 52"/>
          <p:cNvSpPr txBox="1">
            <a:spLocks noChangeArrowheads="1"/>
          </p:cNvSpPr>
          <p:nvPr/>
        </p:nvSpPr>
        <p:spPr bwMode="auto">
          <a:xfrm>
            <a:off x="3059113" y="6491288"/>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a:t>中断向量表</a:t>
            </a:r>
          </a:p>
        </p:txBody>
      </p:sp>
      <p:grpSp>
        <p:nvGrpSpPr>
          <p:cNvPr id="79928" name="Group 56"/>
          <p:cNvGrpSpPr/>
          <p:nvPr/>
        </p:nvGrpSpPr>
        <p:grpSpPr bwMode="auto">
          <a:xfrm>
            <a:off x="755650" y="3500438"/>
            <a:ext cx="2376488" cy="1081087"/>
            <a:chOff x="476" y="2205"/>
            <a:chExt cx="1497" cy="681"/>
          </a:xfrm>
        </p:grpSpPr>
        <p:sp>
          <p:nvSpPr>
            <p:cNvPr id="79898" name="Rectangle 26"/>
            <p:cNvSpPr>
              <a:spLocks noChangeArrowheads="1"/>
            </p:cNvSpPr>
            <p:nvPr/>
          </p:nvSpPr>
          <p:spPr bwMode="auto">
            <a:xfrm>
              <a:off x="521" y="2205"/>
              <a:ext cx="1452" cy="68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t>open    close     read     write</a:t>
              </a:r>
            </a:p>
            <a:p>
              <a:pPr algn="ctr"/>
              <a:r>
                <a:rPr lang="zh-CN" altLang="en-US" sz="1400"/>
                <a:t>字符设备驱动程序</a:t>
              </a:r>
            </a:p>
            <a:p>
              <a:pPr algn="ctr"/>
              <a:endParaRPr lang="zh-CN" altLang="en-US" sz="1400"/>
            </a:p>
            <a:p>
              <a:pPr algn="ctr"/>
              <a:r>
                <a:rPr lang="zh-CN" altLang="en-US" sz="1400"/>
                <a:t>设备中断处理程序</a:t>
              </a:r>
            </a:p>
          </p:txBody>
        </p:sp>
        <p:sp>
          <p:nvSpPr>
            <p:cNvPr id="79914" name="Line 42"/>
            <p:cNvSpPr>
              <a:spLocks noChangeShapeType="1"/>
            </p:cNvSpPr>
            <p:nvPr/>
          </p:nvSpPr>
          <p:spPr bwMode="auto">
            <a:xfrm>
              <a:off x="476" y="2568"/>
              <a:ext cx="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sp>
          <p:nvSpPr>
            <p:cNvPr id="79926" name="Line 54"/>
            <p:cNvSpPr>
              <a:spLocks noChangeShapeType="1"/>
            </p:cNvSpPr>
            <p:nvPr/>
          </p:nvSpPr>
          <p:spPr bwMode="auto">
            <a:xfrm>
              <a:off x="521" y="2614"/>
              <a:ext cx="1452" cy="0"/>
            </a:xfrm>
            <a:prstGeom prst="line">
              <a:avLst/>
            </a:prstGeom>
            <a:noFill/>
            <a:ln w="9525">
              <a:solidFill>
                <a:schemeClr val="tx1"/>
              </a:solidFill>
              <a:prstDash val="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grpSp>
      <p:grpSp>
        <p:nvGrpSpPr>
          <p:cNvPr id="79933" name="Group 61"/>
          <p:cNvGrpSpPr/>
          <p:nvPr/>
        </p:nvGrpSpPr>
        <p:grpSpPr bwMode="auto">
          <a:xfrm>
            <a:off x="3563938" y="3500438"/>
            <a:ext cx="3887787" cy="1081087"/>
            <a:chOff x="2245" y="2205"/>
            <a:chExt cx="2449" cy="681"/>
          </a:xfrm>
        </p:grpSpPr>
        <p:sp>
          <p:nvSpPr>
            <p:cNvPr id="79899" name="Rectangle 27"/>
            <p:cNvSpPr>
              <a:spLocks noChangeArrowheads="1"/>
            </p:cNvSpPr>
            <p:nvPr/>
          </p:nvSpPr>
          <p:spPr bwMode="auto">
            <a:xfrm>
              <a:off x="2245" y="2205"/>
              <a:ext cx="2449" cy="68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dirty="0"/>
                <a:t>open        close                           strategy</a:t>
              </a:r>
            </a:p>
            <a:p>
              <a:pPr algn="ctr"/>
              <a:r>
                <a:rPr lang="en-US" altLang="zh-CN" sz="1400" dirty="0"/>
                <a:t>                           </a:t>
              </a:r>
              <a:r>
                <a:rPr lang="zh-CN" altLang="en-US" sz="1400" dirty="0"/>
                <a:t>块设备驱动程序</a:t>
              </a:r>
            </a:p>
            <a:p>
              <a:pPr algn="ctr"/>
              <a:endParaRPr lang="zh-CN" altLang="en-US" sz="1400" dirty="0"/>
            </a:p>
            <a:p>
              <a:pPr algn="ctr"/>
              <a:r>
                <a:rPr lang="zh-CN" altLang="en-US" sz="1400" dirty="0"/>
                <a:t>                           设备中断处理程序</a:t>
              </a:r>
            </a:p>
          </p:txBody>
        </p:sp>
        <p:sp>
          <p:nvSpPr>
            <p:cNvPr id="79927" name="Line 55"/>
            <p:cNvSpPr>
              <a:spLocks noChangeShapeType="1"/>
            </p:cNvSpPr>
            <p:nvPr/>
          </p:nvSpPr>
          <p:spPr bwMode="auto">
            <a:xfrm flipV="1">
              <a:off x="2245" y="2614"/>
              <a:ext cx="2449" cy="0"/>
            </a:xfrm>
            <a:prstGeom prst="line">
              <a:avLst/>
            </a:prstGeom>
            <a:noFill/>
            <a:ln w="9525">
              <a:solidFill>
                <a:schemeClr val="tx1"/>
              </a:solidFill>
              <a:prstDash val="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400"/>
            </a:p>
          </p:txBody>
        </p:sp>
      </p:grpSp>
      <p:sp>
        <p:nvSpPr>
          <p:cNvPr id="56" name="矩形 55"/>
          <p:cNvSpPr/>
          <p:nvPr/>
        </p:nvSpPr>
        <p:spPr>
          <a:xfrm>
            <a:off x="3286036" y="59315"/>
            <a:ext cx="2178802" cy="560603"/>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10.7 Linux IO</a:t>
            </a:r>
          </a:p>
        </p:txBody>
      </p:sp>
      <p:sp>
        <p:nvSpPr>
          <p:cNvPr id="2" name="矩形 1"/>
          <p:cNvSpPr/>
          <p:nvPr/>
        </p:nvSpPr>
        <p:spPr>
          <a:xfrm>
            <a:off x="5464838" y="6091178"/>
            <a:ext cx="3023585" cy="400110"/>
          </a:xfrm>
          <a:prstGeom prst="rect">
            <a:avLst/>
          </a:prstGeom>
        </p:spPr>
        <p:txBody>
          <a:bodyPr wrap="none">
            <a:spAutoFit/>
          </a:bodyPr>
          <a:lstStyle/>
          <a:p>
            <a:r>
              <a:rPr lang="zh-CN" altLang="en-US" sz="2000" dirty="0">
                <a:solidFill>
                  <a:srgbClr val="002060"/>
                </a:solidFill>
              </a:rPr>
              <a:t>设备文件的系统调用过程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79925"/>
                                        </p:tgtEl>
                                        <p:attrNameLst>
                                          <p:attrName>style.visibility</p:attrName>
                                        </p:attrNameLst>
                                      </p:cBhvr>
                                      <p:to>
                                        <p:strVal val="visible"/>
                                      </p:to>
                                    </p:set>
                                    <p:anim to="" calcmode="lin" valueType="num">
                                      <p:cBhvr>
                                        <p:cTn id="7" dur="1" fill="hold"/>
                                        <p:tgtEl>
                                          <p:spTgt spid="79925"/>
                                        </p:tgtEl>
                                      </p:cBhvr>
                                    </p:anim>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79880"/>
                                        </p:tgtEl>
                                        <p:attrNameLst>
                                          <p:attrName>style.visibility</p:attrName>
                                        </p:attrNameLst>
                                      </p:cBhvr>
                                      <p:to>
                                        <p:strVal val="visible"/>
                                      </p:to>
                                    </p:set>
                                    <p:animEffect transition="in" filter="wheel(4)">
                                      <p:cBhvr>
                                        <p:cTn id="12" dur="2000"/>
                                        <p:tgtEl>
                                          <p:spTgt spid="79880"/>
                                        </p:tgtEl>
                                      </p:cBhvr>
                                    </p:animEffect>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79888"/>
                                        </p:tgtEl>
                                        <p:attrNameLst>
                                          <p:attrName>style.visibility</p:attrName>
                                        </p:attrNameLst>
                                      </p:cBhvr>
                                      <p:to>
                                        <p:strVal val="visible"/>
                                      </p:to>
                                    </p:set>
                                    <p:anim to="" calcmode="lin" valueType="num">
                                      <p:cBhvr>
                                        <p:cTn id="17" dur="1" fill="hold"/>
                                        <p:tgtEl>
                                          <p:spTgt spid="79888"/>
                                        </p:tgtEl>
                                      </p:cBhvr>
                                    </p:anim>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9889"/>
                                        </p:tgtEl>
                                        <p:attrNameLst>
                                          <p:attrName>style.visibility</p:attrName>
                                        </p:attrNameLst>
                                      </p:cBhvr>
                                      <p:to>
                                        <p:strVal val="visible"/>
                                      </p:to>
                                    </p:set>
                                    <p:animEffect transition="in" filter="checkerboard(across)">
                                      <p:cBhvr>
                                        <p:cTn id="22" dur="500"/>
                                        <p:tgtEl>
                                          <p:spTgt spid="7988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9890"/>
                                        </p:tgtEl>
                                        <p:attrNameLst>
                                          <p:attrName>style.visibility</p:attrName>
                                        </p:attrNameLst>
                                      </p:cBhvr>
                                      <p:to>
                                        <p:strVal val="visible"/>
                                      </p:to>
                                    </p:set>
                                    <p:animEffect transition="in" filter="checkerboard(across)">
                                      <p:cBhvr>
                                        <p:cTn id="27" dur="500"/>
                                        <p:tgtEl>
                                          <p:spTgt spid="79890"/>
                                        </p:tgtEl>
                                      </p:cBhvr>
                                    </p:animEffect>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79896"/>
                                        </p:tgtEl>
                                        <p:attrNameLst>
                                          <p:attrName>style.visibility</p:attrName>
                                        </p:attrNameLst>
                                      </p:cBhvr>
                                      <p:to>
                                        <p:strVal val="visible"/>
                                      </p:to>
                                    </p:set>
                                    <p:anim to="" calcmode="lin" valueType="num">
                                      <p:cBhvr>
                                        <p:cTn id="32" dur="1" fill="hold"/>
                                        <p:tgtEl>
                                          <p:spTgt spid="79896"/>
                                        </p:tgtEl>
                                      </p:cBhvr>
                                    </p:anim>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79900"/>
                                        </p:tgtEl>
                                        <p:attrNameLst>
                                          <p:attrName>style.visibility</p:attrName>
                                        </p:attrNameLst>
                                      </p:cBhvr>
                                      <p:to>
                                        <p:strVal val="visible"/>
                                      </p:to>
                                    </p:set>
                                    <p:animEffect transition="in" filter="diamond(in)">
                                      <p:cBhvr>
                                        <p:cTn id="37" dur="2000"/>
                                        <p:tgtEl>
                                          <p:spTgt spid="79900"/>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79901"/>
                                        </p:tgtEl>
                                        <p:attrNameLst>
                                          <p:attrName>style.visibility</p:attrName>
                                        </p:attrNameLst>
                                      </p:cBhvr>
                                      <p:to>
                                        <p:strVal val="visible"/>
                                      </p:to>
                                    </p:set>
                                    <p:animEffect transition="in" filter="diamond(in)">
                                      <p:cBhvr>
                                        <p:cTn id="40" dur="2000"/>
                                        <p:tgtEl>
                                          <p:spTgt spid="79901"/>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79902"/>
                                        </p:tgtEl>
                                        <p:attrNameLst>
                                          <p:attrName>style.visibility</p:attrName>
                                        </p:attrNameLst>
                                      </p:cBhvr>
                                      <p:to>
                                        <p:strVal val="visible"/>
                                      </p:to>
                                    </p:set>
                                    <p:animEffect transition="in" filter="diamond(in)">
                                      <p:cBhvr>
                                        <p:cTn id="43" dur="2000"/>
                                        <p:tgtEl>
                                          <p:spTgt spid="79902"/>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79903"/>
                                        </p:tgtEl>
                                        <p:attrNameLst>
                                          <p:attrName>style.visibility</p:attrName>
                                        </p:attrNameLst>
                                      </p:cBhvr>
                                      <p:to>
                                        <p:strVal val="visible"/>
                                      </p:to>
                                    </p:set>
                                    <p:animEffect transition="in" filter="diamond(in)">
                                      <p:cBhvr>
                                        <p:cTn id="46" dur="2000"/>
                                        <p:tgtEl>
                                          <p:spTgt spid="79903"/>
                                        </p:tgtEl>
                                      </p:cBhvr>
                                    </p:animEffect>
                                  </p:childTnLst>
                                </p:cTn>
                              </p:par>
                            </p:childTnLst>
                          </p:cTn>
                        </p:par>
                      </p:childTnLst>
                    </p:cTn>
                  </p:par>
                  <p:par>
                    <p:cTn id="47" fill="hold">
                      <p:stCondLst>
                        <p:cond delay="indefinite"/>
                      </p:stCondLst>
                      <p:childTnLst>
                        <p:par>
                          <p:cTn id="48" fill="hold">
                            <p:stCondLst>
                              <p:cond delay="0"/>
                            </p:stCondLst>
                            <p:childTnLst>
                              <p:par>
                                <p:cTn id="49" presetID="24" presetClass="entr" presetSubtype="0" fill="hold" nodeType="clickEffect">
                                  <p:stCondLst>
                                    <p:cond delay="0"/>
                                  </p:stCondLst>
                                  <p:childTnLst>
                                    <p:set>
                                      <p:cBhvr>
                                        <p:cTn id="50" dur="1" fill="hold">
                                          <p:stCondLst>
                                            <p:cond delay="0"/>
                                          </p:stCondLst>
                                        </p:cTn>
                                        <p:tgtEl>
                                          <p:spTgt spid="79928"/>
                                        </p:tgtEl>
                                        <p:attrNameLst>
                                          <p:attrName>style.visibility</p:attrName>
                                        </p:attrNameLst>
                                      </p:cBhvr>
                                      <p:to>
                                        <p:strVal val="visible"/>
                                      </p:to>
                                    </p:set>
                                    <p:anim to="" calcmode="lin" valueType="num">
                                      <p:cBhvr>
                                        <p:cTn id="51" dur="1" fill="hold"/>
                                        <p:tgtEl>
                                          <p:spTgt spid="79928"/>
                                        </p:tgtEl>
                                      </p:cBhvr>
                                    </p:anim>
                                  </p:childTnLst>
                                </p:cTn>
                              </p:par>
                            </p:childTnLst>
                          </p:cTn>
                        </p:par>
                      </p:childTnLst>
                    </p:cTn>
                  </p:par>
                  <p:par>
                    <p:cTn id="52" fill="hold">
                      <p:stCondLst>
                        <p:cond delay="indefinite"/>
                      </p:stCondLst>
                      <p:childTnLst>
                        <p:par>
                          <p:cTn id="53" fill="hold">
                            <p:stCondLst>
                              <p:cond delay="0"/>
                            </p:stCondLst>
                            <p:childTnLst>
                              <p:par>
                                <p:cTn id="54" presetID="24" presetClass="entr" presetSubtype="0" fill="hold" nodeType="clickEffect">
                                  <p:stCondLst>
                                    <p:cond delay="0"/>
                                  </p:stCondLst>
                                  <p:childTnLst>
                                    <p:set>
                                      <p:cBhvr>
                                        <p:cTn id="55" dur="1" fill="hold">
                                          <p:stCondLst>
                                            <p:cond delay="0"/>
                                          </p:stCondLst>
                                        </p:cTn>
                                        <p:tgtEl>
                                          <p:spTgt spid="79929"/>
                                        </p:tgtEl>
                                        <p:attrNameLst>
                                          <p:attrName>style.visibility</p:attrName>
                                        </p:attrNameLst>
                                      </p:cBhvr>
                                      <p:to>
                                        <p:strVal val="visible"/>
                                      </p:to>
                                    </p:set>
                                    <p:anim to="" calcmode="lin" valueType="num">
                                      <p:cBhvr>
                                        <p:cTn id="56" dur="1" fill="hold"/>
                                        <p:tgtEl>
                                          <p:spTgt spid="79929"/>
                                        </p:tgtEl>
                                      </p:cBhvr>
                                    </p:anim>
                                  </p:childTnLst>
                                </p:cTn>
                              </p:par>
                            </p:childTnLst>
                          </p:cTn>
                        </p:par>
                      </p:childTnLst>
                    </p:cTn>
                  </p:par>
                  <p:par>
                    <p:cTn id="57" fill="hold">
                      <p:stCondLst>
                        <p:cond delay="indefinite"/>
                      </p:stCondLst>
                      <p:childTnLst>
                        <p:par>
                          <p:cTn id="58" fill="hold">
                            <p:stCondLst>
                              <p:cond delay="0"/>
                            </p:stCondLst>
                            <p:childTnLst>
                              <p:par>
                                <p:cTn id="59" presetID="21" presetClass="entr" presetSubtype="4" fill="hold" grpId="0" nodeType="clickEffect">
                                  <p:stCondLst>
                                    <p:cond delay="0"/>
                                  </p:stCondLst>
                                  <p:childTnLst>
                                    <p:set>
                                      <p:cBhvr>
                                        <p:cTn id="60" dur="1" fill="hold">
                                          <p:stCondLst>
                                            <p:cond delay="0"/>
                                          </p:stCondLst>
                                        </p:cTn>
                                        <p:tgtEl>
                                          <p:spTgt spid="79907"/>
                                        </p:tgtEl>
                                        <p:attrNameLst>
                                          <p:attrName>style.visibility</p:attrName>
                                        </p:attrNameLst>
                                      </p:cBhvr>
                                      <p:to>
                                        <p:strVal val="visible"/>
                                      </p:to>
                                    </p:set>
                                    <p:animEffect transition="in" filter="wheel(4)">
                                      <p:cBhvr>
                                        <p:cTn id="61" dur="2000"/>
                                        <p:tgtEl>
                                          <p:spTgt spid="79907"/>
                                        </p:tgtEl>
                                      </p:cBhvr>
                                    </p:animEffect>
                                  </p:childTnLst>
                                </p:cTn>
                              </p:par>
                            </p:childTnLst>
                          </p:cTn>
                        </p:par>
                      </p:childTnLst>
                    </p:cTn>
                  </p:par>
                  <p:par>
                    <p:cTn id="62" fill="hold">
                      <p:stCondLst>
                        <p:cond delay="indefinite"/>
                      </p:stCondLst>
                      <p:childTnLst>
                        <p:par>
                          <p:cTn id="63" fill="hold">
                            <p:stCondLst>
                              <p:cond delay="0"/>
                            </p:stCondLst>
                            <p:childTnLst>
                              <p:par>
                                <p:cTn id="64" presetID="21" presetClass="entr" presetSubtype="4" fill="hold" grpId="0" nodeType="clickEffect">
                                  <p:stCondLst>
                                    <p:cond delay="0"/>
                                  </p:stCondLst>
                                  <p:childTnLst>
                                    <p:set>
                                      <p:cBhvr>
                                        <p:cTn id="65" dur="1" fill="hold">
                                          <p:stCondLst>
                                            <p:cond delay="0"/>
                                          </p:stCondLst>
                                        </p:cTn>
                                        <p:tgtEl>
                                          <p:spTgt spid="79917"/>
                                        </p:tgtEl>
                                        <p:attrNameLst>
                                          <p:attrName>style.visibility</p:attrName>
                                        </p:attrNameLst>
                                      </p:cBhvr>
                                      <p:to>
                                        <p:strVal val="visible"/>
                                      </p:to>
                                    </p:set>
                                    <p:animEffect transition="in" filter="wheel(4)">
                                      <p:cBhvr>
                                        <p:cTn id="66" dur="2000"/>
                                        <p:tgtEl>
                                          <p:spTgt spid="79917"/>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79918"/>
                                        </p:tgtEl>
                                        <p:attrNameLst>
                                          <p:attrName>style.visibility</p:attrName>
                                        </p:attrNameLst>
                                      </p:cBhvr>
                                      <p:to>
                                        <p:strVal val="visible"/>
                                      </p:to>
                                    </p:set>
                                    <p:animEffect transition="in" filter="blinds(horizontal)">
                                      <p:cBhvr>
                                        <p:cTn id="71" dur="500"/>
                                        <p:tgtEl>
                                          <p:spTgt spid="79918"/>
                                        </p:tgtEl>
                                      </p:cBhvr>
                                    </p:animEffect>
                                  </p:childTnLst>
                                </p:cTn>
                              </p:par>
                            </p:childTnLst>
                          </p:cTn>
                        </p:par>
                      </p:childTnLst>
                    </p:cTn>
                  </p:par>
                  <p:par>
                    <p:cTn id="72" fill="hold">
                      <p:stCondLst>
                        <p:cond delay="indefinite"/>
                      </p:stCondLst>
                      <p:childTnLst>
                        <p:par>
                          <p:cTn id="73" fill="hold">
                            <p:stCondLst>
                              <p:cond delay="0"/>
                            </p:stCondLst>
                            <p:childTnLst>
                              <p:par>
                                <p:cTn id="74" presetID="8" presetClass="entr" presetSubtype="16" fill="hold" nodeType="clickEffect">
                                  <p:stCondLst>
                                    <p:cond delay="0"/>
                                  </p:stCondLst>
                                  <p:childTnLst>
                                    <p:set>
                                      <p:cBhvr>
                                        <p:cTn id="75" dur="1" fill="hold">
                                          <p:stCondLst>
                                            <p:cond delay="0"/>
                                          </p:stCondLst>
                                        </p:cTn>
                                        <p:tgtEl>
                                          <p:spTgt spid="79930"/>
                                        </p:tgtEl>
                                        <p:attrNameLst>
                                          <p:attrName>style.visibility</p:attrName>
                                        </p:attrNameLst>
                                      </p:cBhvr>
                                      <p:to>
                                        <p:strVal val="visible"/>
                                      </p:to>
                                    </p:set>
                                    <p:animEffect transition="in" filter="diamond(in)">
                                      <p:cBhvr>
                                        <p:cTn id="76" dur="2000"/>
                                        <p:tgtEl>
                                          <p:spTgt spid="79930"/>
                                        </p:tgtEl>
                                      </p:cBhvr>
                                    </p:animEffect>
                                  </p:childTnLst>
                                </p:cTn>
                              </p:par>
                            </p:childTnLst>
                          </p:cTn>
                        </p:par>
                      </p:childTnLst>
                    </p:cTn>
                  </p:par>
                  <p:par>
                    <p:cTn id="77" fill="hold">
                      <p:stCondLst>
                        <p:cond delay="indefinite"/>
                      </p:stCondLst>
                      <p:childTnLst>
                        <p:par>
                          <p:cTn id="78" fill="hold">
                            <p:stCondLst>
                              <p:cond delay="0"/>
                            </p:stCondLst>
                            <p:childTnLst>
                              <p:par>
                                <p:cTn id="79" presetID="24" presetClass="entr" presetSubtype="0" fill="hold" grpId="0" nodeType="clickEffect">
                                  <p:stCondLst>
                                    <p:cond delay="0"/>
                                  </p:stCondLst>
                                  <p:childTnLst>
                                    <p:set>
                                      <p:cBhvr>
                                        <p:cTn id="80" dur="1" fill="hold">
                                          <p:stCondLst>
                                            <p:cond delay="0"/>
                                          </p:stCondLst>
                                        </p:cTn>
                                        <p:tgtEl>
                                          <p:spTgt spid="79924"/>
                                        </p:tgtEl>
                                        <p:attrNameLst>
                                          <p:attrName>style.visibility</p:attrName>
                                        </p:attrNameLst>
                                      </p:cBhvr>
                                      <p:to>
                                        <p:strVal val="visible"/>
                                      </p:to>
                                    </p:set>
                                    <p:anim to="" calcmode="lin" valueType="num">
                                      <p:cBhvr>
                                        <p:cTn id="81" dur="1" fill="hold"/>
                                        <p:tgtEl>
                                          <p:spTgt spid="79924"/>
                                        </p:tgtEl>
                                      </p:cBhvr>
                                    </p:anim>
                                  </p:childTnLst>
                                </p:cTn>
                              </p:par>
                            </p:childTnLst>
                          </p:cTn>
                        </p:par>
                      </p:childTnLst>
                    </p:cTn>
                  </p:par>
                  <p:par>
                    <p:cTn id="82" fill="hold">
                      <p:stCondLst>
                        <p:cond delay="indefinite"/>
                      </p:stCondLst>
                      <p:childTnLst>
                        <p:par>
                          <p:cTn id="83" fill="hold">
                            <p:stCondLst>
                              <p:cond delay="0"/>
                            </p:stCondLst>
                            <p:childTnLst>
                              <p:par>
                                <p:cTn id="84" presetID="24" presetClass="entr" presetSubtype="0" fill="hold" grpId="0" nodeType="clickEffect">
                                  <p:stCondLst>
                                    <p:cond delay="0"/>
                                  </p:stCondLst>
                                  <p:childTnLst>
                                    <p:set>
                                      <p:cBhvr>
                                        <p:cTn id="85" dur="1" fill="hold">
                                          <p:stCondLst>
                                            <p:cond delay="0"/>
                                          </p:stCondLst>
                                        </p:cTn>
                                        <p:tgtEl>
                                          <p:spTgt spid="79892"/>
                                        </p:tgtEl>
                                        <p:attrNameLst>
                                          <p:attrName>style.visibility</p:attrName>
                                        </p:attrNameLst>
                                      </p:cBhvr>
                                      <p:to>
                                        <p:strVal val="visible"/>
                                      </p:to>
                                    </p:set>
                                    <p:anim to="" calcmode="lin" valueType="num">
                                      <p:cBhvr>
                                        <p:cTn id="86" dur="1" fill="hold"/>
                                        <p:tgtEl>
                                          <p:spTgt spid="79892"/>
                                        </p:tgtEl>
                                      </p:cBhvr>
                                    </p:anim>
                                  </p:childTnLst>
                                </p:cTn>
                              </p:par>
                              <p:par>
                                <p:cTn id="87" presetID="24" presetClass="entr" presetSubtype="0" fill="hold" grpId="0" nodeType="withEffect">
                                  <p:stCondLst>
                                    <p:cond delay="0"/>
                                  </p:stCondLst>
                                  <p:childTnLst>
                                    <p:set>
                                      <p:cBhvr>
                                        <p:cTn id="88" dur="1" fill="hold">
                                          <p:stCondLst>
                                            <p:cond delay="0"/>
                                          </p:stCondLst>
                                        </p:cTn>
                                        <p:tgtEl>
                                          <p:spTgt spid="79891"/>
                                        </p:tgtEl>
                                        <p:attrNameLst>
                                          <p:attrName>style.visibility</p:attrName>
                                        </p:attrNameLst>
                                      </p:cBhvr>
                                      <p:to>
                                        <p:strVal val="visible"/>
                                      </p:to>
                                    </p:set>
                                    <p:anim to="" calcmode="lin" valueType="num">
                                      <p:cBhvr>
                                        <p:cTn id="89" dur="1" fill="hold"/>
                                        <p:tgtEl>
                                          <p:spTgt spid="79891"/>
                                        </p:tgtEl>
                                      </p:cBhvr>
                                    </p:anim>
                                  </p:childTnLst>
                                </p:cTn>
                              </p:par>
                            </p:childTnLst>
                          </p:cTn>
                        </p:par>
                      </p:childTnLst>
                    </p:cTn>
                  </p:par>
                  <p:par>
                    <p:cTn id="90" fill="hold">
                      <p:stCondLst>
                        <p:cond delay="indefinite"/>
                      </p:stCondLst>
                      <p:childTnLst>
                        <p:par>
                          <p:cTn id="91" fill="hold">
                            <p:stCondLst>
                              <p:cond delay="0"/>
                            </p:stCondLst>
                            <p:childTnLst>
                              <p:par>
                                <p:cTn id="92" presetID="4" presetClass="entr" presetSubtype="16" fill="hold" grpId="0" nodeType="clickEffect">
                                  <p:stCondLst>
                                    <p:cond delay="0"/>
                                  </p:stCondLst>
                                  <p:childTnLst>
                                    <p:set>
                                      <p:cBhvr>
                                        <p:cTn id="93" dur="1" fill="hold">
                                          <p:stCondLst>
                                            <p:cond delay="0"/>
                                          </p:stCondLst>
                                        </p:cTn>
                                        <p:tgtEl>
                                          <p:spTgt spid="79897"/>
                                        </p:tgtEl>
                                        <p:attrNameLst>
                                          <p:attrName>style.visibility</p:attrName>
                                        </p:attrNameLst>
                                      </p:cBhvr>
                                      <p:to>
                                        <p:strVal val="visible"/>
                                      </p:to>
                                    </p:set>
                                    <p:animEffect transition="in" filter="box(in)">
                                      <p:cBhvr>
                                        <p:cTn id="94" dur="500"/>
                                        <p:tgtEl>
                                          <p:spTgt spid="79897"/>
                                        </p:tgtEl>
                                      </p:cBhvr>
                                    </p:animEffect>
                                  </p:childTnLst>
                                </p:cTn>
                              </p:par>
                            </p:childTnLst>
                          </p:cTn>
                        </p:par>
                      </p:childTnLst>
                    </p:cTn>
                  </p:par>
                  <p:par>
                    <p:cTn id="95" fill="hold">
                      <p:stCondLst>
                        <p:cond delay="indefinite"/>
                      </p:stCondLst>
                      <p:childTnLst>
                        <p:par>
                          <p:cTn id="96" fill="hold">
                            <p:stCondLst>
                              <p:cond delay="0"/>
                            </p:stCondLst>
                            <p:childTnLst>
                              <p:par>
                                <p:cTn id="97" presetID="8" presetClass="entr" presetSubtype="16" fill="hold" nodeType="clickEffect">
                                  <p:stCondLst>
                                    <p:cond delay="0"/>
                                  </p:stCondLst>
                                  <p:childTnLst>
                                    <p:set>
                                      <p:cBhvr>
                                        <p:cTn id="98" dur="1" fill="hold">
                                          <p:stCondLst>
                                            <p:cond delay="0"/>
                                          </p:stCondLst>
                                        </p:cTn>
                                        <p:tgtEl>
                                          <p:spTgt spid="79931"/>
                                        </p:tgtEl>
                                        <p:attrNameLst>
                                          <p:attrName>style.visibility</p:attrName>
                                        </p:attrNameLst>
                                      </p:cBhvr>
                                      <p:to>
                                        <p:strVal val="visible"/>
                                      </p:to>
                                    </p:set>
                                    <p:animEffect transition="in" filter="diamond(in)">
                                      <p:cBhvr>
                                        <p:cTn id="99" dur="2000"/>
                                        <p:tgtEl>
                                          <p:spTgt spid="79931"/>
                                        </p:tgtEl>
                                      </p:cBhvr>
                                    </p:animEffect>
                                  </p:childTnLst>
                                </p:cTn>
                              </p:par>
                            </p:childTnLst>
                          </p:cTn>
                        </p:par>
                      </p:childTnLst>
                    </p:cTn>
                  </p:par>
                  <p:par>
                    <p:cTn id="100" fill="hold">
                      <p:stCondLst>
                        <p:cond delay="indefinite"/>
                      </p:stCondLst>
                      <p:childTnLst>
                        <p:par>
                          <p:cTn id="101" fill="hold">
                            <p:stCondLst>
                              <p:cond delay="0"/>
                            </p:stCondLst>
                            <p:childTnLst>
                              <p:par>
                                <p:cTn id="102" presetID="8" presetClass="entr" presetSubtype="16" fill="hold" nodeType="clickEffect">
                                  <p:stCondLst>
                                    <p:cond delay="0"/>
                                  </p:stCondLst>
                                  <p:childTnLst>
                                    <p:set>
                                      <p:cBhvr>
                                        <p:cTn id="103" dur="1" fill="hold">
                                          <p:stCondLst>
                                            <p:cond delay="0"/>
                                          </p:stCondLst>
                                        </p:cTn>
                                        <p:tgtEl>
                                          <p:spTgt spid="79932"/>
                                        </p:tgtEl>
                                        <p:attrNameLst>
                                          <p:attrName>style.visibility</p:attrName>
                                        </p:attrNameLst>
                                      </p:cBhvr>
                                      <p:to>
                                        <p:strVal val="visible"/>
                                      </p:to>
                                    </p:set>
                                    <p:animEffect transition="in" filter="diamond(in)">
                                      <p:cBhvr>
                                        <p:cTn id="104" dur="2000"/>
                                        <p:tgtEl>
                                          <p:spTgt spid="79932"/>
                                        </p:tgtEl>
                                      </p:cBhvr>
                                    </p:animEffect>
                                  </p:childTnLst>
                                </p:cTn>
                              </p:par>
                            </p:childTnLst>
                          </p:cTn>
                        </p:par>
                      </p:childTnLst>
                    </p:cTn>
                  </p:par>
                  <p:par>
                    <p:cTn id="105" fill="hold">
                      <p:stCondLst>
                        <p:cond delay="indefinite"/>
                      </p:stCondLst>
                      <p:childTnLst>
                        <p:par>
                          <p:cTn id="106" fill="hold">
                            <p:stCondLst>
                              <p:cond delay="0"/>
                            </p:stCondLst>
                            <p:childTnLst>
                              <p:par>
                                <p:cTn id="107" presetID="5" presetClass="entr" presetSubtype="10" fill="hold" nodeType="clickEffect">
                                  <p:stCondLst>
                                    <p:cond delay="0"/>
                                  </p:stCondLst>
                                  <p:childTnLst>
                                    <p:set>
                                      <p:cBhvr>
                                        <p:cTn id="108" dur="1" fill="hold">
                                          <p:stCondLst>
                                            <p:cond delay="0"/>
                                          </p:stCondLst>
                                        </p:cTn>
                                        <p:tgtEl>
                                          <p:spTgt spid="79933"/>
                                        </p:tgtEl>
                                        <p:attrNameLst>
                                          <p:attrName>style.visibility</p:attrName>
                                        </p:attrNameLst>
                                      </p:cBhvr>
                                      <p:to>
                                        <p:strVal val="visible"/>
                                      </p:to>
                                    </p:set>
                                    <p:animEffect transition="in" filter="checkerboard(across)">
                                      <p:cBhvr>
                                        <p:cTn id="109" dur="500"/>
                                        <p:tgtEl>
                                          <p:spTgt spid="79933"/>
                                        </p:tgtEl>
                                      </p:cBhvr>
                                    </p:animEffect>
                                  </p:childTnLst>
                                </p:cTn>
                              </p:par>
                            </p:childTnLst>
                          </p:cTn>
                        </p:par>
                      </p:childTnLst>
                    </p:cTn>
                  </p:par>
                  <p:par>
                    <p:cTn id="110" fill="hold">
                      <p:stCondLst>
                        <p:cond delay="indefinite"/>
                      </p:stCondLst>
                      <p:childTnLst>
                        <p:par>
                          <p:cTn id="111" fill="hold">
                            <p:stCondLst>
                              <p:cond delay="0"/>
                            </p:stCondLst>
                            <p:childTnLst>
                              <p:par>
                                <p:cTn id="112" presetID="21" presetClass="entr" presetSubtype="4" fill="hold" nodeType="clickEffect">
                                  <p:stCondLst>
                                    <p:cond delay="0"/>
                                  </p:stCondLst>
                                  <p:childTnLst>
                                    <p:set>
                                      <p:cBhvr>
                                        <p:cTn id="113" dur="1" fill="hold">
                                          <p:stCondLst>
                                            <p:cond delay="0"/>
                                          </p:stCondLst>
                                        </p:cTn>
                                        <p:tgtEl>
                                          <p:spTgt spid="79934"/>
                                        </p:tgtEl>
                                        <p:attrNameLst>
                                          <p:attrName>style.visibility</p:attrName>
                                        </p:attrNameLst>
                                      </p:cBhvr>
                                      <p:to>
                                        <p:strVal val="visible"/>
                                      </p:to>
                                    </p:set>
                                    <p:animEffect transition="in" filter="wheel(4)">
                                      <p:cBhvr>
                                        <p:cTn id="114" dur="2000"/>
                                        <p:tgtEl>
                                          <p:spTgt spid="79934"/>
                                        </p:tgtEl>
                                      </p:cBhvr>
                                    </p:animEffect>
                                  </p:childTnLst>
                                </p:cTn>
                              </p:par>
                            </p:childTnLst>
                          </p:cTn>
                        </p:par>
                      </p:childTnLst>
                    </p:cTn>
                  </p:par>
                  <p:par>
                    <p:cTn id="115" fill="hold">
                      <p:stCondLst>
                        <p:cond delay="indefinite"/>
                      </p:stCondLst>
                      <p:childTnLst>
                        <p:par>
                          <p:cTn id="116" fill="hold">
                            <p:stCondLst>
                              <p:cond delay="0"/>
                            </p:stCondLst>
                            <p:childTnLst>
                              <p:par>
                                <p:cTn id="117" presetID="5" presetClass="entr" presetSubtype="10" fill="hold" grpId="0" nodeType="clickEffect">
                                  <p:stCondLst>
                                    <p:cond delay="0"/>
                                  </p:stCondLst>
                                  <p:childTnLst>
                                    <p:set>
                                      <p:cBhvr>
                                        <p:cTn id="118" dur="1" fill="hold">
                                          <p:stCondLst>
                                            <p:cond delay="0"/>
                                          </p:stCondLst>
                                        </p:cTn>
                                        <p:tgtEl>
                                          <p:spTgt spid="79908"/>
                                        </p:tgtEl>
                                        <p:attrNameLst>
                                          <p:attrName>style.visibility</p:attrName>
                                        </p:attrNameLst>
                                      </p:cBhvr>
                                      <p:to>
                                        <p:strVal val="visible"/>
                                      </p:to>
                                    </p:set>
                                    <p:animEffect transition="in" filter="checkerboard(across)">
                                      <p:cBhvr>
                                        <p:cTn id="119" dur="500"/>
                                        <p:tgtEl>
                                          <p:spTgt spid="79908"/>
                                        </p:tgtEl>
                                      </p:cBhvr>
                                    </p:animEffect>
                                  </p:childTnLst>
                                </p:cTn>
                              </p:par>
                            </p:childTnLst>
                          </p:cTn>
                        </p:par>
                      </p:childTnLst>
                    </p:cTn>
                  </p:par>
                  <p:par>
                    <p:cTn id="120" fill="hold">
                      <p:stCondLst>
                        <p:cond delay="indefinite"/>
                      </p:stCondLst>
                      <p:childTnLst>
                        <p:par>
                          <p:cTn id="121" fill="hold">
                            <p:stCondLst>
                              <p:cond delay="0"/>
                            </p:stCondLst>
                            <p:childTnLst>
                              <p:par>
                                <p:cTn id="122" presetID="24" presetClass="entr" presetSubtype="0" fill="hold" grpId="0" nodeType="clickEffect">
                                  <p:stCondLst>
                                    <p:cond delay="0"/>
                                  </p:stCondLst>
                                  <p:childTnLst>
                                    <p:set>
                                      <p:cBhvr>
                                        <p:cTn id="123" dur="1" fill="hold">
                                          <p:stCondLst>
                                            <p:cond delay="0"/>
                                          </p:stCondLst>
                                        </p:cTn>
                                        <p:tgtEl>
                                          <p:spTgt spid="79923"/>
                                        </p:tgtEl>
                                        <p:attrNameLst>
                                          <p:attrName>style.visibility</p:attrName>
                                        </p:attrNameLst>
                                      </p:cBhvr>
                                      <p:to>
                                        <p:strVal val="visible"/>
                                      </p:to>
                                    </p:set>
                                    <p:anim to="" calcmode="lin" valueType="num">
                                      <p:cBhvr>
                                        <p:cTn id="124" dur="1" fill="hold"/>
                                        <p:tgtEl>
                                          <p:spTgt spid="79923"/>
                                        </p:tgtEl>
                                      </p:cBhvr>
                                    </p:anim>
                                  </p:childTnLst>
                                </p:cTn>
                              </p:par>
                            </p:childTnLst>
                          </p:cTn>
                        </p:par>
                      </p:childTnLst>
                    </p:cTn>
                  </p:par>
                  <p:par>
                    <p:cTn id="125" fill="hold">
                      <p:stCondLst>
                        <p:cond delay="indefinite"/>
                      </p:stCondLst>
                      <p:childTnLst>
                        <p:par>
                          <p:cTn id="126" fill="hold">
                            <p:stCondLst>
                              <p:cond delay="0"/>
                            </p:stCondLst>
                            <p:childTnLst>
                              <p:par>
                                <p:cTn id="127" presetID="24" presetClass="entr" presetSubtype="0" fill="hold" grpId="0" nodeType="clickEffect">
                                  <p:stCondLst>
                                    <p:cond delay="0"/>
                                  </p:stCondLst>
                                  <p:childTnLst>
                                    <p:set>
                                      <p:cBhvr>
                                        <p:cTn id="128" dur="1" fill="hold">
                                          <p:stCondLst>
                                            <p:cond delay="0"/>
                                          </p:stCondLst>
                                        </p:cTn>
                                        <p:tgtEl>
                                          <p:spTgt spid="79922"/>
                                        </p:tgtEl>
                                        <p:attrNameLst>
                                          <p:attrName>style.visibility</p:attrName>
                                        </p:attrNameLst>
                                      </p:cBhvr>
                                      <p:to>
                                        <p:strVal val="visible"/>
                                      </p:to>
                                    </p:set>
                                    <p:anim to="" calcmode="lin" valueType="num">
                                      <p:cBhvr>
                                        <p:cTn id="129" dur="1" fill="hold"/>
                                        <p:tgtEl>
                                          <p:spTgt spid="7992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0" grpId="0" animBg="1"/>
      <p:bldP spid="79888" grpId="0" animBg="1"/>
      <p:bldP spid="79889" grpId="0" animBg="1"/>
      <p:bldP spid="79890" grpId="0" animBg="1"/>
      <p:bldP spid="79891" grpId="0" animBg="1"/>
      <p:bldP spid="79892" grpId="0" animBg="1"/>
      <p:bldP spid="79896" grpId="0" animBg="1"/>
      <p:bldP spid="79897" grpId="0" animBg="1"/>
      <p:bldP spid="79900" grpId="0" animBg="1"/>
      <p:bldP spid="79901" grpId="0" animBg="1"/>
      <p:bldP spid="79902" grpId="0" animBg="1"/>
      <p:bldP spid="79903" grpId="0" animBg="1"/>
      <p:bldP spid="79907" grpId="0" animBg="1"/>
      <p:bldP spid="79908" grpId="0" animBg="1"/>
      <p:bldP spid="79917" grpId="0" animBg="1"/>
      <p:bldP spid="79918" grpId="0" animBg="1"/>
      <p:bldP spid="79922" grpId="0" animBg="1"/>
      <p:bldP spid="79923" grpId="0" animBg="1"/>
      <p:bldP spid="79924"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a:t>I/O</a:t>
            </a:r>
            <a:r>
              <a:rPr lang="zh-CN" altLang="en-US"/>
              <a:t>设备管理总结</a:t>
            </a:r>
          </a:p>
        </p:txBody>
      </p:sp>
      <p:pic>
        <p:nvPicPr>
          <p:cNvPr id="32771" name="Picture 3" descr="j02977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4513" y="49213"/>
            <a:ext cx="827087"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237" name="Rectangle 5"/>
          <p:cNvSpPr>
            <a:spLocks noChangeArrowheads="1"/>
          </p:cNvSpPr>
          <p:nvPr/>
        </p:nvSpPr>
        <p:spPr bwMode="auto">
          <a:xfrm>
            <a:off x="304800" y="1614488"/>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a:sym typeface="Symbol" panose="05050102010706020507" pitchFamily="18" charset="2"/>
              </a:rPr>
              <a:t>如何实现交互</a:t>
            </a:r>
            <a:r>
              <a:rPr lang="en-US" altLang="zh-CN" sz="2400">
                <a:sym typeface="Symbol" panose="05050102010706020507" pitchFamily="18" charset="2"/>
              </a:rPr>
              <a:t>?  </a:t>
            </a:r>
            <a:r>
              <a:rPr lang="zh-CN" altLang="en-US" sz="2400">
                <a:sym typeface="Symbol" panose="05050102010706020507" pitchFamily="18" charset="2"/>
              </a:rPr>
              <a:t>首先需要了解</a:t>
            </a:r>
            <a:r>
              <a:rPr lang="en-US" altLang="zh-CN" sz="2400">
                <a:sym typeface="Symbol" panose="05050102010706020507" pitchFamily="18" charset="2"/>
              </a:rPr>
              <a:t>I/O</a:t>
            </a:r>
            <a:r>
              <a:rPr lang="zh-CN" altLang="en-US" sz="2400">
                <a:sym typeface="Symbol" panose="05050102010706020507" pitchFamily="18" charset="2"/>
              </a:rPr>
              <a:t>的工作原理</a:t>
            </a:r>
            <a:endParaRPr lang="zh-CN" altLang="zh-CN" sz="2400">
              <a:sym typeface="Symbol" panose="05050102010706020507" pitchFamily="18" charset="2"/>
            </a:endParaRPr>
          </a:p>
        </p:txBody>
      </p:sp>
      <p:sp>
        <p:nvSpPr>
          <p:cNvPr id="479238" name="Rectangle 6"/>
          <p:cNvSpPr>
            <a:spLocks noChangeArrowheads="1"/>
          </p:cNvSpPr>
          <p:nvPr/>
        </p:nvSpPr>
        <p:spPr bwMode="auto">
          <a:xfrm>
            <a:off x="304800" y="2224088"/>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a:sym typeface="Symbol" panose="05050102010706020507" pitchFamily="18" charset="2"/>
              </a:rPr>
              <a:t>从用户如何</a:t>
            </a:r>
            <a:r>
              <a:rPr lang="en-US" altLang="zh-CN" sz="2400">
                <a:sym typeface="Symbol" panose="05050102010706020507" pitchFamily="18" charset="2"/>
              </a:rPr>
              <a:t>I/O</a:t>
            </a:r>
            <a:r>
              <a:rPr lang="zh-CN" altLang="en-US" sz="2400">
                <a:sym typeface="Symbol" panose="05050102010706020507" pitchFamily="18" charset="2"/>
              </a:rPr>
              <a:t>开始  用户发送一个命令</a:t>
            </a:r>
            <a:r>
              <a:rPr lang="en-US" altLang="zh-CN" sz="2400">
                <a:sym typeface="Symbol" panose="05050102010706020507" pitchFamily="18" charset="2"/>
              </a:rPr>
              <a:t>(read)</a:t>
            </a:r>
            <a:endParaRPr lang="en-US" altLang="zh-CN" sz="2400">
              <a:solidFill>
                <a:srgbClr val="FF0000"/>
              </a:solidFill>
              <a:sym typeface="Symbol" panose="05050102010706020507" pitchFamily="18" charset="2"/>
            </a:endParaRPr>
          </a:p>
        </p:txBody>
      </p:sp>
      <p:sp>
        <p:nvSpPr>
          <p:cNvPr id="479239" name="Rectangle 7"/>
          <p:cNvSpPr>
            <a:spLocks noChangeArrowheads="1"/>
          </p:cNvSpPr>
          <p:nvPr/>
        </p:nvSpPr>
        <p:spPr bwMode="auto">
          <a:xfrm>
            <a:off x="304800" y="2833688"/>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a:sym typeface="Symbol" panose="05050102010706020507" pitchFamily="18" charset="2"/>
              </a:rPr>
              <a:t>系统调用</a:t>
            </a:r>
            <a:r>
              <a:rPr lang="en-US" altLang="zh-CN" sz="2400">
                <a:sym typeface="Symbol" panose="05050102010706020507" pitchFamily="18" charset="2"/>
              </a:rPr>
              <a:t>read  </a:t>
            </a:r>
            <a:r>
              <a:rPr lang="zh-CN" altLang="en-US" sz="2400">
                <a:sym typeface="Symbol" panose="05050102010706020507" pitchFamily="18" charset="2"/>
              </a:rPr>
              <a:t>被展开成</a:t>
            </a:r>
            <a:r>
              <a:rPr lang="zh-CN" altLang="en-US" sz="2400">
                <a:solidFill>
                  <a:srgbClr val="FF0000"/>
                </a:solidFill>
                <a:sym typeface="Symbol" panose="05050102010706020507" pitchFamily="18" charset="2"/>
              </a:rPr>
              <a:t>给一些寄存器发送命令</a:t>
            </a:r>
            <a:r>
              <a:rPr lang="zh-CN" altLang="en-US" sz="2400">
                <a:sym typeface="Symbol" panose="05050102010706020507" pitchFamily="18" charset="2"/>
              </a:rPr>
              <a:t>的代码</a:t>
            </a:r>
            <a:endParaRPr lang="zh-CN" altLang="zh-CN" sz="2400">
              <a:sym typeface="Symbol" panose="05050102010706020507" pitchFamily="18" charset="2"/>
            </a:endParaRPr>
          </a:p>
        </p:txBody>
      </p:sp>
      <p:sp>
        <p:nvSpPr>
          <p:cNvPr id="479240" name="Rectangle 8"/>
          <p:cNvSpPr>
            <a:spLocks noChangeArrowheads="1"/>
          </p:cNvSpPr>
          <p:nvPr/>
        </p:nvSpPr>
        <p:spPr bwMode="auto">
          <a:xfrm>
            <a:off x="304800" y="34163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a:sym typeface="Symbol" panose="05050102010706020507" pitchFamily="18" charset="2"/>
              </a:rPr>
              <a:t>发送完命令以后</a:t>
            </a:r>
            <a:r>
              <a:rPr lang="en-US" altLang="zh-CN" sz="2400">
                <a:sym typeface="Symbol" panose="05050102010706020507" pitchFamily="18" charset="2"/>
              </a:rPr>
              <a:t>…  CPU</a:t>
            </a:r>
            <a:r>
              <a:rPr lang="zh-CN" altLang="en-US" sz="2400">
                <a:sym typeface="Symbol" panose="05050102010706020507" pitchFamily="18" charset="2"/>
              </a:rPr>
              <a:t>轮询，</a:t>
            </a:r>
            <a:r>
              <a:rPr lang="en-US" altLang="zh-CN" sz="2400">
                <a:sym typeface="Symbol" panose="05050102010706020507" pitchFamily="18" charset="2"/>
              </a:rPr>
              <a:t>CPU</a:t>
            </a:r>
            <a:r>
              <a:rPr lang="zh-CN" altLang="en-US" sz="2400">
                <a:sym typeface="Symbol" panose="05050102010706020507" pitchFamily="18" charset="2"/>
              </a:rPr>
              <a:t>干其它事情并等中断 </a:t>
            </a:r>
          </a:p>
        </p:txBody>
      </p:sp>
      <p:sp>
        <p:nvSpPr>
          <p:cNvPr id="479241" name="Rectangle 9"/>
          <p:cNvSpPr>
            <a:spLocks noChangeArrowheads="1"/>
          </p:cNvSpPr>
          <p:nvPr/>
        </p:nvSpPr>
        <p:spPr bwMode="auto">
          <a:xfrm>
            <a:off x="304800" y="4052888"/>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sym typeface="Symbol" panose="05050102010706020507" pitchFamily="18" charset="2"/>
              </a:rPr>
              <a:t>中断方案最常见  结合设备驱动，完成硬件相关的操作</a:t>
            </a:r>
            <a:endParaRPr lang="zh-CN" altLang="en-US" sz="2400" dirty="0">
              <a:solidFill>
                <a:srgbClr val="FF0000"/>
              </a:solidFill>
              <a:sym typeface="Symbol" panose="05050102010706020507" pitchFamily="18" charset="2"/>
            </a:endParaRPr>
          </a:p>
        </p:txBody>
      </p:sp>
      <p:sp>
        <p:nvSpPr>
          <p:cNvPr id="479243" name="Rectangle 11"/>
          <p:cNvSpPr>
            <a:spLocks noChangeArrowheads="1"/>
          </p:cNvSpPr>
          <p:nvPr/>
        </p:nvSpPr>
        <p:spPr bwMode="auto">
          <a:xfrm>
            <a:off x="304800" y="4662488"/>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sym typeface="Symbol" panose="05050102010706020507" pitchFamily="18" charset="2"/>
              </a:rPr>
              <a:t>实现独享设备的共享  假脱机系统（</a:t>
            </a:r>
            <a:r>
              <a:rPr lang="en-US" altLang="zh-CN" sz="2400" dirty="0">
                <a:sym typeface="Symbol" panose="05050102010706020507" pitchFamily="18" charset="2"/>
              </a:rPr>
              <a:t>SPOOLING</a:t>
            </a:r>
            <a:r>
              <a:rPr lang="zh-CN" altLang="en-US" sz="2400" dirty="0">
                <a:sym typeface="Symbol" panose="05050102010706020507" pitchFamily="18" charset="2"/>
              </a:rPr>
              <a:t>）</a:t>
            </a:r>
            <a:endParaRPr lang="zh-CN" altLang="en-US" sz="2400" dirty="0">
              <a:solidFill>
                <a:srgbClr val="FF0000"/>
              </a:solidFill>
              <a:sym typeface="Symbol" panose="05050102010706020507" pitchFamily="18" charset="2"/>
            </a:endParaRPr>
          </a:p>
        </p:txBody>
      </p:sp>
      <p:sp>
        <p:nvSpPr>
          <p:cNvPr id="10" name="Rectangle 11"/>
          <p:cNvSpPr>
            <a:spLocks noChangeArrowheads="1"/>
          </p:cNvSpPr>
          <p:nvPr/>
        </p:nvSpPr>
        <p:spPr bwMode="auto">
          <a:xfrm>
            <a:off x="304800" y="5859895"/>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sz="2400" dirty="0">
                <a:sym typeface="Symbol" panose="05050102010706020507" pitchFamily="18" charset="2"/>
              </a:rPr>
              <a:t>IO</a:t>
            </a:r>
            <a:r>
              <a:rPr lang="zh-CN" altLang="en-US" sz="2400" dirty="0">
                <a:sym typeface="Symbol" panose="05050102010706020507" pitchFamily="18" charset="2"/>
              </a:rPr>
              <a:t>子系统要实现硬件无关性，包装通用的操作</a:t>
            </a:r>
            <a:endParaRPr lang="zh-CN" altLang="en-US" sz="2400" dirty="0">
              <a:solidFill>
                <a:srgbClr val="FF0000"/>
              </a:solidFill>
              <a:sym typeface="Symbol" panose="05050102010706020507" pitchFamily="18" charset="2"/>
            </a:endParaRPr>
          </a:p>
        </p:txBody>
      </p:sp>
      <p:sp>
        <p:nvSpPr>
          <p:cNvPr id="11" name="Rectangle 11"/>
          <p:cNvSpPr>
            <a:spLocks noChangeArrowheads="1"/>
          </p:cNvSpPr>
          <p:nvPr/>
        </p:nvSpPr>
        <p:spPr bwMode="auto">
          <a:xfrm>
            <a:off x="304800" y="5272088"/>
            <a:ext cx="86106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sym typeface="Symbol" panose="05050102010706020507" pitchFamily="18" charset="2"/>
              </a:rPr>
              <a:t>实现</a:t>
            </a:r>
            <a:r>
              <a:rPr lang="en-US" altLang="zh-CN" sz="2400" dirty="0">
                <a:sym typeface="Symbol" panose="05050102010706020507" pitchFamily="18" charset="2"/>
              </a:rPr>
              <a:t>CPU</a:t>
            </a:r>
            <a:r>
              <a:rPr lang="zh-CN" altLang="en-US" sz="2400" dirty="0">
                <a:sym typeface="Symbol" panose="05050102010706020507" pitchFamily="18" charset="2"/>
              </a:rPr>
              <a:t>与外设速度的矛盾，需要软硬件缓冲技术</a:t>
            </a:r>
            <a:endParaRPr lang="zh-CN" altLang="en-US" sz="2400" dirty="0">
              <a:solidFill>
                <a:srgbClr val="FF0000"/>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9237"/>
                                        </p:tgtEl>
                                        <p:attrNameLst>
                                          <p:attrName>style.visibility</p:attrName>
                                        </p:attrNameLst>
                                      </p:cBhvr>
                                      <p:to>
                                        <p:strVal val="visible"/>
                                      </p:to>
                                    </p:set>
                                    <p:animEffect transition="in" filter="dissolve">
                                      <p:cBhvr>
                                        <p:cTn id="7" dur="500"/>
                                        <p:tgtEl>
                                          <p:spTgt spid="4792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9238"/>
                                        </p:tgtEl>
                                        <p:attrNameLst>
                                          <p:attrName>style.visibility</p:attrName>
                                        </p:attrNameLst>
                                      </p:cBhvr>
                                      <p:to>
                                        <p:strVal val="visible"/>
                                      </p:to>
                                    </p:set>
                                    <p:animEffect transition="in" filter="dissolve">
                                      <p:cBhvr>
                                        <p:cTn id="12" dur="500"/>
                                        <p:tgtEl>
                                          <p:spTgt spid="47923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9239"/>
                                        </p:tgtEl>
                                        <p:attrNameLst>
                                          <p:attrName>style.visibility</p:attrName>
                                        </p:attrNameLst>
                                      </p:cBhvr>
                                      <p:to>
                                        <p:strVal val="visible"/>
                                      </p:to>
                                    </p:set>
                                    <p:animEffect transition="in" filter="dissolve">
                                      <p:cBhvr>
                                        <p:cTn id="17" dur="500"/>
                                        <p:tgtEl>
                                          <p:spTgt spid="47923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9240"/>
                                        </p:tgtEl>
                                        <p:attrNameLst>
                                          <p:attrName>style.visibility</p:attrName>
                                        </p:attrNameLst>
                                      </p:cBhvr>
                                      <p:to>
                                        <p:strVal val="visible"/>
                                      </p:to>
                                    </p:set>
                                    <p:animEffect transition="in" filter="dissolve">
                                      <p:cBhvr>
                                        <p:cTn id="22" dur="500"/>
                                        <p:tgtEl>
                                          <p:spTgt spid="47924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79241"/>
                                        </p:tgtEl>
                                        <p:attrNameLst>
                                          <p:attrName>style.visibility</p:attrName>
                                        </p:attrNameLst>
                                      </p:cBhvr>
                                      <p:to>
                                        <p:strVal val="visible"/>
                                      </p:to>
                                    </p:set>
                                    <p:animEffect transition="in" filter="dissolve">
                                      <p:cBhvr>
                                        <p:cTn id="27" dur="500"/>
                                        <p:tgtEl>
                                          <p:spTgt spid="4792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9243"/>
                                        </p:tgtEl>
                                        <p:attrNameLst>
                                          <p:attrName>style.visibility</p:attrName>
                                        </p:attrNameLst>
                                      </p:cBhvr>
                                      <p:to>
                                        <p:strVal val="visible"/>
                                      </p:to>
                                    </p:set>
                                    <p:animEffect transition="in" filter="dissolve">
                                      <p:cBhvr>
                                        <p:cTn id="32" dur="500"/>
                                        <p:tgtEl>
                                          <p:spTgt spid="47924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7" grpId="0"/>
      <p:bldP spid="479238" grpId="0"/>
      <p:bldP spid="479239" grpId="0"/>
      <p:bldP spid="479240" grpId="0"/>
      <p:bldP spid="479241" grpId="0"/>
      <p:bldP spid="479243"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3" name="Rectangle 3"/>
          <p:cNvSpPr>
            <a:spLocks noGrp="1" noChangeArrowheads="1"/>
          </p:cNvSpPr>
          <p:nvPr>
            <p:ph type="body" idx="4294967295"/>
          </p:nvPr>
        </p:nvSpPr>
        <p:spPr>
          <a:xfrm>
            <a:off x="304800" y="1726373"/>
            <a:ext cx="8496300" cy="4572000"/>
          </a:xfrm>
        </p:spPr>
        <p:txBody>
          <a:bodyPr/>
          <a:lstStyle/>
          <a:p>
            <a:r>
              <a:rPr lang="en-US" altLang="zh-CN" sz="2800" b="1" dirty="0">
                <a:solidFill>
                  <a:schemeClr val="accent2"/>
                </a:solidFill>
              </a:rPr>
              <a:t>CPU</a:t>
            </a:r>
            <a:r>
              <a:rPr lang="zh-CN" altLang="en-US" sz="2800" b="1" dirty="0">
                <a:solidFill>
                  <a:schemeClr val="accent2"/>
                </a:solidFill>
              </a:rPr>
              <a:t>与</a:t>
            </a:r>
            <a:r>
              <a:rPr lang="en-US" altLang="zh-CN" sz="2800" b="1" dirty="0">
                <a:solidFill>
                  <a:schemeClr val="accent2"/>
                </a:solidFill>
              </a:rPr>
              <a:t>I/O</a:t>
            </a:r>
            <a:r>
              <a:rPr lang="zh-CN" altLang="en-US" sz="2800" b="1" dirty="0">
                <a:solidFill>
                  <a:schemeClr val="accent2"/>
                </a:solidFill>
              </a:rPr>
              <a:t>的速度差别大</a:t>
            </a:r>
          </a:p>
          <a:p>
            <a:pPr lvl="1"/>
            <a:r>
              <a:rPr lang="zh-CN" altLang="en-US" sz="2400" dirty="0"/>
              <a:t>尽量使两者交替运行</a:t>
            </a:r>
          </a:p>
          <a:p>
            <a:pPr lvl="1"/>
            <a:r>
              <a:rPr lang="zh-CN" altLang="en-US" sz="2400" dirty="0"/>
              <a:t>减少由于速度差异造成的整体性能开销</a:t>
            </a:r>
          </a:p>
          <a:p>
            <a:r>
              <a:rPr lang="en-US" altLang="zh-CN" sz="2800" b="1" dirty="0">
                <a:solidFill>
                  <a:schemeClr val="accent2"/>
                </a:solidFill>
              </a:rPr>
              <a:t>I/O</a:t>
            </a:r>
            <a:r>
              <a:rPr lang="zh-CN" altLang="en-US" sz="2800" b="1" dirty="0">
                <a:solidFill>
                  <a:schemeClr val="accent2"/>
                </a:solidFill>
              </a:rPr>
              <a:t>性能经常成为系统性能的瓶颈</a:t>
            </a:r>
          </a:p>
          <a:p>
            <a:r>
              <a:rPr lang="zh-CN" altLang="en-US" sz="2800" b="1" dirty="0">
                <a:solidFill>
                  <a:schemeClr val="accent2"/>
                </a:solidFill>
              </a:rPr>
              <a:t>操作系统庞大复杂的原因之一：</a:t>
            </a:r>
            <a:r>
              <a:rPr lang="zh-CN" altLang="en-US" sz="2400" dirty="0"/>
              <a:t>资源多、杂，并发，</a:t>
            </a:r>
            <a:endParaRPr lang="en-US" altLang="zh-CN" sz="2400" dirty="0"/>
          </a:p>
          <a:p>
            <a:pPr lvl="1"/>
            <a:r>
              <a:rPr lang="zh-CN" altLang="en-US" sz="2400" dirty="0"/>
              <a:t>外设种类繁多，结构各异</a:t>
            </a:r>
          </a:p>
          <a:p>
            <a:pPr lvl="1"/>
            <a:r>
              <a:rPr lang="zh-CN" altLang="en-US" sz="2400" dirty="0"/>
              <a:t>输入输出数据信号类型不同</a:t>
            </a:r>
          </a:p>
          <a:p>
            <a:pPr lvl="1"/>
            <a:r>
              <a:rPr lang="zh-CN" altLang="en-US" sz="2400" dirty="0"/>
              <a:t>速度差异很大</a:t>
            </a:r>
            <a:endParaRPr lang="zh-CN" altLang="en-US" dirty="0"/>
          </a:p>
          <a:p>
            <a:r>
              <a:rPr lang="zh-CN" altLang="en-US" sz="2400" b="1" dirty="0">
                <a:solidFill>
                  <a:schemeClr val="accent2"/>
                </a:solidFill>
              </a:rPr>
              <a:t>与其他功能联系密切，特别是文件系统</a:t>
            </a:r>
            <a:endParaRPr lang="zh-CN" altLang="en-US" sz="2200" b="1" dirty="0">
              <a:solidFill>
                <a:schemeClr val="accent2"/>
              </a:solidFill>
            </a:endParaRPr>
          </a:p>
        </p:txBody>
      </p:sp>
      <p:sp>
        <p:nvSpPr>
          <p:cNvPr id="2094" name="Rectangle 4"/>
          <p:cNvSpPr>
            <a:spLocks noChangeArrowheads="1"/>
          </p:cNvSpPr>
          <p:nvPr/>
        </p:nvSpPr>
        <p:spPr bwMode="auto">
          <a:xfrm>
            <a:off x="173182" y="1114609"/>
            <a:ext cx="36734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3200" b="1" dirty="0">
                <a:solidFill>
                  <a:srgbClr val="C00000"/>
                </a:solidFill>
                <a:latin typeface="Arial" panose="020B0604020202020204" pitchFamily="34" charset="0"/>
              </a:rPr>
              <a:t>2</a:t>
            </a:r>
            <a:r>
              <a:rPr kumimoji="0" lang="zh-CN" altLang="en-US" sz="3200" b="1" dirty="0">
                <a:solidFill>
                  <a:srgbClr val="C00000"/>
                </a:solidFill>
                <a:latin typeface="Arial" panose="020B0604020202020204" pitchFamily="34" charset="0"/>
              </a:rPr>
              <a:t>、</a:t>
            </a:r>
            <a:r>
              <a:rPr kumimoji="0" lang="en-US" altLang="zh-CN" sz="3200" b="1" dirty="0">
                <a:solidFill>
                  <a:srgbClr val="C00000"/>
                </a:solidFill>
                <a:latin typeface="Arial" panose="020B0604020202020204" pitchFamily="34" charset="0"/>
              </a:rPr>
              <a:t>I/O</a:t>
            </a:r>
            <a:r>
              <a:rPr kumimoji="0" lang="zh-CN" altLang="en-US" sz="3200" b="1" dirty="0">
                <a:solidFill>
                  <a:srgbClr val="C00000"/>
                </a:solidFill>
                <a:latin typeface="Arial" panose="020B0604020202020204" pitchFamily="34" charset="0"/>
              </a:rPr>
              <a:t>设备的特点</a:t>
            </a:r>
          </a:p>
        </p:txBody>
      </p:sp>
      <p:sp>
        <p:nvSpPr>
          <p:cNvPr id="4" name="矩形 3"/>
          <p:cNvSpPr/>
          <p:nvPr/>
        </p:nvSpPr>
        <p:spPr>
          <a:xfrm>
            <a:off x="2971800" y="316580"/>
            <a:ext cx="2861681"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10.1 </a:t>
            </a:r>
            <a:r>
              <a:rPr lang="zh-CN" altLang="en-US" dirty="0">
                <a:latin typeface="Times New Roman" panose="02020603050405020304" pitchFamily="18" charset="0"/>
              </a:rPr>
              <a:t>设备管理概述</a:t>
            </a:r>
            <a:endParaRPr lang="en-US" altLang="zh-CN" dirty="0">
              <a:latin typeface="Times New Roman" panose="02020603050405020304" pitchFamily="18" charset="0"/>
            </a:endParaRPr>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7" name="Rectangle 3"/>
          <p:cNvSpPr>
            <a:spLocks noGrp="1" noChangeArrowheads="1"/>
          </p:cNvSpPr>
          <p:nvPr>
            <p:ph type="body" idx="4294967295"/>
          </p:nvPr>
        </p:nvSpPr>
        <p:spPr>
          <a:xfrm>
            <a:off x="323850" y="1752600"/>
            <a:ext cx="8496300" cy="4916488"/>
          </a:xfrm>
        </p:spPr>
        <p:txBody>
          <a:bodyPr/>
          <a:lstStyle/>
          <a:p>
            <a:pPr eaLnBrk="1" hangingPunct="1">
              <a:lnSpc>
                <a:spcPct val="110000"/>
              </a:lnSpc>
              <a:spcBef>
                <a:spcPct val="10000"/>
              </a:spcBef>
            </a:pPr>
            <a:r>
              <a:rPr lang="zh-CN" altLang="en-US" sz="2400" b="1" dirty="0">
                <a:solidFill>
                  <a:schemeClr val="accent2"/>
                </a:solidFill>
              </a:rPr>
              <a:t>按照用户的请求，控制设备的各种操作，完成</a:t>
            </a:r>
            <a:r>
              <a:rPr lang="en-US" altLang="zh-CN" sz="2400" b="1" dirty="0">
                <a:solidFill>
                  <a:schemeClr val="accent2"/>
                </a:solidFill>
              </a:rPr>
              <a:t>I/O</a:t>
            </a:r>
            <a:r>
              <a:rPr lang="zh-CN" altLang="en-US" sz="2400" b="1" dirty="0">
                <a:solidFill>
                  <a:schemeClr val="accent2"/>
                </a:solidFill>
              </a:rPr>
              <a:t>设备与内存之间的数据交换，最终完成用户的</a:t>
            </a:r>
            <a:r>
              <a:rPr lang="en-US" altLang="zh-CN" sz="2400" b="1" dirty="0">
                <a:solidFill>
                  <a:schemeClr val="accent2"/>
                </a:solidFill>
              </a:rPr>
              <a:t>I/O</a:t>
            </a:r>
            <a:r>
              <a:rPr lang="zh-CN" altLang="en-US" sz="2400" b="1" dirty="0">
                <a:solidFill>
                  <a:schemeClr val="accent2"/>
                </a:solidFill>
              </a:rPr>
              <a:t>请求</a:t>
            </a:r>
            <a:endParaRPr lang="en-US" altLang="zh-CN" sz="2400" b="1" dirty="0">
              <a:solidFill>
                <a:schemeClr val="accent2"/>
              </a:solidFill>
            </a:endParaRPr>
          </a:p>
          <a:p>
            <a:pPr marL="914400" lvl="1" indent="-457200">
              <a:buFont typeface="+mj-ea"/>
              <a:buAutoNum type="circleNumDbPlain"/>
            </a:pPr>
            <a:r>
              <a:rPr lang="zh-CN" altLang="en-US" sz="2400" dirty="0"/>
              <a:t>设备分配与回收</a:t>
            </a:r>
          </a:p>
          <a:p>
            <a:pPr lvl="2"/>
            <a:r>
              <a:rPr lang="zh-CN" altLang="en-US" dirty="0"/>
              <a:t>记录设备的状态</a:t>
            </a:r>
          </a:p>
          <a:p>
            <a:pPr lvl="2"/>
            <a:r>
              <a:rPr lang="zh-CN" altLang="en-US" dirty="0"/>
              <a:t>根据用户的请求和设备的类型，采用一定的分配算法，选择一条数据通路</a:t>
            </a:r>
          </a:p>
          <a:p>
            <a:pPr marL="914400" lvl="1" indent="-457200">
              <a:buFont typeface="+mj-ea"/>
              <a:buAutoNum type="circleNumDbPlain"/>
            </a:pPr>
            <a:r>
              <a:rPr lang="zh-CN" altLang="en-US" sz="2400" dirty="0"/>
              <a:t>执行设备驱动程序，实现真正的</a:t>
            </a:r>
            <a:r>
              <a:rPr lang="en-US" altLang="zh-CN" sz="2400" dirty="0"/>
              <a:t>I/O</a:t>
            </a:r>
            <a:r>
              <a:rPr lang="zh-CN" altLang="en-US" sz="2400" dirty="0"/>
              <a:t>操作</a:t>
            </a:r>
          </a:p>
          <a:p>
            <a:pPr marL="914400" lvl="1" indent="-457200">
              <a:buFont typeface="+mj-ea"/>
              <a:buAutoNum type="circleNumDbPlain"/>
            </a:pPr>
            <a:r>
              <a:rPr lang="zh-CN" altLang="en-US" sz="2400" dirty="0"/>
              <a:t>设备中断处理：处理外部设备的中断</a:t>
            </a:r>
          </a:p>
          <a:p>
            <a:pPr marL="914400" lvl="1" indent="-457200">
              <a:buFont typeface="+mj-ea"/>
              <a:buAutoNum type="circleNumDbPlain"/>
            </a:pPr>
            <a:r>
              <a:rPr lang="zh-CN" altLang="en-US" sz="2400" dirty="0"/>
              <a:t>缓冲区管理：管理</a:t>
            </a:r>
            <a:r>
              <a:rPr lang="en-US" altLang="zh-CN" sz="2400" dirty="0"/>
              <a:t>I/O</a:t>
            </a:r>
            <a:r>
              <a:rPr lang="zh-CN" altLang="en-US" sz="2400" dirty="0"/>
              <a:t>缓冲区</a:t>
            </a:r>
          </a:p>
        </p:txBody>
      </p:sp>
      <p:sp>
        <p:nvSpPr>
          <p:cNvPr id="2098" name="Rectangle 4"/>
          <p:cNvSpPr>
            <a:spLocks noChangeArrowheads="1"/>
          </p:cNvSpPr>
          <p:nvPr/>
        </p:nvSpPr>
        <p:spPr bwMode="auto">
          <a:xfrm>
            <a:off x="323850" y="1159164"/>
            <a:ext cx="603567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3200" b="1" dirty="0">
                <a:solidFill>
                  <a:srgbClr val="C00000"/>
                </a:solidFill>
                <a:latin typeface="Arial" panose="020B0604020202020204" pitchFamily="34" charset="0"/>
              </a:rPr>
              <a:t>3</a:t>
            </a:r>
            <a:r>
              <a:rPr kumimoji="0" lang="zh-CN" altLang="en-US" sz="3200" b="1" dirty="0">
                <a:solidFill>
                  <a:srgbClr val="C00000"/>
                </a:solidFill>
                <a:latin typeface="Arial" panose="020B0604020202020204" pitchFamily="34" charset="0"/>
              </a:rPr>
              <a:t>、</a:t>
            </a:r>
            <a:r>
              <a:rPr kumimoji="0" lang="en-US" altLang="zh-CN" sz="3200" b="1" dirty="0">
                <a:solidFill>
                  <a:srgbClr val="C00000"/>
                </a:solidFill>
                <a:latin typeface="Arial" panose="020B0604020202020204" pitchFamily="34" charset="0"/>
              </a:rPr>
              <a:t>I/O</a:t>
            </a:r>
            <a:r>
              <a:rPr kumimoji="0" lang="zh-CN" altLang="en-US" sz="3200" b="1" dirty="0">
                <a:solidFill>
                  <a:srgbClr val="C00000"/>
                </a:solidFill>
                <a:latin typeface="Arial" panose="020B0604020202020204" pitchFamily="34" charset="0"/>
              </a:rPr>
              <a:t>设备的管理目标与任务</a:t>
            </a:r>
          </a:p>
        </p:txBody>
      </p:sp>
      <p:sp>
        <p:nvSpPr>
          <p:cNvPr id="4" name="矩形 3"/>
          <p:cNvSpPr/>
          <p:nvPr/>
        </p:nvSpPr>
        <p:spPr>
          <a:xfrm>
            <a:off x="2971800" y="316580"/>
            <a:ext cx="2861681"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10.1 </a:t>
            </a:r>
            <a:r>
              <a:rPr lang="zh-CN" altLang="en-US" dirty="0">
                <a:latin typeface="Times New Roman" panose="02020603050405020304" pitchFamily="18" charset="0"/>
              </a:rPr>
              <a:t>设备管理概述</a:t>
            </a:r>
            <a:endParaRPr lang="en-US" altLang="zh-CN" dirty="0">
              <a:latin typeface="Times New Roman" panose="02020603050405020304" pitchFamily="18" charset="0"/>
            </a:endParaRP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1" name="Rectangle 3"/>
          <p:cNvSpPr>
            <a:spLocks noGrp="1" noChangeArrowheads="1"/>
          </p:cNvSpPr>
          <p:nvPr>
            <p:ph type="body" idx="4294967295"/>
          </p:nvPr>
        </p:nvSpPr>
        <p:spPr>
          <a:xfrm>
            <a:off x="76200" y="1676400"/>
            <a:ext cx="8839200" cy="4951412"/>
          </a:xfrm>
        </p:spPr>
        <p:txBody>
          <a:bodyPr/>
          <a:lstStyle/>
          <a:p>
            <a:pPr>
              <a:lnSpc>
                <a:spcPct val="120000"/>
              </a:lnSpc>
            </a:pPr>
            <a:r>
              <a:rPr lang="zh-CN" altLang="en-US" sz="2400" b="1" dirty="0">
                <a:solidFill>
                  <a:schemeClr val="accent2"/>
                </a:solidFill>
              </a:rPr>
              <a:t>建立方便、统一的独立于设备的接口</a:t>
            </a:r>
          </a:p>
          <a:p>
            <a:pPr lvl="1">
              <a:lnSpc>
                <a:spcPct val="120000"/>
              </a:lnSpc>
            </a:pPr>
            <a:r>
              <a:rPr lang="zh-CN" altLang="en-US" sz="2000" b="1" dirty="0">
                <a:solidFill>
                  <a:schemeClr val="accent2"/>
                </a:solidFill>
              </a:rPr>
              <a:t>方便性：</a:t>
            </a:r>
            <a:r>
              <a:rPr lang="zh-CN" altLang="en-US" sz="2000" dirty="0"/>
              <a:t>向用户提供使用外部设备的方便接口，使用户编程时不考虑设备的复杂物理特性</a:t>
            </a:r>
          </a:p>
          <a:p>
            <a:pPr lvl="1">
              <a:lnSpc>
                <a:spcPct val="120000"/>
              </a:lnSpc>
            </a:pPr>
            <a:r>
              <a:rPr lang="zh-CN" altLang="en-US" sz="2000" b="1" dirty="0">
                <a:solidFill>
                  <a:schemeClr val="accent2"/>
                </a:solidFill>
              </a:rPr>
              <a:t>统一性：</a:t>
            </a:r>
            <a:r>
              <a:rPr lang="zh-CN" altLang="en-US" sz="2000" dirty="0"/>
              <a:t>对不同的设备采取统一的操作方式，在用户程序中使用的是逻辑设备</a:t>
            </a:r>
          </a:p>
          <a:p>
            <a:pPr lvl="1">
              <a:lnSpc>
                <a:spcPct val="120000"/>
              </a:lnSpc>
            </a:pPr>
            <a:r>
              <a:rPr lang="zh-CN" altLang="en-US" sz="2000" b="1" dirty="0">
                <a:solidFill>
                  <a:schemeClr val="accent2"/>
                </a:solidFill>
              </a:rPr>
              <a:t>独立性：</a:t>
            </a:r>
            <a:r>
              <a:rPr lang="zh-CN" altLang="en-US" sz="2000" dirty="0"/>
              <a:t>逻辑设备与物理设备、屏蔽硬件细节（设备的物理细节，错误处理，不同</a:t>
            </a:r>
            <a:r>
              <a:rPr lang="en-US" altLang="zh-CN" sz="2000" dirty="0"/>
              <a:t>I/O</a:t>
            </a:r>
            <a:r>
              <a:rPr lang="zh-CN" altLang="en-US" sz="1800" dirty="0"/>
              <a:t>的差异性）</a:t>
            </a:r>
            <a:endParaRPr lang="en-US" altLang="zh-CN" sz="1800" dirty="0"/>
          </a:p>
          <a:p>
            <a:pPr marL="1257300" lvl="2" indent="-342900">
              <a:lnSpc>
                <a:spcPct val="120000"/>
              </a:lnSpc>
              <a:buFont typeface="+mj-ea"/>
              <a:buAutoNum type="circleNumDbPlain"/>
            </a:pPr>
            <a:r>
              <a:rPr lang="zh-CN" altLang="en-US" dirty="0"/>
              <a:t>提高操作系统的可适应性和可扩展性</a:t>
            </a:r>
            <a:endParaRPr lang="en-US" altLang="zh-CN" b="1" dirty="0"/>
          </a:p>
          <a:p>
            <a:pPr marL="1257300" lvl="2" indent="-342900">
              <a:lnSpc>
                <a:spcPct val="120000"/>
              </a:lnSpc>
              <a:buFont typeface="+mj-ea"/>
              <a:buAutoNum type="circleNumDbPlain"/>
            </a:pPr>
            <a:r>
              <a:rPr lang="zh-CN" altLang="en-US" b="1" dirty="0"/>
              <a:t>从用户角度：</a:t>
            </a:r>
            <a:r>
              <a:rPr lang="zh-CN" altLang="en-US" dirty="0"/>
              <a:t>用户在编制程序时，使用逻辑设备名，由系统实现从逻辑设备到物理设备（实际设备）的转换，并实施</a:t>
            </a:r>
            <a:r>
              <a:rPr lang="en-US" altLang="zh-CN" dirty="0"/>
              <a:t>I/O</a:t>
            </a:r>
            <a:r>
              <a:rPr lang="zh-CN" altLang="en-US" dirty="0"/>
              <a:t>操作</a:t>
            </a:r>
          </a:p>
          <a:p>
            <a:pPr marL="1257300" lvl="2" indent="-342900">
              <a:lnSpc>
                <a:spcPct val="120000"/>
              </a:lnSpc>
              <a:buFont typeface="+mj-ea"/>
              <a:buAutoNum type="circleNumDbPlain"/>
            </a:pPr>
            <a:r>
              <a:rPr lang="zh-CN" altLang="en-US" b="1" dirty="0"/>
              <a:t>从系统角度：</a:t>
            </a:r>
            <a:r>
              <a:rPr lang="zh-CN" altLang="en-US" dirty="0"/>
              <a:t>设计并实现</a:t>
            </a:r>
            <a:r>
              <a:rPr lang="en-US" altLang="zh-CN" dirty="0"/>
              <a:t>I</a:t>
            </a:r>
            <a:r>
              <a:rPr lang="zh-CN" altLang="en-US" dirty="0"/>
              <a:t>／</a:t>
            </a:r>
            <a:r>
              <a:rPr lang="en-US" altLang="zh-CN" dirty="0"/>
              <a:t>O</a:t>
            </a:r>
            <a:r>
              <a:rPr lang="zh-CN" altLang="en-US" dirty="0"/>
              <a:t>软件时，除了直接与设备打交道的低层软件之外，其他部分的软件不依赖于硬件</a:t>
            </a:r>
            <a:endParaRPr lang="en-US" altLang="zh-CN" dirty="0"/>
          </a:p>
        </p:txBody>
      </p:sp>
      <p:sp>
        <p:nvSpPr>
          <p:cNvPr id="2102" name="Rectangle 4"/>
          <p:cNvSpPr>
            <a:spLocks noChangeArrowheads="1"/>
          </p:cNvSpPr>
          <p:nvPr/>
        </p:nvSpPr>
        <p:spPr bwMode="auto">
          <a:xfrm>
            <a:off x="76200" y="1066800"/>
            <a:ext cx="603567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3200" b="1" dirty="0">
                <a:solidFill>
                  <a:srgbClr val="C00000"/>
                </a:solidFill>
                <a:latin typeface="Arial" panose="020B0604020202020204" pitchFamily="34" charset="0"/>
              </a:rPr>
              <a:t>3</a:t>
            </a:r>
            <a:r>
              <a:rPr kumimoji="0" lang="zh-CN" altLang="en-US" sz="3200" b="1" dirty="0">
                <a:solidFill>
                  <a:srgbClr val="C00000"/>
                </a:solidFill>
                <a:latin typeface="Arial" panose="020B0604020202020204" pitchFamily="34" charset="0"/>
              </a:rPr>
              <a:t>、</a:t>
            </a:r>
            <a:r>
              <a:rPr kumimoji="0" lang="en-US" altLang="zh-CN" sz="3200" b="1" dirty="0">
                <a:solidFill>
                  <a:srgbClr val="C00000"/>
                </a:solidFill>
                <a:latin typeface="Arial" panose="020B0604020202020204" pitchFamily="34" charset="0"/>
              </a:rPr>
              <a:t>I/O</a:t>
            </a:r>
            <a:r>
              <a:rPr kumimoji="0" lang="zh-CN" altLang="en-US" sz="3200" b="1" dirty="0">
                <a:solidFill>
                  <a:srgbClr val="C00000"/>
                </a:solidFill>
                <a:latin typeface="Arial" panose="020B0604020202020204" pitchFamily="34" charset="0"/>
              </a:rPr>
              <a:t>设备的管理目标与任务</a:t>
            </a:r>
          </a:p>
        </p:txBody>
      </p:sp>
      <p:sp>
        <p:nvSpPr>
          <p:cNvPr id="4" name="矩形 3"/>
          <p:cNvSpPr/>
          <p:nvPr/>
        </p:nvSpPr>
        <p:spPr>
          <a:xfrm>
            <a:off x="2971800" y="316580"/>
            <a:ext cx="2861681"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10.1 </a:t>
            </a:r>
            <a:r>
              <a:rPr lang="zh-CN" altLang="en-US" dirty="0">
                <a:latin typeface="Times New Roman" panose="02020603050405020304" pitchFamily="18" charset="0"/>
              </a:rPr>
              <a:t>设备管理概述</a:t>
            </a:r>
            <a:endParaRPr lang="en-US" altLang="zh-CN" dirty="0">
              <a:latin typeface="Times New Roman" panose="02020603050405020304" pitchFamily="18" charset="0"/>
            </a:endParaRP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5" name="Rectangle 3"/>
          <p:cNvSpPr>
            <a:spLocks noGrp="1" noChangeArrowheads="1"/>
          </p:cNvSpPr>
          <p:nvPr>
            <p:ph type="body" idx="4294967295"/>
          </p:nvPr>
        </p:nvSpPr>
        <p:spPr>
          <a:xfrm>
            <a:off x="323850" y="1981199"/>
            <a:ext cx="8496300" cy="4632325"/>
          </a:xfrm>
        </p:spPr>
        <p:txBody>
          <a:bodyPr/>
          <a:lstStyle/>
          <a:p>
            <a:r>
              <a:rPr lang="zh-CN" altLang="en-US" sz="2400" b="1" dirty="0">
                <a:solidFill>
                  <a:schemeClr val="accent2"/>
                </a:solidFill>
              </a:rPr>
              <a:t>充分利用各种技术（通道，中断，缓冲，异步</a:t>
            </a:r>
            <a:r>
              <a:rPr lang="en-US" altLang="zh-CN" sz="2400" b="1" dirty="0">
                <a:solidFill>
                  <a:schemeClr val="accent2"/>
                </a:solidFill>
              </a:rPr>
              <a:t>I/O</a:t>
            </a:r>
            <a:r>
              <a:rPr lang="zh-CN" altLang="en-US" sz="2400" b="1" dirty="0">
                <a:solidFill>
                  <a:schemeClr val="accent2"/>
                </a:solidFill>
              </a:rPr>
              <a:t>等）提高</a:t>
            </a:r>
            <a:r>
              <a:rPr lang="en-US" altLang="zh-CN" sz="2400" b="1" dirty="0">
                <a:solidFill>
                  <a:schemeClr val="accent2"/>
                </a:solidFill>
              </a:rPr>
              <a:t>CPU</a:t>
            </a:r>
            <a:r>
              <a:rPr lang="zh-CN" altLang="en-US" sz="2400" b="1" dirty="0">
                <a:solidFill>
                  <a:schemeClr val="accent2"/>
                </a:solidFill>
              </a:rPr>
              <a:t>与设备、设备与设备之间的并行工作能力，充分利用资源，提高资源利用率</a:t>
            </a:r>
          </a:p>
          <a:p>
            <a:pPr lvl="1"/>
            <a:r>
              <a:rPr lang="zh-CN" altLang="en-US" sz="2000" dirty="0"/>
              <a:t>并行性</a:t>
            </a:r>
          </a:p>
          <a:p>
            <a:pPr lvl="1"/>
            <a:r>
              <a:rPr lang="zh-CN" altLang="en-US" sz="2000" dirty="0"/>
              <a:t>均衡性（使设备充分忙碌）</a:t>
            </a:r>
            <a:endParaRPr lang="zh-CN" altLang="en-US" sz="2400" dirty="0"/>
          </a:p>
          <a:p>
            <a:r>
              <a:rPr lang="zh-CN" altLang="en-US" sz="2400" b="1" dirty="0">
                <a:solidFill>
                  <a:schemeClr val="accent2"/>
                </a:solidFill>
              </a:rPr>
              <a:t>保护</a:t>
            </a:r>
          </a:p>
          <a:p>
            <a:pPr lvl="1"/>
            <a:r>
              <a:rPr lang="zh-CN" altLang="en-US" sz="2000" dirty="0"/>
              <a:t>设备传送或管理的数据应该是安全的、不被破坏的、保密的</a:t>
            </a:r>
            <a:endParaRPr lang="en-US" altLang="zh-CN" sz="1400" dirty="0"/>
          </a:p>
        </p:txBody>
      </p:sp>
      <p:sp>
        <p:nvSpPr>
          <p:cNvPr id="2106" name="Rectangle 4"/>
          <p:cNvSpPr>
            <a:spLocks noChangeArrowheads="1"/>
          </p:cNvSpPr>
          <p:nvPr/>
        </p:nvSpPr>
        <p:spPr bwMode="auto">
          <a:xfrm>
            <a:off x="305377" y="1219200"/>
            <a:ext cx="603567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dirty="0">
                <a:solidFill>
                  <a:srgbClr val="C00000"/>
                </a:solidFill>
                <a:latin typeface="Arial" panose="020B0604020202020204" pitchFamily="34" charset="0"/>
              </a:rPr>
              <a:t>3</a:t>
            </a:r>
            <a:r>
              <a:rPr kumimoji="0" lang="zh-CN" altLang="en-US" sz="2800" b="1" dirty="0">
                <a:solidFill>
                  <a:srgbClr val="C00000"/>
                </a:solidFill>
                <a:latin typeface="Arial" panose="020B0604020202020204" pitchFamily="34" charset="0"/>
              </a:rPr>
              <a:t>、</a:t>
            </a:r>
            <a:r>
              <a:rPr kumimoji="0" lang="en-US" altLang="zh-CN" sz="2800" b="1" dirty="0">
                <a:solidFill>
                  <a:srgbClr val="C00000"/>
                </a:solidFill>
                <a:latin typeface="Arial" panose="020B0604020202020204" pitchFamily="34" charset="0"/>
              </a:rPr>
              <a:t>I/O</a:t>
            </a:r>
            <a:r>
              <a:rPr kumimoji="0" lang="zh-CN" altLang="en-US" sz="2800" b="1" dirty="0">
                <a:solidFill>
                  <a:srgbClr val="C00000"/>
                </a:solidFill>
                <a:latin typeface="Arial" panose="020B0604020202020204" pitchFamily="34" charset="0"/>
              </a:rPr>
              <a:t>设备的管理目标与任务</a:t>
            </a:r>
          </a:p>
        </p:txBody>
      </p:sp>
      <p:sp>
        <p:nvSpPr>
          <p:cNvPr id="4" name="矩形 3"/>
          <p:cNvSpPr/>
          <p:nvPr/>
        </p:nvSpPr>
        <p:spPr>
          <a:xfrm>
            <a:off x="2971800" y="316580"/>
            <a:ext cx="2861681"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10.1 </a:t>
            </a:r>
            <a:r>
              <a:rPr lang="zh-CN" altLang="en-US" dirty="0">
                <a:latin typeface="Times New Roman" panose="02020603050405020304" pitchFamily="18" charset="0"/>
              </a:rPr>
              <a:t>设备管理概述</a:t>
            </a:r>
            <a:endParaRPr lang="en-US" altLang="zh-CN" dirty="0">
              <a:latin typeface="Times New Roman" panose="02020603050405020304" pitchFamily="18" charset="0"/>
            </a:endParaRP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4"/>
          <p:cNvSpPr>
            <a:spLocks noChangeArrowheads="1"/>
          </p:cNvSpPr>
          <p:nvPr/>
        </p:nvSpPr>
        <p:spPr bwMode="auto">
          <a:xfrm>
            <a:off x="340013" y="1955800"/>
            <a:ext cx="8534400" cy="3429000"/>
          </a:xfrm>
          <a:prstGeom prst="rect">
            <a:avLst/>
          </a:prstGeom>
          <a:solidFill>
            <a:srgbClr val="FFFFFF"/>
          </a:soli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955" indent="-274955" eaLnBrk="0" hangingPunct="0">
              <a:spcBef>
                <a:spcPct val="20000"/>
              </a:spcBef>
              <a:buClr>
                <a:srgbClr val="993300"/>
              </a:buClr>
              <a:buSzPct val="90000"/>
              <a:buFont typeface="Wingdings" panose="05000000000000000000" pitchFamily="2" charset="2"/>
              <a:buChar char="n"/>
              <a:tabLst>
                <a:tab pos="626745" algn="l"/>
              </a:tabLst>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tabLst>
                <a:tab pos="626745" algn="l"/>
              </a:tabLst>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tabLst>
                <a:tab pos="626745" algn="l"/>
              </a:tabLst>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tabLst>
                <a:tab pos="626745"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tabLst>
                <a:tab pos="62674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tabLst>
                <a:tab pos="62674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tabLst>
                <a:tab pos="62674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tabLst>
                <a:tab pos="62674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tabLst>
                <a:tab pos="626745"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
                <a:srgbClr val="FF0000"/>
              </a:buClr>
              <a:buFont typeface="Wingdings" panose="05000000000000000000" pitchFamily="2" charset="2"/>
              <a:buChar char="l"/>
            </a:pPr>
            <a:r>
              <a:rPr lang="zh-CN" altLang="en-US" sz="2400" dirty="0">
                <a:solidFill>
                  <a:srgbClr val="CC0000"/>
                </a:solidFill>
              </a:rPr>
              <a:t>设备管理的方法主要有</a:t>
            </a:r>
            <a:r>
              <a:rPr lang="en-US" altLang="zh-CN" sz="2400" dirty="0">
                <a:solidFill>
                  <a:srgbClr val="CC0000"/>
                </a:solidFill>
              </a:rPr>
              <a:t>3</a:t>
            </a:r>
            <a:r>
              <a:rPr lang="zh-CN" altLang="en-US" sz="2400" dirty="0">
                <a:solidFill>
                  <a:srgbClr val="CC0000"/>
                </a:solidFill>
              </a:rPr>
              <a:t>种：</a:t>
            </a:r>
          </a:p>
          <a:p>
            <a:pPr eaLnBrk="1" hangingPunct="1">
              <a:lnSpc>
                <a:spcPct val="130000"/>
              </a:lnSpc>
              <a:spcBef>
                <a:spcPct val="0"/>
              </a:spcBef>
              <a:buClrTx/>
              <a:buSzTx/>
              <a:buFontTx/>
              <a:buNone/>
            </a:pPr>
            <a:r>
              <a:rPr lang="zh-CN" altLang="en-US" sz="2400" dirty="0"/>
              <a:t>（</a:t>
            </a:r>
            <a:r>
              <a:rPr lang="en-US" altLang="zh-CN" sz="2400" dirty="0"/>
              <a:t>1</a:t>
            </a:r>
            <a:r>
              <a:rPr lang="zh-CN" altLang="en-US" sz="2400" dirty="0"/>
              <a:t>）操作系统</a:t>
            </a:r>
            <a:r>
              <a:rPr lang="zh-CN" altLang="en-US" sz="2400" dirty="0">
                <a:solidFill>
                  <a:srgbClr val="33CC33"/>
                </a:solidFill>
              </a:rPr>
              <a:t>直接操纵</a:t>
            </a:r>
            <a:r>
              <a:rPr lang="zh-CN" altLang="en-US" sz="2400" dirty="0"/>
              <a:t>设备的运行，例如直接程序控制、中断方式控制</a:t>
            </a:r>
          </a:p>
          <a:p>
            <a:pPr eaLnBrk="1" hangingPunct="1">
              <a:lnSpc>
                <a:spcPct val="130000"/>
              </a:lnSpc>
              <a:spcBef>
                <a:spcPct val="0"/>
              </a:spcBef>
              <a:buClrTx/>
              <a:buSzTx/>
              <a:buFontTx/>
              <a:buNone/>
            </a:pPr>
            <a:r>
              <a:rPr lang="zh-CN" altLang="en-US" sz="2400" dirty="0"/>
              <a:t>（</a:t>
            </a:r>
            <a:r>
              <a:rPr lang="en-US" altLang="zh-CN" sz="2400" dirty="0"/>
              <a:t>2</a:t>
            </a:r>
            <a:r>
              <a:rPr lang="zh-CN" altLang="en-US" sz="2400" dirty="0"/>
              <a:t>）操作系统</a:t>
            </a:r>
            <a:r>
              <a:rPr lang="zh-CN" altLang="en-US" sz="2400" dirty="0">
                <a:solidFill>
                  <a:srgbClr val="33CC33"/>
                </a:solidFill>
              </a:rPr>
              <a:t>间接操纵</a:t>
            </a:r>
            <a:r>
              <a:rPr lang="zh-CN" altLang="en-US" sz="2400" dirty="0"/>
              <a:t>设备的运行，例如</a:t>
            </a:r>
            <a:r>
              <a:rPr lang="en-US" altLang="zh-CN" sz="2400" dirty="0"/>
              <a:t>DMA</a:t>
            </a:r>
            <a:r>
              <a:rPr lang="zh-CN" altLang="en-US" sz="2400" dirty="0"/>
              <a:t>和通道方式</a:t>
            </a:r>
          </a:p>
          <a:p>
            <a:pPr eaLnBrk="1" hangingPunct="1">
              <a:lnSpc>
                <a:spcPct val="130000"/>
              </a:lnSpc>
              <a:spcBef>
                <a:spcPct val="0"/>
              </a:spcBef>
              <a:buClrTx/>
              <a:buSzTx/>
              <a:buFontTx/>
              <a:buNone/>
            </a:pPr>
            <a:r>
              <a:rPr lang="zh-CN" altLang="en-US" sz="2400" dirty="0"/>
              <a:t>（</a:t>
            </a:r>
            <a:r>
              <a:rPr lang="en-US" altLang="zh-CN" sz="2400" dirty="0"/>
              <a:t>3</a:t>
            </a:r>
            <a:r>
              <a:rPr lang="zh-CN" altLang="en-US" sz="2400" dirty="0"/>
              <a:t>）操作系统通过</a:t>
            </a:r>
            <a:r>
              <a:rPr lang="zh-CN" altLang="en-US" sz="2400" dirty="0">
                <a:solidFill>
                  <a:srgbClr val="33CC33"/>
                </a:solidFill>
              </a:rPr>
              <a:t>使用设备驱动程序</a:t>
            </a:r>
            <a:r>
              <a:rPr lang="zh-CN" altLang="en-US" sz="2400" dirty="0"/>
              <a:t>，将设备管理工作通过设备专有驱动程序形式来体现。</a:t>
            </a:r>
            <a:r>
              <a:rPr lang="en-US" altLang="zh-CN" sz="2400" dirty="0">
                <a:solidFill>
                  <a:srgbClr val="33CC33"/>
                </a:solidFill>
              </a:rPr>
              <a:t>OS</a:t>
            </a:r>
            <a:r>
              <a:rPr lang="zh-CN" altLang="en-US" sz="2400" dirty="0">
                <a:solidFill>
                  <a:srgbClr val="33CC33"/>
                </a:solidFill>
              </a:rPr>
              <a:t>只需制定标准</a:t>
            </a:r>
            <a:r>
              <a:rPr lang="zh-CN" altLang="en-US" sz="2400" dirty="0"/>
              <a:t>，将具体操纵设备的程序交给不同的制造商去开发</a:t>
            </a:r>
          </a:p>
        </p:txBody>
      </p:sp>
      <p:sp>
        <p:nvSpPr>
          <p:cNvPr id="5124" name="Rectangle 2"/>
          <p:cNvSpPr>
            <a:spLocks noChangeArrowheads="1"/>
          </p:cNvSpPr>
          <p:nvPr/>
        </p:nvSpPr>
        <p:spPr bwMode="auto">
          <a:xfrm>
            <a:off x="2590800" y="490538"/>
            <a:ext cx="38100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latin typeface="黑体" panose="02010609060101010101" pitchFamily="49" charset="-122"/>
                <a:ea typeface="黑体" panose="02010609060101010101" pitchFamily="49" charset="-122"/>
              </a:rPr>
              <a:t>10.1 </a:t>
            </a:r>
            <a:r>
              <a:rPr lang="zh-CN" altLang="en-US" sz="3200">
                <a:latin typeface="黑体" panose="02010609060101010101" pitchFamily="49" charset="-122"/>
                <a:ea typeface="黑体" panose="02010609060101010101" pitchFamily="49" charset="-122"/>
              </a:rPr>
              <a:t>设备管理概述</a:t>
            </a:r>
          </a:p>
        </p:txBody>
      </p:sp>
      <p:sp>
        <p:nvSpPr>
          <p:cNvPr id="5" name="Rectangle 4"/>
          <p:cNvSpPr>
            <a:spLocks noChangeArrowheads="1"/>
          </p:cNvSpPr>
          <p:nvPr/>
        </p:nvSpPr>
        <p:spPr bwMode="auto">
          <a:xfrm>
            <a:off x="305377" y="1219200"/>
            <a:ext cx="603567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dirty="0">
                <a:solidFill>
                  <a:srgbClr val="C00000"/>
                </a:solidFill>
                <a:latin typeface="Arial" panose="020B0604020202020204" pitchFamily="34" charset="0"/>
              </a:rPr>
              <a:t>4</a:t>
            </a:r>
            <a:r>
              <a:rPr kumimoji="0" lang="zh-CN" altLang="en-US" sz="2800" b="1" dirty="0">
                <a:solidFill>
                  <a:srgbClr val="C00000"/>
                </a:solidFill>
                <a:latin typeface="Arial" panose="020B0604020202020204" pitchFamily="34" charset="0"/>
              </a:rPr>
              <a:t>、</a:t>
            </a:r>
            <a:r>
              <a:rPr kumimoji="0" lang="en-US" altLang="zh-CN" sz="2800" b="1" dirty="0">
                <a:solidFill>
                  <a:srgbClr val="C00000"/>
                </a:solidFill>
                <a:latin typeface="Arial" panose="020B0604020202020204" pitchFamily="34" charset="0"/>
              </a:rPr>
              <a:t>I/O</a:t>
            </a:r>
            <a:r>
              <a:rPr kumimoji="0" lang="zh-CN" altLang="en-US" sz="2800" b="1" dirty="0">
                <a:solidFill>
                  <a:srgbClr val="C00000"/>
                </a:solidFill>
                <a:latin typeface="Arial" panose="020B0604020202020204" pitchFamily="34" charset="0"/>
              </a:rPr>
              <a:t>设备</a:t>
            </a:r>
            <a:r>
              <a:rPr lang="zh-CN" altLang="en-US" sz="2800" dirty="0">
                <a:solidFill>
                  <a:srgbClr val="CC0000"/>
                </a:solidFill>
              </a:rPr>
              <a:t>管理基本方法</a:t>
            </a:r>
            <a:endParaRPr kumimoji="0" lang="zh-CN" altLang="en-US" sz="2800" b="1" dirty="0">
              <a:solidFill>
                <a:srgbClr val="C00000"/>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0" name="Rectangle 3"/>
          <p:cNvSpPr>
            <a:spLocks noGrp="1" noChangeArrowheads="1"/>
          </p:cNvSpPr>
          <p:nvPr>
            <p:ph type="body" idx="4294967295"/>
          </p:nvPr>
        </p:nvSpPr>
        <p:spPr>
          <a:xfrm>
            <a:off x="323850" y="1916113"/>
            <a:ext cx="8569325" cy="3875087"/>
          </a:xfrm>
        </p:spPr>
        <p:txBody>
          <a:bodyPr/>
          <a:lstStyle/>
          <a:p>
            <a:pPr eaLnBrk="1" hangingPunct="1">
              <a:lnSpc>
                <a:spcPct val="110000"/>
              </a:lnSpc>
            </a:pPr>
            <a:r>
              <a:rPr lang="zh-CN" altLang="en-US" sz="2400" b="1" dirty="0">
                <a:solidFill>
                  <a:schemeClr val="accent2"/>
                </a:solidFill>
              </a:rPr>
              <a:t>按设备的使用特性分类</a:t>
            </a:r>
          </a:p>
          <a:p>
            <a:pPr lvl="1" eaLnBrk="1" hangingPunct="1">
              <a:lnSpc>
                <a:spcPct val="110000"/>
              </a:lnSpc>
            </a:pPr>
            <a:r>
              <a:rPr lang="zh-CN" altLang="en-US" sz="2400" b="1" dirty="0">
                <a:solidFill>
                  <a:schemeClr val="accent2"/>
                </a:solidFill>
              </a:rPr>
              <a:t>存储设备：</a:t>
            </a:r>
            <a:r>
              <a:rPr lang="zh-CN" altLang="en-US" sz="2400" dirty="0"/>
              <a:t>也称外存或后备存储器、辅助存储器，是计算机系统用以存储信息的主要设备。该类设备存取速度较内存慢，但容量比内存大得多，相对价格也便宜。</a:t>
            </a:r>
          </a:p>
          <a:p>
            <a:pPr lvl="1" eaLnBrk="1" hangingPunct="1">
              <a:lnSpc>
                <a:spcPct val="110000"/>
              </a:lnSpc>
            </a:pPr>
            <a:r>
              <a:rPr lang="zh-CN" altLang="en-US" sz="2400" b="1" dirty="0">
                <a:solidFill>
                  <a:schemeClr val="accent2"/>
                </a:solidFill>
              </a:rPr>
              <a:t>输入</a:t>
            </a:r>
            <a:r>
              <a:rPr lang="en-US" altLang="zh-CN" sz="2400" b="1" dirty="0">
                <a:solidFill>
                  <a:schemeClr val="accent2"/>
                </a:solidFill>
              </a:rPr>
              <a:t>/</a:t>
            </a:r>
            <a:r>
              <a:rPr lang="zh-CN" altLang="en-US" sz="2400" b="1" dirty="0">
                <a:solidFill>
                  <a:schemeClr val="accent2"/>
                </a:solidFill>
              </a:rPr>
              <a:t>输出设备：</a:t>
            </a:r>
          </a:p>
          <a:p>
            <a:pPr lvl="2" eaLnBrk="1" hangingPunct="1">
              <a:lnSpc>
                <a:spcPct val="110000"/>
              </a:lnSpc>
            </a:pPr>
            <a:r>
              <a:rPr lang="zh-CN" altLang="en-US" sz="2400" b="1" dirty="0"/>
              <a:t>输入设备</a:t>
            </a:r>
          </a:p>
          <a:p>
            <a:pPr lvl="2" eaLnBrk="1" hangingPunct="1">
              <a:lnSpc>
                <a:spcPct val="110000"/>
              </a:lnSpc>
            </a:pPr>
            <a:r>
              <a:rPr lang="zh-CN" altLang="en-US" sz="2400" b="1" dirty="0"/>
              <a:t>输出设备</a:t>
            </a:r>
          </a:p>
          <a:p>
            <a:pPr lvl="2" eaLnBrk="1" hangingPunct="1">
              <a:lnSpc>
                <a:spcPct val="110000"/>
              </a:lnSpc>
            </a:pPr>
            <a:r>
              <a:rPr lang="zh-CN" altLang="en-US" sz="2400" b="1" dirty="0"/>
              <a:t>数据通信设备</a:t>
            </a:r>
          </a:p>
        </p:txBody>
      </p:sp>
      <p:sp>
        <p:nvSpPr>
          <p:cNvPr id="2111" name="Rectangle 4"/>
          <p:cNvSpPr>
            <a:spLocks noChangeArrowheads="1"/>
          </p:cNvSpPr>
          <p:nvPr/>
        </p:nvSpPr>
        <p:spPr bwMode="auto">
          <a:xfrm>
            <a:off x="312305" y="1219200"/>
            <a:ext cx="36734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3200" b="1" dirty="0">
                <a:solidFill>
                  <a:srgbClr val="C00000"/>
                </a:solidFill>
                <a:latin typeface="Arial" panose="020B0604020202020204" pitchFamily="34" charset="0"/>
              </a:rPr>
              <a:t>1</a:t>
            </a:r>
            <a:r>
              <a:rPr kumimoji="0" lang="zh-CN" altLang="en-US" sz="3200" b="1" dirty="0">
                <a:solidFill>
                  <a:srgbClr val="C00000"/>
                </a:solidFill>
                <a:latin typeface="Arial" panose="020B0604020202020204" pitchFamily="34" charset="0"/>
              </a:rPr>
              <a:t>、</a:t>
            </a:r>
            <a:r>
              <a:rPr kumimoji="0" lang="en-US" altLang="zh-CN" sz="3200" b="1" dirty="0">
                <a:solidFill>
                  <a:srgbClr val="C00000"/>
                </a:solidFill>
                <a:latin typeface="Arial" panose="020B0604020202020204" pitchFamily="34" charset="0"/>
              </a:rPr>
              <a:t>I/O</a:t>
            </a:r>
            <a:r>
              <a:rPr kumimoji="0" lang="zh-CN" altLang="en-US" sz="3200" b="1" dirty="0">
                <a:solidFill>
                  <a:srgbClr val="C00000"/>
                </a:solidFill>
                <a:latin typeface="Arial" panose="020B0604020202020204" pitchFamily="34" charset="0"/>
              </a:rPr>
              <a:t>设备的类型</a:t>
            </a:r>
          </a:p>
        </p:txBody>
      </p:sp>
      <p:sp>
        <p:nvSpPr>
          <p:cNvPr id="5" name="矩形 4"/>
          <p:cNvSpPr/>
          <p:nvPr/>
        </p:nvSpPr>
        <p:spPr>
          <a:xfrm>
            <a:off x="3352800" y="277001"/>
            <a:ext cx="2004075"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10.2 I/O</a:t>
            </a:r>
            <a:r>
              <a:rPr lang="zh-CN" altLang="en-US" dirty="0">
                <a:latin typeface="Times New Roman" panose="02020603050405020304" pitchFamily="18" charset="0"/>
              </a:rPr>
              <a:t>设备</a:t>
            </a:r>
            <a:endParaRPr lang="en-US" altLang="zh-CN" dirty="0">
              <a:latin typeface="Times New Roman" panose="02020603050405020304" pitchFamily="18" charset="0"/>
            </a:endParaRP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4" name="Rectangle 3"/>
          <p:cNvSpPr>
            <a:spLocks noGrp="1" noChangeArrowheads="1"/>
          </p:cNvSpPr>
          <p:nvPr>
            <p:ph type="body" idx="4294967295"/>
          </p:nvPr>
        </p:nvSpPr>
        <p:spPr>
          <a:xfrm>
            <a:off x="323850" y="1828800"/>
            <a:ext cx="8569325" cy="4886325"/>
          </a:xfrm>
        </p:spPr>
        <p:txBody>
          <a:bodyPr/>
          <a:lstStyle/>
          <a:p>
            <a:pPr eaLnBrk="1" hangingPunct="1">
              <a:lnSpc>
                <a:spcPct val="110000"/>
              </a:lnSpc>
            </a:pPr>
            <a:r>
              <a:rPr lang="zh-CN" altLang="en-US" sz="2400" b="1" dirty="0">
                <a:solidFill>
                  <a:schemeClr val="accent2"/>
                </a:solidFill>
              </a:rPr>
              <a:t>按传输速率分类</a:t>
            </a:r>
          </a:p>
          <a:p>
            <a:pPr lvl="1" eaLnBrk="1" hangingPunct="1">
              <a:lnSpc>
                <a:spcPct val="110000"/>
              </a:lnSpc>
            </a:pPr>
            <a:r>
              <a:rPr lang="zh-CN" altLang="en-US" sz="2000" b="1" dirty="0">
                <a:solidFill>
                  <a:schemeClr val="accent2"/>
                </a:solidFill>
              </a:rPr>
              <a:t>低速设备：</a:t>
            </a:r>
            <a:r>
              <a:rPr lang="zh-CN" altLang="en-US" sz="2000" dirty="0"/>
              <a:t>传输率每秒几个 </a:t>
            </a:r>
            <a:r>
              <a:rPr lang="en-US" altLang="zh-CN" sz="2000" dirty="0"/>
              <a:t>~ </a:t>
            </a:r>
            <a:r>
              <a:rPr lang="zh-CN" altLang="en-US" sz="2000" dirty="0"/>
              <a:t>数百字节，键盘、鼠标</a:t>
            </a:r>
          </a:p>
          <a:p>
            <a:pPr lvl="1" eaLnBrk="1" hangingPunct="1">
              <a:lnSpc>
                <a:spcPct val="110000"/>
              </a:lnSpc>
            </a:pPr>
            <a:r>
              <a:rPr lang="zh-CN" altLang="en-US" sz="2000" b="1" dirty="0">
                <a:solidFill>
                  <a:schemeClr val="accent2"/>
                </a:solidFill>
              </a:rPr>
              <a:t>中速设备：</a:t>
            </a:r>
            <a:r>
              <a:rPr lang="zh-CN" altLang="en-US" sz="2000" dirty="0"/>
              <a:t>传输率每秒数千个 </a:t>
            </a:r>
            <a:r>
              <a:rPr lang="en-US" altLang="zh-CN" sz="2000" dirty="0"/>
              <a:t>~ </a:t>
            </a:r>
            <a:r>
              <a:rPr lang="zh-CN" altLang="en-US" sz="2000" dirty="0"/>
              <a:t>数万字节，打印机</a:t>
            </a:r>
          </a:p>
          <a:p>
            <a:pPr lvl="1" eaLnBrk="1" hangingPunct="1">
              <a:lnSpc>
                <a:spcPct val="110000"/>
              </a:lnSpc>
            </a:pPr>
            <a:r>
              <a:rPr lang="zh-CN" altLang="en-US" sz="2000" b="1" dirty="0">
                <a:solidFill>
                  <a:schemeClr val="accent2"/>
                </a:solidFill>
              </a:rPr>
              <a:t>高速设备：</a:t>
            </a:r>
            <a:r>
              <a:rPr lang="zh-CN" altLang="en-US" sz="2000" dirty="0"/>
              <a:t>传输率每秒数十万 </a:t>
            </a:r>
            <a:r>
              <a:rPr lang="en-US" altLang="zh-CN" sz="2000" dirty="0"/>
              <a:t>~ </a:t>
            </a:r>
            <a:r>
              <a:rPr lang="zh-CN" altLang="en-US" sz="2000" dirty="0"/>
              <a:t>数兆字节，磁盘机、光盘机</a:t>
            </a:r>
          </a:p>
          <a:p>
            <a:pPr eaLnBrk="1" hangingPunct="1">
              <a:lnSpc>
                <a:spcPct val="110000"/>
              </a:lnSpc>
            </a:pPr>
            <a:r>
              <a:rPr lang="zh-CN" altLang="en-US" sz="2400" b="1" dirty="0">
                <a:solidFill>
                  <a:schemeClr val="accent2"/>
                </a:solidFill>
              </a:rPr>
              <a:t>按信息交换的单位分类</a:t>
            </a:r>
          </a:p>
          <a:p>
            <a:pPr lvl="1" eaLnBrk="1" hangingPunct="1">
              <a:lnSpc>
                <a:spcPct val="110000"/>
              </a:lnSpc>
            </a:pPr>
            <a:r>
              <a:rPr lang="zh-CN" altLang="en-US" sz="2000" b="1" dirty="0">
                <a:solidFill>
                  <a:schemeClr val="accent2"/>
                </a:solidFill>
              </a:rPr>
              <a:t>块设备</a:t>
            </a:r>
            <a:r>
              <a:rPr lang="en-US" altLang="zh-CN" sz="2000" dirty="0">
                <a:solidFill>
                  <a:schemeClr val="accent2"/>
                </a:solidFill>
              </a:rPr>
              <a:t>(Block Device)</a:t>
            </a:r>
            <a:r>
              <a:rPr lang="zh-CN" altLang="en-US" sz="2000" b="1" dirty="0">
                <a:solidFill>
                  <a:schemeClr val="accent2"/>
                </a:solidFill>
              </a:rPr>
              <a:t>：</a:t>
            </a:r>
            <a:r>
              <a:rPr lang="zh-CN" altLang="en-US" sz="2000" dirty="0"/>
              <a:t>用于存储信息，基本单位是块。典型块设备是磁盘。其传输速率高，可寻址，</a:t>
            </a:r>
            <a:r>
              <a:rPr lang="en-US" altLang="zh-CN" sz="2000" dirty="0"/>
              <a:t>I/O</a:t>
            </a:r>
            <a:r>
              <a:rPr lang="zh-CN" altLang="en-US" sz="2000" dirty="0"/>
              <a:t>系统采用</a:t>
            </a:r>
            <a:r>
              <a:rPr lang="en-US" altLang="zh-CN" sz="2000" dirty="0"/>
              <a:t>DMA</a:t>
            </a:r>
            <a:r>
              <a:rPr lang="zh-CN" altLang="en-US" sz="2000" dirty="0"/>
              <a:t>方式。</a:t>
            </a:r>
          </a:p>
          <a:p>
            <a:pPr lvl="1" eaLnBrk="1" hangingPunct="1">
              <a:lnSpc>
                <a:spcPct val="110000"/>
              </a:lnSpc>
            </a:pPr>
            <a:r>
              <a:rPr lang="zh-CN" altLang="en-US" sz="2000" b="1" dirty="0">
                <a:solidFill>
                  <a:schemeClr val="accent2"/>
                </a:solidFill>
              </a:rPr>
              <a:t>字符设备</a:t>
            </a:r>
            <a:r>
              <a:rPr lang="en-US" altLang="zh-CN" sz="2000" dirty="0">
                <a:solidFill>
                  <a:schemeClr val="accent2"/>
                </a:solidFill>
              </a:rPr>
              <a:t>(Character Device)</a:t>
            </a:r>
            <a:r>
              <a:rPr lang="zh-CN" altLang="en-US" sz="2000" b="1" dirty="0">
                <a:solidFill>
                  <a:schemeClr val="accent2"/>
                </a:solidFill>
              </a:rPr>
              <a:t>：</a:t>
            </a:r>
            <a:r>
              <a:rPr lang="zh-CN" altLang="en-US" sz="2000" dirty="0"/>
              <a:t>用于数据的输入和输出。基本单位是字符。传输速率低，不可寻址，</a:t>
            </a:r>
            <a:r>
              <a:rPr lang="en-US" altLang="zh-CN" sz="2000" dirty="0"/>
              <a:t>I/O</a:t>
            </a:r>
            <a:r>
              <a:rPr lang="zh-CN" altLang="en-US" sz="2000" dirty="0"/>
              <a:t>采用中断驱动方式。典型字符设备如交 互式终端、打印机等。</a:t>
            </a:r>
          </a:p>
          <a:p>
            <a:pPr eaLnBrk="1" hangingPunct="1">
              <a:lnSpc>
                <a:spcPct val="90000"/>
              </a:lnSpc>
            </a:pPr>
            <a:endParaRPr lang="en-US" altLang="zh-CN" sz="2000" dirty="0"/>
          </a:p>
        </p:txBody>
      </p:sp>
      <p:sp>
        <p:nvSpPr>
          <p:cNvPr id="2115" name="Rectangle 4"/>
          <p:cNvSpPr>
            <a:spLocks noChangeArrowheads="1"/>
          </p:cNvSpPr>
          <p:nvPr/>
        </p:nvSpPr>
        <p:spPr bwMode="auto">
          <a:xfrm>
            <a:off x="323850" y="1217035"/>
            <a:ext cx="36734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3200" b="1" dirty="0">
                <a:solidFill>
                  <a:srgbClr val="C00000"/>
                </a:solidFill>
                <a:latin typeface="Arial" panose="020B0604020202020204" pitchFamily="34" charset="0"/>
              </a:rPr>
              <a:t>1</a:t>
            </a:r>
            <a:r>
              <a:rPr kumimoji="0" lang="zh-CN" altLang="en-US" sz="3200" b="1" dirty="0">
                <a:solidFill>
                  <a:srgbClr val="C00000"/>
                </a:solidFill>
                <a:latin typeface="Arial" panose="020B0604020202020204" pitchFamily="34" charset="0"/>
              </a:rPr>
              <a:t>、</a:t>
            </a:r>
            <a:r>
              <a:rPr kumimoji="0" lang="en-US" altLang="zh-CN" sz="3200" b="1" dirty="0">
                <a:solidFill>
                  <a:srgbClr val="C00000"/>
                </a:solidFill>
                <a:latin typeface="Arial" panose="020B0604020202020204" pitchFamily="34" charset="0"/>
              </a:rPr>
              <a:t>I/O</a:t>
            </a:r>
            <a:r>
              <a:rPr kumimoji="0" lang="zh-CN" altLang="en-US" sz="3200" b="1" dirty="0">
                <a:solidFill>
                  <a:srgbClr val="C00000"/>
                </a:solidFill>
                <a:latin typeface="Arial" panose="020B0604020202020204" pitchFamily="34" charset="0"/>
              </a:rPr>
              <a:t>设备的类型</a:t>
            </a:r>
          </a:p>
        </p:txBody>
      </p:sp>
      <p:sp>
        <p:nvSpPr>
          <p:cNvPr id="4" name="矩形 3"/>
          <p:cNvSpPr/>
          <p:nvPr/>
        </p:nvSpPr>
        <p:spPr>
          <a:xfrm>
            <a:off x="3352800" y="277001"/>
            <a:ext cx="2004075"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10.2 I/O</a:t>
            </a:r>
            <a:r>
              <a:rPr lang="zh-CN" altLang="en-US" dirty="0">
                <a:latin typeface="Times New Roman" panose="02020603050405020304" pitchFamily="18" charset="0"/>
              </a:rPr>
              <a:t>设备</a:t>
            </a:r>
            <a:endParaRPr lang="en-US" altLang="zh-CN" dirty="0">
              <a:latin typeface="Times New Roman" panose="02020603050405020304" pitchFamily="18" charset="0"/>
            </a:endParaRP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8" name="Picture 4"/>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15291"/>
            <a:ext cx="8264236"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19" name="Picture 3"/>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6449291"/>
            <a:ext cx="3124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352800" y="277001"/>
            <a:ext cx="2004075"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10.2 I/O</a:t>
            </a:r>
            <a:r>
              <a:rPr lang="zh-CN" altLang="en-US" dirty="0">
                <a:latin typeface="Times New Roman" panose="02020603050405020304" pitchFamily="18" charset="0"/>
              </a:rPr>
              <a:t>设备</a:t>
            </a:r>
            <a:endParaRPr lang="en-US" altLang="zh-CN" dirty="0">
              <a:latin typeface="Times New Roman" panose="02020603050405020304" pitchFamily="18" charset="0"/>
            </a:endParaRPr>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2" name="Rectangle 3"/>
          <p:cNvSpPr>
            <a:spLocks noGrp="1" noChangeArrowheads="1"/>
          </p:cNvSpPr>
          <p:nvPr>
            <p:ph type="body" idx="4294967295"/>
          </p:nvPr>
        </p:nvSpPr>
        <p:spPr>
          <a:xfrm>
            <a:off x="243898" y="1828800"/>
            <a:ext cx="8496300" cy="4240213"/>
          </a:xfrm>
        </p:spPr>
        <p:txBody>
          <a:bodyPr/>
          <a:lstStyle/>
          <a:p>
            <a:pPr eaLnBrk="1" hangingPunct="1">
              <a:lnSpc>
                <a:spcPct val="110000"/>
              </a:lnSpc>
            </a:pPr>
            <a:r>
              <a:rPr lang="zh-CN" altLang="en-US" sz="2400" b="1" dirty="0">
                <a:solidFill>
                  <a:schemeClr val="accent2"/>
                </a:solidFill>
              </a:rPr>
              <a:t>按设备的共享属性分类</a:t>
            </a:r>
          </a:p>
          <a:p>
            <a:pPr lvl="1" eaLnBrk="1" hangingPunct="1"/>
            <a:r>
              <a:rPr lang="zh-CN" altLang="en-US" sz="2000" b="1" dirty="0">
                <a:solidFill>
                  <a:schemeClr val="accent2"/>
                </a:solidFill>
              </a:rPr>
              <a:t>独占设备：</a:t>
            </a:r>
            <a:endParaRPr lang="en-US" altLang="zh-CN" sz="2000" b="1" dirty="0">
              <a:solidFill>
                <a:schemeClr val="accent2"/>
              </a:solidFill>
            </a:endParaRPr>
          </a:p>
          <a:p>
            <a:pPr lvl="2" eaLnBrk="1" hangingPunct="1"/>
            <a:r>
              <a:rPr lang="zh-CN" altLang="en-US" sz="1800" dirty="0"/>
              <a:t>在一段时间内只能有一个进程使用的设备，一般为低速</a:t>
            </a:r>
            <a:r>
              <a:rPr lang="en-US" altLang="zh-CN" sz="1800" dirty="0"/>
              <a:t>I/O</a:t>
            </a:r>
            <a:r>
              <a:rPr lang="zh-CN" altLang="en-US" sz="1800" dirty="0"/>
              <a:t>设备（如打印机，磁带等）</a:t>
            </a:r>
          </a:p>
          <a:p>
            <a:pPr lvl="1" eaLnBrk="1" hangingPunct="1"/>
            <a:r>
              <a:rPr lang="zh-CN" altLang="en-US" sz="2000" b="1" dirty="0">
                <a:solidFill>
                  <a:schemeClr val="accent2"/>
                </a:solidFill>
              </a:rPr>
              <a:t>共享设备：</a:t>
            </a:r>
            <a:endParaRPr lang="en-US" altLang="zh-CN" sz="2000" dirty="0"/>
          </a:p>
          <a:p>
            <a:pPr lvl="2" eaLnBrk="1" hangingPunct="1"/>
            <a:r>
              <a:rPr lang="zh-CN" altLang="en-US" sz="1800" dirty="0"/>
              <a:t>在一段时间内可有多个进程共同使用的设备，多个进程以交叉的方式来使用设备，其资源利用率高（如硬盘）</a:t>
            </a:r>
          </a:p>
          <a:p>
            <a:pPr lvl="1" eaLnBrk="1" hangingPunct="1"/>
            <a:r>
              <a:rPr lang="zh-CN" altLang="en-US" sz="2000" b="1" dirty="0">
                <a:solidFill>
                  <a:schemeClr val="accent2"/>
                </a:solidFill>
              </a:rPr>
              <a:t>虚拟设备：</a:t>
            </a:r>
            <a:endParaRPr lang="en-US" altLang="zh-CN" sz="2000" dirty="0"/>
          </a:p>
          <a:p>
            <a:pPr lvl="2" eaLnBrk="1" hangingPunct="1"/>
            <a:r>
              <a:rPr lang="zh-CN" altLang="en-US" sz="1800" dirty="0"/>
              <a:t>在一类设备上模拟另一类设备，常用共享设备模拟独占设备，用高速设备模拟低速设备，被模拟的设备称为虚设备</a:t>
            </a:r>
          </a:p>
          <a:p>
            <a:pPr lvl="2" eaLnBrk="1" hangingPunct="1"/>
            <a:r>
              <a:rPr lang="zh-CN" altLang="en-US" sz="1800" dirty="0"/>
              <a:t>目的：将慢速的独占设备改造成多个用户可共享的设备，提高设备的利用率</a:t>
            </a:r>
          </a:p>
          <a:p>
            <a:pPr lvl="2" eaLnBrk="1" hangingPunct="1"/>
            <a:r>
              <a:rPr lang="zh-CN" altLang="en-US" sz="1800" dirty="0"/>
              <a:t>（如</a:t>
            </a:r>
            <a:r>
              <a:rPr lang="en-US" altLang="zh-CN" sz="1800" dirty="0" err="1"/>
              <a:t>SPOOLing</a:t>
            </a:r>
            <a:r>
              <a:rPr lang="zh-CN" altLang="en-US" sz="1800" dirty="0"/>
              <a:t>技术，利用虚设备技术</a:t>
            </a:r>
            <a:r>
              <a:rPr lang="en-US" altLang="zh-CN" sz="1800" dirty="0"/>
              <a:t>——</a:t>
            </a:r>
            <a:r>
              <a:rPr lang="zh-CN" altLang="en-US" sz="1800" dirty="0"/>
              <a:t>用硬盘模拟输入输出设备）</a:t>
            </a:r>
          </a:p>
        </p:txBody>
      </p:sp>
      <p:sp>
        <p:nvSpPr>
          <p:cNvPr id="2123" name="Rectangle 4"/>
          <p:cNvSpPr>
            <a:spLocks noChangeArrowheads="1"/>
          </p:cNvSpPr>
          <p:nvPr/>
        </p:nvSpPr>
        <p:spPr bwMode="auto">
          <a:xfrm>
            <a:off x="243898" y="1143000"/>
            <a:ext cx="36734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3200" b="1" dirty="0">
                <a:solidFill>
                  <a:srgbClr val="C00000"/>
                </a:solidFill>
                <a:latin typeface="Arial" panose="020B0604020202020204" pitchFamily="34" charset="0"/>
              </a:rPr>
              <a:t>1</a:t>
            </a:r>
            <a:r>
              <a:rPr kumimoji="0" lang="zh-CN" altLang="en-US" sz="3200" b="1" dirty="0">
                <a:solidFill>
                  <a:srgbClr val="C00000"/>
                </a:solidFill>
                <a:latin typeface="Arial" panose="020B0604020202020204" pitchFamily="34" charset="0"/>
              </a:rPr>
              <a:t>、</a:t>
            </a:r>
            <a:r>
              <a:rPr kumimoji="0" lang="en-US" altLang="zh-CN" sz="3200" b="1" dirty="0">
                <a:solidFill>
                  <a:srgbClr val="C00000"/>
                </a:solidFill>
                <a:latin typeface="Arial" panose="020B0604020202020204" pitchFamily="34" charset="0"/>
              </a:rPr>
              <a:t>I/O</a:t>
            </a:r>
            <a:r>
              <a:rPr kumimoji="0" lang="zh-CN" altLang="en-US" sz="3200" b="1" dirty="0">
                <a:solidFill>
                  <a:srgbClr val="C00000"/>
                </a:solidFill>
                <a:latin typeface="Arial" panose="020B0604020202020204" pitchFamily="34" charset="0"/>
              </a:rPr>
              <a:t>设备的类型</a:t>
            </a:r>
          </a:p>
        </p:txBody>
      </p:sp>
      <p:sp>
        <p:nvSpPr>
          <p:cNvPr id="4" name="矩形 3"/>
          <p:cNvSpPr/>
          <p:nvPr/>
        </p:nvSpPr>
        <p:spPr>
          <a:xfrm>
            <a:off x="3352800" y="277001"/>
            <a:ext cx="2004075"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10.2 I/O</a:t>
            </a:r>
            <a:r>
              <a:rPr lang="zh-CN" altLang="en-US" dirty="0">
                <a:latin typeface="Times New Roman" panose="02020603050405020304" pitchFamily="18" charset="0"/>
              </a:rPr>
              <a:t>设备</a:t>
            </a:r>
            <a:endParaRPr lang="en-US" altLang="zh-CN" dirty="0">
              <a:latin typeface="Times New Roman" panose="02020603050405020304" pitchFamily="18" charset="0"/>
            </a:endParaRP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9" name="Rectangle 13"/>
          <p:cNvSpPr>
            <a:spLocks noChangeArrowheads="1"/>
          </p:cNvSpPr>
          <p:nvPr/>
        </p:nvSpPr>
        <p:spPr bwMode="auto">
          <a:xfrm>
            <a:off x="1676400" y="1981200"/>
            <a:ext cx="5791200" cy="3962400"/>
          </a:xfrm>
          <a:prstGeom prst="rect">
            <a:avLst/>
          </a:prstGeom>
          <a:noFill/>
          <a:ln w="9525">
            <a:solidFill>
              <a:srgbClr val="C0C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444500" indent="-173355"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
                <a:srgbClr val="CC0000"/>
              </a:buClr>
              <a:buFont typeface="Wingdings" panose="05000000000000000000" pitchFamily="2" charset="2"/>
              <a:buNone/>
            </a:pPr>
            <a:r>
              <a:rPr lang="en-US" altLang="zh-CN" dirty="0">
                <a:latin typeface="Times New Roman" panose="02020603050405020304" pitchFamily="18" charset="0"/>
              </a:rPr>
              <a:t>10.1 </a:t>
            </a:r>
            <a:r>
              <a:rPr lang="zh-CN" altLang="en-US" dirty="0">
                <a:latin typeface="Times New Roman" panose="02020603050405020304" pitchFamily="18" charset="0"/>
              </a:rPr>
              <a:t>设备管理概述</a:t>
            </a:r>
            <a:endParaRPr lang="en-US" altLang="zh-CN" dirty="0">
              <a:latin typeface="Times New Roman" panose="02020603050405020304" pitchFamily="18" charset="0"/>
            </a:endParaRPr>
          </a:p>
          <a:p>
            <a:pPr eaLnBrk="1" hangingPunct="1">
              <a:lnSpc>
                <a:spcPct val="130000"/>
              </a:lnSpc>
              <a:spcBef>
                <a:spcPct val="0"/>
              </a:spcBef>
              <a:buClr>
                <a:srgbClr val="CC0000"/>
              </a:buClr>
              <a:buNone/>
            </a:pPr>
            <a:r>
              <a:rPr lang="en-US" altLang="zh-CN" dirty="0">
                <a:latin typeface="Times New Roman" panose="02020603050405020304" pitchFamily="18" charset="0"/>
              </a:rPr>
              <a:t>10.2 I/O</a:t>
            </a:r>
            <a:r>
              <a:rPr lang="zh-CN" altLang="en-US" dirty="0">
                <a:latin typeface="Times New Roman" panose="02020603050405020304" pitchFamily="18" charset="0"/>
              </a:rPr>
              <a:t>设备（</a:t>
            </a:r>
            <a:r>
              <a:rPr lang="zh-CN" altLang="en-US" sz="2000" dirty="0">
                <a:latin typeface="Times New Roman" panose="02020603050405020304" pitchFamily="18" charset="0"/>
              </a:rPr>
              <a:t>分类与控制器</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eaLnBrk="1" hangingPunct="1">
              <a:lnSpc>
                <a:spcPct val="130000"/>
              </a:lnSpc>
              <a:spcBef>
                <a:spcPct val="0"/>
              </a:spcBef>
              <a:buClr>
                <a:srgbClr val="CC0000"/>
              </a:buClr>
              <a:buNone/>
            </a:pPr>
            <a:r>
              <a:rPr lang="en-US" altLang="zh-CN" dirty="0">
                <a:latin typeface="Times New Roman" panose="02020603050405020304" pitchFamily="18" charset="0"/>
              </a:rPr>
              <a:t>10.3 I/O</a:t>
            </a:r>
            <a:r>
              <a:rPr lang="zh-CN" altLang="en-US" dirty="0">
                <a:latin typeface="Times New Roman" panose="02020603050405020304" pitchFamily="18" charset="0"/>
              </a:rPr>
              <a:t>控制方式</a:t>
            </a:r>
          </a:p>
          <a:p>
            <a:pPr eaLnBrk="1" hangingPunct="1">
              <a:lnSpc>
                <a:spcPct val="130000"/>
              </a:lnSpc>
              <a:spcBef>
                <a:spcPct val="0"/>
              </a:spcBef>
              <a:buClr>
                <a:srgbClr val="CC0000"/>
              </a:buClr>
              <a:buNone/>
            </a:pPr>
            <a:r>
              <a:rPr lang="en-US" altLang="zh-CN" dirty="0">
                <a:latin typeface="Times New Roman" panose="02020603050405020304" pitchFamily="18" charset="0"/>
              </a:rPr>
              <a:t>10.4 </a:t>
            </a:r>
            <a:r>
              <a:rPr lang="zh-CN" altLang="en-US" dirty="0">
                <a:latin typeface="Times New Roman" panose="02020603050405020304" pitchFamily="18" charset="0"/>
              </a:rPr>
              <a:t>缓冲技术</a:t>
            </a:r>
            <a:endParaRPr lang="en-US" altLang="zh-CN" dirty="0">
              <a:latin typeface="Times New Roman" panose="02020603050405020304" pitchFamily="18" charset="0"/>
            </a:endParaRPr>
          </a:p>
          <a:p>
            <a:pPr eaLnBrk="1" hangingPunct="1">
              <a:lnSpc>
                <a:spcPct val="130000"/>
              </a:lnSpc>
              <a:spcBef>
                <a:spcPct val="0"/>
              </a:spcBef>
              <a:buClr>
                <a:srgbClr val="CC0000"/>
              </a:buClr>
              <a:buNone/>
            </a:pPr>
            <a:r>
              <a:rPr lang="en-US" altLang="zh-CN" dirty="0">
                <a:latin typeface="Times New Roman" panose="02020603050405020304" pitchFamily="18" charset="0"/>
              </a:rPr>
              <a:t>10.5 </a:t>
            </a:r>
            <a:r>
              <a:rPr lang="en-US" altLang="en-US" dirty="0">
                <a:latin typeface="Times New Roman" panose="02020603050405020304" pitchFamily="18" charset="0"/>
              </a:rPr>
              <a:t>I/</a:t>
            </a:r>
            <a:r>
              <a:rPr lang="en-US" altLang="en-US" dirty="0" err="1">
                <a:latin typeface="Times New Roman" panose="02020603050405020304" pitchFamily="18" charset="0"/>
              </a:rPr>
              <a:t>O软件层次</a:t>
            </a:r>
            <a:endParaRPr lang="en-US" altLang="en-US" dirty="0">
              <a:latin typeface="Times New Roman" panose="02020603050405020304" pitchFamily="18" charset="0"/>
            </a:endParaRPr>
          </a:p>
          <a:p>
            <a:pPr eaLnBrk="1" hangingPunct="1">
              <a:lnSpc>
                <a:spcPct val="130000"/>
              </a:lnSpc>
              <a:spcBef>
                <a:spcPct val="0"/>
              </a:spcBef>
              <a:buClr>
                <a:srgbClr val="CC0000"/>
              </a:buClr>
              <a:buNone/>
            </a:pPr>
            <a:r>
              <a:rPr lang="en-US" altLang="zh-CN" dirty="0">
                <a:latin typeface="Times New Roman" panose="02020603050405020304" pitchFamily="18" charset="0"/>
              </a:rPr>
              <a:t>10.6 </a:t>
            </a:r>
            <a:r>
              <a:rPr lang="en-US" altLang="en-US" dirty="0" err="1">
                <a:latin typeface="Times New Roman" panose="02020603050405020304" pitchFamily="18" charset="0"/>
              </a:rPr>
              <a:t>设备分配</a:t>
            </a:r>
            <a:endParaRPr lang="en-US" altLang="en-US" dirty="0">
              <a:latin typeface="Times New Roman" panose="02020603050405020304" pitchFamily="18" charset="0"/>
            </a:endParaRPr>
          </a:p>
          <a:p>
            <a:pPr eaLnBrk="1" hangingPunct="1">
              <a:lnSpc>
                <a:spcPct val="130000"/>
              </a:lnSpc>
              <a:spcBef>
                <a:spcPct val="0"/>
              </a:spcBef>
              <a:buClr>
                <a:srgbClr val="CC0000"/>
              </a:buClr>
              <a:buNone/>
            </a:pPr>
            <a:r>
              <a:rPr lang="en-US" altLang="zh-CN" dirty="0">
                <a:latin typeface="Times New Roman" panose="02020603050405020304" pitchFamily="18" charset="0"/>
              </a:rPr>
              <a:t>10.7 Linux IO</a:t>
            </a:r>
          </a:p>
        </p:txBody>
      </p:sp>
      <p:sp>
        <p:nvSpPr>
          <p:cNvPr id="214028" name="Rectangle 12"/>
          <p:cNvSpPr>
            <a:spLocks noChangeArrowheads="1"/>
          </p:cNvSpPr>
          <p:nvPr/>
        </p:nvSpPr>
        <p:spPr bwMode="auto">
          <a:xfrm>
            <a:off x="3609975" y="1443038"/>
            <a:ext cx="22574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1348105"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defTabSz="1348105"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defTabSz="1348105"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defTabSz="1348105"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defTabSz="1348105"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defTabSz="1348105"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defTabSz="1348105"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defTabSz="1348105"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defTabSz="1348105"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a:solidFill>
                  <a:srgbClr val="CC0000"/>
                </a:solidFill>
                <a:latin typeface="黑体" panose="02010609060101010101" pitchFamily="49" charset="-122"/>
                <a:ea typeface="黑体" panose="02010609060101010101" pitchFamily="49" charset="-122"/>
              </a:rPr>
              <a:t>主要内容</a:t>
            </a:r>
          </a:p>
        </p:txBody>
      </p:sp>
      <p:sp>
        <p:nvSpPr>
          <p:cNvPr id="4100" name="Rectangle 14"/>
          <p:cNvSpPr>
            <a:spLocks noChangeArrowheads="1"/>
          </p:cNvSpPr>
          <p:nvPr/>
        </p:nvSpPr>
        <p:spPr bwMode="auto">
          <a:xfrm>
            <a:off x="2286000" y="381000"/>
            <a:ext cx="43434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200" dirty="0">
                <a:solidFill>
                  <a:srgbClr val="FF0000"/>
                </a:solidFill>
                <a:latin typeface="黑体" panose="02010609060101010101" pitchFamily="49" charset="-122"/>
                <a:ea typeface="黑体" panose="02010609060101010101" pitchFamily="49" charset="-122"/>
              </a:rPr>
              <a:t>第</a:t>
            </a:r>
            <a:r>
              <a:rPr lang="en-US" altLang="zh-CN" sz="3200" dirty="0">
                <a:solidFill>
                  <a:srgbClr val="FF0000"/>
                </a:solidFill>
                <a:latin typeface="黑体" panose="02010609060101010101" pitchFamily="49" charset="-122"/>
                <a:ea typeface="黑体" panose="02010609060101010101" pitchFamily="49" charset="-122"/>
              </a:rPr>
              <a:t>10</a:t>
            </a:r>
            <a:r>
              <a:rPr lang="zh-CN" altLang="en-US" sz="3200" dirty="0">
                <a:solidFill>
                  <a:srgbClr val="FF0000"/>
                </a:solidFill>
                <a:latin typeface="黑体" panose="02010609060101010101" pitchFamily="49" charset="-122"/>
                <a:ea typeface="黑体" panose="02010609060101010101" pitchFamily="49" charset="-122"/>
              </a:rPr>
              <a:t>章 </a:t>
            </a:r>
            <a:r>
              <a:rPr lang="en-US" altLang="zh-CN" sz="3200" dirty="0">
                <a:solidFill>
                  <a:srgbClr val="FF0000"/>
                </a:solidFill>
                <a:latin typeface="黑体" panose="02010609060101010101" pitchFamily="49" charset="-122"/>
                <a:ea typeface="黑体" panose="02010609060101010101" pitchFamily="49" charset="-122"/>
              </a:rPr>
              <a:t>I/O</a:t>
            </a:r>
            <a:r>
              <a:rPr lang="zh-CN" altLang="en-US" sz="3200" dirty="0">
                <a:solidFill>
                  <a:srgbClr val="FF0000"/>
                </a:solidFill>
                <a:latin typeface="黑体" panose="02010609060101010101" pitchFamily="49" charset="-122"/>
                <a:ea typeface="黑体" panose="02010609060101010101" pitchFamily="49" charset="-122"/>
              </a:rPr>
              <a:t>设备管理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4028"/>
                                        </p:tgtEl>
                                        <p:attrNameLst>
                                          <p:attrName>style.visibility</p:attrName>
                                        </p:attrNameLst>
                                      </p:cBhvr>
                                      <p:to>
                                        <p:strVal val="visible"/>
                                      </p:to>
                                    </p:set>
                                    <p:animEffect transition="in" filter="wipe(up)">
                                      <p:cBhvr>
                                        <p:cTn id="7" dur="1000"/>
                                        <p:tgtEl>
                                          <p:spTgt spid="214028"/>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14029"/>
                                        </p:tgtEl>
                                        <p:attrNameLst>
                                          <p:attrName>style.visibility</p:attrName>
                                        </p:attrNameLst>
                                      </p:cBhvr>
                                      <p:to>
                                        <p:strVal val="visible"/>
                                      </p:to>
                                    </p:set>
                                    <p:animEffect transition="in" filter="wipe(up)">
                                      <p:cBhvr>
                                        <p:cTn id="11" dur="1000"/>
                                        <p:tgtEl>
                                          <p:spTgt spid="214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9" grpId="0" animBg="1"/>
      <p:bldP spid="2140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a:t>想一想外设怎么工作</a:t>
            </a:r>
            <a:r>
              <a:rPr lang="en-US" altLang="zh-CN"/>
              <a:t>?</a:t>
            </a:r>
          </a:p>
        </p:txBody>
      </p:sp>
      <p:graphicFrame>
        <p:nvGraphicFramePr>
          <p:cNvPr id="7171"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name="剪辑" r:id="rId2" imgW="2166620" imgH="2287270" progId="MS_ClipArt_Gallery.2">
                  <p:embed/>
                </p:oleObj>
              </mc:Choice>
              <mc:Fallback>
                <p:oleObj name="剪辑" r:id="rId2" imgW="2166620" imgH="2287270" progId="MS_ClipArt_Gallery.2">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72" name="Group 4"/>
          <p:cNvGrpSpPr/>
          <p:nvPr/>
        </p:nvGrpSpPr>
        <p:grpSpPr bwMode="auto">
          <a:xfrm>
            <a:off x="457200" y="3371850"/>
            <a:ext cx="8382000" cy="762000"/>
            <a:chOff x="288" y="2124"/>
            <a:chExt cx="5280" cy="480"/>
          </a:xfrm>
        </p:grpSpPr>
        <p:sp>
          <p:nvSpPr>
            <p:cNvPr id="7364" name="Text Box 5"/>
            <p:cNvSpPr txBox="1">
              <a:spLocks noChangeArrowheads="1"/>
            </p:cNvSpPr>
            <p:nvPr/>
          </p:nvSpPr>
          <p:spPr bwMode="auto">
            <a:xfrm>
              <a:off x="4368" y="2124"/>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PCI</a:t>
              </a:r>
              <a:r>
                <a:rPr lang="zh-CN" altLang="en-US" sz="2400"/>
                <a:t>总线</a:t>
              </a:r>
            </a:p>
          </p:txBody>
        </p:sp>
        <p:sp>
          <p:nvSpPr>
            <p:cNvPr id="7365" name="AutoShape 6"/>
            <p:cNvSpPr>
              <a:spLocks noChangeArrowheads="1"/>
            </p:cNvSpPr>
            <p:nvPr/>
          </p:nvSpPr>
          <p:spPr bwMode="auto">
            <a:xfrm rot="5400000">
              <a:off x="2640" y="60"/>
              <a:ext cx="192" cy="4896"/>
            </a:xfrm>
            <a:prstGeom prst="can">
              <a:avLst>
                <a:gd name="adj" fmla="val 54069"/>
              </a:avLst>
            </a:prstGeom>
            <a:gradFill rotWithShape="1">
              <a:gsLst>
                <a:gs pos="0">
                  <a:srgbClr val="CCFF66"/>
                </a:gs>
                <a:gs pos="50000">
                  <a:srgbClr val="5E762F"/>
                </a:gs>
                <a:gs pos="100000">
                  <a:srgbClr val="CCFF66"/>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grpSp>
        <p:nvGrpSpPr>
          <p:cNvPr id="7173" name="Group 7"/>
          <p:cNvGrpSpPr/>
          <p:nvPr/>
        </p:nvGrpSpPr>
        <p:grpSpPr bwMode="auto">
          <a:xfrm>
            <a:off x="533400" y="1219200"/>
            <a:ext cx="4343400" cy="2609850"/>
            <a:chOff x="2448" y="768"/>
            <a:chExt cx="2736" cy="1644"/>
          </a:xfrm>
        </p:grpSpPr>
        <p:sp>
          <p:nvSpPr>
            <p:cNvPr id="7202" name="AutoShape 8"/>
            <p:cNvSpPr>
              <a:spLocks noChangeArrowheads="1"/>
            </p:cNvSpPr>
            <p:nvPr/>
          </p:nvSpPr>
          <p:spPr bwMode="auto">
            <a:xfrm>
              <a:off x="2976" y="2172"/>
              <a:ext cx="240" cy="240"/>
            </a:xfrm>
            <a:prstGeom prst="upDownArrow">
              <a:avLst>
                <a:gd name="adj1" fmla="val 50000"/>
                <a:gd name="adj2" fmla="val 20000"/>
              </a:avLst>
            </a:prstGeom>
            <a:solidFill>
              <a:srgbClr val="CCFF66"/>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203" name="Text Box 9"/>
            <p:cNvSpPr txBox="1">
              <a:spLocks noChangeArrowheads="1"/>
            </p:cNvSpPr>
            <p:nvPr/>
          </p:nvSpPr>
          <p:spPr bwMode="auto">
            <a:xfrm>
              <a:off x="2448" y="1872"/>
              <a:ext cx="1296" cy="300"/>
            </a:xfrm>
            <a:prstGeom prst="rect">
              <a:avLst/>
            </a:prstGeom>
            <a:noFill/>
            <a:ln w="1905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总线控制器</a:t>
              </a:r>
            </a:p>
          </p:txBody>
        </p:sp>
        <p:sp>
          <p:nvSpPr>
            <p:cNvPr id="7204" name="AutoShape 10"/>
            <p:cNvSpPr>
              <a:spLocks noChangeArrowheads="1"/>
            </p:cNvSpPr>
            <p:nvPr/>
          </p:nvSpPr>
          <p:spPr bwMode="auto">
            <a:xfrm rot="5400000">
              <a:off x="3480" y="792"/>
              <a:ext cx="192" cy="1488"/>
            </a:xfrm>
            <a:prstGeom prst="can">
              <a:avLst>
                <a:gd name="adj" fmla="val 16433"/>
              </a:avLst>
            </a:prstGeom>
            <a:gradFill rotWithShape="1">
              <a:gsLst>
                <a:gs pos="0">
                  <a:srgbClr val="FF66CC"/>
                </a:gs>
                <a:gs pos="50000">
                  <a:srgbClr val="762F5E"/>
                </a:gs>
                <a:gs pos="100000">
                  <a:srgbClr val="FF66CC"/>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205" name="Text Box 11"/>
            <p:cNvSpPr txBox="1">
              <a:spLocks noChangeArrowheads="1"/>
            </p:cNvSpPr>
            <p:nvPr/>
          </p:nvSpPr>
          <p:spPr bwMode="auto">
            <a:xfrm>
              <a:off x="3648" y="1632"/>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CPU-</a:t>
              </a:r>
              <a:r>
                <a:rPr lang="zh-CN" altLang="en-US" sz="2400"/>
                <a:t>内存总线</a:t>
              </a:r>
            </a:p>
          </p:txBody>
        </p:sp>
        <p:sp>
          <p:nvSpPr>
            <p:cNvPr id="7206" name="AutoShape 12"/>
            <p:cNvSpPr>
              <a:spLocks noChangeArrowheads="1"/>
            </p:cNvSpPr>
            <p:nvPr/>
          </p:nvSpPr>
          <p:spPr bwMode="auto">
            <a:xfrm>
              <a:off x="2976" y="1632"/>
              <a:ext cx="240" cy="240"/>
            </a:xfrm>
            <a:prstGeom prst="upDownArrow">
              <a:avLst>
                <a:gd name="adj1" fmla="val 50000"/>
                <a:gd name="adj2" fmla="val 20000"/>
              </a:avLst>
            </a:prstGeom>
            <a:solidFill>
              <a:srgbClr val="FF66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207" name="AutoShape 13"/>
            <p:cNvSpPr>
              <a:spLocks noChangeArrowheads="1"/>
            </p:cNvSpPr>
            <p:nvPr/>
          </p:nvSpPr>
          <p:spPr bwMode="auto">
            <a:xfrm>
              <a:off x="2976" y="1200"/>
              <a:ext cx="240" cy="240"/>
            </a:xfrm>
            <a:prstGeom prst="upDownArrow">
              <a:avLst>
                <a:gd name="adj1" fmla="val 50000"/>
                <a:gd name="adj2" fmla="val 20000"/>
              </a:avLst>
            </a:prstGeom>
            <a:solidFill>
              <a:srgbClr val="FF66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208" name="AutoShape 14"/>
            <p:cNvSpPr>
              <a:spLocks noChangeArrowheads="1"/>
            </p:cNvSpPr>
            <p:nvPr/>
          </p:nvSpPr>
          <p:spPr bwMode="auto">
            <a:xfrm>
              <a:off x="3888" y="1200"/>
              <a:ext cx="240" cy="240"/>
            </a:xfrm>
            <a:prstGeom prst="upDownArrow">
              <a:avLst>
                <a:gd name="adj1" fmla="val 50000"/>
                <a:gd name="adj2" fmla="val 20000"/>
              </a:avLst>
            </a:prstGeom>
            <a:solidFill>
              <a:srgbClr val="FF66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nvGrpSpPr>
            <p:cNvPr id="7209" name="Group 15"/>
            <p:cNvGrpSpPr/>
            <p:nvPr/>
          </p:nvGrpSpPr>
          <p:grpSpPr bwMode="auto">
            <a:xfrm rot="376460">
              <a:off x="2733" y="816"/>
              <a:ext cx="723" cy="442"/>
              <a:chOff x="2515" y="1988"/>
              <a:chExt cx="824" cy="394"/>
            </a:xfrm>
          </p:grpSpPr>
          <p:sp>
            <p:nvSpPr>
              <p:cNvPr id="7273" name="Freeform 16"/>
              <p:cNvSpPr/>
              <p:nvPr/>
            </p:nvSpPr>
            <p:spPr bwMode="auto">
              <a:xfrm>
                <a:off x="2515" y="1988"/>
                <a:ext cx="824" cy="394"/>
              </a:xfrm>
              <a:custGeom>
                <a:avLst/>
                <a:gdLst>
                  <a:gd name="T0" fmla="*/ 127 w 3296"/>
                  <a:gd name="T1" fmla="*/ 16 h 1577"/>
                  <a:gd name="T2" fmla="*/ 132 w 3296"/>
                  <a:gd name="T3" fmla="*/ 12 h 1577"/>
                  <a:gd name="T4" fmla="*/ 139 w 3296"/>
                  <a:gd name="T5" fmla="*/ 11 h 1577"/>
                  <a:gd name="T6" fmla="*/ 141 w 3296"/>
                  <a:gd name="T7" fmla="*/ 9 h 1577"/>
                  <a:gd name="T8" fmla="*/ 144 w 3296"/>
                  <a:gd name="T9" fmla="*/ 8 h 1577"/>
                  <a:gd name="T10" fmla="*/ 150 w 3296"/>
                  <a:gd name="T11" fmla="*/ 8 h 1577"/>
                  <a:gd name="T12" fmla="*/ 153 w 3296"/>
                  <a:gd name="T13" fmla="*/ 7 h 1577"/>
                  <a:gd name="T14" fmla="*/ 161 w 3296"/>
                  <a:gd name="T15" fmla="*/ 12 h 1577"/>
                  <a:gd name="T16" fmla="*/ 167 w 3296"/>
                  <a:gd name="T17" fmla="*/ 14 h 1577"/>
                  <a:gd name="T18" fmla="*/ 174 w 3296"/>
                  <a:gd name="T19" fmla="*/ 19 h 1577"/>
                  <a:gd name="T20" fmla="*/ 180 w 3296"/>
                  <a:gd name="T21" fmla="*/ 24 h 1577"/>
                  <a:gd name="T22" fmla="*/ 177 w 3296"/>
                  <a:gd name="T23" fmla="*/ 26 h 1577"/>
                  <a:gd name="T24" fmla="*/ 186 w 3296"/>
                  <a:gd name="T25" fmla="*/ 31 h 1577"/>
                  <a:gd name="T26" fmla="*/ 190 w 3296"/>
                  <a:gd name="T27" fmla="*/ 32 h 1577"/>
                  <a:gd name="T28" fmla="*/ 196 w 3296"/>
                  <a:gd name="T29" fmla="*/ 42 h 1577"/>
                  <a:gd name="T30" fmla="*/ 199 w 3296"/>
                  <a:gd name="T31" fmla="*/ 51 h 1577"/>
                  <a:gd name="T32" fmla="*/ 196 w 3296"/>
                  <a:gd name="T33" fmla="*/ 53 h 1577"/>
                  <a:gd name="T34" fmla="*/ 202 w 3296"/>
                  <a:gd name="T35" fmla="*/ 60 h 1577"/>
                  <a:gd name="T36" fmla="*/ 201 w 3296"/>
                  <a:gd name="T37" fmla="*/ 68 h 1577"/>
                  <a:gd name="T38" fmla="*/ 183 w 3296"/>
                  <a:gd name="T39" fmla="*/ 72 h 1577"/>
                  <a:gd name="T40" fmla="*/ 164 w 3296"/>
                  <a:gd name="T41" fmla="*/ 75 h 1577"/>
                  <a:gd name="T42" fmla="*/ 145 w 3296"/>
                  <a:gd name="T43" fmla="*/ 77 h 1577"/>
                  <a:gd name="T44" fmla="*/ 139 w 3296"/>
                  <a:gd name="T45" fmla="*/ 79 h 1577"/>
                  <a:gd name="T46" fmla="*/ 133 w 3296"/>
                  <a:gd name="T47" fmla="*/ 77 h 1577"/>
                  <a:gd name="T48" fmla="*/ 127 w 3296"/>
                  <a:gd name="T49" fmla="*/ 69 h 1577"/>
                  <a:gd name="T50" fmla="*/ 128 w 3296"/>
                  <a:gd name="T51" fmla="*/ 74 h 1577"/>
                  <a:gd name="T52" fmla="*/ 126 w 3296"/>
                  <a:gd name="T53" fmla="*/ 81 h 1577"/>
                  <a:gd name="T54" fmla="*/ 115 w 3296"/>
                  <a:gd name="T55" fmla="*/ 83 h 1577"/>
                  <a:gd name="T56" fmla="*/ 94 w 3296"/>
                  <a:gd name="T57" fmla="*/ 86 h 1577"/>
                  <a:gd name="T58" fmla="*/ 66 w 3296"/>
                  <a:gd name="T59" fmla="*/ 91 h 1577"/>
                  <a:gd name="T60" fmla="*/ 39 w 3296"/>
                  <a:gd name="T61" fmla="*/ 96 h 1577"/>
                  <a:gd name="T62" fmla="*/ 22 w 3296"/>
                  <a:gd name="T63" fmla="*/ 98 h 1577"/>
                  <a:gd name="T64" fmla="*/ 17 w 3296"/>
                  <a:gd name="T65" fmla="*/ 88 h 1577"/>
                  <a:gd name="T66" fmla="*/ 10 w 3296"/>
                  <a:gd name="T67" fmla="*/ 70 h 1577"/>
                  <a:gd name="T68" fmla="*/ 7 w 3296"/>
                  <a:gd name="T69" fmla="*/ 64 h 1577"/>
                  <a:gd name="T70" fmla="*/ 4 w 3296"/>
                  <a:gd name="T71" fmla="*/ 51 h 1577"/>
                  <a:gd name="T72" fmla="*/ 3 w 3296"/>
                  <a:gd name="T73" fmla="*/ 31 h 1577"/>
                  <a:gd name="T74" fmla="*/ 15 w 3296"/>
                  <a:gd name="T75" fmla="*/ 29 h 1577"/>
                  <a:gd name="T76" fmla="*/ 19 w 3296"/>
                  <a:gd name="T77" fmla="*/ 21 h 1577"/>
                  <a:gd name="T78" fmla="*/ 23 w 3296"/>
                  <a:gd name="T79" fmla="*/ 29 h 1577"/>
                  <a:gd name="T80" fmla="*/ 26 w 3296"/>
                  <a:gd name="T81" fmla="*/ 20 h 1577"/>
                  <a:gd name="T82" fmla="*/ 29 w 3296"/>
                  <a:gd name="T83" fmla="*/ 22 h 1577"/>
                  <a:gd name="T84" fmla="*/ 33 w 3296"/>
                  <a:gd name="T85" fmla="*/ 21 h 1577"/>
                  <a:gd name="T86" fmla="*/ 38 w 3296"/>
                  <a:gd name="T87" fmla="*/ 25 h 1577"/>
                  <a:gd name="T88" fmla="*/ 42 w 3296"/>
                  <a:gd name="T89" fmla="*/ 26 h 1577"/>
                  <a:gd name="T90" fmla="*/ 46 w 3296"/>
                  <a:gd name="T91" fmla="*/ 24 h 1577"/>
                  <a:gd name="T92" fmla="*/ 49 w 3296"/>
                  <a:gd name="T93" fmla="*/ 17 h 1577"/>
                  <a:gd name="T94" fmla="*/ 52 w 3296"/>
                  <a:gd name="T95" fmla="*/ 23 h 1577"/>
                  <a:gd name="T96" fmla="*/ 54 w 3296"/>
                  <a:gd name="T97" fmla="*/ 6 h 1577"/>
                  <a:gd name="T98" fmla="*/ 61 w 3296"/>
                  <a:gd name="T99" fmla="*/ 5 h 1577"/>
                  <a:gd name="T100" fmla="*/ 70 w 3296"/>
                  <a:gd name="T101" fmla="*/ 4 h 1577"/>
                  <a:gd name="T102" fmla="*/ 85 w 3296"/>
                  <a:gd name="T103" fmla="*/ 3 h 1577"/>
                  <a:gd name="T104" fmla="*/ 99 w 3296"/>
                  <a:gd name="T105" fmla="*/ 1 h 1577"/>
                  <a:gd name="T106" fmla="*/ 113 w 3296"/>
                  <a:gd name="T107" fmla="*/ 1 h 1577"/>
                  <a:gd name="T108" fmla="*/ 120 w 3296"/>
                  <a:gd name="T109" fmla="*/ 11 h 157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96" h="1577">
                    <a:moveTo>
                      <a:pt x="1959" y="237"/>
                    </a:moveTo>
                    <a:lnTo>
                      <a:pt x="1970" y="248"/>
                    </a:lnTo>
                    <a:lnTo>
                      <a:pt x="1987" y="253"/>
                    </a:lnTo>
                    <a:lnTo>
                      <a:pt x="2009" y="256"/>
                    </a:lnTo>
                    <a:lnTo>
                      <a:pt x="2030" y="253"/>
                    </a:lnTo>
                    <a:lnTo>
                      <a:pt x="2055" y="250"/>
                    </a:lnTo>
                    <a:lnTo>
                      <a:pt x="2078" y="248"/>
                    </a:lnTo>
                    <a:lnTo>
                      <a:pt x="2096" y="244"/>
                    </a:lnTo>
                    <a:lnTo>
                      <a:pt x="2110" y="244"/>
                    </a:lnTo>
                    <a:lnTo>
                      <a:pt x="2115" y="201"/>
                    </a:lnTo>
                    <a:lnTo>
                      <a:pt x="2124" y="150"/>
                    </a:lnTo>
                    <a:lnTo>
                      <a:pt x="2142" y="111"/>
                    </a:lnTo>
                    <a:lnTo>
                      <a:pt x="2181" y="117"/>
                    </a:lnTo>
                    <a:lnTo>
                      <a:pt x="2195" y="147"/>
                    </a:lnTo>
                    <a:lnTo>
                      <a:pt x="2214" y="177"/>
                    </a:lnTo>
                    <a:lnTo>
                      <a:pt x="2235" y="209"/>
                    </a:lnTo>
                    <a:lnTo>
                      <a:pt x="2260" y="237"/>
                    </a:lnTo>
                    <a:lnTo>
                      <a:pt x="2260" y="204"/>
                    </a:lnTo>
                    <a:lnTo>
                      <a:pt x="2257" y="177"/>
                    </a:lnTo>
                    <a:lnTo>
                      <a:pt x="2260" y="150"/>
                    </a:lnTo>
                    <a:lnTo>
                      <a:pt x="2271" y="125"/>
                    </a:lnTo>
                    <a:lnTo>
                      <a:pt x="2278" y="120"/>
                    </a:lnTo>
                    <a:lnTo>
                      <a:pt x="2290" y="117"/>
                    </a:lnTo>
                    <a:lnTo>
                      <a:pt x="2298" y="117"/>
                    </a:lnTo>
                    <a:lnTo>
                      <a:pt x="2306" y="125"/>
                    </a:lnTo>
                    <a:lnTo>
                      <a:pt x="2382" y="226"/>
                    </a:lnTo>
                    <a:lnTo>
                      <a:pt x="2388" y="201"/>
                    </a:lnTo>
                    <a:lnTo>
                      <a:pt x="2391" y="179"/>
                    </a:lnTo>
                    <a:lnTo>
                      <a:pt x="2388" y="155"/>
                    </a:lnTo>
                    <a:lnTo>
                      <a:pt x="2391" y="136"/>
                    </a:lnTo>
                    <a:lnTo>
                      <a:pt x="2398" y="111"/>
                    </a:lnTo>
                    <a:lnTo>
                      <a:pt x="2407" y="95"/>
                    </a:lnTo>
                    <a:lnTo>
                      <a:pt x="2415" y="92"/>
                    </a:lnTo>
                    <a:lnTo>
                      <a:pt x="2426" y="97"/>
                    </a:lnTo>
                    <a:lnTo>
                      <a:pt x="2439" y="111"/>
                    </a:lnTo>
                    <a:lnTo>
                      <a:pt x="2459" y="133"/>
                    </a:lnTo>
                    <a:lnTo>
                      <a:pt x="2483" y="163"/>
                    </a:lnTo>
                    <a:lnTo>
                      <a:pt x="2515" y="201"/>
                    </a:lnTo>
                    <a:lnTo>
                      <a:pt x="2549" y="196"/>
                    </a:lnTo>
                    <a:lnTo>
                      <a:pt x="2573" y="191"/>
                    </a:lnTo>
                    <a:lnTo>
                      <a:pt x="2593" y="188"/>
                    </a:lnTo>
                    <a:lnTo>
                      <a:pt x="2609" y="191"/>
                    </a:lnTo>
                    <a:lnTo>
                      <a:pt x="2625" y="196"/>
                    </a:lnTo>
                    <a:lnTo>
                      <a:pt x="2641" y="207"/>
                    </a:lnTo>
                    <a:lnTo>
                      <a:pt x="2664" y="223"/>
                    </a:lnTo>
                    <a:lnTo>
                      <a:pt x="2687" y="244"/>
                    </a:lnTo>
                    <a:lnTo>
                      <a:pt x="2712" y="256"/>
                    </a:lnTo>
                    <a:lnTo>
                      <a:pt x="2736" y="269"/>
                    </a:lnTo>
                    <a:lnTo>
                      <a:pt x="2761" y="285"/>
                    </a:lnTo>
                    <a:lnTo>
                      <a:pt x="2786" y="302"/>
                    </a:lnTo>
                    <a:lnTo>
                      <a:pt x="2811" y="322"/>
                    </a:lnTo>
                    <a:lnTo>
                      <a:pt x="2835" y="338"/>
                    </a:lnTo>
                    <a:lnTo>
                      <a:pt x="2859" y="354"/>
                    </a:lnTo>
                    <a:lnTo>
                      <a:pt x="2887" y="368"/>
                    </a:lnTo>
                    <a:lnTo>
                      <a:pt x="2871" y="389"/>
                    </a:lnTo>
                    <a:lnTo>
                      <a:pt x="2851" y="400"/>
                    </a:lnTo>
                    <a:lnTo>
                      <a:pt x="2835" y="400"/>
                    </a:lnTo>
                    <a:lnTo>
                      <a:pt x="2823" y="400"/>
                    </a:lnTo>
                    <a:lnTo>
                      <a:pt x="2823" y="405"/>
                    </a:lnTo>
                    <a:lnTo>
                      <a:pt x="2837" y="421"/>
                    </a:lnTo>
                    <a:lnTo>
                      <a:pt x="2871" y="455"/>
                    </a:lnTo>
                    <a:lnTo>
                      <a:pt x="2928" y="512"/>
                    </a:lnTo>
                    <a:lnTo>
                      <a:pt x="2944" y="509"/>
                    </a:lnTo>
                    <a:lnTo>
                      <a:pt x="2958" y="506"/>
                    </a:lnTo>
                    <a:lnTo>
                      <a:pt x="2972" y="506"/>
                    </a:lnTo>
                    <a:lnTo>
                      <a:pt x="2982" y="506"/>
                    </a:lnTo>
                    <a:lnTo>
                      <a:pt x="2995" y="509"/>
                    </a:lnTo>
                    <a:lnTo>
                      <a:pt x="3009" y="509"/>
                    </a:lnTo>
                    <a:lnTo>
                      <a:pt x="3023" y="515"/>
                    </a:lnTo>
                    <a:lnTo>
                      <a:pt x="3037" y="517"/>
                    </a:lnTo>
                    <a:lnTo>
                      <a:pt x="3055" y="550"/>
                    </a:lnTo>
                    <a:lnTo>
                      <a:pt x="3075" y="582"/>
                    </a:lnTo>
                    <a:lnTo>
                      <a:pt x="3094" y="616"/>
                    </a:lnTo>
                    <a:lnTo>
                      <a:pt x="3113" y="648"/>
                    </a:lnTo>
                    <a:lnTo>
                      <a:pt x="3135" y="681"/>
                    </a:lnTo>
                    <a:lnTo>
                      <a:pt x="3154" y="713"/>
                    </a:lnTo>
                    <a:lnTo>
                      <a:pt x="3173" y="749"/>
                    </a:lnTo>
                    <a:lnTo>
                      <a:pt x="3192" y="782"/>
                    </a:lnTo>
                    <a:lnTo>
                      <a:pt x="3192" y="795"/>
                    </a:lnTo>
                    <a:lnTo>
                      <a:pt x="3189" y="814"/>
                    </a:lnTo>
                    <a:lnTo>
                      <a:pt x="3186" y="830"/>
                    </a:lnTo>
                    <a:lnTo>
                      <a:pt x="3184" y="847"/>
                    </a:lnTo>
                    <a:lnTo>
                      <a:pt x="3170" y="855"/>
                    </a:lnTo>
                    <a:lnTo>
                      <a:pt x="3154" y="855"/>
                    </a:lnTo>
                    <a:lnTo>
                      <a:pt x="3138" y="855"/>
                    </a:lnTo>
                    <a:lnTo>
                      <a:pt x="3121" y="858"/>
                    </a:lnTo>
                    <a:lnTo>
                      <a:pt x="3131" y="877"/>
                    </a:lnTo>
                    <a:lnTo>
                      <a:pt x="3159" y="904"/>
                    </a:lnTo>
                    <a:lnTo>
                      <a:pt x="3195" y="936"/>
                    </a:lnTo>
                    <a:lnTo>
                      <a:pt x="3232" y="970"/>
                    </a:lnTo>
                    <a:lnTo>
                      <a:pt x="3268" y="1005"/>
                    </a:lnTo>
                    <a:lnTo>
                      <a:pt x="3290" y="1037"/>
                    </a:lnTo>
                    <a:lnTo>
                      <a:pt x="3296" y="1065"/>
                    </a:lnTo>
                    <a:lnTo>
                      <a:pt x="3274" y="1087"/>
                    </a:lnTo>
                    <a:lnTo>
                      <a:pt x="3214" y="1097"/>
                    </a:lnTo>
                    <a:lnTo>
                      <a:pt x="3156" y="1106"/>
                    </a:lnTo>
                    <a:lnTo>
                      <a:pt x="3096" y="1117"/>
                    </a:lnTo>
                    <a:lnTo>
                      <a:pt x="3037" y="1125"/>
                    </a:lnTo>
                    <a:lnTo>
                      <a:pt x="2977" y="1136"/>
                    </a:lnTo>
                    <a:lnTo>
                      <a:pt x="2919" y="1147"/>
                    </a:lnTo>
                    <a:lnTo>
                      <a:pt x="2859" y="1155"/>
                    </a:lnTo>
                    <a:lnTo>
                      <a:pt x="2800" y="1166"/>
                    </a:lnTo>
                    <a:lnTo>
                      <a:pt x="2740" y="1174"/>
                    </a:lnTo>
                    <a:lnTo>
                      <a:pt x="2682" y="1185"/>
                    </a:lnTo>
                    <a:lnTo>
                      <a:pt x="2623" y="1196"/>
                    </a:lnTo>
                    <a:lnTo>
                      <a:pt x="2563" y="1204"/>
                    </a:lnTo>
                    <a:lnTo>
                      <a:pt x="2503" y="1215"/>
                    </a:lnTo>
                    <a:lnTo>
                      <a:pt x="2445" y="1223"/>
                    </a:lnTo>
                    <a:lnTo>
                      <a:pt x="2386" y="1234"/>
                    </a:lnTo>
                    <a:lnTo>
                      <a:pt x="2325" y="1242"/>
                    </a:lnTo>
                    <a:lnTo>
                      <a:pt x="2303" y="1248"/>
                    </a:lnTo>
                    <a:lnTo>
                      <a:pt x="2281" y="1253"/>
                    </a:lnTo>
                    <a:lnTo>
                      <a:pt x="2260" y="1256"/>
                    </a:lnTo>
                    <a:lnTo>
                      <a:pt x="2237" y="1258"/>
                    </a:lnTo>
                    <a:lnTo>
                      <a:pt x="2214" y="1262"/>
                    </a:lnTo>
                    <a:lnTo>
                      <a:pt x="2191" y="1267"/>
                    </a:lnTo>
                    <a:lnTo>
                      <a:pt x="2167" y="1272"/>
                    </a:lnTo>
                    <a:lnTo>
                      <a:pt x="2145" y="1278"/>
                    </a:lnTo>
                    <a:lnTo>
                      <a:pt x="2137" y="1264"/>
                    </a:lnTo>
                    <a:lnTo>
                      <a:pt x="2120" y="1239"/>
                    </a:lnTo>
                    <a:lnTo>
                      <a:pt x="2101" y="1212"/>
                    </a:lnTo>
                    <a:lnTo>
                      <a:pt x="2083" y="1180"/>
                    </a:lnTo>
                    <a:lnTo>
                      <a:pt x="2060" y="1147"/>
                    </a:lnTo>
                    <a:lnTo>
                      <a:pt x="2042" y="1120"/>
                    </a:lnTo>
                    <a:lnTo>
                      <a:pt x="2028" y="1103"/>
                    </a:lnTo>
                    <a:lnTo>
                      <a:pt x="2020" y="1097"/>
                    </a:lnTo>
                    <a:lnTo>
                      <a:pt x="2006" y="1101"/>
                    </a:lnTo>
                    <a:lnTo>
                      <a:pt x="2009" y="1122"/>
                    </a:lnTo>
                    <a:lnTo>
                      <a:pt x="2025" y="1152"/>
                    </a:lnTo>
                    <a:lnTo>
                      <a:pt x="2047" y="1191"/>
                    </a:lnTo>
                    <a:lnTo>
                      <a:pt x="2066" y="1228"/>
                    </a:lnTo>
                    <a:lnTo>
                      <a:pt x="2078" y="1262"/>
                    </a:lnTo>
                    <a:lnTo>
                      <a:pt x="2078" y="1286"/>
                    </a:lnTo>
                    <a:lnTo>
                      <a:pt x="2055" y="1294"/>
                    </a:lnTo>
                    <a:lnTo>
                      <a:pt x="2020" y="1302"/>
                    </a:lnTo>
                    <a:lnTo>
                      <a:pt x="1982" y="1308"/>
                    </a:lnTo>
                    <a:lnTo>
                      <a:pt x="1947" y="1313"/>
                    </a:lnTo>
                    <a:lnTo>
                      <a:pt x="1908" y="1318"/>
                    </a:lnTo>
                    <a:lnTo>
                      <a:pt x="1869" y="1322"/>
                    </a:lnTo>
                    <a:lnTo>
                      <a:pt x="1832" y="1327"/>
                    </a:lnTo>
                    <a:lnTo>
                      <a:pt x="1793" y="1332"/>
                    </a:lnTo>
                    <a:lnTo>
                      <a:pt x="1756" y="1338"/>
                    </a:lnTo>
                    <a:lnTo>
                      <a:pt x="1669" y="1354"/>
                    </a:lnTo>
                    <a:lnTo>
                      <a:pt x="1584" y="1368"/>
                    </a:lnTo>
                    <a:lnTo>
                      <a:pt x="1497" y="1384"/>
                    </a:lnTo>
                    <a:lnTo>
                      <a:pt x="1409" y="1398"/>
                    </a:lnTo>
                    <a:lnTo>
                      <a:pt x="1322" y="1411"/>
                    </a:lnTo>
                    <a:lnTo>
                      <a:pt x="1235" y="1428"/>
                    </a:lnTo>
                    <a:lnTo>
                      <a:pt x="1147" y="1441"/>
                    </a:lnTo>
                    <a:lnTo>
                      <a:pt x="1060" y="1458"/>
                    </a:lnTo>
                    <a:lnTo>
                      <a:pt x="973" y="1471"/>
                    </a:lnTo>
                    <a:lnTo>
                      <a:pt x="886" y="1485"/>
                    </a:lnTo>
                    <a:lnTo>
                      <a:pt x="798" y="1501"/>
                    </a:lnTo>
                    <a:lnTo>
                      <a:pt x="711" y="1515"/>
                    </a:lnTo>
                    <a:lnTo>
                      <a:pt x="621" y="1531"/>
                    </a:lnTo>
                    <a:lnTo>
                      <a:pt x="534" y="1547"/>
                    </a:lnTo>
                    <a:lnTo>
                      <a:pt x="447" y="1561"/>
                    </a:lnTo>
                    <a:lnTo>
                      <a:pt x="359" y="1577"/>
                    </a:lnTo>
                    <a:lnTo>
                      <a:pt x="352" y="1575"/>
                    </a:lnTo>
                    <a:lnTo>
                      <a:pt x="343" y="1572"/>
                    </a:lnTo>
                    <a:lnTo>
                      <a:pt x="336" y="1572"/>
                    </a:lnTo>
                    <a:lnTo>
                      <a:pt x="324" y="1572"/>
                    </a:lnTo>
                    <a:lnTo>
                      <a:pt x="306" y="1515"/>
                    </a:lnTo>
                    <a:lnTo>
                      <a:pt x="286" y="1460"/>
                    </a:lnTo>
                    <a:lnTo>
                      <a:pt x="264" y="1405"/>
                    </a:lnTo>
                    <a:lnTo>
                      <a:pt x="242" y="1348"/>
                    </a:lnTo>
                    <a:lnTo>
                      <a:pt x="221" y="1294"/>
                    </a:lnTo>
                    <a:lnTo>
                      <a:pt x="202" y="1237"/>
                    </a:lnTo>
                    <a:lnTo>
                      <a:pt x="182" y="1180"/>
                    </a:lnTo>
                    <a:lnTo>
                      <a:pt x="163" y="1122"/>
                    </a:lnTo>
                    <a:lnTo>
                      <a:pt x="155" y="1101"/>
                    </a:lnTo>
                    <a:lnTo>
                      <a:pt x="142" y="1081"/>
                    </a:lnTo>
                    <a:lnTo>
                      <a:pt x="131" y="1062"/>
                    </a:lnTo>
                    <a:lnTo>
                      <a:pt x="117" y="1044"/>
                    </a:lnTo>
                    <a:lnTo>
                      <a:pt x="104" y="1024"/>
                    </a:lnTo>
                    <a:lnTo>
                      <a:pt x="92" y="1005"/>
                    </a:lnTo>
                    <a:lnTo>
                      <a:pt x="85" y="984"/>
                    </a:lnTo>
                    <a:lnTo>
                      <a:pt x="79" y="959"/>
                    </a:lnTo>
                    <a:lnTo>
                      <a:pt x="104" y="943"/>
                    </a:lnTo>
                    <a:lnTo>
                      <a:pt x="63" y="817"/>
                    </a:lnTo>
                    <a:lnTo>
                      <a:pt x="0" y="727"/>
                    </a:lnTo>
                    <a:lnTo>
                      <a:pt x="11" y="670"/>
                    </a:lnTo>
                    <a:lnTo>
                      <a:pt x="25" y="616"/>
                    </a:lnTo>
                    <a:lnTo>
                      <a:pt x="38" y="564"/>
                    </a:lnTo>
                    <a:lnTo>
                      <a:pt x="49" y="506"/>
                    </a:lnTo>
                    <a:lnTo>
                      <a:pt x="99" y="501"/>
                    </a:lnTo>
                    <a:lnTo>
                      <a:pt x="142" y="501"/>
                    </a:lnTo>
                    <a:lnTo>
                      <a:pt x="177" y="495"/>
                    </a:lnTo>
                    <a:lnTo>
                      <a:pt x="210" y="487"/>
                    </a:lnTo>
                    <a:lnTo>
                      <a:pt x="235" y="474"/>
                    </a:lnTo>
                    <a:lnTo>
                      <a:pt x="251" y="446"/>
                    </a:lnTo>
                    <a:lnTo>
                      <a:pt x="258" y="409"/>
                    </a:lnTo>
                    <a:lnTo>
                      <a:pt x="258" y="351"/>
                    </a:lnTo>
                    <a:lnTo>
                      <a:pt x="283" y="338"/>
                    </a:lnTo>
                    <a:lnTo>
                      <a:pt x="299" y="343"/>
                    </a:lnTo>
                    <a:lnTo>
                      <a:pt x="313" y="359"/>
                    </a:lnTo>
                    <a:lnTo>
                      <a:pt x="327" y="386"/>
                    </a:lnTo>
                    <a:lnTo>
                      <a:pt x="338" y="414"/>
                    </a:lnTo>
                    <a:lnTo>
                      <a:pt x="352" y="441"/>
                    </a:lnTo>
                    <a:lnTo>
                      <a:pt x="368" y="460"/>
                    </a:lnTo>
                    <a:lnTo>
                      <a:pt x="389" y="465"/>
                    </a:lnTo>
                    <a:lnTo>
                      <a:pt x="398" y="430"/>
                    </a:lnTo>
                    <a:lnTo>
                      <a:pt x="403" y="395"/>
                    </a:lnTo>
                    <a:lnTo>
                      <a:pt x="407" y="359"/>
                    </a:lnTo>
                    <a:lnTo>
                      <a:pt x="409" y="327"/>
                    </a:lnTo>
                    <a:lnTo>
                      <a:pt x="414" y="322"/>
                    </a:lnTo>
                    <a:lnTo>
                      <a:pt x="423" y="322"/>
                    </a:lnTo>
                    <a:lnTo>
                      <a:pt x="433" y="324"/>
                    </a:lnTo>
                    <a:lnTo>
                      <a:pt x="444" y="322"/>
                    </a:lnTo>
                    <a:lnTo>
                      <a:pt x="458" y="351"/>
                    </a:lnTo>
                    <a:lnTo>
                      <a:pt x="469" y="381"/>
                    </a:lnTo>
                    <a:lnTo>
                      <a:pt x="483" y="411"/>
                    </a:lnTo>
                    <a:lnTo>
                      <a:pt x="504" y="435"/>
                    </a:lnTo>
                    <a:lnTo>
                      <a:pt x="513" y="398"/>
                    </a:lnTo>
                    <a:lnTo>
                      <a:pt x="518" y="345"/>
                    </a:lnTo>
                    <a:lnTo>
                      <a:pt x="529" y="304"/>
                    </a:lnTo>
                    <a:lnTo>
                      <a:pt x="564" y="297"/>
                    </a:lnTo>
                    <a:lnTo>
                      <a:pt x="578" y="329"/>
                    </a:lnTo>
                    <a:lnTo>
                      <a:pt x="594" y="362"/>
                    </a:lnTo>
                    <a:lnTo>
                      <a:pt x="607" y="398"/>
                    </a:lnTo>
                    <a:lnTo>
                      <a:pt x="624" y="430"/>
                    </a:lnTo>
                    <a:lnTo>
                      <a:pt x="635" y="428"/>
                    </a:lnTo>
                    <a:lnTo>
                      <a:pt x="649" y="428"/>
                    </a:lnTo>
                    <a:lnTo>
                      <a:pt x="660" y="425"/>
                    </a:lnTo>
                    <a:lnTo>
                      <a:pt x="673" y="421"/>
                    </a:lnTo>
                    <a:lnTo>
                      <a:pt x="687" y="419"/>
                    </a:lnTo>
                    <a:lnTo>
                      <a:pt x="701" y="419"/>
                    </a:lnTo>
                    <a:lnTo>
                      <a:pt x="715" y="416"/>
                    </a:lnTo>
                    <a:lnTo>
                      <a:pt x="731" y="416"/>
                    </a:lnTo>
                    <a:lnTo>
                      <a:pt x="731" y="386"/>
                    </a:lnTo>
                    <a:lnTo>
                      <a:pt x="736" y="345"/>
                    </a:lnTo>
                    <a:lnTo>
                      <a:pt x="744" y="308"/>
                    </a:lnTo>
                    <a:lnTo>
                      <a:pt x="761" y="280"/>
                    </a:lnTo>
                    <a:lnTo>
                      <a:pt x="774" y="280"/>
                    </a:lnTo>
                    <a:lnTo>
                      <a:pt x="785" y="278"/>
                    </a:lnTo>
                    <a:lnTo>
                      <a:pt x="793" y="280"/>
                    </a:lnTo>
                    <a:lnTo>
                      <a:pt x="802" y="285"/>
                    </a:lnTo>
                    <a:lnTo>
                      <a:pt x="807" y="308"/>
                    </a:lnTo>
                    <a:lnTo>
                      <a:pt x="821" y="343"/>
                    </a:lnTo>
                    <a:lnTo>
                      <a:pt x="837" y="375"/>
                    </a:lnTo>
                    <a:lnTo>
                      <a:pt x="851" y="392"/>
                    </a:lnTo>
                    <a:lnTo>
                      <a:pt x="858" y="354"/>
                    </a:lnTo>
                    <a:lnTo>
                      <a:pt x="862" y="258"/>
                    </a:lnTo>
                    <a:lnTo>
                      <a:pt x="858" y="161"/>
                    </a:lnTo>
                    <a:lnTo>
                      <a:pt x="862" y="106"/>
                    </a:lnTo>
                    <a:lnTo>
                      <a:pt x="872" y="101"/>
                    </a:lnTo>
                    <a:lnTo>
                      <a:pt x="892" y="97"/>
                    </a:lnTo>
                    <a:lnTo>
                      <a:pt x="916" y="92"/>
                    </a:lnTo>
                    <a:lnTo>
                      <a:pt x="943" y="90"/>
                    </a:lnTo>
                    <a:lnTo>
                      <a:pt x="970" y="87"/>
                    </a:lnTo>
                    <a:lnTo>
                      <a:pt x="993" y="85"/>
                    </a:lnTo>
                    <a:lnTo>
                      <a:pt x="1011" y="81"/>
                    </a:lnTo>
                    <a:lnTo>
                      <a:pt x="1019" y="81"/>
                    </a:lnTo>
                    <a:lnTo>
                      <a:pt x="1069" y="76"/>
                    </a:lnTo>
                    <a:lnTo>
                      <a:pt x="1115" y="71"/>
                    </a:lnTo>
                    <a:lnTo>
                      <a:pt x="1164" y="65"/>
                    </a:lnTo>
                    <a:lnTo>
                      <a:pt x="1210" y="60"/>
                    </a:lnTo>
                    <a:lnTo>
                      <a:pt x="1257" y="57"/>
                    </a:lnTo>
                    <a:lnTo>
                      <a:pt x="1306" y="51"/>
                    </a:lnTo>
                    <a:lnTo>
                      <a:pt x="1352" y="46"/>
                    </a:lnTo>
                    <a:lnTo>
                      <a:pt x="1401" y="43"/>
                    </a:lnTo>
                    <a:lnTo>
                      <a:pt x="1448" y="37"/>
                    </a:lnTo>
                    <a:lnTo>
                      <a:pt x="1494" y="32"/>
                    </a:lnTo>
                    <a:lnTo>
                      <a:pt x="1543" y="30"/>
                    </a:lnTo>
                    <a:lnTo>
                      <a:pt x="1589" y="24"/>
                    </a:lnTo>
                    <a:lnTo>
                      <a:pt x="1635" y="19"/>
                    </a:lnTo>
                    <a:lnTo>
                      <a:pt x="1685" y="14"/>
                    </a:lnTo>
                    <a:lnTo>
                      <a:pt x="1731" y="5"/>
                    </a:lnTo>
                    <a:lnTo>
                      <a:pt x="1780" y="0"/>
                    </a:lnTo>
                    <a:lnTo>
                      <a:pt x="1807" y="24"/>
                    </a:lnTo>
                    <a:lnTo>
                      <a:pt x="1832" y="51"/>
                    </a:lnTo>
                    <a:lnTo>
                      <a:pt x="1856" y="78"/>
                    </a:lnTo>
                    <a:lnTo>
                      <a:pt x="1878" y="108"/>
                    </a:lnTo>
                    <a:lnTo>
                      <a:pt x="1897" y="141"/>
                    </a:lnTo>
                    <a:lnTo>
                      <a:pt x="1917" y="174"/>
                    </a:lnTo>
                    <a:lnTo>
                      <a:pt x="1938" y="207"/>
                    </a:lnTo>
                    <a:lnTo>
                      <a:pt x="1959" y="2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74" name="Freeform 17"/>
              <p:cNvSpPr/>
              <p:nvPr/>
            </p:nvSpPr>
            <p:spPr bwMode="auto">
              <a:xfrm>
                <a:off x="2901" y="1996"/>
                <a:ext cx="93" cy="41"/>
              </a:xfrm>
              <a:custGeom>
                <a:avLst/>
                <a:gdLst>
                  <a:gd name="T0" fmla="*/ 10 w 376"/>
                  <a:gd name="T1" fmla="*/ 0 h 166"/>
                  <a:gd name="T2" fmla="*/ 10 w 376"/>
                  <a:gd name="T3" fmla="*/ 0 h 166"/>
                  <a:gd name="T4" fmla="*/ 10 w 376"/>
                  <a:gd name="T5" fmla="*/ 0 h 166"/>
                  <a:gd name="T6" fmla="*/ 9 w 376"/>
                  <a:gd name="T7" fmla="*/ 0 h 166"/>
                  <a:gd name="T8" fmla="*/ 9 w 376"/>
                  <a:gd name="T9" fmla="*/ 0 h 166"/>
                  <a:gd name="T10" fmla="*/ 10 w 376"/>
                  <a:gd name="T11" fmla="*/ 1 h 166"/>
                  <a:gd name="T12" fmla="*/ 10 w 376"/>
                  <a:gd name="T13" fmla="*/ 2 h 166"/>
                  <a:gd name="T14" fmla="*/ 11 w 376"/>
                  <a:gd name="T15" fmla="*/ 2 h 166"/>
                  <a:gd name="T16" fmla="*/ 11 w 376"/>
                  <a:gd name="T17" fmla="*/ 2 h 166"/>
                  <a:gd name="T18" fmla="*/ 12 w 376"/>
                  <a:gd name="T19" fmla="*/ 3 h 166"/>
                  <a:gd name="T20" fmla="*/ 13 w 376"/>
                  <a:gd name="T21" fmla="*/ 3 h 166"/>
                  <a:gd name="T22" fmla="*/ 13 w 376"/>
                  <a:gd name="T23" fmla="*/ 3 h 166"/>
                  <a:gd name="T24" fmla="*/ 14 w 376"/>
                  <a:gd name="T25" fmla="*/ 3 h 166"/>
                  <a:gd name="T26" fmla="*/ 15 w 376"/>
                  <a:gd name="T27" fmla="*/ 2 h 166"/>
                  <a:gd name="T28" fmla="*/ 16 w 376"/>
                  <a:gd name="T29" fmla="*/ 2 h 166"/>
                  <a:gd name="T30" fmla="*/ 16 w 376"/>
                  <a:gd name="T31" fmla="*/ 2 h 166"/>
                  <a:gd name="T32" fmla="*/ 17 w 376"/>
                  <a:gd name="T33" fmla="*/ 2 h 166"/>
                  <a:gd name="T34" fmla="*/ 18 w 376"/>
                  <a:gd name="T35" fmla="*/ 3 h 166"/>
                  <a:gd name="T36" fmla="*/ 19 w 376"/>
                  <a:gd name="T37" fmla="*/ 3 h 166"/>
                  <a:gd name="T38" fmla="*/ 19 w 376"/>
                  <a:gd name="T39" fmla="*/ 5 h 166"/>
                  <a:gd name="T40" fmla="*/ 20 w 376"/>
                  <a:gd name="T41" fmla="*/ 6 h 166"/>
                  <a:gd name="T42" fmla="*/ 21 w 376"/>
                  <a:gd name="T43" fmla="*/ 7 h 166"/>
                  <a:gd name="T44" fmla="*/ 22 w 376"/>
                  <a:gd name="T45" fmla="*/ 8 h 166"/>
                  <a:gd name="T46" fmla="*/ 22 w 376"/>
                  <a:gd name="T47" fmla="*/ 9 h 166"/>
                  <a:gd name="T48" fmla="*/ 23 w 376"/>
                  <a:gd name="T49" fmla="*/ 10 h 166"/>
                  <a:gd name="T50" fmla="*/ 22 w 376"/>
                  <a:gd name="T51" fmla="*/ 10 h 166"/>
                  <a:gd name="T52" fmla="*/ 22 w 376"/>
                  <a:gd name="T53" fmla="*/ 9 h 166"/>
                  <a:gd name="T54" fmla="*/ 21 w 376"/>
                  <a:gd name="T55" fmla="*/ 9 h 166"/>
                  <a:gd name="T56" fmla="*/ 21 w 376"/>
                  <a:gd name="T57" fmla="*/ 9 h 166"/>
                  <a:gd name="T58" fmla="*/ 19 w 376"/>
                  <a:gd name="T59" fmla="*/ 8 h 166"/>
                  <a:gd name="T60" fmla="*/ 17 w 376"/>
                  <a:gd name="T61" fmla="*/ 7 h 166"/>
                  <a:gd name="T62" fmla="*/ 16 w 376"/>
                  <a:gd name="T63" fmla="*/ 6 h 166"/>
                  <a:gd name="T64" fmla="*/ 14 w 376"/>
                  <a:gd name="T65" fmla="*/ 5 h 166"/>
                  <a:gd name="T66" fmla="*/ 12 w 376"/>
                  <a:gd name="T67" fmla="*/ 4 h 166"/>
                  <a:gd name="T68" fmla="*/ 10 w 376"/>
                  <a:gd name="T69" fmla="*/ 3 h 166"/>
                  <a:gd name="T70" fmla="*/ 8 w 376"/>
                  <a:gd name="T71" fmla="*/ 2 h 166"/>
                  <a:gd name="T72" fmla="*/ 6 w 376"/>
                  <a:gd name="T73" fmla="*/ 2 h 166"/>
                  <a:gd name="T74" fmla="*/ 5 w 376"/>
                  <a:gd name="T75" fmla="*/ 2 h 166"/>
                  <a:gd name="T76" fmla="*/ 4 w 376"/>
                  <a:gd name="T77" fmla="*/ 1 h 166"/>
                  <a:gd name="T78" fmla="*/ 4 w 376"/>
                  <a:gd name="T79" fmla="*/ 1 h 166"/>
                  <a:gd name="T80" fmla="*/ 3 w 376"/>
                  <a:gd name="T81" fmla="*/ 1 h 166"/>
                  <a:gd name="T82" fmla="*/ 2 w 376"/>
                  <a:gd name="T83" fmla="*/ 1 h 166"/>
                  <a:gd name="T84" fmla="*/ 1 w 376"/>
                  <a:gd name="T85" fmla="*/ 1 h 166"/>
                  <a:gd name="T86" fmla="*/ 1 w 376"/>
                  <a:gd name="T87" fmla="*/ 1 h 166"/>
                  <a:gd name="T88" fmla="*/ 0 w 376"/>
                  <a:gd name="T89" fmla="*/ 1 h 166"/>
                  <a:gd name="T90" fmla="*/ 1 w 376"/>
                  <a:gd name="T91" fmla="*/ 0 h 166"/>
                  <a:gd name="T92" fmla="*/ 3 w 376"/>
                  <a:gd name="T93" fmla="*/ 0 h 166"/>
                  <a:gd name="T94" fmla="*/ 4 w 376"/>
                  <a:gd name="T95" fmla="*/ 0 h 166"/>
                  <a:gd name="T96" fmla="*/ 5 w 376"/>
                  <a:gd name="T97" fmla="*/ 0 h 166"/>
                  <a:gd name="T98" fmla="*/ 6 w 376"/>
                  <a:gd name="T99" fmla="*/ 0 h 166"/>
                  <a:gd name="T100" fmla="*/ 8 w 376"/>
                  <a:gd name="T101" fmla="*/ 0 h 166"/>
                  <a:gd name="T102" fmla="*/ 9 w 376"/>
                  <a:gd name="T103" fmla="*/ 0 h 166"/>
                  <a:gd name="T104" fmla="*/ 10 w 376"/>
                  <a:gd name="T105" fmla="*/ 0 h 1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6" h="166">
                    <a:moveTo>
                      <a:pt x="166" y="0"/>
                    </a:moveTo>
                    <a:lnTo>
                      <a:pt x="163" y="0"/>
                    </a:lnTo>
                    <a:lnTo>
                      <a:pt x="158" y="0"/>
                    </a:lnTo>
                    <a:lnTo>
                      <a:pt x="155" y="2"/>
                    </a:lnTo>
                    <a:lnTo>
                      <a:pt x="155" y="5"/>
                    </a:lnTo>
                    <a:lnTo>
                      <a:pt x="158" y="19"/>
                    </a:lnTo>
                    <a:lnTo>
                      <a:pt x="166" y="30"/>
                    </a:lnTo>
                    <a:lnTo>
                      <a:pt x="174" y="35"/>
                    </a:lnTo>
                    <a:lnTo>
                      <a:pt x="185" y="41"/>
                    </a:lnTo>
                    <a:lnTo>
                      <a:pt x="196" y="43"/>
                    </a:lnTo>
                    <a:lnTo>
                      <a:pt x="207" y="43"/>
                    </a:lnTo>
                    <a:lnTo>
                      <a:pt x="218" y="43"/>
                    </a:lnTo>
                    <a:lnTo>
                      <a:pt x="232" y="43"/>
                    </a:lnTo>
                    <a:lnTo>
                      <a:pt x="243" y="41"/>
                    </a:lnTo>
                    <a:lnTo>
                      <a:pt x="253" y="37"/>
                    </a:lnTo>
                    <a:lnTo>
                      <a:pt x="264" y="32"/>
                    </a:lnTo>
                    <a:lnTo>
                      <a:pt x="273" y="27"/>
                    </a:lnTo>
                    <a:lnTo>
                      <a:pt x="286" y="43"/>
                    </a:lnTo>
                    <a:lnTo>
                      <a:pt x="303" y="57"/>
                    </a:lnTo>
                    <a:lnTo>
                      <a:pt x="313" y="76"/>
                    </a:lnTo>
                    <a:lnTo>
                      <a:pt x="326" y="92"/>
                    </a:lnTo>
                    <a:lnTo>
                      <a:pt x="340" y="111"/>
                    </a:lnTo>
                    <a:lnTo>
                      <a:pt x="351" y="131"/>
                    </a:lnTo>
                    <a:lnTo>
                      <a:pt x="365" y="149"/>
                    </a:lnTo>
                    <a:lnTo>
                      <a:pt x="376" y="166"/>
                    </a:lnTo>
                    <a:lnTo>
                      <a:pt x="365" y="158"/>
                    </a:lnTo>
                    <a:lnTo>
                      <a:pt x="356" y="152"/>
                    </a:lnTo>
                    <a:lnTo>
                      <a:pt x="349" y="149"/>
                    </a:lnTo>
                    <a:lnTo>
                      <a:pt x="340" y="147"/>
                    </a:lnTo>
                    <a:lnTo>
                      <a:pt x="310" y="127"/>
                    </a:lnTo>
                    <a:lnTo>
                      <a:pt x="280" y="111"/>
                    </a:lnTo>
                    <a:lnTo>
                      <a:pt x="253" y="92"/>
                    </a:lnTo>
                    <a:lnTo>
                      <a:pt x="223" y="76"/>
                    </a:lnTo>
                    <a:lnTo>
                      <a:pt x="193" y="60"/>
                    </a:lnTo>
                    <a:lnTo>
                      <a:pt x="161" y="46"/>
                    </a:lnTo>
                    <a:lnTo>
                      <a:pt x="128" y="37"/>
                    </a:lnTo>
                    <a:lnTo>
                      <a:pt x="92" y="32"/>
                    </a:lnTo>
                    <a:lnTo>
                      <a:pt x="82" y="30"/>
                    </a:lnTo>
                    <a:lnTo>
                      <a:pt x="71" y="24"/>
                    </a:lnTo>
                    <a:lnTo>
                      <a:pt x="60" y="21"/>
                    </a:lnTo>
                    <a:lnTo>
                      <a:pt x="48" y="19"/>
                    </a:lnTo>
                    <a:lnTo>
                      <a:pt x="36" y="16"/>
                    </a:lnTo>
                    <a:lnTo>
                      <a:pt x="25" y="16"/>
                    </a:lnTo>
                    <a:lnTo>
                      <a:pt x="11" y="13"/>
                    </a:lnTo>
                    <a:lnTo>
                      <a:pt x="0" y="11"/>
                    </a:lnTo>
                    <a:lnTo>
                      <a:pt x="22" y="7"/>
                    </a:lnTo>
                    <a:lnTo>
                      <a:pt x="43" y="7"/>
                    </a:lnTo>
                    <a:lnTo>
                      <a:pt x="62" y="5"/>
                    </a:lnTo>
                    <a:lnTo>
                      <a:pt x="84" y="5"/>
                    </a:lnTo>
                    <a:lnTo>
                      <a:pt x="103" y="5"/>
                    </a:lnTo>
                    <a:lnTo>
                      <a:pt x="126" y="2"/>
                    </a:lnTo>
                    <a:lnTo>
                      <a:pt x="144" y="2"/>
                    </a:lnTo>
                    <a:lnTo>
                      <a:pt x="166" y="0"/>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75" name="Freeform 18"/>
              <p:cNvSpPr/>
              <p:nvPr/>
            </p:nvSpPr>
            <p:spPr bwMode="auto">
              <a:xfrm>
                <a:off x="2780" y="2002"/>
                <a:ext cx="237" cy="82"/>
              </a:xfrm>
              <a:custGeom>
                <a:avLst/>
                <a:gdLst>
                  <a:gd name="T0" fmla="*/ 34 w 949"/>
                  <a:gd name="T1" fmla="*/ 1 h 330"/>
                  <a:gd name="T2" fmla="*/ 38 w 949"/>
                  <a:gd name="T3" fmla="*/ 2 h 330"/>
                  <a:gd name="T4" fmla="*/ 42 w 949"/>
                  <a:gd name="T5" fmla="*/ 3 h 330"/>
                  <a:gd name="T6" fmla="*/ 45 w 949"/>
                  <a:gd name="T7" fmla="*/ 5 h 330"/>
                  <a:gd name="T8" fmla="*/ 48 w 949"/>
                  <a:gd name="T9" fmla="*/ 6 h 330"/>
                  <a:gd name="T10" fmla="*/ 50 w 949"/>
                  <a:gd name="T11" fmla="*/ 8 h 330"/>
                  <a:gd name="T12" fmla="*/ 52 w 949"/>
                  <a:gd name="T13" fmla="*/ 9 h 330"/>
                  <a:gd name="T14" fmla="*/ 54 w 949"/>
                  <a:gd name="T15" fmla="*/ 10 h 330"/>
                  <a:gd name="T16" fmla="*/ 56 w 949"/>
                  <a:gd name="T17" fmla="*/ 13 h 330"/>
                  <a:gd name="T18" fmla="*/ 58 w 949"/>
                  <a:gd name="T19" fmla="*/ 16 h 330"/>
                  <a:gd name="T20" fmla="*/ 59 w 949"/>
                  <a:gd name="T21" fmla="*/ 19 h 330"/>
                  <a:gd name="T22" fmla="*/ 58 w 949"/>
                  <a:gd name="T23" fmla="*/ 20 h 330"/>
                  <a:gd name="T24" fmla="*/ 57 w 949"/>
                  <a:gd name="T25" fmla="*/ 18 h 330"/>
                  <a:gd name="T26" fmla="*/ 56 w 949"/>
                  <a:gd name="T27" fmla="*/ 15 h 330"/>
                  <a:gd name="T28" fmla="*/ 53 w 949"/>
                  <a:gd name="T29" fmla="*/ 12 h 330"/>
                  <a:gd name="T30" fmla="*/ 51 w 949"/>
                  <a:gd name="T31" fmla="*/ 9 h 330"/>
                  <a:gd name="T32" fmla="*/ 47 w 949"/>
                  <a:gd name="T33" fmla="*/ 9 h 330"/>
                  <a:gd name="T34" fmla="*/ 43 w 949"/>
                  <a:gd name="T35" fmla="*/ 8 h 330"/>
                  <a:gd name="T36" fmla="*/ 39 w 949"/>
                  <a:gd name="T37" fmla="*/ 4 h 330"/>
                  <a:gd name="T38" fmla="*/ 34 w 949"/>
                  <a:gd name="T39" fmla="*/ 2 h 330"/>
                  <a:gd name="T40" fmla="*/ 30 w 949"/>
                  <a:gd name="T41" fmla="*/ 2 h 330"/>
                  <a:gd name="T42" fmla="*/ 30 w 949"/>
                  <a:gd name="T43" fmla="*/ 4 h 330"/>
                  <a:gd name="T44" fmla="*/ 28 w 949"/>
                  <a:gd name="T45" fmla="*/ 7 h 330"/>
                  <a:gd name="T46" fmla="*/ 28 w 949"/>
                  <a:gd name="T47" fmla="*/ 6 h 330"/>
                  <a:gd name="T48" fmla="*/ 24 w 949"/>
                  <a:gd name="T49" fmla="*/ 4 h 330"/>
                  <a:gd name="T50" fmla="*/ 21 w 949"/>
                  <a:gd name="T51" fmla="*/ 3 h 330"/>
                  <a:gd name="T52" fmla="*/ 17 w 949"/>
                  <a:gd name="T53" fmla="*/ 2 h 330"/>
                  <a:gd name="T54" fmla="*/ 14 w 949"/>
                  <a:gd name="T55" fmla="*/ 2 h 330"/>
                  <a:gd name="T56" fmla="*/ 11 w 949"/>
                  <a:gd name="T57" fmla="*/ 2 h 330"/>
                  <a:gd name="T58" fmla="*/ 12 w 949"/>
                  <a:gd name="T59" fmla="*/ 4 h 330"/>
                  <a:gd name="T60" fmla="*/ 16 w 949"/>
                  <a:gd name="T61" fmla="*/ 7 h 330"/>
                  <a:gd name="T62" fmla="*/ 20 w 949"/>
                  <a:gd name="T63" fmla="*/ 10 h 330"/>
                  <a:gd name="T64" fmla="*/ 17 w 949"/>
                  <a:gd name="T65" fmla="*/ 11 h 330"/>
                  <a:gd name="T66" fmla="*/ 13 w 949"/>
                  <a:gd name="T67" fmla="*/ 10 h 330"/>
                  <a:gd name="T68" fmla="*/ 9 w 949"/>
                  <a:gd name="T69" fmla="*/ 9 h 330"/>
                  <a:gd name="T70" fmla="*/ 5 w 949"/>
                  <a:gd name="T71" fmla="*/ 8 h 330"/>
                  <a:gd name="T72" fmla="*/ 1 w 949"/>
                  <a:gd name="T73" fmla="*/ 9 h 330"/>
                  <a:gd name="T74" fmla="*/ 0 w 949"/>
                  <a:gd name="T75" fmla="*/ 8 h 330"/>
                  <a:gd name="T76" fmla="*/ 2 w 949"/>
                  <a:gd name="T77" fmla="*/ 5 h 330"/>
                  <a:gd name="T78" fmla="*/ 5 w 949"/>
                  <a:gd name="T79" fmla="*/ 3 h 330"/>
                  <a:gd name="T80" fmla="*/ 6 w 949"/>
                  <a:gd name="T81" fmla="*/ 3 h 330"/>
                  <a:gd name="T82" fmla="*/ 12 w 949"/>
                  <a:gd name="T83" fmla="*/ 1 h 330"/>
                  <a:gd name="T84" fmla="*/ 20 w 949"/>
                  <a:gd name="T85" fmla="*/ 0 h 330"/>
                  <a:gd name="T86" fmla="*/ 28 w 949"/>
                  <a:gd name="T87" fmla="*/ 0 h 330"/>
                  <a:gd name="T88" fmla="*/ 31 w 949"/>
                  <a:gd name="T89" fmla="*/ 0 h 3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49" h="330">
                    <a:moveTo>
                      <a:pt x="505" y="6"/>
                    </a:moveTo>
                    <a:lnTo>
                      <a:pt x="526" y="13"/>
                    </a:lnTo>
                    <a:lnTo>
                      <a:pt x="545" y="19"/>
                    </a:lnTo>
                    <a:lnTo>
                      <a:pt x="567" y="24"/>
                    </a:lnTo>
                    <a:lnTo>
                      <a:pt x="586" y="27"/>
                    </a:lnTo>
                    <a:lnTo>
                      <a:pt x="609" y="33"/>
                    </a:lnTo>
                    <a:lnTo>
                      <a:pt x="627" y="38"/>
                    </a:lnTo>
                    <a:lnTo>
                      <a:pt x="649" y="43"/>
                    </a:lnTo>
                    <a:lnTo>
                      <a:pt x="668" y="52"/>
                    </a:lnTo>
                    <a:lnTo>
                      <a:pt x="685" y="63"/>
                    </a:lnTo>
                    <a:lnTo>
                      <a:pt x="701" y="71"/>
                    </a:lnTo>
                    <a:lnTo>
                      <a:pt x="717" y="79"/>
                    </a:lnTo>
                    <a:lnTo>
                      <a:pt x="733" y="87"/>
                    </a:lnTo>
                    <a:lnTo>
                      <a:pt x="747" y="96"/>
                    </a:lnTo>
                    <a:lnTo>
                      <a:pt x="763" y="103"/>
                    </a:lnTo>
                    <a:lnTo>
                      <a:pt x="780" y="114"/>
                    </a:lnTo>
                    <a:lnTo>
                      <a:pt x="796" y="125"/>
                    </a:lnTo>
                    <a:lnTo>
                      <a:pt x="804" y="128"/>
                    </a:lnTo>
                    <a:lnTo>
                      <a:pt x="813" y="134"/>
                    </a:lnTo>
                    <a:lnTo>
                      <a:pt x="821" y="139"/>
                    </a:lnTo>
                    <a:lnTo>
                      <a:pt x="827" y="147"/>
                    </a:lnTo>
                    <a:lnTo>
                      <a:pt x="834" y="147"/>
                    </a:lnTo>
                    <a:lnTo>
                      <a:pt x="853" y="158"/>
                    </a:lnTo>
                    <a:lnTo>
                      <a:pt x="867" y="169"/>
                    </a:lnTo>
                    <a:lnTo>
                      <a:pt x="881" y="183"/>
                    </a:lnTo>
                    <a:lnTo>
                      <a:pt x="892" y="196"/>
                    </a:lnTo>
                    <a:lnTo>
                      <a:pt x="899" y="213"/>
                    </a:lnTo>
                    <a:lnTo>
                      <a:pt x="910" y="229"/>
                    </a:lnTo>
                    <a:lnTo>
                      <a:pt x="919" y="245"/>
                    </a:lnTo>
                    <a:lnTo>
                      <a:pt x="930" y="261"/>
                    </a:lnTo>
                    <a:lnTo>
                      <a:pt x="935" y="278"/>
                    </a:lnTo>
                    <a:lnTo>
                      <a:pt x="943" y="294"/>
                    </a:lnTo>
                    <a:lnTo>
                      <a:pt x="949" y="311"/>
                    </a:lnTo>
                    <a:lnTo>
                      <a:pt x="949" y="327"/>
                    </a:lnTo>
                    <a:lnTo>
                      <a:pt x="943" y="330"/>
                    </a:lnTo>
                    <a:lnTo>
                      <a:pt x="935" y="327"/>
                    </a:lnTo>
                    <a:lnTo>
                      <a:pt x="927" y="324"/>
                    </a:lnTo>
                    <a:lnTo>
                      <a:pt x="917" y="321"/>
                    </a:lnTo>
                    <a:lnTo>
                      <a:pt x="917" y="297"/>
                    </a:lnTo>
                    <a:lnTo>
                      <a:pt x="913" y="275"/>
                    </a:lnTo>
                    <a:lnTo>
                      <a:pt x="908" y="254"/>
                    </a:lnTo>
                    <a:lnTo>
                      <a:pt x="894" y="238"/>
                    </a:lnTo>
                    <a:lnTo>
                      <a:pt x="881" y="224"/>
                    </a:lnTo>
                    <a:lnTo>
                      <a:pt x="869" y="204"/>
                    </a:lnTo>
                    <a:lnTo>
                      <a:pt x="857" y="188"/>
                    </a:lnTo>
                    <a:lnTo>
                      <a:pt x="843" y="169"/>
                    </a:lnTo>
                    <a:lnTo>
                      <a:pt x="829" y="155"/>
                    </a:lnTo>
                    <a:lnTo>
                      <a:pt x="813" y="142"/>
                    </a:lnTo>
                    <a:lnTo>
                      <a:pt x="796" y="137"/>
                    </a:lnTo>
                    <a:lnTo>
                      <a:pt x="774" y="137"/>
                    </a:lnTo>
                    <a:lnTo>
                      <a:pt x="756" y="139"/>
                    </a:lnTo>
                    <a:lnTo>
                      <a:pt x="733" y="147"/>
                    </a:lnTo>
                    <a:lnTo>
                      <a:pt x="712" y="144"/>
                    </a:lnTo>
                    <a:lnTo>
                      <a:pt x="696" y="128"/>
                    </a:lnTo>
                    <a:lnTo>
                      <a:pt x="673" y="107"/>
                    </a:lnTo>
                    <a:lnTo>
                      <a:pt x="652" y="84"/>
                    </a:lnTo>
                    <a:lnTo>
                      <a:pt x="625" y="68"/>
                    </a:lnTo>
                    <a:lnTo>
                      <a:pt x="600" y="52"/>
                    </a:lnTo>
                    <a:lnTo>
                      <a:pt x="573" y="41"/>
                    </a:lnTo>
                    <a:lnTo>
                      <a:pt x="543" y="31"/>
                    </a:lnTo>
                    <a:lnTo>
                      <a:pt x="515" y="22"/>
                    </a:lnTo>
                    <a:lnTo>
                      <a:pt x="485" y="17"/>
                    </a:lnTo>
                    <a:lnTo>
                      <a:pt x="485" y="31"/>
                    </a:lnTo>
                    <a:lnTo>
                      <a:pt x="485" y="43"/>
                    </a:lnTo>
                    <a:lnTo>
                      <a:pt x="485" y="57"/>
                    </a:lnTo>
                    <a:lnTo>
                      <a:pt x="483" y="71"/>
                    </a:lnTo>
                    <a:lnTo>
                      <a:pt x="469" y="128"/>
                    </a:lnTo>
                    <a:lnTo>
                      <a:pt x="455" y="128"/>
                    </a:lnTo>
                    <a:lnTo>
                      <a:pt x="458" y="120"/>
                    </a:lnTo>
                    <a:lnTo>
                      <a:pt x="455" y="112"/>
                    </a:lnTo>
                    <a:lnTo>
                      <a:pt x="450" y="103"/>
                    </a:lnTo>
                    <a:lnTo>
                      <a:pt x="444" y="93"/>
                    </a:lnTo>
                    <a:lnTo>
                      <a:pt x="428" y="82"/>
                    </a:lnTo>
                    <a:lnTo>
                      <a:pt x="409" y="73"/>
                    </a:lnTo>
                    <a:lnTo>
                      <a:pt x="393" y="66"/>
                    </a:lnTo>
                    <a:lnTo>
                      <a:pt x="374" y="57"/>
                    </a:lnTo>
                    <a:lnTo>
                      <a:pt x="354" y="49"/>
                    </a:lnTo>
                    <a:lnTo>
                      <a:pt x="336" y="43"/>
                    </a:lnTo>
                    <a:lnTo>
                      <a:pt x="317" y="38"/>
                    </a:lnTo>
                    <a:lnTo>
                      <a:pt x="297" y="33"/>
                    </a:lnTo>
                    <a:lnTo>
                      <a:pt x="281" y="31"/>
                    </a:lnTo>
                    <a:lnTo>
                      <a:pt x="262" y="31"/>
                    </a:lnTo>
                    <a:lnTo>
                      <a:pt x="246" y="27"/>
                    </a:lnTo>
                    <a:lnTo>
                      <a:pt x="227" y="27"/>
                    </a:lnTo>
                    <a:lnTo>
                      <a:pt x="211" y="27"/>
                    </a:lnTo>
                    <a:lnTo>
                      <a:pt x="193" y="31"/>
                    </a:lnTo>
                    <a:lnTo>
                      <a:pt x="177" y="33"/>
                    </a:lnTo>
                    <a:lnTo>
                      <a:pt x="161" y="41"/>
                    </a:lnTo>
                    <a:lnTo>
                      <a:pt x="180" y="54"/>
                    </a:lnTo>
                    <a:lnTo>
                      <a:pt x="200" y="68"/>
                    </a:lnTo>
                    <a:lnTo>
                      <a:pt x="218" y="82"/>
                    </a:lnTo>
                    <a:lnTo>
                      <a:pt x="237" y="98"/>
                    </a:lnTo>
                    <a:lnTo>
                      <a:pt x="257" y="112"/>
                    </a:lnTo>
                    <a:lnTo>
                      <a:pt x="276" y="125"/>
                    </a:lnTo>
                    <a:lnTo>
                      <a:pt x="297" y="142"/>
                    </a:lnTo>
                    <a:lnTo>
                      <a:pt x="317" y="155"/>
                    </a:lnTo>
                    <a:lnTo>
                      <a:pt x="301" y="160"/>
                    </a:lnTo>
                    <a:lnTo>
                      <a:pt x="283" y="169"/>
                    </a:lnTo>
                    <a:lnTo>
                      <a:pt x="271" y="174"/>
                    </a:lnTo>
                    <a:lnTo>
                      <a:pt x="257" y="178"/>
                    </a:lnTo>
                    <a:lnTo>
                      <a:pt x="235" y="167"/>
                    </a:lnTo>
                    <a:lnTo>
                      <a:pt x="213" y="155"/>
                    </a:lnTo>
                    <a:lnTo>
                      <a:pt x="191" y="150"/>
                    </a:lnTo>
                    <a:lnTo>
                      <a:pt x="170" y="144"/>
                    </a:lnTo>
                    <a:lnTo>
                      <a:pt x="145" y="139"/>
                    </a:lnTo>
                    <a:lnTo>
                      <a:pt x="123" y="137"/>
                    </a:lnTo>
                    <a:lnTo>
                      <a:pt x="99" y="131"/>
                    </a:lnTo>
                    <a:lnTo>
                      <a:pt x="76" y="125"/>
                    </a:lnTo>
                    <a:lnTo>
                      <a:pt x="52" y="128"/>
                    </a:lnTo>
                    <a:lnTo>
                      <a:pt x="36" y="134"/>
                    </a:lnTo>
                    <a:lnTo>
                      <a:pt x="16" y="144"/>
                    </a:lnTo>
                    <a:lnTo>
                      <a:pt x="0" y="153"/>
                    </a:lnTo>
                    <a:lnTo>
                      <a:pt x="3" y="139"/>
                    </a:lnTo>
                    <a:lnTo>
                      <a:pt x="9" y="123"/>
                    </a:lnTo>
                    <a:lnTo>
                      <a:pt x="16" y="112"/>
                    </a:lnTo>
                    <a:lnTo>
                      <a:pt x="28" y="98"/>
                    </a:lnTo>
                    <a:lnTo>
                      <a:pt x="39" y="87"/>
                    </a:lnTo>
                    <a:lnTo>
                      <a:pt x="52" y="73"/>
                    </a:lnTo>
                    <a:lnTo>
                      <a:pt x="66" y="63"/>
                    </a:lnTo>
                    <a:lnTo>
                      <a:pt x="82" y="52"/>
                    </a:lnTo>
                    <a:lnTo>
                      <a:pt x="87" y="52"/>
                    </a:lnTo>
                    <a:lnTo>
                      <a:pt x="92" y="49"/>
                    </a:lnTo>
                    <a:lnTo>
                      <a:pt x="96" y="43"/>
                    </a:lnTo>
                    <a:lnTo>
                      <a:pt x="101" y="41"/>
                    </a:lnTo>
                    <a:lnTo>
                      <a:pt x="145" y="31"/>
                    </a:lnTo>
                    <a:lnTo>
                      <a:pt x="188" y="19"/>
                    </a:lnTo>
                    <a:lnTo>
                      <a:pt x="232" y="11"/>
                    </a:lnTo>
                    <a:lnTo>
                      <a:pt x="276" y="6"/>
                    </a:lnTo>
                    <a:lnTo>
                      <a:pt x="319" y="3"/>
                    </a:lnTo>
                    <a:lnTo>
                      <a:pt x="365" y="3"/>
                    </a:lnTo>
                    <a:lnTo>
                      <a:pt x="409" y="0"/>
                    </a:lnTo>
                    <a:lnTo>
                      <a:pt x="453" y="3"/>
                    </a:lnTo>
                    <a:lnTo>
                      <a:pt x="466" y="3"/>
                    </a:lnTo>
                    <a:lnTo>
                      <a:pt x="478" y="3"/>
                    </a:lnTo>
                    <a:lnTo>
                      <a:pt x="491" y="6"/>
                    </a:lnTo>
                    <a:lnTo>
                      <a:pt x="505" y="6"/>
                    </a:lnTo>
                    <a:close/>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76" name="Freeform 19"/>
              <p:cNvSpPr/>
              <p:nvPr/>
            </p:nvSpPr>
            <p:spPr bwMode="auto">
              <a:xfrm>
                <a:off x="2741" y="2007"/>
                <a:ext cx="65" cy="81"/>
              </a:xfrm>
              <a:custGeom>
                <a:avLst/>
                <a:gdLst>
                  <a:gd name="T0" fmla="*/ 16 w 261"/>
                  <a:gd name="T1" fmla="*/ 0 h 324"/>
                  <a:gd name="T2" fmla="*/ 13 w 261"/>
                  <a:gd name="T3" fmla="*/ 1 h 324"/>
                  <a:gd name="T4" fmla="*/ 11 w 261"/>
                  <a:gd name="T5" fmla="*/ 3 h 324"/>
                  <a:gd name="T6" fmla="*/ 9 w 261"/>
                  <a:gd name="T7" fmla="*/ 6 h 324"/>
                  <a:gd name="T8" fmla="*/ 8 w 261"/>
                  <a:gd name="T9" fmla="*/ 8 h 324"/>
                  <a:gd name="T10" fmla="*/ 7 w 261"/>
                  <a:gd name="T11" fmla="*/ 11 h 324"/>
                  <a:gd name="T12" fmla="*/ 7 w 261"/>
                  <a:gd name="T13" fmla="*/ 14 h 324"/>
                  <a:gd name="T14" fmla="*/ 7 w 261"/>
                  <a:gd name="T15" fmla="*/ 18 h 324"/>
                  <a:gd name="T16" fmla="*/ 8 w 261"/>
                  <a:gd name="T17" fmla="*/ 20 h 324"/>
                  <a:gd name="T18" fmla="*/ 7 w 261"/>
                  <a:gd name="T19" fmla="*/ 19 h 324"/>
                  <a:gd name="T20" fmla="*/ 6 w 261"/>
                  <a:gd name="T21" fmla="*/ 18 h 324"/>
                  <a:gd name="T22" fmla="*/ 5 w 261"/>
                  <a:gd name="T23" fmla="*/ 16 h 324"/>
                  <a:gd name="T24" fmla="*/ 4 w 261"/>
                  <a:gd name="T25" fmla="*/ 14 h 324"/>
                  <a:gd name="T26" fmla="*/ 4 w 261"/>
                  <a:gd name="T27" fmla="*/ 13 h 324"/>
                  <a:gd name="T28" fmla="*/ 3 w 261"/>
                  <a:gd name="T29" fmla="*/ 11 h 324"/>
                  <a:gd name="T30" fmla="*/ 2 w 261"/>
                  <a:gd name="T31" fmla="*/ 10 h 324"/>
                  <a:gd name="T32" fmla="*/ 2 w 261"/>
                  <a:gd name="T33" fmla="*/ 8 h 324"/>
                  <a:gd name="T34" fmla="*/ 1 w 261"/>
                  <a:gd name="T35" fmla="*/ 8 h 324"/>
                  <a:gd name="T36" fmla="*/ 1 w 261"/>
                  <a:gd name="T37" fmla="*/ 7 h 324"/>
                  <a:gd name="T38" fmla="*/ 0 w 261"/>
                  <a:gd name="T39" fmla="*/ 6 h 324"/>
                  <a:gd name="T40" fmla="*/ 0 w 261"/>
                  <a:gd name="T41" fmla="*/ 5 h 324"/>
                  <a:gd name="T42" fmla="*/ 1 w 261"/>
                  <a:gd name="T43" fmla="*/ 6 h 324"/>
                  <a:gd name="T44" fmla="*/ 2 w 261"/>
                  <a:gd name="T45" fmla="*/ 6 h 324"/>
                  <a:gd name="T46" fmla="*/ 4 w 261"/>
                  <a:gd name="T47" fmla="*/ 6 h 324"/>
                  <a:gd name="T48" fmla="*/ 5 w 261"/>
                  <a:gd name="T49" fmla="*/ 5 h 324"/>
                  <a:gd name="T50" fmla="*/ 6 w 261"/>
                  <a:gd name="T51" fmla="*/ 5 h 324"/>
                  <a:gd name="T52" fmla="*/ 6 w 261"/>
                  <a:gd name="T53" fmla="*/ 4 h 324"/>
                  <a:gd name="T54" fmla="*/ 6 w 261"/>
                  <a:gd name="T55" fmla="*/ 3 h 324"/>
                  <a:gd name="T56" fmla="*/ 5 w 261"/>
                  <a:gd name="T57" fmla="*/ 2 h 324"/>
                  <a:gd name="T58" fmla="*/ 6 w 261"/>
                  <a:gd name="T59" fmla="*/ 1 h 324"/>
                  <a:gd name="T60" fmla="*/ 8 w 261"/>
                  <a:gd name="T61" fmla="*/ 1 h 324"/>
                  <a:gd name="T62" fmla="*/ 9 w 261"/>
                  <a:gd name="T63" fmla="*/ 1 h 324"/>
                  <a:gd name="T64" fmla="*/ 10 w 261"/>
                  <a:gd name="T65" fmla="*/ 1 h 324"/>
                  <a:gd name="T66" fmla="*/ 12 w 261"/>
                  <a:gd name="T67" fmla="*/ 1 h 324"/>
                  <a:gd name="T68" fmla="*/ 13 w 261"/>
                  <a:gd name="T69" fmla="*/ 0 h 324"/>
                  <a:gd name="T70" fmla="*/ 15 w 261"/>
                  <a:gd name="T71" fmla="*/ 0 h 324"/>
                  <a:gd name="T72" fmla="*/ 16 w 261"/>
                  <a:gd name="T73" fmla="*/ 0 h 3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1" h="324">
                    <a:moveTo>
                      <a:pt x="261" y="0"/>
                    </a:moveTo>
                    <a:lnTo>
                      <a:pt x="218" y="21"/>
                    </a:lnTo>
                    <a:lnTo>
                      <a:pt x="183" y="51"/>
                    </a:lnTo>
                    <a:lnTo>
                      <a:pt x="153" y="90"/>
                    </a:lnTo>
                    <a:lnTo>
                      <a:pt x="130" y="133"/>
                    </a:lnTo>
                    <a:lnTo>
                      <a:pt x="114" y="180"/>
                    </a:lnTo>
                    <a:lnTo>
                      <a:pt x="109" y="228"/>
                    </a:lnTo>
                    <a:lnTo>
                      <a:pt x="111" y="278"/>
                    </a:lnTo>
                    <a:lnTo>
                      <a:pt x="125" y="324"/>
                    </a:lnTo>
                    <a:lnTo>
                      <a:pt x="111" y="299"/>
                    </a:lnTo>
                    <a:lnTo>
                      <a:pt x="98" y="278"/>
                    </a:lnTo>
                    <a:lnTo>
                      <a:pt x="84" y="253"/>
                    </a:lnTo>
                    <a:lnTo>
                      <a:pt x="74" y="228"/>
                    </a:lnTo>
                    <a:lnTo>
                      <a:pt x="60" y="204"/>
                    </a:lnTo>
                    <a:lnTo>
                      <a:pt x="49" y="180"/>
                    </a:lnTo>
                    <a:lnTo>
                      <a:pt x="38" y="156"/>
                    </a:lnTo>
                    <a:lnTo>
                      <a:pt x="27" y="131"/>
                    </a:lnTo>
                    <a:lnTo>
                      <a:pt x="22" y="120"/>
                    </a:lnTo>
                    <a:lnTo>
                      <a:pt x="14" y="109"/>
                    </a:lnTo>
                    <a:lnTo>
                      <a:pt x="5" y="98"/>
                    </a:lnTo>
                    <a:lnTo>
                      <a:pt x="0" y="85"/>
                    </a:lnTo>
                    <a:lnTo>
                      <a:pt x="22" y="90"/>
                    </a:lnTo>
                    <a:lnTo>
                      <a:pt x="40" y="90"/>
                    </a:lnTo>
                    <a:lnTo>
                      <a:pt x="63" y="87"/>
                    </a:lnTo>
                    <a:lnTo>
                      <a:pt x="79" y="79"/>
                    </a:lnTo>
                    <a:lnTo>
                      <a:pt x="93" y="71"/>
                    </a:lnTo>
                    <a:lnTo>
                      <a:pt x="98" y="57"/>
                    </a:lnTo>
                    <a:lnTo>
                      <a:pt x="93" y="41"/>
                    </a:lnTo>
                    <a:lnTo>
                      <a:pt x="76" y="25"/>
                    </a:lnTo>
                    <a:lnTo>
                      <a:pt x="98" y="19"/>
                    </a:lnTo>
                    <a:lnTo>
                      <a:pt x="123" y="16"/>
                    </a:lnTo>
                    <a:lnTo>
                      <a:pt x="144" y="14"/>
                    </a:lnTo>
                    <a:lnTo>
                      <a:pt x="169" y="11"/>
                    </a:lnTo>
                    <a:lnTo>
                      <a:pt x="194" y="9"/>
                    </a:lnTo>
                    <a:lnTo>
                      <a:pt x="215" y="5"/>
                    </a:lnTo>
                    <a:lnTo>
                      <a:pt x="240" y="2"/>
                    </a:lnTo>
                    <a:lnTo>
                      <a:pt x="261" y="0"/>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77" name="Freeform 20"/>
              <p:cNvSpPr/>
              <p:nvPr/>
            </p:nvSpPr>
            <p:spPr bwMode="auto">
              <a:xfrm>
                <a:off x="2902" y="2012"/>
                <a:ext cx="54" cy="33"/>
              </a:xfrm>
              <a:custGeom>
                <a:avLst/>
                <a:gdLst>
                  <a:gd name="T0" fmla="*/ 12 w 215"/>
                  <a:gd name="T1" fmla="*/ 6 h 131"/>
                  <a:gd name="T2" fmla="*/ 14 w 215"/>
                  <a:gd name="T3" fmla="*/ 7 h 131"/>
                  <a:gd name="T4" fmla="*/ 13 w 215"/>
                  <a:gd name="T5" fmla="*/ 7 h 131"/>
                  <a:gd name="T6" fmla="*/ 12 w 215"/>
                  <a:gd name="T7" fmla="*/ 7 h 131"/>
                  <a:gd name="T8" fmla="*/ 11 w 215"/>
                  <a:gd name="T9" fmla="*/ 8 h 131"/>
                  <a:gd name="T10" fmla="*/ 10 w 215"/>
                  <a:gd name="T11" fmla="*/ 8 h 131"/>
                  <a:gd name="T12" fmla="*/ 9 w 215"/>
                  <a:gd name="T13" fmla="*/ 8 h 131"/>
                  <a:gd name="T14" fmla="*/ 8 w 215"/>
                  <a:gd name="T15" fmla="*/ 8 h 131"/>
                  <a:gd name="T16" fmla="*/ 7 w 215"/>
                  <a:gd name="T17" fmla="*/ 8 h 131"/>
                  <a:gd name="T18" fmla="*/ 6 w 215"/>
                  <a:gd name="T19" fmla="*/ 7 h 131"/>
                  <a:gd name="T20" fmla="*/ 6 w 215"/>
                  <a:gd name="T21" fmla="*/ 7 h 131"/>
                  <a:gd name="T22" fmla="*/ 5 w 215"/>
                  <a:gd name="T23" fmla="*/ 7 h 131"/>
                  <a:gd name="T24" fmla="*/ 4 w 215"/>
                  <a:gd name="T25" fmla="*/ 7 h 131"/>
                  <a:gd name="T26" fmla="*/ 3 w 215"/>
                  <a:gd name="T27" fmla="*/ 6 h 131"/>
                  <a:gd name="T28" fmla="*/ 3 w 215"/>
                  <a:gd name="T29" fmla="*/ 6 h 131"/>
                  <a:gd name="T30" fmla="*/ 2 w 215"/>
                  <a:gd name="T31" fmla="*/ 6 h 131"/>
                  <a:gd name="T32" fmla="*/ 1 w 215"/>
                  <a:gd name="T33" fmla="*/ 6 h 131"/>
                  <a:gd name="T34" fmla="*/ 0 w 215"/>
                  <a:gd name="T35" fmla="*/ 5 h 131"/>
                  <a:gd name="T36" fmla="*/ 1 w 215"/>
                  <a:gd name="T37" fmla="*/ 4 h 131"/>
                  <a:gd name="T38" fmla="*/ 1 w 215"/>
                  <a:gd name="T39" fmla="*/ 3 h 131"/>
                  <a:gd name="T40" fmla="*/ 1 w 215"/>
                  <a:gd name="T41" fmla="*/ 1 h 131"/>
                  <a:gd name="T42" fmla="*/ 2 w 215"/>
                  <a:gd name="T43" fmla="*/ 0 h 131"/>
                  <a:gd name="T44" fmla="*/ 3 w 215"/>
                  <a:gd name="T45" fmla="*/ 1 h 131"/>
                  <a:gd name="T46" fmla="*/ 5 w 215"/>
                  <a:gd name="T47" fmla="*/ 1 h 131"/>
                  <a:gd name="T48" fmla="*/ 6 w 215"/>
                  <a:gd name="T49" fmla="*/ 2 h 131"/>
                  <a:gd name="T50" fmla="*/ 7 w 215"/>
                  <a:gd name="T51" fmla="*/ 3 h 131"/>
                  <a:gd name="T52" fmla="*/ 9 w 215"/>
                  <a:gd name="T53" fmla="*/ 3 h 131"/>
                  <a:gd name="T54" fmla="*/ 10 w 215"/>
                  <a:gd name="T55" fmla="*/ 4 h 131"/>
                  <a:gd name="T56" fmla="*/ 11 w 215"/>
                  <a:gd name="T57" fmla="*/ 5 h 131"/>
                  <a:gd name="T58" fmla="*/ 12 w 215"/>
                  <a:gd name="T59" fmla="*/ 6 h 13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5" h="131">
                    <a:moveTo>
                      <a:pt x="197" y="101"/>
                    </a:moveTo>
                    <a:lnTo>
                      <a:pt x="215" y="112"/>
                    </a:lnTo>
                    <a:lnTo>
                      <a:pt x="202" y="114"/>
                    </a:lnTo>
                    <a:lnTo>
                      <a:pt x="185" y="117"/>
                    </a:lnTo>
                    <a:lnTo>
                      <a:pt x="172" y="123"/>
                    </a:lnTo>
                    <a:lnTo>
                      <a:pt x="158" y="128"/>
                    </a:lnTo>
                    <a:lnTo>
                      <a:pt x="142" y="131"/>
                    </a:lnTo>
                    <a:lnTo>
                      <a:pt x="128" y="131"/>
                    </a:lnTo>
                    <a:lnTo>
                      <a:pt x="114" y="126"/>
                    </a:lnTo>
                    <a:lnTo>
                      <a:pt x="101" y="112"/>
                    </a:lnTo>
                    <a:lnTo>
                      <a:pt x="87" y="109"/>
                    </a:lnTo>
                    <a:lnTo>
                      <a:pt x="77" y="106"/>
                    </a:lnTo>
                    <a:lnTo>
                      <a:pt x="63" y="106"/>
                    </a:lnTo>
                    <a:lnTo>
                      <a:pt x="52" y="101"/>
                    </a:lnTo>
                    <a:lnTo>
                      <a:pt x="38" y="98"/>
                    </a:lnTo>
                    <a:lnTo>
                      <a:pt x="25" y="96"/>
                    </a:lnTo>
                    <a:lnTo>
                      <a:pt x="13" y="90"/>
                    </a:lnTo>
                    <a:lnTo>
                      <a:pt x="0" y="84"/>
                    </a:lnTo>
                    <a:lnTo>
                      <a:pt x="6" y="62"/>
                    </a:lnTo>
                    <a:lnTo>
                      <a:pt x="8" y="41"/>
                    </a:lnTo>
                    <a:lnTo>
                      <a:pt x="13" y="18"/>
                    </a:lnTo>
                    <a:lnTo>
                      <a:pt x="22" y="0"/>
                    </a:lnTo>
                    <a:lnTo>
                      <a:pt x="47" y="6"/>
                    </a:lnTo>
                    <a:lnTo>
                      <a:pt x="71" y="13"/>
                    </a:lnTo>
                    <a:lnTo>
                      <a:pt x="96" y="25"/>
                    </a:lnTo>
                    <a:lnTo>
                      <a:pt x="117" y="38"/>
                    </a:lnTo>
                    <a:lnTo>
                      <a:pt x="139" y="52"/>
                    </a:lnTo>
                    <a:lnTo>
                      <a:pt x="158" y="68"/>
                    </a:lnTo>
                    <a:lnTo>
                      <a:pt x="178" y="84"/>
                    </a:lnTo>
                    <a:lnTo>
                      <a:pt x="197" y="101"/>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78" name="Freeform 21"/>
              <p:cNvSpPr/>
              <p:nvPr/>
            </p:nvSpPr>
            <p:spPr bwMode="auto">
              <a:xfrm>
                <a:off x="2830" y="2013"/>
                <a:ext cx="60" cy="26"/>
              </a:xfrm>
              <a:custGeom>
                <a:avLst/>
                <a:gdLst>
                  <a:gd name="T0" fmla="*/ 14 w 237"/>
                  <a:gd name="T1" fmla="*/ 4 h 104"/>
                  <a:gd name="T2" fmla="*/ 15 w 237"/>
                  <a:gd name="T3" fmla="*/ 5 h 104"/>
                  <a:gd name="T4" fmla="*/ 15 w 237"/>
                  <a:gd name="T5" fmla="*/ 5 h 104"/>
                  <a:gd name="T6" fmla="*/ 15 w 237"/>
                  <a:gd name="T7" fmla="*/ 5 h 104"/>
                  <a:gd name="T8" fmla="*/ 15 w 237"/>
                  <a:gd name="T9" fmla="*/ 5 h 104"/>
                  <a:gd name="T10" fmla="*/ 14 w 237"/>
                  <a:gd name="T11" fmla="*/ 5 h 104"/>
                  <a:gd name="T12" fmla="*/ 13 w 237"/>
                  <a:gd name="T13" fmla="*/ 6 h 104"/>
                  <a:gd name="T14" fmla="*/ 13 w 237"/>
                  <a:gd name="T15" fmla="*/ 6 h 104"/>
                  <a:gd name="T16" fmla="*/ 12 w 237"/>
                  <a:gd name="T17" fmla="*/ 6 h 104"/>
                  <a:gd name="T18" fmla="*/ 11 w 237"/>
                  <a:gd name="T19" fmla="*/ 6 h 104"/>
                  <a:gd name="T20" fmla="*/ 10 w 237"/>
                  <a:gd name="T21" fmla="*/ 6 h 104"/>
                  <a:gd name="T22" fmla="*/ 9 w 237"/>
                  <a:gd name="T23" fmla="*/ 6 h 104"/>
                  <a:gd name="T24" fmla="*/ 8 w 237"/>
                  <a:gd name="T25" fmla="*/ 7 h 104"/>
                  <a:gd name="T26" fmla="*/ 7 w 237"/>
                  <a:gd name="T27" fmla="*/ 6 h 104"/>
                  <a:gd name="T28" fmla="*/ 6 w 237"/>
                  <a:gd name="T29" fmla="*/ 5 h 104"/>
                  <a:gd name="T30" fmla="*/ 6 w 237"/>
                  <a:gd name="T31" fmla="*/ 4 h 104"/>
                  <a:gd name="T32" fmla="*/ 4 w 237"/>
                  <a:gd name="T33" fmla="*/ 4 h 104"/>
                  <a:gd name="T34" fmla="*/ 3 w 237"/>
                  <a:gd name="T35" fmla="*/ 3 h 104"/>
                  <a:gd name="T36" fmla="*/ 2 w 237"/>
                  <a:gd name="T37" fmla="*/ 2 h 104"/>
                  <a:gd name="T38" fmla="*/ 1 w 237"/>
                  <a:gd name="T39" fmla="*/ 1 h 104"/>
                  <a:gd name="T40" fmla="*/ 0 w 237"/>
                  <a:gd name="T41" fmla="*/ 1 h 104"/>
                  <a:gd name="T42" fmla="*/ 1 w 237"/>
                  <a:gd name="T43" fmla="*/ 0 h 104"/>
                  <a:gd name="T44" fmla="*/ 2 w 237"/>
                  <a:gd name="T45" fmla="*/ 0 h 104"/>
                  <a:gd name="T46" fmla="*/ 3 w 237"/>
                  <a:gd name="T47" fmla="*/ 0 h 104"/>
                  <a:gd name="T48" fmla="*/ 4 w 237"/>
                  <a:gd name="T49" fmla="*/ 0 h 104"/>
                  <a:gd name="T50" fmla="*/ 5 w 237"/>
                  <a:gd name="T51" fmla="*/ 1 h 104"/>
                  <a:gd name="T52" fmla="*/ 6 w 237"/>
                  <a:gd name="T53" fmla="*/ 1 h 104"/>
                  <a:gd name="T54" fmla="*/ 7 w 237"/>
                  <a:gd name="T55" fmla="*/ 1 h 104"/>
                  <a:gd name="T56" fmla="*/ 8 w 237"/>
                  <a:gd name="T57" fmla="*/ 1 h 104"/>
                  <a:gd name="T58" fmla="*/ 9 w 237"/>
                  <a:gd name="T59" fmla="*/ 1 h 104"/>
                  <a:gd name="T60" fmla="*/ 10 w 237"/>
                  <a:gd name="T61" fmla="*/ 2 h 104"/>
                  <a:gd name="T62" fmla="*/ 11 w 237"/>
                  <a:gd name="T63" fmla="*/ 2 h 104"/>
                  <a:gd name="T64" fmla="*/ 12 w 237"/>
                  <a:gd name="T65" fmla="*/ 2 h 104"/>
                  <a:gd name="T66" fmla="*/ 12 w 237"/>
                  <a:gd name="T67" fmla="*/ 3 h 104"/>
                  <a:gd name="T68" fmla="*/ 13 w 237"/>
                  <a:gd name="T69" fmla="*/ 3 h 104"/>
                  <a:gd name="T70" fmla="*/ 14 w 237"/>
                  <a:gd name="T71" fmla="*/ 4 h 104"/>
                  <a:gd name="T72" fmla="*/ 14 w 237"/>
                  <a:gd name="T73" fmla="*/ 4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37" h="104">
                    <a:moveTo>
                      <a:pt x="226" y="69"/>
                    </a:moveTo>
                    <a:lnTo>
                      <a:pt x="229" y="71"/>
                    </a:lnTo>
                    <a:lnTo>
                      <a:pt x="235" y="77"/>
                    </a:lnTo>
                    <a:lnTo>
                      <a:pt x="237" y="80"/>
                    </a:lnTo>
                    <a:lnTo>
                      <a:pt x="237" y="85"/>
                    </a:lnTo>
                    <a:lnTo>
                      <a:pt x="223" y="85"/>
                    </a:lnTo>
                    <a:lnTo>
                      <a:pt x="210" y="88"/>
                    </a:lnTo>
                    <a:lnTo>
                      <a:pt x="196" y="91"/>
                    </a:lnTo>
                    <a:lnTo>
                      <a:pt x="182" y="94"/>
                    </a:lnTo>
                    <a:lnTo>
                      <a:pt x="169" y="96"/>
                    </a:lnTo>
                    <a:lnTo>
                      <a:pt x="156" y="99"/>
                    </a:lnTo>
                    <a:lnTo>
                      <a:pt x="142" y="101"/>
                    </a:lnTo>
                    <a:lnTo>
                      <a:pt x="128" y="104"/>
                    </a:lnTo>
                    <a:lnTo>
                      <a:pt x="115" y="91"/>
                    </a:lnTo>
                    <a:lnTo>
                      <a:pt x="99" y="80"/>
                    </a:lnTo>
                    <a:lnTo>
                      <a:pt x="85" y="66"/>
                    </a:lnTo>
                    <a:lnTo>
                      <a:pt x="69" y="55"/>
                    </a:lnTo>
                    <a:lnTo>
                      <a:pt x="51" y="41"/>
                    </a:lnTo>
                    <a:lnTo>
                      <a:pt x="35" y="30"/>
                    </a:lnTo>
                    <a:lnTo>
                      <a:pt x="19" y="20"/>
                    </a:lnTo>
                    <a:lnTo>
                      <a:pt x="0" y="9"/>
                    </a:lnTo>
                    <a:lnTo>
                      <a:pt x="14" y="4"/>
                    </a:lnTo>
                    <a:lnTo>
                      <a:pt x="30" y="0"/>
                    </a:lnTo>
                    <a:lnTo>
                      <a:pt x="46" y="0"/>
                    </a:lnTo>
                    <a:lnTo>
                      <a:pt x="63" y="4"/>
                    </a:lnTo>
                    <a:lnTo>
                      <a:pt x="79" y="6"/>
                    </a:lnTo>
                    <a:lnTo>
                      <a:pt x="92" y="11"/>
                    </a:lnTo>
                    <a:lnTo>
                      <a:pt x="109" y="14"/>
                    </a:lnTo>
                    <a:lnTo>
                      <a:pt x="125" y="14"/>
                    </a:lnTo>
                    <a:lnTo>
                      <a:pt x="139" y="20"/>
                    </a:lnTo>
                    <a:lnTo>
                      <a:pt x="152" y="23"/>
                    </a:lnTo>
                    <a:lnTo>
                      <a:pt x="166" y="28"/>
                    </a:lnTo>
                    <a:lnTo>
                      <a:pt x="180" y="34"/>
                    </a:lnTo>
                    <a:lnTo>
                      <a:pt x="191" y="39"/>
                    </a:lnTo>
                    <a:lnTo>
                      <a:pt x="205" y="47"/>
                    </a:lnTo>
                    <a:lnTo>
                      <a:pt x="216" y="58"/>
                    </a:lnTo>
                    <a:lnTo>
                      <a:pt x="226" y="69"/>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79" name="Freeform 22"/>
              <p:cNvSpPr/>
              <p:nvPr/>
            </p:nvSpPr>
            <p:spPr bwMode="auto">
              <a:xfrm>
                <a:off x="3114" y="2017"/>
                <a:ext cx="120" cy="177"/>
              </a:xfrm>
              <a:custGeom>
                <a:avLst/>
                <a:gdLst>
                  <a:gd name="T0" fmla="*/ 30 w 482"/>
                  <a:gd name="T1" fmla="*/ 34 h 706"/>
                  <a:gd name="T2" fmla="*/ 30 w 482"/>
                  <a:gd name="T3" fmla="*/ 34 h 706"/>
                  <a:gd name="T4" fmla="*/ 30 w 482"/>
                  <a:gd name="T5" fmla="*/ 34 h 706"/>
                  <a:gd name="T6" fmla="*/ 29 w 482"/>
                  <a:gd name="T7" fmla="*/ 34 h 706"/>
                  <a:gd name="T8" fmla="*/ 29 w 482"/>
                  <a:gd name="T9" fmla="*/ 34 h 706"/>
                  <a:gd name="T10" fmla="*/ 29 w 482"/>
                  <a:gd name="T11" fmla="*/ 34 h 706"/>
                  <a:gd name="T12" fmla="*/ 29 w 482"/>
                  <a:gd name="T13" fmla="*/ 37 h 706"/>
                  <a:gd name="T14" fmla="*/ 28 w 482"/>
                  <a:gd name="T15" fmla="*/ 39 h 706"/>
                  <a:gd name="T16" fmla="*/ 28 w 482"/>
                  <a:gd name="T17" fmla="*/ 42 h 706"/>
                  <a:gd name="T18" fmla="*/ 27 w 482"/>
                  <a:gd name="T19" fmla="*/ 44 h 706"/>
                  <a:gd name="T20" fmla="*/ 26 w 482"/>
                  <a:gd name="T21" fmla="*/ 43 h 706"/>
                  <a:gd name="T22" fmla="*/ 26 w 482"/>
                  <a:gd name="T23" fmla="*/ 42 h 706"/>
                  <a:gd name="T24" fmla="*/ 25 w 482"/>
                  <a:gd name="T25" fmla="*/ 41 h 706"/>
                  <a:gd name="T26" fmla="*/ 24 w 482"/>
                  <a:gd name="T27" fmla="*/ 39 h 706"/>
                  <a:gd name="T28" fmla="*/ 24 w 482"/>
                  <a:gd name="T29" fmla="*/ 39 h 706"/>
                  <a:gd name="T30" fmla="*/ 23 w 482"/>
                  <a:gd name="T31" fmla="*/ 39 h 706"/>
                  <a:gd name="T32" fmla="*/ 23 w 482"/>
                  <a:gd name="T33" fmla="*/ 39 h 706"/>
                  <a:gd name="T34" fmla="*/ 23 w 482"/>
                  <a:gd name="T35" fmla="*/ 39 h 706"/>
                  <a:gd name="T36" fmla="*/ 23 w 482"/>
                  <a:gd name="T37" fmla="*/ 38 h 706"/>
                  <a:gd name="T38" fmla="*/ 23 w 482"/>
                  <a:gd name="T39" fmla="*/ 37 h 706"/>
                  <a:gd name="T40" fmla="*/ 23 w 482"/>
                  <a:gd name="T41" fmla="*/ 37 h 706"/>
                  <a:gd name="T42" fmla="*/ 22 w 482"/>
                  <a:gd name="T43" fmla="*/ 36 h 706"/>
                  <a:gd name="T44" fmla="*/ 21 w 482"/>
                  <a:gd name="T45" fmla="*/ 36 h 706"/>
                  <a:gd name="T46" fmla="*/ 0 w 482"/>
                  <a:gd name="T47" fmla="*/ 8 h 706"/>
                  <a:gd name="T48" fmla="*/ 0 w 482"/>
                  <a:gd name="T49" fmla="*/ 6 h 706"/>
                  <a:gd name="T50" fmla="*/ 1 w 482"/>
                  <a:gd name="T51" fmla="*/ 4 h 706"/>
                  <a:gd name="T52" fmla="*/ 1 w 482"/>
                  <a:gd name="T53" fmla="*/ 2 h 706"/>
                  <a:gd name="T54" fmla="*/ 1 w 482"/>
                  <a:gd name="T55" fmla="*/ 0 h 706"/>
                  <a:gd name="T56" fmla="*/ 2 w 482"/>
                  <a:gd name="T57" fmla="*/ 1 h 706"/>
                  <a:gd name="T58" fmla="*/ 3 w 482"/>
                  <a:gd name="T59" fmla="*/ 3 h 706"/>
                  <a:gd name="T60" fmla="*/ 5 w 482"/>
                  <a:gd name="T61" fmla="*/ 5 h 706"/>
                  <a:gd name="T62" fmla="*/ 7 w 482"/>
                  <a:gd name="T63" fmla="*/ 7 h 706"/>
                  <a:gd name="T64" fmla="*/ 9 w 482"/>
                  <a:gd name="T65" fmla="*/ 9 h 706"/>
                  <a:gd name="T66" fmla="*/ 11 w 482"/>
                  <a:gd name="T67" fmla="*/ 11 h 706"/>
                  <a:gd name="T68" fmla="*/ 12 w 482"/>
                  <a:gd name="T69" fmla="*/ 13 h 706"/>
                  <a:gd name="T70" fmla="*/ 14 w 482"/>
                  <a:gd name="T71" fmla="*/ 15 h 706"/>
                  <a:gd name="T72" fmla="*/ 16 w 482"/>
                  <a:gd name="T73" fmla="*/ 17 h 706"/>
                  <a:gd name="T74" fmla="*/ 18 w 482"/>
                  <a:gd name="T75" fmla="*/ 19 h 706"/>
                  <a:gd name="T76" fmla="*/ 19 w 482"/>
                  <a:gd name="T77" fmla="*/ 21 h 706"/>
                  <a:gd name="T78" fmla="*/ 21 w 482"/>
                  <a:gd name="T79" fmla="*/ 23 h 706"/>
                  <a:gd name="T80" fmla="*/ 23 w 482"/>
                  <a:gd name="T81" fmla="*/ 25 h 706"/>
                  <a:gd name="T82" fmla="*/ 25 w 482"/>
                  <a:gd name="T83" fmla="*/ 27 h 706"/>
                  <a:gd name="T84" fmla="*/ 26 w 482"/>
                  <a:gd name="T85" fmla="*/ 30 h 706"/>
                  <a:gd name="T86" fmla="*/ 28 w 482"/>
                  <a:gd name="T87" fmla="*/ 32 h 706"/>
                  <a:gd name="T88" fmla="*/ 30 w 482"/>
                  <a:gd name="T89" fmla="*/ 34 h 7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82" h="706">
                    <a:moveTo>
                      <a:pt x="482" y="539"/>
                    </a:moveTo>
                    <a:lnTo>
                      <a:pt x="480" y="539"/>
                    </a:lnTo>
                    <a:lnTo>
                      <a:pt x="477" y="536"/>
                    </a:lnTo>
                    <a:lnTo>
                      <a:pt x="475" y="536"/>
                    </a:lnTo>
                    <a:lnTo>
                      <a:pt x="471" y="539"/>
                    </a:lnTo>
                    <a:lnTo>
                      <a:pt x="466" y="545"/>
                    </a:lnTo>
                    <a:lnTo>
                      <a:pt x="466" y="586"/>
                    </a:lnTo>
                    <a:lnTo>
                      <a:pt x="457" y="624"/>
                    </a:lnTo>
                    <a:lnTo>
                      <a:pt x="450" y="665"/>
                    </a:lnTo>
                    <a:lnTo>
                      <a:pt x="441" y="706"/>
                    </a:lnTo>
                    <a:lnTo>
                      <a:pt x="427" y="686"/>
                    </a:lnTo>
                    <a:lnTo>
                      <a:pt x="415" y="665"/>
                    </a:lnTo>
                    <a:lnTo>
                      <a:pt x="401" y="646"/>
                    </a:lnTo>
                    <a:lnTo>
                      <a:pt x="390" y="624"/>
                    </a:lnTo>
                    <a:lnTo>
                      <a:pt x="384" y="621"/>
                    </a:lnTo>
                    <a:lnTo>
                      <a:pt x="379" y="619"/>
                    </a:lnTo>
                    <a:lnTo>
                      <a:pt x="376" y="616"/>
                    </a:lnTo>
                    <a:lnTo>
                      <a:pt x="371" y="621"/>
                    </a:lnTo>
                    <a:lnTo>
                      <a:pt x="368" y="607"/>
                    </a:lnTo>
                    <a:lnTo>
                      <a:pt x="371" y="596"/>
                    </a:lnTo>
                    <a:lnTo>
                      <a:pt x="368" y="583"/>
                    </a:lnTo>
                    <a:lnTo>
                      <a:pt x="360" y="575"/>
                    </a:lnTo>
                    <a:lnTo>
                      <a:pt x="346" y="575"/>
                    </a:lnTo>
                    <a:lnTo>
                      <a:pt x="0" y="125"/>
                    </a:lnTo>
                    <a:lnTo>
                      <a:pt x="8" y="95"/>
                    </a:lnTo>
                    <a:lnTo>
                      <a:pt x="13" y="62"/>
                    </a:lnTo>
                    <a:lnTo>
                      <a:pt x="13" y="33"/>
                    </a:lnTo>
                    <a:lnTo>
                      <a:pt x="16" y="0"/>
                    </a:lnTo>
                    <a:lnTo>
                      <a:pt x="30" y="8"/>
                    </a:lnTo>
                    <a:lnTo>
                      <a:pt x="57" y="40"/>
                    </a:lnTo>
                    <a:lnTo>
                      <a:pt x="87" y="74"/>
                    </a:lnTo>
                    <a:lnTo>
                      <a:pt x="114" y="106"/>
                    </a:lnTo>
                    <a:lnTo>
                      <a:pt x="144" y="136"/>
                    </a:lnTo>
                    <a:lnTo>
                      <a:pt x="172" y="168"/>
                    </a:lnTo>
                    <a:lnTo>
                      <a:pt x="199" y="201"/>
                    </a:lnTo>
                    <a:lnTo>
                      <a:pt x="229" y="237"/>
                    </a:lnTo>
                    <a:lnTo>
                      <a:pt x="256" y="269"/>
                    </a:lnTo>
                    <a:lnTo>
                      <a:pt x="286" y="302"/>
                    </a:lnTo>
                    <a:lnTo>
                      <a:pt x="314" y="334"/>
                    </a:lnTo>
                    <a:lnTo>
                      <a:pt x="344" y="368"/>
                    </a:lnTo>
                    <a:lnTo>
                      <a:pt x="371" y="403"/>
                    </a:lnTo>
                    <a:lnTo>
                      <a:pt x="398" y="435"/>
                    </a:lnTo>
                    <a:lnTo>
                      <a:pt x="427" y="471"/>
                    </a:lnTo>
                    <a:lnTo>
                      <a:pt x="455" y="504"/>
                    </a:lnTo>
                    <a:lnTo>
                      <a:pt x="482" y="539"/>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80" name="Freeform 23"/>
              <p:cNvSpPr/>
              <p:nvPr/>
            </p:nvSpPr>
            <p:spPr bwMode="auto">
              <a:xfrm>
                <a:off x="3084" y="2022"/>
                <a:ext cx="114" cy="181"/>
              </a:xfrm>
              <a:custGeom>
                <a:avLst/>
                <a:gdLst>
                  <a:gd name="T0" fmla="*/ 8 w 455"/>
                  <a:gd name="T1" fmla="*/ 9 h 722"/>
                  <a:gd name="T2" fmla="*/ 29 w 455"/>
                  <a:gd name="T3" fmla="*/ 35 h 722"/>
                  <a:gd name="T4" fmla="*/ 28 w 455"/>
                  <a:gd name="T5" fmla="*/ 37 h 722"/>
                  <a:gd name="T6" fmla="*/ 28 w 455"/>
                  <a:gd name="T7" fmla="*/ 39 h 722"/>
                  <a:gd name="T8" fmla="*/ 27 w 455"/>
                  <a:gd name="T9" fmla="*/ 41 h 722"/>
                  <a:gd name="T10" fmla="*/ 27 w 455"/>
                  <a:gd name="T11" fmla="*/ 43 h 722"/>
                  <a:gd name="T12" fmla="*/ 27 w 455"/>
                  <a:gd name="T13" fmla="*/ 45 h 722"/>
                  <a:gd name="T14" fmla="*/ 26 w 455"/>
                  <a:gd name="T15" fmla="*/ 44 h 722"/>
                  <a:gd name="T16" fmla="*/ 25 w 455"/>
                  <a:gd name="T17" fmla="*/ 42 h 722"/>
                  <a:gd name="T18" fmla="*/ 24 w 455"/>
                  <a:gd name="T19" fmla="*/ 40 h 722"/>
                  <a:gd name="T20" fmla="*/ 22 w 455"/>
                  <a:gd name="T21" fmla="*/ 39 h 722"/>
                  <a:gd name="T22" fmla="*/ 22 w 455"/>
                  <a:gd name="T23" fmla="*/ 39 h 722"/>
                  <a:gd name="T24" fmla="*/ 22 w 455"/>
                  <a:gd name="T25" fmla="*/ 39 h 722"/>
                  <a:gd name="T26" fmla="*/ 22 w 455"/>
                  <a:gd name="T27" fmla="*/ 39 h 722"/>
                  <a:gd name="T28" fmla="*/ 21 w 455"/>
                  <a:gd name="T29" fmla="*/ 39 h 722"/>
                  <a:gd name="T30" fmla="*/ 21 w 455"/>
                  <a:gd name="T31" fmla="*/ 38 h 722"/>
                  <a:gd name="T32" fmla="*/ 22 w 455"/>
                  <a:gd name="T33" fmla="*/ 37 h 722"/>
                  <a:gd name="T34" fmla="*/ 21 w 455"/>
                  <a:gd name="T35" fmla="*/ 37 h 722"/>
                  <a:gd name="T36" fmla="*/ 21 w 455"/>
                  <a:gd name="T37" fmla="*/ 36 h 722"/>
                  <a:gd name="T38" fmla="*/ 21 w 455"/>
                  <a:gd name="T39" fmla="*/ 36 h 722"/>
                  <a:gd name="T40" fmla="*/ 20 w 455"/>
                  <a:gd name="T41" fmla="*/ 36 h 722"/>
                  <a:gd name="T42" fmla="*/ 20 w 455"/>
                  <a:gd name="T43" fmla="*/ 36 h 722"/>
                  <a:gd name="T44" fmla="*/ 20 w 455"/>
                  <a:gd name="T45" fmla="*/ 36 h 722"/>
                  <a:gd name="T46" fmla="*/ 17 w 455"/>
                  <a:gd name="T47" fmla="*/ 32 h 722"/>
                  <a:gd name="T48" fmla="*/ 15 w 455"/>
                  <a:gd name="T49" fmla="*/ 29 h 722"/>
                  <a:gd name="T50" fmla="*/ 12 w 455"/>
                  <a:gd name="T51" fmla="*/ 25 h 722"/>
                  <a:gd name="T52" fmla="*/ 10 w 455"/>
                  <a:gd name="T53" fmla="*/ 22 h 722"/>
                  <a:gd name="T54" fmla="*/ 7 w 455"/>
                  <a:gd name="T55" fmla="*/ 18 h 722"/>
                  <a:gd name="T56" fmla="*/ 5 w 455"/>
                  <a:gd name="T57" fmla="*/ 15 h 722"/>
                  <a:gd name="T58" fmla="*/ 3 w 455"/>
                  <a:gd name="T59" fmla="*/ 11 h 722"/>
                  <a:gd name="T60" fmla="*/ 0 w 455"/>
                  <a:gd name="T61" fmla="*/ 8 h 722"/>
                  <a:gd name="T62" fmla="*/ 0 w 455"/>
                  <a:gd name="T63" fmla="*/ 6 h 722"/>
                  <a:gd name="T64" fmla="*/ 0 w 455"/>
                  <a:gd name="T65" fmla="*/ 4 h 722"/>
                  <a:gd name="T66" fmla="*/ 0 w 455"/>
                  <a:gd name="T67" fmla="*/ 2 h 722"/>
                  <a:gd name="T68" fmla="*/ 1 w 455"/>
                  <a:gd name="T69" fmla="*/ 0 h 722"/>
                  <a:gd name="T70" fmla="*/ 2 w 455"/>
                  <a:gd name="T71" fmla="*/ 1 h 722"/>
                  <a:gd name="T72" fmla="*/ 3 w 455"/>
                  <a:gd name="T73" fmla="*/ 2 h 722"/>
                  <a:gd name="T74" fmla="*/ 4 w 455"/>
                  <a:gd name="T75" fmla="*/ 3 h 722"/>
                  <a:gd name="T76" fmla="*/ 5 w 455"/>
                  <a:gd name="T77" fmla="*/ 4 h 722"/>
                  <a:gd name="T78" fmla="*/ 5 w 455"/>
                  <a:gd name="T79" fmla="*/ 5 h 722"/>
                  <a:gd name="T80" fmla="*/ 6 w 455"/>
                  <a:gd name="T81" fmla="*/ 6 h 722"/>
                  <a:gd name="T82" fmla="*/ 7 w 455"/>
                  <a:gd name="T83" fmla="*/ 8 h 722"/>
                  <a:gd name="T84" fmla="*/ 8 w 455"/>
                  <a:gd name="T85" fmla="*/ 9 h 72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5" h="722">
                    <a:moveTo>
                      <a:pt x="126" y="136"/>
                    </a:moveTo>
                    <a:lnTo>
                      <a:pt x="455" y="561"/>
                    </a:lnTo>
                    <a:lnTo>
                      <a:pt x="444" y="586"/>
                    </a:lnTo>
                    <a:lnTo>
                      <a:pt x="441" y="621"/>
                    </a:lnTo>
                    <a:lnTo>
                      <a:pt x="436" y="653"/>
                    </a:lnTo>
                    <a:lnTo>
                      <a:pt x="434" y="687"/>
                    </a:lnTo>
                    <a:lnTo>
                      <a:pt x="430" y="722"/>
                    </a:lnTo>
                    <a:lnTo>
                      <a:pt x="409" y="694"/>
                    </a:lnTo>
                    <a:lnTo>
                      <a:pt x="390" y="667"/>
                    </a:lnTo>
                    <a:lnTo>
                      <a:pt x="374" y="643"/>
                    </a:lnTo>
                    <a:lnTo>
                      <a:pt x="354" y="616"/>
                    </a:lnTo>
                    <a:lnTo>
                      <a:pt x="352" y="613"/>
                    </a:lnTo>
                    <a:lnTo>
                      <a:pt x="349" y="613"/>
                    </a:lnTo>
                    <a:lnTo>
                      <a:pt x="344" y="616"/>
                    </a:lnTo>
                    <a:lnTo>
                      <a:pt x="340" y="616"/>
                    </a:lnTo>
                    <a:lnTo>
                      <a:pt x="340" y="605"/>
                    </a:lnTo>
                    <a:lnTo>
                      <a:pt x="344" y="593"/>
                    </a:lnTo>
                    <a:lnTo>
                      <a:pt x="340" y="583"/>
                    </a:lnTo>
                    <a:lnTo>
                      <a:pt x="335" y="575"/>
                    </a:lnTo>
                    <a:lnTo>
                      <a:pt x="330" y="577"/>
                    </a:lnTo>
                    <a:lnTo>
                      <a:pt x="324" y="575"/>
                    </a:lnTo>
                    <a:lnTo>
                      <a:pt x="322" y="572"/>
                    </a:lnTo>
                    <a:lnTo>
                      <a:pt x="317" y="567"/>
                    </a:lnTo>
                    <a:lnTo>
                      <a:pt x="275" y="512"/>
                    </a:lnTo>
                    <a:lnTo>
                      <a:pt x="237" y="455"/>
                    </a:lnTo>
                    <a:lnTo>
                      <a:pt x="196" y="400"/>
                    </a:lnTo>
                    <a:lnTo>
                      <a:pt x="158" y="346"/>
                    </a:lnTo>
                    <a:lnTo>
                      <a:pt x="117" y="289"/>
                    </a:lnTo>
                    <a:lnTo>
                      <a:pt x="80" y="234"/>
                    </a:lnTo>
                    <a:lnTo>
                      <a:pt x="39" y="179"/>
                    </a:lnTo>
                    <a:lnTo>
                      <a:pt x="0" y="126"/>
                    </a:lnTo>
                    <a:lnTo>
                      <a:pt x="2" y="96"/>
                    </a:lnTo>
                    <a:lnTo>
                      <a:pt x="2" y="62"/>
                    </a:lnTo>
                    <a:lnTo>
                      <a:pt x="5" y="30"/>
                    </a:lnTo>
                    <a:lnTo>
                      <a:pt x="14" y="0"/>
                    </a:lnTo>
                    <a:lnTo>
                      <a:pt x="27" y="16"/>
                    </a:lnTo>
                    <a:lnTo>
                      <a:pt x="44" y="32"/>
                    </a:lnTo>
                    <a:lnTo>
                      <a:pt x="57" y="49"/>
                    </a:lnTo>
                    <a:lnTo>
                      <a:pt x="71" y="65"/>
                    </a:lnTo>
                    <a:lnTo>
                      <a:pt x="82" y="85"/>
                    </a:lnTo>
                    <a:lnTo>
                      <a:pt x="96" y="101"/>
                    </a:lnTo>
                    <a:lnTo>
                      <a:pt x="112" y="120"/>
                    </a:lnTo>
                    <a:lnTo>
                      <a:pt x="126" y="136"/>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81" name="Freeform 24"/>
              <p:cNvSpPr/>
              <p:nvPr/>
            </p:nvSpPr>
            <p:spPr bwMode="auto">
              <a:xfrm>
                <a:off x="3049" y="2022"/>
                <a:ext cx="112" cy="186"/>
              </a:xfrm>
              <a:custGeom>
                <a:avLst/>
                <a:gdLst>
                  <a:gd name="T0" fmla="*/ 28 w 449"/>
                  <a:gd name="T1" fmla="*/ 37 h 741"/>
                  <a:gd name="T2" fmla="*/ 27 w 449"/>
                  <a:gd name="T3" fmla="*/ 39 h 741"/>
                  <a:gd name="T4" fmla="*/ 27 w 449"/>
                  <a:gd name="T5" fmla="*/ 41 h 741"/>
                  <a:gd name="T6" fmla="*/ 27 w 449"/>
                  <a:gd name="T7" fmla="*/ 44 h 741"/>
                  <a:gd name="T8" fmla="*/ 26 w 449"/>
                  <a:gd name="T9" fmla="*/ 47 h 741"/>
                  <a:gd name="T10" fmla="*/ 23 w 449"/>
                  <a:gd name="T11" fmla="*/ 42 h 741"/>
                  <a:gd name="T12" fmla="*/ 20 w 449"/>
                  <a:gd name="T13" fmla="*/ 38 h 741"/>
                  <a:gd name="T14" fmla="*/ 17 w 449"/>
                  <a:gd name="T15" fmla="*/ 33 h 741"/>
                  <a:gd name="T16" fmla="*/ 14 w 449"/>
                  <a:gd name="T17" fmla="*/ 29 h 741"/>
                  <a:gd name="T18" fmla="*/ 11 w 449"/>
                  <a:gd name="T19" fmla="*/ 24 h 741"/>
                  <a:gd name="T20" fmla="*/ 8 w 449"/>
                  <a:gd name="T21" fmla="*/ 20 h 741"/>
                  <a:gd name="T22" fmla="*/ 5 w 449"/>
                  <a:gd name="T23" fmla="*/ 15 h 741"/>
                  <a:gd name="T24" fmla="*/ 2 w 449"/>
                  <a:gd name="T25" fmla="*/ 11 h 741"/>
                  <a:gd name="T26" fmla="*/ 0 w 449"/>
                  <a:gd name="T27" fmla="*/ 8 h 741"/>
                  <a:gd name="T28" fmla="*/ 0 w 449"/>
                  <a:gd name="T29" fmla="*/ 5 h 741"/>
                  <a:gd name="T30" fmla="*/ 1 w 449"/>
                  <a:gd name="T31" fmla="*/ 2 h 741"/>
                  <a:gd name="T32" fmla="*/ 1 w 449"/>
                  <a:gd name="T33" fmla="*/ 0 h 741"/>
                  <a:gd name="T34" fmla="*/ 28 w 449"/>
                  <a:gd name="T35" fmla="*/ 37 h 7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49" h="741">
                    <a:moveTo>
                      <a:pt x="449" y="580"/>
                    </a:moveTo>
                    <a:lnTo>
                      <a:pt x="439" y="618"/>
                    </a:lnTo>
                    <a:lnTo>
                      <a:pt x="433" y="659"/>
                    </a:lnTo>
                    <a:lnTo>
                      <a:pt x="428" y="701"/>
                    </a:lnTo>
                    <a:lnTo>
                      <a:pt x="420" y="741"/>
                    </a:lnTo>
                    <a:lnTo>
                      <a:pt x="371" y="671"/>
                    </a:lnTo>
                    <a:lnTo>
                      <a:pt x="322" y="600"/>
                    </a:lnTo>
                    <a:lnTo>
                      <a:pt x="272" y="529"/>
                    </a:lnTo>
                    <a:lnTo>
                      <a:pt x="224" y="457"/>
                    </a:lnTo>
                    <a:lnTo>
                      <a:pt x="175" y="386"/>
                    </a:lnTo>
                    <a:lnTo>
                      <a:pt x="125" y="315"/>
                    </a:lnTo>
                    <a:lnTo>
                      <a:pt x="79" y="242"/>
                    </a:lnTo>
                    <a:lnTo>
                      <a:pt x="33" y="172"/>
                    </a:lnTo>
                    <a:lnTo>
                      <a:pt x="3" y="133"/>
                    </a:lnTo>
                    <a:lnTo>
                      <a:pt x="0" y="85"/>
                    </a:lnTo>
                    <a:lnTo>
                      <a:pt x="11" y="35"/>
                    </a:lnTo>
                    <a:lnTo>
                      <a:pt x="24" y="0"/>
                    </a:lnTo>
                    <a:lnTo>
                      <a:pt x="449" y="580"/>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82" name="Freeform 25"/>
              <p:cNvSpPr/>
              <p:nvPr/>
            </p:nvSpPr>
            <p:spPr bwMode="auto">
              <a:xfrm>
                <a:off x="2733" y="2025"/>
                <a:ext cx="78" cy="178"/>
              </a:xfrm>
              <a:custGeom>
                <a:avLst/>
                <a:gdLst>
                  <a:gd name="T0" fmla="*/ 15 w 314"/>
                  <a:gd name="T1" fmla="*/ 29 h 713"/>
                  <a:gd name="T2" fmla="*/ 16 w 314"/>
                  <a:gd name="T3" fmla="*/ 31 h 713"/>
                  <a:gd name="T4" fmla="*/ 17 w 314"/>
                  <a:gd name="T5" fmla="*/ 34 h 713"/>
                  <a:gd name="T6" fmla="*/ 18 w 314"/>
                  <a:gd name="T7" fmla="*/ 36 h 713"/>
                  <a:gd name="T8" fmla="*/ 19 w 314"/>
                  <a:gd name="T9" fmla="*/ 36 h 713"/>
                  <a:gd name="T10" fmla="*/ 19 w 314"/>
                  <a:gd name="T11" fmla="*/ 38 h 713"/>
                  <a:gd name="T12" fmla="*/ 19 w 314"/>
                  <a:gd name="T13" fmla="*/ 40 h 713"/>
                  <a:gd name="T14" fmla="*/ 19 w 314"/>
                  <a:gd name="T15" fmla="*/ 42 h 713"/>
                  <a:gd name="T16" fmla="*/ 19 w 314"/>
                  <a:gd name="T17" fmla="*/ 44 h 713"/>
                  <a:gd name="T18" fmla="*/ 17 w 314"/>
                  <a:gd name="T19" fmla="*/ 40 h 713"/>
                  <a:gd name="T20" fmla="*/ 14 w 314"/>
                  <a:gd name="T21" fmla="*/ 36 h 713"/>
                  <a:gd name="T22" fmla="*/ 12 w 314"/>
                  <a:gd name="T23" fmla="*/ 31 h 713"/>
                  <a:gd name="T24" fmla="*/ 10 w 314"/>
                  <a:gd name="T25" fmla="*/ 27 h 713"/>
                  <a:gd name="T26" fmla="*/ 8 w 314"/>
                  <a:gd name="T27" fmla="*/ 23 h 713"/>
                  <a:gd name="T28" fmla="*/ 6 w 314"/>
                  <a:gd name="T29" fmla="*/ 19 h 713"/>
                  <a:gd name="T30" fmla="*/ 4 w 314"/>
                  <a:gd name="T31" fmla="*/ 14 h 713"/>
                  <a:gd name="T32" fmla="*/ 2 w 314"/>
                  <a:gd name="T33" fmla="*/ 10 h 713"/>
                  <a:gd name="T34" fmla="*/ 1 w 314"/>
                  <a:gd name="T35" fmla="*/ 9 h 713"/>
                  <a:gd name="T36" fmla="*/ 1 w 314"/>
                  <a:gd name="T37" fmla="*/ 9 h 713"/>
                  <a:gd name="T38" fmla="*/ 1 w 314"/>
                  <a:gd name="T39" fmla="*/ 8 h 713"/>
                  <a:gd name="T40" fmla="*/ 0 w 314"/>
                  <a:gd name="T41" fmla="*/ 8 h 713"/>
                  <a:gd name="T42" fmla="*/ 0 w 314"/>
                  <a:gd name="T43" fmla="*/ 6 h 713"/>
                  <a:gd name="T44" fmla="*/ 0 w 314"/>
                  <a:gd name="T45" fmla="*/ 4 h 713"/>
                  <a:gd name="T46" fmla="*/ 0 w 314"/>
                  <a:gd name="T47" fmla="*/ 2 h 713"/>
                  <a:gd name="T48" fmla="*/ 0 w 314"/>
                  <a:gd name="T49" fmla="*/ 0 h 713"/>
                  <a:gd name="T50" fmla="*/ 2 w 314"/>
                  <a:gd name="T51" fmla="*/ 4 h 713"/>
                  <a:gd name="T52" fmla="*/ 4 w 314"/>
                  <a:gd name="T53" fmla="*/ 7 h 713"/>
                  <a:gd name="T54" fmla="*/ 6 w 314"/>
                  <a:gd name="T55" fmla="*/ 11 h 713"/>
                  <a:gd name="T56" fmla="*/ 8 w 314"/>
                  <a:gd name="T57" fmla="*/ 15 h 713"/>
                  <a:gd name="T58" fmla="*/ 10 w 314"/>
                  <a:gd name="T59" fmla="*/ 18 h 713"/>
                  <a:gd name="T60" fmla="*/ 11 w 314"/>
                  <a:gd name="T61" fmla="*/ 22 h 713"/>
                  <a:gd name="T62" fmla="*/ 13 w 314"/>
                  <a:gd name="T63" fmla="*/ 26 h 713"/>
                  <a:gd name="T64" fmla="*/ 15 w 314"/>
                  <a:gd name="T65" fmla="*/ 29 h 7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4" h="713">
                    <a:moveTo>
                      <a:pt x="248" y="474"/>
                    </a:moveTo>
                    <a:lnTo>
                      <a:pt x="259" y="501"/>
                    </a:lnTo>
                    <a:lnTo>
                      <a:pt x="275" y="539"/>
                    </a:lnTo>
                    <a:lnTo>
                      <a:pt x="294" y="572"/>
                    </a:lnTo>
                    <a:lnTo>
                      <a:pt x="314" y="580"/>
                    </a:lnTo>
                    <a:lnTo>
                      <a:pt x="308" y="616"/>
                    </a:lnTo>
                    <a:lnTo>
                      <a:pt x="305" y="646"/>
                    </a:lnTo>
                    <a:lnTo>
                      <a:pt x="305" y="678"/>
                    </a:lnTo>
                    <a:lnTo>
                      <a:pt x="305" y="713"/>
                    </a:lnTo>
                    <a:lnTo>
                      <a:pt x="270" y="646"/>
                    </a:lnTo>
                    <a:lnTo>
                      <a:pt x="234" y="575"/>
                    </a:lnTo>
                    <a:lnTo>
                      <a:pt x="199" y="506"/>
                    </a:lnTo>
                    <a:lnTo>
                      <a:pt x="163" y="435"/>
                    </a:lnTo>
                    <a:lnTo>
                      <a:pt x="128" y="368"/>
                    </a:lnTo>
                    <a:lnTo>
                      <a:pt x="96" y="299"/>
                    </a:lnTo>
                    <a:lnTo>
                      <a:pt x="60" y="228"/>
                    </a:lnTo>
                    <a:lnTo>
                      <a:pt x="27" y="161"/>
                    </a:lnTo>
                    <a:lnTo>
                      <a:pt x="25" y="150"/>
                    </a:lnTo>
                    <a:lnTo>
                      <a:pt x="22" y="145"/>
                    </a:lnTo>
                    <a:lnTo>
                      <a:pt x="16" y="138"/>
                    </a:lnTo>
                    <a:lnTo>
                      <a:pt x="8" y="138"/>
                    </a:lnTo>
                    <a:lnTo>
                      <a:pt x="6" y="106"/>
                    </a:lnTo>
                    <a:lnTo>
                      <a:pt x="3" y="71"/>
                    </a:lnTo>
                    <a:lnTo>
                      <a:pt x="0" y="35"/>
                    </a:lnTo>
                    <a:lnTo>
                      <a:pt x="3" y="0"/>
                    </a:lnTo>
                    <a:lnTo>
                      <a:pt x="36" y="60"/>
                    </a:lnTo>
                    <a:lnTo>
                      <a:pt x="66" y="117"/>
                    </a:lnTo>
                    <a:lnTo>
                      <a:pt x="96" y="177"/>
                    </a:lnTo>
                    <a:lnTo>
                      <a:pt x="126" y="237"/>
                    </a:lnTo>
                    <a:lnTo>
                      <a:pt x="156" y="297"/>
                    </a:lnTo>
                    <a:lnTo>
                      <a:pt x="186" y="357"/>
                    </a:lnTo>
                    <a:lnTo>
                      <a:pt x="216" y="414"/>
                    </a:lnTo>
                    <a:lnTo>
                      <a:pt x="248" y="474"/>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83" name="Freeform 26"/>
              <p:cNvSpPr/>
              <p:nvPr/>
            </p:nvSpPr>
            <p:spPr bwMode="auto">
              <a:xfrm>
                <a:off x="2838" y="2041"/>
                <a:ext cx="116" cy="61"/>
              </a:xfrm>
              <a:custGeom>
                <a:avLst/>
                <a:gdLst>
                  <a:gd name="T0" fmla="*/ 29 w 464"/>
                  <a:gd name="T1" fmla="*/ 9 h 245"/>
                  <a:gd name="T2" fmla="*/ 29 w 464"/>
                  <a:gd name="T3" fmla="*/ 10 h 245"/>
                  <a:gd name="T4" fmla="*/ 28 w 464"/>
                  <a:gd name="T5" fmla="*/ 12 h 245"/>
                  <a:gd name="T6" fmla="*/ 26 w 464"/>
                  <a:gd name="T7" fmla="*/ 13 h 245"/>
                  <a:gd name="T8" fmla="*/ 24 w 464"/>
                  <a:gd name="T9" fmla="*/ 14 h 245"/>
                  <a:gd name="T10" fmla="*/ 22 w 464"/>
                  <a:gd name="T11" fmla="*/ 14 h 245"/>
                  <a:gd name="T12" fmla="*/ 20 w 464"/>
                  <a:gd name="T13" fmla="*/ 15 h 245"/>
                  <a:gd name="T14" fmla="*/ 18 w 464"/>
                  <a:gd name="T15" fmla="*/ 15 h 245"/>
                  <a:gd name="T16" fmla="*/ 15 w 464"/>
                  <a:gd name="T17" fmla="*/ 15 h 245"/>
                  <a:gd name="T18" fmla="*/ 13 w 464"/>
                  <a:gd name="T19" fmla="*/ 15 h 245"/>
                  <a:gd name="T20" fmla="*/ 10 w 464"/>
                  <a:gd name="T21" fmla="*/ 14 h 245"/>
                  <a:gd name="T22" fmla="*/ 8 w 464"/>
                  <a:gd name="T23" fmla="*/ 14 h 245"/>
                  <a:gd name="T24" fmla="*/ 6 w 464"/>
                  <a:gd name="T25" fmla="*/ 13 h 245"/>
                  <a:gd name="T26" fmla="*/ 4 w 464"/>
                  <a:gd name="T27" fmla="*/ 12 h 245"/>
                  <a:gd name="T28" fmla="*/ 2 w 464"/>
                  <a:gd name="T29" fmla="*/ 11 h 245"/>
                  <a:gd name="T30" fmla="*/ 1 w 464"/>
                  <a:gd name="T31" fmla="*/ 10 h 245"/>
                  <a:gd name="T32" fmla="*/ 0 w 464"/>
                  <a:gd name="T33" fmla="*/ 8 h 245"/>
                  <a:gd name="T34" fmla="*/ 1 w 464"/>
                  <a:gd name="T35" fmla="*/ 7 h 245"/>
                  <a:gd name="T36" fmla="*/ 1 w 464"/>
                  <a:gd name="T37" fmla="*/ 5 h 245"/>
                  <a:gd name="T38" fmla="*/ 2 w 464"/>
                  <a:gd name="T39" fmla="*/ 2 h 245"/>
                  <a:gd name="T40" fmla="*/ 4 w 464"/>
                  <a:gd name="T41" fmla="*/ 1 h 245"/>
                  <a:gd name="T42" fmla="*/ 10 w 464"/>
                  <a:gd name="T43" fmla="*/ 0 h 245"/>
                  <a:gd name="T44" fmla="*/ 15 w 464"/>
                  <a:gd name="T45" fmla="*/ 0 h 245"/>
                  <a:gd name="T46" fmla="*/ 19 w 464"/>
                  <a:gd name="T47" fmla="*/ 0 h 245"/>
                  <a:gd name="T48" fmla="*/ 22 w 464"/>
                  <a:gd name="T49" fmla="*/ 1 h 245"/>
                  <a:gd name="T50" fmla="*/ 25 w 464"/>
                  <a:gd name="T51" fmla="*/ 3 h 245"/>
                  <a:gd name="T52" fmla="*/ 27 w 464"/>
                  <a:gd name="T53" fmla="*/ 5 h 245"/>
                  <a:gd name="T54" fmla="*/ 29 w 464"/>
                  <a:gd name="T55" fmla="*/ 7 h 245"/>
                  <a:gd name="T56" fmla="*/ 29 w 464"/>
                  <a:gd name="T57" fmla="*/ 9 h 2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64" h="245">
                    <a:moveTo>
                      <a:pt x="464" y="139"/>
                    </a:moveTo>
                    <a:lnTo>
                      <a:pt x="455" y="166"/>
                    </a:lnTo>
                    <a:lnTo>
                      <a:pt x="439" y="191"/>
                    </a:lnTo>
                    <a:lnTo>
                      <a:pt x="417" y="209"/>
                    </a:lnTo>
                    <a:lnTo>
                      <a:pt x="387" y="223"/>
                    </a:lnTo>
                    <a:lnTo>
                      <a:pt x="354" y="234"/>
                    </a:lnTo>
                    <a:lnTo>
                      <a:pt x="319" y="243"/>
                    </a:lnTo>
                    <a:lnTo>
                      <a:pt x="281" y="245"/>
                    </a:lnTo>
                    <a:lnTo>
                      <a:pt x="240" y="245"/>
                    </a:lnTo>
                    <a:lnTo>
                      <a:pt x="199" y="243"/>
                    </a:lnTo>
                    <a:lnTo>
                      <a:pt x="161" y="234"/>
                    </a:lnTo>
                    <a:lnTo>
                      <a:pt x="122" y="227"/>
                    </a:lnTo>
                    <a:lnTo>
                      <a:pt x="87" y="213"/>
                    </a:lnTo>
                    <a:lnTo>
                      <a:pt x="57" y="197"/>
                    </a:lnTo>
                    <a:lnTo>
                      <a:pt x="33" y="177"/>
                    </a:lnTo>
                    <a:lnTo>
                      <a:pt x="11" y="158"/>
                    </a:lnTo>
                    <a:lnTo>
                      <a:pt x="0" y="133"/>
                    </a:lnTo>
                    <a:lnTo>
                      <a:pt x="9" y="115"/>
                    </a:lnTo>
                    <a:lnTo>
                      <a:pt x="14" y="76"/>
                    </a:lnTo>
                    <a:lnTo>
                      <a:pt x="27" y="41"/>
                    </a:lnTo>
                    <a:lnTo>
                      <a:pt x="60" y="25"/>
                    </a:lnTo>
                    <a:lnTo>
                      <a:pt x="152" y="6"/>
                    </a:lnTo>
                    <a:lnTo>
                      <a:pt x="234" y="0"/>
                    </a:lnTo>
                    <a:lnTo>
                      <a:pt x="303" y="6"/>
                    </a:lnTo>
                    <a:lnTo>
                      <a:pt x="357" y="25"/>
                    </a:lnTo>
                    <a:lnTo>
                      <a:pt x="400" y="50"/>
                    </a:lnTo>
                    <a:lnTo>
                      <a:pt x="434" y="76"/>
                    </a:lnTo>
                    <a:lnTo>
                      <a:pt x="455" y="110"/>
                    </a:lnTo>
                    <a:lnTo>
                      <a:pt x="464" y="139"/>
                    </a:lnTo>
                    <a:close/>
                  </a:path>
                </a:pathLst>
              </a:custGeom>
              <a:solidFill>
                <a:srgbClr val="DDDD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84" name="Freeform 27"/>
              <p:cNvSpPr/>
              <p:nvPr/>
            </p:nvSpPr>
            <p:spPr bwMode="auto">
              <a:xfrm>
                <a:off x="2777" y="2039"/>
                <a:ext cx="66" cy="19"/>
              </a:xfrm>
              <a:custGeom>
                <a:avLst/>
                <a:gdLst>
                  <a:gd name="T0" fmla="*/ 17 w 262"/>
                  <a:gd name="T1" fmla="*/ 2 h 79"/>
                  <a:gd name="T2" fmla="*/ 15 w 262"/>
                  <a:gd name="T3" fmla="*/ 5 h 79"/>
                  <a:gd name="T4" fmla="*/ 13 w 262"/>
                  <a:gd name="T5" fmla="*/ 4 h 79"/>
                  <a:gd name="T6" fmla="*/ 11 w 262"/>
                  <a:gd name="T7" fmla="*/ 4 h 79"/>
                  <a:gd name="T8" fmla="*/ 9 w 262"/>
                  <a:gd name="T9" fmla="*/ 4 h 79"/>
                  <a:gd name="T10" fmla="*/ 7 w 262"/>
                  <a:gd name="T11" fmla="*/ 4 h 79"/>
                  <a:gd name="T12" fmla="*/ 6 w 262"/>
                  <a:gd name="T13" fmla="*/ 3 h 79"/>
                  <a:gd name="T14" fmla="*/ 4 w 262"/>
                  <a:gd name="T15" fmla="*/ 3 h 79"/>
                  <a:gd name="T16" fmla="*/ 2 w 262"/>
                  <a:gd name="T17" fmla="*/ 3 h 79"/>
                  <a:gd name="T18" fmla="*/ 0 w 262"/>
                  <a:gd name="T19" fmla="*/ 3 h 79"/>
                  <a:gd name="T20" fmla="*/ 1 w 262"/>
                  <a:gd name="T21" fmla="*/ 2 h 79"/>
                  <a:gd name="T22" fmla="*/ 2 w 262"/>
                  <a:gd name="T23" fmla="*/ 1 h 79"/>
                  <a:gd name="T24" fmla="*/ 3 w 262"/>
                  <a:gd name="T25" fmla="*/ 0 h 79"/>
                  <a:gd name="T26" fmla="*/ 5 w 262"/>
                  <a:gd name="T27" fmla="*/ 0 h 79"/>
                  <a:gd name="T28" fmla="*/ 6 w 262"/>
                  <a:gd name="T29" fmla="*/ 0 h 79"/>
                  <a:gd name="T30" fmla="*/ 8 w 262"/>
                  <a:gd name="T31" fmla="*/ 0 h 79"/>
                  <a:gd name="T32" fmla="*/ 9 w 262"/>
                  <a:gd name="T33" fmla="*/ 0 h 79"/>
                  <a:gd name="T34" fmla="*/ 11 w 262"/>
                  <a:gd name="T35" fmla="*/ 1 h 79"/>
                  <a:gd name="T36" fmla="*/ 12 w 262"/>
                  <a:gd name="T37" fmla="*/ 1 h 79"/>
                  <a:gd name="T38" fmla="*/ 14 w 262"/>
                  <a:gd name="T39" fmla="*/ 1 h 79"/>
                  <a:gd name="T40" fmla="*/ 15 w 262"/>
                  <a:gd name="T41" fmla="*/ 2 h 79"/>
                  <a:gd name="T42" fmla="*/ 17 w 262"/>
                  <a:gd name="T43" fmla="*/ 2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2" h="79">
                    <a:moveTo>
                      <a:pt x="262" y="43"/>
                    </a:moveTo>
                    <a:lnTo>
                      <a:pt x="232" y="79"/>
                    </a:lnTo>
                    <a:lnTo>
                      <a:pt x="204" y="73"/>
                    </a:lnTo>
                    <a:lnTo>
                      <a:pt x="175" y="68"/>
                    </a:lnTo>
                    <a:lnTo>
                      <a:pt x="147" y="63"/>
                    </a:lnTo>
                    <a:lnTo>
                      <a:pt x="117" y="61"/>
                    </a:lnTo>
                    <a:lnTo>
                      <a:pt x="87" y="55"/>
                    </a:lnTo>
                    <a:lnTo>
                      <a:pt x="57" y="52"/>
                    </a:lnTo>
                    <a:lnTo>
                      <a:pt x="30" y="49"/>
                    </a:lnTo>
                    <a:lnTo>
                      <a:pt x="0" y="49"/>
                    </a:lnTo>
                    <a:lnTo>
                      <a:pt x="11" y="31"/>
                    </a:lnTo>
                    <a:lnTo>
                      <a:pt x="27" y="17"/>
                    </a:lnTo>
                    <a:lnTo>
                      <a:pt x="50" y="8"/>
                    </a:lnTo>
                    <a:lnTo>
                      <a:pt x="71" y="0"/>
                    </a:lnTo>
                    <a:lnTo>
                      <a:pt x="96" y="3"/>
                    </a:lnTo>
                    <a:lnTo>
                      <a:pt x="121" y="6"/>
                    </a:lnTo>
                    <a:lnTo>
                      <a:pt x="145" y="8"/>
                    </a:lnTo>
                    <a:lnTo>
                      <a:pt x="169" y="13"/>
                    </a:lnTo>
                    <a:lnTo>
                      <a:pt x="194" y="20"/>
                    </a:lnTo>
                    <a:lnTo>
                      <a:pt x="216" y="25"/>
                    </a:lnTo>
                    <a:lnTo>
                      <a:pt x="240" y="33"/>
                    </a:lnTo>
                    <a:lnTo>
                      <a:pt x="262" y="43"/>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85" name="Freeform 28"/>
              <p:cNvSpPr/>
              <p:nvPr/>
            </p:nvSpPr>
            <p:spPr bwMode="auto">
              <a:xfrm>
                <a:off x="2941" y="2040"/>
                <a:ext cx="64" cy="41"/>
              </a:xfrm>
              <a:custGeom>
                <a:avLst/>
                <a:gdLst>
                  <a:gd name="T0" fmla="*/ 14 w 255"/>
                  <a:gd name="T1" fmla="*/ 5 h 163"/>
                  <a:gd name="T2" fmla="*/ 15 w 255"/>
                  <a:gd name="T3" fmla="*/ 6 h 163"/>
                  <a:gd name="T4" fmla="*/ 16 w 255"/>
                  <a:gd name="T5" fmla="*/ 7 h 163"/>
                  <a:gd name="T6" fmla="*/ 16 w 255"/>
                  <a:gd name="T7" fmla="*/ 9 h 163"/>
                  <a:gd name="T8" fmla="*/ 16 w 255"/>
                  <a:gd name="T9" fmla="*/ 10 h 163"/>
                  <a:gd name="T10" fmla="*/ 15 w 255"/>
                  <a:gd name="T11" fmla="*/ 10 h 163"/>
                  <a:gd name="T12" fmla="*/ 13 w 255"/>
                  <a:gd name="T13" fmla="*/ 10 h 163"/>
                  <a:gd name="T14" fmla="*/ 12 w 255"/>
                  <a:gd name="T15" fmla="*/ 10 h 163"/>
                  <a:gd name="T16" fmla="*/ 10 w 255"/>
                  <a:gd name="T17" fmla="*/ 9 h 163"/>
                  <a:gd name="T18" fmla="*/ 9 w 255"/>
                  <a:gd name="T19" fmla="*/ 9 h 163"/>
                  <a:gd name="T20" fmla="*/ 7 w 255"/>
                  <a:gd name="T21" fmla="*/ 9 h 163"/>
                  <a:gd name="T22" fmla="*/ 6 w 255"/>
                  <a:gd name="T23" fmla="*/ 9 h 163"/>
                  <a:gd name="T24" fmla="*/ 5 w 255"/>
                  <a:gd name="T25" fmla="*/ 8 h 163"/>
                  <a:gd name="T26" fmla="*/ 4 w 255"/>
                  <a:gd name="T27" fmla="*/ 7 h 163"/>
                  <a:gd name="T28" fmla="*/ 3 w 255"/>
                  <a:gd name="T29" fmla="*/ 5 h 163"/>
                  <a:gd name="T30" fmla="*/ 2 w 255"/>
                  <a:gd name="T31" fmla="*/ 3 h 163"/>
                  <a:gd name="T32" fmla="*/ 0 w 255"/>
                  <a:gd name="T33" fmla="*/ 2 h 163"/>
                  <a:gd name="T34" fmla="*/ 1 w 255"/>
                  <a:gd name="T35" fmla="*/ 2 h 163"/>
                  <a:gd name="T36" fmla="*/ 2 w 255"/>
                  <a:gd name="T37" fmla="*/ 2 h 163"/>
                  <a:gd name="T38" fmla="*/ 3 w 255"/>
                  <a:gd name="T39" fmla="*/ 1 h 163"/>
                  <a:gd name="T40" fmla="*/ 4 w 255"/>
                  <a:gd name="T41" fmla="*/ 1 h 163"/>
                  <a:gd name="T42" fmla="*/ 5 w 255"/>
                  <a:gd name="T43" fmla="*/ 1 h 163"/>
                  <a:gd name="T44" fmla="*/ 6 w 255"/>
                  <a:gd name="T45" fmla="*/ 1 h 163"/>
                  <a:gd name="T46" fmla="*/ 7 w 255"/>
                  <a:gd name="T47" fmla="*/ 1 h 163"/>
                  <a:gd name="T48" fmla="*/ 8 w 255"/>
                  <a:gd name="T49" fmla="*/ 0 h 163"/>
                  <a:gd name="T50" fmla="*/ 9 w 255"/>
                  <a:gd name="T51" fmla="*/ 0 h 163"/>
                  <a:gd name="T52" fmla="*/ 10 w 255"/>
                  <a:gd name="T53" fmla="*/ 0 h 163"/>
                  <a:gd name="T54" fmla="*/ 11 w 255"/>
                  <a:gd name="T55" fmla="*/ 1 h 163"/>
                  <a:gd name="T56" fmla="*/ 12 w 255"/>
                  <a:gd name="T57" fmla="*/ 2 h 163"/>
                  <a:gd name="T58" fmla="*/ 12 w 255"/>
                  <a:gd name="T59" fmla="*/ 2 h 163"/>
                  <a:gd name="T60" fmla="*/ 13 w 255"/>
                  <a:gd name="T61" fmla="*/ 3 h 163"/>
                  <a:gd name="T62" fmla="*/ 14 w 255"/>
                  <a:gd name="T63" fmla="*/ 4 h 163"/>
                  <a:gd name="T64" fmla="*/ 14 w 255"/>
                  <a:gd name="T65" fmla="*/ 5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5" h="163">
                    <a:moveTo>
                      <a:pt x="225" y="78"/>
                    </a:moveTo>
                    <a:lnTo>
                      <a:pt x="239" y="97"/>
                    </a:lnTo>
                    <a:lnTo>
                      <a:pt x="248" y="117"/>
                    </a:lnTo>
                    <a:lnTo>
                      <a:pt x="253" y="138"/>
                    </a:lnTo>
                    <a:lnTo>
                      <a:pt x="255" y="163"/>
                    </a:lnTo>
                    <a:lnTo>
                      <a:pt x="231" y="161"/>
                    </a:lnTo>
                    <a:lnTo>
                      <a:pt x="209" y="155"/>
                    </a:lnTo>
                    <a:lnTo>
                      <a:pt x="185" y="152"/>
                    </a:lnTo>
                    <a:lnTo>
                      <a:pt x="163" y="147"/>
                    </a:lnTo>
                    <a:lnTo>
                      <a:pt x="142" y="144"/>
                    </a:lnTo>
                    <a:lnTo>
                      <a:pt x="117" y="138"/>
                    </a:lnTo>
                    <a:lnTo>
                      <a:pt x="95" y="136"/>
                    </a:lnTo>
                    <a:lnTo>
                      <a:pt x="71" y="133"/>
                    </a:lnTo>
                    <a:lnTo>
                      <a:pt x="59" y="103"/>
                    </a:lnTo>
                    <a:lnTo>
                      <a:pt x="43" y="76"/>
                    </a:lnTo>
                    <a:lnTo>
                      <a:pt x="24" y="51"/>
                    </a:lnTo>
                    <a:lnTo>
                      <a:pt x="0" y="30"/>
                    </a:lnTo>
                    <a:lnTo>
                      <a:pt x="16" y="27"/>
                    </a:lnTo>
                    <a:lnTo>
                      <a:pt x="29" y="25"/>
                    </a:lnTo>
                    <a:lnTo>
                      <a:pt x="46" y="21"/>
                    </a:lnTo>
                    <a:lnTo>
                      <a:pt x="62" y="19"/>
                    </a:lnTo>
                    <a:lnTo>
                      <a:pt x="76" y="16"/>
                    </a:lnTo>
                    <a:lnTo>
                      <a:pt x="92" y="14"/>
                    </a:lnTo>
                    <a:lnTo>
                      <a:pt x="108" y="7"/>
                    </a:lnTo>
                    <a:lnTo>
                      <a:pt x="125" y="2"/>
                    </a:lnTo>
                    <a:lnTo>
                      <a:pt x="144" y="0"/>
                    </a:lnTo>
                    <a:lnTo>
                      <a:pt x="160" y="5"/>
                    </a:lnTo>
                    <a:lnTo>
                      <a:pt x="174" y="14"/>
                    </a:lnTo>
                    <a:lnTo>
                      <a:pt x="185" y="25"/>
                    </a:lnTo>
                    <a:lnTo>
                      <a:pt x="195" y="37"/>
                    </a:lnTo>
                    <a:lnTo>
                      <a:pt x="204" y="51"/>
                    </a:lnTo>
                    <a:lnTo>
                      <a:pt x="215" y="65"/>
                    </a:lnTo>
                    <a:lnTo>
                      <a:pt x="225" y="78"/>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86" name="Freeform 29"/>
              <p:cNvSpPr/>
              <p:nvPr/>
            </p:nvSpPr>
            <p:spPr bwMode="auto">
              <a:xfrm>
                <a:off x="3149" y="2043"/>
                <a:ext cx="156" cy="152"/>
              </a:xfrm>
              <a:custGeom>
                <a:avLst/>
                <a:gdLst>
                  <a:gd name="T0" fmla="*/ 9 w 623"/>
                  <a:gd name="T1" fmla="*/ 4 h 607"/>
                  <a:gd name="T2" fmla="*/ 11 w 623"/>
                  <a:gd name="T3" fmla="*/ 5 h 607"/>
                  <a:gd name="T4" fmla="*/ 13 w 623"/>
                  <a:gd name="T5" fmla="*/ 7 h 607"/>
                  <a:gd name="T6" fmla="*/ 16 w 623"/>
                  <a:gd name="T7" fmla="*/ 8 h 607"/>
                  <a:gd name="T8" fmla="*/ 16 w 623"/>
                  <a:gd name="T9" fmla="*/ 9 h 607"/>
                  <a:gd name="T10" fmla="*/ 14 w 623"/>
                  <a:gd name="T11" fmla="*/ 11 h 607"/>
                  <a:gd name="T12" fmla="*/ 14 w 623"/>
                  <a:gd name="T13" fmla="*/ 12 h 607"/>
                  <a:gd name="T14" fmla="*/ 14 w 623"/>
                  <a:gd name="T15" fmla="*/ 12 h 607"/>
                  <a:gd name="T16" fmla="*/ 17 w 623"/>
                  <a:gd name="T17" fmla="*/ 14 h 607"/>
                  <a:gd name="T18" fmla="*/ 19 w 623"/>
                  <a:gd name="T19" fmla="*/ 16 h 607"/>
                  <a:gd name="T20" fmla="*/ 21 w 623"/>
                  <a:gd name="T21" fmla="*/ 19 h 607"/>
                  <a:gd name="T22" fmla="*/ 24 w 623"/>
                  <a:gd name="T23" fmla="*/ 21 h 607"/>
                  <a:gd name="T24" fmla="*/ 25 w 623"/>
                  <a:gd name="T25" fmla="*/ 20 h 607"/>
                  <a:gd name="T26" fmla="*/ 27 w 623"/>
                  <a:gd name="T27" fmla="*/ 20 h 607"/>
                  <a:gd name="T28" fmla="*/ 28 w 623"/>
                  <a:gd name="T29" fmla="*/ 20 h 607"/>
                  <a:gd name="T30" fmla="*/ 29 w 623"/>
                  <a:gd name="T31" fmla="*/ 20 h 607"/>
                  <a:gd name="T32" fmla="*/ 32 w 623"/>
                  <a:gd name="T33" fmla="*/ 24 h 607"/>
                  <a:gd name="T34" fmla="*/ 34 w 623"/>
                  <a:gd name="T35" fmla="*/ 28 h 607"/>
                  <a:gd name="T36" fmla="*/ 37 w 623"/>
                  <a:gd name="T37" fmla="*/ 31 h 607"/>
                  <a:gd name="T38" fmla="*/ 39 w 623"/>
                  <a:gd name="T39" fmla="*/ 35 h 607"/>
                  <a:gd name="T40" fmla="*/ 35 w 623"/>
                  <a:gd name="T41" fmla="*/ 36 h 607"/>
                  <a:gd name="T42" fmla="*/ 31 w 623"/>
                  <a:gd name="T43" fmla="*/ 37 h 607"/>
                  <a:gd name="T44" fmla="*/ 27 w 623"/>
                  <a:gd name="T45" fmla="*/ 37 h 607"/>
                  <a:gd name="T46" fmla="*/ 23 w 623"/>
                  <a:gd name="T47" fmla="*/ 38 h 607"/>
                  <a:gd name="T48" fmla="*/ 23 w 623"/>
                  <a:gd name="T49" fmla="*/ 33 h 607"/>
                  <a:gd name="T50" fmla="*/ 22 w 623"/>
                  <a:gd name="T51" fmla="*/ 28 h 607"/>
                  <a:gd name="T52" fmla="*/ 20 w 623"/>
                  <a:gd name="T53" fmla="*/ 24 h 607"/>
                  <a:gd name="T54" fmla="*/ 14 w 623"/>
                  <a:gd name="T55" fmla="*/ 17 h 607"/>
                  <a:gd name="T56" fmla="*/ 9 w 623"/>
                  <a:gd name="T57" fmla="*/ 11 h 607"/>
                  <a:gd name="T58" fmla="*/ 3 w 623"/>
                  <a:gd name="T59" fmla="*/ 4 h 607"/>
                  <a:gd name="T60" fmla="*/ 1 w 623"/>
                  <a:gd name="T61" fmla="*/ 0 h 607"/>
                  <a:gd name="T62" fmla="*/ 2 w 623"/>
                  <a:gd name="T63" fmla="*/ 0 h 607"/>
                  <a:gd name="T64" fmla="*/ 4 w 623"/>
                  <a:gd name="T65" fmla="*/ 1 h 607"/>
                  <a:gd name="T66" fmla="*/ 6 w 623"/>
                  <a:gd name="T67" fmla="*/ 2 h 60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23" h="607">
                    <a:moveTo>
                      <a:pt x="117" y="51"/>
                    </a:moveTo>
                    <a:lnTo>
                      <a:pt x="136" y="59"/>
                    </a:lnTo>
                    <a:lnTo>
                      <a:pt x="156" y="71"/>
                    </a:lnTo>
                    <a:lnTo>
                      <a:pt x="174" y="81"/>
                    </a:lnTo>
                    <a:lnTo>
                      <a:pt x="193" y="92"/>
                    </a:lnTo>
                    <a:lnTo>
                      <a:pt x="212" y="103"/>
                    </a:lnTo>
                    <a:lnTo>
                      <a:pt x="232" y="117"/>
                    </a:lnTo>
                    <a:lnTo>
                      <a:pt x="250" y="127"/>
                    </a:lnTo>
                    <a:lnTo>
                      <a:pt x="269" y="141"/>
                    </a:lnTo>
                    <a:lnTo>
                      <a:pt x="250" y="144"/>
                    </a:lnTo>
                    <a:lnTo>
                      <a:pt x="239" y="154"/>
                    </a:lnTo>
                    <a:lnTo>
                      <a:pt x="229" y="168"/>
                    </a:lnTo>
                    <a:lnTo>
                      <a:pt x="223" y="182"/>
                    </a:lnTo>
                    <a:lnTo>
                      <a:pt x="223" y="184"/>
                    </a:lnTo>
                    <a:lnTo>
                      <a:pt x="223" y="188"/>
                    </a:lnTo>
                    <a:lnTo>
                      <a:pt x="223" y="190"/>
                    </a:lnTo>
                    <a:lnTo>
                      <a:pt x="248" y="200"/>
                    </a:lnTo>
                    <a:lnTo>
                      <a:pt x="269" y="218"/>
                    </a:lnTo>
                    <a:lnTo>
                      <a:pt x="289" y="234"/>
                    </a:lnTo>
                    <a:lnTo>
                      <a:pt x="308" y="253"/>
                    </a:lnTo>
                    <a:lnTo>
                      <a:pt x="324" y="274"/>
                    </a:lnTo>
                    <a:lnTo>
                      <a:pt x="340" y="294"/>
                    </a:lnTo>
                    <a:lnTo>
                      <a:pt x="359" y="310"/>
                    </a:lnTo>
                    <a:lnTo>
                      <a:pt x="379" y="326"/>
                    </a:lnTo>
                    <a:lnTo>
                      <a:pt x="390" y="324"/>
                    </a:lnTo>
                    <a:lnTo>
                      <a:pt x="400" y="324"/>
                    </a:lnTo>
                    <a:lnTo>
                      <a:pt x="411" y="321"/>
                    </a:lnTo>
                    <a:lnTo>
                      <a:pt x="425" y="318"/>
                    </a:lnTo>
                    <a:lnTo>
                      <a:pt x="436" y="318"/>
                    </a:lnTo>
                    <a:lnTo>
                      <a:pt x="446" y="315"/>
                    </a:lnTo>
                    <a:lnTo>
                      <a:pt x="457" y="315"/>
                    </a:lnTo>
                    <a:lnTo>
                      <a:pt x="469" y="315"/>
                    </a:lnTo>
                    <a:lnTo>
                      <a:pt x="490" y="345"/>
                    </a:lnTo>
                    <a:lnTo>
                      <a:pt x="510" y="375"/>
                    </a:lnTo>
                    <a:lnTo>
                      <a:pt x="529" y="405"/>
                    </a:lnTo>
                    <a:lnTo>
                      <a:pt x="547" y="438"/>
                    </a:lnTo>
                    <a:lnTo>
                      <a:pt x="567" y="468"/>
                    </a:lnTo>
                    <a:lnTo>
                      <a:pt x="586" y="501"/>
                    </a:lnTo>
                    <a:lnTo>
                      <a:pt x="605" y="531"/>
                    </a:lnTo>
                    <a:lnTo>
                      <a:pt x="623" y="561"/>
                    </a:lnTo>
                    <a:lnTo>
                      <a:pt x="591" y="566"/>
                    </a:lnTo>
                    <a:lnTo>
                      <a:pt x="558" y="574"/>
                    </a:lnTo>
                    <a:lnTo>
                      <a:pt x="526" y="580"/>
                    </a:lnTo>
                    <a:lnTo>
                      <a:pt x="496" y="586"/>
                    </a:lnTo>
                    <a:lnTo>
                      <a:pt x="464" y="591"/>
                    </a:lnTo>
                    <a:lnTo>
                      <a:pt x="430" y="596"/>
                    </a:lnTo>
                    <a:lnTo>
                      <a:pt x="398" y="602"/>
                    </a:lnTo>
                    <a:lnTo>
                      <a:pt x="365" y="607"/>
                    </a:lnTo>
                    <a:lnTo>
                      <a:pt x="363" y="568"/>
                    </a:lnTo>
                    <a:lnTo>
                      <a:pt x="363" y="528"/>
                    </a:lnTo>
                    <a:lnTo>
                      <a:pt x="359" y="487"/>
                    </a:lnTo>
                    <a:lnTo>
                      <a:pt x="349" y="446"/>
                    </a:lnTo>
                    <a:lnTo>
                      <a:pt x="359" y="435"/>
                    </a:lnTo>
                    <a:lnTo>
                      <a:pt x="315" y="381"/>
                    </a:lnTo>
                    <a:lnTo>
                      <a:pt x="269" y="326"/>
                    </a:lnTo>
                    <a:lnTo>
                      <a:pt x="226" y="274"/>
                    </a:lnTo>
                    <a:lnTo>
                      <a:pt x="179" y="220"/>
                    </a:lnTo>
                    <a:lnTo>
                      <a:pt x="136" y="168"/>
                    </a:lnTo>
                    <a:lnTo>
                      <a:pt x="90" y="114"/>
                    </a:lnTo>
                    <a:lnTo>
                      <a:pt x="46" y="62"/>
                    </a:lnTo>
                    <a:lnTo>
                      <a:pt x="0" y="11"/>
                    </a:lnTo>
                    <a:lnTo>
                      <a:pt x="7" y="5"/>
                    </a:lnTo>
                    <a:lnTo>
                      <a:pt x="21" y="2"/>
                    </a:lnTo>
                    <a:lnTo>
                      <a:pt x="35" y="2"/>
                    </a:lnTo>
                    <a:lnTo>
                      <a:pt x="48" y="0"/>
                    </a:lnTo>
                    <a:lnTo>
                      <a:pt x="68" y="7"/>
                    </a:lnTo>
                    <a:lnTo>
                      <a:pt x="85" y="21"/>
                    </a:lnTo>
                    <a:lnTo>
                      <a:pt x="101" y="37"/>
                    </a:lnTo>
                    <a:lnTo>
                      <a:pt x="117" y="51"/>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87" name="Freeform 30"/>
              <p:cNvSpPr/>
              <p:nvPr/>
            </p:nvSpPr>
            <p:spPr bwMode="auto">
              <a:xfrm>
                <a:off x="3015" y="2054"/>
                <a:ext cx="136" cy="164"/>
              </a:xfrm>
              <a:custGeom>
                <a:avLst/>
                <a:gdLst>
                  <a:gd name="T0" fmla="*/ 16 w 545"/>
                  <a:gd name="T1" fmla="*/ 12 h 654"/>
                  <a:gd name="T2" fmla="*/ 21 w 545"/>
                  <a:gd name="T3" fmla="*/ 20 h 654"/>
                  <a:gd name="T4" fmla="*/ 26 w 545"/>
                  <a:gd name="T5" fmla="*/ 28 h 654"/>
                  <a:gd name="T6" fmla="*/ 31 w 545"/>
                  <a:gd name="T7" fmla="*/ 35 h 654"/>
                  <a:gd name="T8" fmla="*/ 32 w 545"/>
                  <a:gd name="T9" fmla="*/ 39 h 654"/>
                  <a:gd name="T10" fmla="*/ 29 w 545"/>
                  <a:gd name="T11" fmla="*/ 40 h 654"/>
                  <a:gd name="T12" fmla="*/ 26 w 545"/>
                  <a:gd name="T13" fmla="*/ 40 h 654"/>
                  <a:gd name="T14" fmla="*/ 23 w 545"/>
                  <a:gd name="T15" fmla="*/ 41 h 654"/>
                  <a:gd name="T16" fmla="*/ 21 w 545"/>
                  <a:gd name="T17" fmla="*/ 39 h 654"/>
                  <a:gd name="T18" fmla="*/ 21 w 545"/>
                  <a:gd name="T19" fmla="*/ 36 h 654"/>
                  <a:gd name="T20" fmla="*/ 22 w 545"/>
                  <a:gd name="T21" fmla="*/ 35 h 654"/>
                  <a:gd name="T22" fmla="*/ 23 w 545"/>
                  <a:gd name="T23" fmla="*/ 35 h 654"/>
                  <a:gd name="T24" fmla="*/ 25 w 545"/>
                  <a:gd name="T25" fmla="*/ 35 h 654"/>
                  <a:gd name="T26" fmla="*/ 26 w 545"/>
                  <a:gd name="T27" fmla="*/ 34 h 654"/>
                  <a:gd name="T28" fmla="*/ 26 w 545"/>
                  <a:gd name="T29" fmla="*/ 32 h 654"/>
                  <a:gd name="T30" fmla="*/ 26 w 545"/>
                  <a:gd name="T31" fmla="*/ 31 h 654"/>
                  <a:gd name="T32" fmla="*/ 24 w 545"/>
                  <a:gd name="T33" fmla="*/ 30 h 654"/>
                  <a:gd name="T34" fmla="*/ 23 w 545"/>
                  <a:gd name="T35" fmla="*/ 30 h 654"/>
                  <a:gd name="T36" fmla="*/ 21 w 545"/>
                  <a:gd name="T37" fmla="*/ 30 h 654"/>
                  <a:gd name="T38" fmla="*/ 20 w 545"/>
                  <a:gd name="T39" fmla="*/ 30 h 654"/>
                  <a:gd name="T40" fmla="*/ 18 w 545"/>
                  <a:gd name="T41" fmla="*/ 29 h 654"/>
                  <a:gd name="T42" fmla="*/ 17 w 545"/>
                  <a:gd name="T43" fmla="*/ 27 h 654"/>
                  <a:gd name="T44" fmla="*/ 15 w 545"/>
                  <a:gd name="T45" fmla="*/ 25 h 654"/>
                  <a:gd name="T46" fmla="*/ 14 w 545"/>
                  <a:gd name="T47" fmla="*/ 23 h 654"/>
                  <a:gd name="T48" fmla="*/ 13 w 545"/>
                  <a:gd name="T49" fmla="*/ 21 h 654"/>
                  <a:gd name="T50" fmla="*/ 13 w 545"/>
                  <a:gd name="T51" fmla="*/ 20 h 654"/>
                  <a:gd name="T52" fmla="*/ 12 w 545"/>
                  <a:gd name="T53" fmla="*/ 18 h 654"/>
                  <a:gd name="T54" fmla="*/ 12 w 545"/>
                  <a:gd name="T55" fmla="*/ 18 h 654"/>
                  <a:gd name="T56" fmla="*/ 7 w 545"/>
                  <a:gd name="T57" fmla="*/ 11 h 654"/>
                  <a:gd name="T58" fmla="*/ 9 w 545"/>
                  <a:gd name="T59" fmla="*/ 11 h 654"/>
                  <a:gd name="T60" fmla="*/ 11 w 545"/>
                  <a:gd name="T61" fmla="*/ 10 h 654"/>
                  <a:gd name="T62" fmla="*/ 11 w 545"/>
                  <a:gd name="T63" fmla="*/ 9 h 654"/>
                  <a:gd name="T64" fmla="*/ 11 w 545"/>
                  <a:gd name="T65" fmla="*/ 8 h 654"/>
                  <a:gd name="T66" fmla="*/ 10 w 545"/>
                  <a:gd name="T67" fmla="*/ 7 h 654"/>
                  <a:gd name="T68" fmla="*/ 8 w 545"/>
                  <a:gd name="T69" fmla="*/ 6 h 654"/>
                  <a:gd name="T70" fmla="*/ 6 w 545"/>
                  <a:gd name="T71" fmla="*/ 6 h 654"/>
                  <a:gd name="T72" fmla="*/ 4 w 545"/>
                  <a:gd name="T73" fmla="*/ 6 h 654"/>
                  <a:gd name="T74" fmla="*/ 1 w 545"/>
                  <a:gd name="T75" fmla="*/ 0 h 654"/>
                  <a:gd name="T76" fmla="*/ 2 w 545"/>
                  <a:gd name="T77" fmla="*/ 0 h 654"/>
                  <a:gd name="T78" fmla="*/ 4 w 545"/>
                  <a:gd name="T79" fmla="*/ 0 h 654"/>
                  <a:gd name="T80" fmla="*/ 6 w 545"/>
                  <a:gd name="T81" fmla="*/ 0 h 654"/>
                  <a:gd name="T82" fmla="*/ 13 w 545"/>
                  <a:gd name="T83" fmla="*/ 9 h 6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45" h="654">
                    <a:moveTo>
                      <a:pt x="211" y="136"/>
                    </a:moveTo>
                    <a:lnTo>
                      <a:pt x="255" y="196"/>
                    </a:lnTo>
                    <a:lnTo>
                      <a:pt x="295" y="256"/>
                    </a:lnTo>
                    <a:lnTo>
                      <a:pt x="338" y="316"/>
                    </a:lnTo>
                    <a:lnTo>
                      <a:pt x="379" y="376"/>
                    </a:lnTo>
                    <a:lnTo>
                      <a:pt x="423" y="439"/>
                    </a:lnTo>
                    <a:lnTo>
                      <a:pt x="464" y="499"/>
                    </a:lnTo>
                    <a:lnTo>
                      <a:pt x="505" y="559"/>
                    </a:lnTo>
                    <a:lnTo>
                      <a:pt x="545" y="619"/>
                    </a:lnTo>
                    <a:lnTo>
                      <a:pt x="522" y="624"/>
                    </a:lnTo>
                    <a:lnTo>
                      <a:pt x="497" y="630"/>
                    </a:lnTo>
                    <a:lnTo>
                      <a:pt x="469" y="632"/>
                    </a:lnTo>
                    <a:lnTo>
                      <a:pt x="445" y="637"/>
                    </a:lnTo>
                    <a:lnTo>
                      <a:pt x="418" y="640"/>
                    </a:lnTo>
                    <a:lnTo>
                      <a:pt x="393" y="646"/>
                    </a:lnTo>
                    <a:lnTo>
                      <a:pt x="366" y="649"/>
                    </a:lnTo>
                    <a:lnTo>
                      <a:pt x="342" y="654"/>
                    </a:lnTo>
                    <a:lnTo>
                      <a:pt x="338" y="626"/>
                    </a:lnTo>
                    <a:lnTo>
                      <a:pt x="336" y="602"/>
                    </a:lnTo>
                    <a:lnTo>
                      <a:pt x="336" y="578"/>
                    </a:lnTo>
                    <a:lnTo>
                      <a:pt x="336" y="553"/>
                    </a:lnTo>
                    <a:lnTo>
                      <a:pt x="347" y="553"/>
                    </a:lnTo>
                    <a:lnTo>
                      <a:pt x="361" y="553"/>
                    </a:lnTo>
                    <a:lnTo>
                      <a:pt x="374" y="553"/>
                    </a:lnTo>
                    <a:lnTo>
                      <a:pt x="386" y="550"/>
                    </a:lnTo>
                    <a:lnTo>
                      <a:pt x="396" y="550"/>
                    </a:lnTo>
                    <a:lnTo>
                      <a:pt x="407" y="545"/>
                    </a:lnTo>
                    <a:lnTo>
                      <a:pt x="415" y="537"/>
                    </a:lnTo>
                    <a:lnTo>
                      <a:pt x="421" y="523"/>
                    </a:lnTo>
                    <a:lnTo>
                      <a:pt x="421" y="509"/>
                    </a:lnTo>
                    <a:lnTo>
                      <a:pt x="418" y="499"/>
                    </a:lnTo>
                    <a:lnTo>
                      <a:pt x="412" y="488"/>
                    </a:lnTo>
                    <a:lnTo>
                      <a:pt x="402" y="483"/>
                    </a:lnTo>
                    <a:lnTo>
                      <a:pt x="391" y="479"/>
                    </a:lnTo>
                    <a:lnTo>
                      <a:pt x="377" y="477"/>
                    </a:lnTo>
                    <a:lnTo>
                      <a:pt x="366" y="477"/>
                    </a:lnTo>
                    <a:lnTo>
                      <a:pt x="356" y="477"/>
                    </a:lnTo>
                    <a:lnTo>
                      <a:pt x="342" y="477"/>
                    </a:lnTo>
                    <a:lnTo>
                      <a:pt x="331" y="477"/>
                    </a:lnTo>
                    <a:lnTo>
                      <a:pt x="322" y="477"/>
                    </a:lnTo>
                    <a:lnTo>
                      <a:pt x="312" y="477"/>
                    </a:lnTo>
                    <a:lnTo>
                      <a:pt x="298" y="463"/>
                    </a:lnTo>
                    <a:lnTo>
                      <a:pt x="285" y="447"/>
                    </a:lnTo>
                    <a:lnTo>
                      <a:pt x="271" y="430"/>
                    </a:lnTo>
                    <a:lnTo>
                      <a:pt x="260" y="414"/>
                    </a:lnTo>
                    <a:lnTo>
                      <a:pt x="246" y="401"/>
                    </a:lnTo>
                    <a:lnTo>
                      <a:pt x="235" y="384"/>
                    </a:lnTo>
                    <a:lnTo>
                      <a:pt x="225" y="368"/>
                    </a:lnTo>
                    <a:lnTo>
                      <a:pt x="211" y="354"/>
                    </a:lnTo>
                    <a:lnTo>
                      <a:pt x="214" y="338"/>
                    </a:lnTo>
                    <a:lnTo>
                      <a:pt x="216" y="324"/>
                    </a:lnTo>
                    <a:lnTo>
                      <a:pt x="214" y="313"/>
                    </a:lnTo>
                    <a:lnTo>
                      <a:pt x="200" y="302"/>
                    </a:lnTo>
                    <a:lnTo>
                      <a:pt x="202" y="292"/>
                    </a:lnTo>
                    <a:lnTo>
                      <a:pt x="197" y="283"/>
                    </a:lnTo>
                    <a:lnTo>
                      <a:pt x="189" y="278"/>
                    </a:lnTo>
                    <a:lnTo>
                      <a:pt x="186" y="267"/>
                    </a:lnTo>
                    <a:lnTo>
                      <a:pt x="120" y="177"/>
                    </a:lnTo>
                    <a:lnTo>
                      <a:pt x="137" y="175"/>
                    </a:lnTo>
                    <a:lnTo>
                      <a:pt x="154" y="171"/>
                    </a:lnTo>
                    <a:lnTo>
                      <a:pt x="167" y="169"/>
                    </a:lnTo>
                    <a:lnTo>
                      <a:pt x="175" y="157"/>
                    </a:lnTo>
                    <a:lnTo>
                      <a:pt x="175" y="150"/>
                    </a:lnTo>
                    <a:lnTo>
                      <a:pt x="178" y="141"/>
                    </a:lnTo>
                    <a:lnTo>
                      <a:pt x="181" y="134"/>
                    </a:lnTo>
                    <a:lnTo>
                      <a:pt x="181" y="128"/>
                    </a:lnTo>
                    <a:lnTo>
                      <a:pt x="170" y="117"/>
                    </a:lnTo>
                    <a:lnTo>
                      <a:pt x="156" y="106"/>
                    </a:lnTo>
                    <a:lnTo>
                      <a:pt x="142" y="101"/>
                    </a:lnTo>
                    <a:lnTo>
                      <a:pt x="129" y="95"/>
                    </a:lnTo>
                    <a:lnTo>
                      <a:pt x="115" y="93"/>
                    </a:lnTo>
                    <a:lnTo>
                      <a:pt x="99" y="93"/>
                    </a:lnTo>
                    <a:lnTo>
                      <a:pt x="85" y="95"/>
                    </a:lnTo>
                    <a:lnTo>
                      <a:pt x="69" y="98"/>
                    </a:lnTo>
                    <a:lnTo>
                      <a:pt x="0" y="8"/>
                    </a:lnTo>
                    <a:lnTo>
                      <a:pt x="12" y="5"/>
                    </a:lnTo>
                    <a:lnTo>
                      <a:pt x="23" y="3"/>
                    </a:lnTo>
                    <a:lnTo>
                      <a:pt x="34" y="3"/>
                    </a:lnTo>
                    <a:lnTo>
                      <a:pt x="44" y="8"/>
                    </a:lnTo>
                    <a:lnTo>
                      <a:pt x="64" y="5"/>
                    </a:lnTo>
                    <a:lnTo>
                      <a:pt x="80" y="3"/>
                    </a:lnTo>
                    <a:lnTo>
                      <a:pt x="96" y="0"/>
                    </a:lnTo>
                    <a:lnTo>
                      <a:pt x="110" y="3"/>
                    </a:lnTo>
                    <a:lnTo>
                      <a:pt x="211" y="136"/>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88" name="Freeform 31"/>
              <p:cNvSpPr/>
              <p:nvPr/>
            </p:nvSpPr>
            <p:spPr bwMode="auto">
              <a:xfrm>
                <a:off x="2702" y="2062"/>
                <a:ext cx="83" cy="205"/>
              </a:xfrm>
              <a:custGeom>
                <a:avLst/>
                <a:gdLst>
                  <a:gd name="T0" fmla="*/ 2 w 329"/>
                  <a:gd name="T1" fmla="*/ 1 h 820"/>
                  <a:gd name="T2" fmla="*/ 3 w 329"/>
                  <a:gd name="T3" fmla="*/ 2 h 820"/>
                  <a:gd name="T4" fmla="*/ 3 w 329"/>
                  <a:gd name="T5" fmla="*/ 2 h 820"/>
                  <a:gd name="T6" fmla="*/ 4 w 329"/>
                  <a:gd name="T7" fmla="*/ 3 h 820"/>
                  <a:gd name="T8" fmla="*/ 4 w 329"/>
                  <a:gd name="T9" fmla="*/ 4 h 820"/>
                  <a:gd name="T10" fmla="*/ 6 w 329"/>
                  <a:gd name="T11" fmla="*/ 8 h 820"/>
                  <a:gd name="T12" fmla="*/ 8 w 329"/>
                  <a:gd name="T13" fmla="*/ 13 h 820"/>
                  <a:gd name="T14" fmla="*/ 10 w 329"/>
                  <a:gd name="T15" fmla="*/ 18 h 820"/>
                  <a:gd name="T16" fmla="*/ 12 w 329"/>
                  <a:gd name="T17" fmla="*/ 22 h 820"/>
                  <a:gd name="T18" fmla="*/ 14 w 329"/>
                  <a:gd name="T19" fmla="*/ 27 h 820"/>
                  <a:gd name="T20" fmla="*/ 16 w 329"/>
                  <a:gd name="T21" fmla="*/ 31 h 820"/>
                  <a:gd name="T22" fmla="*/ 18 w 329"/>
                  <a:gd name="T23" fmla="*/ 35 h 820"/>
                  <a:gd name="T24" fmla="*/ 20 w 329"/>
                  <a:gd name="T25" fmla="*/ 40 h 820"/>
                  <a:gd name="T26" fmla="*/ 21 w 329"/>
                  <a:gd name="T27" fmla="*/ 43 h 820"/>
                  <a:gd name="T28" fmla="*/ 21 w 329"/>
                  <a:gd name="T29" fmla="*/ 45 h 820"/>
                  <a:gd name="T30" fmla="*/ 21 w 329"/>
                  <a:gd name="T31" fmla="*/ 48 h 820"/>
                  <a:gd name="T32" fmla="*/ 21 w 329"/>
                  <a:gd name="T33" fmla="*/ 51 h 820"/>
                  <a:gd name="T34" fmla="*/ 21 w 329"/>
                  <a:gd name="T35" fmla="*/ 51 h 820"/>
                  <a:gd name="T36" fmla="*/ 20 w 329"/>
                  <a:gd name="T37" fmla="*/ 51 h 820"/>
                  <a:gd name="T38" fmla="*/ 20 w 329"/>
                  <a:gd name="T39" fmla="*/ 51 h 820"/>
                  <a:gd name="T40" fmla="*/ 19 w 329"/>
                  <a:gd name="T41" fmla="*/ 51 h 820"/>
                  <a:gd name="T42" fmla="*/ 20 w 329"/>
                  <a:gd name="T43" fmla="*/ 51 h 820"/>
                  <a:gd name="T44" fmla="*/ 19 w 329"/>
                  <a:gd name="T45" fmla="*/ 51 h 820"/>
                  <a:gd name="T46" fmla="*/ 19 w 329"/>
                  <a:gd name="T47" fmla="*/ 51 h 820"/>
                  <a:gd name="T48" fmla="*/ 19 w 329"/>
                  <a:gd name="T49" fmla="*/ 50 h 820"/>
                  <a:gd name="T50" fmla="*/ 20 w 329"/>
                  <a:gd name="T51" fmla="*/ 49 h 820"/>
                  <a:gd name="T52" fmla="*/ 21 w 329"/>
                  <a:gd name="T53" fmla="*/ 45 h 820"/>
                  <a:gd name="T54" fmla="*/ 20 w 329"/>
                  <a:gd name="T55" fmla="*/ 42 h 820"/>
                  <a:gd name="T56" fmla="*/ 19 w 329"/>
                  <a:gd name="T57" fmla="*/ 41 h 820"/>
                  <a:gd name="T58" fmla="*/ 19 w 329"/>
                  <a:gd name="T59" fmla="*/ 43 h 820"/>
                  <a:gd name="T60" fmla="*/ 19 w 329"/>
                  <a:gd name="T61" fmla="*/ 45 h 820"/>
                  <a:gd name="T62" fmla="*/ 19 w 329"/>
                  <a:gd name="T63" fmla="*/ 47 h 820"/>
                  <a:gd name="T64" fmla="*/ 19 w 329"/>
                  <a:gd name="T65" fmla="*/ 50 h 820"/>
                  <a:gd name="T66" fmla="*/ 17 w 329"/>
                  <a:gd name="T67" fmla="*/ 44 h 820"/>
                  <a:gd name="T68" fmla="*/ 14 w 329"/>
                  <a:gd name="T69" fmla="*/ 39 h 820"/>
                  <a:gd name="T70" fmla="*/ 12 w 329"/>
                  <a:gd name="T71" fmla="*/ 34 h 820"/>
                  <a:gd name="T72" fmla="*/ 10 w 329"/>
                  <a:gd name="T73" fmla="*/ 28 h 820"/>
                  <a:gd name="T74" fmla="*/ 7 w 329"/>
                  <a:gd name="T75" fmla="*/ 23 h 820"/>
                  <a:gd name="T76" fmla="*/ 5 w 329"/>
                  <a:gd name="T77" fmla="*/ 18 h 820"/>
                  <a:gd name="T78" fmla="*/ 3 w 329"/>
                  <a:gd name="T79" fmla="*/ 12 h 820"/>
                  <a:gd name="T80" fmla="*/ 0 w 329"/>
                  <a:gd name="T81" fmla="*/ 7 h 820"/>
                  <a:gd name="T82" fmla="*/ 0 w 329"/>
                  <a:gd name="T83" fmla="*/ 5 h 820"/>
                  <a:gd name="T84" fmla="*/ 1 w 329"/>
                  <a:gd name="T85" fmla="*/ 3 h 820"/>
                  <a:gd name="T86" fmla="*/ 1 w 329"/>
                  <a:gd name="T87" fmla="*/ 2 h 820"/>
                  <a:gd name="T88" fmla="*/ 1 w 329"/>
                  <a:gd name="T89" fmla="*/ 0 h 820"/>
                  <a:gd name="T90" fmla="*/ 2 w 329"/>
                  <a:gd name="T91" fmla="*/ 0 h 820"/>
                  <a:gd name="T92" fmla="*/ 2 w 329"/>
                  <a:gd name="T93" fmla="*/ 0 h 820"/>
                  <a:gd name="T94" fmla="*/ 2 w 329"/>
                  <a:gd name="T95" fmla="*/ 1 h 820"/>
                  <a:gd name="T96" fmla="*/ 2 w 329"/>
                  <a:gd name="T97" fmla="*/ 1 h 82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29" h="820">
                    <a:moveTo>
                      <a:pt x="35" y="11"/>
                    </a:moveTo>
                    <a:lnTo>
                      <a:pt x="38" y="25"/>
                    </a:lnTo>
                    <a:lnTo>
                      <a:pt x="46" y="35"/>
                    </a:lnTo>
                    <a:lnTo>
                      <a:pt x="54" y="48"/>
                    </a:lnTo>
                    <a:lnTo>
                      <a:pt x="59" y="60"/>
                    </a:lnTo>
                    <a:lnTo>
                      <a:pt x="89" y="133"/>
                    </a:lnTo>
                    <a:lnTo>
                      <a:pt x="122" y="204"/>
                    </a:lnTo>
                    <a:lnTo>
                      <a:pt x="155" y="278"/>
                    </a:lnTo>
                    <a:lnTo>
                      <a:pt x="188" y="349"/>
                    </a:lnTo>
                    <a:lnTo>
                      <a:pt x="220" y="422"/>
                    </a:lnTo>
                    <a:lnTo>
                      <a:pt x="253" y="492"/>
                    </a:lnTo>
                    <a:lnTo>
                      <a:pt x="289" y="563"/>
                    </a:lnTo>
                    <a:lnTo>
                      <a:pt x="321" y="634"/>
                    </a:lnTo>
                    <a:lnTo>
                      <a:pt x="324" y="678"/>
                    </a:lnTo>
                    <a:lnTo>
                      <a:pt x="326" y="724"/>
                    </a:lnTo>
                    <a:lnTo>
                      <a:pt x="329" y="768"/>
                    </a:lnTo>
                    <a:lnTo>
                      <a:pt x="329" y="814"/>
                    </a:lnTo>
                    <a:lnTo>
                      <a:pt x="324" y="814"/>
                    </a:lnTo>
                    <a:lnTo>
                      <a:pt x="319" y="818"/>
                    </a:lnTo>
                    <a:lnTo>
                      <a:pt x="313" y="820"/>
                    </a:lnTo>
                    <a:lnTo>
                      <a:pt x="305" y="820"/>
                    </a:lnTo>
                    <a:lnTo>
                      <a:pt x="308" y="814"/>
                    </a:lnTo>
                    <a:lnTo>
                      <a:pt x="305" y="812"/>
                    </a:lnTo>
                    <a:lnTo>
                      <a:pt x="303" y="806"/>
                    </a:lnTo>
                    <a:lnTo>
                      <a:pt x="303" y="800"/>
                    </a:lnTo>
                    <a:lnTo>
                      <a:pt x="319" y="779"/>
                    </a:lnTo>
                    <a:lnTo>
                      <a:pt x="324" y="719"/>
                    </a:lnTo>
                    <a:lnTo>
                      <a:pt x="316" y="664"/>
                    </a:lnTo>
                    <a:lnTo>
                      <a:pt x="299" y="651"/>
                    </a:lnTo>
                    <a:lnTo>
                      <a:pt x="299" y="689"/>
                    </a:lnTo>
                    <a:lnTo>
                      <a:pt x="303" y="722"/>
                    </a:lnTo>
                    <a:lnTo>
                      <a:pt x="303" y="757"/>
                    </a:lnTo>
                    <a:lnTo>
                      <a:pt x="299" y="795"/>
                    </a:lnTo>
                    <a:lnTo>
                      <a:pt x="261" y="708"/>
                    </a:lnTo>
                    <a:lnTo>
                      <a:pt x="223" y="623"/>
                    </a:lnTo>
                    <a:lnTo>
                      <a:pt x="185" y="536"/>
                    </a:lnTo>
                    <a:lnTo>
                      <a:pt x="149" y="452"/>
                    </a:lnTo>
                    <a:lnTo>
                      <a:pt x="112" y="365"/>
                    </a:lnTo>
                    <a:lnTo>
                      <a:pt x="73" y="280"/>
                    </a:lnTo>
                    <a:lnTo>
                      <a:pt x="38" y="193"/>
                    </a:lnTo>
                    <a:lnTo>
                      <a:pt x="0" y="108"/>
                    </a:lnTo>
                    <a:lnTo>
                      <a:pt x="2" y="81"/>
                    </a:lnTo>
                    <a:lnTo>
                      <a:pt x="8" y="51"/>
                    </a:lnTo>
                    <a:lnTo>
                      <a:pt x="13" y="25"/>
                    </a:lnTo>
                    <a:lnTo>
                      <a:pt x="21" y="0"/>
                    </a:lnTo>
                    <a:lnTo>
                      <a:pt x="27" y="0"/>
                    </a:lnTo>
                    <a:lnTo>
                      <a:pt x="32" y="2"/>
                    </a:lnTo>
                    <a:lnTo>
                      <a:pt x="35" y="7"/>
                    </a:lnTo>
                    <a:lnTo>
                      <a:pt x="35" y="11"/>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89" name="Freeform 32"/>
              <p:cNvSpPr/>
              <p:nvPr/>
            </p:nvSpPr>
            <p:spPr bwMode="auto">
              <a:xfrm>
                <a:off x="2780" y="2064"/>
                <a:ext cx="281" cy="106"/>
              </a:xfrm>
              <a:custGeom>
                <a:avLst/>
                <a:gdLst>
                  <a:gd name="T0" fmla="*/ 69 w 1126"/>
                  <a:gd name="T1" fmla="*/ 18 h 423"/>
                  <a:gd name="T2" fmla="*/ 66 w 1126"/>
                  <a:gd name="T3" fmla="*/ 19 h 423"/>
                  <a:gd name="T4" fmla="*/ 63 w 1126"/>
                  <a:gd name="T5" fmla="*/ 20 h 423"/>
                  <a:gd name="T6" fmla="*/ 59 w 1126"/>
                  <a:gd name="T7" fmla="*/ 20 h 423"/>
                  <a:gd name="T8" fmla="*/ 55 w 1126"/>
                  <a:gd name="T9" fmla="*/ 21 h 423"/>
                  <a:gd name="T10" fmla="*/ 50 w 1126"/>
                  <a:gd name="T11" fmla="*/ 22 h 423"/>
                  <a:gd name="T12" fmla="*/ 44 w 1126"/>
                  <a:gd name="T13" fmla="*/ 23 h 423"/>
                  <a:gd name="T14" fmla="*/ 39 w 1126"/>
                  <a:gd name="T15" fmla="*/ 23 h 423"/>
                  <a:gd name="T16" fmla="*/ 34 w 1126"/>
                  <a:gd name="T17" fmla="*/ 24 h 423"/>
                  <a:gd name="T18" fmla="*/ 28 w 1126"/>
                  <a:gd name="T19" fmla="*/ 25 h 423"/>
                  <a:gd name="T20" fmla="*/ 23 w 1126"/>
                  <a:gd name="T21" fmla="*/ 25 h 423"/>
                  <a:gd name="T22" fmla="*/ 18 w 1126"/>
                  <a:gd name="T23" fmla="*/ 26 h 423"/>
                  <a:gd name="T24" fmla="*/ 14 w 1126"/>
                  <a:gd name="T25" fmla="*/ 27 h 423"/>
                  <a:gd name="T26" fmla="*/ 12 w 1126"/>
                  <a:gd name="T27" fmla="*/ 27 h 423"/>
                  <a:gd name="T28" fmla="*/ 11 w 1126"/>
                  <a:gd name="T29" fmla="*/ 26 h 423"/>
                  <a:gd name="T30" fmla="*/ 9 w 1126"/>
                  <a:gd name="T31" fmla="*/ 26 h 423"/>
                  <a:gd name="T32" fmla="*/ 7 w 1126"/>
                  <a:gd name="T33" fmla="*/ 24 h 423"/>
                  <a:gd name="T34" fmla="*/ 5 w 1126"/>
                  <a:gd name="T35" fmla="*/ 20 h 423"/>
                  <a:gd name="T36" fmla="*/ 3 w 1126"/>
                  <a:gd name="T37" fmla="*/ 16 h 423"/>
                  <a:gd name="T38" fmla="*/ 1 w 1126"/>
                  <a:gd name="T39" fmla="*/ 12 h 423"/>
                  <a:gd name="T40" fmla="*/ 2 w 1126"/>
                  <a:gd name="T41" fmla="*/ 13 h 423"/>
                  <a:gd name="T42" fmla="*/ 9 w 1126"/>
                  <a:gd name="T43" fmla="*/ 18 h 423"/>
                  <a:gd name="T44" fmla="*/ 16 w 1126"/>
                  <a:gd name="T45" fmla="*/ 21 h 423"/>
                  <a:gd name="T46" fmla="*/ 25 w 1126"/>
                  <a:gd name="T47" fmla="*/ 23 h 423"/>
                  <a:gd name="T48" fmla="*/ 34 w 1126"/>
                  <a:gd name="T49" fmla="*/ 23 h 423"/>
                  <a:gd name="T50" fmla="*/ 43 w 1126"/>
                  <a:gd name="T51" fmla="*/ 22 h 423"/>
                  <a:gd name="T52" fmla="*/ 50 w 1126"/>
                  <a:gd name="T53" fmla="*/ 19 h 423"/>
                  <a:gd name="T54" fmla="*/ 57 w 1126"/>
                  <a:gd name="T55" fmla="*/ 15 h 423"/>
                  <a:gd name="T56" fmla="*/ 60 w 1126"/>
                  <a:gd name="T57" fmla="*/ 10 h 423"/>
                  <a:gd name="T58" fmla="*/ 60 w 1126"/>
                  <a:gd name="T59" fmla="*/ 3 h 423"/>
                  <a:gd name="T60" fmla="*/ 60 w 1126"/>
                  <a:gd name="T61" fmla="*/ 2 h 423"/>
                  <a:gd name="T62" fmla="*/ 63 w 1126"/>
                  <a:gd name="T63" fmla="*/ 6 h 423"/>
                  <a:gd name="T64" fmla="*/ 66 w 1126"/>
                  <a:gd name="T65" fmla="*/ 10 h 423"/>
                  <a:gd name="T66" fmla="*/ 69 w 1126"/>
                  <a:gd name="T67" fmla="*/ 15 h 4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26" h="423">
                    <a:moveTo>
                      <a:pt x="1126" y="262"/>
                    </a:moveTo>
                    <a:lnTo>
                      <a:pt x="1104" y="278"/>
                    </a:lnTo>
                    <a:lnTo>
                      <a:pt x="1082" y="292"/>
                    </a:lnTo>
                    <a:lnTo>
                      <a:pt x="1058" y="301"/>
                    </a:lnTo>
                    <a:lnTo>
                      <a:pt x="1034" y="306"/>
                    </a:lnTo>
                    <a:lnTo>
                      <a:pt x="1006" y="312"/>
                    </a:lnTo>
                    <a:lnTo>
                      <a:pt x="979" y="314"/>
                    </a:lnTo>
                    <a:lnTo>
                      <a:pt x="952" y="317"/>
                    </a:lnTo>
                    <a:lnTo>
                      <a:pt x="924" y="322"/>
                    </a:lnTo>
                    <a:lnTo>
                      <a:pt x="881" y="331"/>
                    </a:lnTo>
                    <a:lnTo>
                      <a:pt x="839" y="336"/>
                    </a:lnTo>
                    <a:lnTo>
                      <a:pt x="796" y="344"/>
                    </a:lnTo>
                    <a:lnTo>
                      <a:pt x="752" y="349"/>
                    </a:lnTo>
                    <a:lnTo>
                      <a:pt x="712" y="358"/>
                    </a:lnTo>
                    <a:lnTo>
                      <a:pt x="668" y="363"/>
                    </a:lnTo>
                    <a:lnTo>
                      <a:pt x="625" y="368"/>
                    </a:lnTo>
                    <a:lnTo>
                      <a:pt x="584" y="374"/>
                    </a:lnTo>
                    <a:lnTo>
                      <a:pt x="540" y="379"/>
                    </a:lnTo>
                    <a:lnTo>
                      <a:pt x="499" y="388"/>
                    </a:lnTo>
                    <a:lnTo>
                      <a:pt x="455" y="393"/>
                    </a:lnTo>
                    <a:lnTo>
                      <a:pt x="414" y="399"/>
                    </a:lnTo>
                    <a:lnTo>
                      <a:pt x="371" y="404"/>
                    </a:lnTo>
                    <a:lnTo>
                      <a:pt x="330" y="409"/>
                    </a:lnTo>
                    <a:lnTo>
                      <a:pt x="287" y="418"/>
                    </a:lnTo>
                    <a:lnTo>
                      <a:pt x="246" y="423"/>
                    </a:lnTo>
                    <a:lnTo>
                      <a:pt x="232" y="423"/>
                    </a:lnTo>
                    <a:lnTo>
                      <a:pt x="216" y="423"/>
                    </a:lnTo>
                    <a:lnTo>
                      <a:pt x="202" y="423"/>
                    </a:lnTo>
                    <a:lnTo>
                      <a:pt x="188" y="420"/>
                    </a:lnTo>
                    <a:lnTo>
                      <a:pt x="172" y="420"/>
                    </a:lnTo>
                    <a:lnTo>
                      <a:pt x="158" y="415"/>
                    </a:lnTo>
                    <a:lnTo>
                      <a:pt x="145" y="412"/>
                    </a:lnTo>
                    <a:lnTo>
                      <a:pt x="131" y="407"/>
                    </a:lnTo>
                    <a:lnTo>
                      <a:pt x="112" y="379"/>
                    </a:lnTo>
                    <a:lnTo>
                      <a:pt x="96" y="349"/>
                    </a:lnTo>
                    <a:lnTo>
                      <a:pt x="80" y="319"/>
                    </a:lnTo>
                    <a:lnTo>
                      <a:pt x="66" y="289"/>
                    </a:lnTo>
                    <a:lnTo>
                      <a:pt x="50" y="257"/>
                    </a:lnTo>
                    <a:lnTo>
                      <a:pt x="33" y="227"/>
                    </a:lnTo>
                    <a:lnTo>
                      <a:pt x="16" y="197"/>
                    </a:lnTo>
                    <a:lnTo>
                      <a:pt x="0" y="167"/>
                    </a:lnTo>
                    <a:lnTo>
                      <a:pt x="39" y="208"/>
                    </a:lnTo>
                    <a:lnTo>
                      <a:pt x="85" y="246"/>
                    </a:lnTo>
                    <a:lnTo>
                      <a:pt x="140" y="278"/>
                    </a:lnTo>
                    <a:lnTo>
                      <a:pt x="200" y="306"/>
                    </a:lnTo>
                    <a:lnTo>
                      <a:pt x="265" y="328"/>
                    </a:lnTo>
                    <a:lnTo>
                      <a:pt x="333" y="347"/>
                    </a:lnTo>
                    <a:lnTo>
                      <a:pt x="404" y="358"/>
                    </a:lnTo>
                    <a:lnTo>
                      <a:pt x="478" y="363"/>
                    </a:lnTo>
                    <a:lnTo>
                      <a:pt x="549" y="363"/>
                    </a:lnTo>
                    <a:lnTo>
                      <a:pt x="619" y="358"/>
                    </a:lnTo>
                    <a:lnTo>
                      <a:pt x="687" y="349"/>
                    </a:lnTo>
                    <a:lnTo>
                      <a:pt x="750" y="331"/>
                    </a:lnTo>
                    <a:lnTo>
                      <a:pt x="809" y="308"/>
                    </a:lnTo>
                    <a:lnTo>
                      <a:pt x="864" y="278"/>
                    </a:lnTo>
                    <a:lnTo>
                      <a:pt x="908" y="243"/>
                    </a:lnTo>
                    <a:lnTo>
                      <a:pt x="946" y="202"/>
                    </a:lnTo>
                    <a:lnTo>
                      <a:pt x="960" y="151"/>
                    </a:lnTo>
                    <a:lnTo>
                      <a:pt x="970" y="96"/>
                    </a:lnTo>
                    <a:lnTo>
                      <a:pt x="968" y="44"/>
                    </a:lnTo>
                    <a:lnTo>
                      <a:pt x="940" y="0"/>
                    </a:lnTo>
                    <a:lnTo>
                      <a:pt x="965" y="31"/>
                    </a:lnTo>
                    <a:lnTo>
                      <a:pt x="990" y="64"/>
                    </a:lnTo>
                    <a:lnTo>
                      <a:pt x="1014" y="96"/>
                    </a:lnTo>
                    <a:lnTo>
                      <a:pt x="1036" y="129"/>
                    </a:lnTo>
                    <a:lnTo>
                      <a:pt x="1058" y="161"/>
                    </a:lnTo>
                    <a:lnTo>
                      <a:pt x="1082" y="195"/>
                    </a:lnTo>
                    <a:lnTo>
                      <a:pt x="1104" y="230"/>
                    </a:lnTo>
                    <a:lnTo>
                      <a:pt x="1126" y="262"/>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90" name="Freeform 33"/>
              <p:cNvSpPr/>
              <p:nvPr/>
            </p:nvSpPr>
            <p:spPr bwMode="auto">
              <a:xfrm>
                <a:off x="2646" y="2067"/>
                <a:ext cx="83" cy="211"/>
              </a:xfrm>
              <a:custGeom>
                <a:avLst/>
                <a:gdLst>
                  <a:gd name="T0" fmla="*/ 3 w 330"/>
                  <a:gd name="T1" fmla="*/ 1 h 842"/>
                  <a:gd name="T2" fmla="*/ 3 w 330"/>
                  <a:gd name="T3" fmla="*/ 3 h 842"/>
                  <a:gd name="T4" fmla="*/ 4 w 330"/>
                  <a:gd name="T5" fmla="*/ 4 h 842"/>
                  <a:gd name="T6" fmla="*/ 4 w 330"/>
                  <a:gd name="T7" fmla="*/ 6 h 842"/>
                  <a:gd name="T8" fmla="*/ 5 w 330"/>
                  <a:gd name="T9" fmla="*/ 7 h 842"/>
                  <a:gd name="T10" fmla="*/ 5 w 330"/>
                  <a:gd name="T11" fmla="*/ 7 h 842"/>
                  <a:gd name="T12" fmla="*/ 7 w 330"/>
                  <a:gd name="T13" fmla="*/ 12 h 842"/>
                  <a:gd name="T14" fmla="*/ 9 w 330"/>
                  <a:gd name="T15" fmla="*/ 16 h 842"/>
                  <a:gd name="T16" fmla="*/ 11 w 330"/>
                  <a:gd name="T17" fmla="*/ 21 h 842"/>
                  <a:gd name="T18" fmla="*/ 13 w 330"/>
                  <a:gd name="T19" fmla="*/ 26 h 842"/>
                  <a:gd name="T20" fmla="*/ 15 w 330"/>
                  <a:gd name="T21" fmla="*/ 30 h 842"/>
                  <a:gd name="T22" fmla="*/ 17 w 330"/>
                  <a:gd name="T23" fmla="*/ 35 h 842"/>
                  <a:gd name="T24" fmla="*/ 19 w 330"/>
                  <a:gd name="T25" fmla="*/ 39 h 842"/>
                  <a:gd name="T26" fmla="*/ 21 w 330"/>
                  <a:gd name="T27" fmla="*/ 44 h 842"/>
                  <a:gd name="T28" fmla="*/ 20 w 330"/>
                  <a:gd name="T29" fmla="*/ 46 h 842"/>
                  <a:gd name="T30" fmla="*/ 21 w 330"/>
                  <a:gd name="T31" fmla="*/ 48 h 842"/>
                  <a:gd name="T32" fmla="*/ 21 w 330"/>
                  <a:gd name="T33" fmla="*/ 50 h 842"/>
                  <a:gd name="T34" fmla="*/ 21 w 330"/>
                  <a:gd name="T35" fmla="*/ 51 h 842"/>
                  <a:gd name="T36" fmla="*/ 21 w 330"/>
                  <a:gd name="T37" fmla="*/ 52 h 842"/>
                  <a:gd name="T38" fmla="*/ 20 w 330"/>
                  <a:gd name="T39" fmla="*/ 53 h 842"/>
                  <a:gd name="T40" fmla="*/ 19 w 330"/>
                  <a:gd name="T41" fmla="*/ 53 h 842"/>
                  <a:gd name="T42" fmla="*/ 19 w 330"/>
                  <a:gd name="T43" fmla="*/ 53 h 842"/>
                  <a:gd name="T44" fmla="*/ 16 w 330"/>
                  <a:gd name="T45" fmla="*/ 47 h 842"/>
                  <a:gd name="T46" fmla="*/ 14 w 330"/>
                  <a:gd name="T47" fmla="*/ 41 h 842"/>
                  <a:gd name="T48" fmla="*/ 12 w 330"/>
                  <a:gd name="T49" fmla="*/ 36 h 842"/>
                  <a:gd name="T50" fmla="*/ 9 w 330"/>
                  <a:gd name="T51" fmla="*/ 30 h 842"/>
                  <a:gd name="T52" fmla="*/ 7 w 330"/>
                  <a:gd name="T53" fmla="*/ 24 h 842"/>
                  <a:gd name="T54" fmla="*/ 5 w 330"/>
                  <a:gd name="T55" fmla="*/ 18 h 842"/>
                  <a:gd name="T56" fmla="*/ 3 w 330"/>
                  <a:gd name="T57" fmla="*/ 13 h 842"/>
                  <a:gd name="T58" fmla="*/ 0 w 330"/>
                  <a:gd name="T59" fmla="*/ 7 h 842"/>
                  <a:gd name="T60" fmla="*/ 0 w 330"/>
                  <a:gd name="T61" fmla="*/ 6 h 842"/>
                  <a:gd name="T62" fmla="*/ 0 w 330"/>
                  <a:gd name="T63" fmla="*/ 5 h 842"/>
                  <a:gd name="T64" fmla="*/ 1 w 330"/>
                  <a:gd name="T65" fmla="*/ 3 h 842"/>
                  <a:gd name="T66" fmla="*/ 1 w 330"/>
                  <a:gd name="T67" fmla="*/ 2 h 842"/>
                  <a:gd name="T68" fmla="*/ 1 w 330"/>
                  <a:gd name="T69" fmla="*/ 1 h 842"/>
                  <a:gd name="T70" fmla="*/ 2 w 330"/>
                  <a:gd name="T71" fmla="*/ 0 h 842"/>
                  <a:gd name="T72" fmla="*/ 3 w 330"/>
                  <a:gd name="T73" fmla="*/ 1 h 8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0" h="842">
                    <a:moveTo>
                      <a:pt x="44" y="20"/>
                    </a:moveTo>
                    <a:lnTo>
                      <a:pt x="49" y="44"/>
                    </a:lnTo>
                    <a:lnTo>
                      <a:pt x="58" y="66"/>
                    </a:lnTo>
                    <a:lnTo>
                      <a:pt x="68" y="88"/>
                    </a:lnTo>
                    <a:lnTo>
                      <a:pt x="79" y="113"/>
                    </a:lnTo>
                    <a:lnTo>
                      <a:pt x="84" y="113"/>
                    </a:lnTo>
                    <a:lnTo>
                      <a:pt x="111" y="186"/>
                    </a:lnTo>
                    <a:lnTo>
                      <a:pt x="141" y="260"/>
                    </a:lnTo>
                    <a:lnTo>
                      <a:pt x="171" y="333"/>
                    </a:lnTo>
                    <a:lnTo>
                      <a:pt x="201" y="407"/>
                    </a:lnTo>
                    <a:lnTo>
                      <a:pt x="235" y="480"/>
                    </a:lnTo>
                    <a:lnTo>
                      <a:pt x="265" y="551"/>
                    </a:lnTo>
                    <a:lnTo>
                      <a:pt x="295" y="625"/>
                    </a:lnTo>
                    <a:lnTo>
                      <a:pt x="325" y="699"/>
                    </a:lnTo>
                    <a:lnTo>
                      <a:pt x="322" y="729"/>
                    </a:lnTo>
                    <a:lnTo>
                      <a:pt x="325" y="758"/>
                    </a:lnTo>
                    <a:lnTo>
                      <a:pt x="327" y="791"/>
                    </a:lnTo>
                    <a:lnTo>
                      <a:pt x="330" y="818"/>
                    </a:lnTo>
                    <a:lnTo>
                      <a:pt x="330" y="832"/>
                    </a:lnTo>
                    <a:lnTo>
                      <a:pt x="322" y="840"/>
                    </a:lnTo>
                    <a:lnTo>
                      <a:pt x="308" y="842"/>
                    </a:lnTo>
                    <a:lnTo>
                      <a:pt x="295" y="842"/>
                    </a:lnTo>
                    <a:lnTo>
                      <a:pt x="259" y="750"/>
                    </a:lnTo>
                    <a:lnTo>
                      <a:pt x="221" y="660"/>
                    </a:lnTo>
                    <a:lnTo>
                      <a:pt x="185" y="568"/>
                    </a:lnTo>
                    <a:lnTo>
                      <a:pt x="147" y="474"/>
                    </a:lnTo>
                    <a:lnTo>
                      <a:pt x="111" y="385"/>
                    </a:lnTo>
                    <a:lnTo>
                      <a:pt x="74" y="292"/>
                    </a:lnTo>
                    <a:lnTo>
                      <a:pt x="38" y="202"/>
                    </a:lnTo>
                    <a:lnTo>
                      <a:pt x="0" y="113"/>
                    </a:lnTo>
                    <a:lnTo>
                      <a:pt x="3" y="94"/>
                    </a:lnTo>
                    <a:lnTo>
                      <a:pt x="5" y="71"/>
                    </a:lnTo>
                    <a:lnTo>
                      <a:pt x="8" y="50"/>
                    </a:lnTo>
                    <a:lnTo>
                      <a:pt x="14" y="30"/>
                    </a:lnTo>
                    <a:lnTo>
                      <a:pt x="14" y="12"/>
                    </a:lnTo>
                    <a:lnTo>
                      <a:pt x="33" y="0"/>
                    </a:lnTo>
                    <a:lnTo>
                      <a:pt x="44" y="20"/>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91" name="Freeform 34"/>
              <p:cNvSpPr/>
              <p:nvPr/>
            </p:nvSpPr>
            <p:spPr bwMode="auto">
              <a:xfrm>
                <a:off x="2774" y="2073"/>
                <a:ext cx="64" cy="30"/>
              </a:xfrm>
              <a:custGeom>
                <a:avLst/>
                <a:gdLst>
                  <a:gd name="T0" fmla="*/ 14 w 257"/>
                  <a:gd name="T1" fmla="*/ 0 h 120"/>
                  <a:gd name="T2" fmla="*/ 14 w 257"/>
                  <a:gd name="T3" fmla="*/ 1 h 120"/>
                  <a:gd name="T4" fmla="*/ 15 w 257"/>
                  <a:gd name="T5" fmla="*/ 2 h 120"/>
                  <a:gd name="T6" fmla="*/ 15 w 257"/>
                  <a:gd name="T7" fmla="*/ 3 h 120"/>
                  <a:gd name="T8" fmla="*/ 16 w 257"/>
                  <a:gd name="T9" fmla="*/ 4 h 120"/>
                  <a:gd name="T10" fmla="*/ 14 w 257"/>
                  <a:gd name="T11" fmla="*/ 4 h 120"/>
                  <a:gd name="T12" fmla="*/ 13 w 257"/>
                  <a:gd name="T13" fmla="*/ 5 h 120"/>
                  <a:gd name="T14" fmla="*/ 11 w 257"/>
                  <a:gd name="T15" fmla="*/ 5 h 120"/>
                  <a:gd name="T16" fmla="*/ 9 w 257"/>
                  <a:gd name="T17" fmla="*/ 6 h 120"/>
                  <a:gd name="T18" fmla="*/ 8 w 257"/>
                  <a:gd name="T19" fmla="*/ 6 h 120"/>
                  <a:gd name="T20" fmla="*/ 6 w 257"/>
                  <a:gd name="T21" fmla="*/ 7 h 120"/>
                  <a:gd name="T22" fmla="*/ 4 w 257"/>
                  <a:gd name="T23" fmla="*/ 7 h 120"/>
                  <a:gd name="T24" fmla="*/ 3 w 257"/>
                  <a:gd name="T25" fmla="*/ 8 h 120"/>
                  <a:gd name="T26" fmla="*/ 2 w 257"/>
                  <a:gd name="T27" fmla="*/ 6 h 120"/>
                  <a:gd name="T28" fmla="*/ 1 w 257"/>
                  <a:gd name="T29" fmla="*/ 5 h 120"/>
                  <a:gd name="T30" fmla="*/ 1 w 257"/>
                  <a:gd name="T31" fmla="*/ 3 h 120"/>
                  <a:gd name="T32" fmla="*/ 0 w 257"/>
                  <a:gd name="T33" fmla="*/ 2 h 120"/>
                  <a:gd name="T34" fmla="*/ 2 w 257"/>
                  <a:gd name="T35" fmla="*/ 1 h 120"/>
                  <a:gd name="T36" fmla="*/ 3 w 257"/>
                  <a:gd name="T37" fmla="*/ 1 h 120"/>
                  <a:gd name="T38" fmla="*/ 5 w 257"/>
                  <a:gd name="T39" fmla="*/ 1 h 120"/>
                  <a:gd name="T40" fmla="*/ 7 w 257"/>
                  <a:gd name="T41" fmla="*/ 0 h 120"/>
                  <a:gd name="T42" fmla="*/ 9 w 257"/>
                  <a:gd name="T43" fmla="*/ 0 h 120"/>
                  <a:gd name="T44" fmla="*/ 10 w 257"/>
                  <a:gd name="T45" fmla="*/ 0 h 120"/>
                  <a:gd name="T46" fmla="*/ 12 w 257"/>
                  <a:gd name="T47" fmla="*/ 0 h 120"/>
                  <a:gd name="T48" fmla="*/ 14 w 257"/>
                  <a:gd name="T49" fmla="*/ 0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7" h="120">
                    <a:moveTo>
                      <a:pt x="227" y="0"/>
                    </a:moveTo>
                    <a:lnTo>
                      <a:pt x="230" y="19"/>
                    </a:lnTo>
                    <a:lnTo>
                      <a:pt x="238" y="30"/>
                    </a:lnTo>
                    <a:lnTo>
                      <a:pt x="248" y="38"/>
                    </a:lnTo>
                    <a:lnTo>
                      <a:pt x="257" y="60"/>
                    </a:lnTo>
                    <a:lnTo>
                      <a:pt x="230" y="69"/>
                    </a:lnTo>
                    <a:lnTo>
                      <a:pt x="205" y="76"/>
                    </a:lnTo>
                    <a:lnTo>
                      <a:pt x="178" y="85"/>
                    </a:lnTo>
                    <a:lnTo>
                      <a:pt x="151" y="90"/>
                    </a:lnTo>
                    <a:lnTo>
                      <a:pt x="124" y="99"/>
                    </a:lnTo>
                    <a:lnTo>
                      <a:pt x="99" y="106"/>
                    </a:lnTo>
                    <a:lnTo>
                      <a:pt x="71" y="111"/>
                    </a:lnTo>
                    <a:lnTo>
                      <a:pt x="44" y="120"/>
                    </a:lnTo>
                    <a:lnTo>
                      <a:pt x="31" y="99"/>
                    </a:lnTo>
                    <a:lnTo>
                      <a:pt x="20" y="74"/>
                    </a:lnTo>
                    <a:lnTo>
                      <a:pt x="11" y="49"/>
                    </a:lnTo>
                    <a:lnTo>
                      <a:pt x="0" y="22"/>
                    </a:lnTo>
                    <a:lnTo>
                      <a:pt x="28" y="19"/>
                    </a:lnTo>
                    <a:lnTo>
                      <a:pt x="58" y="14"/>
                    </a:lnTo>
                    <a:lnTo>
                      <a:pt x="85" y="11"/>
                    </a:lnTo>
                    <a:lnTo>
                      <a:pt x="112" y="5"/>
                    </a:lnTo>
                    <a:lnTo>
                      <a:pt x="140" y="3"/>
                    </a:lnTo>
                    <a:lnTo>
                      <a:pt x="167" y="3"/>
                    </a:lnTo>
                    <a:lnTo>
                      <a:pt x="197" y="0"/>
                    </a:lnTo>
                    <a:lnTo>
                      <a:pt x="227" y="0"/>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92" name="Freeform 35"/>
              <p:cNvSpPr/>
              <p:nvPr/>
            </p:nvSpPr>
            <p:spPr bwMode="auto">
              <a:xfrm>
                <a:off x="2617" y="2073"/>
                <a:ext cx="78" cy="209"/>
              </a:xfrm>
              <a:custGeom>
                <a:avLst/>
                <a:gdLst>
                  <a:gd name="T0" fmla="*/ 2 w 311"/>
                  <a:gd name="T1" fmla="*/ 2 h 834"/>
                  <a:gd name="T2" fmla="*/ 4 w 311"/>
                  <a:gd name="T3" fmla="*/ 7 h 834"/>
                  <a:gd name="T4" fmla="*/ 6 w 311"/>
                  <a:gd name="T5" fmla="*/ 12 h 834"/>
                  <a:gd name="T6" fmla="*/ 8 w 311"/>
                  <a:gd name="T7" fmla="*/ 17 h 834"/>
                  <a:gd name="T8" fmla="*/ 10 w 311"/>
                  <a:gd name="T9" fmla="*/ 22 h 834"/>
                  <a:gd name="T10" fmla="*/ 12 w 311"/>
                  <a:gd name="T11" fmla="*/ 27 h 834"/>
                  <a:gd name="T12" fmla="*/ 14 w 311"/>
                  <a:gd name="T13" fmla="*/ 32 h 834"/>
                  <a:gd name="T14" fmla="*/ 16 w 311"/>
                  <a:gd name="T15" fmla="*/ 37 h 834"/>
                  <a:gd name="T16" fmla="*/ 18 w 311"/>
                  <a:gd name="T17" fmla="*/ 43 h 834"/>
                  <a:gd name="T18" fmla="*/ 19 w 311"/>
                  <a:gd name="T19" fmla="*/ 45 h 834"/>
                  <a:gd name="T20" fmla="*/ 19 w 311"/>
                  <a:gd name="T21" fmla="*/ 47 h 834"/>
                  <a:gd name="T22" fmla="*/ 19 w 311"/>
                  <a:gd name="T23" fmla="*/ 50 h 834"/>
                  <a:gd name="T24" fmla="*/ 20 w 311"/>
                  <a:gd name="T25" fmla="*/ 52 h 834"/>
                  <a:gd name="T26" fmla="*/ 19 w 311"/>
                  <a:gd name="T27" fmla="*/ 52 h 834"/>
                  <a:gd name="T28" fmla="*/ 18 w 311"/>
                  <a:gd name="T29" fmla="*/ 52 h 834"/>
                  <a:gd name="T30" fmla="*/ 18 w 311"/>
                  <a:gd name="T31" fmla="*/ 52 h 834"/>
                  <a:gd name="T32" fmla="*/ 17 w 311"/>
                  <a:gd name="T33" fmla="*/ 52 h 834"/>
                  <a:gd name="T34" fmla="*/ 15 w 311"/>
                  <a:gd name="T35" fmla="*/ 47 h 834"/>
                  <a:gd name="T36" fmla="*/ 13 w 311"/>
                  <a:gd name="T37" fmla="*/ 41 h 834"/>
                  <a:gd name="T38" fmla="*/ 11 w 311"/>
                  <a:gd name="T39" fmla="*/ 36 h 834"/>
                  <a:gd name="T40" fmla="*/ 9 w 311"/>
                  <a:gd name="T41" fmla="*/ 31 h 834"/>
                  <a:gd name="T42" fmla="*/ 6 w 311"/>
                  <a:gd name="T43" fmla="*/ 25 h 834"/>
                  <a:gd name="T44" fmla="*/ 4 w 311"/>
                  <a:gd name="T45" fmla="*/ 19 h 834"/>
                  <a:gd name="T46" fmla="*/ 2 w 311"/>
                  <a:gd name="T47" fmla="*/ 14 h 834"/>
                  <a:gd name="T48" fmla="*/ 0 w 311"/>
                  <a:gd name="T49" fmla="*/ 8 h 834"/>
                  <a:gd name="T50" fmla="*/ 0 w 311"/>
                  <a:gd name="T51" fmla="*/ 6 h 834"/>
                  <a:gd name="T52" fmla="*/ 1 w 311"/>
                  <a:gd name="T53" fmla="*/ 4 h 834"/>
                  <a:gd name="T54" fmla="*/ 1 w 311"/>
                  <a:gd name="T55" fmla="*/ 2 h 834"/>
                  <a:gd name="T56" fmla="*/ 1 w 311"/>
                  <a:gd name="T57" fmla="*/ 0 h 834"/>
                  <a:gd name="T58" fmla="*/ 2 w 311"/>
                  <a:gd name="T59" fmla="*/ 0 h 834"/>
                  <a:gd name="T60" fmla="*/ 2 w 311"/>
                  <a:gd name="T61" fmla="*/ 1 h 834"/>
                  <a:gd name="T62" fmla="*/ 2 w 311"/>
                  <a:gd name="T63" fmla="*/ 1 h 834"/>
                  <a:gd name="T64" fmla="*/ 2 w 311"/>
                  <a:gd name="T65" fmla="*/ 2 h 8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1" h="834">
                    <a:moveTo>
                      <a:pt x="35" y="28"/>
                    </a:moveTo>
                    <a:lnTo>
                      <a:pt x="68" y="109"/>
                    </a:lnTo>
                    <a:lnTo>
                      <a:pt x="98" y="189"/>
                    </a:lnTo>
                    <a:lnTo>
                      <a:pt x="131" y="270"/>
                    </a:lnTo>
                    <a:lnTo>
                      <a:pt x="163" y="352"/>
                    </a:lnTo>
                    <a:lnTo>
                      <a:pt x="196" y="433"/>
                    </a:lnTo>
                    <a:lnTo>
                      <a:pt x="228" y="515"/>
                    </a:lnTo>
                    <a:lnTo>
                      <a:pt x="258" y="596"/>
                    </a:lnTo>
                    <a:lnTo>
                      <a:pt x="292" y="679"/>
                    </a:lnTo>
                    <a:lnTo>
                      <a:pt x="297" y="717"/>
                    </a:lnTo>
                    <a:lnTo>
                      <a:pt x="299" y="755"/>
                    </a:lnTo>
                    <a:lnTo>
                      <a:pt x="302" y="793"/>
                    </a:lnTo>
                    <a:lnTo>
                      <a:pt x="311" y="831"/>
                    </a:lnTo>
                    <a:lnTo>
                      <a:pt x="302" y="831"/>
                    </a:lnTo>
                    <a:lnTo>
                      <a:pt x="292" y="831"/>
                    </a:lnTo>
                    <a:lnTo>
                      <a:pt x="283" y="834"/>
                    </a:lnTo>
                    <a:lnTo>
                      <a:pt x="272" y="834"/>
                    </a:lnTo>
                    <a:lnTo>
                      <a:pt x="237" y="747"/>
                    </a:lnTo>
                    <a:lnTo>
                      <a:pt x="205" y="660"/>
                    </a:lnTo>
                    <a:lnTo>
                      <a:pt x="169" y="573"/>
                    </a:lnTo>
                    <a:lnTo>
                      <a:pt x="136" y="485"/>
                    </a:lnTo>
                    <a:lnTo>
                      <a:pt x="101" y="396"/>
                    </a:lnTo>
                    <a:lnTo>
                      <a:pt x="68" y="308"/>
                    </a:lnTo>
                    <a:lnTo>
                      <a:pt x="33" y="221"/>
                    </a:lnTo>
                    <a:lnTo>
                      <a:pt x="0" y="131"/>
                    </a:lnTo>
                    <a:lnTo>
                      <a:pt x="5" y="101"/>
                    </a:lnTo>
                    <a:lnTo>
                      <a:pt x="8" y="69"/>
                    </a:lnTo>
                    <a:lnTo>
                      <a:pt x="14" y="35"/>
                    </a:lnTo>
                    <a:lnTo>
                      <a:pt x="16" y="0"/>
                    </a:lnTo>
                    <a:lnTo>
                      <a:pt x="24" y="3"/>
                    </a:lnTo>
                    <a:lnTo>
                      <a:pt x="30" y="8"/>
                    </a:lnTo>
                    <a:lnTo>
                      <a:pt x="33" y="19"/>
                    </a:lnTo>
                    <a:lnTo>
                      <a:pt x="35" y="28"/>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93" name="Freeform 36"/>
              <p:cNvSpPr/>
              <p:nvPr/>
            </p:nvSpPr>
            <p:spPr bwMode="auto">
              <a:xfrm>
                <a:off x="2579" y="2078"/>
                <a:ext cx="83" cy="211"/>
              </a:xfrm>
              <a:custGeom>
                <a:avLst/>
                <a:gdLst>
                  <a:gd name="T0" fmla="*/ 4 w 331"/>
                  <a:gd name="T1" fmla="*/ 2 h 844"/>
                  <a:gd name="T2" fmla="*/ 6 w 331"/>
                  <a:gd name="T3" fmla="*/ 7 h 844"/>
                  <a:gd name="T4" fmla="*/ 8 w 331"/>
                  <a:gd name="T5" fmla="*/ 13 h 844"/>
                  <a:gd name="T6" fmla="*/ 10 w 331"/>
                  <a:gd name="T7" fmla="*/ 18 h 844"/>
                  <a:gd name="T8" fmla="*/ 12 w 331"/>
                  <a:gd name="T9" fmla="*/ 23 h 844"/>
                  <a:gd name="T10" fmla="*/ 14 w 331"/>
                  <a:gd name="T11" fmla="*/ 28 h 844"/>
                  <a:gd name="T12" fmla="*/ 16 w 331"/>
                  <a:gd name="T13" fmla="*/ 33 h 844"/>
                  <a:gd name="T14" fmla="*/ 17 w 331"/>
                  <a:gd name="T15" fmla="*/ 38 h 844"/>
                  <a:gd name="T16" fmla="*/ 19 w 331"/>
                  <a:gd name="T17" fmla="*/ 43 h 844"/>
                  <a:gd name="T18" fmla="*/ 20 w 331"/>
                  <a:gd name="T19" fmla="*/ 46 h 844"/>
                  <a:gd name="T20" fmla="*/ 20 w 331"/>
                  <a:gd name="T21" fmla="*/ 48 h 844"/>
                  <a:gd name="T22" fmla="*/ 21 w 331"/>
                  <a:gd name="T23" fmla="*/ 50 h 844"/>
                  <a:gd name="T24" fmla="*/ 21 w 331"/>
                  <a:gd name="T25" fmla="*/ 52 h 844"/>
                  <a:gd name="T26" fmla="*/ 20 w 331"/>
                  <a:gd name="T27" fmla="*/ 52 h 844"/>
                  <a:gd name="T28" fmla="*/ 20 w 331"/>
                  <a:gd name="T29" fmla="*/ 52 h 844"/>
                  <a:gd name="T30" fmla="*/ 19 w 331"/>
                  <a:gd name="T31" fmla="*/ 53 h 844"/>
                  <a:gd name="T32" fmla="*/ 18 w 331"/>
                  <a:gd name="T33" fmla="*/ 53 h 844"/>
                  <a:gd name="T34" fmla="*/ 19 w 331"/>
                  <a:gd name="T35" fmla="*/ 51 h 844"/>
                  <a:gd name="T36" fmla="*/ 19 w 331"/>
                  <a:gd name="T37" fmla="*/ 49 h 844"/>
                  <a:gd name="T38" fmla="*/ 19 w 331"/>
                  <a:gd name="T39" fmla="*/ 47 h 844"/>
                  <a:gd name="T40" fmla="*/ 19 w 331"/>
                  <a:gd name="T41" fmla="*/ 45 h 844"/>
                  <a:gd name="T42" fmla="*/ 18 w 331"/>
                  <a:gd name="T43" fmla="*/ 45 h 844"/>
                  <a:gd name="T44" fmla="*/ 18 w 331"/>
                  <a:gd name="T45" fmla="*/ 44 h 844"/>
                  <a:gd name="T46" fmla="*/ 18 w 331"/>
                  <a:gd name="T47" fmla="*/ 44 h 844"/>
                  <a:gd name="T48" fmla="*/ 18 w 331"/>
                  <a:gd name="T49" fmla="*/ 44 h 844"/>
                  <a:gd name="T50" fmla="*/ 18 w 331"/>
                  <a:gd name="T51" fmla="*/ 46 h 844"/>
                  <a:gd name="T52" fmla="*/ 18 w 331"/>
                  <a:gd name="T53" fmla="*/ 48 h 844"/>
                  <a:gd name="T54" fmla="*/ 18 w 331"/>
                  <a:gd name="T55" fmla="*/ 50 h 844"/>
                  <a:gd name="T56" fmla="*/ 17 w 331"/>
                  <a:gd name="T57" fmla="*/ 52 h 844"/>
                  <a:gd name="T58" fmla="*/ 18 w 331"/>
                  <a:gd name="T59" fmla="*/ 53 h 844"/>
                  <a:gd name="T60" fmla="*/ 18 w 331"/>
                  <a:gd name="T61" fmla="*/ 53 h 844"/>
                  <a:gd name="T62" fmla="*/ 18 w 331"/>
                  <a:gd name="T63" fmla="*/ 53 h 844"/>
                  <a:gd name="T64" fmla="*/ 17 w 331"/>
                  <a:gd name="T65" fmla="*/ 53 h 844"/>
                  <a:gd name="T66" fmla="*/ 15 w 331"/>
                  <a:gd name="T67" fmla="*/ 48 h 844"/>
                  <a:gd name="T68" fmla="*/ 13 w 331"/>
                  <a:gd name="T69" fmla="*/ 42 h 844"/>
                  <a:gd name="T70" fmla="*/ 11 w 331"/>
                  <a:gd name="T71" fmla="*/ 36 h 844"/>
                  <a:gd name="T72" fmla="*/ 9 w 331"/>
                  <a:gd name="T73" fmla="*/ 31 h 844"/>
                  <a:gd name="T74" fmla="*/ 6 w 331"/>
                  <a:gd name="T75" fmla="*/ 26 h 844"/>
                  <a:gd name="T76" fmla="*/ 4 w 331"/>
                  <a:gd name="T77" fmla="*/ 20 h 844"/>
                  <a:gd name="T78" fmla="*/ 2 w 331"/>
                  <a:gd name="T79" fmla="*/ 15 h 844"/>
                  <a:gd name="T80" fmla="*/ 0 w 331"/>
                  <a:gd name="T81" fmla="*/ 9 h 844"/>
                  <a:gd name="T82" fmla="*/ 1 w 331"/>
                  <a:gd name="T83" fmla="*/ 7 h 844"/>
                  <a:gd name="T84" fmla="*/ 1 w 331"/>
                  <a:gd name="T85" fmla="*/ 5 h 844"/>
                  <a:gd name="T86" fmla="*/ 1 w 331"/>
                  <a:gd name="T87" fmla="*/ 2 h 844"/>
                  <a:gd name="T88" fmla="*/ 2 w 331"/>
                  <a:gd name="T89" fmla="*/ 0 h 844"/>
                  <a:gd name="T90" fmla="*/ 3 w 331"/>
                  <a:gd name="T91" fmla="*/ 0 h 844"/>
                  <a:gd name="T92" fmla="*/ 3 w 331"/>
                  <a:gd name="T93" fmla="*/ 1 h 844"/>
                  <a:gd name="T94" fmla="*/ 4 w 331"/>
                  <a:gd name="T95" fmla="*/ 2 h 844"/>
                  <a:gd name="T96" fmla="*/ 4 w 331"/>
                  <a:gd name="T97" fmla="*/ 2 h 8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31" h="844">
                    <a:moveTo>
                      <a:pt x="61" y="35"/>
                    </a:moveTo>
                    <a:lnTo>
                      <a:pt x="91" y="117"/>
                    </a:lnTo>
                    <a:lnTo>
                      <a:pt x="121" y="201"/>
                    </a:lnTo>
                    <a:lnTo>
                      <a:pt x="154" y="283"/>
                    </a:lnTo>
                    <a:lnTo>
                      <a:pt x="184" y="365"/>
                    </a:lnTo>
                    <a:lnTo>
                      <a:pt x="214" y="446"/>
                    </a:lnTo>
                    <a:lnTo>
                      <a:pt x="246" y="528"/>
                    </a:lnTo>
                    <a:lnTo>
                      <a:pt x="276" y="609"/>
                    </a:lnTo>
                    <a:lnTo>
                      <a:pt x="306" y="692"/>
                    </a:lnTo>
                    <a:lnTo>
                      <a:pt x="317" y="727"/>
                    </a:lnTo>
                    <a:lnTo>
                      <a:pt x="322" y="763"/>
                    </a:lnTo>
                    <a:lnTo>
                      <a:pt x="326" y="798"/>
                    </a:lnTo>
                    <a:lnTo>
                      <a:pt x="331" y="831"/>
                    </a:lnTo>
                    <a:lnTo>
                      <a:pt x="320" y="834"/>
                    </a:lnTo>
                    <a:lnTo>
                      <a:pt x="312" y="836"/>
                    </a:lnTo>
                    <a:lnTo>
                      <a:pt x="303" y="839"/>
                    </a:lnTo>
                    <a:lnTo>
                      <a:pt x="292" y="841"/>
                    </a:lnTo>
                    <a:lnTo>
                      <a:pt x="296" y="811"/>
                    </a:lnTo>
                    <a:lnTo>
                      <a:pt x="296" y="779"/>
                    </a:lnTo>
                    <a:lnTo>
                      <a:pt x="296" y="749"/>
                    </a:lnTo>
                    <a:lnTo>
                      <a:pt x="298" y="716"/>
                    </a:lnTo>
                    <a:lnTo>
                      <a:pt x="292" y="710"/>
                    </a:lnTo>
                    <a:lnTo>
                      <a:pt x="292" y="705"/>
                    </a:lnTo>
                    <a:lnTo>
                      <a:pt x="292" y="700"/>
                    </a:lnTo>
                    <a:lnTo>
                      <a:pt x="287" y="694"/>
                    </a:lnTo>
                    <a:lnTo>
                      <a:pt x="282" y="730"/>
                    </a:lnTo>
                    <a:lnTo>
                      <a:pt x="278" y="768"/>
                    </a:lnTo>
                    <a:lnTo>
                      <a:pt x="278" y="804"/>
                    </a:lnTo>
                    <a:lnTo>
                      <a:pt x="276" y="836"/>
                    </a:lnTo>
                    <a:lnTo>
                      <a:pt x="278" y="839"/>
                    </a:lnTo>
                    <a:lnTo>
                      <a:pt x="285" y="841"/>
                    </a:lnTo>
                    <a:lnTo>
                      <a:pt x="287" y="841"/>
                    </a:lnTo>
                    <a:lnTo>
                      <a:pt x="276" y="844"/>
                    </a:lnTo>
                    <a:lnTo>
                      <a:pt x="241" y="758"/>
                    </a:lnTo>
                    <a:lnTo>
                      <a:pt x="205" y="670"/>
                    </a:lnTo>
                    <a:lnTo>
                      <a:pt x="170" y="579"/>
                    </a:lnTo>
                    <a:lnTo>
                      <a:pt x="137" y="493"/>
                    </a:lnTo>
                    <a:lnTo>
                      <a:pt x="101" y="406"/>
                    </a:lnTo>
                    <a:lnTo>
                      <a:pt x="69" y="319"/>
                    </a:lnTo>
                    <a:lnTo>
                      <a:pt x="34" y="231"/>
                    </a:lnTo>
                    <a:lnTo>
                      <a:pt x="0" y="144"/>
                    </a:lnTo>
                    <a:lnTo>
                      <a:pt x="9" y="108"/>
                    </a:lnTo>
                    <a:lnTo>
                      <a:pt x="14" y="71"/>
                    </a:lnTo>
                    <a:lnTo>
                      <a:pt x="20" y="35"/>
                    </a:lnTo>
                    <a:lnTo>
                      <a:pt x="31" y="0"/>
                    </a:lnTo>
                    <a:lnTo>
                      <a:pt x="39" y="5"/>
                    </a:lnTo>
                    <a:lnTo>
                      <a:pt x="48" y="16"/>
                    </a:lnTo>
                    <a:lnTo>
                      <a:pt x="55" y="27"/>
                    </a:lnTo>
                    <a:lnTo>
                      <a:pt x="61" y="35"/>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94" name="Freeform 37"/>
              <p:cNvSpPr/>
              <p:nvPr/>
            </p:nvSpPr>
            <p:spPr bwMode="auto">
              <a:xfrm>
                <a:off x="2951" y="2078"/>
                <a:ext cx="65" cy="57"/>
              </a:xfrm>
              <a:custGeom>
                <a:avLst/>
                <a:gdLst>
                  <a:gd name="T0" fmla="*/ 16 w 261"/>
                  <a:gd name="T1" fmla="*/ 3 h 229"/>
                  <a:gd name="T2" fmla="*/ 16 w 261"/>
                  <a:gd name="T3" fmla="*/ 5 h 229"/>
                  <a:gd name="T4" fmla="*/ 16 w 261"/>
                  <a:gd name="T5" fmla="*/ 7 h 229"/>
                  <a:gd name="T6" fmla="*/ 15 w 261"/>
                  <a:gd name="T7" fmla="*/ 9 h 229"/>
                  <a:gd name="T8" fmla="*/ 13 w 261"/>
                  <a:gd name="T9" fmla="*/ 10 h 229"/>
                  <a:gd name="T10" fmla="*/ 13 w 261"/>
                  <a:gd name="T11" fmla="*/ 11 h 229"/>
                  <a:gd name="T12" fmla="*/ 12 w 261"/>
                  <a:gd name="T13" fmla="*/ 11 h 229"/>
                  <a:gd name="T14" fmla="*/ 11 w 261"/>
                  <a:gd name="T15" fmla="*/ 12 h 229"/>
                  <a:gd name="T16" fmla="*/ 11 w 261"/>
                  <a:gd name="T17" fmla="*/ 12 h 229"/>
                  <a:gd name="T18" fmla="*/ 10 w 261"/>
                  <a:gd name="T19" fmla="*/ 13 h 229"/>
                  <a:gd name="T20" fmla="*/ 9 w 261"/>
                  <a:gd name="T21" fmla="*/ 13 h 229"/>
                  <a:gd name="T22" fmla="*/ 8 w 261"/>
                  <a:gd name="T23" fmla="*/ 14 h 229"/>
                  <a:gd name="T24" fmla="*/ 8 w 261"/>
                  <a:gd name="T25" fmla="*/ 14 h 229"/>
                  <a:gd name="T26" fmla="*/ 7 w 261"/>
                  <a:gd name="T27" fmla="*/ 13 h 229"/>
                  <a:gd name="T28" fmla="*/ 6 w 261"/>
                  <a:gd name="T29" fmla="*/ 12 h 229"/>
                  <a:gd name="T30" fmla="*/ 5 w 261"/>
                  <a:gd name="T31" fmla="*/ 11 h 229"/>
                  <a:gd name="T32" fmla="*/ 4 w 261"/>
                  <a:gd name="T33" fmla="*/ 10 h 229"/>
                  <a:gd name="T34" fmla="*/ 3 w 261"/>
                  <a:gd name="T35" fmla="*/ 9 h 229"/>
                  <a:gd name="T36" fmla="*/ 2 w 261"/>
                  <a:gd name="T37" fmla="*/ 9 h 229"/>
                  <a:gd name="T38" fmla="*/ 1 w 261"/>
                  <a:gd name="T39" fmla="*/ 8 h 229"/>
                  <a:gd name="T40" fmla="*/ 0 w 261"/>
                  <a:gd name="T41" fmla="*/ 7 h 229"/>
                  <a:gd name="T42" fmla="*/ 0 w 261"/>
                  <a:gd name="T43" fmla="*/ 5 h 229"/>
                  <a:gd name="T44" fmla="*/ 1 w 261"/>
                  <a:gd name="T45" fmla="*/ 4 h 229"/>
                  <a:gd name="T46" fmla="*/ 1 w 261"/>
                  <a:gd name="T47" fmla="*/ 2 h 229"/>
                  <a:gd name="T48" fmla="*/ 2 w 261"/>
                  <a:gd name="T49" fmla="*/ 1 h 229"/>
                  <a:gd name="T50" fmla="*/ 2 w 261"/>
                  <a:gd name="T51" fmla="*/ 0 h 229"/>
                  <a:gd name="T52" fmla="*/ 2 w 261"/>
                  <a:gd name="T53" fmla="*/ 0 h 229"/>
                  <a:gd name="T54" fmla="*/ 2 w 261"/>
                  <a:gd name="T55" fmla="*/ 0 h 229"/>
                  <a:gd name="T56" fmla="*/ 2 w 261"/>
                  <a:gd name="T57" fmla="*/ 0 h 229"/>
                  <a:gd name="T58" fmla="*/ 4 w 261"/>
                  <a:gd name="T59" fmla="*/ 0 h 229"/>
                  <a:gd name="T60" fmla="*/ 5 w 261"/>
                  <a:gd name="T61" fmla="*/ 1 h 229"/>
                  <a:gd name="T62" fmla="*/ 7 w 261"/>
                  <a:gd name="T63" fmla="*/ 1 h 229"/>
                  <a:gd name="T64" fmla="*/ 9 w 261"/>
                  <a:gd name="T65" fmla="*/ 1 h 229"/>
                  <a:gd name="T66" fmla="*/ 11 w 261"/>
                  <a:gd name="T67" fmla="*/ 2 h 229"/>
                  <a:gd name="T68" fmla="*/ 13 w 261"/>
                  <a:gd name="T69" fmla="*/ 2 h 229"/>
                  <a:gd name="T70" fmla="*/ 14 w 261"/>
                  <a:gd name="T71" fmla="*/ 2 h 229"/>
                  <a:gd name="T72" fmla="*/ 16 w 261"/>
                  <a:gd name="T73" fmla="*/ 3 h 2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1" h="229">
                    <a:moveTo>
                      <a:pt x="261" y="48"/>
                    </a:moveTo>
                    <a:lnTo>
                      <a:pt x="261" y="82"/>
                    </a:lnTo>
                    <a:lnTo>
                      <a:pt x="255" y="112"/>
                    </a:lnTo>
                    <a:lnTo>
                      <a:pt x="239" y="144"/>
                    </a:lnTo>
                    <a:lnTo>
                      <a:pt x="214" y="168"/>
                    </a:lnTo>
                    <a:lnTo>
                      <a:pt x="204" y="177"/>
                    </a:lnTo>
                    <a:lnTo>
                      <a:pt x="196" y="185"/>
                    </a:lnTo>
                    <a:lnTo>
                      <a:pt x="184" y="193"/>
                    </a:lnTo>
                    <a:lnTo>
                      <a:pt x="172" y="201"/>
                    </a:lnTo>
                    <a:lnTo>
                      <a:pt x="161" y="207"/>
                    </a:lnTo>
                    <a:lnTo>
                      <a:pt x="149" y="215"/>
                    </a:lnTo>
                    <a:lnTo>
                      <a:pt x="136" y="220"/>
                    </a:lnTo>
                    <a:lnTo>
                      <a:pt x="124" y="229"/>
                    </a:lnTo>
                    <a:lnTo>
                      <a:pt x="111" y="212"/>
                    </a:lnTo>
                    <a:lnTo>
                      <a:pt x="98" y="195"/>
                    </a:lnTo>
                    <a:lnTo>
                      <a:pt x="84" y="179"/>
                    </a:lnTo>
                    <a:lnTo>
                      <a:pt x="67" y="165"/>
                    </a:lnTo>
                    <a:lnTo>
                      <a:pt x="48" y="152"/>
                    </a:lnTo>
                    <a:lnTo>
                      <a:pt x="32" y="142"/>
                    </a:lnTo>
                    <a:lnTo>
                      <a:pt x="16" y="128"/>
                    </a:lnTo>
                    <a:lnTo>
                      <a:pt x="0" y="114"/>
                    </a:lnTo>
                    <a:lnTo>
                      <a:pt x="2" y="87"/>
                    </a:lnTo>
                    <a:lnTo>
                      <a:pt x="11" y="62"/>
                    </a:lnTo>
                    <a:lnTo>
                      <a:pt x="21" y="38"/>
                    </a:lnTo>
                    <a:lnTo>
                      <a:pt x="35" y="13"/>
                    </a:lnTo>
                    <a:lnTo>
                      <a:pt x="37" y="8"/>
                    </a:lnTo>
                    <a:lnTo>
                      <a:pt x="35" y="5"/>
                    </a:lnTo>
                    <a:lnTo>
                      <a:pt x="32" y="2"/>
                    </a:lnTo>
                    <a:lnTo>
                      <a:pt x="30" y="0"/>
                    </a:lnTo>
                    <a:lnTo>
                      <a:pt x="60" y="5"/>
                    </a:lnTo>
                    <a:lnTo>
                      <a:pt x="89" y="11"/>
                    </a:lnTo>
                    <a:lnTo>
                      <a:pt x="119" y="16"/>
                    </a:lnTo>
                    <a:lnTo>
                      <a:pt x="149" y="18"/>
                    </a:lnTo>
                    <a:lnTo>
                      <a:pt x="177" y="27"/>
                    </a:lnTo>
                    <a:lnTo>
                      <a:pt x="207" y="32"/>
                    </a:lnTo>
                    <a:lnTo>
                      <a:pt x="234" y="41"/>
                    </a:lnTo>
                    <a:lnTo>
                      <a:pt x="261" y="48"/>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95" name="Freeform 38"/>
              <p:cNvSpPr/>
              <p:nvPr/>
            </p:nvSpPr>
            <p:spPr bwMode="auto">
              <a:xfrm>
                <a:off x="2727" y="2079"/>
                <a:ext cx="81" cy="175"/>
              </a:xfrm>
              <a:custGeom>
                <a:avLst/>
                <a:gdLst>
                  <a:gd name="T0" fmla="*/ 20 w 324"/>
                  <a:gd name="T1" fmla="*/ 36 h 700"/>
                  <a:gd name="T2" fmla="*/ 20 w 324"/>
                  <a:gd name="T3" fmla="*/ 36 h 700"/>
                  <a:gd name="T4" fmla="*/ 20 w 324"/>
                  <a:gd name="T5" fmla="*/ 37 h 700"/>
                  <a:gd name="T6" fmla="*/ 20 w 324"/>
                  <a:gd name="T7" fmla="*/ 38 h 700"/>
                  <a:gd name="T8" fmla="*/ 20 w 324"/>
                  <a:gd name="T9" fmla="*/ 39 h 700"/>
                  <a:gd name="T10" fmla="*/ 20 w 324"/>
                  <a:gd name="T11" fmla="*/ 44 h 700"/>
                  <a:gd name="T12" fmla="*/ 20 w 324"/>
                  <a:gd name="T13" fmla="*/ 42 h 700"/>
                  <a:gd name="T14" fmla="*/ 19 w 324"/>
                  <a:gd name="T15" fmla="*/ 40 h 700"/>
                  <a:gd name="T16" fmla="*/ 17 w 324"/>
                  <a:gd name="T17" fmla="*/ 38 h 700"/>
                  <a:gd name="T18" fmla="*/ 16 w 324"/>
                  <a:gd name="T19" fmla="*/ 36 h 700"/>
                  <a:gd name="T20" fmla="*/ 16 w 324"/>
                  <a:gd name="T21" fmla="*/ 36 h 700"/>
                  <a:gd name="T22" fmla="*/ 16 w 324"/>
                  <a:gd name="T23" fmla="*/ 36 h 700"/>
                  <a:gd name="T24" fmla="*/ 15 w 324"/>
                  <a:gd name="T25" fmla="*/ 36 h 700"/>
                  <a:gd name="T26" fmla="*/ 15 w 324"/>
                  <a:gd name="T27" fmla="*/ 36 h 700"/>
                  <a:gd name="T28" fmla="*/ 13 w 324"/>
                  <a:gd name="T29" fmla="*/ 32 h 700"/>
                  <a:gd name="T30" fmla="*/ 11 w 324"/>
                  <a:gd name="T31" fmla="*/ 28 h 700"/>
                  <a:gd name="T32" fmla="*/ 9 w 324"/>
                  <a:gd name="T33" fmla="*/ 24 h 700"/>
                  <a:gd name="T34" fmla="*/ 8 w 324"/>
                  <a:gd name="T35" fmla="*/ 19 h 700"/>
                  <a:gd name="T36" fmla="*/ 6 w 324"/>
                  <a:gd name="T37" fmla="*/ 15 h 700"/>
                  <a:gd name="T38" fmla="*/ 4 w 324"/>
                  <a:gd name="T39" fmla="*/ 11 h 700"/>
                  <a:gd name="T40" fmla="*/ 2 w 324"/>
                  <a:gd name="T41" fmla="*/ 7 h 700"/>
                  <a:gd name="T42" fmla="*/ 0 w 324"/>
                  <a:gd name="T43" fmla="*/ 3 h 700"/>
                  <a:gd name="T44" fmla="*/ 1 w 324"/>
                  <a:gd name="T45" fmla="*/ 3 h 700"/>
                  <a:gd name="T46" fmla="*/ 1 w 324"/>
                  <a:gd name="T47" fmla="*/ 3 h 700"/>
                  <a:gd name="T48" fmla="*/ 1 w 324"/>
                  <a:gd name="T49" fmla="*/ 3 h 700"/>
                  <a:gd name="T50" fmla="*/ 2 w 324"/>
                  <a:gd name="T51" fmla="*/ 3 h 700"/>
                  <a:gd name="T52" fmla="*/ 2 w 324"/>
                  <a:gd name="T53" fmla="*/ 0 h 700"/>
                  <a:gd name="T54" fmla="*/ 4 w 324"/>
                  <a:gd name="T55" fmla="*/ 5 h 700"/>
                  <a:gd name="T56" fmla="*/ 7 w 324"/>
                  <a:gd name="T57" fmla="*/ 9 h 700"/>
                  <a:gd name="T58" fmla="*/ 9 w 324"/>
                  <a:gd name="T59" fmla="*/ 13 h 700"/>
                  <a:gd name="T60" fmla="*/ 11 w 324"/>
                  <a:gd name="T61" fmla="*/ 18 h 700"/>
                  <a:gd name="T62" fmla="*/ 13 w 324"/>
                  <a:gd name="T63" fmla="*/ 22 h 700"/>
                  <a:gd name="T64" fmla="*/ 15 w 324"/>
                  <a:gd name="T65" fmla="*/ 27 h 700"/>
                  <a:gd name="T66" fmla="*/ 18 w 324"/>
                  <a:gd name="T67" fmla="*/ 31 h 700"/>
                  <a:gd name="T68" fmla="*/ 20 w 324"/>
                  <a:gd name="T69" fmla="*/ 36 h 7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24" h="700">
                    <a:moveTo>
                      <a:pt x="315" y="574"/>
                    </a:moveTo>
                    <a:lnTo>
                      <a:pt x="324" y="581"/>
                    </a:lnTo>
                    <a:lnTo>
                      <a:pt x="324" y="592"/>
                    </a:lnTo>
                    <a:lnTo>
                      <a:pt x="321" y="602"/>
                    </a:lnTo>
                    <a:lnTo>
                      <a:pt x="324" y="616"/>
                    </a:lnTo>
                    <a:lnTo>
                      <a:pt x="321" y="700"/>
                    </a:lnTo>
                    <a:lnTo>
                      <a:pt x="310" y="670"/>
                    </a:lnTo>
                    <a:lnTo>
                      <a:pt x="294" y="640"/>
                    </a:lnTo>
                    <a:lnTo>
                      <a:pt x="275" y="611"/>
                    </a:lnTo>
                    <a:lnTo>
                      <a:pt x="255" y="581"/>
                    </a:lnTo>
                    <a:lnTo>
                      <a:pt x="253" y="581"/>
                    </a:lnTo>
                    <a:lnTo>
                      <a:pt x="248" y="578"/>
                    </a:lnTo>
                    <a:lnTo>
                      <a:pt x="245" y="572"/>
                    </a:lnTo>
                    <a:lnTo>
                      <a:pt x="239" y="569"/>
                    </a:lnTo>
                    <a:lnTo>
                      <a:pt x="209" y="504"/>
                    </a:lnTo>
                    <a:lnTo>
                      <a:pt x="179" y="439"/>
                    </a:lnTo>
                    <a:lnTo>
                      <a:pt x="149" y="374"/>
                    </a:lnTo>
                    <a:lnTo>
                      <a:pt x="119" y="308"/>
                    </a:lnTo>
                    <a:lnTo>
                      <a:pt x="89" y="243"/>
                    </a:lnTo>
                    <a:lnTo>
                      <a:pt x="59" y="174"/>
                    </a:lnTo>
                    <a:lnTo>
                      <a:pt x="29" y="109"/>
                    </a:lnTo>
                    <a:lnTo>
                      <a:pt x="0" y="41"/>
                    </a:lnTo>
                    <a:lnTo>
                      <a:pt x="7" y="43"/>
                    </a:lnTo>
                    <a:lnTo>
                      <a:pt x="16" y="43"/>
                    </a:lnTo>
                    <a:lnTo>
                      <a:pt x="18" y="43"/>
                    </a:lnTo>
                    <a:lnTo>
                      <a:pt x="24" y="38"/>
                    </a:lnTo>
                    <a:lnTo>
                      <a:pt x="29" y="0"/>
                    </a:lnTo>
                    <a:lnTo>
                      <a:pt x="68" y="71"/>
                    </a:lnTo>
                    <a:lnTo>
                      <a:pt x="103" y="142"/>
                    </a:lnTo>
                    <a:lnTo>
                      <a:pt x="138" y="213"/>
                    </a:lnTo>
                    <a:lnTo>
                      <a:pt x="174" y="284"/>
                    </a:lnTo>
                    <a:lnTo>
                      <a:pt x="209" y="357"/>
                    </a:lnTo>
                    <a:lnTo>
                      <a:pt x="245" y="427"/>
                    </a:lnTo>
                    <a:lnTo>
                      <a:pt x="280" y="501"/>
                    </a:lnTo>
                    <a:lnTo>
                      <a:pt x="315" y="574"/>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96" name="Freeform 39"/>
              <p:cNvSpPr/>
              <p:nvPr/>
            </p:nvSpPr>
            <p:spPr bwMode="auto">
              <a:xfrm>
                <a:off x="2843" y="2091"/>
                <a:ext cx="8" cy="7"/>
              </a:xfrm>
              <a:custGeom>
                <a:avLst/>
                <a:gdLst>
                  <a:gd name="T0" fmla="*/ 2 w 36"/>
                  <a:gd name="T1" fmla="*/ 1 h 30"/>
                  <a:gd name="T2" fmla="*/ 0 w 36"/>
                  <a:gd name="T3" fmla="*/ 2 h 30"/>
                  <a:gd name="T4" fmla="*/ 0 w 36"/>
                  <a:gd name="T5" fmla="*/ 1 h 30"/>
                  <a:gd name="T6" fmla="*/ 0 w 36"/>
                  <a:gd name="T7" fmla="*/ 1 h 30"/>
                  <a:gd name="T8" fmla="*/ 0 w 36"/>
                  <a:gd name="T9" fmla="*/ 0 h 30"/>
                  <a:gd name="T10" fmla="*/ 0 w 36"/>
                  <a:gd name="T11" fmla="*/ 0 h 30"/>
                  <a:gd name="T12" fmla="*/ 1 w 36"/>
                  <a:gd name="T13" fmla="*/ 0 h 30"/>
                  <a:gd name="T14" fmla="*/ 1 w 36"/>
                  <a:gd name="T15" fmla="*/ 0 h 30"/>
                  <a:gd name="T16" fmla="*/ 2 w 36"/>
                  <a:gd name="T17" fmla="*/ 1 h 30"/>
                  <a:gd name="T18" fmla="*/ 2 w 36"/>
                  <a:gd name="T19" fmla="*/ 1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30">
                    <a:moveTo>
                      <a:pt x="36" y="19"/>
                    </a:moveTo>
                    <a:lnTo>
                      <a:pt x="6" y="30"/>
                    </a:lnTo>
                    <a:lnTo>
                      <a:pt x="2" y="22"/>
                    </a:lnTo>
                    <a:lnTo>
                      <a:pt x="2" y="14"/>
                    </a:lnTo>
                    <a:lnTo>
                      <a:pt x="0" y="5"/>
                    </a:lnTo>
                    <a:lnTo>
                      <a:pt x="6" y="0"/>
                    </a:lnTo>
                    <a:lnTo>
                      <a:pt x="14" y="5"/>
                    </a:lnTo>
                    <a:lnTo>
                      <a:pt x="22" y="8"/>
                    </a:lnTo>
                    <a:lnTo>
                      <a:pt x="30" y="14"/>
                    </a:lnTo>
                    <a:lnTo>
                      <a:pt x="36" y="19"/>
                    </a:ln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97" name="Freeform 40"/>
              <p:cNvSpPr/>
              <p:nvPr/>
            </p:nvSpPr>
            <p:spPr bwMode="auto">
              <a:xfrm>
                <a:off x="2672" y="2096"/>
                <a:ext cx="103" cy="179"/>
              </a:xfrm>
              <a:custGeom>
                <a:avLst/>
                <a:gdLst>
                  <a:gd name="T0" fmla="*/ 25 w 411"/>
                  <a:gd name="T1" fmla="*/ 42 h 717"/>
                  <a:gd name="T2" fmla="*/ 26 w 411"/>
                  <a:gd name="T3" fmla="*/ 43 h 717"/>
                  <a:gd name="T4" fmla="*/ 24 w 411"/>
                  <a:gd name="T5" fmla="*/ 43 h 717"/>
                  <a:gd name="T6" fmla="*/ 22 w 411"/>
                  <a:gd name="T7" fmla="*/ 44 h 717"/>
                  <a:gd name="T8" fmla="*/ 19 w 411"/>
                  <a:gd name="T9" fmla="*/ 44 h 717"/>
                  <a:gd name="T10" fmla="*/ 17 w 411"/>
                  <a:gd name="T11" fmla="*/ 45 h 717"/>
                  <a:gd name="T12" fmla="*/ 15 w 411"/>
                  <a:gd name="T13" fmla="*/ 43 h 717"/>
                  <a:gd name="T14" fmla="*/ 15 w 411"/>
                  <a:gd name="T15" fmla="*/ 40 h 717"/>
                  <a:gd name="T16" fmla="*/ 16 w 411"/>
                  <a:gd name="T17" fmla="*/ 38 h 717"/>
                  <a:gd name="T18" fmla="*/ 17 w 411"/>
                  <a:gd name="T19" fmla="*/ 39 h 717"/>
                  <a:gd name="T20" fmla="*/ 18 w 411"/>
                  <a:gd name="T21" fmla="*/ 39 h 717"/>
                  <a:gd name="T22" fmla="*/ 20 w 411"/>
                  <a:gd name="T23" fmla="*/ 38 h 717"/>
                  <a:gd name="T24" fmla="*/ 21 w 411"/>
                  <a:gd name="T25" fmla="*/ 37 h 717"/>
                  <a:gd name="T26" fmla="*/ 21 w 411"/>
                  <a:gd name="T27" fmla="*/ 35 h 717"/>
                  <a:gd name="T28" fmla="*/ 20 w 411"/>
                  <a:gd name="T29" fmla="*/ 34 h 717"/>
                  <a:gd name="T30" fmla="*/ 19 w 411"/>
                  <a:gd name="T31" fmla="*/ 34 h 717"/>
                  <a:gd name="T32" fmla="*/ 18 w 411"/>
                  <a:gd name="T33" fmla="*/ 33 h 717"/>
                  <a:gd name="T34" fmla="*/ 16 w 411"/>
                  <a:gd name="T35" fmla="*/ 33 h 717"/>
                  <a:gd name="T36" fmla="*/ 14 w 411"/>
                  <a:gd name="T37" fmla="*/ 34 h 717"/>
                  <a:gd name="T38" fmla="*/ 12 w 411"/>
                  <a:gd name="T39" fmla="*/ 28 h 717"/>
                  <a:gd name="T40" fmla="*/ 9 w 411"/>
                  <a:gd name="T41" fmla="*/ 22 h 717"/>
                  <a:gd name="T42" fmla="*/ 7 w 411"/>
                  <a:gd name="T43" fmla="*/ 16 h 717"/>
                  <a:gd name="T44" fmla="*/ 4 w 411"/>
                  <a:gd name="T45" fmla="*/ 11 h 717"/>
                  <a:gd name="T46" fmla="*/ 6 w 411"/>
                  <a:gd name="T47" fmla="*/ 10 h 717"/>
                  <a:gd name="T48" fmla="*/ 7 w 411"/>
                  <a:gd name="T49" fmla="*/ 10 h 717"/>
                  <a:gd name="T50" fmla="*/ 9 w 411"/>
                  <a:gd name="T51" fmla="*/ 10 h 717"/>
                  <a:gd name="T52" fmla="*/ 10 w 411"/>
                  <a:gd name="T53" fmla="*/ 9 h 717"/>
                  <a:gd name="T54" fmla="*/ 9 w 411"/>
                  <a:gd name="T55" fmla="*/ 7 h 717"/>
                  <a:gd name="T56" fmla="*/ 8 w 411"/>
                  <a:gd name="T57" fmla="*/ 6 h 717"/>
                  <a:gd name="T58" fmla="*/ 7 w 411"/>
                  <a:gd name="T59" fmla="*/ 6 h 717"/>
                  <a:gd name="T60" fmla="*/ 5 w 411"/>
                  <a:gd name="T61" fmla="*/ 6 h 717"/>
                  <a:gd name="T62" fmla="*/ 4 w 411"/>
                  <a:gd name="T63" fmla="*/ 6 h 717"/>
                  <a:gd name="T64" fmla="*/ 3 w 411"/>
                  <a:gd name="T65" fmla="*/ 6 h 717"/>
                  <a:gd name="T66" fmla="*/ 0 w 411"/>
                  <a:gd name="T67" fmla="*/ 1 h 717"/>
                  <a:gd name="T68" fmla="*/ 2 w 411"/>
                  <a:gd name="T69" fmla="*/ 1 h 717"/>
                  <a:gd name="T70" fmla="*/ 4 w 411"/>
                  <a:gd name="T71" fmla="*/ 0 h 717"/>
                  <a:gd name="T72" fmla="*/ 6 w 411"/>
                  <a:gd name="T73" fmla="*/ 0 h 717"/>
                  <a:gd name="T74" fmla="*/ 8 w 411"/>
                  <a:gd name="T75" fmla="*/ 0 h 7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11" h="717">
                    <a:moveTo>
                      <a:pt x="405" y="679"/>
                    </a:moveTo>
                    <a:lnTo>
                      <a:pt x="405" y="681"/>
                    </a:lnTo>
                    <a:lnTo>
                      <a:pt x="405" y="685"/>
                    </a:lnTo>
                    <a:lnTo>
                      <a:pt x="409" y="687"/>
                    </a:lnTo>
                    <a:lnTo>
                      <a:pt x="411" y="687"/>
                    </a:lnTo>
                    <a:lnTo>
                      <a:pt x="389" y="692"/>
                    </a:lnTo>
                    <a:lnTo>
                      <a:pt x="370" y="697"/>
                    </a:lnTo>
                    <a:lnTo>
                      <a:pt x="349" y="701"/>
                    </a:lnTo>
                    <a:lnTo>
                      <a:pt x="329" y="706"/>
                    </a:lnTo>
                    <a:lnTo>
                      <a:pt x="308" y="708"/>
                    </a:lnTo>
                    <a:lnTo>
                      <a:pt x="289" y="711"/>
                    </a:lnTo>
                    <a:lnTo>
                      <a:pt x="269" y="715"/>
                    </a:lnTo>
                    <a:lnTo>
                      <a:pt x="250" y="717"/>
                    </a:lnTo>
                    <a:lnTo>
                      <a:pt x="245" y="690"/>
                    </a:lnTo>
                    <a:lnTo>
                      <a:pt x="242" y="662"/>
                    </a:lnTo>
                    <a:lnTo>
                      <a:pt x="239" y="637"/>
                    </a:lnTo>
                    <a:lnTo>
                      <a:pt x="237" y="614"/>
                    </a:lnTo>
                    <a:lnTo>
                      <a:pt x="248" y="616"/>
                    </a:lnTo>
                    <a:lnTo>
                      <a:pt x="258" y="619"/>
                    </a:lnTo>
                    <a:lnTo>
                      <a:pt x="269" y="619"/>
                    </a:lnTo>
                    <a:lnTo>
                      <a:pt x="280" y="619"/>
                    </a:lnTo>
                    <a:lnTo>
                      <a:pt x="292" y="619"/>
                    </a:lnTo>
                    <a:lnTo>
                      <a:pt x="302" y="616"/>
                    </a:lnTo>
                    <a:lnTo>
                      <a:pt x="313" y="614"/>
                    </a:lnTo>
                    <a:lnTo>
                      <a:pt x="324" y="607"/>
                    </a:lnTo>
                    <a:lnTo>
                      <a:pt x="329" y="597"/>
                    </a:lnTo>
                    <a:lnTo>
                      <a:pt x="329" y="584"/>
                    </a:lnTo>
                    <a:lnTo>
                      <a:pt x="329" y="570"/>
                    </a:lnTo>
                    <a:lnTo>
                      <a:pt x="327" y="559"/>
                    </a:lnTo>
                    <a:lnTo>
                      <a:pt x="319" y="550"/>
                    </a:lnTo>
                    <a:lnTo>
                      <a:pt x="310" y="545"/>
                    </a:lnTo>
                    <a:lnTo>
                      <a:pt x="302" y="540"/>
                    </a:lnTo>
                    <a:lnTo>
                      <a:pt x="292" y="536"/>
                    </a:lnTo>
                    <a:lnTo>
                      <a:pt x="280" y="534"/>
                    </a:lnTo>
                    <a:lnTo>
                      <a:pt x="267" y="534"/>
                    </a:lnTo>
                    <a:lnTo>
                      <a:pt x="256" y="534"/>
                    </a:lnTo>
                    <a:lnTo>
                      <a:pt x="245" y="536"/>
                    </a:lnTo>
                    <a:lnTo>
                      <a:pt x="226" y="543"/>
                    </a:lnTo>
                    <a:lnTo>
                      <a:pt x="207" y="496"/>
                    </a:lnTo>
                    <a:lnTo>
                      <a:pt x="185" y="453"/>
                    </a:lnTo>
                    <a:lnTo>
                      <a:pt x="166" y="407"/>
                    </a:lnTo>
                    <a:lnTo>
                      <a:pt x="147" y="359"/>
                    </a:lnTo>
                    <a:lnTo>
                      <a:pt x="125" y="313"/>
                    </a:lnTo>
                    <a:lnTo>
                      <a:pt x="106" y="264"/>
                    </a:lnTo>
                    <a:lnTo>
                      <a:pt x="85" y="218"/>
                    </a:lnTo>
                    <a:lnTo>
                      <a:pt x="65" y="172"/>
                    </a:lnTo>
                    <a:lnTo>
                      <a:pt x="76" y="170"/>
                    </a:lnTo>
                    <a:lnTo>
                      <a:pt x="90" y="170"/>
                    </a:lnTo>
                    <a:lnTo>
                      <a:pt x="101" y="170"/>
                    </a:lnTo>
                    <a:lnTo>
                      <a:pt x="111" y="166"/>
                    </a:lnTo>
                    <a:lnTo>
                      <a:pt x="125" y="163"/>
                    </a:lnTo>
                    <a:lnTo>
                      <a:pt x="136" y="161"/>
                    </a:lnTo>
                    <a:lnTo>
                      <a:pt x="144" y="156"/>
                    </a:lnTo>
                    <a:lnTo>
                      <a:pt x="155" y="147"/>
                    </a:lnTo>
                    <a:lnTo>
                      <a:pt x="152" y="134"/>
                    </a:lnTo>
                    <a:lnTo>
                      <a:pt x="147" y="120"/>
                    </a:lnTo>
                    <a:lnTo>
                      <a:pt x="141" y="109"/>
                    </a:lnTo>
                    <a:lnTo>
                      <a:pt x="131" y="95"/>
                    </a:lnTo>
                    <a:lnTo>
                      <a:pt x="120" y="92"/>
                    </a:lnTo>
                    <a:lnTo>
                      <a:pt x="106" y="92"/>
                    </a:lnTo>
                    <a:lnTo>
                      <a:pt x="95" y="92"/>
                    </a:lnTo>
                    <a:lnTo>
                      <a:pt x="81" y="92"/>
                    </a:lnTo>
                    <a:lnTo>
                      <a:pt x="71" y="95"/>
                    </a:lnTo>
                    <a:lnTo>
                      <a:pt x="60" y="99"/>
                    </a:lnTo>
                    <a:lnTo>
                      <a:pt x="49" y="101"/>
                    </a:lnTo>
                    <a:lnTo>
                      <a:pt x="41" y="106"/>
                    </a:lnTo>
                    <a:lnTo>
                      <a:pt x="41" y="112"/>
                    </a:lnTo>
                    <a:lnTo>
                      <a:pt x="0" y="16"/>
                    </a:lnTo>
                    <a:lnTo>
                      <a:pt x="14" y="14"/>
                    </a:lnTo>
                    <a:lnTo>
                      <a:pt x="27" y="11"/>
                    </a:lnTo>
                    <a:lnTo>
                      <a:pt x="43" y="9"/>
                    </a:lnTo>
                    <a:lnTo>
                      <a:pt x="57" y="5"/>
                    </a:lnTo>
                    <a:lnTo>
                      <a:pt x="73" y="5"/>
                    </a:lnTo>
                    <a:lnTo>
                      <a:pt x="90" y="3"/>
                    </a:lnTo>
                    <a:lnTo>
                      <a:pt x="103" y="3"/>
                    </a:lnTo>
                    <a:lnTo>
                      <a:pt x="120" y="0"/>
                    </a:lnTo>
                    <a:lnTo>
                      <a:pt x="405" y="679"/>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98" name="Freeform 41"/>
              <p:cNvSpPr/>
              <p:nvPr/>
            </p:nvSpPr>
            <p:spPr bwMode="auto">
              <a:xfrm>
                <a:off x="2847" y="2099"/>
                <a:ext cx="35" cy="6"/>
              </a:xfrm>
              <a:custGeom>
                <a:avLst/>
                <a:gdLst>
                  <a:gd name="T0" fmla="*/ 0 w 138"/>
                  <a:gd name="T1" fmla="*/ 1 h 21"/>
                  <a:gd name="T2" fmla="*/ 1 w 138"/>
                  <a:gd name="T3" fmla="*/ 0 h 21"/>
                  <a:gd name="T4" fmla="*/ 2 w 138"/>
                  <a:gd name="T5" fmla="*/ 0 h 21"/>
                  <a:gd name="T6" fmla="*/ 3 w 138"/>
                  <a:gd name="T7" fmla="*/ 0 h 21"/>
                  <a:gd name="T8" fmla="*/ 5 w 138"/>
                  <a:gd name="T9" fmla="*/ 0 h 21"/>
                  <a:gd name="T10" fmla="*/ 6 w 138"/>
                  <a:gd name="T11" fmla="*/ 1 h 21"/>
                  <a:gd name="T12" fmla="*/ 7 w 138"/>
                  <a:gd name="T13" fmla="*/ 1 h 21"/>
                  <a:gd name="T14" fmla="*/ 8 w 138"/>
                  <a:gd name="T15" fmla="*/ 1 h 21"/>
                  <a:gd name="T16" fmla="*/ 9 w 138"/>
                  <a:gd name="T17" fmla="*/ 2 h 21"/>
                  <a:gd name="T18" fmla="*/ 9 w 138"/>
                  <a:gd name="T19" fmla="*/ 2 h 21"/>
                  <a:gd name="T20" fmla="*/ 8 w 138"/>
                  <a:gd name="T21" fmla="*/ 2 h 21"/>
                  <a:gd name="T22" fmla="*/ 7 w 138"/>
                  <a:gd name="T23" fmla="*/ 1 h 21"/>
                  <a:gd name="T24" fmla="*/ 5 w 138"/>
                  <a:gd name="T25" fmla="*/ 1 h 21"/>
                  <a:gd name="T26" fmla="*/ 4 w 138"/>
                  <a:gd name="T27" fmla="*/ 1 h 21"/>
                  <a:gd name="T28" fmla="*/ 2 w 138"/>
                  <a:gd name="T29" fmla="*/ 1 h 21"/>
                  <a:gd name="T30" fmla="*/ 1 w 138"/>
                  <a:gd name="T31" fmla="*/ 1 h 21"/>
                  <a:gd name="T32" fmla="*/ 0 w 138"/>
                  <a:gd name="T33" fmla="*/ 1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8" h="21">
                    <a:moveTo>
                      <a:pt x="0" y="13"/>
                    </a:moveTo>
                    <a:lnTo>
                      <a:pt x="16" y="5"/>
                    </a:lnTo>
                    <a:lnTo>
                      <a:pt x="35" y="0"/>
                    </a:lnTo>
                    <a:lnTo>
                      <a:pt x="51" y="0"/>
                    </a:lnTo>
                    <a:lnTo>
                      <a:pt x="70" y="2"/>
                    </a:lnTo>
                    <a:lnTo>
                      <a:pt x="87" y="7"/>
                    </a:lnTo>
                    <a:lnTo>
                      <a:pt x="106" y="13"/>
                    </a:lnTo>
                    <a:lnTo>
                      <a:pt x="122" y="19"/>
                    </a:lnTo>
                    <a:lnTo>
                      <a:pt x="138" y="21"/>
                    </a:lnTo>
                    <a:lnTo>
                      <a:pt x="133" y="21"/>
                    </a:lnTo>
                    <a:lnTo>
                      <a:pt x="122" y="21"/>
                    </a:lnTo>
                    <a:lnTo>
                      <a:pt x="106" y="19"/>
                    </a:lnTo>
                    <a:lnTo>
                      <a:pt x="83" y="16"/>
                    </a:lnTo>
                    <a:lnTo>
                      <a:pt x="62" y="16"/>
                    </a:lnTo>
                    <a:lnTo>
                      <a:pt x="37" y="13"/>
                    </a:lnTo>
                    <a:lnTo>
                      <a:pt x="16" y="13"/>
                    </a:lnTo>
                    <a:lnTo>
                      <a:pt x="0" y="13"/>
                    </a:ln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99" name="Freeform 42"/>
              <p:cNvSpPr/>
              <p:nvPr/>
            </p:nvSpPr>
            <p:spPr bwMode="auto">
              <a:xfrm>
                <a:off x="2637" y="2100"/>
                <a:ext cx="78" cy="180"/>
              </a:xfrm>
              <a:custGeom>
                <a:avLst/>
                <a:gdLst>
                  <a:gd name="T0" fmla="*/ 2 w 312"/>
                  <a:gd name="T1" fmla="*/ 0 h 722"/>
                  <a:gd name="T2" fmla="*/ 4 w 312"/>
                  <a:gd name="T3" fmla="*/ 6 h 722"/>
                  <a:gd name="T4" fmla="*/ 6 w 312"/>
                  <a:gd name="T5" fmla="*/ 11 h 722"/>
                  <a:gd name="T6" fmla="*/ 9 w 312"/>
                  <a:gd name="T7" fmla="*/ 17 h 722"/>
                  <a:gd name="T8" fmla="*/ 11 w 312"/>
                  <a:gd name="T9" fmla="*/ 22 h 722"/>
                  <a:gd name="T10" fmla="*/ 13 w 312"/>
                  <a:gd name="T11" fmla="*/ 28 h 722"/>
                  <a:gd name="T12" fmla="*/ 15 w 312"/>
                  <a:gd name="T13" fmla="*/ 33 h 722"/>
                  <a:gd name="T14" fmla="*/ 17 w 312"/>
                  <a:gd name="T15" fmla="*/ 39 h 722"/>
                  <a:gd name="T16" fmla="*/ 20 w 312"/>
                  <a:gd name="T17" fmla="*/ 44 h 722"/>
                  <a:gd name="T18" fmla="*/ 18 w 312"/>
                  <a:gd name="T19" fmla="*/ 44 h 722"/>
                  <a:gd name="T20" fmla="*/ 17 w 312"/>
                  <a:gd name="T21" fmla="*/ 45 h 722"/>
                  <a:gd name="T22" fmla="*/ 16 w 312"/>
                  <a:gd name="T23" fmla="*/ 45 h 722"/>
                  <a:gd name="T24" fmla="*/ 15 w 312"/>
                  <a:gd name="T25" fmla="*/ 45 h 722"/>
                  <a:gd name="T26" fmla="*/ 15 w 312"/>
                  <a:gd name="T27" fmla="*/ 42 h 722"/>
                  <a:gd name="T28" fmla="*/ 15 w 312"/>
                  <a:gd name="T29" fmla="*/ 40 h 722"/>
                  <a:gd name="T30" fmla="*/ 15 w 312"/>
                  <a:gd name="T31" fmla="*/ 37 h 722"/>
                  <a:gd name="T32" fmla="*/ 14 w 312"/>
                  <a:gd name="T33" fmla="*/ 34 h 722"/>
                  <a:gd name="T34" fmla="*/ 12 w 312"/>
                  <a:gd name="T35" fmla="*/ 30 h 722"/>
                  <a:gd name="T36" fmla="*/ 11 w 312"/>
                  <a:gd name="T37" fmla="*/ 26 h 722"/>
                  <a:gd name="T38" fmla="*/ 9 w 312"/>
                  <a:gd name="T39" fmla="*/ 22 h 722"/>
                  <a:gd name="T40" fmla="*/ 7 w 312"/>
                  <a:gd name="T41" fmla="*/ 17 h 722"/>
                  <a:gd name="T42" fmla="*/ 5 w 312"/>
                  <a:gd name="T43" fmla="*/ 13 h 722"/>
                  <a:gd name="T44" fmla="*/ 4 w 312"/>
                  <a:gd name="T45" fmla="*/ 9 h 722"/>
                  <a:gd name="T46" fmla="*/ 2 w 312"/>
                  <a:gd name="T47" fmla="*/ 4 h 722"/>
                  <a:gd name="T48" fmla="*/ 0 w 312"/>
                  <a:gd name="T49" fmla="*/ 0 h 722"/>
                  <a:gd name="T50" fmla="*/ 1 w 312"/>
                  <a:gd name="T51" fmla="*/ 0 h 722"/>
                  <a:gd name="T52" fmla="*/ 1 w 312"/>
                  <a:gd name="T53" fmla="*/ 0 h 722"/>
                  <a:gd name="T54" fmla="*/ 2 w 312"/>
                  <a:gd name="T55" fmla="*/ 0 h 722"/>
                  <a:gd name="T56" fmla="*/ 2 w 312"/>
                  <a:gd name="T57" fmla="*/ 0 h 7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12" h="722">
                    <a:moveTo>
                      <a:pt x="34" y="5"/>
                    </a:moveTo>
                    <a:lnTo>
                      <a:pt x="66" y="93"/>
                    </a:lnTo>
                    <a:lnTo>
                      <a:pt x="101" y="184"/>
                    </a:lnTo>
                    <a:lnTo>
                      <a:pt x="137" y="270"/>
                    </a:lnTo>
                    <a:lnTo>
                      <a:pt x="172" y="357"/>
                    </a:lnTo>
                    <a:lnTo>
                      <a:pt x="205" y="448"/>
                    </a:lnTo>
                    <a:lnTo>
                      <a:pt x="241" y="534"/>
                    </a:lnTo>
                    <a:lnTo>
                      <a:pt x="276" y="625"/>
                    </a:lnTo>
                    <a:lnTo>
                      <a:pt x="312" y="711"/>
                    </a:lnTo>
                    <a:lnTo>
                      <a:pt x="292" y="715"/>
                    </a:lnTo>
                    <a:lnTo>
                      <a:pt x="276" y="717"/>
                    </a:lnTo>
                    <a:lnTo>
                      <a:pt x="257" y="720"/>
                    </a:lnTo>
                    <a:lnTo>
                      <a:pt x="241" y="722"/>
                    </a:lnTo>
                    <a:lnTo>
                      <a:pt x="241" y="679"/>
                    </a:lnTo>
                    <a:lnTo>
                      <a:pt x="237" y="638"/>
                    </a:lnTo>
                    <a:lnTo>
                      <a:pt x="232" y="595"/>
                    </a:lnTo>
                    <a:lnTo>
                      <a:pt x="225" y="551"/>
                    </a:lnTo>
                    <a:lnTo>
                      <a:pt x="195" y="483"/>
                    </a:lnTo>
                    <a:lnTo>
                      <a:pt x="167" y="414"/>
                    </a:lnTo>
                    <a:lnTo>
                      <a:pt x="137" y="347"/>
                    </a:lnTo>
                    <a:lnTo>
                      <a:pt x="110" y="278"/>
                    </a:lnTo>
                    <a:lnTo>
                      <a:pt x="82" y="207"/>
                    </a:lnTo>
                    <a:lnTo>
                      <a:pt x="55" y="140"/>
                    </a:lnTo>
                    <a:lnTo>
                      <a:pt x="28" y="69"/>
                    </a:lnTo>
                    <a:lnTo>
                      <a:pt x="0" y="0"/>
                    </a:lnTo>
                    <a:lnTo>
                      <a:pt x="6" y="3"/>
                    </a:lnTo>
                    <a:lnTo>
                      <a:pt x="14" y="5"/>
                    </a:lnTo>
                    <a:lnTo>
                      <a:pt x="23" y="9"/>
                    </a:lnTo>
                    <a:lnTo>
                      <a:pt x="34" y="5"/>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00" name="Freeform 43"/>
              <p:cNvSpPr/>
              <p:nvPr/>
            </p:nvSpPr>
            <p:spPr bwMode="auto">
              <a:xfrm>
                <a:off x="2900" y="2103"/>
                <a:ext cx="79" cy="47"/>
              </a:xfrm>
              <a:custGeom>
                <a:avLst/>
                <a:gdLst>
                  <a:gd name="T0" fmla="*/ 14 w 316"/>
                  <a:gd name="T1" fmla="*/ 3 h 186"/>
                  <a:gd name="T2" fmla="*/ 15 w 316"/>
                  <a:gd name="T3" fmla="*/ 4 h 186"/>
                  <a:gd name="T4" fmla="*/ 16 w 316"/>
                  <a:gd name="T5" fmla="*/ 4 h 186"/>
                  <a:gd name="T6" fmla="*/ 16 w 316"/>
                  <a:gd name="T7" fmla="*/ 5 h 186"/>
                  <a:gd name="T8" fmla="*/ 17 w 316"/>
                  <a:gd name="T9" fmla="*/ 5 h 186"/>
                  <a:gd name="T10" fmla="*/ 18 w 316"/>
                  <a:gd name="T11" fmla="*/ 6 h 186"/>
                  <a:gd name="T12" fmla="*/ 18 w 316"/>
                  <a:gd name="T13" fmla="*/ 7 h 186"/>
                  <a:gd name="T14" fmla="*/ 19 w 316"/>
                  <a:gd name="T15" fmla="*/ 7 h 186"/>
                  <a:gd name="T16" fmla="*/ 20 w 316"/>
                  <a:gd name="T17" fmla="*/ 8 h 186"/>
                  <a:gd name="T18" fmla="*/ 20 w 316"/>
                  <a:gd name="T19" fmla="*/ 9 h 186"/>
                  <a:gd name="T20" fmla="*/ 19 w 316"/>
                  <a:gd name="T21" fmla="*/ 9 h 186"/>
                  <a:gd name="T22" fmla="*/ 19 w 316"/>
                  <a:gd name="T23" fmla="*/ 9 h 186"/>
                  <a:gd name="T24" fmla="*/ 18 w 316"/>
                  <a:gd name="T25" fmla="*/ 10 h 186"/>
                  <a:gd name="T26" fmla="*/ 16 w 316"/>
                  <a:gd name="T27" fmla="*/ 10 h 186"/>
                  <a:gd name="T28" fmla="*/ 14 w 316"/>
                  <a:gd name="T29" fmla="*/ 11 h 186"/>
                  <a:gd name="T30" fmla="*/ 12 w 316"/>
                  <a:gd name="T31" fmla="*/ 11 h 186"/>
                  <a:gd name="T32" fmla="*/ 11 w 316"/>
                  <a:gd name="T33" fmla="*/ 11 h 186"/>
                  <a:gd name="T34" fmla="*/ 9 w 316"/>
                  <a:gd name="T35" fmla="*/ 12 h 186"/>
                  <a:gd name="T36" fmla="*/ 7 w 316"/>
                  <a:gd name="T37" fmla="*/ 12 h 186"/>
                  <a:gd name="T38" fmla="*/ 5 w 316"/>
                  <a:gd name="T39" fmla="*/ 12 h 186"/>
                  <a:gd name="T40" fmla="*/ 3 w 316"/>
                  <a:gd name="T41" fmla="*/ 12 h 186"/>
                  <a:gd name="T42" fmla="*/ 2 w 316"/>
                  <a:gd name="T43" fmla="*/ 11 h 186"/>
                  <a:gd name="T44" fmla="*/ 1 w 316"/>
                  <a:gd name="T45" fmla="*/ 11 h 186"/>
                  <a:gd name="T46" fmla="*/ 1 w 316"/>
                  <a:gd name="T47" fmla="*/ 10 h 186"/>
                  <a:gd name="T48" fmla="*/ 0 w 316"/>
                  <a:gd name="T49" fmla="*/ 9 h 186"/>
                  <a:gd name="T50" fmla="*/ 0 w 316"/>
                  <a:gd name="T51" fmla="*/ 8 h 186"/>
                  <a:gd name="T52" fmla="*/ 0 w 316"/>
                  <a:gd name="T53" fmla="*/ 7 h 186"/>
                  <a:gd name="T54" fmla="*/ 0 w 316"/>
                  <a:gd name="T55" fmla="*/ 6 h 186"/>
                  <a:gd name="T56" fmla="*/ 1 w 316"/>
                  <a:gd name="T57" fmla="*/ 5 h 186"/>
                  <a:gd name="T58" fmla="*/ 2 w 316"/>
                  <a:gd name="T59" fmla="*/ 5 h 186"/>
                  <a:gd name="T60" fmla="*/ 3 w 316"/>
                  <a:gd name="T61" fmla="*/ 4 h 186"/>
                  <a:gd name="T62" fmla="*/ 4 w 316"/>
                  <a:gd name="T63" fmla="*/ 4 h 186"/>
                  <a:gd name="T64" fmla="*/ 4 w 316"/>
                  <a:gd name="T65" fmla="*/ 3 h 186"/>
                  <a:gd name="T66" fmla="*/ 5 w 316"/>
                  <a:gd name="T67" fmla="*/ 3 h 186"/>
                  <a:gd name="T68" fmla="*/ 6 w 316"/>
                  <a:gd name="T69" fmla="*/ 2 h 186"/>
                  <a:gd name="T70" fmla="*/ 7 w 316"/>
                  <a:gd name="T71" fmla="*/ 2 h 186"/>
                  <a:gd name="T72" fmla="*/ 8 w 316"/>
                  <a:gd name="T73" fmla="*/ 2 h 186"/>
                  <a:gd name="T74" fmla="*/ 8 w 316"/>
                  <a:gd name="T75" fmla="*/ 2 h 186"/>
                  <a:gd name="T76" fmla="*/ 9 w 316"/>
                  <a:gd name="T77" fmla="*/ 1 h 186"/>
                  <a:gd name="T78" fmla="*/ 9 w 316"/>
                  <a:gd name="T79" fmla="*/ 0 h 186"/>
                  <a:gd name="T80" fmla="*/ 10 w 316"/>
                  <a:gd name="T81" fmla="*/ 0 h 186"/>
                  <a:gd name="T82" fmla="*/ 11 w 316"/>
                  <a:gd name="T83" fmla="*/ 0 h 186"/>
                  <a:gd name="T84" fmla="*/ 12 w 316"/>
                  <a:gd name="T85" fmla="*/ 1 h 186"/>
                  <a:gd name="T86" fmla="*/ 13 w 316"/>
                  <a:gd name="T87" fmla="*/ 2 h 186"/>
                  <a:gd name="T88" fmla="*/ 14 w 316"/>
                  <a:gd name="T89" fmla="*/ 3 h 1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16" h="186">
                    <a:moveTo>
                      <a:pt x="223" y="46"/>
                    </a:moveTo>
                    <a:lnTo>
                      <a:pt x="237" y="55"/>
                    </a:lnTo>
                    <a:lnTo>
                      <a:pt x="248" y="62"/>
                    </a:lnTo>
                    <a:lnTo>
                      <a:pt x="256" y="71"/>
                    </a:lnTo>
                    <a:lnTo>
                      <a:pt x="267" y="82"/>
                    </a:lnTo>
                    <a:lnTo>
                      <a:pt x="278" y="92"/>
                    </a:lnTo>
                    <a:lnTo>
                      <a:pt x="286" y="104"/>
                    </a:lnTo>
                    <a:lnTo>
                      <a:pt x="297" y="115"/>
                    </a:lnTo>
                    <a:lnTo>
                      <a:pt x="311" y="122"/>
                    </a:lnTo>
                    <a:lnTo>
                      <a:pt x="316" y="133"/>
                    </a:lnTo>
                    <a:lnTo>
                      <a:pt x="308" y="142"/>
                    </a:lnTo>
                    <a:lnTo>
                      <a:pt x="294" y="147"/>
                    </a:lnTo>
                    <a:lnTo>
                      <a:pt x="281" y="152"/>
                    </a:lnTo>
                    <a:lnTo>
                      <a:pt x="253" y="163"/>
                    </a:lnTo>
                    <a:lnTo>
                      <a:pt x="226" y="172"/>
                    </a:lnTo>
                    <a:lnTo>
                      <a:pt x="196" y="177"/>
                    </a:lnTo>
                    <a:lnTo>
                      <a:pt x="166" y="180"/>
                    </a:lnTo>
                    <a:lnTo>
                      <a:pt x="136" y="182"/>
                    </a:lnTo>
                    <a:lnTo>
                      <a:pt x="106" y="186"/>
                    </a:lnTo>
                    <a:lnTo>
                      <a:pt x="74" y="186"/>
                    </a:lnTo>
                    <a:lnTo>
                      <a:pt x="44" y="186"/>
                    </a:lnTo>
                    <a:lnTo>
                      <a:pt x="28" y="180"/>
                    </a:lnTo>
                    <a:lnTo>
                      <a:pt x="19" y="170"/>
                    </a:lnTo>
                    <a:lnTo>
                      <a:pt x="11" y="152"/>
                    </a:lnTo>
                    <a:lnTo>
                      <a:pt x="5" y="136"/>
                    </a:lnTo>
                    <a:lnTo>
                      <a:pt x="3" y="120"/>
                    </a:lnTo>
                    <a:lnTo>
                      <a:pt x="0" y="104"/>
                    </a:lnTo>
                    <a:lnTo>
                      <a:pt x="3" y="87"/>
                    </a:lnTo>
                    <a:lnTo>
                      <a:pt x="14" y="76"/>
                    </a:lnTo>
                    <a:lnTo>
                      <a:pt x="28" y="71"/>
                    </a:lnTo>
                    <a:lnTo>
                      <a:pt x="41" y="65"/>
                    </a:lnTo>
                    <a:lnTo>
                      <a:pt x="55" y="57"/>
                    </a:lnTo>
                    <a:lnTo>
                      <a:pt x="69" y="52"/>
                    </a:lnTo>
                    <a:lnTo>
                      <a:pt x="81" y="44"/>
                    </a:lnTo>
                    <a:lnTo>
                      <a:pt x="95" y="35"/>
                    </a:lnTo>
                    <a:lnTo>
                      <a:pt x="109" y="30"/>
                    </a:lnTo>
                    <a:lnTo>
                      <a:pt x="120" y="22"/>
                    </a:lnTo>
                    <a:lnTo>
                      <a:pt x="131" y="22"/>
                    </a:lnTo>
                    <a:lnTo>
                      <a:pt x="136" y="14"/>
                    </a:lnTo>
                    <a:lnTo>
                      <a:pt x="142" y="5"/>
                    </a:lnTo>
                    <a:lnTo>
                      <a:pt x="150" y="0"/>
                    </a:lnTo>
                    <a:lnTo>
                      <a:pt x="169" y="5"/>
                    </a:lnTo>
                    <a:lnTo>
                      <a:pt x="188" y="19"/>
                    </a:lnTo>
                    <a:lnTo>
                      <a:pt x="205" y="35"/>
                    </a:lnTo>
                    <a:lnTo>
                      <a:pt x="223" y="46"/>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01" name="Freeform 44"/>
              <p:cNvSpPr/>
              <p:nvPr/>
            </p:nvSpPr>
            <p:spPr bwMode="auto">
              <a:xfrm>
                <a:off x="2885" y="2105"/>
                <a:ext cx="11" cy="20"/>
              </a:xfrm>
              <a:custGeom>
                <a:avLst/>
                <a:gdLst>
                  <a:gd name="T0" fmla="*/ 3 w 46"/>
                  <a:gd name="T1" fmla="*/ 0 h 82"/>
                  <a:gd name="T2" fmla="*/ 3 w 46"/>
                  <a:gd name="T3" fmla="*/ 1 h 82"/>
                  <a:gd name="T4" fmla="*/ 3 w 46"/>
                  <a:gd name="T5" fmla="*/ 3 h 82"/>
                  <a:gd name="T6" fmla="*/ 2 w 46"/>
                  <a:gd name="T7" fmla="*/ 4 h 82"/>
                  <a:gd name="T8" fmla="*/ 3 w 46"/>
                  <a:gd name="T9" fmla="*/ 5 h 82"/>
                  <a:gd name="T10" fmla="*/ 2 w 46"/>
                  <a:gd name="T11" fmla="*/ 5 h 82"/>
                  <a:gd name="T12" fmla="*/ 1 w 46"/>
                  <a:gd name="T13" fmla="*/ 5 h 82"/>
                  <a:gd name="T14" fmla="*/ 0 w 46"/>
                  <a:gd name="T15" fmla="*/ 4 h 82"/>
                  <a:gd name="T16" fmla="*/ 0 w 46"/>
                  <a:gd name="T17" fmla="*/ 4 h 82"/>
                  <a:gd name="T18" fmla="*/ 1 w 46"/>
                  <a:gd name="T19" fmla="*/ 0 h 82"/>
                  <a:gd name="T20" fmla="*/ 1 w 46"/>
                  <a:gd name="T21" fmla="*/ 0 h 82"/>
                  <a:gd name="T22" fmla="*/ 2 w 46"/>
                  <a:gd name="T23" fmla="*/ 0 h 82"/>
                  <a:gd name="T24" fmla="*/ 2 w 46"/>
                  <a:gd name="T25" fmla="*/ 0 h 82"/>
                  <a:gd name="T26" fmla="*/ 3 w 46"/>
                  <a:gd name="T27" fmla="*/ 0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6" h="82">
                    <a:moveTo>
                      <a:pt x="44" y="6"/>
                    </a:moveTo>
                    <a:lnTo>
                      <a:pt x="46" y="25"/>
                    </a:lnTo>
                    <a:lnTo>
                      <a:pt x="44" y="44"/>
                    </a:lnTo>
                    <a:lnTo>
                      <a:pt x="41" y="64"/>
                    </a:lnTo>
                    <a:lnTo>
                      <a:pt x="44" y="82"/>
                    </a:lnTo>
                    <a:lnTo>
                      <a:pt x="33" y="77"/>
                    </a:lnTo>
                    <a:lnTo>
                      <a:pt x="19" y="77"/>
                    </a:lnTo>
                    <a:lnTo>
                      <a:pt x="5" y="71"/>
                    </a:lnTo>
                    <a:lnTo>
                      <a:pt x="0" y="60"/>
                    </a:lnTo>
                    <a:lnTo>
                      <a:pt x="14" y="0"/>
                    </a:lnTo>
                    <a:lnTo>
                      <a:pt x="22" y="4"/>
                    </a:lnTo>
                    <a:lnTo>
                      <a:pt x="30" y="6"/>
                    </a:lnTo>
                    <a:lnTo>
                      <a:pt x="35" y="6"/>
                    </a:lnTo>
                    <a:lnTo>
                      <a:pt x="44" y="6"/>
                    </a:ln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02" name="Freeform 45"/>
              <p:cNvSpPr/>
              <p:nvPr/>
            </p:nvSpPr>
            <p:spPr bwMode="auto">
              <a:xfrm>
                <a:off x="2820" y="2106"/>
                <a:ext cx="63" cy="39"/>
              </a:xfrm>
              <a:custGeom>
                <a:avLst/>
                <a:gdLst>
                  <a:gd name="T0" fmla="*/ 16 w 253"/>
                  <a:gd name="T1" fmla="*/ 1 h 155"/>
                  <a:gd name="T2" fmla="*/ 15 w 253"/>
                  <a:gd name="T3" fmla="*/ 3 h 155"/>
                  <a:gd name="T4" fmla="*/ 15 w 253"/>
                  <a:gd name="T5" fmla="*/ 5 h 155"/>
                  <a:gd name="T6" fmla="*/ 14 w 253"/>
                  <a:gd name="T7" fmla="*/ 8 h 155"/>
                  <a:gd name="T8" fmla="*/ 13 w 253"/>
                  <a:gd name="T9" fmla="*/ 10 h 155"/>
                  <a:gd name="T10" fmla="*/ 12 w 253"/>
                  <a:gd name="T11" fmla="*/ 10 h 155"/>
                  <a:gd name="T12" fmla="*/ 10 w 253"/>
                  <a:gd name="T13" fmla="*/ 9 h 155"/>
                  <a:gd name="T14" fmla="*/ 8 w 253"/>
                  <a:gd name="T15" fmla="*/ 9 h 155"/>
                  <a:gd name="T16" fmla="*/ 6 w 253"/>
                  <a:gd name="T17" fmla="*/ 9 h 155"/>
                  <a:gd name="T18" fmla="*/ 5 w 253"/>
                  <a:gd name="T19" fmla="*/ 8 h 155"/>
                  <a:gd name="T20" fmla="*/ 3 w 253"/>
                  <a:gd name="T21" fmla="*/ 7 h 155"/>
                  <a:gd name="T22" fmla="*/ 2 w 253"/>
                  <a:gd name="T23" fmla="*/ 7 h 155"/>
                  <a:gd name="T24" fmla="*/ 0 w 253"/>
                  <a:gd name="T25" fmla="*/ 6 h 155"/>
                  <a:gd name="T26" fmla="*/ 0 w 253"/>
                  <a:gd name="T27" fmla="*/ 4 h 155"/>
                  <a:gd name="T28" fmla="*/ 1 w 253"/>
                  <a:gd name="T29" fmla="*/ 3 h 155"/>
                  <a:gd name="T30" fmla="*/ 2 w 253"/>
                  <a:gd name="T31" fmla="*/ 2 h 155"/>
                  <a:gd name="T32" fmla="*/ 4 w 253"/>
                  <a:gd name="T33" fmla="*/ 1 h 155"/>
                  <a:gd name="T34" fmla="*/ 4 w 253"/>
                  <a:gd name="T35" fmla="*/ 1 h 155"/>
                  <a:gd name="T36" fmla="*/ 4 w 253"/>
                  <a:gd name="T37" fmla="*/ 1 h 155"/>
                  <a:gd name="T38" fmla="*/ 5 w 253"/>
                  <a:gd name="T39" fmla="*/ 0 h 155"/>
                  <a:gd name="T40" fmla="*/ 5 w 253"/>
                  <a:gd name="T41" fmla="*/ 0 h 155"/>
                  <a:gd name="T42" fmla="*/ 6 w 253"/>
                  <a:gd name="T43" fmla="*/ 0 h 155"/>
                  <a:gd name="T44" fmla="*/ 8 w 253"/>
                  <a:gd name="T45" fmla="*/ 0 h 155"/>
                  <a:gd name="T46" fmla="*/ 9 w 253"/>
                  <a:gd name="T47" fmla="*/ 1 h 155"/>
                  <a:gd name="T48" fmla="*/ 10 w 253"/>
                  <a:gd name="T49" fmla="*/ 1 h 155"/>
                  <a:gd name="T50" fmla="*/ 12 w 253"/>
                  <a:gd name="T51" fmla="*/ 1 h 155"/>
                  <a:gd name="T52" fmla="*/ 13 w 253"/>
                  <a:gd name="T53" fmla="*/ 1 h 155"/>
                  <a:gd name="T54" fmla="*/ 14 w 253"/>
                  <a:gd name="T55" fmla="*/ 1 h 155"/>
                  <a:gd name="T56" fmla="*/ 16 w 253"/>
                  <a:gd name="T57" fmla="*/ 1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3" h="155">
                    <a:moveTo>
                      <a:pt x="253" y="11"/>
                    </a:moveTo>
                    <a:lnTo>
                      <a:pt x="248" y="49"/>
                    </a:lnTo>
                    <a:lnTo>
                      <a:pt x="241" y="85"/>
                    </a:lnTo>
                    <a:lnTo>
                      <a:pt x="227" y="120"/>
                    </a:lnTo>
                    <a:lnTo>
                      <a:pt x="216" y="155"/>
                    </a:lnTo>
                    <a:lnTo>
                      <a:pt x="188" y="152"/>
                    </a:lnTo>
                    <a:lnTo>
                      <a:pt x="161" y="147"/>
                    </a:lnTo>
                    <a:lnTo>
                      <a:pt x="133" y="141"/>
                    </a:lnTo>
                    <a:lnTo>
                      <a:pt x="106" y="134"/>
                    </a:lnTo>
                    <a:lnTo>
                      <a:pt x="80" y="122"/>
                    </a:lnTo>
                    <a:lnTo>
                      <a:pt x="52" y="115"/>
                    </a:lnTo>
                    <a:lnTo>
                      <a:pt x="27" y="104"/>
                    </a:lnTo>
                    <a:lnTo>
                      <a:pt x="0" y="95"/>
                    </a:lnTo>
                    <a:lnTo>
                      <a:pt x="6" y="68"/>
                    </a:lnTo>
                    <a:lnTo>
                      <a:pt x="19" y="44"/>
                    </a:lnTo>
                    <a:lnTo>
                      <a:pt x="39" y="28"/>
                    </a:lnTo>
                    <a:lnTo>
                      <a:pt x="60" y="11"/>
                    </a:lnTo>
                    <a:lnTo>
                      <a:pt x="68" y="11"/>
                    </a:lnTo>
                    <a:lnTo>
                      <a:pt x="74" y="8"/>
                    </a:lnTo>
                    <a:lnTo>
                      <a:pt x="80" y="5"/>
                    </a:lnTo>
                    <a:lnTo>
                      <a:pt x="85" y="0"/>
                    </a:lnTo>
                    <a:lnTo>
                      <a:pt x="106" y="3"/>
                    </a:lnTo>
                    <a:lnTo>
                      <a:pt x="126" y="5"/>
                    </a:lnTo>
                    <a:lnTo>
                      <a:pt x="147" y="8"/>
                    </a:lnTo>
                    <a:lnTo>
                      <a:pt x="169" y="11"/>
                    </a:lnTo>
                    <a:lnTo>
                      <a:pt x="191" y="14"/>
                    </a:lnTo>
                    <a:lnTo>
                      <a:pt x="213" y="14"/>
                    </a:lnTo>
                    <a:lnTo>
                      <a:pt x="232" y="14"/>
                    </a:lnTo>
                    <a:lnTo>
                      <a:pt x="253" y="11"/>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03" name="Freeform 46"/>
              <p:cNvSpPr/>
              <p:nvPr/>
            </p:nvSpPr>
            <p:spPr bwMode="auto">
              <a:xfrm>
                <a:off x="2901" y="2106"/>
                <a:ext cx="14" cy="9"/>
              </a:xfrm>
              <a:custGeom>
                <a:avLst/>
                <a:gdLst>
                  <a:gd name="T0" fmla="*/ 1 w 55"/>
                  <a:gd name="T1" fmla="*/ 0 h 35"/>
                  <a:gd name="T2" fmla="*/ 1 w 55"/>
                  <a:gd name="T3" fmla="*/ 0 h 35"/>
                  <a:gd name="T4" fmla="*/ 1 w 55"/>
                  <a:gd name="T5" fmla="*/ 0 h 35"/>
                  <a:gd name="T6" fmla="*/ 2 w 55"/>
                  <a:gd name="T7" fmla="*/ 1 h 35"/>
                  <a:gd name="T8" fmla="*/ 3 w 55"/>
                  <a:gd name="T9" fmla="*/ 1 h 35"/>
                  <a:gd name="T10" fmla="*/ 3 w 55"/>
                  <a:gd name="T11" fmla="*/ 0 h 35"/>
                  <a:gd name="T12" fmla="*/ 4 w 55"/>
                  <a:gd name="T13" fmla="*/ 0 h 35"/>
                  <a:gd name="T14" fmla="*/ 0 w 55"/>
                  <a:gd name="T15" fmla="*/ 2 h 35"/>
                  <a:gd name="T16" fmla="*/ 0 w 55"/>
                  <a:gd name="T17" fmla="*/ 0 h 35"/>
                  <a:gd name="T18" fmla="*/ 1 w 55"/>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5" h="35">
                    <a:moveTo>
                      <a:pt x="20" y="0"/>
                    </a:moveTo>
                    <a:lnTo>
                      <a:pt x="20" y="3"/>
                    </a:lnTo>
                    <a:lnTo>
                      <a:pt x="20" y="5"/>
                    </a:lnTo>
                    <a:lnTo>
                      <a:pt x="28" y="8"/>
                    </a:lnTo>
                    <a:lnTo>
                      <a:pt x="39" y="8"/>
                    </a:lnTo>
                    <a:lnTo>
                      <a:pt x="46" y="5"/>
                    </a:lnTo>
                    <a:lnTo>
                      <a:pt x="55" y="5"/>
                    </a:lnTo>
                    <a:lnTo>
                      <a:pt x="0" y="35"/>
                    </a:lnTo>
                    <a:lnTo>
                      <a:pt x="0" y="0"/>
                    </a:lnTo>
                    <a:lnTo>
                      <a:pt x="20" y="0"/>
                    </a:ln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04" name="Freeform 47"/>
              <p:cNvSpPr/>
              <p:nvPr/>
            </p:nvSpPr>
            <p:spPr bwMode="auto">
              <a:xfrm>
                <a:off x="2606" y="2107"/>
                <a:ext cx="75" cy="178"/>
              </a:xfrm>
              <a:custGeom>
                <a:avLst/>
                <a:gdLst>
                  <a:gd name="T0" fmla="*/ 3 w 300"/>
                  <a:gd name="T1" fmla="*/ 2 h 712"/>
                  <a:gd name="T2" fmla="*/ 5 w 300"/>
                  <a:gd name="T3" fmla="*/ 7 h 712"/>
                  <a:gd name="T4" fmla="*/ 7 w 300"/>
                  <a:gd name="T5" fmla="*/ 12 h 712"/>
                  <a:gd name="T6" fmla="*/ 9 w 300"/>
                  <a:gd name="T7" fmla="*/ 18 h 712"/>
                  <a:gd name="T8" fmla="*/ 11 w 300"/>
                  <a:gd name="T9" fmla="*/ 23 h 712"/>
                  <a:gd name="T10" fmla="*/ 13 w 300"/>
                  <a:gd name="T11" fmla="*/ 28 h 712"/>
                  <a:gd name="T12" fmla="*/ 15 w 300"/>
                  <a:gd name="T13" fmla="*/ 33 h 712"/>
                  <a:gd name="T14" fmla="*/ 17 w 300"/>
                  <a:gd name="T15" fmla="*/ 39 h 712"/>
                  <a:gd name="T16" fmla="*/ 19 w 300"/>
                  <a:gd name="T17" fmla="*/ 44 h 712"/>
                  <a:gd name="T18" fmla="*/ 15 w 300"/>
                  <a:gd name="T19" fmla="*/ 45 h 712"/>
                  <a:gd name="T20" fmla="*/ 15 w 300"/>
                  <a:gd name="T21" fmla="*/ 41 h 712"/>
                  <a:gd name="T22" fmla="*/ 14 w 300"/>
                  <a:gd name="T23" fmla="*/ 37 h 712"/>
                  <a:gd name="T24" fmla="*/ 13 w 300"/>
                  <a:gd name="T25" fmla="*/ 33 h 712"/>
                  <a:gd name="T26" fmla="*/ 12 w 300"/>
                  <a:gd name="T27" fmla="*/ 29 h 712"/>
                  <a:gd name="T28" fmla="*/ 10 w 300"/>
                  <a:gd name="T29" fmla="*/ 26 h 712"/>
                  <a:gd name="T30" fmla="*/ 8 w 300"/>
                  <a:gd name="T31" fmla="*/ 22 h 712"/>
                  <a:gd name="T32" fmla="*/ 7 w 300"/>
                  <a:gd name="T33" fmla="*/ 19 h 712"/>
                  <a:gd name="T34" fmla="*/ 5 w 300"/>
                  <a:gd name="T35" fmla="*/ 15 h 712"/>
                  <a:gd name="T36" fmla="*/ 0 w 300"/>
                  <a:gd name="T37" fmla="*/ 0 h 712"/>
                  <a:gd name="T38" fmla="*/ 1 w 300"/>
                  <a:gd name="T39" fmla="*/ 0 h 712"/>
                  <a:gd name="T40" fmla="*/ 2 w 300"/>
                  <a:gd name="T41" fmla="*/ 0 h 712"/>
                  <a:gd name="T42" fmla="*/ 3 w 300"/>
                  <a:gd name="T43" fmla="*/ 1 h 712"/>
                  <a:gd name="T44" fmla="*/ 3 w 300"/>
                  <a:gd name="T45" fmla="*/ 2 h 7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00" h="712">
                    <a:moveTo>
                      <a:pt x="44" y="25"/>
                    </a:moveTo>
                    <a:lnTo>
                      <a:pt x="77" y="110"/>
                    </a:lnTo>
                    <a:lnTo>
                      <a:pt x="109" y="194"/>
                    </a:lnTo>
                    <a:lnTo>
                      <a:pt x="142" y="278"/>
                    </a:lnTo>
                    <a:lnTo>
                      <a:pt x="171" y="363"/>
                    </a:lnTo>
                    <a:lnTo>
                      <a:pt x="205" y="448"/>
                    </a:lnTo>
                    <a:lnTo>
                      <a:pt x="237" y="532"/>
                    </a:lnTo>
                    <a:lnTo>
                      <a:pt x="267" y="616"/>
                    </a:lnTo>
                    <a:lnTo>
                      <a:pt x="300" y="701"/>
                    </a:lnTo>
                    <a:lnTo>
                      <a:pt x="240" y="712"/>
                    </a:lnTo>
                    <a:lnTo>
                      <a:pt x="235" y="649"/>
                    </a:lnTo>
                    <a:lnTo>
                      <a:pt x="224" y="586"/>
                    </a:lnTo>
                    <a:lnTo>
                      <a:pt x="205" y="526"/>
                    </a:lnTo>
                    <a:lnTo>
                      <a:pt x="183" y="469"/>
                    </a:lnTo>
                    <a:lnTo>
                      <a:pt x="159" y="409"/>
                    </a:lnTo>
                    <a:lnTo>
                      <a:pt x="131" y="352"/>
                    </a:lnTo>
                    <a:lnTo>
                      <a:pt x="107" y="295"/>
                    </a:lnTo>
                    <a:lnTo>
                      <a:pt x="85" y="235"/>
                    </a:lnTo>
                    <a:lnTo>
                      <a:pt x="0" y="0"/>
                    </a:lnTo>
                    <a:lnTo>
                      <a:pt x="14" y="3"/>
                    </a:lnTo>
                    <a:lnTo>
                      <a:pt x="28" y="3"/>
                    </a:lnTo>
                    <a:lnTo>
                      <a:pt x="38" y="9"/>
                    </a:lnTo>
                    <a:lnTo>
                      <a:pt x="44" y="25"/>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05" name="Freeform 48"/>
              <p:cNvSpPr/>
              <p:nvPr/>
            </p:nvSpPr>
            <p:spPr bwMode="auto">
              <a:xfrm>
                <a:off x="2526" y="2116"/>
                <a:ext cx="117" cy="179"/>
              </a:xfrm>
              <a:custGeom>
                <a:avLst/>
                <a:gdLst>
                  <a:gd name="T0" fmla="*/ 17 w 471"/>
                  <a:gd name="T1" fmla="*/ 10 h 716"/>
                  <a:gd name="T2" fmla="*/ 29 w 471"/>
                  <a:gd name="T3" fmla="*/ 43 h 716"/>
                  <a:gd name="T4" fmla="*/ 28 w 471"/>
                  <a:gd name="T5" fmla="*/ 44 h 716"/>
                  <a:gd name="T6" fmla="*/ 26 w 471"/>
                  <a:gd name="T7" fmla="*/ 44 h 716"/>
                  <a:gd name="T8" fmla="*/ 25 w 471"/>
                  <a:gd name="T9" fmla="*/ 44 h 716"/>
                  <a:gd name="T10" fmla="*/ 24 w 471"/>
                  <a:gd name="T11" fmla="*/ 44 h 716"/>
                  <a:gd name="T12" fmla="*/ 23 w 471"/>
                  <a:gd name="T13" fmla="*/ 45 h 716"/>
                  <a:gd name="T14" fmla="*/ 21 w 471"/>
                  <a:gd name="T15" fmla="*/ 45 h 716"/>
                  <a:gd name="T16" fmla="*/ 20 w 471"/>
                  <a:gd name="T17" fmla="*/ 45 h 716"/>
                  <a:gd name="T18" fmla="*/ 19 w 471"/>
                  <a:gd name="T19" fmla="*/ 45 h 716"/>
                  <a:gd name="T20" fmla="*/ 17 w 471"/>
                  <a:gd name="T21" fmla="*/ 43 h 716"/>
                  <a:gd name="T22" fmla="*/ 15 w 471"/>
                  <a:gd name="T23" fmla="*/ 41 h 716"/>
                  <a:gd name="T24" fmla="*/ 13 w 471"/>
                  <a:gd name="T25" fmla="*/ 40 h 716"/>
                  <a:gd name="T26" fmla="*/ 11 w 471"/>
                  <a:gd name="T27" fmla="*/ 38 h 716"/>
                  <a:gd name="T28" fmla="*/ 9 w 471"/>
                  <a:gd name="T29" fmla="*/ 36 h 716"/>
                  <a:gd name="T30" fmla="*/ 8 w 471"/>
                  <a:gd name="T31" fmla="*/ 34 h 716"/>
                  <a:gd name="T32" fmla="*/ 6 w 471"/>
                  <a:gd name="T33" fmla="*/ 32 h 716"/>
                  <a:gd name="T34" fmla="*/ 5 w 471"/>
                  <a:gd name="T35" fmla="*/ 29 h 716"/>
                  <a:gd name="T36" fmla="*/ 6 w 471"/>
                  <a:gd name="T37" fmla="*/ 29 h 716"/>
                  <a:gd name="T38" fmla="*/ 7 w 471"/>
                  <a:gd name="T39" fmla="*/ 28 h 716"/>
                  <a:gd name="T40" fmla="*/ 8 w 471"/>
                  <a:gd name="T41" fmla="*/ 28 h 716"/>
                  <a:gd name="T42" fmla="*/ 9 w 471"/>
                  <a:gd name="T43" fmla="*/ 28 h 716"/>
                  <a:gd name="T44" fmla="*/ 10 w 471"/>
                  <a:gd name="T45" fmla="*/ 28 h 716"/>
                  <a:gd name="T46" fmla="*/ 11 w 471"/>
                  <a:gd name="T47" fmla="*/ 28 h 716"/>
                  <a:gd name="T48" fmla="*/ 12 w 471"/>
                  <a:gd name="T49" fmla="*/ 27 h 716"/>
                  <a:gd name="T50" fmla="*/ 12 w 471"/>
                  <a:gd name="T51" fmla="*/ 26 h 716"/>
                  <a:gd name="T52" fmla="*/ 11 w 471"/>
                  <a:gd name="T53" fmla="*/ 23 h 716"/>
                  <a:gd name="T54" fmla="*/ 10 w 471"/>
                  <a:gd name="T55" fmla="*/ 21 h 716"/>
                  <a:gd name="T56" fmla="*/ 9 w 471"/>
                  <a:gd name="T57" fmla="*/ 19 h 716"/>
                  <a:gd name="T58" fmla="*/ 8 w 471"/>
                  <a:gd name="T59" fmla="*/ 16 h 716"/>
                  <a:gd name="T60" fmla="*/ 7 w 471"/>
                  <a:gd name="T61" fmla="*/ 16 h 716"/>
                  <a:gd name="T62" fmla="*/ 6 w 471"/>
                  <a:gd name="T63" fmla="*/ 15 h 716"/>
                  <a:gd name="T64" fmla="*/ 5 w 471"/>
                  <a:gd name="T65" fmla="*/ 15 h 716"/>
                  <a:gd name="T66" fmla="*/ 4 w 471"/>
                  <a:gd name="T67" fmla="*/ 16 h 716"/>
                  <a:gd name="T68" fmla="*/ 3 w 471"/>
                  <a:gd name="T69" fmla="*/ 16 h 716"/>
                  <a:gd name="T70" fmla="*/ 2 w 471"/>
                  <a:gd name="T71" fmla="*/ 16 h 716"/>
                  <a:gd name="T72" fmla="*/ 1 w 471"/>
                  <a:gd name="T73" fmla="*/ 16 h 716"/>
                  <a:gd name="T74" fmla="*/ 0 w 471"/>
                  <a:gd name="T75" fmla="*/ 16 h 716"/>
                  <a:gd name="T76" fmla="*/ 0 w 471"/>
                  <a:gd name="T77" fmla="*/ 13 h 716"/>
                  <a:gd name="T78" fmla="*/ 1 w 471"/>
                  <a:gd name="T79" fmla="*/ 9 h 716"/>
                  <a:gd name="T80" fmla="*/ 1 w 471"/>
                  <a:gd name="T81" fmla="*/ 6 h 716"/>
                  <a:gd name="T82" fmla="*/ 2 w 471"/>
                  <a:gd name="T83" fmla="*/ 2 h 716"/>
                  <a:gd name="T84" fmla="*/ 13 w 471"/>
                  <a:gd name="T85" fmla="*/ 0 h 716"/>
                  <a:gd name="T86" fmla="*/ 17 w 471"/>
                  <a:gd name="T87" fmla="*/ 10 h 7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71" h="716">
                    <a:moveTo>
                      <a:pt x="269" y="164"/>
                    </a:moveTo>
                    <a:lnTo>
                      <a:pt x="471" y="689"/>
                    </a:lnTo>
                    <a:lnTo>
                      <a:pt x="450" y="695"/>
                    </a:lnTo>
                    <a:lnTo>
                      <a:pt x="428" y="697"/>
                    </a:lnTo>
                    <a:lnTo>
                      <a:pt x="406" y="703"/>
                    </a:lnTo>
                    <a:lnTo>
                      <a:pt x="386" y="706"/>
                    </a:lnTo>
                    <a:lnTo>
                      <a:pt x="365" y="711"/>
                    </a:lnTo>
                    <a:lnTo>
                      <a:pt x="345" y="714"/>
                    </a:lnTo>
                    <a:lnTo>
                      <a:pt x="324" y="716"/>
                    </a:lnTo>
                    <a:lnTo>
                      <a:pt x="305" y="716"/>
                    </a:lnTo>
                    <a:lnTo>
                      <a:pt x="269" y="689"/>
                    </a:lnTo>
                    <a:lnTo>
                      <a:pt x="237" y="659"/>
                    </a:lnTo>
                    <a:lnTo>
                      <a:pt x="207" y="633"/>
                    </a:lnTo>
                    <a:lnTo>
                      <a:pt x="179" y="603"/>
                    </a:lnTo>
                    <a:lnTo>
                      <a:pt x="152" y="569"/>
                    </a:lnTo>
                    <a:lnTo>
                      <a:pt x="128" y="537"/>
                    </a:lnTo>
                    <a:lnTo>
                      <a:pt x="106" y="504"/>
                    </a:lnTo>
                    <a:lnTo>
                      <a:pt x="84" y="466"/>
                    </a:lnTo>
                    <a:lnTo>
                      <a:pt x="98" y="454"/>
                    </a:lnTo>
                    <a:lnTo>
                      <a:pt x="114" y="452"/>
                    </a:lnTo>
                    <a:lnTo>
                      <a:pt x="133" y="449"/>
                    </a:lnTo>
                    <a:lnTo>
                      <a:pt x="149" y="447"/>
                    </a:lnTo>
                    <a:lnTo>
                      <a:pt x="166" y="447"/>
                    </a:lnTo>
                    <a:lnTo>
                      <a:pt x="179" y="438"/>
                    </a:lnTo>
                    <a:lnTo>
                      <a:pt x="188" y="428"/>
                    </a:lnTo>
                    <a:lnTo>
                      <a:pt x="191" y="406"/>
                    </a:lnTo>
                    <a:lnTo>
                      <a:pt x="177" y="371"/>
                    </a:lnTo>
                    <a:lnTo>
                      <a:pt x="163" y="335"/>
                    </a:lnTo>
                    <a:lnTo>
                      <a:pt x="152" y="297"/>
                    </a:lnTo>
                    <a:lnTo>
                      <a:pt x="138" y="256"/>
                    </a:lnTo>
                    <a:lnTo>
                      <a:pt x="122" y="247"/>
                    </a:lnTo>
                    <a:lnTo>
                      <a:pt x="106" y="245"/>
                    </a:lnTo>
                    <a:lnTo>
                      <a:pt x="90" y="245"/>
                    </a:lnTo>
                    <a:lnTo>
                      <a:pt x="73" y="247"/>
                    </a:lnTo>
                    <a:lnTo>
                      <a:pt x="55" y="251"/>
                    </a:lnTo>
                    <a:lnTo>
                      <a:pt x="37" y="253"/>
                    </a:lnTo>
                    <a:lnTo>
                      <a:pt x="21" y="256"/>
                    </a:lnTo>
                    <a:lnTo>
                      <a:pt x="5" y="259"/>
                    </a:lnTo>
                    <a:lnTo>
                      <a:pt x="0" y="199"/>
                    </a:lnTo>
                    <a:lnTo>
                      <a:pt x="11" y="144"/>
                    </a:lnTo>
                    <a:lnTo>
                      <a:pt x="25" y="88"/>
                    </a:lnTo>
                    <a:lnTo>
                      <a:pt x="41" y="24"/>
                    </a:lnTo>
                    <a:lnTo>
                      <a:pt x="207" y="0"/>
                    </a:lnTo>
                    <a:lnTo>
                      <a:pt x="269" y="164"/>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06" name="Freeform 49"/>
              <p:cNvSpPr/>
              <p:nvPr/>
            </p:nvSpPr>
            <p:spPr bwMode="auto">
              <a:xfrm>
                <a:off x="3030" y="2120"/>
                <a:ext cx="27" cy="15"/>
              </a:xfrm>
              <a:custGeom>
                <a:avLst/>
                <a:gdLst>
                  <a:gd name="T0" fmla="*/ 6 w 110"/>
                  <a:gd name="T1" fmla="*/ 1 h 61"/>
                  <a:gd name="T2" fmla="*/ 6 w 110"/>
                  <a:gd name="T3" fmla="*/ 1 h 61"/>
                  <a:gd name="T4" fmla="*/ 6 w 110"/>
                  <a:gd name="T5" fmla="*/ 2 h 61"/>
                  <a:gd name="T6" fmla="*/ 7 w 110"/>
                  <a:gd name="T7" fmla="*/ 2 h 61"/>
                  <a:gd name="T8" fmla="*/ 6 w 110"/>
                  <a:gd name="T9" fmla="*/ 3 h 61"/>
                  <a:gd name="T10" fmla="*/ 6 w 110"/>
                  <a:gd name="T11" fmla="*/ 3 h 61"/>
                  <a:gd name="T12" fmla="*/ 5 w 110"/>
                  <a:gd name="T13" fmla="*/ 4 h 61"/>
                  <a:gd name="T14" fmla="*/ 3 w 110"/>
                  <a:gd name="T15" fmla="*/ 4 h 61"/>
                  <a:gd name="T16" fmla="*/ 2 w 110"/>
                  <a:gd name="T17" fmla="*/ 4 h 61"/>
                  <a:gd name="T18" fmla="*/ 2 w 110"/>
                  <a:gd name="T19" fmla="*/ 3 h 61"/>
                  <a:gd name="T20" fmla="*/ 1 w 110"/>
                  <a:gd name="T21" fmla="*/ 3 h 61"/>
                  <a:gd name="T22" fmla="*/ 0 w 110"/>
                  <a:gd name="T23" fmla="*/ 3 h 61"/>
                  <a:gd name="T24" fmla="*/ 0 w 110"/>
                  <a:gd name="T25" fmla="*/ 2 h 61"/>
                  <a:gd name="T26" fmla="*/ 0 w 110"/>
                  <a:gd name="T27" fmla="*/ 1 h 61"/>
                  <a:gd name="T28" fmla="*/ 0 w 110"/>
                  <a:gd name="T29" fmla="*/ 1 h 61"/>
                  <a:gd name="T30" fmla="*/ 1 w 110"/>
                  <a:gd name="T31" fmla="*/ 1 h 61"/>
                  <a:gd name="T32" fmla="*/ 1 w 110"/>
                  <a:gd name="T33" fmla="*/ 0 h 61"/>
                  <a:gd name="T34" fmla="*/ 2 w 110"/>
                  <a:gd name="T35" fmla="*/ 0 h 61"/>
                  <a:gd name="T36" fmla="*/ 4 w 110"/>
                  <a:gd name="T37" fmla="*/ 0 h 61"/>
                  <a:gd name="T38" fmla="*/ 5 w 110"/>
                  <a:gd name="T39" fmla="*/ 0 h 61"/>
                  <a:gd name="T40" fmla="*/ 6 w 110"/>
                  <a:gd name="T41" fmla="*/ 1 h 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0" h="61">
                    <a:moveTo>
                      <a:pt x="96" y="11"/>
                    </a:moveTo>
                    <a:lnTo>
                      <a:pt x="99" y="20"/>
                    </a:lnTo>
                    <a:lnTo>
                      <a:pt x="104" y="27"/>
                    </a:lnTo>
                    <a:lnTo>
                      <a:pt x="110" y="36"/>
                    </a:lnTo>
                    <a:lnTo>
                      <a:pt x="107" y="47"/>
                    </a:lnTo>
                    <a:lnTo>
                      <a:pt x="94" y="57"/>
                    </a:lnTo>
                    <a:lnTo>
                      <a:pt x="77" y="61"/>
                    </a:lnTo>
                    <a:lnTo>
                      <a:pt x="58" y="61"/>
                    </a:lnTo>
                    <a:lnTo>
                      <a:pt x="39" y="61"/>
                    </a:lnTo>
                    <a:lnTo>
                      <a:pt x="28" y="57"/>
                    </a:lnTo>
                    <a:lnTo>
                      <a:pt x="14" y="55"/>
                    </a:lnTo>
                    <a:lnTo>
                      <a:pt x="4" y="50"/>
                    </a:lnTo>
                    <a:lnTo>
                      <a:pt x="0" y="36"/>
                    </a:lnTo>
                    <a:lnTo>
                      <a:pt x="4" y="25"/>
                    </a:lnTo>
                    <a:lnTo>
                      <a:pt x="9" y="17"/>
                    </a:lnTo>
                    <a:lnTo>
                      <a:pt x="18" y="11"/>
                    </a:lnTo>
                    <a:lnTo>
                      <a:pt x="25" y="6"/>
                    </a:lnTo>
                    <a:lnTo>
                      <a:pt x="41" y="4"/>
                    </a:lnTo>
                    <a:lnTo>
                      <a:pt x="64" y="0"/>
                    </a:lnTo>
                    <a:lnTo>
                      <a:pt x="82" y="4"/>
                    </a:lnTo>
                    <a:lnTo>
                      <a:pt x="96"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07" name="Freeform 50"/>
              <p:cNvSpPr/>
              <p:nvPr/>
            </p:nvSpPr>
            <p:spPr bwMode="auto">
              <a:xfrm>
                <a:off x="2819" y="2143"/>
                <a:ext cx="238" cy="71"/>
              </a:xfrm>
              <a:custGeom>
                <a:avLst/>
                <a:gdLst>
                  <a:gd name="T0" fmla="*/ 59 w 954"/>
                  <a:gd name="T1" fmla="*/ 8 h 280"/>
                  <a:gd name="T2" fmla="*/ 1 w 954"/>
                  <a:gd name="T3" fmla="*/ 18 h 280"/>
                  <a:gd name="T4" fmla="*/ 0 w 954"/>
                  <a:gd name="T5" fmla="*/ 16 h 280"/>
                  <a:gd name="T6" fmla="*/ 0 w 954"/>
                  <a:gd name="T7" fmla="*/ 13 h 280"/>
                  <a:gd name="T8" fmla="*/ 0 w 954"/>
                  <a:gd name="T9" fmla="*/ 11 h 280"/>
                  <a:gd name="T10" fmla="*/ 0 w 954"/>
                  <a:gd name="T11" fmla="*/ 8 h 280"/>
                  <a:gd name="T12" fmla="*/ 2 w 954"/>
                  <a:gd name="T13" fmla="*/ 8 h 280"/>
                  <a:gd name="T14" fmla="*/ 5 w 954"/>
                  <a:gd name="T15" fmla="*/ 8 h 280"/>
                  <a:gd name="T16" fmla="*/ 8 w 954"/>
                  <a:gd name="T17" fmla="*/ 8 h 280"/>
                  <a:gd name="T18" fmla="*/ 12 w 954"/>
                  <a:gd name="T19" fmla="*/ 8 h 280"/>
                  <a:gd name="T20" fmla="*/ 16 w 954"/>
                  <a:gd name="T21" fmla="*/ 7 h 280"/>
                  <a:gd name="T22" fmla="*/ 20 w 954"/>
                  <a:gd name="T23" fmla="*/ 7 h 280"/>
                  <a:gd name="T24" fmla="*/ 25 w 954"/>
                  <a:gd name="T25" fmla="*/ 6 h 280"/>
                  <a:gd name="T26" fmla="*/ 30 w 954"/>
                  <a:gd name="T27" fmla="*/ 6 h 280"/>
                  <a:gd name="T28" fmla="*/ 34 w 954"/>
                  <a:gd name="T29" fmla="*/ 5 h 280"/>
                  <a:gd name="T30" fmla="*/ 39 w 954"/>
                  <a:gd name="T31" fmla="*/ 4 h 280"/>
                  <a:gd name="T32" fmla="*/ 43 w 954"/>
                  <a:gd name="T33" fmla="*/ 3 h 280"/>
                  <a:gd name="T34" fmla="*/ 47 w 954"/>
                  <a:gd name="T35" fmla="*/ 3 h 280"/>
                  <a:gd name="T36" fmla="*/ 51 w 954"/>
                  <a:gd name="T37" fmla="*/ 2 h 280"/>
                  <a:gd name="T38" fmla="*/ 54 w 954"/>
                  <a:gd name="T39" fmla="*/ 1 h 280"/>
                  <a:gd name="T40" fmla="*/ 57 w 954"/>
                  <a:gd name="T41" fmla="*/ 1 h 280"/>
                  <a:gd name="T42" fmla="*/ 59 w 954"/>
                  <a:gd name="T43" fmla="*/ 0 h 280"/>
                  <a:gd name="T44" fmla="*/ 59 w 954"/>
                  <a:gd name="T45" fmla="*/ 2 h 280"/>
                  <a:gd name="T46" fmla="*/ 59 w 954"/>
                  <a:gd name="T47" fmla="*/ 4 h 280"/>
                  <a:gd name="T48" fmla="*/ 59 w 954"/>
                  <a:gd name="T49" fmla="*/ 6 h 280"/>
                  <a:gd name="T50" fmla="*/ 59 w 954"/>
                  <a:gd name="T51" fmla="*/ 8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954" h="280">
                    <a:moveTo>
                      <a:pt x="945" y="120"/>
                    </a:moveTo>
                    <a:lnTo>
                      <a:pt x="11" y="280"/>
                    </a:lnTo>
                    <a:lnTo>
                      <a:pt x="0" y="248"/>
                    </a:lnTo>
                    <a:lnTo>
                      <a:pt x="0" y="207"/>
                    </a:lnTo>
                    <a:lnTo>
                      <a:pt x="2" y="166"/>
                    </a:lnTo>
                    <a:lnTo>
                      <a:pt x="5" y="131"/>
                    </a:lnTo>
                    <a:lnTo>
                      <a:pt x="37" y="131"/>
                    </a:lnTo>
                    <a:lnTo>
                      <a:pt x="81" y="131"/>
                    </a:lnTo>
                    <a:lnTo>
                      <a:pt x="136" y="128"/>
                    </a:lnTo>
                    <a:lnTo>
                      <a:pt x="196" y="122"/>
                    </a:lnTo>
                    <a:lnTo>
                      <a:pt x="262" y="115"/>
                    </a:lnTo>
                    <a:lnTo>
                      <a:pt x="329" y="106"/>
                    </a:lnTo>
                    <a:lnTo>
                      <a:pt x="403" y="98"/>
                    </a:lnTo>
                    <a:lnTo>
                      <a:pt x="476" y="87"/>
                    </a:lnTo>
                    <a:lnTo>
                      <a:pt x="554" y="76"/>
                    </a:lnTo>
                    <a:lnTo>
                      <a:pt x="624" y="65"/>
                    </a:lnTo>
                    <a:lnTo>
                      <a:pt x="695" y="51"/>
                    </a:lnTo>
                    <a:lnTo>
                      <a:pt x="761" y="41"/>
                    </a:lnTo>
                    <a:lnTo>
                      <a:pt x="820" y="30"/>
                    </a:lnTo>
                    <a:lnTo>
                      <a:pt x="874" y="19"/>
                    </a:lnTo>
                    <a:lnTo>
                      <a:pt x="918" y="9"/>
                    </a:lnTo>
                    <a:lnTo>
                      <a:pt x="954" y="0"/>
                    </a:lnTo>
                    <a:lnTo>
                      <a:pt x="951" y="32"/>
                    </a:lnTo>
                    <a:lnTo>
                      <a:pt x="951" y="60"/>
                    </a:lnTo>
                    <a:lnTo>
                      <a:pt x="948" y="90"/>
                    </a:lnTo>
                    <a:lnTo>
                      <a:pt x="945" y="120"/>
                    </a:lnTo>
                    <a:close/>
                  </a:path>
                </a:pathLst>
              </a:custGeom>
              <a:solidFill>
                <a:srgbClr val="AFAFA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08" name="Freeform 51"/>
              <p:cNvSpPr/>
              <p:nvPr/>
            </p:nvSpPr>
            <p:spPr bwMode="auto">
              <a:xfrm>
                <a:off x="3065" y="2148"/>
                <a:ext cx="25" cy="68"/>
              </a:xfrm>
              <a:custGeom>
                <a:avLst/>
                <a:gdLst>
                  <a:gd name="T0" fmla="*/ 6 w 101"/>
                  <a:gd name="T1" fmla="*/ 8 h 276"/>
                  <a:gd name="T2" fmla="*/ 6 w 101"/>
                  <a:gd name="T3" fmla="*/ 10 h 276"/>
                  <a:gd name="T4" fmla="*/ 6 w 101"/>
                  <a:gd name="T5" fmla="*/ 12 h 276"/>
                  <a:gd name="T6" fmla="*/ 6 w 101"/>
                  <a:gd name="T7" fmla="*/ 14 h 276"/>
                  <a:gd name="T8" fmla="*/ 5 w 101"/>
                  <a:gd name="T9" fmla="*/ 17 h 276"/>
                  <a:gd name="T10" fmla="*/ 5 w 101"/>
                  <a:gd name="T11" fmla="*/ 16 h 276"/>
                  <a:gd name="T12" fmla="*/ 4 w 101"/>
                  <a:gd name="T13" fmla="*/ 15 h 276"/>
                  <a:gd name="T14" fmla="*/ 3 w 101"/>
                  <a:gd name="T15" fmla="*/ 13 h 276"/>
                  <a:gd name="T16" fmla="*/ 2 w 101"/>
                  <a:gd name="T17" fmla="*/ 12 h 276"/>
                  <a:gd name="T18" fmla="*/ 1 w 101"/>
                  <a:gd name="T19" fmla="*/ 11 h 276"/>
                  <a:gd name="T20" fmla="*/ 1 w 101"/>
                  <a:gd name="T21" fmla="*/ 10 h 276"/>
                  <a:gd name="T22" fmla="*/ 0 w 101"/>
                  <a:gd name="T23" fmla="*/ 9 h 276"/>
                  <a:gd name="T24" fmla="*/ 0 w 101"/>
                  <a:gd name="T25" fmla="*/ 8 h 276"/>
                  <a:gd name="T26" fmla="*/ 0 w 101"/>
                  <a:gd name="T27" fmla="*/ 6 h 276"/>
                  <a:gd name="T28" fmla="*/ 0 w 101"/>
                  <a:gd name="T29" fmla="*/ 4 h 276"/>
                  <a:gd name="T30" fmla="*/ 0 w 101"/>
                  <a:gd name="T31" fmla="*/ 2 h 276"/>
                  <a:gd name="T32" fmla="*/ 1 w 101"/>
                  <a:gd name="T33" fmla="*/ 0 h 276"/>
                  <a:gd name="T34" fmla="*/ 1 w 101"/>
                  <a:gd name="T35" fmla="*/ 1 h 276"/>
                  <a:gd name="T36" fmla="*/ 2 w 101"/>
                  <a:gd name="T37" fmla="*/ 2 h 276"/>
                  <a:gd name="T38" fmla="*/ 3 w 101"/>
                  <a:gd name="T39" fmla="*/ 3 h 276"/>
                  <a:gd name="T40" fmla="*/ 3 w 101"/>
                  <a:gd name="T41" fmla="*/ 4 h 276"/>
                  <a:gd name="T42" fmla="*/ 4 w 101"/>
                  <a:gd name="T43" fmla="*/ 5 h 276"/>
                  <a:gd name="T44" fmla="*/ 5 w 101"/>
                  <a:gd name="T45" fmla="*/ 6 h 276"/>
                  <a:gd name="T46" fmla="*/ 5 w 101"/>
                  <a:gd name="T47" fmla="*/ 7 h 276"/>
                  <a:gd name="T48" fmla="*/ 6 w 101"/>
                  <a:gd name="T49" fmla="*/ 8 h 2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1" h="276">
                    <a:moveTo>
                      <a:pt x="101" y="128"/>
                    </a:moveTo>
                    <a:lnTo>
                      <a:pt x="95" y="164"/>
                    </a:lnTo>
                    <a:lnTo>
                      <a:pt x="92" y="202"/>
                    </a:lnTo>
                    <a:lnTo>
                      <a:pt x="92" y="237"/>
                    </a:lnTo>
                    <a:lnTo>
                      <a:pt x="90" y="276"/>
                    </a:lnTo>
                    <a:lnTo>
                      <a:pt x="78" y="257"/>
                    </a:lnTo>
                    <a:lnTo>
                      <a:pt x="65" y="240"/>
                    </a:lnTo>
                    <a:lnTo>
                      <a:pt x="51" y="221"/>
                    </a:lnTo>
                    <a:lnTo>
                      <a:pt x="37" y="202"/>
                    </a:lnTo>
                    <a:lnTo>
                      <a:pt x="25" y="182"/>
                    </a:lnTo>
                    <a:lnTo>
                      <a:pt x="14" y="164"/>
                    </a:lnTo>
                    <a:lnTo>
                      <a:pt x="5" y="145"/>
                    </a:lnTo>
                    <a:lnTo>
                      <a:pt x="0" y="126"/>
                    </a:lnTo>
                    <a:lnTo>
                      <a:pt x="5" y="96"/>
                    </a:lnTo>
                    <a:lnTo>
                      <a:pt x="7" y="66"/>
                    </a:lnTo>
                    <a:lnTo>
                      <a:pt x="7" y="33"/>
                    </a:lnTo>
                    <a:lnTo>
                      <a:pt x="11" y="0"/>
                    </a:lnTo>
                    <a:lnTo>
                      <a:pt x="21" y="16"/>
                    </a:lnTo>
                    <a:lnTo>
                      <a:pt x="32" y="33"/>
                    </a:lnTo>
                    <a:lnTo>
                      <a:pt x="43" y="49"/>
                    </a:lnTo>
                    <a:lnTo>
                      <a:pt x="55" y="66"/>
                    </a:lnTo>
                    <a:lnTo>
                      <a:pt x="65" y="82"/>
                    </a:lnTo>
                    <a:lnTo>
                      <a:pt x="76" y="99"/>
                    </a:lnTo>
                    <a:lnTo>
                      <a:pt x="87" y="115"/>
                    </a:lnTo>
                    <a:lnTo>
                      <a:pt x="101" y="128"/>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09" name="Freeform 52"/>
              <p:cNvSpPr/>
              <p:nvPr/>
            </p:nvSpPr>
            <p:spPr bwMode="auto">
              <a:xfrm>
                <a:off x="2810" y="2149"/>
                <a:ext cx="32" cy="18"/>
              </a:xfrm>
              <a:custGeom>
                <a:avLst/>
                <a:gdLst>
                  <a:gd name="T0" fmla="*/ 8 w 125"/>
                  <a:gd name="T1" fmla="*/ 2 h 74"/>
                  <a:gd name="T2" fmla="*/ 8 w 125"/>
                  <a:gd name="T3" fmla="*/ 3 h 74"/>
                  <a:gd name="T4" fmla="*/ 8 w 125"/>
                  <a:gd name="T5" fmla="*/ 3 h 74"/>
                  <a:gd name="T6" fmla="*/ 7 w 125"/>
                  <a:gd name="T7" fmla="*/ 4 h 74"/>
                  <a:gd name="T8" fmla="*/ 6 w 125"/>
                  <a:gd name="T9" fmla="*/ 4 h 74"/>
                  <a:gd name="T10" fmla="*/ 5 w 125"/>
                  <a:gd name="T11" fmla="*/ 4 h 74"/>
                  <a:gd name="T12" fmla="*/ 5 w 125"/>
                  <a:gd name="T13" fmla="*/ 4 h 74"/>
                  <a:gd name="T14" fmla="*/ 4 w 125"/>
                  <a:gd name="T15" fmla="*/ 4 h 74"/>
                  <a:gd name="T16" fmla="*/ 3 w 125"/>
                  <a:gd name="T17" fmla="*/ 4 h 74"/>
                  <a:gd name="T18" fmla="*/ 3 w 125"/>
                  <a:gd name="T19" fmla="*/ 4 h 74"/>
                  <a:gd name="T20" fmla="*/ 2 w 125"/>
                  <a:gd name="T21" fmla="*/ 4 h 74"/>
                  <a:gd name="T22" fmla="*/ 1 w 125"/>
                  <a:gd name="T23" fmla="*/ 4 h 74"/>
                  <a:gd name="T24" fmla="*/ 1 w 125"/>
                  <a:gd name="T25" fmla="*/ 3 h 74"/>
                  <a:gd name="T26" fmla="*/ 0 w 125"/>
                  <a:gd name="T27" fmla="*/ 3 h 74"/>
                  <a:gd name="T28" fmla="*/ 0 w 125"/>
                  <a:gd name="T29" fmla="*/ 2 h 74"/>
                  <a:gd name="T30" fmla="*/ 0 w 125"/>
                  <a:gd name="T31" fmla="*/ 2 h 74"/>
                  <a:gd name="T32" fmla="*/ 0 w 125"/>
                  <a:gd name="T33" fmla="*/ 1 h 74"/>
                  <a:gd name="T34" fmla="*/ 1 w 125"/>
                  <a:gd name="T35" fmla="*/ 1 h 74"/>
                  <a:gd name="T36" fmla="*/ 2 w 125"/>
                  <a:gd name="T37" fmla="*/ 0 h 74"/>
                  <a:gd name="T38" fmla="*/ 2 w 125"/>
                  <a:gd name="T39" fmla="*/ 0 h 74"/>
                  <a:gd name="T40" fmla="*/ 3 w 125"/>
                  <a:gd name="T41" fmla="*/ 0 h 74"/>
                  <a:gd name="T42" fmla="*/ 4 w 125"/>
                  <a:gd name="T43" fmla="*/ 0 h 74"/>
                  <a:gd name="T44" fmla="*/ 5 w 125"/>
                  <a:gd name="T45" fmla="*/ 0 h 74"/>
                  <a:gd name="T46" fmla="*/ 6 w 125"/>
                  <a:gd name="T47" fmla="*/ 0 h 74"/>
                  <a:gd name="T48" fmla="*/ 6 w 125"/>
                  <a:gd name="T49" fmla="*/ 0 h 74"/>
                  <a:gd name="T50" fmla="*/ 8 w 125"/>
                  <a:gd name="T51" fmla="*/ 2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5" h="74">
                    <a:moveTo>
                      <a:pt x="123" y="34"/>
                    </a:moveTo>
                    <a:lnTo>
                      <a:pt x="125" y="47"/>
                    </a:lnTo>
                    <a:lnTo>
                      <a:pt x="118" y="55"/>
                    </a:lnTo>
                    <a:lnTo>
                      <a:pt x="104" y="61"/>
                    </a:lnTo>
                    <a:lnTo>
                      <a:pt x="93" y="69"/>
                    </a:lnTo>
                    <a:lnTo>
                      <a:pt x="82" y="71"/>
                    </a:lnTo>
                    <a:lnTo>
                      <a:pt x="70" y="71"/>
                    </a:lnTo>
                    <a:lnTo>
                      <a:pt x="60" y="74"/>
                    </a:lnTo>
                    <a:lnTo>
                      <a:pt x="49" y="74"/>
                    </a:lnTo>
                    <a:lnTo>
                      <a:pt x="38" y="71"/>
                    </a:lnTo>
                    <a:lnTo>
                      <a:pt x="27" y="69"/>
                    </a:lnTo>
                    <a:lnTo>
                      <a:pt x="17" y="64"/>
                    </a:lnTo>
                    <a:lnTo>
                      <a:pt x="8" y="55"/>
                    </a:lnTo>
                    <a:lnTo>
                      <a:pt x="3" y="50"/>
                    </a:lnTo>
                    <a:lnTo>
                      <a:pt x="0" y="41"/>
                    </a:lnTo>
                    <a:lnTo>
                      <a:pt x="0" y="30"/>
                    </a:lnTo>
                    <a:lnTo>
                      <a:pt x="3" y="20"/>
                    </a:lnTo>
                    <a:lnTo>
                      <a:pt x="11" y="11"/>
                    </a:lnTo>
                    <a:lnTo>
                      <a:pt x="22" y="6"/>
                    </a:lnTo>
                    <a:lnTo>
                      <a:pt x="35" y="4"/>
                    </a:lnTo>
                    <a:lnTo>
                      <a:pt x="47" y="0"/>
                    </a:lnTo>
                    <a:lnTo>
                      <a:pt x="60" y="4"/>
                    </a:lnTo>
                    <a:lnTo>
                      <a:pt x="74" y="4"/>
                    </a:lnTo>
                    <a:lnTo>
                      <a:pt x="88" y="6"/>
                    </a:lnTo>
                    <a:lnTo>
                      <a:pt x="98" y="9"/>
                    </a:lnTo>
                    <a:lnTo>
                      <a:pt x="123"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10" name="Freeform 53"/>
              <p:cNvSpPr/>
              <p:nvPr/>
            </p:nvSpPr>
            <p:spPr bwMode="auto">
              <a:xfrm>
                <a:off x="3228" y="2154"/>
                <a:ext cx="7" cy="43"/>
              </a:xfrm>
              <a:custGeom>
                <a:avLst/>
                <a:gdLst>
                  <a:gd name="T0" fmla="*/ 1 w 30"/>
                  <a:gd name="T1" fmla="*/ 11 h 171"/>
                  <a:gd name="T2" fmla="*/ 1 w 30"/>
                  <a:gd name="T3" fmla="*/ 11 h 171"/>
                  <a:gd name="T4" fmla="*/ 1 w 30"/>
                  <a:gd name="T5" fmla="*/ 11 h 171"/>
                  <a:gd name="T6" fmla="*/ 0 w 30"/>
                  <a:gd name="T7" fmla="*/ 11 h 171"/>
                  <a:gd name="T8" fmla="*/ 0 w 30"/>
                  <a:gd name="T9" fmla="*/ 11 h 171"/>
                  <a:gd name="T10" fmla="*/ 0 w 30"/>
                  <a:gd name="T11" fmla="*/ 8 h 171"/>
                  <a:gd name="T12" fmla="*/ 1 w 30"/>
                  <a:gd name="T13" fmla="*/ 6 h 171"/>
                  <a:gd name="T14" fmla="*/ 1 w 30"/>
                  <a:gd name="T15" fmla="*/ 3 h 171"/>
                  <a:gd name="T16" fmla="*/ 1 w 30"/>
                  <a:gd name="T17" fmla="*/ 0 h 171"/>
                  <a:gd name="T18" fmla="*/ 2 w 30"/>
                  <a:gd name="T19" fmla="*/ 3 h 171"/>
                  <a:gd name="T20" fmla="*/ 2 w 30"/>
                  <a:gd name="T21" fmla="*/ 6 h 171"/>
                  <a:gd name="T22" fmla="*/ 1 w 30"/>
                  <a:gd name="T23" fmla="*/ 8 h 171"/>
                  <a:gd name="T24" fmla="*/ 1 w 30"/>
                  <a:gd name="T25" fmla="*/ 11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 h="171">
                    <a:moveTo>
                      <a:pt x="27" y="168"/>
                    </a:moveTo>
                    <a:lnTo>
                      <a:pt x="22" y="168"/>
                    </a:lnTo>
                    <a:lnTo>
                      <a:pt x="16" y="171"/>
                    </a:lnTo>
                    <a:lnTo>
                      <a:pt x="8" y="171"/>
                    </a:lnTo>
                    <a:lnTo>
                      <a:pt x="0" y="171"/>
                    </a:lnTo>
                    <a:lnTo>
                      <a:pt x="6" y="127"/>
                    </a:lnTo>
                    <a:lnTo>
                      <a:pt x="16" y="87"/>
                    </a:lnTo>
                    <a:lnTo>
                      <a:pt x="25" y="44"/>
                    </a:lnTo>
                    <a:lnTo>
                      <a:pt x="27" y="0"/>
                    </a:lnTo>
                    <a:lnTo>
                      <a:pt x="30" y="44"/>
                    </a:lnTo>
                    <a:lnTo>
                      <a:pt x="30" y="87"/>
                    </a:lnTo>
                    <a:lnTo>
                      <a:pt x="27" y="127"/>
                    </a:lnTo>
                    <a:lnTo>
                      <a:pt x="27" y="168"/>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11" name="Freeform 54"/>
              <p:cNvSpPr/>
              <p:nvPr/>
            </p:nvSpPr>
            <p:spPr bwMode="auto">
              <a:xfrm>
                <a:off x="3195" y="2167"/>
                <a:ext cx="7" cy="36"/>
              </a:xfrm>
              <a:custGeom>
                <a:avLst/>
                <a:gdLst>
                  <a:gd name="T0" fmla="*/ 2 w 27"/>
                  <a:gd name="T1" fmla="*/ 8 h 142"/>
                  <a:gd name="T2" fmla="*/ 2 w 27"/>
                  <a:gd name="T3" fmla="*/ 9 h 142"/>
                  <a:gd name="T4" fmla="*/ 2 w 27"/>
                  <a:gd name="T5" fmla="*/ 9 h 142"/>
                  <a:gd name="T6" fmla="*/ 2 w 27"/>
                  <a:gd name="T7" fmla="*/ 9 h 142"/>
                  <a:gd name="T8" fmla="*/ 0 w 27"/>
                  <a:gd name="T9" fmla="*/ 9 h 142"/>
                  <a:gd name="T10" fmla="*/ 2 w 27"/>
                  <a:gd name="T11" fmla="*/ 0 h 142"/>
                  <a:gd name="T12" fmla="*/ 2 w 27"/>
                  <a:gd name="T13" fmla="*/ 2 h 142"/>
                  <a:gd name="T14" fmla="*/ 2 w 27"/>
                  <a:gd name="T15" fmla="*/ 4 h 142"/>
                  <a:gd name="T16" fmla="*/ 2 w 27"/>
                  <a:gd name="T17" fmla="*/ 6 h 142"/>
                  <a:gd name="T18" fmla="*/ 2 w 27"/>
                  <a:gd name="T19" fmla="*/ 8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42">
                    <a:moveTo>
                      <a:pt x="22" y="126"/>
                    </a:moveTo>
                    <a:lnTo>
                      <a:pt x="25" y="137"/>
                    </a:lnTo>
                    <a:lnTo>
                      <a:pt x="27" y="139"/>
                    </a:lnTo>
                    <a:lnTo>
                      <a:pt x="22" y="139"/>
                    </a:lnTo>
                    <a:lnTo>
                      <a:pt x="0" y="142"/>
                    </a:lnTo>
                    <a:lnTo>
                      <a:pt x="27" y="0"/>
                    </a:lnTo>
                    <a:lnTo>
                      <a:pt x="25" y="31"/>
                    </a:lnTo>
                    <a:lnTo>
                      <a:pt x="25" y="63"/>
                    </a:lnTo>
                    <a:lnTo>
                      <a:pt x="25" y="96"/>
                    </a:lnTo>
                    <a:lnTo>
                      <a:pt x="22" y="126"/>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12" name="Freeform 55"/>
              <p:cNvSpPr/>
              <p:nvPr/>
            </p:nvSpPr>
            <p:spPr bwMode="auto">
              <a:xfrm>
                <a:off x="3157" y="2171"/>
                <a:ext cx="8" cy="37"/>
              </a:xfrm>
              <a:custGeom>
                <a:avLst/>
                <a:gdLst>
                  <a:gd name="T0" fmla="*/ 2 w 30"/>
                  <a:gd name="T1" fmla="*/ 9 h 144"/>
                  <a:gd name="T2" fmla="*/ 2 w 30"/>
                  <a:gd name="T3" fmla="*/ 9 h 144"/>
                  <a:gd name="T4" fmla="*/ 1 w 30"/>
                  <a:gd name="T5" fmla="*/ 10 h 144"/>
                  <a:gd name="T6" fmla="*/ 1 w 30"/>
                  <a:gd name="T7" fmla="*/ 10 h 144"/>
                  <a:gd name="T8" fmla="*/ 0 w 30"/>
                  <a:gd name="T9" fmla="*/ 10 h 144"/>
                  <a:gd name="T10" fmla="*/ 1 w 30"/>
                  <a:gd name="T11" fmla="*/ 7 h 144"/>
                  <a:gd name="T12" fmla="*/ 1 w 30"/>
                  <a:gd name="T13" fmla="*/ 5 h 144"/>
                  <a:gd name="T14" fmla="*/ 1 w 30"/>
                  <a:gd name="T15" fmla="*/ 2 h 144"/>
                  <a:gd name="T16" fmla="*/ 2 w 30"/>
                  <a:gd name="T17" fmla="*/ 0 h 144"/>
                  <a:gd name="T18" fmla="*/ 2 w 30"/>
                  <a:gd name="T19" fmla="*/ 2 h 144"/>
                  <a:gd name="T20" fmla="*/ 2 w 30"/>
                  <a:gd name="T21" fmla="*/ 5 h 144"/>
                  <a:gd name="T22" fmla="*/ 2 w 30"/>
                  <a:gd name="T23" fmla="*/ 7 h 144"/>
                  <a:gd name="T24" fmla="*/ 2 w 30"/>
                  <a:gd name="T25" fmla="*/ 9 h 1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 h="144">
                    <a:moveTo>
                      <a:pt x="23" y="139"/>
                    </a:moveTo>
                    <a:lnTo>
                      <a:pt x="23" y="141"/>
                    </a:lnTo>
                    <a:lnTo>
                      <a:pt x="16" y="144"/>
                    </a:lnTo>
                    <a:lnTo>
                      <a:pt x="9" y="144"/>
                    </a:lnTo>
                    <a:lnTo>
                      <a:pt x="0" y="144"/>
                    </a:lnTo>
                    <a:lnTo>
                      <a:pt x="6" y="109"/>
                    </a:lnTo>
                    <a:lnTo>
                      <a:pt x="11" y="74"/>
                    </a:lnTo>
                    <a:lnTo>
                      <a:pt x="19" y="35"/>
                    </a:lnTo>
                    <a:lnTo>
                      <a:pt x="28" y="0"/>
                    </a:lnTo>
                    <a:lnTo>
                      <a:pt x="30" y="35"/>
                    </a:lnTo>
                    <a:lnTo>
                      <a:pt x="30" y="70"/>
                    </a:lnTo>
                    <a:lnTo>
                      <a:pt x="28" y="106"/>
                    </a:lnTo>
                    <a:lnTo>
                      <a:pt x="23" y="139"/>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13" name="Freeform 56"/>
              <p:cNvSpPr/>
              <p:nvPr/>
            </p:nvSpPr>
            <p:spPr bwMode="auto">
              <a:xfrm>
                <a:off x="3205" y="2176"/>
                <a:ext cx="18" cy="25"/>
              </a:xfrm>
              <a:custGeom>
                <a:avLst/>
                <a:gdLst>
                  <a:gd name="T0" fmla="*/ 5 w 71"/>
                  <a:gd name="T1" fmla="*/ 5 h 101"/>
                  <a:gd name="T2" fmla="*/ 0 w 71"/>
                  <a:gd name="T3" fmla="*/ 6 h 101"/>
                  <a:gd name="T4" fmla="*/ 1 w 71"/>
                  <a:gd name="T5" fmla="*/ 0 h 101"/>
                  <a:gd name="T6" fmla="*/ 2 w 71"/>
                  <a:gd name="T7" fmla="*/ 1 h 101"/>
                  <a:gd name="T8" fmla="*/ 3 w 71"/>
                  <a:gd name="T9" fmla="*/ 2 h 101"/>
                  <a:gd name="T10" fmla="*/ 4 w 71"/>
                  <a:gd name="T11" fmla="*/ 4 h 101"/>
                  <a:gd name="T12" fmla="*/ 5 w 71"/>
                  <a:gd name="T13" fmla="*/ 5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101">
                    <a:moveTo>
                      <a:pt x="71" y="85"/>
                    </a:moveTo>
                    <a:lnTo>
                      <a:pt x="0" y="101"/>
                    </a:lnTo>
                    <a:lnTo>
                      <a:pt x="6" y="0"/>
                    </a:lnTo>
                    <a:lnTo>
                      <a:pt x="25" y="19"/>
                    </a:lnTo>
                    <a:lnTo>
                      <a:pt x="41" y="41"/>
                    </a:lnTo>
                    <a:lnTo>
                      <a:pt x="55" y="65"/>
                    </a:lnTo>
                    <a:lnTo>
                      <a:pt x="71" y="85"/>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14" name="Freeform 57"/>
              <p:cNvSpPr/>
              <p:nvPr/>
            </p:nvSpPr>
            <p:spPr bwMode="auto">
              <a:xfrm>
                <a:off x="3167" y="2179"/>
                <a:ext cx="20" cy="27"/>
              </a:xfrm>
              <a:custGeom>
                <a:avLst/>
                <a:gdLst>
                  <a:gd name="T0" fmla="*/ 5 w 76"/>
                  <a:gd name="T1" fmla="*/ 6 h 107"/>
                  <a:gd name="T2" fmla="*/ 0 w 76"/>
                  <a:gd name="T3" fmla="*/ 7 h 107"/>
                  <a:gd name="T4" fmla="*/ 0 w 76"/>
                  <a:gd name="T5" fmla="*/ 5 h 107"/>
                  <a:gd name="T6" fmla="*/ 0 w 76"/>
                  <a:gd name="T7" fmla="*/ 4 h 107"/>
                  <a:gd name="T8" fmla="*/ 0 w 76"/>
                  <a:gd name="T9" fmla="*/ 2 h 107"/>
                  <a:gd name="T10" fmla="*/ 0 w 76"/>
                  <a:gd name="T11" fmla="*/ 0 h 107"/>
                  <a:gd name="T12" fmla="*/ 2 w 76"/>
                  <a:gd name="T13" fmla="*/ 2 h 107"/>
                  <a:gd name="T14" fmla="*/ 3 w 76"/>
                  <a:gd name="T15" fmla="*/ 3 h 107"/>
                  <a:gd name="T16" fmla="*/ 4 w 76"/>
                  <a:gd name="T17" fmla="*/ 5 h 107"/>
                  <a:gd name="T18" fmla="*/ 5 w 76"/>
                  <a:gd name="T19" fmla="*/ 6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 h="107">
                    <a:moveTo>
                      <a:pt x="76" y="95"/>
                    </a:moveTo>
                    <a:lnTo>
                      <a:pt x="0" y="107"/>
                    </a:lnTo>
                    <a:lnTo>
                      <a:pt x="3" y="82"/>
                    </a:lnTo>
                    <a:lnTo>
                      <a:pt x="5" y="58"/>
                    </a:lnTo>
                    <a:lnTo>
                      <a:pt x="5" y="30"/>
                    </a:lnTo>
                    <a:lnTo>
                      <a:pt x="5" y="0"/>
                    </a:lnTo>
                    <a:lnTo>
                      <a:pt x="25" y="24"/>
                    </a:lnTo>
                    <a:lnTo>
                      <a:pt x="41" y="49"/>
                    </a:lnTo>
                    <a:lnTo>
                      <a:pt x="60" y="74"/>
                    </a:lnTo>
                    <a:lnTo>
                      <a:pt x="76" y="95"/>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15" name="Freeform 58"/>
              <p:cNvSpPr/>
              <p:nvPr/>
            </p:nvSpPr>
            <p:spPr bwMode="auto">
              <a:xfrm>
                <a:off x="3057" y="2182"/>
                <a:ext cx="6" cy="42"/>
              </a:xfrm>
              <a:custGeom>
                <a:avLst/>
                <a:gdLst>
                  <a:gd name="T0" fmla="*/ 1 w 25"/>
                  <a:gd name="T1" fmla="*/ 0 h 166"/>
                  <a:gd name="T2" fmla="*/ 1 w 25"/>
                  <a:gd name="T3" fmla="*/ 2 h 166"/>
                  <a:gd name="T4" fmla="*/ 1 w 25"/>
                  <a:gd name="T5" fmla="*/ 5 h 166"/>
                  <a:gd name="T6" fmla="*/ 1 w 25"/>
                  <a:gd name="T7" fmla="*/ 7 h 166"/>
                  <a:gd name="T8" fmla="*/ 1 w 25"/>
                  <a:gd name="T9" fmla="*/ 10 h 166"/>
                  <a:gd name="T10" fmla="*/ 1 w 25"/>
                  <a:gd name="T11" fmla="*/ 10 h 166"/>
                  <a:gd name="T12" fmla="*/ 1 w 25"/>
                  <a:gd name="T13" fmla="*/ 10 h 166"/>
                  <a:gd name="T14" fmla="*/ 1 w 25"/>
                  <a:gd name="T15" fmla="*/ 10 h 166"/>
                  <a:gd name="T16" fmla="*/ 1 w 25"/>
                  <a:gd name="T17" fmla="*/ 10 h 166"/>
                  <a:gd name="T18" fmla="*/ 1 w 25"/>
                  <a:gd name="T19" fmla="*/ 10 h 166"/>
                  <a:gd name="T20" fmla="*/ 1 w 25"/>
                  <a:gd name="T21" fmla="*/ 11 h 166"/>
                  <a:gd name="T22" fmla="*/ 0 w 25"/>
                  <a:gd name="T23" fmla="*/ 11 h 166"/>
                  <a:gd name="T24" fmla="*/ 0 w 25"/>
                  <a:gd name="T25" fmla="*/ 10 h 166"/>
                  <a:gd name="T26" fmla="*/ 0 w 25"/>
                  <a:gd name="T27" fmla="*/ 10 h 166"/>
                  <a:gd name="T28" fmla="*/ 0 w 25"/>
                  <a:gd name="T29" fmla="*/ 9 h 166"/>
                  <a:gd name="T30" fmla="*/ 0 w 25"/>
                  <a:gd name="T31" fmla="*/ 9 h 166"/>
                  <a:gd name="T32" fmla="*/ 0 w 25"/>
                  <a:gd name="T33" fmla="*/ 7 h 166"/>
                  <a:gd name="T34" fmla="*/ 0 w 25"/>
                  <a:gd name="T35" fmla="*/ 5 h 166"/>
                  <a:gd name="T36" fmla="*/ 0 w 25"/>
                  <a:gd name="T37" fmla="*/ 3 h 166"/>
                  <a:gd name="T38" fmla="*/ 1 w 25"/>
                  <a:gd name="T39" fmla="*/ 1 h 166"/>
                  <a:gd name="T40" fmla="*/ 0 w 25"/>
                  <a:gd name="T41" fmla="*/ 0 h 166"/>
                  <a:gd name="T42" fmla="*/ 0 w 25"/>
                  <a:gd name="T43" fmla="*/ 0 h 166"/>
                  <a:gd name="T44" fmla="*/ 1 w 25"/>
                  <a:gd name="T45" fmla="*/ 0 h 166"/>
                  <a:gd name="T46" fmla="*/ 1 w 25"/>
                  <a:gd name="T47" fmla="*/ 0 h 166"/>
                  <a:gd name="T48" fmla="*/ 1 w 25"/>
                  <a:gd name="T49" fmla="*/ 0 h 1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 h="166">
                    <a:moveTo>
                      <a:pt x="16" y="0"/>
                    </a:moveTo>
                    <a:lnTo>
                      <a:pt x="14" y="37"/>
                    </a:lnTo>
                    <a:lnTo>
                      <a:pt x="16" y="76"/>
                    </a:lnTo>
                    <a:lnTo>
                      <a:pt x="19" y="113"/>
                    </a:lnTo>
                    <a:lnTo>
                      <a:pt x="16" y="154"/>
                    </a:lnTo>
                    <a:lnTo>
                      <a:pt x="19" y="157"/>
                    </a:lnTo>
                    <a:lnTo>
                      <a:pt x="21" y="159"/>
                    </a:lnTo>
                    <a:lnTo>
                      <a:pt x="25" y="159"/>
                    </a:lnTo>
                    <a:lnTo>
                      <a:pt x="19" y="159"/>
                    </a:lnTo>
                    <a:lnTo>
                      <a:pt x="14" y="163"/>
                    </a:lnTo>
                    <a:lnTo>
                      <a:pt x="11" y="166"/>
                    </a:lnTo>
                    <a:lnTo>
                      <a:pt x="5" y="166"/>
                    </a:lnTo>
                    <a:lnTo>
                      <a:pt x="8" y="157"/>
                    </a:lnTo>
                    <a:lnTo>
                      <a:pt x="8" y="149"/>
                    </a:lnTo>
                    <a:lnTo>
                      <a:pt x="2" y="143"/>
                    </a:lnTo>
                    <a:lnTo>
                      <a:pt x="0" y="136"/>
                    </a:lnTo>
                    <a:lnTo>
                      <a:pt x="0" y="106"/>
                    </a:lnTo>
                    <a:lnTo>
                      <a:pt x="2" y="73"/>
                    </a:lnTo>
                    <a:lnTo>
                      <a:pt x="8" y="40"/>
                    </a:lnTo>
                    <a:lnTo>
                      <a:pt x="11" y="10"/>
                    </a:lnTo>
                    <a:lnTo>
                      <a:pt x="5" y="5"/>
                    </a:lnTo>
                    <a:lnTo>
                      <a:pt x="8" y="2"/>
                    </a:lnTo>
                    <a:lnTo>
                      <a:pt x="11" y="0"/>
                    </a:lnTo>
                    <a:lnTo>
                      <a:pt x="14" y="0"/>
                    </a:lnTo>
                    <a:lnTo>
                      <a:pt x="16" y="0"/>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16" name="Freeform 59"/>
              <p:cNvSpPr/>
              <p:nvPr/>
            </p:nvSpPr>
            <p:spPr bwMode="auto">
              <a:xfrm>
                <a:off x="3091" y="2182"/>
                <a:ext cx="4" cy="37"/>
              </a:xfrm>
              <a:custGeom>
                <a:avLst/>
                <a:gdLst>
                  <a:gd name="T0" fmla="*/ 1 w 14"/>
                  <a:gd name="T1" fmla="*/ 3 h 147"/>
                  <a:gd name="T2" fmla="*/ 1 w 14"/>
                  <a:gd name="T3" fmla="*/ 9 h 147"/>
                  <a:gd name="T4" fmla="*/ 1 w 14"/>
                  <a:gd name="T5" fmla="*/ 9 h 147"/>
                  <a:gd name="T6" fmla="*/ 1 w 14"/>
                  <a:gd name="T7" fmla="*/ 9 h 147"/>
                  <a:gd name="T8" fmla="*/ 1 w 14"/>
                  <a:gd name="T9" fmla="*/ 9 h 147"/>
                  <a:gd name="T10" fmla="*/ 0 w 14"/>
                  <a:gd name="T11" fmla="*/ 9 h 147"/>
                  <a:gd name="T12" fmla="*/ 1 w 14"/>
                  <a:gd name="T13" fmla="*/ 7 h 147"/>
                  <a:gd name="T14" fmla="*/ 1 w 14"/>
                  <a:gd name="T15" fmla="*/ 5 h 147"/>
                  <a:gd name="T16" fmla="*/ 1 w 14"/>
                  <a:gd name="T17" fmla="*/ 2 h 147"/>
                  <a:gd name="T18" fmla="*/ 1 w 14"/>
                  <a:gd name="T19" fmla="*/ 0 h 147"/>
                  <a:gd name="T20" fmla="*/ 1 w 14"/>
                  <a:gd name="T21" fmla="*/ 1 h 147"/>
                  <a:gd name="T22" fmla="*/ 1 w 14"/>
                  <a:gd name="T23" fmla="*/ 1 h 147"/>
                  <a:gd name="T24" fmla="*/ 1 w 14"/>
                  <a:gd name="T25" fmla="*/ 2 h 147"/>
                  <a:gd name="T26" fmla="*/ 1 w 14"/>
                  <a:gd name="T27" fmla="*/ 3 h 1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 h="147">
                    <a:moveTo>
                      <a:pt x="14" y="46"/>
                    </a:moveTo>
                    <a:lnTo>
                      <a:pt x="14" y="141"/>
                    </a:lnTo>
                    <a:lnTo>
                      <a:pt x="11" y="141"/>
                    </a:lnTo>
                    <a:lnTo>
                      <a:pt x="9" y="141"/>
                    </a:lnTo>
                    <a:lnTo>
                      <a:pt x="6" y="143"/>
                    </a:lnTo>
                    <a:lnTo>
                      <a:pt x="0" y="147"/>
                    </a:lnTo>
                    <a:lnTo>
                      <a:pt x="6" y="108"/>
                    </a:lnTo>
                    <a:lnTo>
                      <a:pt x="6" y="70"/>
                    </a:lnTo>
                    <a:lnTo>
                      <a:pt x="6" y="35"/>
                    </a:lnTo>
                    <a:lnTo>
                      <a:pt x="11" y="0"/>
                    </a:lnTo>
                    <a:lnTo>
                      <a:pt x="14" y="10"/>
                    </a:lnTo>
                    <a:lnTo>
                      <a:pt x="11" y="21"/>
                    </a:lnTo>
                    <a:lnTo>
                      <a:pt x="9" y="35"/>
                    </a:lnTo>
                    <a:lnTo>
                      <a:pt x="14" y="46"/>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17" name="Freeform 60"/>
              <p:cNvSpPr/>
              <p:nvPr/>
            </p:nvSpPr>
            <p:spPr bwMode="auto">
              <a:xfrm>
                <a:off x="3046" y="2184"/>
                <a:ext cx="9" cy="27"/>
              </a:xfrm>
              <a:custGeom>
                <a:avLst/>
                <a:gdLst>
                  <a:gd name="T0" fmla="*/ 2 w 35"/>
                  <a:gd name="T1" fmla="*/ 0 h 108"/>
                  <a:gd name="T2" fmla="*/ 2 w 35"/>
                  <a:gd name="T3" fmla="*/ 2 h 108"/>
                  <a:gd name="T4" fmla="*/ 2 w 35"/>
                  <a:gd name="T5" fmla="*/ 4 h 108"/>
                  <a:gd name="T6" fmla="*/ 2 w 35"/>
                  <a:gd name="T7" fmla="*/ 5 h 108"/>
                  <a:gd name="T8" fmla="*/ 2 w 35"/>
                  <a:gd name="T9" fmla="*/ 7 h 108"/>
                  <a:gd name="T10" fmla="*/ 1 w 35"/>
                  <a:gd name="T11" fmla="*/ 6 h 108"/>
                  <a:gd name="T12" fmla="*/ 1 w 35"/>
                  <a:gd name="T13" fmla="*/ 6 h 108"/>
                  <a:gd name="T14" fmla="*/ 1 w 35"/>
                  <a:gd name="T15" fmla="*/ 5 h 108"/>
                  <a:gd name="T16" fmla="*/ 0 w 35"/>
                  <a:gd name="T17" fmla="*/ 5 h 108"/>
                  <a:gd name="T18" fmla="*/ 0 w 35"/>
                  <a:gd name="T19" fmla="*/ 1 h 108"/>
                  <a:gd name="T20" fmla="*/ 0 w 35"/>
                  <a:gd name="T21" fmla="*/ 0 h 108"/>
                  <a:gd name="T22" fmla="*/ 1 w 35"/>
                  <a:gd name="T23" fmla="*/ 0 h 108"/>
                  <a:gd name="T24" fmla="*/ 1 w 35"/>
                  <a:gd name="T25" fmla="*/ 0 h 108"/>
                  <a:gd name="T26" fmla="*/ 2 w 35"/>
                  <a:gd name="T27" fmla="*/ 0 h 108"/>
                  <a:gd name="T28" fmla="*/ 2 w 35"/>
                  <a:gd name="T29" fmla="*/ 0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5" h="108">
                    <a:moveTo>
                      <a:pt x="35" y="0"/>
                    </a:moveTo>
                    <a:lnTo>
                      <a:pt x="33" y="27"/>
                    </a:lnTo>
                    <a:lnTo>
                      <a:pt x="30" y="55"/>
                    </a:lnTo>
                    <a:lnTo>
                      <a:pt x="28" y="84"/>
                    </a:lnTo>
                    <a:lnTo>
                      <a:pt x="25" y="108"/>
                    </a:lnTo>
                    <a:lnTo>
                      <a:pt x="19" y="101"/>
                    </a:lnTo>
                    <a:lnTo>
                      <a:pt x="16" y="90"/>
                    </a:lnTo>
                    <a:lnTo>
                      <a:pt x="8" y="81"/>
                    </a:lnTo>
                    <a:lnTo>
                      <a:pt x="0" y="78"/>
                    </a:lnTo>
                    <a:lnTo>
                      <a:pt x="0" y="11"/>
                    </a:lnTo>
                    <a:lnTo>
                      <a:pt x="0" y="5"/>
                    </a:lnTo>
                    <a:lnTo>
                      <a:pt x="8" y="5"/>
                    </a:lnTo>
                    <a:lnTo>
                      <a:pt x="16" y="5"/>
                    </a:lnTo>
                    <a:lnTo>
                      <a:pt x="25" y="2"/>
                    </a:lnTo>
                    <a:lnTo>
                      <a:pt x="35"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18" name="Freeform 61"/>
              <p:cNvSpPr/>
              <p:nvPr/>
            </p:nvSpPr>
            <p:spPr bwMode="auto">
              <a:xfrm>
                <a:off x="3024" y="2186"/>
                <a:ext cx="15" cy="32"/>
              </a:xfrm>
              <a:custGeom>
                <a:avLst/>
                <a:gdLst>
                  <a:gd name="T0" fmla="*/ 4 w 60"/>
                  <a:gd name="T1" fmla="*/ 0 h 125"/>
                  <a:gd name="T2" fmla="*/ 3 w 60"/>
                  <a:gd name="T3" fmla="*/ 2 h 125"/>
                  <a:gd name="T4" fmla="*/ 3 w 60"/>
                  <a:gd name="T5" fmla="*/ 4 h 125"/>
                  <a:gd name="T6" fmla="*/ 3 w 60"/>
                  <a:gd name="T7" fmla="*/ 6 h 125"/>
                  <a:gd name="T8" fmla="*/ 3 w 60"/>
                  <a:gd name="T9" fmla="*/ 8 h 125"/>
                  <a:gd name="T10" fmla="*/ 2 w 60"/>
                  <a:gd name="T11" fmla="*/ 7 h 125"/>
                  <a:gd name="T12" fmla="*/ 2 w 60"/>
                  <a:gd name="T13" fmla="*/ 6 h 125"/>
                  <a:gd name="T14" fmla="*/ 1 w 60"/>
                  <a:gd name="T15" fmla="*/ 5 h 125"/>
                  <a:gd name="T16" fmla="*/ 1 w 60"/>
                  <a:gd name="T17" fmla="*/ 4 h 125"/>
                  <a:gd name="T18" fmla="*/ 0 w 60"/>
                  <a:gd name="T19" fmla="*/ 4 h 125"/>
                  <a:gd name="T20" fmla="*/ 0 w 60"/>
                  <a:gd name="T21" fmla="*/ 3 h 125"/>
                  <a:gd name="T22" fmla="*/ 0 w 60"/>
                  <a:gd name="T23" fmla="*/ 2 h 125"/>
                  <a:gd name="T24" fmla="*/ 0 w 60"/>
                  <a:gd name="T25" fmla="*/ 1 h 125"/>
                  <a:gd name="T26" fmla="*/ 0 w 60"/>
                  <a:gd name="T27" fmla="*/ 1 h 125"/>
                  <a:gd name="T28" fmla="*/ 0 w 60"/>
                  <a:gd name="T29" fmla="*/ 1 h 125"/>
                  <a:gd name="T30" fmla="*/ 0 w 60"/>
                  <a:gd name="T31" fmla="*/ 1 h 125"/>
                  <a:gd name="T32" fmla="*/ 1 w 60"/>
                  <a:gd name="T33" fmla="*/ 0 h 125"/>
                  <a:gd name="T34" fmla="*/ 2 w 60"/>
                  <a:gd name="T35" fmla="*/ 0 h 125"/>
                  <a:gd name="T36" fmla="*/ 3 w 60"/>
                  <a:gd name="T37" fmla="*/ 0 h 125"/>
                  <a:gd name="T38" fmla="*/ 4 w 60"/>
                  <a:gd name="T39" fmla="*/ 0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0" h="125">
                    <a:moveTo>
                      <a:pt x="60" y="0"/>
                    </a:moveTo>
                    <a:lnTo>
                      <a:pt x="52" y="30"/>
                    </a:lnTo>
                    <a:lnTo>
                      <a:pt x="49" y="62"/>
                    </a:lnTo>
                    <a:lnTo>
                      <a:pt x="47" y="92"/>
                    </a:lnTo>
                    <a:lnTo>
                      <a:pt x="44" y="125"/>
                    </a:lnTo>
                    <a:lnTo>
                      <a:pt x="33" y="111"/>
                    </a:lnTo>
                    <a:lnTo>
                      <a:pt x="22" y="95"/>
                    </a:lnTo>
                    <a:lnTo>
                      <a:pt x="14" y="81"/>
                    </a:lnTo>
                    <a:lnTo>
                      <a:pt x="8" y="67"/>
                    </a:lnTo>
                    <a:lnTo>
                      <a:pt x="3" y="57"/>
                    </a:lnTo>
                    <a:lnTo>
                      <a:pt x="0" y="40"/>
                    </a:lnTo>
                    <a:lnTo>
                      <a:pt x="3" y="26"/>
                    </a:lnTo>
                    <a:lnTo>
                      <a:pt x="3" y="14"/>
                    </a:lnTo>
                    <a:lnTo>
                      <a:pt x="3" y="10"/>
                    </a:lnTo>
                    <a:lnTo>
                      <a:pt x="3" y="8"/>
                    </a:lnTo>
                    <a:lnTo>
                      <a:pt x="0" y="8"/>
                    </a:lnTo>
                    <a:lnTo>
                      <a:pt x="11" y="5"/>
                    </a:lnTo>
                    <a:lnTo>
                      <a:pt x="28" y="2"/>
                    </a:lnTo>
                    <a:lnTo>
                      <a:pt x="44" y="0"/>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19" name="Freeform 62"/>
              <p:cNvSpPr/>
              <p:nvPr/>
            </p:nvSpPr>
            <p:spPr bwMode="auto">
              <a:xfrm>
                <a:off x="2547" y="2189"/>
                <a:ext cx="16" cy="31"/>
              </a:xfrm>
              <a:custGeom>
                <a:avLst/>
                <a:gdLst>
                  <a:gd name="T0" fmla="*/ 4 w 65"/>
                  <a:gd name="T1" fmla="*/ 8 h 125"/>
                  <a:gd name="T2" fmla="*/ 2 w 65"/>
                  <a:gd name="T3" fmla="*/ 8 h 125"/>
                  <a:gd name="T4" fmla="*/ 2 w 65"/>
                  <a:gd name="T5" fmla="*/ 6 h 125"/>
                  <a:gd name="T6" fmla="*/ 1 w 65"/>
                  <a:gd name="T7" fmla="*/ 4 h 125"/>
                  <a:gd name="T8" fmla="*/ 0 w 65"/>
                  <a:gd name="T9" fmla="*/ 2 h 125"/>
                  <a:gd name="T10" fmla="*/ 0 w 65"/>
                  <a:gd name="T11" fmla="*/ 1 h 125"/>
                  <a:gd name="T12" fmla="*/ 0 w 65"/>
                  <a:gd name="T13" fmla="*/ 0 h 125"/>
                  <a:gd name="T14" fmla="*/ 0 w 65"/>
                  <a:gd name="T15" fmla="*/ 0 h 125"/>
                  <a:gd name="T16" fmla="*/ 1 w 65"/>
                  <a:gd name="T17" fmla="*/ 0 h 125"/>
                  <a:gd name="T18" fmla="*/ 1 w 65"/>
                  <a:gd name="T19" fmla="*/ 0 h 125"/>
                  <a:gd name="T20" fmla="*/ 4 w 65"/>
                  <a:gd name="T21" fmla="*/ 8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25">
                    <a:moveTo>
                      <a:pt x="65" y="123"/>
                    </a:moveTo>
                    <a:lnTo>
                      <a:pt x="35" y="125"/>
                    </a:lnTo>
                    <a:lnTo>
                      <a:pt x="27" y="98"/>
                    </a:lnTo>
                    <a:lnTo>
                      <a:pt x="19" y="68"/>
                    </a:lnTo>
                    <a:lnTo>
                      <a:pt x="8" y="41"/>
                    </a:lnTo>
                    <a:lnTo>
                      <a:pt x="0" y="11"/>
                    </a:lnTo>
                    <a:lnTo>
                      <a:pt x="3" y="6"/>
                    </a:lnTo>
                    <a:lnTo>
                      <a:pt x="8" y="0"/>
                    </a:lnTo>
                    <a:lnTo>
                      <a:pt x="14" y="0"/>
                    </a:lnTo>
                    <a:lnTo>
                      <a:pt x="22" y="0"/>
                    </a:lnTo>
                    <a:lnTo>
                      <a:pt x="65" y="123"/>
                    </a:lnTo>
                    <a:close/>
                  </a:path>
                </a:pathLst>
              </a:custGeom>
              <a:solidFill>
                <a:srgbClr val="3FF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20" name="Freeform 63"/>
              <p:cNvSpPr/>
              <p:nvPr/>
            </p:nvSpPr>
            <p:spPr bwMode="auto">
              <a:xfrm>
                <a:off x="2998" y="2190"/>
                <a:ext cx="18" cy="31"/>
              </a:xfrm>
              <a:custGeom>
                <a:avLst/>
                <a:gdLst>
                  <a:gd name="T0" fmla="*/ 4 w 73"/>
                  <a:gd name="T1" fmla="*/ 0 h 124"/>
                  <a:gd name="T2" fmla="*/ 4 w 73"/>
                  <a:gd name="T3" fmla="*/ 2 h 124"/>
                  <a:gd name="T4" fmla="*/ 4 w 73"/>
                  <a:gd name="T5" fmla="*/ 4 h 124"/>
                  <a:gd name="T6" fmla="*/ 4 w 73"/>
                  <a:gd name="T7" fmla="*/ 6 h 124"/>
                  <a:gd name="T8" fmla="*/ 3 w 73"/>
                  <a:gd name="T9" fmla="*/ 8 h 124"/>
                  <a:gd name="T10" fmla="*/ 2 w 73"/>
                  <a:gd name="T11" fmla="*/ 6 h 124"/>
                  <a:gd name="T12" fmla="*/ 0 w 73"/>
                  <a:gd name="T13" fmla="*/ 5 h 124"/>
                  <a:gd name="T14" fmla="*/ 0 w 73"/>
                  <a:gd name="T15" fmla="*/ 3 h 124"/>
                  <a:gd name="T16" fmla="*/ 0 w 73"/>
                  <a:gd name="T17" fmla="*/ 1 h 124"/>
                  <a:gd name="T18" fmla="*/ 1 w 73"/>
                  <a:gd name="T19" fmla="*/ 1 h 124"/>
                  <a:gd name="T20" fmla="*/ 2 w 73"/>
                  <a:gd name="T21" fmla="*/ 0 h 124"/>
                  <a:gd name="T22" fmla="*/ 3 w 73"/>
                  <a:gd name="T23" fmla="*/ 0 h 124"/>
                  <a:gd name="T24" fmla="*/ 4 w 73"/>
                  <a:gd name="T25" fmla="*/ 0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3" h="124">
                    <a:moveTo>
                      <a:pt x="73" y="0"/>
                    </a:moveTo>
                    <a:lnTo>
                      <a:pt x="67" y="30"/>
                    </a:lnTo>
                    <a:lnTo>
                      <a:pt x="65" y="62"/>
                    </a:lnTo>
                    <a:lnTo>
                      <a:pt x="60" y="92"/>
                    </a:lnTo>
                    <a:lnTo>
                      <a:pt x="51" y="124"/>
                    </a:lnTo>
                    <a:lnTo>
                      <a:pt x="30" y="97"/>
                    </a:lnTo>
                    <a:lnTo>
                      <a:pt x="10" y="70"/>
                    </a:lnTo>
                    <a:lnTo>
                      <a:pt x="0" y="40"/>
                    </a:lnTo>
                    <a:lnTo>
                      <a:pt x="2" y="10"/>
                    </a:lnTo>
                    <a:lnTo>
                      <a:pt x="21" y="7"/>
                    </a:lnTo>
                    <a:lnTo>
                      <a:pt x="37" y="2"/>
                    </a:lnTo>
                    <a:lnTo>
                      <a:pt x="57" y="0"/>
                    </a:lnTo>
                    <a:lnTo>
                      <a:pt x="73"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21" name="Freeform 64"/>
              <p:cNvSpPr/>
              <p:nvPr/>
            </p:nvSpPr>
            <p:spPr bwMode="auto">
              <a:xfrm>
                <a:off x="3038" y="2190"/>
                <a:ext cx="5" cy="37"/>
              </a:xfrm>
              <a:custGeom>
                <a:avLst/>
                <a:gdLst>
                  <a:gd name="T0" fmla="*/ 1 w 19"/>
                  <a:gd name="T1" fmla="*/ 9 h 147"/>
                  <a:gd name="T2" fmla="*/ 1 w 19"/>
                  <a:gd name="T3" fmla="*/ 9 h 147"/>
                  <a:gd name="T4" fmla="*/ 1 w 19"/>
                  <a:gd name="T5" fmla="*/ 9 h 147"/>
                  <a:gd name="T6" fmla="*/ 1 w 19"/>
                  <a:gd name="T7" fmla="*/ 9 h 147"/>
                  <a:gd name="T8" fmla="*/ 0 w 19"/>
                  <a:gd name="T9" fmla="*/ 9 h 147"/>
                  <a:gd name="T10" fmla="*/ 0 w 19"/>
                  <a:gd name="T11" fmla="*/ 8 h 147"/>
                  <a:gd name="T12" fmla="*/ 0 w 19"/>
                  <a:gd name="T13" fmla="*/ 6 h 147"/>
                  <a:gd name="T14" fmla="*/ 0 w 19"/>
                  <a:gd name="T15" fmla="*/ 5 h 147"/>
                  <a:gd name="T16" fmla="*/ 0 w 19"/>
                  <a:gd name="T17" fmla="*/ 3 h 147"/>
                  <a:gd name="T18" fmla="*/ 0 w 19"/>
                  <a:gd name="T19" fmla="*/ 2 h 147"/>
                  <a:gd name="T20" fmla="*/ 1 w 19"/>
                  <a:gd name="T21" fmla="*/ 1 h 147"/>
                  <a:gd name="T22" fmla="*/ 1 w 19"/>
                  <a:gd name="T23" fmla="*/ 1 h 147"/>
                  <a:gd name="T24" fmla="*/ 1 w 19"/>
                  <a:gd name="T25" fmla="*/ 0 h 147"/>
                  <a:gd name="T26" fmla="*/ 1 w 19"/>
                  <a:gd name="T27" fmla="*/ 2 h 147"/>
                  <a:gd name="T28" fmla="*/ 1 w 19"/>
                  <a:gd name="T29" fmla="*/ 5 h 147"/>
                  <a:gd name="T30" fmla="*/ 1 w 19"/>
                  <a:gd name="T31" fmla="*/ 7 h 147"/>
                  <a:gd name="T32" fmla="*/ 1 w 19"/>
                  <a:gd name="T33" fmla="*/ 9 h 1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 h="147">
                    <a:moveTo>
                      <a:pt x="10" y="141"/>
                    </a:moveTo>
                    <a:lnTo>
                      <a:pt x="16" y="147"/>
                    </a:lnTo>
                    <a:lnTo>
                      <a:pt x="13" y="147"/>
                    </a:lnTo>
                    <a:lnTo>
                      <a:pt x="7" y="147"/>
                    </a:lnTo>
                    <a:lnTo>
                      <a:pt x="5" y="147"/>
                    </a:lnTo>
                    <a:lnTo>
                      <a:pt x="0" y="122"/>
                    </a:lnTo>
                    <a:lnTo>
                      <a:pt x="0" y="97"/>
                    </a:lnTo>
                    <a:lnTo>
                      <a:pt x="2" y="73"/>
                    </a:lnTo>
                    <a:lnTo>
                      <a:pt x="5" y="46"/>
                    </a:lnTo>
                    <a:lnTo>
                      <a:pt x="5" y="35"/>
                    </a:lnTo>
                    <a:lnTo>
                      <a:pt x="7" y="21"/>
                    </a:lnTo>
                    <a:lnTo>
                      <a:pt x="13" y="10"/>
                    </a:lnTo>
                    <a:lnTo>
                      <a:pt x="16" y="0"/>
                    </a:lnTo>
                    <a:lnTo>
                      <a:pt x="16" y="35"/>
                    </a:lnTo>
                    <a:lnTo>
                      <a:pt x="19" y="70"/>
                    </a:lnTo>
                    <a:lnTo>
                      <a:pt x="16" y="106"/>
                    </a:lnTo>
                    <a:lnTo>
                      <a:pt x="10" y="141"/>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22" name="Freeform 65"/>
              <p:cNvSpPr/>
              <p:nvPr/>
            </p:nvSpPr>
            <p:spPr bwMode="auto">
              <a:xfrm>
                <a:off x="3065" y="2193"/>
                <a:ext cx="19" cy="29"/>
              </a:xfrm>
              <a:custGeom>
                <a:avLst/>
                <a:gdLst>
                  <a:gd name="T0" fmla="*/ 5 w 76"/>
                  <a:gd name="T1" fmla="*/ 7 h 119"/>
                  <a:gd name="T2" fmla="*/ 0 w 76"/>
                  <a:gd name="T3" fmla="*/ 7 h 119"/>
                  <a:gd name="T4" fmla="*/ 0 w 76"/>
                  <a:gd name="T5" fmla="*/ 7 h 119"/>
                  <a:gd name="T6" fmla="*/ 0 w 76"/>
                  <a:gd name="T7" fmla="*/ 0 h 119"/>
                  <a:gd name="T8" fmla="*/ 1 w 76"/>
                  <a:gd name="T9" fmla="*/ 2 h 119"/>
                  <a:gd name="T10" fmla="*/ 3 w 76"/>
                  <a:gd name="T11" fmla="*/ 3 h 119"/>
                  <a:gd name="T12" fmla="*/ 4 w 76"/>
                  <a:gd name="T13" fmla="*/ 5 h 119"/>
                  <a:gd name="T14" fmla="*/ 5 w 76"/>
                  <a:gd name="T15" fmla="*/ 7 h 1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 h="119">
                    <a:moveTo>
                      <a:pt x="76" y="109"/>
                    </a:moveTo>
                    <a:lnTo>
                      <a:pt x="0" y="119"/>
                    </a:lnTo>
                    <a:lnTo>
                      <a:pt x="5" y="114"/>
                    </a:lnTo>
                    <a:lnTo>
                      <a:pt x="5" y="0"/>
                    </a:lnTo>
                    <a:lnTo>
                      <a:pt x="21" y="30"/>
                    </a:lnTo>
                    <a:lnTo>
                      <a:pt x="41" y="55"/>
                    </a:lnTo>
                    <a:lnTo>
                      <a:pt x="60" y="82"/>
                    </a:lnTo>
                    <a:lnTo>
                      <a:pt x="76" y="109"/>
                    </a:lnTo>
                    <a:close/>
                  </a:path>
                </a:pathLst>
              </a:custGeom>
              <a:solidFill>
                <a:srgbClr val="E8E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23" name="Freeform 66"/>
              <p:cNvSpPr/>
              <p:nvPr/>
            </p:nvSpPr>
            <p:spPr bwMode="auto">
              <a:xfrm>
                <a:off x="2968" y="2194"/>
                <a:ext cx="22" cy="37"/>
              </a:xfrm>
              <a:custGeom>
                <a:avLst/>
                <a:gdLst>
                  <a:gd name="T0" fmla="*/ 6 w 87"/>
                  <a:gd name="T1" fmla="*/ 0 h 150"/>
                  <a:gd name="T2" fmla="*/ 6 w 87"/>
                  <a:gd name="T3" fmla="*/ 2 h 150"/>
                  <a:gd name="T4" fmla="*/ 5 w 87"/>
                  <a:gd name="T5" fmla="*/ 3 h 150"/>
                  <a:gd name="T6" fmla="*/ 5 w 87"/>
                  <a:gd name="T7" fmla="*/ 5 h 150"/>
                  <a:gd name="T8" fmla="*/ 5 w 87"/>
                  <a:gd name="T9" fmla="*/ 7 h 150"/>
                  <a:gd name="T10" fmla="*/ 5 w 87"/>
                  <a:gd name="T11" fmla="*/ 7 h 150"/>
                  <a:gd name="T12" fmla="*/ 5 w 87"/>
                  <a:gd name="T13" fmla="*/ 8 h 150"/>
                  <a:gd name="T14" fmla="*/ 5 w 87"/>
                  <a:gd name="T15" fmla="*/ 8 h 150"/>
                  <a:gd name="T16" fmla="*/ 5 w 87"/>
                  <a:gd name="T17" fmla="*/ 9 h 150"/>
                  <a:gd name="T18" fmla="*/ 4 w 87"/>
                  <a:gd name="T19" fmla="*/ 8 h 150"/>
                  <a:gd name="T20" fmla="*/ 3 w 87"/>
                  <a:gd name="T21" fmla="*/ 6 h 150"/>
                  <a:gd name="T22" fmla="*/ 1 w 87"/>
                  <a:gd name="T23" fmla="*/ 4 h 150"/>
                  <a:gd name="T24" fmla="*/ 0 w 87"/>
                  <a:gd name="T25" fmla="*/ 3 h 150"/>
                  <a:gd name="T26" fmla="*/ 1 w 87"/>
                  <a:gd name="T27" fmla="*/ 2 h 150"/>
                  <a:gd name="T28" fmla="*/ 0 w 87"/>
                  <a:gd name="T29" fmla="*/ 2 h 150"/>
                  <a:gd name="T30" fmla="*/ 0 w 87"/>
                  <a:gd name="T31" fmla="*/ 1 h 150"/>
                  <a:gd name="T32" fmla="*/ 0 w 87"/>
                  <a:gd name="T33" fmla="*/ 1 h 150"/>
                  <a:gd name="T34" fmla="*/ 1 w 87"/>
                  <a:gd name="T35" fmla="*/ 0 h 150"/>
                  <a:gd name="T36" fmla="*/ 2 w 87"/>
                  <a:gd name="T37" fmla="*/ 0 h 150"/>
                  <a:gd name="T38" fmla="*/ 2 w 87"/>
                  <a:gd name="T39" fmla="*/ 0 h 150"/>
                  <a:gd name="T40" fmla="*/ 3 w 87"/>
                  <a:gd name="T41" fmla="*/ 0 h 150"/>
                  <a:gd name="T42" fmla="*/ 4 w 87"/>
                  <a:gd name="T43" fmla="*/ 0 h 150"/>
                  <a:gd name="T44" fmla="*/ 4 w 87"/>
                  <a:gd name="T45" fmla="*/ 0 h 150"/>
                  <a:gd name="T46" fmla="*/ 5 w 87"/>
                  <a:gd name="T47" fmla="*/ 0 h 150"/>
                  <a:gd name="T48" fmla="*/ 6 w 87"/>
                  <a:gd name="T49" fmla="*/ 0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7" h="150">
                    <a:moveTo>
                      <a:pt x="87" y="0"/>
                    </a:moveTo>
                    <a:lnTo>
                      <a:pt x="87" y="30"/>
                    </a:lnTo>
                    <a:lnTo>
                      <a:pt x="85" y="57"/>
                    </a:lnTo>
                    <a:lnTo>
                      <a:pt x="80" y="87"/>
                    </a:lnTo>
                    <a:lnTo>
                      <a:pt x="77" y="113"/>
                    </a:lnTo>
                    <a:lnTo>
                      <a:pt x="75" y="122"/>
                    </a:lnTo>
                    <a:lnTo>
                      <a:pt x="75" y="131"/>
                    </a:lnTo>
                    <a:lnTo>
                      <a:pt x="71" y="138"/>
                    </a:lnTo>
                    <a:lnTo>
                      <a:pt x="71" y="150"/>
                    </a:lnTo>
                    <a:lnTo>
                      <a:pt x="55" y="125"/>
                    </a:lnTo>
                    <a:lnTo>
                      <a:pt x="39" y="97"/>
                    </a:lnTo>
                    <a:lnTo>
                      <a:pt x="20" y="73"/>
                    </a:lnTo>
                    <a:lnTo>
                      <a:pt x="4" y="49"/>
                    </a:lnTo>
                    <a:lnTo>
                      <a:pt x="6" y="37"/>
                    </a:lnTo>
                    <a:lnTo>
                      <a:pt x="4" y="30"/>
                    </a:lnTo>
                    <a:lnTo>
                      <a:pt x="0" y="21"/>
                    </a:lnTo>
                    <a:lnTo>
                      <a:pt x="4" y="14"/>
                    </a:lnTo>
                    <a:lnTo>
                      <a:pt x="14" y="10"/>
                    </a:lnTo>
                    <a:lnTo>
                      <a:pt x="25" y="7"/>
                    </a:lnTo>
                    <a:lnTo>
                      <a:pt x="36" y="7"/>
                    </a:lnTo>
                    <a:lnTo>
                      <a:pt x="47" y="5"/>
                    </a:lnTo>
                    <a:lnTo>
                      <a:pt x="55" y="2"/>
                    </a:lnTo>
                    <a:lnTo>
                      <a:pt x="66" y="0"/>
                    </a:lnTo>
                    <a:lnTo>
                      <a:pt x="77" y="0"/>
                    </a:lnTo>
                    <a:lnTo>
                      <a:pt x="87"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24" name="Freeform 67"/>
              <p:cNvSpPr/>
              <p:nvPr/>
            </p:nvSpPr>
            <p:spPr bwMode="auto">
              <a:xfrm>
                <a:off x="3014" y="2195"/>
                <a:ext cx="7" cy="36"/>
              </a:xfrm>
              <a:custGeom>
                <a:avLst/>
                <a:gdLst>
                  <a:gd name="T0" fmla="*/ 2 w 27"/>
                  <a:gd name="T1" fmla="*/ 8 h 145"/>
                  <a:gd name="T2" fmla="*/ 2 w 27"/>
                  <a:gd name="T3" fmla="*/ 8 h 145"/>
                  <a:gd name="T4" fmla="*/ 2 w 27"/>
                  <a:gd name="T5" fmla="*/ 8 h 145"/>
                  <a:gd name="T6" fmla="*/ 2 w 27"/>
                  <a:gd name="T7" fmla="*/ 8 h 145"/>
                  <a:gd name="T8" fmla="*/ 1 w 27"/>
                  <a:gd name="T9" fmla="*/ 9 h 145"/>
                  <a:gd name="T10" fmla="*/ 1 w 27"/>
                  <a:gd name="T11" fmla="*/ 9 h 145"/>
                  <a:gd name="T12" fmla="*/ 1 w 27"/>
                  <a:gd name="T13" fmla="*/ 9 h 145"/>
                  <a:gd name="T14" fmla="*/ 0 w 27"/>
                  <a:gd name="T15" fmla="*/ 8 h 145"/>
                  <a:gd name="T16" fmla="*/ 0 w 27"/>
                  <a:gd name="T17" fmla="*/ 8 h 145"/>
                  <a:gd name="T18" fmla="*/ 0 w 27"/>
                  <a:gd name="T19" fmla="*/ 7 h 145"/>
                  <a:gd name="T20" fmla="*/ 0 w 27"/>
                  <a:gd name="T21" fmla="*/ 6 h 145"/>
                  <a:gd name="T22" fmla="*/ 0 w 27"/>
                  <a:gd name="T23" fmla="*/ 5 h 145"/>
                  <a:gd name="T24" fmla="*/ 1 w 27"/>
                  <a:gd name="T25" fmla="*/ 4 h 145"/>
                  <a:gd name="T26" fmla="*/ 1 w 27"/>
                  <a:gd name="T27" fmla="*/ 2 h 145"/>
                  <a:gd name="T28" fmla="*/ 1 w 27"/>
                  <a:gd name="T29" fmla="*/ 1 h 145"/>
                  <a:gd name="T30" fmla="*/ 2 w 27"/>
                  <a:gd name="T31" fmla="*/ 0 h 145"/>
                  <a:gd name="T32" fmla="*/ 2 w 27"/>
                  <a:gd name="T33" fmla="*/ 8 h 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7" h="145">
                    <a:moveTo>
                      <a:pt x="22" y="133"/>
                    </a:moveTo>
                    <a:lnTo>
                      <a:pt x="25" y="133"/>
                    </a:lnTo>
                    <a:lnTo>
                      <a:pt x="27" y="133"/>
                    </a:lnTo>
                    <a:lnTo>
                      <a:pt x="22" y="138"/>
                    </a:lnTo>
                    <a:lnTo>
                      <a:pt x="16" y="142"/>
                    </a:lnTo>
                    <a:lnTo>
                      <a:pt x="11" y="142"/>
                    </a:lnTo>
                    <a:lnTo>
                      <a:pt x="8" y="145"/>
                    </a:lnTo>
                    <a:lnTo>
                      <a:pt x="2" y="138"/>
                    </a:lnTo>
                    <a:lnTo>
                      <a:pt x="0" y="128"/>
                    </a:lnTo>
                    <a:lnTo>
                      <a:pt x="0" y="115"/>
                    </a:lnTo>
                    <a:lnTo>
                      <a:pt x="2" y="98"/>
                    </a:lnTo>
                    <a:lnTo>
                      <a:pt x="2" y="85"/>
                    </a:lnTo>
                    <a:lnTo>
                      <a:pt x="11" y="66"/>
                    </a:lnTo>
                    <a:lnTo>
                      <a:pt x="14" y="41"/>
                    </a:lnTo>
                    <a:lnTo>
                      <a:pt x="16" y="19"/>
                    </a:lnTo>
                    <a:lnTo>
                      <a:pt x="22" y="0"/>
                    </a:lnTo>
                    <a:lnTo>
                      <a:pt x="22" y="133"/>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25" name="Freeform 68"/>
              <p:cNvSpPr/>
              <p:nvPr/>
            </p:nvSpPr>
            <p:spPr bwMode="auto">
              <a:xfrm>
                <a:off x="2943" y="2199"/>
                <a:ext cx="18" cy="32"/>
              </a:xfrm>
              <a:custGeom>
                <a:avLst/>
                <a:gdLst>
                  <a:gd name="T0" fmla="*/ 5 w 71"/>
                  <a:gd name="T1" fmla="*/ 0 h 131"/>
                  <a:gd name="T2" fmla="*/ 4 w 71"/>
                  <a:gd name="T3" fmla="*/ 2 h 131"/>
                  <a:gd name="T4" fmla="*/ 4 w 71"/>
                  <a:gd name="T5" fmla="*/ 4 h 131"/>
                  <a:gd name="T6" fmla="*/ 4 w 71"/>
                  <a:gd name="T7" fmla="*/ 6 h 131"/>
                  <a:gd name="T8" fmla="*/ 4 w 71"/>
                  <a:gd name="T9" fmla="*/ 8 h 131"/>
                  <a:gd name="T10" fmla="*/ 3 w 71"/>
                  <a:gd name="T11" fmla="*/ 6 h 131"/>
                  <a:gd name="T12" fmla="*/ 2 w 71"/>
                  <a:gd name="T13" fmla="*/ 5 h 131"/>
                  <a:gd name="T14" fmla="*/ 1 w 71"/>
                  <a:gd name="T15" fmla="*/ 4 h 131"/>
                  <a:gd name="T16" fmla="*/ 0 w 71"/>
                  <a:gd name="T17" fmla="*/ 3 h 131"/>
                  <a:gd name="T18" fmla="*/ 0 w 71"/>
                  <a:gd name="T19" fmla="*/ 2 h 131"/>
                  <a:gd name="T20" fmla="*/ 0 w 71"/>
                  <a:gd name="T21" fmla="*/ 2 h 131"/>
                  <a:gd name="T22" fmla="*/ 0 w 71"/>
                  <a:gd name="T23" fmla="*/ 1 h 131"/>
                  <a:gd name="T24" fmla="*/ 0 w 71"/>
                  <a:gd name="T25" fmla="*/ 1 h 131"/>
                  <a:gd name="T26" fmla="*/ 1 w 71"/>
                  <a:gd name="T27" fmla="*/ 1 h 131"/>
                  <a:gd name="T28" fmla="*/ 2 w 71"/>
                  <a:gd name="T29" fmla="*/ 0 h 131"/>
                  <a:gd name="T30" fmla="*/ 4 w 71"/>
                  <a:gd name="T31" fmla="*/ 0 h 131"/>
                  <a:gd name="T32" fmla="*/ 5 w 71"/>
                  <a:gd name="T33" fmla="*/ 0 h 1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1" h="131">
                    <a:moveTo>
                      <a:pt x="71" y="0"/>
                    </a:moveTo>
                    <a:lnTo>
                      <a:pt x="65" y="35"/>
                    </a:lnTo>
                    <a:lnTo>
                      <a:pt x="62" y="68"/>
                    </a:lnTo>
                    <a:lnTo>
                      <a:pt x="60" y="101"/>
                    </a:lnTo>
                    <a:lnTo>
                      <a:pt x="55" y="131"/>
                    </a:lnTo>
                    <a:lnTo>
                      <a:pt x="43" y="108"/>
                    </a:lnTo>
                    <a:lnTo>
                      <a:pt x="32" y="87"/>
                    </a:lnTo>
                    <a:lnTo>
                      <a:pt x="18" y="65"/>
                    </a:lnTo>
                    <a:lnTo>
                      <a:pt x="5" y="46"/>
                    </a:lnTo>
                    <a:lnTo>
                      <a:pt x="5" y="38"/>
                    </a:lnTo>
                    <a:lnTo>
                      <a:pt x="2" y="27"/>
                    </a:lnTo>
                    <a:lnTo>
                      <a:pt x="0" y="18"/>
                    </a:lnTo>
                    <a:lnTo>
                      <a:pt x="0" y="11"/>
                    </a:lnTo>
                    <a:lnTo>
                      <a:pt x="18" y="11"/>
                    </a:lnTo>
                    <a:lnTo>
                      <a:pt x="35" y="8"/>
                    </a:lnTo>
                    <a:lnTo>
                      <a:pt x="55" y="2"/>
                    </a:lnTo>
                    <a:lnTo>
                      <a:pt x="71"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26" name="Freeform 69"/>
              <p:cNvSpPr/>
              <p:nvPr/>
            </p:nvSpPr>
            <p:spPr bwMode="auto">
              <a:xfrm>
                <a:off x="2990" y="2199"/>
                <a:ext cx="4" cy="36"/>
              </a:xfrm>
              <a:custGeom>
                <a:avLst/>
                <a:gdLst>
                  <a:gd name="T0" fmla="*/ 1 w 20"/>
                  <a:gd name="T1" fmla="*/ 9 h 144"/>
                  <a:gd name="T2" fmla="*/ 1 w 20"/>
                  <a:gd name="T3" fmla="*/ 9 h 144"/>
                  <a:gd name="T4" fmla="*/ 1 w 20"/>
                  <a:gd name="T5" fmla="*/ 9 h 144"/>
                  <a:gd name="T6" fmla="*/ 0 w 20"/>
                  <a:gd name="T7" fmla="*/ 9 h 144"/>
                  <a:gd name="T8" fmla="*/ 0 w 20"/>
                  <a:gd name="T9" fmla="*/ 9 h 144"/>
                  <a:gd name="T10" fmla="*/ 0 w 20"/>
                  <a:gd name="T11" fmla="*/ 9 h 144"/>
                  <a:gd name="T12" fmla="*/ 0 w 20"/>
                  <a:gd name="T13" fmla="*/ 7 h 144"/>
                  <a:gd name="T14" fmla="*/ 0 w 20"/>
                  <a:gd name="T15" fmla="*/ 5 h 144"/>
                  <a:gd name="T16" fmla="*/ 1 w 20"/>
                  <a:gd name="T17" fmla="*/ 2 h 144"/>
                  <a:gd name="T18" fmla="*/ 1 w 20"/>
                  <a:gd name="T19" fmla="*/ 0 h 144"/>
                  <a:gd name="T20" fmla="*/ 1 w 20"/>
                  <a:gd name="T21" fmla="*/ 2 h 144"/>
                  <a:gd name="T22" fmla="*/ 1 w 20"/>
                  <a:gd name="T23" fmla="*/ 4 h 144"/>
                  <a:gd name="T24" fmla="*/ 1 w 20"/>
                  <a:gd name="T25" fmla="*/ 6 h 144"/>
                  <a:gd name="T26" fmla="*/ 1 w 20"/>
                  <a:gd name="T27" fmla="*/ 9 h 1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 h="144">
                    <a:moveTo>
                      <a:pt x="18" y="136"/>
                    </a:moveTo>
                    <a:lnTo>
                      <a:pt x="20" y="142"/>
                    </a:lnTo>
                    <a:lnTo>
                      <a:pt x="14" y="142"/>
                    </a:lnTo>
                    <a:lnTo>
                      <a:pt x="9" y="144"/>
                    </a:lnTo>
                    <a:lnTo>
                      <a:pt x="7" y="144"/>
                    </a:lnTo>
                    <a:lnTo>
                      <a:pt x="0" y="142"/>
                    </a:lnTo>
                    <a:lnTo>
                      <a:pt x="7" y="106"/>
                    </a:lnTo>
                    <a:lnTo>
                      <a:pt x="12" y="71"/>
                    </a:lnTo>
                    <a:lnTo>
                      <a:pt x="18" y="35"/>
                    </a:lnTo>
                    <a:lnTo>
                      <a:pt x="20" y="0"/>
                    </a:lnTo>
                    <a:lnTo>
                      <a:pt x="20" y="35"/>
                    </a:lnTo>
                    <a:lnTo>
                      <a:pt x="20" y="68"/>
                    </a:lnTo>
                    <a:lnTo>
                      <a:pt x="20" y="101"/>
                    </a:lnTo>
                    <a:lnTo>
                      <a:pt x="18" y="136"/>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27" name="Freeform 70"/>
              <p:cNvSpPr/>
              <p:nvPr/>
            </p:nvSpPr>
            <p:spPr bwMode="auto">
              <a:xfrm>
                <a:off x="2922" y="2203"/>
                <a:ext cx="15" cy="33"/>
              </a:xfrm>
              <a:custGeom>
                <a:avLst/>
                <a:gdLst>
                  <a:gd name="T0" fmla="*/ 4 w 60"/>
                  <a:gd name="T1" fmla="*/ 0 h 133"/>
                  <a:gd name="T2" fmla="*/ 3 w 60"/>
                  <a:gd name="T3" fmla="*/ 2 h 133"/>
                  <a:gd name="T4" fmla="*/ 3 w 60"/>
                  <a:gd name="T5" fmla="*/ 4 h 133"/>
                  <a:gd name="T6" fmla="*/ 3 w 60"/>
                  <a:gd name="T7" fmla="*/ 6 h 133"/>
                  <a:gd name="T8" fmla="*/ 3 w 60"/>
                  <a:gd name="T9" fmla="*/ 8 h 133"/>
                  <a:gd name="T10" fmla="*/ 2 w 60"/>
                  <a:gd name="T11" fmla="*/ 7 h 133"/>
                  <a:gd name="T12" fmla="*/ 1 w 60"/>
                  <a:gd name="T13" fmla="*/ 5 h 133"/>
                  <a:gd name="T14" fmla="*/ 1 w 60"/>
                  <a:gd name="T15" fmla="*/ 3 h 133"/>
                  <a:gd name="T16" fmla="*/ 0 w 60"/>
                  <a:gd name="T17" fmla="*/ 2 h 133"/>
                  <a:gd name="T18" fmla="*/ 0 w 60"/>
                  <a:gd name="T19" fmla="*/ 1 h 133"/>
                  <a:gd name="T20" fmla="*/ 1 w 60"/>
                  <a:gd name="T21" fmla="*/ 0 h 133"/>
                  <a:gd name="T22" fmla="*/ 3 w 60"/>
                  <a:gd name="T23" fmla="*/ 0 h 133"/>
                  <a:gd name="T24" fmla="*/ 4 w 60"/>
                  <a:gd name="T25" fmla="*/ 0 h 1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 h="133">
                    <a:moveTo>
                      <a:pt x="60" y="0"/>
                    </a:moveTo>
                    <a:lnTo>
                      <a:pt x="52" y="32"/>
                    </a:lnTo>
                    <a:lnTo>
                      <a:pt x="49" y="68"/>
                    </a:lnTo>
                    <a:lnTo>
                      <a:pt x="44" y="103"/>
                    </a:lnTo>
                    <a:lnTo>
                      <a:pt x="44" y="133"/>
                    </a:lnTo>
                    <a:lnTo>
                      <a:pt x="32" y="108"/>
                    </a:lnTo>
                    <a:lnTo>
                      <a:pt x="21" y="82"/>
                    </a:lnTo>
                    <a:lnTo>
                      <a:pt x="11" y="57"/>
                    </a:lnTo>
                    <a:lnTo>
                      <a:pt x="0" y="30"/>
                    </a:lnTo>
                    <a:lnTo>
                      <a:pt x="3" y="11"/>
                    </a:lnTo>
                    <a:lnTo>
                      <a:pt x="19" y="5"/>
                    </a:lnTo>
                    <a:lnTo>
                      <a:pt x="41" y="2"/>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28" name="Freeform 71"/>
              <p:cNvSpPr/>
              <p:nvPr/>
            </p:nvSpPr>
            <p:spPr bwMode="auto">
              <a:xfrm>
                <a:off x="2961" y="2203"/>
                <a:ext cx="5" cy="36"/>
              </a:xfrm>
              <a:custGeom>
                <a:avLst/>
                <a:gdLst>
                  <a:gd name="T0" fmla="*/ 1 w 19"/>
                  <a:gd name="T1" fmla="*/ 9 h 142"/>
                  <a:gd name="T2" fmla="*/ 0 w 19"/>
                  <a:gd name="T3" fmla="*/ 9 h 142"/>
                  <a:gd name="T4" fmla="*/ 0 w 19"/>
                  <a:gd name="T5" fmla="*/ 7 h 142"/>
                  <a:gd name="T6" fmla="*/ 0 w 19"/>
                  <a:gd name="T7" fmla="*/ 5 h 142"/>
                  <a:gd name="T8" fmla="*/ 1 w 19"/>
                  <a:gd name="T9" fmla="*/ 2 h 142"/>
                  <a:gd name="T10" fmla="*/ 1 w 19"/>
                  <a:gd name="T11" fmla="*/ 0 h 142"/>
                  <a:gd name="T12" fmla="*/ 1 w 19"/>
                  <a:gd name="T13" fmla="*/ 2 h 142"/>
                  <a:gd name="T14" fmla="*/ 1 w 19"/>
                  <a:gd name="T15" fmla="*/ 5 h 142"/>
                  <a:gd name="T16" fmla="*/ 1 w 19"/>
                  <a:gd name="T17" fmla="*/ 7 h 142"/>
                  <a:gd name="T18" fmla="*/ 1 w 19"/>
                  <a:gd name="T19" fmla="*/ 9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 h="142">
                    <a:moveTo>
                      <a:pt x="13" y="142"/>
                    </a:moveTo>
                    <a:lnTo>
                      <a:pt x="0" y="142"/>
                    </a:lnTo>
                    <a:lnTo>
                      <a:pt x="0" y="106"/>
                    </a:lnTo>
                    <a:lnTo>
                      <a:pt x="2" y="71"/>
                    </a:lnTo>
                    <a:lnTo>
                      <a:pt x="7" y="34"/>
                    </a:lnTo>
                    <a:lnTo>
                      <a:pt x="13" y="0"/>
                    </a:lnTo>
                    <a:lnTo>
                      <a:pt x="16" y="36"/>
                    </a:lnTo>
                    <a:lnTo>
                      <a:pt x="19" y="74"/>
                    </a:lnTo>
                    <a:lnTo>
                      <a:pt x="19" y="110"/>
                    </a:lnTo>
                    <a:lnTo>
                      <a:pt x="13" y="142"/>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29" name="Freeform 72"/>
              <p:cNvSpPr/>
              <p:nvPr/>
            </p:nvSpPr>
            <p:spPr bwMode="auto">
              <a:xfrm>
                <a:off x="3032" y="2204"/>
                <a:ext cx="269" cy="62"/>
              </a:xfrm>
              <a:custGeom>
                <a:avLst/>
                <a:gdLst>
                  <a:gd name="T0" fmla="*/ 67 w 1074"/>
                  <a:gd name="T1" fmla="*/ 4 h 246"/>
                  <a:gd name="T2" fmla="*/ 63 w 1074"/>
                  <a:gd name="T3" fmla="*/ 5 h 246"/>
                  <a:gd name="T4" fmla="*/ 59 w 1074"/>
                  <a:gd name="T5" fmla="*/ 6 h 246"/>
                  <a:gd name="T6" fmla="*/ 55 w 1074"/>
                  <a:gd name="T7" fmla="*/ 6 h 246"/>
                  <a:gd name="T8" fmla="*/ 51 w 1074"/>
                  <a:gd name="T9" fmla="*/ 7 h 246"/>
                  <a:gd name="T10" fmla="*/ 47 w 1074"/>
                  <a:gd name="T11" fmla="*/ 8 h 246"/>
                  <a:gd name="T12" fmla="*/ 42 w 1074"/>
                  <a:gd name="T13" fmla="*/ 9 h 246"/>
                  <a:gd name="T14" fmla="*/ 38 w 1074"/>
                  <a:gd name="T15" fmla="*/ 9 h 246"/>
                  <a:gd name="T16" fmla="*/ 34 w 1074"/>
                  <a:gd name="T17" fmla="*/ 10 h 246"/>
                  <a:gd name="T18" fmla="*/ 30 w 1074"/>
                  <a:gd name="T19" fmla="*/ 11 h 246"/>
                  <a:gd name="T20" fmla="*/ 26 w 1074"/>
                  <a:gd name="T21" fmla="*/ 11 h 246"/>
                  <a:gd name="T22" fmla="*/ 22 w 1074"/>
                  <a:gd name="T23" fmla="*/ 12 h 246"/>
                  <a:gd name="T24" fmla="*/ 18 w 1074"/>
                  <a:gd name="T25" fmla="*/ 13 h 246"/>
                  <a:gd name="T26" fmla="*/ 13 w 1074"/>
                  <a:gd name="T27" fmla="*/ 14 h 246"/>
                  <a:gd name="T28" fmla="*/ 9 w 1074"/>
                  <a:gd name="T29" fmla="*/ 14 h 246"/>
                  <a:gd name="T30" fmla="*/ 5 w 1074"/>
                  <a:gd name="T31" fmla="*/ 15 h 246"/>
                  <a:gd name="T32" fmla="*/ 1 w 1074"/>
                  <a:gd name="T33" fmla="*/ 16 h 246"/>
                  <a:gd name="T34" fmla="*/ 1 w 1074"/>
                  <a:gd name="T35" fmla="*/ 15 h 246"/>
                  <a:gd name="T36" fmla="*/ 0 w 1074"/>
                  <a:gd name="T37" fmla="*/ 15 h 246"/>
                  <a:gd name="T38" fmla="*/ 0 w 1074"/>
                  <a:gd name="T39" fmla="*/ 15 h 246"/>
                  <a:gd name="T40" fmla="*/ 0 w 1074"/>
                  <a:gd name="T41" fmla="*/ 15 h 246"/>
                  <a:gd name="T42" fmla="*/ 1 w 1074"/>
                  <a:gd name="T43" fmla="*/ 14 h 246"/>
                  <a:gd name="T44" fmla="*/ 1 w 1074"/>
                  <a:gd name="T45" fmla="*/ 14 h 246"/>
                  <a:gd name="T46" fmla="*/ 2 w 1074"/>
                  <a:gd name="T47" fmla="*/ 14 h 246"/>
                  <a:gd name="T48" fmla="*/ 3 w 1074"/>
                  <a:gd name="T49" fmla="*/ 14 h 246"/>
                  <a:gd name="T50" fmla="*/ 4 w 1074"/>
                  <a:gd name="T51" fmla="*/ 14 h 246"/>
                  <a:gd name="T52" fmla="*/ 4 w 1074"/>
                  <a:gd name="T53" fmla="*/ 14 h 246"/>
                  <a:gd name="T54" fmla="*/ 5 w 1074"/>
                  <a:gd name="T55" fmla="*/ 13 h 246"/>
                  <a:gd name="T56" fmla="*/ 5 w 1074"/>
                  <a:gd name="T57" fmla="*/ 13 h 246"/>
                  <a:gd name="T58" fmla="*/ 5 w 1074"/>
                  <a:gd name="T59" fmla="*/ 12 h 246"/>
                  <a:gd name="T60" fmla="*/ 5 w 1074"/>
                  <a:gd name="T61" fmla="*/ 11 h 246"/>
                  <a:gd name="T62" fmla="*/ 5 w 1074"/>
                  <a:gd name="T63" fmla="*/ 10 h 246"/>
                  <a:gd name="T64" fmla="*/ 5 w 1074"/>
                  <a:gd name="T65" fmla="*/ 10 h 246"/>
                  <a:gd name="T66" fmla="*/ 63 w 1074"/>
                  <a:gd name="T67" fmla="*/ 0 h 246"/>
                  <a:gd name="T68" fmla="*/ 64 w 1074"/>
                  <a:gd name="T69" fmla="*/ 1 h 246"/>
                  <a:gd name="T70" fmla="*/ 65 w 1074"/>
                  <a:gd name="T71" fmla="*/ 2 h 246"/>
                  <a:gd name="T72" fmla="*/ 66 w 1074"/>
                  <a:gd name="T73" fmla="*/ 3 h 246"/>
                  <a:gd name="T74" fmla="*/ 67 w 1074"/>
                  <a:gd name="T75" fmla="*/ 4 h 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74" h="246">
                    <a:moveTo>
                      <a:pt x="1074" y="68"/>
                    </a:moveTo>
                    <a:lnTo>
                      <a:pt x="1009" y="80"/>
                    </a:lnTo>
                    <a:lnTo>
                      <a:pt x="943" y="91"/>
                    </a:lnTo>
                    <a:lnTo>
                      <a:pt x="875" y="101"/>
                    </a:lnTo>
                    <a:lnTo>
                      <a:pt x="809" y="112"/>
                    </a:lnTo>
                    <a:lnTo>
                      <a:pt x="744" y="123"/>
                    </a:lnTo>
                    <a:lnTo>
                      <a:pt x="676" y="134"/>
                    </a:lnTo>
                    <a:lnTo>
                      <a:pt x="611" y="145"/>
                    </a:lnTo>
                    <a:lnTo>
                      <a:pt x="545" y="156"/>
                    </a:lnTo>
                    <a:lnTo>
                      <a:pt x="476" y="167"/>
                    </a:lnTo>
                    <a:lnTo>
                      <a:pt x="411" y="178"/>
                    </a:lnTo>
                    <a:lnTo>
                      <a:pt x="346" y="188"/>
                    </a:lnTo>
                    <a:lnTo>
                      <a:pt x="278" y="202"/>
                    </a:lnTo>
                    <a:lnTo>
                      <a:pt x="212" y="213"/>
                    </a:lnTo>
                    <a:lnTo>
                      <a:pt x="145" y="224"/>
                    </a:lnTo>
                    <a:lnTo>
                      <a:pt x="79" y="234"/>
                    </a:lnTo>
                    <a:lnTo>
                      <a:pt x="11" y="246"/>
                    </a:lnTo>
                    <a:lnTo>
                      <a:pt x="9" y="243"/>
                    </a:lnTo>
                    <a:lnTo>
                      <a:pt x="2" y="238"/>
                    </a:lnTo>
                    <a:lnTo>
                      <a:pt x="0" y="234"/>
                    </a:lnTo>
                    <a:lnTo>
                      <a:pt x="0" y="229"/>
                    </a:lnTo>
                    <a:lnTo>
                      <a:pt x="11" y="227"/>
                    </a:lnTo>
                    <a:lnTo>
                      <a:pt x="21" y="224"/>
                    </a:lnTo>
                    <a:lnTo>
                      <a:pt x="35" y="224"/>
                    </a:lnTo>
                    <a:lnTo>
                      <a:pt x="46" y="224"/>
                    </a:lnTo>
                    <a:lnTo>
                      <a:pt x="57" y="221"/>
                    </a:lnTo>
                    <a:lnTo>
                      <a:pt x="68" y="218"/>
                    </a:lnTo>
                    <a:lnTo>
                      <a:pt x="76" y="210"/>
                    </a:lnTo>
                    <a:lnTo>
                      <a:pt x="82" y="199"/>
                    </a:lnTo>
                    <a:lnTo>
                      <a:pt x="85" y="186"/>
                    </a:lnTo>
                    <a:lnTo>
                      <a:pt x="82" y="174"/>
                    </a:lnTo>
                    <a:lnTo>
                      <a:pt x="79" y="164"/>
                    </a:lnTo>
                    <a:lnTo>
                      <a:pt x="82" y="151"/>
                    </a:lnTo>
                    <a:lnTo>
                      <a:pt x="1009" y="0"/>
                    </a:lnTo>
                    <a:lnTo>
                      <a:pt x="1025" y="17"/>
                    </a:lnTo>
                    <a:lnTo>
                      <a:pt x="1041" y="33"/>
                    </a:lnTo>
                    <a:lnTo>
                      <a:pt x="1057" y="50"/>
                    </a:lnTo>
                    <a:lnTo>
                      <a:pt x="1074" y="68"/>
                    </a:lnTo>
                    <a:close/>
                  </a:path>
                </a:pathLst>
              </a:custGeom>
              <a:solidFill>
                <a:srgbClr val="3FF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30" name="Freeform 73"/>
              <p:cNvSpPr/>
              <p:nvPr/>
            </p:nvSpPr>
            <p:spPr bwMode="auto">
              <a:xfrm>
                <a:off x="2894" y="2206"/>
                <a:ext cx="21" cy="30"/>
              </a:xfrm>
              <a:custGeom>
                <a:avLst/>
                <a:gdLst>
                  <a:gd name="T0" fmla="*/ 5 w 82"/>
                  <a:gd name="T1" fmla="*/ 0 h 119"/>
                  <a:gd name="T2" fmla="*/ 5 w 82"/>
                  <a:gd name="T3" fmla="*/ 2 h 119"/>
                  <a:gd name="T4" fmla="*/ 5 w 82"/>
                  <a:gd name="T5" fmla="*/ 4 h 119"/>
                  <a:gd name="T6" fmla="*/ 5 w 82"/>
                  <a:gd name="T7" fmla="*/ 6 h 119"/>
                  <a:gd name="T8" fmla="*/ 4 w 82"/>
                  <a:gd name="T9" fmla="*/ 8 h 119"/>
                  <a:gd name="T10" fmla="*/ 1 w 82"/>
                  <a:gd name="T11" fmla="*/ 2 h 119"/>
                  <a:gd name="T12" fmla="*/ 0 w 82"/>
                  <a:gd name="T13" fmla="*/ 1 h 119"/>
                  <a:gd name="T14" fmla="*/ 1 w 82"/>
                  <a:gd name="T15" fmla="*/ 1 h 119"/>
                  <a:gd name="T16" fmla="*/ 2 w 82"/>
                  <a:gd name="T17" fmla="*/ 1 h 119"/>
                  <a:gd name="T18" fmla="*/ 2 w 82"/>
                  <a:gd name="T19" fmla="*/ 1 h 119"/>
                  <a:gd name="T20" fmla="*/ 3 w 82"/>
                  <a:gd name="T21" fmla="*/ 0 h 119"/>
                  <a:gd name="T22" fmla="*/ 3 w 82"/>
                  <a:gd name="T23" fmla="*/ 0 h 119"/>
                  <a:gd name="T24" fmla="*/ 4 w 82"/>
                  <a:gd name="T25" fmla="*/ 0 h 119"/>
                  <a:gd name="T26" fmla="*/ 5 w 82"/>
                  <a:gd name="T27" fmla="*/ 0 h 119"/>
                  <a:gd name="T28" fmla="*/ 5 w 82"/>
                  <a:gd name="T29" fmla="*/ 0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2" h="119">
                    <a:moveTo>
                      <a:pt x="82" y="0"/>
                    </a:moveTo>
                    <a:lnTo>
                      <a:pt x="73" y="29"/>
                    </a:lnTo>
                    <a:lnTo>
                      <a:pt x="71" y="59"/>
                    </a:lnTo>
                    <a:lnTo>
                      <a:pt x="71" y="89"/>
                    </a:lnTo>
                    <a:lnTo>
                      <a:pt x="66" y="119"/>
                    </a:lnTo>
                    <a:lnTo>
                      <a:pt x="11" y="24"/>
                    </a:lnTo>
                    <a:lnTo>
                      <a:pt x="0" y="16"/>
                    </a:lnTo>
                    <a:lnTo>
                      <a:pt x="11" y="13"/>
                    </a:lnTo>
                    <a:lnTo>
                      <a:pt x="22" y="11"/>
                    </a:lnTo>
                    <a:lnTo>
                      <a:pt x="33" y="8"/>
                    </a:lnTo>
                    <a:lnTo>
                      <a:pt x="41" y="5"/>
                    </a:lnTo>
                    <a:lnTo>
                      <a:pt x="52" y="5"/>
                    </a:lnTo>
                    <a:lnTo>
                      <a:pt x="63" y="2"/>
                    </a:lnTo>
                    <a:lnTo>
                      <a:pt x="73" y="2"/>
                    </a:lnTo>
                    <a:lnTo>
                      <a:pt x="82"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31" name="Freeform 74"/>
              <p:cNvSpPr/>
              <p:nvPr/>
            </p:nvSpPr>
            <p:spPr bwMode="auto">
              <a:xfrm>
                <a:off x="2937" y="2208"/>
                <a:ext cx="4" cy="35"/>
              </a:xfrm>
              <a:custGeom>
                <a:avLst/>
                <a:gdLst>
                  <a:gd name="T0" fmla="*/ 1 w 14"/>
                  <a:gd name="T1" fmla="*/ 8 h 142"/>
                  <a:gd name="T2" fmla="*/ 0 w 14"/>
                  <a:gd name="T3" fmla="*/ 9 h 142"/>
                  <a:gd name="T4" fmla="*/ 0 w 14"/>
                  <a:gd name="T5" fmla="*/ 6 h 142"/>
                  <a:gd name="T6" fmla="*/ 0 w 14"/>
                  <a:gd name="T7" fmla="*/ 4 h 142"/>
                  <a:gd name="T8" fmla="*/ 1 w 14"/>
                  <a:gd name="T9" fmla="*/ 2 h 142"/>
                  <a:gd name="T10" fmla="*/ 1 w 14"/>
                  <a:gd name="T11" fmla="*/ 0 h 142"/>
                  <a:gd name="T12" fmla="*/ 1 w 14"/>
                  <a:gd name="T13" fmla="*/ 2 h 142"/>
                  <a:gd name="T14" fmla="*/ 1 w 14"/>
                  <a:gd name="T15" fmla="*/ 4 h 142"/>
                  <a:gd name="T16" fmla="*/ 1 w 14"/>
                  <a:gd name="T17" fmla="*/ 6 h 142"/>
                  <a:gd name="T18" fmla="*/ 1 w 14"/>
                  <a:gd name="T19" fmla="*/ 8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 h="142">
                    <a:moveTo>
                      <a:pt x="11" y="139"/>
                    </a:moveTo>
                    <a:lnTo>
                      <a:pt x="5" y="142"/>
                    </a:lnTo>
                    <a:lnTo>
                      <a:pt x="0" y="107"/>
                    </a:lnTo>
                    <a:lnTo>
                      <a:pt x="2" y="71"/>
                    </a:lnTo>
                    <a:lnTo>
                      <a:pt x="8" y="36"/>
                    </a:lnTo>
                    <a:lnTo>
                      <a:pt x="11" y="0"/>
                    </a:lnTo>
                    <a:lnTo>
                      <a:pt x="14" y="36"/>
                    </a:lnTo>
                    <a:lnTo>
                      <a:pt x="14" y="68"/>
                    </a:lnTo>
                    <a:lnTo>
                      <a:pt x="11" y="103"/>
                    </a:lnTo>
                    <a:lnTo>
                      <a:pt x="11" y="139"/>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32" name="Freeform 75"/>
              <p:cNvSpPr/>
              <p:nvPr/>
            </p:nvSpPr>
            <p:spPr bwMode="auto">
              <a:xfrm>
                <a:off x="3024" y="2209"/>
                <a:ext cx="11" cy="20"/>
              </a:xfrm>
              <a:custGeom>
                <a:avLst/>
                <a:gdLst>
                  <a:gd name="T0" fmla="*/ 2 w 44"/>
                  <a:gd name="T1" fmla="*/ 5 h 78"/>
                  <a:gd name="T2" fmla="*/ 3 w 44"/>
                  <a:gd name="T3" fmla="*/ 5 h 78"/>
                  <a:gd name="T4" fmla="*/ 2 w 44"/>
                  <a:gd name="T5" fmla="*/ 5 h 78"/>
                  <a:gd name="T6" fmla="*/ 2 w 44"/>
                  <a:gd name="T7" fmla="*/ 5 h 78"/>
                  <a:gd name="T8" fmla="*/ 1 w 44"/>
                  <a:gd name="T9" fmla="*/ 5 h 78"/>
                  <a:gd name="T10" fmla="*/ 0 w 44"/>
                  <a:gd name="T11" fmla="*/ 5 h 78"/>
                  <a:gd name="T12" fmla="*/ 0 w 44"/>
                  <a:gd name="T13" fmla="*/ 4 h 78"/>
                  <a:gd name="T14" fmla="*/ 0 w 44"/>
                  <a:gd name="T15" fmla="*/ 3 h 78"/>
                  <a:gd name="T16" fmla="*/ 0 w 44"/>
                  <a:gd name="T17" fmla="*/ 1 h 78"/>
                  <a:gd name="T18" fmla="*/ 0 w 44"/>
                  <a:gd name="T19" fmla="*/ 0 h 78"/>
                  <a:gd name="T20" fmla="*/ 1 w 44"/>
                  <a:gd name="T21" fmla="*/ 1 h 78"/>
                  <a:gd name="T22" fmla="*/ 2 w 44"/>
                  <a:gd name="T23" fmla="*/ 2 h 78"/>
                  <a:gd name="T24" fmla="*/ 2 w 44"/>
                  <a:gd name="T25" fmla="*/ 3 h 78"/>
                  <a:gd name="T26" fmla="*/ 2 w 44"/>
                  <a:gd name="T27" fmla="*/ 5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4" h="78">
                    <a:moveTo>
                      <a:pt x="35" y="71"/>
                    </a:moveTo>
                    <a:lnTo>
                      <a:pt x="44" y="71"/>
                    </a:lnTo>
                    <a:lnTo>
                      <a:pt x="35" y="76"/>
                    </a:lnTo>
                    <a:lnTo>
                      <a:pt x="22" y="78"/>
                    </a:lnTo>
                    <a:lnTo>
                      <a:pt x="11" y="78"/>
                    </a:lnTo>
                    <a:lnTo>
                      <a:pt x="0" y="78"/>
                    </a:lnTo>
                    <a:lnTo>
                      <a:pt x="0" y="60"/>
                    </a:lnTo>
                    <a:lnTo>
                      <a:pt x="3" y="41"/>
                    </a:lnTo>
                    <a:lnTo>
                      <a:pt x="3" y="21"/>
                    </a:lnTo>
                    <a:lnTo>
                      <a:pt x="3" y="0"/>
                    </a:lnTo>
                    <a:lnTo>
                      <a:pt x="11" y="16"/>
                    </a:lnTo>
                    <a:lnTo>
                      <a:pt x="22" y="32"/>
                    </a:lnTo>
                    <a:lnTo>
                      <a:pt x="30" y="51"/>
                    </a:lnTo>
                    <a:lnTo>
                      <a:pt x="35" y="71"/>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33" name="Freeform 76"/>
              <p:cNvSpPr/>
              <p:nvPr/>
            </p:nvSpPr>
            <p:spPr bwMode="auto">
              <a:xfrm>
                <a:off x="3046" y="2209"/>
                <a:ext cx="9" cy="16"/>
              </a:xfrm>
              <a:custGeom>
                <a:avLst/>
                <a:gdLst>
                  <a:gd name="T0" fmla="*/ 2 w 35"/>
                  <a:gd name="T1" fmla="*/ 4 h 65"/>
                  <a:gd name="T2" fmla="*/ 2 w 35"/>
                  <a:gd name="T3" fmla="*/ 4 h 65"/>
                  <a:gd name="T4" fmla="*/ 1 w 35"/>
                  <a:gd name="T5" fmla="*/ 4 h 65"/>
                  <a:gd name="T6" fmla="*/ 1 w 35"/>
                  <a:gd name="T7" fmla="*/ 4 h 65"/>
                  <a:gd name="T8" fmla="*/ 0 w 35"/>
                  <a:gd name="T9" fmla="*/ 4 h 65"/>
                  <a:gd name="T10" fmla="*/ 0 w 35"/>
                  <a:gd name="T11" fmla="*/ 0 h 65"/>
                  <a:gd name="T12" fmla="*/ 1 w 35"/>
                  <a:gd name="T13" fmla="*/ 1 h 65"/>
                  <a:gd name="T14" fmla="*/ 2 w 35"/>
                  <a:gd name="T15" fmla="*/ 2 h 65"/>
                  <a:gd name="T16" fmla="*/ 2 w 35"/>
                  <a:gd name="T17" fmla="*/ 3 h 65"/>
                  <a:gd name="T18" fmla="*/ 2 w 35"/>
                  <a:gd name="T19" fmla="*/ 4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65">
                    <a:moveTo>
                      <a:pt x="35" y="60"/>
                    </a:moveTo>
                    <a:lnTo>
                      <a:pt x="28" y="62"/>
                    </a:lnTo>
                    <a:lnTo>
                      <a:pt x="19" y="65"/>
                    </a:lnTo>
                    <a:lnTo>
                      <a:pt x="11" y="65"/>
                    </a:lnTo>
                    <a:lnTo>
                      <a:pt x="0" y="65"/>
                    </a:lnTo>
                    <a:lnTo>
                      <a:pt x="0" y="0"/>
                    </a:lnTo>
                    <a:lnTo>
                      <a:pt x="14" y="13"/>
                    </a:lnTo>
                    <a:lnTo>
                      <a:pt x="22" y="30"/>
                    </a:lnTo>
                    <a:lnTo>
                      <a:pt x="30" y="46"/>
                    </a:lnTo>
                    <a:lnTo>
                      <a:pt x="35" y="60"/>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34" name="Freeform 77"/>
              <p:cNvSpPr/>
              <p:nvPr/>
            </p:nvSpPr>
            <p:spPr bwMode="auto">
              <a:xfrm>
                <a:off x="2870" y="2210"/>
                <a:ext cx="20" cy="33"/>
              </a:xfrm>
              <a:custGeom>
                <a:avLst/>
                <a:gdLst>
                  <a:gd name="T0" fmla="*/ 5 w 79"/>
                  <a:gd name="T1" fmla="*/ 0 h 131"/>
                  <a:gd name="T2" fmla="*/ 5 w 79"/>
                  <a:gd name="T3" fmla="*/ 2 h 131"/>
                  <a:gd name="T4" fmla="*/ 5 w 79"/>
                  <a:gd name="T5" fmla="*/ 4 h 131"/>
                  <a:gd name="T6" fmla="*/ 4 w 79"/>
                  <a:gd name="T7" fmla="*/ 6 h 131"/>
                  <a:gd name="T8" fmla="*/ 4 w 79"/>
                  <a:gd name="T9" fmla="*/ 8 h 131"/>
                  <a:gd name="T10" fmla="*/ 3 w 79"/>
                  <a:gd name="T11" fmla="*/ 7 h 131"/>
                  <a:gd name="T12" fmla="*/ 3 w 79"/>
                  <a:gd name="T13" fmla="*/ 5 h 131"/>
                  <a:gd name="T14" fmla="*/ 2 w 79"/>
                  <a:gd name="T15" fmla="*/ 4 h 131"/>
                  <a:gd name="T16" fmla="*/ 1 w 79"/>
                  <a:gd name="T17" fmla="*/ 2 h 131"/>
                  <a:gd name="T18" fmla="*/ 0 w 79"/>
                  <a:gd name="T19" fmla="*/ 2 h 131"/>
                  <a:gd name="T20" fmla="*/ 0 w 79"/>
                  <a:gd name="T21" fmla="*/ 1 h 131"/>
                  <a:gd name="T22" fmla="*/ 1 w 79"/>
                  <a:gd name="T23" fmla="*/ 1 h 131"/>
                  <a:gd name="T24" fmla="*/ 3 w 79"/>
                  <a:gd name="T25" fmla="*/ 1 h 131"/>
                  <a:gd name="T26" fmla="*/ 4 w 79"/>
                  <a:gd name="T27" fmla="*/ 1 h 131"/>
                  <a:gd name="T28" fmla="*/ 5 w 79"/>
                  <a:gd name="T29" fmla="*/ 0 h 1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9" h="131">
                    <a:moveTo>
                      <a:pt x="79" y="0"/>
                    </a:moveTo>
                    <a:lnTo>
                      <a:pt x="74" y="32"/>
                    </a:lnTo>
                    <a:lnTo>
                      <a:pt x="71" y="66"/>
                    </a:lnTo>
                    <a:lnTo>
                      <a:pt x="65" y="98"/>
                    </a:lnTo>
                    <a:lnTo>
                      <a:pt x="60" y="131"/>
                    </a:lnTo>
                    <a:lnTo>
                      <a:pt x="49" y="106"/>
                    </a:lnTo>
                    <a:lnTo>
                      <a:pt x="38" y="78"/>
                    </a:lnTo>
                    <a:lnTo>
                      <a:pt x="28" y="55"/>
                    </a:lnTo>
                    <a:lnTo>
                      <a:pt x="17" y="30"/>
                    </a:lnTo>
                    <a:lnTo>
                      <a:pt x="0" y="30"/>
                    </a:lnTo>
                    <a:lnTo>
                      <a:pt x="0" y="13"/>
                    </a:lnTo>
                    <a:lnTo>
                      <a:pt x="19" y="11"/>
                    </a:lnTo>
                    <a:lnTo>
                      <a:pt x="42" y="8"/>
                    </a:lnTo>
                    <a:lnTo>
                      <a:pt x="60" y="6"/>
                    </a:lnTo>
                    <a:lnTo>
                      <a:pt x="79"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35" name="Freeform 78"/>
              <p:cNvSpPr/>
              <p:nvPr/>
            </p:nvSpPr>
            <p:spPr bwMode="auto">
              <a:xfrm>
                <a:off x="2913" y="2211"/>
                <a:ext cx="6" cy="35"/>
              </a:xfrm>
              <a:custGeom>
                <a:avLst/>
                <a:gdLst>
                  <a:gd name="T0" fmla="*/ 1 w 21"/>
                  <a:gd name="T1" fmla="*/ 8 h 142"/>
                  <a:gd name="T2" fmla="*/ 1 w 21"/>
                  <a:gd name="T3" fmla="*/ 9 h 142"/>
                  <a:gd name="T4" fmla="*/ 1 w 21"/>
                  <a:gd name="T5" fmla="*/ 9 h 142"/>
                  <a:gd name="T6" fmla="*/ 0 w 21"/>
                  <a:gd name="T7" fmla="*/ 9 h 142"/>
                  <a:gd name="T8" fmla="*/ 0 w 21"/>
                  <a:gd name="T9" fmla="*/ 9 h 142"/>
                  <a:gd name="T10" fmla="*/ 0 w 21"/>
                  <a:gd name="T11" fmla="*/ 8 h 142"/>
                  <a:gd name="T12" fmla="*/ 0 w 21"/>
                  <a:gd name="T13" fmla="*/ 8 h 142"/>
                  <a:gd name="T14" fmla="*/ 0 w 21"/>
                  <a:gd name="T15" fmla="*/ 8 h 142"/>
                  <a:gd name="T16" fmla="*/ 0 w 21"/>
                  <a:gd name="T17" fmla="*/ 8 h 142"/>
                  <a:gd name="T18" fmla="*/ 0 w 21"/>
                  <a:gd name="T19" fmla="*/ 6 h 142"/>
                  <a:gd name="T20" fmla="*/ 0 w 21"/>
                  <a:gd name="T21" fmla="*/ 4 h 142"/>
                  <a:gd name="T22" fmla="*/ 1 w 21"/>
                  <a:gd name="T23" fmla="*/ 2 h 142"/>
                  <a:gd name="T24" fmla="*/ 1 w 21"/>
                  <a:gd name="T25" fmla="*/ 0 h 142"/>
                  <a:gd name="T26" fmla="*/ 2 w 21"/>
                  <a:gd name="T27" fmla="*/ 2 h 142"/>
                  <a:gd name="T28" fmla="*/ 2 w 21"/>
                  <a:gd name="T29" fmla="*/ 4 h 142"/>
                  <a:gd name="T30" fmla="*/ 1 w 21"/>
                  <a:gd name="T31" fmla="*/ 6 h 142"/>
                  <a:gd name="T32" fmla="*/ 1 w 21"/>
                  <a:gd name="T33" fmla="*/ 8 h 1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142">
                    <a:moveTo>
                      <a:pt x="16" y="137"/>
                    </a:moveTo>
                    <a:lnTo>
                      <a:pt x="14" y="140"/>
                    </a:lnTo>
                    <a:lnTo>
                      <a:pt x="8" y="142"/>
                    </a:lnTo>
                    <a:lnTo>
                      <a:pt x="5" y="142"/>
                    </a:lnTo>
                    <a:lnTo>
                      <a:pt x="0" y="142"/>
                    </a:lnTo>
                    <a:lnTo>
                      <a:pt x="2" y="137"/>
                    </a:lnTo>
                    <a:lnTo>
                      <a:pt x="5" y="131"/>
                    </a:lnTo>
                    <a:lnTo>
                      <a:pt x="5" y="129"/>
                    </a:lnTo>
                    <a:lnTo>
                      <a:pt x="0" y="126"/>
                    </a:lnTo>
                    <a:lnTo>
                      <a:pt x="2" y="94"/>
                    </a:lnTo>
                    <a:lnTo>
                      <a:pt x="5" y="64"/>
                    </a:lnTo>
                    <a:lnTo>
                      <a:pt x="8" y="30"/>
                    </a:lnTo>
                    <a:lnTo>
                      <a:pt x="14" y="0"/>
                    </a:lnTo>
                    <a:lnTo>
                      <a:pt x="21" y="36"/>
                    </a:lnTo>
                    <a:lnTo>
                      <a:pt x="21" y="71"/>
                    </a:lnTo>
                    <a:lnTo>
                      <a:pt x="19" y="107"/>
                    </a:lnTo>
                    <a:lnTo>
                      <a:pt x="16" y="137"/>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36" name="Freeform 79"/>
              <p:cNvSpPr/>
              <p:nvPr/>
            </p:nvSpPr>
            <p:spPr bwMode="auto">
              <a:xfrm>
                <a:off x="2998" y="2212"/>
                <a:ext cx="11" cy="21"/>
              </a:xfrm>
              <a:custGeom>
                <a:avLst/>
                <a:gdLst>
                  <a:gd name="T0" fmla="*/ 3 w 46"/>
                  <a:gd name="T1" fmla="*/ 5 h 82"/>
                  <a:gd name="T2" fmla="*/ 0 w 46"/>
                  <a:gd name="T3" fmla="*/ 5 h 82"/>
                  <a:gd name="T4" fmla="*/ 0 w 46"/>
                  <a:gd name="T5" fmla="*/ 4 h 82"/>
                  <a:gd name="T6" fmla="*/ 0 w 46"/>
                  <a:gd name="T7" fmla="*/ 3 h 82"/>
                  <a:gd name="T8" fmla="*/ 0 w 46"/>
                  <a:gd name="T9" fmla="*/ 1 h 82"/>
                  <a:gd name="T10" fmla="*/ 0 w 46"/>
                  <a:gd name="T11" fmla="*/ 0 h 82"/>
                  <a:gd name="T12" fmla="*/ 1 w 46"/>
                  <a:gd name="T13" fmla="*/ 1 h 82"/>
                  <a:gd name="T14" fmla="*/ 2 w 46"/>
                  <a:gd name="T15" fmla="*/ 2 h 82"/>
                  <a:gd name="T16" fmla="*/ 2 w 46"/>
                  <a:gd name="T17" fmla="*/ 4 h 82"/>
                  <a:gd name="T18" fmla="*/ 3 w 46"/>
                  <a:gd name="T19" fmla="*/ 5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 h="82">
                    <a:moveTo>
                      <a:pt x="46" y="77"/>
                    </a:moveTo>
                    <a:lnTo>
                      <a:pt x="2" y="82"/>
                    </a:lnTo>
                    <a:lnTo>
                      <a:pt x="5" y="63"/>
                    </a:lnTo>
                    <a:lnTo>
                      <a:pt x="2" y="40"/>
                    </a:lnTo>
                    <a:lnTo>
                      <a:pt x="0" y="19"/>
                    </a:lnTo>
                    <a:lnTo>
                      <a:pt x="2" y="0"/>
                    </a:lnTo>
                    <a:lnTo>
                      <a:pt x="16" y="17"/>
                    </a:lnTo>
                    <a:lnTo>
                      <a:pt x="30" y="35"/>
                    </a:lnTo>
                    <a:lnTo>
                      <a:pt x="40" y="54"/>
                    </a:lnTo>
                    <a:lnTo>
                      <a:pt x="46" y="77"/>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37" name="Freeform 80"/>
              <p:cNvSpPr/>
              <p:nvPr/>
            </p:nvSpPr>
            <p:spPr bwMode="auto">
              <a:xfrm>
                <a:off x="2969" y="2214"/>
                <a:ext cx="13" cy="23"/>
              </a:xfrm>
              <a:custGeom>
                <a:avLst/>
                <a:gdLst>
                  <a:gd name="T0" fmla="*/ 3 w 53"/>
                  <a:gd name="T1" fmla="*/ 5 h 96"/>
                  <a:gd name="T2" fmla="*/ 0 w 53"/>
                  <a:gd name="T3" fmla="*/ 6 h 96"/>
                  <a:gd name="T4" fmla="*/ 0 w 53"/>
                  <a:gd name="T5" fmla="*/ 0 h 96"/>
                  <a:gd name="T6" fmla="*/ 1 w 53"/>
                  <a:gd name="T7" fmla="*/ 1 h 96"/>
                  <a:gd name="T8" fmla="*/ 2 w 53"/>
                  <a:gd name="T9" fmla="*/ 2 h 96"/>
                  <a:gd name="T10" fmla="*/ 3 w 53"/>
                  <a:gd name="T11" fmla="*/ 4 h 96"/>
                  <a:gd name="T12" fmla="*/ 3 w 53"/>
                  <a:gd name="T13" fmla="*/ 5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96">
                    <a:moveTo>
                      <a:pt x="53" y="88"/>
                    </a:moveTo>
                    <a:lnTo>
                      <a:pt x="5" y="96"/>
                    </a:lnTo>
                    <a:lnTo>
                      <a:pt x="0" y="0"/>
                    </a:lnTo>
                    <a:lnTo>
                      <a:pt x="16" y="23"/>
                    </a:lnTo>
                    <a:lnTo>
                      <a:pt x="30" y="42"/>
                    </a:lnTo>
                    <a:lnTo>
                      <a:pt x="43" y="63"/>
                    </a:lnTo>
                    <a:lnTo>
                      <a:pt x="53" y="88"/>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38" name="Freeform 81"/>
              <p:cNvSpPr/>
              <p:nvPr/>
            </p:nvSpPr>
            <p:spPr bwMode="auto">
              <a:xfrm>
                <a:off x="2845" y="2215"/>
                <a:ext cx="19" cy="30"/>
              </a:xfrm>
              <a:custGeom>
                <a:avLst/>
                <a:gdLst>
                  <a:gd name="T0" fmla="*/ 5 w 74"/>
                  <a:gd name="T1" fmla="*/ 0 h 120"/>
                  <a:gd name="T2" fmla="*/ 4 w 74"/>
                  <a:gd name="T3" fmla="*/ 2 h 120"/>
                  <a:gd name="T4" fmla="*/ 4 w 74"/>
                  <a:gd name="T5" fmla="*/ 4 h 120"/>
                  <a:gd name="T6" fmla="*/ 4 w 74"/>
                  <a:gd name="T7" fmla="*/ 6 h 120"/>
                  <a:gd name="T8" fmla="*/ 4 w 74"/>
                  <a:gd name="T9" fmla="*/ 8 h 120"/>
                  <a:gd name="T10" fmla="*/ 1 w 74"/>
                  <a:gd name="T11" fmla="*/ 2 h 120"/>
                  <a:gd name="T12" fmla="*/ 0 w 74"/>
                  <a:gd name="T13" fmla="*/ 2 h 120"/>
                  <a:gd name="T14" fmla="*/ 0 w 74"/>
                  <a:gd name="T15" fmla="*/ 1 h 120"/>
                  <a:gd name="T16" fmla="*/ 0 w 74"/>
                  <a:gd name="T17" fmla="*/ 1 h 120"/>
                  <a:gd name="T18" fmla="*/ 1 w 74"/>
                  <a:gd name="T19" fmla="*/ 1 h 120"/>
                  <a:gd name="T20" fmla="*/ 1 w 74"/>
                  <a:gd name="T21" fmla="*/ 1 h 120"/>
                  <a:gd name="T22" fmla="*/ 2 w 74"/>
                  <a:gd name="T23" fmla="*/ 1 h 120"/>
                  <a:gd name="T24" fmla="*/ 3 w 74"/>
                  <a:gd name="T25" fmla="*/ 1 h 120"/>
                  <a:gd name="T26" fmla="*/ 4 w 74"/>
                  <a:gd name="T27" fmla="*/ 0 h 120"/>
                  <a:gd name="T28" fmla="*/ 5 w 74"/>
                  <a:gd name="T29" fmla="*/ 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4" h="120">
                    <a:moveTo>
                      <a:pt x="74" y="0"/>
                    </a:moveTo>
                    <a:lnTo>
                      <a:pt x="68" y="29"/>
                    </a:lnTo>
                    <a:lnTo>
                      <a:pt x="68" y="59"/>
                    </a:lnTo>
                    <a:lnTo>
                      <a:pt x="65" y="90"/>
                    </a:lnTo>
                    <a:lnTo>
                      <a:pt x="60" y="120"/>
                    </a:lnTo>
                    <a:lnTo>
                      <a:pt x="14" y="24"/>
                    </a:lnTo>
                    <a:lnTo>
                      <a:pt x="0" y="24"/>
                    </a:lnTo>
                    <a:lnTo>
                      <a:pt x="0" y="19"/>
                    </a:lnTo>
                    <a:lnTo>
                      <a:pt x="3" y="13"/>
                    </a:lnTo>
                    <a:lnTo>
                      <a:pt x="9" y="11"/>
                    </a:lnTo>
                    <a:lnTo>
                      <a:pt x="14" y="11"/>
                    </a:lnTo>
                    <a:lnTo>
                      <a:pt x="30" y="8"/>
                    </a:lnTo>
                    <a:lnTo>
                      <a:pt x="46" y="6"/>
                    </a:lnTo>
                    <a:lnTo>
                      <a:pt x="60" y="3"/>
                    </a:lnTo>
                    <a:lnTo>
                      <a:pt x="74"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39" name="Freeform 82"/>
              <p:cNvSpPr/>
              <p:nvPr/>
            </p:nvSpPr>
            <p:spPr bwMode="auto">
              <a:xfrm>
                <a:off x="2863" y="2218"/>
                <a:ext cx="5" cy="36"/>
              </a:xfrm>
              <a:custGeom>
                <a:avLst/>
                <a:gdLst>
                  <a:gd name="T0" fmla="*/ 1 w 19"/>
                  <a:gd name="T1" fmla="*/ 9 h 144"/>
                  <a:gd name="T2" fmla="*/ 1 w 19"/>
                  <a:gd name="T3" fmla="*/ 9 h 144"/>
                  <a:gd name="T4" fmla="*/ 0 w 19"/>
                  <a:gd name="T5" fmla="*/ 8 h 144"/>
                  <a:gd name="T6" fmla="*/ 0 w 19"/>
                  <a:gd name="T7" fmla="*/ 8 h 144"/>
                  <a:gd name="T8" fmla="*/ 0 w 19"/>
                  <a:gd name="T9" fmla="*/ 7 h 144"/>
                  <a:gd name="T10" fmla="*/ 0 w 19"/>
                  <a:gd name="T11" fmla="*/ 6 h 144"/>
                  <a:gd name="T12" fmla="*/ 1 w 19"/>
                  <a:gd name="T13" fmla="*/ 5 h 144"/>
                  <a:gd name="T14" fmla="*/ 1 w 19"/>
                  <a:gd name="T15" fmla="*/ 3 h 144"/>
                  <a:gd name="T16" fmla="*/ 1 w 19"/>
                  <a:gd name="T17" fmla="*/ 2 h 144"/>
                  <a:gd name="T18" fmla="*/ 1 w 19"/>
                  <a:gd name="T19" fmla="*/ 0 h 144"/>
                  <a:gd name="T20" fmla="*/ 1 w 19"/>
                  <a:gd name="T21" fmla="*/ 9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 h="144">
                    <a:moveTo>
                      <a:pt x="19" y="144"/>
                    </a:moveTo>
                    <a:lnTo>
                      <a:pt x="14" y="144"/>
                    </a:lnTo>
                    <a:lnTo>
                      <a:pt x="3" y="133"/>
                    </a:lnTo>
                    <a:lnTo>
                      <a:pt x="0" y="119"/>
                    </a:lnTo>
                    <a:lnTo>
                      <a:pt x="3" y="109"/>
                    </a:lnTo>
                    <a:lnTo>
                      <a:pt x="3" y="98"/>
                    </a:lnTo>
                    <a:lnTo>
                      <a:pt x="8" y="73"/>
                    </a:lnTo>
                    <a:lnTo>
                      <a:pt x="11" y="48"/>
                    </a:lnTo>
                    <a:lnTo>
                      <a:pt x="16" y="25"/>
                    </a:lnTo>
                    <a:lnTo>
                      <a:pt x="19" y="0"/>
                    </a:lnTo>
                    <a:lnTo>
                      <a:pt x="19" y="144"/>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40" name="Freeform 83"/>
              <p:cNvSpPr/>
              <p:nvPr/>
            </p:nvSpPr>
            <p:spPr bwMode="auto">
              <a:xfrm>
                <a:off x="2896" y="2218"/>
                <a:ext cx="13" cy="31"/>
              </a:xfrm>
              <a:custGeom>
                <a:avLst/>
                <a:gdLst>
                  <a:gd name="T0" fmla="*/ 3 w 55"/>
                  <a:gd name="T1" fmla="*/ 7 h 126"/>
                  <a:gd name="T2" fmla="*/ 3 w 55"/>
                  <a:gd name="T3" fmla="*/ 7 h 126"/>
                  <a:gd name="T4" fmla="*/ 0 w 55"/>
                  <a:gd name="T5" fmla="*/ 8 h 126"/>
                  <a:gd name="T6" fmla="*/ 0 w 55"/>
                  <a:gd name="T7" fmla="*/ 6 h 126"/>
                  <a:gd name="T8" fmla="*/ 0 w 55"/>
                  <a:gd name="T9" fmla="*/ 4 h 126"/>
                  <a:gd name="T10" fmla="*/ 0 w 55"/>
                  <a:gd name="T11" fmla="*/ 2 h 126"/>
                  <a:gd name="T12" fmla="*/ 0 w 55"/>
                  <a:gd name="T13" fmla="*/ 0 h 126"/>
                  <a:gd name="T14" fmla="*/ 1 w 55"/>
                  <a:gd name="T15" fmla="*/ 1 h 126"/>
                  <a:gd name="T16" fmla="*/ 1 w 55"/>
                  <a:gd name="T17" fmla="*/ 3 h 126"/>
                  <a:gd name="T18" fmla="*/ 2 w 55"/>
                  <a:gd name="T19" fmla="*/ 5 h 126"/>
                  <a:gd name="T20" fmla="*/ 3 w 55"/>
                  <a:gd name="T21" fmla="*/ 7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5" h="126">
                    <a:moveTo>
                      <a:pt x="55" y="109"/>
                    </a:moveTo>
                    <a:lnTo>
                      <a:pt x="55" y="114"/>
                    </a:lnTo>
                    <a:lnTo>
                      <a:pt x="5" y="126"/>
                    </a:lnTo>
                    <a:lnTo>
                      <a:pt x="5" y="96"/>
                    </a:lnTo>
                    <a:lnTo>
                      <a:pt x="2" y="62"/>
                    </a:lnTo>
                    <a:lnTo>
                      <a:pt x="0" y="32"/>
                    </a:lnTo>
                    <a:lnTo>
                      <a:pt x="0" y="0"/>
                    </a:lnTo>
                    <a:lnTo>
                      <a:pt x="16" y="25"/>
                    </a:lnTo>
                    <a:lnTo>
                      <a:pt x="27" y="52"/>
                    </a:lnTo>
                    <a:lnTo>
                      <a:pt x="41" y="82"/>
                    </a:lnTo>
                    <a:lnTo>
                      <a:pt x="55" y="109"/>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41" name="Freeform 84"/>
              <p:cNvSpPr/>
              <p:nvPr/>
            </p:nvSpPr>
            <p:spPr bwMode="auto">
              <a:xfrm>
                <a:off x="2945" y="2218"/>
                <a:ext cx="11" cy="24"/>
              </a:xfrm>
              <a:custGeom>
                <a:avLst/>
                <a:gdLst>
                  <a:gd name="T0" fmla="*/ 3 w 43"/>
                  <a:gd name="T1" fmla="*/ 6 h 96"/>
                  <a:gd name="T2" fmla="*/ 0 w 43"/>
                  <a:gd name="T3" fmla="*/ 6 h 96"/>
                  <a:gd name="T4" fmla="*/ 0 w 43"/>
                  <a:gd name="T5" fmla="*/ 0 h 96"/>
                  <a:gd name="T6" fmla="*/ 1 w 43"/>
                  <a:gd name="T7" fmla="*/ 2 h 96"/>
                  <a:gd name="T8" fmla="*/ 2 w 43"/>
                  <a:gd name="T9" fmla="*/ 3 h 96"/>
                  <a:gd name="T10" fmla="*/ 2 w 43"/>
                  <a:gd name="T11" fmla="*/ 4 h 96"/>
                  <a:gd name="T12" fmla="*/ 3 w 43"/>
                  <a:gd name="T13" fmla="*/ 6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 h="96">
                    <a:moveTo>
                      <a:pt x="43" y="90"/>
                    </a:moveTo>
                    <a:lnTo>
                      <a:pt x="0" y="96"/>
                    </a:lnTo>
                    <a:lnTo>
                      <a:pt x="0" y="0"/>
                    </a:lnTo>
                    <a:lnTo>
                      <a:pt x="11" y="22"/>
                    </a:lnTo>
                    <a:lnTo>
                      <a:pt x="25" y="43"/>
                    </a:lnTo>
                    <a:lnTo>
                      <a:pt x="36" y="66"/>
                    </a:lnTo>
                    <a:lnTo>
                      <a:pt x="43" y="90"/>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42" name="Freeform 85"/>
              <p:cNvSpPr/>
              <p:nvPr/>
            </p:nvSpPr>
            <p:spPr bwMode="auto">
              <a:xfrm>
                <a:off x="2817" y="2219"/>
                <a:ext cx="21" cy="33"/>
              </a:xfrm>
              <a:custGeom>
                <a:avLst/>
                <a:gdLst>
                  <a:gd name="T0" fmla="*/ 5 w 85"/>
                  <a:gd name="T1" fmla="*/ 0 h 133"/>
                  <a:gd name="T2" fmla="*/ 5 w 85"/>
                  <a:gd name="T3" fmla="*/ 2 h 133"/>
                  <a:gd name="T4" fmla="*/ 4 w 85"/>
                  <a:gd name="T5" fmla="*/ 4 h 133"/>
                  <a:gd name="T6" fmla="*/ 4 w 85"/>
                  <a:gd name="T7" fmla="*/ 6 h 133"/>
                  <a:gd name="T8" fmla="*/ 4 w 85"/>
                  <a:gd name="T9" fmla="*/ 8 h 133"/>
                  <a:gd name="T10" fmla="*/ 3 w 85"/>
                  <a:gd name="T11" fmla="*/ 7 h 133"/>
                  <a:gd name="T12" fmla="*/ 2 w 85"/>
                  <a:gd name="T13" fmla="*/ 5 h 133"/>
                  <a:gd name="T14" fmla="*/ 1 w 85"/>
                  <a:gd name="T15" fmla="*/ 4 h 133"/>
                  <a:gd name="T16" fmla="*/ 0 w 85"/>
                  <a:gd name="T17" fmla="*/ 2 h 133"/>
                  <a:gd name="T18" fmla="*/ 0 w 85"/>
                  <a:gd name="T19" fmla="*/ 2 h 133"/>
                  <a:gd name="T20" fmla="*/ 0 w 85"/>
                  <a:gd name="T21" fmla="*/ 2 h 133"/>
                  <a:gd name="T22" fmla="*/ 0 w 85"/>
                  <a:gd name="T23" fmla="*/ 1 h 133"/>
                  <a:gd name="T24" fmla="*/ 0 w 85"/>
                  <a:gd name="T25" fmla="*/ 1 h 133"/>
                  <a:gd name="T26" fmla="*/ 0 w 85"/>
                  <a:gd name="T27" fmla="*/ 1 h 133"/>
                  <a:gd name="T28" fmla="*/ 1 w 85"/>
                  <a:gd name="T29" fmla="*/ 0 h 133"/>
                  <a:gd name="T30" fmla="*/ 2 w 85"/>
                  <a:gd name="T31" fmla="*/ 0 h 133"/>
                  <a:gd name="T32" fmla="*/ 2 w 85"/>
                  <a:gd name="T33" fmla="*/ 0 h 133"/>
                  <a:gd name="T34" fmla="*/ 3 w 85"/>
                  <a:gd name="T35" fmla="*/ 0 h 133"/>
                  <a:gd name="T36" fmla="*/ 4 w 85"/>
                  <a:gd name="T37" fmla="*/ 0 h 133"/>
                  <a:gd name="T38" fmla="*/ 4 w 85"/>
                  <a:gd name="T39" fmla="*/ 0 h 133"/>
                  <a:gd name="T40" fmla="*/ 5 w 85"/>
                  <a:gd name="T41" fmla="*/ 0 h 1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5" h="133">
                    <a:moveTo>
                      <a:pt x="85" y="0"/>
                    </a:moveTo>
                    <a:lnTo>
                      <a:pt x="76" y="32"/>
                    </a:lnTo>
                    <a:lnTo>
                      <a:pt x="71" y="65"/>
                    </a:lnTo>
                    <a:lnTo>
                      <a:pt x="69" y="100"/>
                    </a:lnTo>
                    <a:lnTo>
                      <a:pt x="66" y="133"/>
                    </a:lnTo>
                    <a:lnTo>
                      <a:pt x="53" y="108"/>
                    </a:lnTo>
                    <a:lnTo>
                      <a:pt x="41" y="86"/>
                    </a:lnTo>
                    <a:lnTo>
                      <a:pt x="25" y="62"/>
                    </a:lnTo>
                    <a:lnTo>
                      <a:pt x="9" y="42"/>
                    </a:lnTo>
                    <a:lnTo>
                      <a:pt x="3" y="37"/>
                    </a:lnTo>
                    <a:lnTo>
                      <a:pt x="0" y="30"/>
                    </a:lnTo>
                    <a:lnTo>
                      <a:pt x="0" y="21"/>
                    </a:lnTo>
                    <a:lnTo>
                      <a:pt x="0" y="12"/>
                    </a:lnTo>
                    <a:lnTo>
                      <a:pt x="9" y="12"/>
                    </a:lnTo>
                    <a:lnTo>
                      <a:pt x="20" y="10"/>
                    </a:lnTo>
                    <a:lnTo>
                      <a:pt x="30" y="10"/>
                    </a:lnTo>
                    <a:lnTo>
                      <a:pt x="41" y="7"/>
                    </a:lnTo>
                    <a:lnTo>
                      <a:pt x="53" y="5"/>
                    </a:lnTo>
                    <a:lnTo>
                      <a:pt x="64" y="2"/>
                    </a:lnTo>
                    <a:lnTo>
                      <a:pt x="74" y="2"/>
                    </a:lnTo>
                    <a:lnTo>
                      <a:pt x="85"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43" name="Freeform 86"/>
              <p:cNvSpPr/>
              <p:nvPr/>
            </p:nvSpPr>
            <p:spPr bwMode="auto">
              <a:xfrm>
                <a:off x="2836" y="2220"/>
                <a:ext cx="6" cy="39"/>
              </a:xfrm>
              <a:custGeom>
                <a:avLst/>
                <a:gdLst>
                  <a:gd name="T0" fmla="*/ 1 w 21"/>
                  <a:gd name="T1" fmla="*/ 10 h 155"/>
                  <a:gd name="T2" fmla="*/ 1 w 21"/>
                  <a:gd name="T3" fmla="*/ 10 h 155"/>
                  <a:gd name="T4" fmla="*/ 0 w 21"/>
                  <a:gd name="T5" fmla="*/ 9 h 155"/>
                  <a:gd name="T6" fmla="*/ 0 w 21"/>
                  <a:gd name="T7" fmla="*/ 9 h 155"/>
                  <a:gd name="T8" fmla="*/ 0 w 21"/>
                  <a:gd name="T9" fmla="*/ 8 h 155"/>
                  <a:gd name="T10" fmla="*/ 0 w 21"/>
                  <a:gd name="T11" fmla="*/ 6 h 155"/>
                  <a:gd name="T12" fmla="*/ 0 w 21"/>
                  <a:gd name="T13" fmla="*/ 4 h 155"/>
                  <a:gd name="T14" fmla="*/ 1 w 21"/>
                  <a:gd name="T15" fmla="*/ 2 h 155"/>
                  <a:gd name="T16" fmla="*/ 1 w 21"/>
                  <a:gd name="T17" fmla="*/ 0 h 155"/>
                  <a:gd name="T18" fmla="*/ 2 w 21"/>
                  <a:gd name="T19" fmla="*/ 3 h 155"/>
                  <a:gd name="T20" fmla="*/ 2 w 21"/>
                  <a:gd name="T21" fmla="*/ 5 h 155"/>
                  <a:gd name="T22" fmla="*/ 1 w 21"/>
                  <a:gd name="T23" fmla="*/ 8 h 155"/>
                  <a:gd name="T24" fmla="*/ 1 w 21"/>
                  <a:gd name="T25" fmla="*/ 10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 h="155">
                    <a:moveTo>
                      <a:pt x="19" y="155"/>
                    </a:moveTo>
                    <a:lnTo>
                      <a:pt x="8" y="153"/>
                    </a:lnTo>
                    <a:lnTo>
                      <a:pt x="5" y="145"/>
                    </a:lnTo>
                    <a:lnTo>
                      <a:pt x="5" y="134"/>
                    </a:lnTo>
                    <a:lnTo>
                      <a:pt x="0" y="125"/>
                    </a:lnTo>
                    <a:lnTo>
                      <a:pt x="2" y="95"/>
                    </a:lnTo>
                    <a:lnTo>
                      <a:pt x="5" y="63"/>
                    </a:lnTo>
                    <a:lnTo>
                      <a:pt x="10" y="33"/>
                    </a:lnTo>
                    <a:lnTo>
                      <a:pt x="19" y="0"/>
                    </a:lnTo>
                    <a:lnTo>
                      <a:pt x="21" y="40"/>
                    </a:lnTo>
                    <a:lnTo>
                      <a:pt x="21" y="79"/>
                    </a:lnTo>
                    <a:lnTo>
                      <a:pt x="19" y="118"/>
                    </a:lnTo>
                    <a:lnTo>
                      <a:pt x="19" y="155"/>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44" name="Freeform 87"/>
              <p:cNvSpPr/>
              <p:nvPr/>
            </p:nvSpPr>
            <p:spPr bwMode="auto">
              <a:xfrm>
                <a:off x="2922" y="2220"/>
                <a:ext cx="9" cy="25"/>
              </a:xfrm>
              <a:custGeom>
                <a:avLst/>
                <a:gdLst>
                  <a:gd name="T0" fmla="*/ 2 w 35"/>
                  <a:gd name="T1" fmla="*/ 6 h 101"/>
                  <a:gd name="T2" fmla="*/ 0 w 35"/>
                  <a:gd name="T3" fmla="*/ 6 h 101"/>
                  <a:gd name="T4" fmla="*/ 0 w 35"/>
                  <a:gd name="T5" fmla="*/ 0 h 101"/>
                  <a:gd name="T6" fmla="*/ 1 w 35"/>
                  <a:gd name="T7" fmla="*/ 1 h 101"/>
                  <a:gd name="T8" fmla="*/ 1 w 35"/>
                  <a:gd name="T9" fmla="*/ 3 h 101"/>
                  <a:gd name="T10" fmla="*/ 2 w 35"/>
                  <a:gd name="T11" fmla="*/ 4 h 101"/>
                  <a:gd name="T12" fmla="*/ 2 w 35"/>
                  <a:gd name="T13" fmla="*/ 6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101">
                    <a:moveTo>
                      <a:pt x="35" y="93"/>
                    </a:moveTo>
                    <a:lnTo>
                      <a:pt x="0" y="101"/>
                    </a:lnTo>
                    <a:lnTo>
                      <a:pt x="0" y="0"/>
                    </a:lnTo>
                    <a:lnTo>
                      <a:pt x="11" y="24"/>
                    </a:lnTo>
                    <a:lnTo>
                      <a:pt x="19" y="49"/>
                    </a:lnTo>
                    <a:lnTo>
                      <a:pt x="27" y="71"/>
                    </a:lnTo>
                    <a:lnTo>
                      <a:pt x="35" y="93"/>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45" name="Freeform 88"/>
              <p:cNvSpPr/>
              <p:nvPr/>
            </p:nvSpPr>
            <p:spPr bwMode="auto">
              <a:xfrm>
                <a:off x="2890" y="2221"/>
                <a:ext cx="4" cy="29"/>
              </a:xfrm>
              <a:custGeom>
                <a:avLst/>
                <a:gdLst>
                  <a:gd name="T0" fmla="*/ 1 w 16"/>
                  <a:gd name="T1" fmla="*/ 7 h 115"/>
                  <a:gd name="T2" fmla="*/ 1 w 16"/>
                  <a:gd name="T3" fmla="*/ 7 h 115"/>
                  <a:gd name="T4" fmla="*/ 1 w 16"/>
                  <a:gd name="T5" fmla="*/ 7 h 115"/>
                  <a:gd name="T6" fmla="*/ 0 w 16"/>
                  <a:gd name="T7" fmla="*/ 7 h 115"/>
                  <a:gd name="T8" fmla="*/ 0 w 16"/>
                  <a:gd name="T9" fmla="*/ 7 h 115"/>
                  <a:gd name="T10" fmla="*/ 0 w 16"/>
                  <a:gd name="T11" fmla="*/ 5 h 115"/>
                  <a:gd name="T12" fmla="*/ 0 w 16"/>
                  <a:gd name="T13" fmla="*/ 4 h 115"/>
                  <a:gd name="T14" fmla="*/ 0 w 16"/>
                  <a:gd name="T15" fmla="*/ 2 h 115"/>
                  <a:gd name="T16" fmla="*/ 1 w 16"/>
                  <a:gd name="T17" fmla="*/ 0 h 115"/>
                  <a:gd name="T18" fmla="*/ 1 w 16"/>
                  <a:gd name="T19" fmla="*/ 2 h 115"/>
                  <a:gd name="T20" fmla="*/ 1 w 16"/>
                  <a:gd name="T21" fmla="*/ 4 h 115"/>
                  <a:gd name="T22" fmla="*/ 1 w 16"/>
                  <a:gd name="T23" fmla="*/ 5 h 115"/>
                  <a:gd name="T24" fmla="*/ 1 w 16"/>
                  <a:gd name="T25" fmla="*/ 7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 h="115">
                    <a:moveTo>
                      <a:pt x="16" y="113"/>
                    </a:moveTo>
                    <a:lnTo>
                      <a:pt x="14" y="113"/>
                    </a:lnTo>
                    <a:lnTo>
                      <a:pt x="9" y="115"/>
                    </a:lnTo>
                    <a:lnTo>
                      <a:pt x="5" y="115"/>
                    </a:lnTo>
                    <a:lnTo>
                      <a:pt x="0" y="113"/>
                    </a:lnTo>
                    <a:lnTo>
                      <a:pt x="0" y="85"/>
                    </a:lnTo>
                    <a:lnTo>
                      <a:pt x="3" y="58"/>
                    </a:lnTo>
                    <a:lnTo>
                      <a:pt x="5" y="30"/>
                    </a:lnTo>
                    <a:lnTo>
                      <a:pt x="11" y="0"/>
                    </a:lnTo>
                    <a:lnTo>
                      <a:pt x="14" y="30"/>
                    </a:lnTo>
                    <a:lnTo>
                      <a:pt x="14" y="58"/>
                    </a:lnTo>
                    <a:lnTo>
                      <a:pt x="11" y="85"/>
                    </a:lnTo>
                    <a:lnTo>
                      <a:pt x="16" y="113"/>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46" name="Freeform 89"/>
              <p:cNvSpPr/>
              <p:nvPr/>
            </p:nvSpPr>
            <p:spPr bwMode="auto">
              <a:xfrm>
                <a:off x="2811" y="2224"/>
                <a:ext cx="5" cy="38"/>
              </a:xfrm>
              <a:custGeom>
                <a:avLst/>
                <a:gdLst>
                  <a:gd name="T0" fmla="*/ 1 w 19"/>
                  <a:gd name="T1" fmla="*/ 9 h 152"/>
                  <a:gd name="T2" fmla="*/ 1 w 19"/>
                  <a:gd name="T3" fmla="*/ 9 h 152"/>
                  <a:gd name="T4" fmla="*/ 1 w 19"/>
                  <a:gd name="T5" fmla="*/ 9 h 152"/>
                  <a:gd name="T6" fmla="*/ 1 w 19"/>
                  <a:gd name="T7" fmla="*/ 9 h 152"/>
                  <a:gd name="T8" fmla="*/ 1 w 19"/>
                  <a:gd name="T9" fmla="*/ 9 h 152"/>
                  <a:gd name="T10" fmla="*/ 1 w 19"/>
                  <a:gd name="T11" fmla="*/ 10 h 152"/>
                  <a:gd name="T12" fmla="*/ 1 w 19"/>
                  <a:gd name="T13" fmla="*/ 10 h 152"/>
                  <a:gd name="T14" fmla="*/ 1 w 19"/>
                  <a:gd name="T15" fmla="*/ 9 h 152"/>
                  <a:gd name="T16" fmla="*/ 0 w 19"/>
                  <a:gd name="T17" fmla="*/ 9 h 152"/>
                  <a:gd name="T18" fmla="*/ 0 w 19"/>
                  <a:gd name="T19" fmla="*/ 9 h 152"/>
                  <a:gd name="T20" fmla="*/ 0 w 19"/>
                  <a:gd name="T21" fmla="*/ 8 h 152"/>
                  <a:gd name="T22" fmla="*/ 0 w 19"/>
                  <a:gd name="T23" fmla="*/ 7 h 152"/>
                  <a:gd name="T24" fmla="*/ 0 w 19"/>
                  <a:gd name="T25" fmla="*/ 7 h 152"/>
                  <a:gd name="T26" fmla="*/ 0 w 19"/>
                  <a:gd name="T27" fmla="*/ 5 h 152"/>
                  <a:gd name="T28" fmla="*/ 0 w 19"/>
                  <a:gd name="T29" fmla="*/ 4 h 152"/>
                  <a:gd name="T30" fmla="*/ 0 w 19"/>
                  <a:gd name="T31" fmla="*/ 2 h 152"/>
                  <a:gd name="T32" fmla="*/ 0 w 19"/>
                  <a:gd name="T33" fmla="*/ 0 h 152"/>
                  <a:gd name="T34" fmla="*/ 1 w 19"/>
                  <a:gd name="T35" fmla="*/ 2 h 152"/>
                  <a:gd name="T36" fmla="*/ 1 w 19"/>
                  <a:gd name="T37" fmla="*/ 5 h 152"/>
                  <a:gd name="T38" fmla="*/ 1 w 19"/>
                  <a:gd name="T39" fmla="*/ 7 h 152"/>
                  <a:gd name="T40" fmla="*/ 1 w 19"/>
                  <a:gd name="T41" fmla="*/ 9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152">
                    <a:moveTo>
                      <a:pt x="10" y="138"/>
                    </a:moveTo>
                    <a:lnTo>
                      <a:pt x="14" y="138"/>
                    </a:lnTo>
                    <a:lnTo>
                      <a:pt x="16" y="141"/>
                    </a:lnTo>
                    <a:lnTo>
                      <a:pt x="19" y="147"/>
                    </a:lnTo>
                    <a:lnTo>
                      <a:pt x="19" y="149"/>
                    </a:lnTo>
                    <a:lnTo>
                      <a:pt x="16" y="152"/>
                    </a:lnTo>
                    <a:lnTo>
                      <a:pt x="14" y="152"/>
                    </a:lnTo>
                    <a:lnTo>
                      <a:pt x="8" y="149"/>
                    </a:lnTo>
                    <a:lnTo>
                      <a:pt x="5" y="149"/>
                    </a:lnTo>
                    <a:lnTo>
                      <a:pt x="5" y="141"/>
                    </a:lnTo>
                    <a:lnTo>
                      <a:pt x="5" y="128"/>
                    </a:lnTo>
                    <a:lnTo>
                      <a:pt x="3" y="117"/>
                    </a:lnTo>
                    <a:lnTo>
                      <a:pt x="0" y="108"/>
                    </a:lnTo>
                    <a:lnTo>
                      <a:pt x="3" y="81"/>
                    </a:lnTo>
                    <a:lnTo>
                      <a:pt x="0" y="54"/>
                    </a:lnTo>
                    <a:lnTo>
                      <a:pt x="0" y="27"/>
                    </a:lnTo>
                    <a:lnTo>
                      <a:pt x="5" y="0"/>
                    </a:lnTo>
                    <a:lnTo>
                      <a:pt x="10" y="35"/>
                    </a:lnTo>
                    <a:lnTo>
                      <a:pt x="14" y="71"/>
                    </a:lnTo>
                    <a:lnTo>
                      <a:pt x="10" y="106"/>
                    </a:lnTo>
                    <a:lnTo>
                      <a:pt x="10" y="138"/>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47" name="Freeform 90"/>
              <p:cNvSpPr/>
              <p:nvPr/>
            </p:nvSpPr>
            <p:spPr bwMode="auto">
              <a:xfrm>
                <a:off x="2870" y="2224"/>
                <a:ext cx="15" cy="28"/>
              </a:xfrm>
              <a:custGeom>
                <a:avLst/>
                <a:gdLst>
                  <a:gd name="T0" fmla="*/ 4 w 57"/>
                  <a:gd name="T1" fmla="*/ 6 h 114"/>
                  <a:gd name="T2" fmla="*/ 3 w 57"/>
                  <a:gd name="T3" fmla="*/ 7 h 114"/>
                  <a:gd name="T4" fmla="*/ 2 w 57"/>
                  <a:gd name="T5" fmla="*/ 7 h 114"/>
                  <a:gd name="T6" fmla="*/ 2 w 57"/>
                  <a:gd name="T7" fmla="*/ 7 h 114"/>
                  <a:gd name="T8" fmla="*/ 1 w 57"/>
                  <a:gd name="T9" fmla="*/ 7 h 114"/>
                  <a:gd name="T10" fmla="*/ 0 w 57"/>
                  <a:gd name="T11" fmla="*/ 5 h 114"/>
                  <a:gd name="T12" fmla="*/ 0 w 57"/>
                  <a:gd name="T13" fmla="*/ 3 h 114"/>
                  <a:gd name="T14" fmla="*/ 0 w 57"/>
                  <a:gd name="T15" fmla="*/ 2 h 114"/>
                  <a:gd name="T16" fmla="*/ 0 w 57"/>
                  <a:gd name="T17" fmla="*/ 0 h 114"/>
                  <a:gd name="T18" fmla="*/ 1 w 57"/>
                  <a:gd name="T19" fmla="*/ 1 h 114"/>
                  <a:gd name="T20" fmla="*/ 2 w 57"/>
                  <a:gd name="T21" fmla="*/ 3 h 114"/>
                  <a:gd name="T22" fmla="*/ 3 w 57"/>
                  <a:gd name="T23" fmla="*/ 5 h 114"/>
                  <a:gd name="T24" fmla="*/ 4 w 57"/>
                  <a:gd name="T25" fmla="*/ 6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114">
                    <a:moveTo>
                      <a:pt x="57" y="106"/>
                    </a:moveTo>
                    <a:lnTo>
                      <a:pt x="46" y="111"/>
                    </a:lnTo>
                    <a:lnTo>
                      <a:pt x="35" y="114"/>
                    </a:lnTo>
                    <a:lnTo>
                      <a:pt x="21" y="114"/>
                    </a:lnTo>
                    <a:lnTo>
                      <a:pt x="8" y="114"/>
                    </a:lnTo>
                    <a:lnTo>
                      <a:pt x="5" y="84"/>
                    </a:lnTo>
                    <a:lnTo>
                      <a:pt x="2" y="57"/>
                    </a:lnTo>
                    <a:lnTo>
                      <a:pt x="0" y="30"/>
                    </a:lnTo>
                    <a:lnTo>
                      <a:pt x="2" y="0"/>
                    </a:lnTo>
                    <a:lnTo>
                      <a:pt x="19" y="23"/>
                    </a:lnTo>
                    <a:lnTo>
                      <a:pt x="30" y="51"/>
                    </a:lnTo>
                    <a:lnTo>
                      <a:pt x="41" y="81"/>
                    </a:lnTo>
                    <a:lnTo>
                      <a:pt x="57" y="106"/>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48" name="Freeform 91"/>
              <p:cNvSpPr/>
              <p:nvPr/>
            </p:nvSpPr>
            <p:spPr bwMode="auto">
              <a:xfrm>
                <a:off x="3037" y="2225"/>
                <a:ext cx="289" cy="68"/>
              </a:xfrm>
              <a:custGeom>
                <a:avLst/>
                <a:gdLst>
                  <a:gd name="T0" fmla="*/ 72 w 1156"/>
                  <a:gd name="T1" fmla="*/ 6 h 270"/>
                  <a:gd name="T2" fmla="*/ 22 w 1156"/>
                  <a:gd name="T3" fmla="*/ 15 h 270"/>
                  <a:gd name="T4" fmla="*/ 21 w 1156"/>
                  <a:gd name="T5" fmla="*/ 14 h 270"/>
                  <a:gd name="T6" fmla="*/ 4 w 1156"/>
                  <a:gd name="T7" fmla="*/ 17 h 270"/>
                  <a:gd name="T8" fmla="*/ 3 w 1156"/>
                  <a:gd name="T9" fmla="*/ 16 h 270"/>
                  <a:gd name="T10" fmla="*/ 2 w 1156"/>
                  <a:gd name="T11" fmla="*/ 14 h 270"/>
                  <a:gd name="T12" fmla="*/ 1 w 1156"/>
                  <a:gd name="T13" fmla="*/ 13 h 270"/>
                  <a:gd name="T14" fmla="*/ 0 w 1156"/>
                  <a:gd name="T15" fmla="*/ 11 h 270"/>
                  <a:gd name="T16" fmla="*/ 66 w 1156"/>
                  <a:gd name="T17" fmla="*/ 0 h 270"/>
                  <a:gd name="T18" fmla="*/ 67 w 1156"/>
                  <a:gd name="T19" fmla="*/ 0 h 270"/>
                  <a:gd name="T20" fmla="*/ 72 w 1156"/>
                  <a:gd name="T21" fmla="*/ 6 h 2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6" h="270">
                    <a:moveTo>
                      <a:pt x="1156" y="89"/>
                    </a:moveTo>
                    <a:lnTo>
                      <a:pt x="355" y="229"/>
                    </a:lnTo>
                    <a:lnTo>
                      <a:pt x="336" y="223"/>
                    </a:lnTo>
                    <a:lnTo>
                      <a:pt x="66" y="270"/>
                    </a:lnTo>
                    <a:lnTo>
                      <a:pt x="47" y="248"/>
                    </a:lnTo>
                    <a:lnTo>
                      <a:pt x="34" y="223"/>
                    </a:lnTo>
                    <a:lnTo>
                      <a:pt x="20" y="199"/>
                    </a:lnTo>
                    <a:lnTo>
                      <a:pt x="0" y="174"/>
                    </a:lnTo>
                    <a:lnTo>
                      <a:pt x="1059" y="0"/>
                    </a:lnTo>
                    <a:lnTo>
                      <a:pt x="1071" y="0"/>
                    </a:lnTo>
                    <a:lnTo>
                      <a:pt x="1156" y="89"/>
                    </a:lnTo>
                    <a:close/>
                  </a:path>
                </a:pathLst>
              </a:custGeom>
              <a:solidFill>
                <a:srgbClr val="FFB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49" name="Freeform 92"/>
              <p:cNvSpPr/>
              <p:nvPr/>
            </p:nvSpPr>
            <p:spPr bwMode="auto">
              <a:xfrm>
                <a:off x="2845" y="2227"/>
                <a:ext cx="15" cy="29"/>
              </a:xfrm>
              <a:custGeom>
                <a:avLst/>
                <a:gdLst>
                  <a:gd name="T0" fmla="*/ 4 w 60"/>
                  <a:gd name="T1" fmla="*/ 7 h 119"/>
                  <a:gd name="T2" fmla="*/ 0 w 60"/>
                  <a:gd name="T3" fmla="*/ 7 h 119"/>
                  <a:gd name="T4" fmla="*/ 0 w 60"/>
                  <a:gd name="T5" fmla="*/ 5 h 119"/>
                  <a:gd name="T6" fmla="*/ 0 w 60"/>
                  <a:gd name="T7" fmla="*/ 3 h 119"/>
                  <a:gd name="T8" fmla="*/ 0 w 60"/>
                  <a:gd name="T9" fmla="*/ 1 h 119"/>
                  <a:gd name="T10" fmla="*/ 0 w 60"/>
                  <a:gd name="T11" fmla="*/ 0 h 119"/>
                  <a:gd name="T12" fmla="*/ 1 w 60"/>
                  <a:gd name="T13" fmla="*/ 1 h 119"/>
                  <a:gd name="T14" fmla="*/ 2 w 60"/>
                  <a:gd name="T15" fmla="*/ 3 h 119"/>
                  <a:gd name="T16" fmla="*/ 3 w 60"/>
                  <a:gd name="T17" fmla="*/ 5 h 119"/>
                  <a:gd name="T18" fmla="*/ 4 w 60"/>
                  <a:gd name="T19" fmla="*/ 7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119">
                    <a:moveTo>
                      <a:pt x="60" y="113"/>
                    </a:moveTo>
                    <a:lnTo>
                      <a:pt x="0" y="119"/>
                    </a:lnTo>
                    <a:lnTo>
                      <a:pt x="0" y="90"/>
                    </a:lnTo>
                    <a:lnTo>
                      <a:pt x="0" y="56"/>
                    </a:lnTo>
                    <a:lnTo>
                      <a:pt x="0" y="26"/>
                    </a:lnTo>
                    <a:lnTo>
                      <a:pt x="0" y="0"/>
                    </a:lnTo>
                    <a:lnTo>
                      <a:pt x="14" y="26"/>
                    </a:lnTo>
                    <a:lnTo>
                      <a:pt x="30" y="56"/>
                    </a:lnTo>
                    <a:lnTo>
                      <a:pt x="44" y="87"/>
                    </a:lnTo>
                    <a:lnTo>
                      <a:pt x="60" y="113"/>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50" name="Freeform 93"/>
              <p:cNvSpPr/>
              <p:nvPr/>
            </p:nvSpPr>
            <p:spPr bwMode="auto">
              <a:xfrm>
                <a:off x="2789" y="2231"/>
                <a:ext cx="15" cy="35"/>
              </a:xfrm>
              <a:custGeom>
                <a:avLst/>
                <a:gdLst>
                  <a:gd name="T0" fmla="*/ 4 w 60"/>
                  <a:gd name="T1" fmla="*/ 8 h 136"/>
                  <a:gd name="T2" fmla="*/ 0 w 60"/>
                  <a:gd name="T3" fmla="*/ 9 h 136"/>
                  <a:gd name="T4" fmla="*/ 0 w 60"/>
                  <a:gd name="T5" fmla="*/ 7 h 136"/>
                  <a:gd name="T6" fmla="*/ 0 w 60"/>
                  <a:gd name="T7" fmla="*/ 5 h 136"/>
                  <a:gd name="T8" fmla="*/ 0 w 60"/>
                  <a:gd name="T9" fmla="*/ 2 h 136"/>
                  <a:gd name="T10" fmla="*/ 0 w 60"/>
                  <a:gd name="T11" fmla="*/ 0 h 136"/>
                  <a:gd name="T12" fmla="*/ 1 w 60"/>
                  <a:gd name="T13" fmla="*/ 2 h 136"/>
                  <a:gd name="T14" fmla="*/ 2 w 60"/>
                  <a:gd name="T15" fmla="*/ 4 h 136"/>
                  <a:gd name="T16" fmla="*/ 3 w 60"/>
                  <a:gd name="T17" fmla="*/ 6 h 136"/>
                  <a:gd name="T18" fmla="*/ 4 w 60"/>
                  <a:gd name="T19" fmla="*/ 8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136">
                    <a:moveTo>
                      <a:pt x="60" y="124"/>
                    </a:moveTo>
                    <a:lnTo>
                      <a:pt x="5" y="136"/>
                    </a:lnTo>
                    <a:lnTo>
                      <a:pt x="5" y="100"/>
                    </a:lnTo>
                    <a:lnTo>
                      <a:pt x="3" y="68"/>
                    </a:lnTo>
                    <a:lnTo>
                      <a:pt x="0" y="35"/>
                    </a:lnTo>
                    <a:lnTo>
                      <a:pt x="0" y="0"/>
                    </a:lnTo>
                    <a:lnTo>
                      <a:pt x="19" y="29"/>
                    </a:lnTo>
                    <a:lnTo>
                      <a:pt x="35" y="59"/>
                    </a:lnTo>
                    <a:lnTo>
                      <a:pt x="49" y="92"/>
                    </a:lnTo>
                    <a:lnTo>
                      <a:pt x="60" y="124"/>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51" name="Freeform 94"/>
              <p:cNvSpPr/>
              <p:nvPr/>
            </p:nvSpPr>
            <p:spPr bwMode="auto">
              <a:xfrm>
                <a:off x="2818" y="2236"/>
                <a:ext cx="12" cy="25"/>
              </a:xfrm>
              <a:custGeom>
                <a:avLst/>
                <a:gdLst>
                  <a:gd name="T0" fmla="*/ 3 w 49"/>
                  <a:gd name="T1" fmla="*/ 5 h 101"/>
                  <a:gd name="T2" fmla="*/ 0 w 49"/>
                  <a:gd name="T3" fmla="*/ 6 h 101"/>
                  <a:gd name="T4" fmla="*/ 0 w 49"/>
                  <a:gd name="T5" fmla="*/ 5 h 101"/>
                  <a:gd name="T6" fmla="*/ 0 w 49"/>
                  <a:gd name="T7" fmla="*/ 3 h 101"/>
                  <a:gd name="T8" fmla="*/ 0 w 49"/>
                  <a:gd name="T9" fmla="*/ 2 h 101"/>
                  <a:gd name="T10" fmla="*/ 0 w 49"/>
                  <a:gd name="T11" fmla="*/ 0 h 101"/>
                  <a:gd name="T12" fmla="*/ 1 w 49"/>
                  <a:gd name="T13" fmla="*/ 1 h 101"/>
                  <a:gd name="T14" fmla="*/ 2 w 49"/>
                  <a:gd name="T15" fmla="*/ 3 h 101"/>
                  <a:gd name="T16" fmla="*/ 2 w 49"/>
                  <a:gd name="T17" fmla="*/ 4 h 101"/>
                  <a:gd name="T18" fmla="*/ 3 w 49"/>
                  <a:gd name="T19" fmla="*/ 5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 h="101">
                    <a:moveTo>
                      <a:pt x="49" y="90"/>
                    </a:moveTo>
                    <a:lnTo>
                      <a:pt x="3" y="101"/>
                    </a:lnTo>
                    <a:lnTo>
                      <a:pt x="5" y="76"/>
                    </a:lnTo>
                    <a:lnTo>
                      <a:pt x="3" y="53"/>
                    </a:lnTo>
                    <a:lnTo>
                      <a:pt x="0" y="28"/>
                    </a:lnTo>
                    <a:lnTo>
                      <a:pt x="3" y="0"/>
                    </a:lnTo>
                    <a:lnTo>
                      <a:pt x="19" y="23"/>
                    </a:lnTo>
                    <a:lnTo>
                      <a:pt x="30" y="44"/>
                    </a:lnTo>
                    <a:lnTo>
                      <a:pt x="40" y="69"/>
                    </a:lnTo>
                    <a:lnTo>
                      <a:pt x="49" y="90"/>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52" name="Freeform 95"/>
              <p:cNvSpPr/>
              <p:nvPr/>
            </p:nvSpPr>
            <p:spPr bwMode="auto">
              <a:xfrm>
                <a:off x="2720" y="2239"/>
                <a:ext cx="5" cy="32"/>
              </a:xfrm>
              <a:custGeom>
                <a:avLst/>
                <a:gdLst>
                  <a:gd name="T0" fmla="*/ 1 w 18"/>
                  <a:gd name="T1" fmla="*/ 1 h 129"/>
                  <a:gd name="T2" fmla="*/ 1 w 18"/>
                  <a:gd name="T3" fmla="*/ 3 h 129"/>
                  <a:gd name="T4" fmla="*/ 1 w 18"/>
                  <a:gd name="T5" fmla="*/ 4 h 129"/>
                  <a:gd name="T6" fmla="*/ 1 w 18"/>
                  <a:gd name="T7" fmla="*/ 6 h 129"/>
                  <a:gd name="T8" fmla="*/ 1 w 18"/>
                  <a:gd name="T9" fmla="*/ 8 h 129"/>
                  <a:gd name="T10" fmla="*/ 1 w 18"/>
                  <a:gd name="T11" fmla="*/ 8 h 129"/>
                  <a:gd name="T12" fmla="*/ 1 w 18"/>
                  <a:gd name="T13" fmla="*/ 8 h 129"/>
                  <a:gd name="T14" fmla="*/ 0 w 18"/>
                  <a:gd name="T15" fmla="*/ 8 h 129"/>
                  <a:gd name="T16" fmla="*/ 0 w 18"/>
                  <a:gd name="T17" fmla="*/ 8 h 129"/>
                  <a:gd name="T18" fmla="*/ 0 w 18"/>
                  <a:gd name="T19" fmla="*/ 6 h 129"/>
                  <a:gd name="T20" fmla="*/ 0 w 18"/>
                  <a:gd name="T21" fmla="*/ 4 h 129"/>
                  <a:gd name="T22" fmla="*/ 0 w 18"/>
                  <a:gd name="T23" fmla="*/ 2 h 129"/>
                  <a:gd name="T24" fmla="*/ 0 w 18"/>
                  <a:gd name="T25" fmla="*/ 0 h 129"/>
                  <a:gd name="T26" fmla="*/ 1 w 18"/>
                  <a:gd name="T27" fmla="*/ 0 h 129"/>
                  <a:gd name="T28" fmla="*/ 1 w 18"/>
                  <a:gd name="T29" fmla="*/ 0 h 129"/>
                  <a:gd name="T30" fmla="*/ 1 w 18"/>
                  <a:gd name="T31" fmla="*/ 1 h 129"/>
                  <a:gd name="T32" fmla="*/ 1 w 18"/>
                  <a:gd name="T33" fmla="*/ 1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29">
                    <a:moveTo>
                      <a:pt x="16" y="25"/>
                    </a:moveTo>
                    <a:lnTo>
                      <a:pt x="16" y="49"/>
                    </a:lnTo>
                    <a:lnTo>
                      <a:pt x="16" y="74"/>
                    </a:lnTo>
                    <a:lnTo>
                      <a:pt x="16" y="101"/>
                    </a:lnTo>
                    <a:lnTo>
                      <a:pt x="16" y="125"/>
                    </a:lnTo>
                    <a:lnTo>
                      <a:pt x="13" y="125"/>
                    </a:lnTo>
                    <a:lnTo>
                      <a:pt x="7" y="129"/>
                    </a:lnTo>
                    <a:lnTo>
                      <a:pt x="5" y="129"/>
                    </a:lnTo>
                    <a:lnTo>
                      <a:pt x="0" y="125"/>
                    </a:lnTo>
                    <a:lnTo>
                      <a:pt x="2" y="93"/>
                    </a:lnTo>
                    <a:lnTo>
                      <a:pt x="5" y="63"/>
                    </a:lnTo>
                    <a:lnTo>
                      <a:pt x="5" y="30"/>
                    </a:lnTo>
                    <a:lnTo>
                      <a:pt x="5" y="0"/>
                    </a:lnTo>
                    <a:lnTo>
                      <a:pt x="16" y="3"/>
                    </a:lnTo>
                    <a:lnTo>
                      <a:pt x="18" y="8"/>
                    </a:lnTo>
                    <a:lnTo>
                      <a:pt x="16" y="17"/>
                    </a:lnTo>
                    <a:lnTo>
                      <a:pt x="16"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53" name="Freeform 96"/>
              <p:cNvSpPr/>
              <p:nvPr/>
            </p:nvSpPr>
            <p:spPr bwMode="auto">
              <a:xfrm>
                <a:off x="2820" y="2242"/>
                <a:ext cx="226" cy="44"/>
              </a:xfrm>
              <a:custGeom>
                <a:avLst/>
                <a:gdLst>
                  <a:gd name="T0" fmla="*/ 56 w 905"/>
                  <a:gd name="T1" fmla="*/ 2 h 177"/>
                  <a:gd name="T2" fmla="*/ 56 w 905"/>
                  <a:gd name="T3" fmla="*/ 2 h 177"/>
                  <a:gd name="T4" fmla="*/ 55 w 905"/>
                  <a:gd name="T5" fmla="*/ 2 h 177"/>
                  <a:gd name="T6" fmla="*/ 54 w 905"/>
                  <a:gd name="T7" fmla="*/ 2 h 177"/>
                  <a:gd name="T8" fmla="*/ 53 w 905"/>
                  <a:gd name="T9" fmla="*/ 3 h 177"/>
                  <a:gd name="T10" fmla="*/ 52 w 905"/>
                  <a:gd name="T11" fmla="*/ 3 h 177"/>
                  <a:gd name="T12" fmla="*/ 51 w 905"/>
                  <a:gd name="T13" fmla="*/ 3 h 177"/>
                  <a:gd name="T14" fmla="*/ 50 w 905"/>
                  <a:gd name="T15" fmla="*/ 3 h 177"/>
                  <a:gd name="T16" fmla="*/ 49 w 905"/>
                  <a:gd name="T17" fmla="*/ 3 h 177"/>
                  <a:gd name="T18" fmla="*/ 49 w 905"/>
                  <a:gd name="T19" fmla="*/ 3 h 177"/>
                  <a:gd name="T20" fmla="*/ 49 w 905"/>
                  <a:gd name="T21" fmla="*/ 3 h 177"/>
                  <a:gd name="T22" fmla="*/ 48 w 905"/>
                  <a:gd name="T23" fmla="*/ 3 h 177"/>
                  <a:gd name="T24" fmla="*/ 48 w 905"/>
                  <a:gd name="T25" fmla="*/ 3 h 177"/>
                  <a:gd name="T26" fmla="*/ 0 w 905"/>
                  <a:gd name="T27" fmla="*/ 11 h 177"/>
                  <a:gd name="T28" fmla="*/ 0 w 905"/>
                  <a:gd name="T29" fmla="*/ 10 h 177"/>
                  <a:gd name="T30" fmla="*/ 0 w 905"/>
                  <a:gd name="T31" fmla="*/ 10 h 177"/>
                  <a:gd name="T32" fmla="*/ 0 w 905"/>
                  <a:gd name="T33" fmla="*/ 9 h 177"/>
                  <a:gd name="T34" fmla="*/ 0 w 905"/>
                  <a:gd name="T35" fmla="*/ 9 h 177"/>
                  <a:gd name="T36" fmla="*/ 3 w 905"/>
                  <a:gd name="T37" fmla="*/ 8 h 177"/>
                  <a:gd name="T38" fmla="*/ 7 w 905"/>
                  <a:gd name="T39" fmla="*/ 7 h 177"/>
                  <a:gd name="T40" fmla="*/ 10 w 905"/>
                  <a:gd name="T41" fmla="*/ 7 h 177"/>
                  <a:gd name="T42" fmla="*/ 14 w 905"/>
                  <a:gd name="T43" fmla="*/ 6 h 177"/>
                  <a:gd name="T44" fmla="*/ 17 w 905"/>
                  <a:gd name="T45" fmla="*/ 6 h 177"/>
                  <a:gd name="T46" fmla="*/ 21 w 905"/>
                  <a:gd name="T47" fmla="*/ 5 h 177"/>
                  <a:gd name="T48" fmla="*/ 24 w 905"/>
                  <a:gd name="T49" fmla="*/ 5 h 177"/>
                  <a:gd name="T50" fmla="*/ 28 w 905"/>
                  <a:gd name="T51" fmla="*/ 4 h 177"/>
                  <a:gd name="T52" fmla="*/ 32 w 905"/>
                  <a:gd name="T53" fmla="*/ 4 h 177"/>
                  <a:gd name="T54" fmla="*/ 35 w 905"/>
                  <a:gd name="T55" fmla="*/ 3 h 177"/>
                  <a:gd name="T56" fmla="*/ 39 w 905"/>
                  <a:gd name="T57" fmla="*/ 3 h 177"/>
                  <a:gd name="T58" fmla="*/ 42 w 905"/>
                  <a:gd name="T59" fmla="*/ 2 h 177"/>
                  <a:gd name="T60" fmla="*/ 46 w 905"/>
                  <a:gd name="T61" fmla="*/ 2 h 177"/>
                  <a:gd name="T62" fmla="*/ 49 w 905"/>
                  <a:gd name="T63" fmla="*/ 1 h 177"/>
                  <a:gd name="T64" fmla="*/ 53 w 905"/>
                  <a:gd name="T65" fmla="*/ 0 h 177"/>
                  <a:gd name="T66" fmla="*/ 56 w 905"/>
                  <a:gd name="T67" fmla="*/ 0 h 177"/>
                  <a:gd name="T68" fmla="*/ 56 w 905"/>
                  <a:gd name="T69" fmla="*/ 2 h 1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05" h="177">
                    <a:moveTo>
                      <a:pt x="905" y="33"/>
                    </a:moveTo>
                    <a:lnTo>
                      <a:pt x="892" y="35"/>
                    </a:lnTo>
                    <a:lnTo>
                      <a:pt x="878" y="38"/>
                    </a:lnTo>
                    <a:lnTo>
                      <a:pt x="864" y="41"/>
                    </a:lnTo>
                    <a:lnTo>
                      <a:pt x="850" y="44"/>
                    </a:lnTo>
                    <a:lnTo>
                      <a:pt x="834" y="44"/>
                    </a:lnTo>
                    <a:lnTo>
                      <a:pt x="821" y="46"/>
                    </a:lnTo>
                    <a:lnTo>
                      <a:pt x="807" y="46"/>
                    </a:lnTo>
                    <a:lnTo>
                      <a:pt x="793" y="46"/>
                    </a:lnTo>
                    <a:lnTo>
                      <a:pt x="788" y="46"/>
                    </a:lnTo>
                    <a:lnTo>
                      <a:pt x="779" y="49"/>
                    </a:lnTo>
                    <a:lnTo>
                      <a:pt x="772" y="55"/>
                    </a:lnTo>
                    <a:lnTo>
                      <a:pt x="763" y="57"/>
                    </a:lnTo>
                    <a:lnTo>
                      <a:pt x="0" y="177"/>
                    </a:lnTo>
                    <a:lnTo>
                      <a:pt x="0" y="169"/>
                    </a:lnTo>
                    <a:lnTo>
                      <a:pt x="0" y="161"/>
                    </a:lnTo>
                    <a:lnTo>
                      <a:pt x="0" y="152"/>
                    </a:lnTo>
                    <a:lnTo>
                      <a:pt x="0" y="141"/>
                    </a:lnTo>
                    <a:lnTo>
                      <a:pt x="55" y="134"/>
                    </a:lnTo>
                    <a:lnTo>
                      <a:pt x="112" y="122"/>
                    </a:lnTo>
                    <a:lnTo>
                      <a:pt x="169" y="115"/>
                    </a:lnTo>
                    <a:lnTo>
                      <a:pt x="223" y="106"/>
                    </a:lnTo>
                    <a:lnTo>
                      <a:pt x="281" y="95"/>
                    </a:lnTo>
                    <a:lnTo>
                      <a:pt x="335" y="87"/>
                    </a:lnTo>
                    <a:lnTo>
                      <a:pt x="393" y="79"/>
                    </a:lnTo>
                    <a:lnTo>
                      <a:pt x="450" y="71"/>
                    </a:lnTo>
                    <a:lnTo>
                      <a:pt x="507" y="60"/>
                    </a:lnTo>
                    <a:lnTo>
                      <a:pt x="561" y="51"/>
                    </a:lnTo>
                    <a:lnTo>
                      <a:pt x="619" y="44"/>
                    </a:lnTo>
                    <a:lnTo>
                      <a:pt x="676" y="35"/>
                    </a:lnTo>
                    <a:lnTo>
                      <a:pt x="733" y="28"/>
                    </a:lnTo>
                    <a:lnTo>
                      <a:pt x="791" y="16"/>
                    </a:lnTo>
                    <a:lnTo>
                      <a:pt x="848" y="8"/>
                    </a:lnTo>
                    <a:lnTo>
                      <a:pt x="905" y="0"/>
                    </a:lnTo>
                    <a:lnTo>
                      <a:pt x="905" y="33"/>
                    </a:lnTo>
                    <a:close/>
                  </a:path>
                </a:pathLst>
              </a:custGeom>
              <a:solidFill>
                <a:srgbClr val="FF3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54" name="Freeform 97"/>
              <p:cNvSpPr/>
              <p:nvPr/>
            </p:nvSpPr>
            <p:spPr bwMode="auto">
              <a:xfrm>
                <a:off x="2684" y="2244"/>
                <a:ext cx="6" cy="32"/>
              </a:xfrm>
              <a:custGeom>
                <a:avLst/>
                <a:gdLst>
                  <a:gd name="T0" fmla="*/ 1 w 27"/>
                  <a:gd name="T1" fmla="*/ 1 h 128"/>
                  <a:gd name="T2" fmla="*/ 1 w 27"/>
                  <a:gd name="T3" fmla="*/ 2 h 128"/>
                  <a:gd name="T4" fmla="*/ 1 w 27"/>
                  <a:gd name="T5" fmla="*/ 4 h 128"/>
                  <a:gd name="T6" fmla="*/ 1 w 27"/>
                  <a:gd name="T7" fmla="*/ 6 h 128"/>
                  <a:gd name="T8" fmla="*/ 1 w 27"/>
                  <a:gd name="T9" fmla="*/ 7 h 128"/>
                  <a:gd name="T10" fmla="*/ 1 w 27"/>
                  <a:gd name="T11" fmla="*/ 7 h 128"/>
                  <a:gd name="T12" fmla="*/ 1 w 27"/>
                  <a:gd name="T13" fmla="*/ 7 h 128"/>
                  <a:gd name="T14" fmla="*/ 1 w 27"/>
                  <a:gd name="T15" fmla="*/ 8 h 128"/>
                  <a:gd name="T16" fmla="*/ 1 w 27"/>
                  <a:gd name="T17" fmla="*/ 8 h 128"/>
                  <a:gd name="T18" fmla="*/ 1 w 27"/>
                  <a:gd name="T19" fmla="*/ 8 h 128"/>
                  <a:gd name="T20" fmla="*/ 1 w 27"/>
                  <a:gd name="T21" fmla="*/ 8 h 128"/>
                  <a:gd name="T22" fmla="*/ 0 w 27"/>
                  <a:gd name="T23" fmla="*/ 8 h 128"/>
                  <a:gd name="T24" fmla="*/ 0 w 27"/>
                  <a:gd name="T25" fmla="*/ 8 h 128"/>
                  <a:gd name="T26" fmla="*/ 0 w 27"/>
                  <a:gd name="T27" fmla="*/ 6 h 128"/>
                  <a:gd name="T28" fmla="*/ 0 w 27"/>
                  <a:gd name="T29" fmla="*/ 4 h 128"/>
                  <a:gd name="T30" fmla="*/ 0 w 27"/>
                  <a:gd name="T31" fmla="*/ 3 h 128"/>
                  <a:gd name="T32" fmla="*/ 0 w 27"/>
                  <a:gd name="T33" fmla="*/ 1 h 128"/>
                  <a:gd name="T34" fmla="*/ 0 w 27"/>
                  <a:gd name="T35" fmla="*/ 0 h 128"/>
                  <a:gd name="T36" fmla="*/ 0 w 27"/>
                  <a:gd name="T37" fmla="*/ 0 h 128"/>
                  <a:gd name="T38" fmla="*/ 1 w 27"/>
                  <a:gd name="T39" fmla="*/ 0 h 128"/>
                  <a:gd name="T40" fmla="*/ 1 w 27"/>
                  <a:gd name="T41" fmla="*/ 1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7" h="128">
                    <a:moveTo>
                      <a:pt x="19" y="8"/>
                    </a:moveTo>
                    <a:lnTo>
                      <a:pt x="16" y="36"/>
                    </a:lnTo>
                    <a:lnTo>
                      <a:pt x="19" y="60"/>
                    </a:lnTo>
                    <a:lnTo>
                      <a:pt x="21" y="87"/>
                    </a:lnTo>
                    <a:lnTo>
                      <a:pt x="19" y="114"/>
                    </a:lnTo>
                    <a:lnTo>
                      <a:pt x="21" y="114"/>
                    </a:lnTo>
                    <a:lnTo>
                      <a:pt x="25" y="117"/>
                    </a:lnTo>
                    <a:lnTo>
                      <a:pt x="27" y="123"/>
                    </a:lnTo>
                    <a:lnTo>
                      <a:pt x="25" y="128"/>
                    </a:lnTo>
                    <a:lnTo>
                      <a:pt x="19" y="128"/>
                    </a:lnTo>
                    <a:lnTo>
                      <a:pt x="14" y="128"/>
                    </a:lnTo>
                    <a:lnTo>
                      <a:pt x="9" y="126"/>
                    </a:lnTo>
                    <a:lnTo>
                      <a:pt x="3" y="123"/>
                    </a:lnTo>
                    <a:lnTo>
                      <a:pt x="3" y="93"/>
                    </a:lnTo>
                    <a:lnTo>
                      <a:pt x="3" y="66"/>
                    </a:lnTo>
                    <a:lnTo>
                      <a:pt x="3" y="38"/>
                    </a:lnTo>
                    <a:lnTo>
                      <a:pt x="0" y="8"/>
                    </a:lnTo>
                    <a:lnTo>
                      <a:pt x="3" y="3"/>
                    </a:lnTo>
                    <a:lnTo>
                      <a:pt x="9" y="0"/>
                    </a:lnTo>
                    <a:lnTo>
                      <a:pt x="14" y="3"/>
                    </a:lnTo>
                    <a:lnTo>
                      <a:pt x="19"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55" name="Freeform 98"/>
              <p:cNvSpPr/>
              <p:nvPr/>
            </p:nvSpPr>
            <p:spPr bwMode="auto">
              <a:xfrm>
                <a:off x="2581" y="2265"/>
                <a:ext cx="430" cy="73"/>
              </a:xfrm>
              <a:custGeom>
                <a:avLst/>
                <a:gdLst>
                  <a:gd name="T0" fmla="*/ 104 w 1720"/>
                  <a:gd name="T1" fmla="*/ 2 h 292"/>
                  <a:gd name="T2" fmla="*/ 98 w 1720"/>
                  <a:gd name="T3" fmla="*/ 3 h 292"/>
                  <a:gd name="T4" fmla="*/ 91 w 1720"/>
                  <a:gd name="T5" fmla="*/ 4 h 292"/>
                  <a:gd name="T6" fmla="*/ 84 w 1720"/>
                  <a:gd name="T7" fmla="*/ 5 h 292"/>
                  <a:gd name="T8" fmla="*/ 78 w 1720"/>
                  <a:gd name="T9" fmla="*/ 6 h 292"/>
                  <a:gd name="T10" fmla="*/ 71 w 1720"/>
                  <a:gd name="T11" fmla="*/ 7 h 292"/>
                  <a:gd name="T12" fmla="*/ 64 w 1720"/>
                  <a:gd name="T13" fmla="*/ 8 h 292"/>
                  <a:gd name="T14" fmla="*/ 58 w 1720"/>
                  <a:gd name="T15" fmla="*/ 10 h 292"/>
                  <a:gd name="T16" fmla="*/ 51 w 1720"/>
                  <a:gd name="T17" fmla="*/ 11 h 292"/>
                  <a:gd name="T18" fmla="*/ 45 w 1720"/>
                  <a:gd name="T19" fmla="*/ 12 h 292"/>
                  <a:gd name="T20" fmla="*/ 39 w 1720"/>
                  <a:gd name="T21" fmla="*/ 13 h 292"/>
                  <a:gd name="T22" fmla="*/ 32 w 1720"/>
                  <a:gd name="T23" fmla="*/ 14 h 292"/>
                  <a:gd name="T24" fmla="*/ 26 w 1720"/>
                  <a:gd name="T25" fmla="*/ 15 h 292"/>
                  <a:gd name="T26" fmla="*/ 20 w 1720"/>
                  <a:gd name="T27" fmla="*/ 16 h 292"/>
                  <a:gd name="T28" fmla="*/ 13 w 1720"/>
                  <a:gd name="T29" fmla="*/ 17 h 292"/>
                  <a:gd name="T30" fmla="*/ 7 w 1720"/>
                  <a:gd name="T31" fmla="*/ 18 h 292"/>
                  <a:gd name="T32" fmla="*/ 3 w 1720"/>
                  <a:gd name="T33" fmla="*/ 16 h 292"/>
                  <a:gd name="T34" fmla="*/ 1 w 1720"/>
                  <a:gd name="T35" fmla="*/ 10 h 292"/>
                  <a:gd name="T36" fmla="*/ 4 w 1720"/>
                  <a:gd name="T37" fmla="*/ 11 h 292"/>
                  <a:gd name="T38" fmla="*/ 5 w 1720"/>
                  <a:gd name="T39" fmla="*/ 11 h 292"/>
                  <a:gd name="T40" fmla="*/ 7 w 1720"/>
                  <a:gd name="T41" fmla="*/ 12 h 292"/>
                  <a:gd name="T42" fmla="*/ 18 w 1720"/>
                  <a:gd name="T43" fmla="*/ 10 h 292"/>
                  <a:gd name="T44" fmla="*/ 23 w 1720"/>
                  <a:gd name="T45" fmla="*/ 9 h 292"/>
                  <a:gd name="T46" fmla="*/ 28 w 1720"/>
                  <a:gd name="T47" fmla="*/ 8 h 292"/>
                  <a:gd name="T48" fmla="*/ 33 w 1720"/>
                  <a:gd name="T49" fmla="*/ 8 h 292"/>
                  <a:gd name="T50" fmla="*/ 39 w 1720"/>
                  <a:gd name="T51" fmla="*/ 7 h 292"/>
                  <a:gd name="T52" fmla="*/ 44 w 1720"/>
                  <a:gd name="T53" fmla="*/ 6 h 292"/>
                  <a:gd name="T54" fmla="*/ 49 w 1720"/>
                  <a:gd name="T55" fmla="*/ 5 h 292"/>
                  <a:gd name="T56" fmla="*/ 54 w 1720"/>
                  <a:gd name="T57" fmla="*/ 4 h 292"/>
                  <a:gd name="T58" fmla="*/ 57 w 1720"/>
                  <a:gd name="T59" fmla="*/ 5 h 292"/>
                  <a:gd name="T60" fmla="*/ 58 w 1720"/>
                  <a:gd name="T61" fmla="*/ 7 h 292"/>
                  <a:gd name="T62" fmla="*/ 62 w 1720"/>
                  <a:gd name="T63" fmla="*/ 7 h 292"/>
                  <a:gd name="T64" fmla="*/ 68 w 1720"/>
                  <a:gd name="T65" fmla="*/ 6 h 292"/>
                  <a:gd name="T66" fmla="*/ 74 w 1720"/>
                  <a:gd name="T67" fmla="*/ 5 h 292"/>
                  <a:gd name="T68" fmla="*/ 79 w 1720"/>
                  <a:gd name="T69" fmla="*/ 4 h 292"/>
                  <a:gd name="T70" fmla="*/ 85 w 1720"/>
                  <a:gd name="T71" fmla="*/ 3 h 292"/>
                  <a:gd name="T72" fmla="*/ 91 w 1720"/>
                  <a:gd name="T73" fmla="*/ 3 h 292"/>
                  <a:gd name="T74" fmla="*/ 97 w 1720"/>
                  <a:gd name="T75" fmla="*/ 2 h 292"/>
                  <a:gd name="T76" fmla="*/ 103 w 1720"/>
                  <a:gd name="T77" fmla="*/ 1 h 292"/>
                  <a:gd name="T78" fmla="*/ 106 w 1720"/>
                  <a:gd name="T79" fmla="*/ 0 h 292"/>
                  <a:gd name="T80" fmla="*/ 107 w 1720"/>
                  <a:gd name="T81" fmla="*/ 1 h 2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720" h="292">
                    <a:moveTo>
                      <a:pt x="1720" y="16"/>
                    </a:moveTo>
                    <a:lnTo>
                      <a:pt x="1665" y="27"/>
                    </a:lnTo>
                    <a:lnTo>
                      <a:pt x="1614" y="35"/>
                    </a:lnTo>
                    <a:lnTo>
                      <a:pt x="1559" y="44"/>
                    </a:lnTo>
                    <a:lnTo>
                      <a:pt x="1508" y="51"/>
                    </a:lnTo>
                    <a:lnTo>
                      <a:pt x="1453" y="62"/>
                    </a:lnTo>
                    <a:lnTo>
                      <a:pt x="1401" y="71"/>
                    </a:lnTo>
                    <a:lnTo>
                      <a:pt x="1347" y="79"/>
                    </a:lnTo>
                    <a:lnTo>
                      <a:pt x="1295" y="87"/>
                    </a:lnTo>
                    <a:lnTo>
                      <a:pt x="1240" y="95"/>
                    </a:lnTo>
                    <a:lnTo>
                      <a:pt x="1186" y="103"/>
                    </a:lnTo>
                    <a:lnTo>
                      <a:pt x="1134" y="115"/>
                    </a:lnTo>
                    <a:lnTo>
                      <a:pt x="1079" y="122"/>
                    </a:lnTo>
                    <a:lnTo>
                      <a:pt x="1028" y="131"/>
                    </a:lnTo>
                    <a:lnTo>
                      <a:pt x="973" y="142"/>
                    </a:lnTo>
                    <a:lnTo>
                      <a:pt x="922" y="150"/>
                    </a:lnTo>
                    <a:lnTo>
                      <a:pt x="867" y="161"/>
                    </a:lnTo>
                    <a:lnTo>
                      <a:pt x="818" y="168"/>
                    </a:lnTo>
                    <a:lnTo>
                      <a:pt x="766" y="177"/>
                    </a:lnTo>
                    <a:lnTo>
                      <a:pt x="717" y="186"/>
                    </a:lnTo>
                    <a:lnTo>
                      <a:pt x="665" y="193"/>
                    </a:lnTo>
                    <a:lnTo>
                      <a:pt x="616" y="202"/>
                    </a:lnTo>
                    <a:lnTo>
                      <a:pt x="564" y="210"/>
                    </a:lnTo>
                    <a:lnTo>
                      <a:pt x="516" y="218"/>
                    </a:lnTo>
                    <a:lnTo>
                      <a:pt x="463" y="226"/>
                    </a:lnTo>
                    <a:lnTo>
                      <a:pt x="415" y="234"/>
                    </a:lnTo>
                    <a:lnTo>
                      <a:pt x="363" y="242"/>
                    </a:lnTo>
                    <a:lnTo>
                      <a:pt x="314" y="251"/>
                    </a:lnTo>
                    <a:lnTo>
                      <a:pt x="262" y="259"/>
                    </a:lnTo>
                    <a:lnTo>
                      <a:pt x="213" y="267"/>
                    </a:lnTo>
                    <a:lnTo>
                      <a:pt x="161" y="275"/>
                    </a:lnTo>
                    <a:lnTo>
                      <a:pt x="113" y="283"/>
                    </a:lnTo>
                    <a:lnTo>
                      <a:pt x="60" y="292"/>
                    </a:lnTo>
                    <a:lnTo>
                      <a:pt x="47" y="246"/>
                    </a:lnTo>
                    <a:lnTo>
                      <a:pt x="30" y="202"/>
                    </a:lnTo>
                    <a:lnTo>
                      <a:pt x="14" y="156"/>
                    </a:lnTo>
                    <a:lnTo>
                      <a:pt x="0" y="112"/>
                    </a:lnTo>
                    <a:lnTo>
                      <a:pt x="60" y="172"/>
                    </a:lnTo>
                    <a:lnTo>
                      <a:pt x="72" y="172"/>
                    </a:lnTo>
                    <a:lnTo>
                      <a:pt x="82" y="177"/>
                    </a:lnTo>
                    <a:lnTo>
                      <a:pt x="90" y="188"/>
                    </a:lnTo>
                    <a:lnTo>
                      <a:pt x="104" y="193"/>
                    </a:lnTo>
                    <a:lnTo>
                      <a:pt x="235" y="166"/>
                    </a:lnTo>
                    <a:lnTo>
                      <a:pt x="279" y="161"/>
                    </a:lnTo>
                    <a:lnTo>
                      <a:pt x="320" y="152"/>
                    </a:lnTo>
                    <a:lnTo>
                      <a:pt x="363" y="147"/>
                    </a:lnTo>
                    <a:lnTo>
                      <a:pt x="403" y="138"/>
                    </a:lnTo>
                    <a:lnTo>
                      <a:pt x="444" y="133"/>
                    </a:lnTo>
                    <a:lnTo>
                      <a:pt x="488" y="125"/>
                    </a:lnTo>
                    <a:lnTo>
                      <a:pt x="529" y="120"/>
                    </a:lnTo>
                    <a:lnTo>
                      <a:pt x="573" y="115"/>
                    </a:lnTo>
                    <a:lnTo>
                      <a:pt x="614" y="106"/>
                    </a:lnTo>
                    <a:lnTo>
                      <a:pt x="655" y="101"/>
                    </a:lnTo>
                    <a:lnTo>
                      <a:pt x="699" y="95"/>
                    </a:lnTo>
                    <a:lnTo>
                      <a:pt x="739" y="87"/>
                    </a:lnTo>
                    <a:lnTo>
                      <a:pt x="780" y="82"/>
                    </a:lnTo>
                    <a:lnTo>
                      <a:pt x="824" y="76"/>
                    </a:lnTo>
                    <a:lnTo>
                      <a:pt x="865" y="68"/>
                    </a:lnTo>
                    <a:lnTo>
                      <a:pt x="908" y="62"/>
                    </a:lnTo>
                    <a:lnTo>
                      <a:pt x="913" y="79"/>
                    </a:lnTo>
                    <a:lnTo>
                      <a:pt x="922" y="92"/>
                    </a:lnTo>
                    <a:lnTo>
                      <a:pt x="930" y="106"/>
                    </a:lnTo>
                    <a:lnTo>
                      <a:pt x="941" y="117"/>
                    </a:lnTo>
                    <a:lnTo>
                      <a:pt x="987" y="109"/>
                    </a:lnTo>
                    <a:lnTo>
                      <a:pt x="1033" y="101"/>
                    </a:lnTo>
                    <a:lnTo>
                      <a:pt x="1079" y="92"/>
                    </a:lnTo>
                    <a:lnTo>
                      <a:pt x="1126" y="85"/>
                    </a:lnTo>
                    <a:lnTo>
                      <a:pt x="1175" y="79"/>
                    </a:lnTo>
                    <a:lnTo>
                      <a:pt x="1221" y="71"/>
                    </a:lnTo>
                    <a:lnTo>
                      <a:pt x="1268" y="62"/>
                    </a:lnTo>
                    <a:lnTo>
                      <a:pt x="1315" y="57"/>
                    </a:lnTo>
                    <a:lnTo>
                      <a:pt x="1361" y="49"/>
                    </a:lnTo>
                    <a:lnTo>
                      <a:pt x="1410" y="44"/>
                    </a:lnTo>
                    <a:lnTo>
                      <a:pt x="1456" y="39"/>
                    </a:lnTo>
                    <a:lnTo>
                      <a:pt x="1502" y="30"/>
                    </a:lnTo>
                    <a:lnTo>
                      <a:pt x="1548" y="25"/>
                    </a:lnTo>
                    <a:lnTo>
                      <a:pt x="1598" y="16"/>
                    </a:lnTo>
                    <a:lnTo>
                      <a:pt x="1644" y="11"/>
                    </a:lnTo>
                    <a:lnTo>
                      <a:pt x="1690" y="3"/>
                    </a:lnTo>
                    <a:lnTo>
                      <a:pt x="1701" y="0"/>
                    </a:lnTo>
                    <a:lnTo>
                      <a:pt x="1709" y="3"/>
                    </a:lnTo>
                    <a:lnTo>
                      <a:pt x="1715" y="9"/>
                    </a:lnTo>
                    <a:lnTo>
                      <a:pt x="1720" y="16"/>
                    </a:lnTo>
                    <a:close/>
                  </a:path>
                </a:pathLst>
              </a:custGeom>
              <a:solidFill>
                <a:srgbClr val="3FF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56" name="Freeform 99"/>
              <p:cNvSpPr/>
              <p:nvPr/>
            </p:nvSpPr>
            <p:spPr bwMode="auto">
              <a:xfrm>
                <a:off x="2597" y="2273"/>
                <a:ext cx="427" cy="96"/>
              </a:xfrm>
              <a:custGeom>
                <a:avLst/>
                <a:gdLst>
                  <a:gd name="T0" fmla="*/ 104 w 1710"/>
                  <a:gd name="T1" fmla="*/ 1 h 385"/>
                  <a:gd name="T2" fmla="*/ 105 w 1710"/>
                  <a:gd name="T3" fmla="*/ 2 h 385"/>
                  <a:gd name="T4" fmla="*/ 106 w 1710"/>
                  <a:gd name="T5" fmla="*/ 3 h 385"/>
                  <a:gd name="T6" fmla="*/ 106 w 1710"/>
                  <a:gd name="T7" fmla="*/ 5 h 385"/>
                  <a:gd name="T8" fmla="*/ 107 w 1710"/>
                  <a:gd name="T9" fmla="*/ 6 h 385"/>
                  <a:gd name="T10" fmla="*/ 100 w 1710"/>
                  <a:gd name="T11" fmla="*/ 8 h 385"/>
                  <a:gd name="T12" fmla="*/ 94 w 1710"/>
                  <a:gd name="T13" fmla="*/ 9 h 385"/>
                  <a:gd name="T14" fmla="*/ 87 w 1710"/>
                  <a:gd name="T15" fmla="*/ 10 h 385"/>
                  <a:gd name="T16" fmla="*/ 81 w 1710"/>
                  <a:gd name="T17" fmla="*/ 11 h 385"/>
                  <a:gd name="T18" fmla="*/ 74 w 1710"/>
                  <a:gd name="T19" fmla="*/ 12 h 385"/>
                  <a:gd name="T20" fmla="*/ 68 w 1710"/>
                  <a:gd name="T21" fmla="*/ 13 h 385"/>
                  <a:gd name="T22" fmla="*/ 61 w 1710"/>
                  <a:gd name="T23" fmla="*/ 14 h 385"/>
                  <a:gd name="T24" fmla="*/ 55 w 1710"/>
                  <a:gd name="T25" fmla="*/ 15 h 385"/>
                  <a:gd name="T26" fmla="*/ 48 w 1710"/>
                  <a:gd name="T27" fmla="*/ 16 h 385"/>
                  <a:gd name="T28" fmla="*/ 42 w 1710"/>
                  <a:gd name="T29" fmla="*/ 17 h 385"/>
                  <a:gd name="T30" fmla="*/ 35 w 1710"/>
                  <a:gd name="T31" fmla="*/ 19 h 385"/>
                  <a:gd name="T32" fmla="*/ 29 w 1710"/>
                  <a:gd name="T33" fmla="*/ 20 h 385"/>
                  <a:gd name="T34" fmla="*/ 23 w 1710"/>
                  <a:gd name="T35" fmla="*/ 21 h 385"/>
                  <a:gd name="T36" fmla="*/ 16 w 1710"/>
                  <a:gd name="T37" fmla="*/ 22 h 385"/>
                  <a:gd name="T38" fmla="*/ 9 w 1710"/>
                  <a:gd name="T39" fmla="*/ 23 h 385"/>
                  <a:gd name="T40" fmla="*/ 3 w 1710"/>
                  <a:gd name="T41" fmla="*/ 24 h 385"/>
                  <a:gd name="T42" fmla="*/ 3 w 1710"/>
                  <a:gd name="T43" fmla="*/ 24 h 385"/>
                  <a:gd name="T44" fmla="*/ 3 w 1710"/>
                  <a:gd name="T45" fmla="*/ 24 h 385"/>
                  <a:gd name="T46" fmla="*/ 2 w 1710"/>
                  <a:gd name="T47" fmla="*/ 24 h 385"/>
                  <a:gd name="T48" fmla="*/ 2 w 1710"/>
                  <a:gd name="T49" fmla="*/ 23 h 385"/>
                  <a:gd name="T50" fmla="*/ 0 w 1710"/>
                  <a:gd name="T51" fmla="*/ 17 h 385"/>
                  <a:gd name="T52" fmla="*/ 6 w 1710"/>
                  <a:gd name="T53" fmla="*/ 16 h 385"/>
                  <a:gd name="T54" fmla="*/ 13 w 1710"/>
                  <a:gd name="T55" fmla="*/ 15 h 385"/>
                  <a:gd name="T56" fmla="*/ 20 w 1710"/>
                  <a:gd name="T57" fmla="*/ 14 h 385"/>
                  <a:gd name="T58" fmla="*/ 26 w 1710"/>
                  <a:gd name="T59" fmla="*/ 13 h 385"/>
                  <a:gd name="T60" fmla="*/ 32 w 1710"/>
                  <a:gd name="T61" fmla="*/ 12 h 385"/>
                  <a:gd name="T62" fmla="*/ 39 w 1710"/>
                  <a:gd name="T63" fmla="*/ 10 h 385"/>
                  <a:gd name="T64" fmla="*/ 45 w 1710"/>
                  <a:gd name="T65" fmla="*/ 9 h 385"/>
                  <a:gd name="T66" fmla="*/ 52 w 1710"/>
                  <a:gd name="T67" fmla="*/ 8 h 385"/>
                  <a:gd name="T68" fmla="*/ 58 w 1710"/>
                  <a:gd name="T69" fmla="*/ 7 h 385"/>
                  <a:gd name="T70" fmla="*/ 65 w 1710"/>
                  <a:gd name="T71" fmla="*/ 6 h 385"/>
                  <a:gd name="T72" fmla="*/ 71 w 1710"/>
                  <a:gd name="T73" fmla="*/ 5 h 385"/>
                  <a:gd name="T74" fmla="*/ 78 w 1710"/>
                  <a:gd name="T75" fmla="*/ 4 h 385"/>
                  <a:gd name="T76" fmla="*/ 84 w 1710"/>
                  <a:gd name="T77" fmla="*/ 3 h 385"/>
                  <a:gd name="T78" fmla="*/ 91 w 1710"/>
                  <a:gd name="T79" fmla="*/ 2 h 385"/>
                  <a:gd name="T80" fmla="*/ 97 w 1710"/>
                  <a:gd name="T81" fmla="*/ 1 h 385"/>
                  <a:gd name="T82" fmla="*/ 104 w 1710"/>
                  <a:gd name="T83" fmla="*/ 0 h 385"/>
                  <a:gd name="T84" fmla="*/ 104 w 1710"/>
                  <a:gd name="T85" fmla="*/ 1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710" h="385">
                    <a:moveTo>
                      <a:pt x="1666" y="14"/>
                    </a:moveTo>
                    <a:lnTo>
                      <a:pt x="1680" y="33"/>
                    </a:lnTo>
                    <a:lnTo>
                      <a:pt x="1694" y="55"/>
                    </a:lnTo>
                    <a:lnTo>
                      <a:pt x="1705" y="77"/>
                    </a:lnTo>
                    <a:lnTo>
                      <a:pt x="1710" y="104"/>
                    </a:lnTo>
                    <a:lnTo>
                      <a:pt x="1606" y="124"/>
                    </a:lnTo>
                    <a:lnTo>
                      <a:pt x="1503" y="140"/>
                    </a:lnTo>
                    <a:lnTo>
                      <a:pt x="1399" y="159"/>
                    </a:lnTo>
                    <a:lnTo>
                      <a:pt x="1296" y="175"/>
                    </a:lnTo>
                    <a:lnTo>
                      <a:pt x="1192" y="194"/>
                    </a:lnTo>
                    <a:lnTo>
                      <a:pt x="1089" y="210"/>
                    </a:lnTo>
                    <a:lnTo>
                      <a:pt x="984" y="230"/>
                    </a:lnTo>
                    <a:lnTo>
                      <a:pt x="881" y="246"/>
                    </a:lnTo>
                    <a:lnTo>
                      <a:pt x="777" y="265"/>
                    </a:lnTo>
                    <a:lnTo>
                      <a:pt x="674" y="281"/>
                    </a:lnTo>
                    <a:lnTo>
                      <a:pt x="570" y="301"/>
                    </a:lnTo>
                    <a:lnTo>
                      <a:pt x="467" y="317"/>
                    </a:lnTo>
                    <a:lnTo>
                      <a:pt x="363" y="333"/>
                    </a:lnTo>
                    <a:lnTo>
                      <a:pt x="257" y="352"/>
                    </a:lnTo>
                    <a:lnTo>
                      <a:pt x="154" y="368"/>
                    </a:lnTo>
                    <a:lnTo>
                      <a:pt x="50" y="385"/>
                    </a:lnTo>
                    <a:lnTo>
                      <a:pt x="48" y="385"/>
                    </a:lnTo>
                    <a:lnTo>
                      <a:pt x="44" y="382"/>
                    </a:lnTo>
                    <a:lnTo>
                      <a:pt x="42" y="379"/>
                    </a:lnTo>
                    <a:lnTo>
                      <a:pt x="39" y="374"/>
                    </a:lnTo>
                    <a:lnTo>
                      <a:pt x="0" y="276"/>
                    </a:lnTo>
                    <a:lnTo>
                      <a:pt x="104" y="257"/>
                    </a:lnTo>
                    <a:lnTo>
                      <a:pt x="207" y="240"/>
                    </a:lnTo>
                    <a:lnTo>
                      <a:pt x="315" y="224"/>
                    </a:lnTo>
                    <a:lnTo>
                      <a:pt x="418" y="205"/>
                    </a:lnTo>
                    <a:lnTo>
                      <a:pt x="522" y="189"/>
                    </a:lnTo>
                    <a:lnTo>
                      <a:pt x="625" y="170"/>
                    </a:lnTo>
                    <a:lnTo>
                      <a:pt x="729" y="154"/>
                    </a:lnTo>
                    <a:lnTo>
                      <a:pt x="832" y="136"/>
                    </a:lnTo>
                    <a:lnTo>
                      <a:pt x="936" y="118"/>
                    </a:lnTo>
                    <a:lnTo>
                      <a:pt x="1039" y="101"/>
                    </a:lnTo>
                    <a:lnTo>
                      <a:pt x="1143" y="85"/>
                    </a:lnTo>
                    <a:lnTo>
                      <a:pt x="1246" y="69"/>
                    </a:lnTo>
                    <a:lnTo>
                      <a:pt x="1350" y="53"/>
                    </a:lnTo>
                    <a:lnTo>
                      <a:pt x="1453" y="33"/>
                    </a:lnTo>
                    <a:lnTo>
                      <a:pt x="1558" y="17"/>
                    </a:lnTo>
                    <a:lnTo>
                      <a:pt x="1661" y="0"/>
                    </a:lnTo>
                    <a:lnTo>
                      <a:pt x="1666" y="14"/>
                    </a:lnTo>
                    <a:close/>
                  </a:path>
                </a:pathLst>
              </a:custGeom>
              <a:solidFill>
                <a:srgbClr val="FFB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57" name="Freeform 100"/>
              <p:cNvSpPr/>
              <p:nvPr/>
            </p:nvSpPr>
            <p:spPr bwMode="auto">
              <a:xfrm>
                <a:off x="2586" y="2082"/>
                <a:ext cx="65" cy="169"/>
              </a:xfrm>
              <a:custGeom>
                <a:avLst/>
                <a:gdLst>
                  <a:gd name="T0" fmla="*/ 1 w 262"/>
                  <a:gd name="T1" fmla="*/ 0 h 676"/>
                  <a:gd name="T2" fmla="*/ 16 w 262"/>
                  <a:gd name="T3" fmla="*/ 42 h 676"/>
                  <a:gd name="T4" fmla="*/ 15 w 262"/>
                  <a:gd name="T5" fmla="*/ 42 h 676"/>
                  <a:gd name="T6" fmla="*/ 0 w 262"/>
                  <a:gd name="T7" fmla="*/ 1 h 676"/>
                  <a:gd name="T8" fmla="*/ 1 w 262"/>
                  <a:gd name="T9" fmla="*/ 0 h 6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676">
                    <a:moveTo>
                      <a:pt x="11" y="0"/>
                    </a:moveTo>
                    <a:lnTo>
                      <a:pt x="262" y="669"/>
                    </a:lnTo>
                    <a:lnTo>
                      <a:pt x="251" y="676"/>
                    </a:lnTo>
                    <a:lnTo>
                      <a:pt x="0" y="11"/>
                    </a:lnTo>
                    <a:lnTo>
                      <a:pt x="11"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58" name="Freeform 101"/>
              <p:cNvSpPr/>
              <p:nvPr/>
            </p:nvSpPr>
            <p:spPr bwMode="auto">
              <a:xfrm>
                <a:off x="2621" y="2078"/>
                <a:ext cx="65" cy="168"/>
              </a:xfrm>
              <a:custGeom>
                <a:avLst/>
                <a:gdLst>
                  <a:gd name="T0" fmla="*/ 1 w 260"/>
                  <a:gd name="T1" fmla="*/ 0 h 675"/>
                  <a:gd name="T2" fmla="*/ 16 w 260"/>
                  <a:gd name="T3" fmla="*/ 42 h 675"/>
                  <a:gd name="T4" fmla="*/ 16 w 260"/>
                  <a:gd name="T5" fmla="*/ 42 h 675"/>
                  <a:gd name="T6" fmla="*/ 0 w 260"/>
                  <a:gd name="T7" fmla="*/ 1 h 675"/>
                  <a:gd name="T8" fmla="*/ 1 w 260"/>
                  <a:gd name="T9" fmla="*/ 0 h 6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675">
                    <a:moveTo>
                      <a:pt x="8" y="0"/>
                    </a:moveTo>
                    <a:lnTo>
                      <a:pt x="260" y="670"/>
                    </a:lnTo>
                    <a:lnTo>
                      <a:pt x="246" y="675"/>
                    </a:lnTo>
                    <a:lnTo>
                      <a:pt x="0" y="13"/>
                    </a:lnTo>
                    <a:lnTo>
                      <a:pt x="8"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59" name="Freeform 102"/>
              <p:cNvSpPr/>
              <p:nvPr/>
            </p:nvSpPr>
            <p:spPr bwMode="auto">
              <a:xfrm>
                <a:off x="2652" y="2071"/>
                <a:ext cx="69" cy="168"/>
              </a:xfrm>
              <a:custGeom>
                <a:avLst/>
                <a:gdLst>
                  <a:gd name="T0" fmla="*/ 1 w 276"/>
                  <a:gd name="T1" fmla="*/ 0 h 670"/>
                  <a:gd name="T2" fmla="*/ 17 w 276"/>
                  <a:gd name="T3" fmla="*/ 42 h 670"/>
                  <a:gd name="T4" fmla="*/ 17 w 276"/>
                  <a:gd name="T5" fmla="*/ 42 h 670"/>
                  <a:gd name="T6" fmla="*/ 0 w 276"/>
                  <a:gd name="T7" fmla="*/ 1 h 670"/>
                  <a:gd name="T8" fmla="*/ 1 w 276"/>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670">
                    <a:moveTo>
                      <a:pt x="9" y="0"/>
                    </a:moveTo>
                    <a:lnTo>
                      <a:pt x="276" y="665"/>
                    </a:lnTo>
                    <a:lnTo>
                      <a:pt x="265" y="670"/>
                    </a:lnTo>
                    <a:lnTo>
                      <a:pt x="0" y="13"/>
                    </a:lnTo>
                    <a:lnTo>
                      <a:pt x="9"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60" name="Freeform 103"/>
              <p:cNvSpPr/>
              <p:nvPr/>
            </p:nvSpPr>
            <p:spPr bwMode="auto">
              <a:xfrm>
                <a:off x="2705" y="2066"/>
                <a:ext cx="75" cy="158"/>
              </a:xfrm>
              <a:custGeom>
                <a:avLst/>
                <a:gdLst>
                  <a:gd name="T0" fmla="*/ 1 w 299"/>
                  <a:gd name="T1" fmla="*/ 0 h 633"/>
                  <a:gd name="T2" fmla="*/ 19 w 299"/>
                  <a:gd name="T3" fmla="*/ 39 h 633"/>
                  <a:gd name="T4" fmla="*/ 18 w 299"/>
                  <a:gd name="T5" fmla="*/ 39 h 633"/>
                  <a:gd name="T6" fmla="*/ 0 w 299"/>
                  <a:gd name="T7" fmla="*/ 1 h 633"/>
                  <a:gd name="T8" fmla="*/ 1 w 299"/>
                  <a:gd name="T9" fmla="*/ 0 h 6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 h="633">
                    <a:moveTo>
                      <a:pt x="10" y="0"/>
                    </a:moveTo>
                    <a:lnTo>
                      <a:pt x="299" y="626"/>
                    </a:lnTo>
                    <a:lnTo>
                      <a:pt x="285" y="633"/>
                    </a:lnTo>
                    <a:lnTo>
                      <a:pt x="0" y="17"/>
                    </a:lnTo>
                    <a:lnTo>
                      <a:pt x="10"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61" name="Freeform 104"/>
              <p:cNvSpPr/>
              <p:nvPr/>
            </p:nvSpPr>
            <p:spPr bwMode="auto">
              <a:xfrm>
                <a:off x="3055" y="2028"/>
                <a:ext cx="105" cy="143"/>
              </a:xfrm>
              <a:custGeom>
                <a:avLst/>
                <a:gdLst>
                  <a:gd name="T0" fmla="*/ 0 w 420"/>
                  <a:gd name="T1" fmla="*/ 0 h 572"/>
                  <a:gd name="T2" fmla="*/ 26 w 420"/>
                  <a:gd name="T3" fmla="*/ 35 h 572"/>
                  <a:gd name="T4" fmla="*/ 26 w 420"/>
                  <a:gd name="T5" fmla="*/ 36 h 572"/>
                  <a:gd name="T6" fmla="*/ 0 w 420"/>
                  <a:gd name="T7" fmla="*/ 1 h 572"/>
                  <a:gd name="T8" fmla="*/ 0 w 420"/>
                  <a:gd name="T9" fmla="*/ 1 h 572"/>
                  <a:gd name="T10" fmla="*/ 0 w 420"/>
                  <a:gd name="T11" fmla="*/ 1 h 572"/>
                  <a:gd name="T12" fmla="*/ 0 w 420"/>
                  <a:gd name="T13" fmla="*/ 0 h 572"/>
                  <a:gd name="T14" fmla="*/ 0 w 420"/>
                  <a:gd name="T15" fmla="*/ 0 h 5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0" h="572">
                    <a:moveTo>
                      <a:pt x="0" y="0"/>
                    </a:moveTo>
                    <a:lnTo>
                      <a:pt x="420" y="561"/>
                    </a:lnTo>
                    <a:lnTo>
                      <a:pt x="409" y="572"/>
                    </a:lnTo>
                    <a:lnTo>
                      <a:pt x="0" y="18"/>
                    </a:lnTo>
                    <a:lnTo>
                      <a:pt x="0" y="16"/>
                    </a:lnTo>
                    <a:lnTo>
                      <a:pt x="0" y="7"/>
                    </a:lnTo>
                    <a:lnTo>
                      <a:pt x="0" y="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62" name="Freeform 105"/>
              <p:cNvSpPr/>
              <p:nvPr/>
            </p:nvSpPr>
            <p:spPr bwMode="auto">
              <a:xfrm>
                <a:off x="3087" y="2026"/>
                <a:ext cx="111" cy="140"/>
              </a:xfrm>
              <a:custGeom>
                <a:avLst/>
                <a:gdLst>
                  <a:gd name="T0" fmla="*/ 0 w 441"/>
                  <a:gd name="T1" fmla="*/ 0 h 561"/>
                  <a:gd name="T2" fmla="*/ 28 w 441"/>
                  <a:gd name="T3" fmla="*/ 34 h 561"/>
                  <a:gd name="T4" fmla="*/ 27 w 441"/>
                  <a:gd name="T5" fmla="*/ 35 h 561"/>
                  <a:gd name="T6" fmla="*/ 0 w 441"/>
                  <a:gd name="T7" fmla="*/ 1 h 561"/>
                  <a:gd name="T8" fmla="*/ 0 w 441"/>
                  <a:gd name="T9" fmla="*/ 0 h 5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561">
                    <a:moveTo>
                      <a:pt x="0" y="0"/>
                    </a:moveTo>
                    <a:lnTo>
                      <a:pt x="441" y="547"/>
                    </a:lnTo>
                    <a:lnTo>
                      <a:pt x="430" y="561"/>
                    </a:lnTo>
                    <a:lnTo>
                      <a:pt x="0" y="21"/>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63" name="Freeform 106"/>
              <p:cNvSpPr/>
              <p:nvPr/>
            </p:nvSpPr>
            <p:spPr bwMode="auto">
              <a:xfrm>
                <a:off x="3120" y="2020"/>
                <a:ext cx="110" cy="134"/>
              </a:xfrm>
              <a:custGeom>
                <a:avLst/>
                <a:gdLst>
                  <a:gd name="T0" fmla="*/ 0 w 441"/>
                  <a:gd name="T1" fmla="*/ 0 h 537"/>
                  <a:gd name="T2" fmla="*/ 27 w 441"/>
                  <a:gd name="T3" fmla="*/ 32 h 537"/>
                  <a:gd name="T4" fmla="*/ 27 w 441"/>
                  <a:gd name="T5" fmla="*/ 33 h 537"/>
                  <a:gd name="T6" fmla="*/ 0 w 441"/>
                  <a:gd name="T7" fmla="*/ 1 h 537"/>
                  <a:gd name="T8" fmla="*/ 0 w 441"/>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537">
                    <a:moveTo>
                      <a:pt x="0" y="0"/>
                    </a:moveTo>
                    <a:lnTo>
                      <a:pt x="441" y="517"/>
                    </a:lnTo>
                    <a:lnTo>
                      <a:pt x="430" y="537"/>
                    </a:lnTo>
                    <a:lnTo>
                      <a:pt x="0" y="2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7210" name="Group 107"/>
            <p:cNvGrpSpPr/>
            <p:nvPr/>
          </p:nvGrpSpPr>
          <p:grpSpPr bwMode="auto">
            <a:xfrm rot="-3214438">
              <a:off x="3801" y="903"/>
              <a:ext cx="461" cy="480"/>
              <a:chOff x="3481" y="3030"/>
              <a:chExt cx="1115" cy="1118"/>
            </a:xfrm>
          </p:grpSpPr>
          <p:sp>
            <p:nvSpPr>
              <p:cNvPr id="7212" name="Freeform 108"/>
              <p:cNvSpPr/>
              <p:nvPr/>
            </p:nvSpPr>
            <p:spPr bwMode="auto">
              <a:xfrm>
                <a:off x="3502" y="3068"/>
                <a:ext cx="1045" cy="1051"/>
              </a:xfrm>
              <a:custGeom>
                <a:avLst/>
                <a:gdLst>
                  <a:gd name="T0" fmla="*/ 199 w 4179"/>
                  <a:gd name="T1" fmla="*/ 222 h 4201"/>
                  <a:gd name="T2" fmla="*/ 191 w 4179"/>
                  <a:gd name="T3" fmla="*/ 197 h 4201"/>
                  <a:gd name="T4" fmla="*/ 226 w 4179"/>
                  <a:gd name="T5" fmla="*/ 192 h 4201"/>
                  <a:gd name="T6" fmla="*/ 200 w 4179"/>
                  <a:gd name="T7" fmla="*/ 159 h 4201"/>
                  <a:gd name="T8" fmla="*/ 161 w 4179"/>
                  <a:gd name="T9" fmla="*/ 173 h 4201"/>
                  <a:gd name="T10" fmla="*/ 153 w 4179"/>
                  <a:gd name="T11" fmla="*/ 148 h 4201"/>
                  <a:gd name="T12" fmla="*/ 189 w 4179"/>
                  <a:gd name="T13" fmla="*/ 143 h 4201"/>
                  <a:gd name="T14" fmla="*/ 170 w 4179"/>
                  <a:gd name="T15" fmla="*/ 118 h 4201"/>
                  <a:gd name="T16" fmla="*/ 173 w 4179"/>
                  <a:gd name="T17" fmla="*/ 125 h 4201"/>
                  <a:gd name="T18" fmla="*/ 111 w 4179"/>
                  <a:gd name="T19" fmla="*/ 110 h 4201"/>
                  <a:gd name="T20" fmla="*/ 121 w 4179"/>
                  <a:gd name="T21" fmla="*/ 107 h 4201"/>
                  <a:gd name="T22" fmla="*/ 166 w 4179"/>
                  <a:gd name="T23" fmla="*/ 112 h 4201"/>
                  <a:gd name="T24" fmla="*/ 140 w 4179"/>
                  <a:gd name="T25" fmla="*/ 78 h 4201"/>
                  <a:gd name="T26" fmla="*/ 101 w 4179"/>
                  <a:gd name="T27" fmla="*/ 93 h 4201"/>
                  <a:gd name="T28" fmla="*/ 94 w 4179"/>
                  <a:gd name="T29" fmla="*/ 68 h 4201"/>
                  <a:gd name="T30" fmla="*/ 129 w 4179"/>
                  <a:gd name="T31" fmla="*/ 63 h 4201"/>
                  <a:gd name="T32" fmla="*/ 73 w 4179"/>
                  <a:gd name="T33" fmla="*/ 54 h 4201"/>
                  <a:gd name="T34" fmla="*/ 66 w 4179"/>
                  <a:gd name="T35" fmla="*/ 29 h 4201"/>
                  <a:gd name="T36" fmla="*/ 99 w 4179"/>
                  <a:gd name="T37" fmla="*/ 24 h 4201"/>
                  <a:gd name="T38" fmla="*/ 84 w 4179"/>
                  <a:gd name="T39" fmla="*/ 9 h 4201"/>
                  <a:gd name="T40" fmla="*/ 45 w 4179"/>
                  <a:gd name="T41" fmla="*/ 24 h 4201"/>
                  <a:gd name="T42" fmla="*/ 30 w 4179"/>
                  <a:gd name="T43" fmla="*/ 0 h 4201"/>
                  <a:gd name="T44" fmla="*/ 27 w 4179"/>
                  <a:gd name="T45" fmla="*/ 0 h 4201"/>
                  <a:gd name="T46" fmla="*/ 24 w 4179"/>
                  <a:gd name="T47" fmla="*/ 1 h 4201"/>
                  <a:gd name="T48" fmla="*/ 19 w 4179"/>
                  <a:gd name="T49" fmla="*/ 1 h 4201"/>
                  <a:gd name="T50" fmla="*/ 14 w 4179"/>
                  <a:gd name="T51" fmla="*/ 2 h 4201"/>
                  <a:gd name="T52" fmla="*/ 8 w 4179"/>
                  <a:gd name="T53" fmla="*/ 3 h 4201"/>
                  <a:gd name="T54" fmla="*/ 4 w 4179"/>
                  <a:gd name="T55" fmla="*/ 4 h 4201"/>
                  <a:gd name="T56" fmla="*/ 1 w 4179"/>
                  <a:gd name="T57" fmla="*/ 5 h 4201"/>
                  <a:gd name="T58" fmla="*/ 0 w 4179"/>
                  <a:gd name="T59" fmla="*/ 5 h 4201"/>
                  <a:gd name="T60" fmla="*/ 72 w 4179"/>
                  <a:gd name="T61" fmla="*/ 91 h 4201"/>
                  <a:gd name="T62" fmla="*/ 126 w 4179"/>
                  <a:gd name="T63" fmla="*/ 186 h 4201"/>
                  <a:gd name="T64" fmla="*/ 261 w 4179"/>
                  <a:gd name="T65" fmla="*/ 239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13" name="Freeform 109"/>
              <p:cNvSpPr/>
              <p:nvPr/>
            </p:nvSpPr>
            <p:spPr bwMode="auto">
              <a:xfrm>
                <a:off x="3621" y="3064"/>
                <a:ext cx="33" cy="5"/>
              </a:xfrm>
              <a:custGeom>
                <a:avLst/>
                <a:gdLst>
                  <a:gd name="T0" fmla="*/ 8 w 133"/>
                  <a:gd name="T1" fmla="*/ 1 h 20"/>
                  <a:gd name="T2" fmla="*/ 8 w 133"/>
                  <a:gd name="T3" fmla="*/ 0 h 20"/>
                  <a:gd name="T4" fmla="*/ 0 w 133"/>
                  <a:gd name="T5" fmla="*/ 1 h 20"/>
                  <a:gd name="T6" fmla="*/ 0 w 133"/>
                  <a:gd name="T7" fmla="*/ 1 h 20"/>
                  <a:gd name="T8" fmla="*/ 0 w 133"/>
                  <a:gd name="T9" fmla="*/ 1 h 20"/>
                  <a:gd name="T10" fmla="*/ 8 w 133"/>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3" h="20">
                    <a:moveTo>
                      <a:pt x="133" y="11"/>
                    </a:moveTo>
                    <a:lnTo>
                      <a:pt x="126" y="0"/>
                    </a:lnTo>
                    <a:lnTo>
                      <a:pt x="0" y="20"/>
                    </a:lnTo>
                    <a:lnTo>
                      <a:pt x="3" y="20"/>
                    </a:lnTo>
                    <a:lnTo>
                      <a:pt x="6" y="20"/>
                    </a:lnTo>
                    <a:lnTo>
                      <a:pt x="133"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14" name="Freeform 110"/>
              <p:cNvSpPr/>
              <p:nvPr/>
            </p:nvSpPr>
            <p:spPr bwMode="auto">
              <a:xfrm>
                <a:off x="3611" y="3067"/>
                <a:ext cx="246" cy="96"/>
              </a:xfrm>
              <a:custGeom>
                <a:avLst/>
                <a:gdLst>
                  <a:gd name="T0" fmla="*/ 17 w 986"/>
                  <a:gd name="T1" fmla="*/ 24 h 386"/>
                  <a:gd name="T2" fmla="*/ 61 w 986"/>
                  <a:gd name="T3" fmla="*/ 16 h 386"/>
                  <a:gd name="T4" fmla="*/ 57 w 986"/>
                  <a:gd name="T5" fmla="*/ 9 h 386"/>
                  <a:gd name="T6" fmla="*/ 20 w 986"/>
                  <a:gd name="T7" fmla="*/ 13 h 386"/>
                  <a:gd name="T8" fmla="*/ 11 w 986"/>
                  <a:gd name="T9" fmla="*/ 0 h 386"/>
                  <a:gd name="T10" fmla="*/ 3 w 986"/>
                  <a:gd name="T11" fmla="*/ 0 h 386"/>
                  <a:gd name="T12" fmla="*/ 3 w 986"/>
                  <a:gd name="T13" fmla="*/ 0 h 386"/>
                  <a:gd name="T14" fmla="*/ 2 w 986"/>
                  <a:gd name="T15" fmla="*/ 0 h 386"/>
                  <a:gd name="T16" fmla="*/ 0 w 986"/>
                  <a:gd name="T17" fmla="*/ 1 h 386"/>
                  <a:gd name="T18" fmla="*/ 17 w 986"/>
                  <a:gd name="T19" fmla="*/ 24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15" name="Freeform 111"/>
              <p:cNvSpPr/>
              <p:nvPr/>
            </p:nvSpPr>
            <p:spPr bwMode="auto">
              <a:xfrm>
                <a:off x="3648" y="3044"/>
                <a:ext cx="146" cy="20"/>
              </a:xfrm>
              <a:custGeom>
                <a:avLst/>
                <a:gdLst>
                  <a:gd name="T0" fmla="*/ 0 w 580"/>
                  <a:gd name="T1" fmla="*/ 4 h 81"/>
                  <a:gd name="T2" fmla="*/ 1 w 580"/>
                  <a:gd name="T3" fmla="*/ 5 h 81"/>
                  <a:gd name="T4" fmla="*/ 37 w 580"/>
                  <a:gd name="T5" fmla="*/ 0 h 81"/>
                  <a:gd name="T6" fmla="*/ 0 w 580"/>
                  <a:gd name="T7" fmla="*/ 4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0" h="81">
                    <a:moveTo>
                      <a:pt x="0" y="60"/>
                    </a:moveTo>
                    <a:lnTo>
                      <a:pt x="16" y="81"/>
                    </a:lnTo>
                    <a:lnTo>
                      <a:pt x="580" y="0"/>
                    </a:lnTo>
                    <a:lnTo>
                      <a:pt x="0" y="60"/>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16" name="Freeform 112"/>
              <p:cNvSpPr/>
              <p:nvPr/>
            </p:nvSpPr>
            <p:spPr bwMode="auto">
              <a:xfrm>
                <a:off x="3794" y="3044"/>
                <a:ext cx="59" cy="60"/>
              </a:xfrm>
              <a:custGeom>
                <a:avLst/>
                <a:gdLst>
                  <a:gd name="T0" fmla="*/ 15 w 240"/>
                  <a:gd name="T1" fmla="*/ 15 h 238"/>
                  <a:gd name="T2" fmla="*/ 0 w 240"/>
                  <a:gd name="T3" fmla="*/ 0 h 238"/>
                  <a:gd name="T4" fmla="*/ 7 w 240"/>
                  <a:gd name="T5" fmla="*/ 10 h 238"/>
                  <a:gd name="T6" fmla="*/ 15 w 240"/>
                  <a:gd name="T7" fmla="*/ 15 h 2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238">
                    <a:moveTo>
                      <a:pt x="240" y="238"/>
                    </a:moveTo>
                    <a:lnTo>
                      <a:pt x="0" y="0"/>
                    </a:lnTo>
                    <a:lnTo>
                      <a:pt x="117" y="157"/>
                    </a:lnTo>
                    <a:lnTo>
                      <a:pt x="240" y="238"/>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17" name="Freeform 113"/>
              <p:cNvSpPr/>
              <p:nvPr/>
            </p:nvSpPr>
            <p:spPr bwMode="auto">
              <a:xfrm>
                <a:off x="3823" y="3083"/>
                <a:ext cx="30" cy="22"/>
              </a:xfrm>
              <a:custGeom>
                <a:avLst/>
                <a:gdLst>
                  <a:gd name="T0" fmla="*/ 4 w 123"/>
                  <a:gd name="T1" fmla="*/ 6 h 87"/>
                  <a:gd name="T2" fmla="*/ 7 w 123"/>
                  <a:gd name="T3" fmla="*/ 5 h 87"/>
                  <a:gd name="T4" fmla="*/ 0 w 123"/>
                  <a:gd name="T5" fmla="*/ 0 h 87"/>
                  <a:gd name="T6" fmla="*/ 4 w 123"/>
                  <a:gd name="T7" fmla="*/ 6 h 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3" h="87">
                    <a:moveTo>
                      <a:pt x="65" y="87"/>
                    </a:moveTo>
                    <a:lnTo>
                      <a:pt x="123" y="81"/>
                    </a:lnTo>
                    <a:lnTo>
                      <a:pt x="0" y="0"/>
                    </a:lnTo>
                    <a:lnTo>
                      <a:pt x="65" y="87"/>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18" name="Freeform 114"/>
              <p:cNvSpPr/>
              <p:nvPr/>
            </p:nvSpPr>
            <p:spPr bwMode="auto">
              <a:xfrm>
                <a:off x="3652" y="3044"/>
                <a:ext cx="171" cy="39"/>
              </a:xfrm>
              <a:custGeom>
                <a:avLst/>
                <a:gdLst>
                  <a:gd name="T0" fmla="*/ 34 w 681"/>
                  <a:gd name="T1" fmla="*/ 4 h 157"/>
                  <a:gd name="T2" fmla="*/ 43 w 681"/>
                  <a:gd name="T3" fmla="*/ 10 h 157"/>
                  <a:gd name="T4" fmla="*/ 36 w 681"/>
                  <a:gd name="T5" fmla="*/ 0 h 157"/>
                  <a:gd name="T6" fmla="*/ 0 w 681"/>
                  <a:gd name="T7" fmla="*/ 5 h 157"/>
                  <a:gd name="T8" fmla="*/ 1 w 681"/>
                  <a:gd name="T9" fmla="*/ 6 h 157"/>
                  <a:gd name="T10" fmla="*/ 34 w 681"/>
                  <a:gd name="T11" fmla="*/ 4 h 1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1" h="157">
                    <a:moveTo>
                      <a:pt x="534" y="60"/>
                    </a:moveTo>
                    <a:lnTo>
                      <a:pt x="681" y="157"/>
                    </a:lnTo>
                    <a:lnTo>
                      <a:pt x="564" y="0"/>
                    </a:lnTo>
                    <a:lnTo>
                      <a:pt x="0" y="81"/>
                    </a:lnTo>
                    <a:lnTo>
                      <a:pt x="7" y="92"/>
                    </a:lnTo>
                    <a:lnTo>
                      <a:pt x="534" y="60"/>
                    </a:lnTo>
                    <a:close/>
                  </a:path>
                </a:pathLst>
              </a:custGeom>
              <a:solidFill>
                <a:srgbClr val="2642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19" name="Freeform 115"/>
              <p:cNvSpPr/>
              <p:nvPr/>
            </p:nvSpPr>
            <p:spPr bwMode="auto">
              <a:xfrm>
                <a:off x="3654" y="3059"/>
                <a:ext cx="185" cy="60"/>
              </a:xfrm>
              <a:custGeom>
                <a:avLst/>
                <a:gdLst>
                  <a:gd name="T0" fmla="*/ 33 w 739"/>
                  <a:gd name="T1" fmla="*/ 0 h 238"/>
                  <a:gd name="T2" fmla="*/ 0 w 739"/>
                  <a:gd name="T3" fmla="*/ 2 h 238"/>
                  <a:gd name="T4" fmla="*/ 10 w 739"/>
                  <a:gd name="T5" fmla="*/ 15 h 238"/>
                  <a:gd name="T6" fmla="*/ 46 w 739"/>
                  <a:gd name="T7" fmla="*/ 12 h 238"/>
                  <a:gd name="T8" fmla="*/ 42 w 739"/>
                  <a:gd name="T9" fmla="*/ 6 h 238"/>
                  <a:gd name="T10" fmla="*/ 33 w 739"/>
                  <a:gd name="T11" fmla="*/ 0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9" h="238">
                    <a:moveTo>
                      <a:pt x="527" y="0"/>
                    </a:moveTo>
                    <a:lnTo>
                      <a:pt x="0" y="32"/>
                    </a:lnTo>
                    <a:lnTo>
                      <a:pt x="155" y="238"/>
                    </a:lnTo>
                    <a:lnTo>
                      <a:pt x="739" y="184"/>
                    </a:lnTo>
                    <a:lnTo>
                      <a:pt x="674" y="97"/>
                    </a:lnTo>
                    <a:lnTo>
                      <a:pt x="527" y="0"/>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20" name="Freeform 116"/>
              <p:cNvSpPr/>
              <p:nvPr/>
            </p:nvSpPr>
            <p:spPr bwMode="auto">
              <a:xfrm>
                <a:off x="3945" y="3224"/>
                <a:ext cx="25" cy="26"/>
              </a:xfrm>
              <a:custGeom>
                <a:avLst/>
                <a:gdLst>
                  <a:gd name="T0" fmla="*/ 5 w 101"/>
                  <a:gd name="T1" fmla="*/ 7 h 103"/>
                  <a:gd name="T2" fmla="*/ 6 w 101"/>
                  <a:gd name="T3" fmla="*/ 6 h 103"/>
                  <a:gd name="T4" fmla="*/ 2 w 101"/>
                  <a:gd name="T5" fmla="*/ 0 h 103"/>
                  <a:gd name="T6" fmla="*/ 0 w 101"/>
                  <a:gd name="T7" fmla="*/ 0 h 103"/>
                  <a:gd name="T8" fmla="*/ 5 w 101"/>
                  <a:gd name="T9" fmla="*/ 7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03">
                    <a:moveTo>
                      <a:pt x="76" y="103"/>
                    </a:moveTo>
                    <a:lnTo>
                      <a:pt x="101" y="98"/>
                    </a:lnTo>
                    <a:lnTo>
                      <a:pt x="28" y="0"/>
                    </a:lnTo>
                    <a:lnTo>
                      <a:pt x="0" y="3"/>
                    </a:lnTo>
                    <a:lnTo>
                      <a:pt x="76" y="10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21" name="Freeform 117"/>
              <p:cNvSpPr/>
              <p:nvPr/>
            </p:nvSpPr>
            <p:spPr bwMode="auto">
              <a:xfrm>
                <a:off x="3724" y="3184"/>
                <a:ext cx="240" cy="99"/>
              </a:xfrm>
              <a:custGeom>
                <a:avLst/>
                <a:gdLst>
                  <a:gd name="T0" fmla="*/ 20 w 961"/>
                  <a:gd name="T1" fmla="*/ 13 h 397"/>
                  <a:gd name="T2" fmla="*/ 10 w 961"/>
                  <a:gd name="T3" fmla="*/ 0 h 397"/>
                  <a:gd name="T4" fmla="*/ 0 w 961"/>
                  <a:gd name="T5" fmla="*/ 1 h 397"/>
                  <a:gd name="T6" fmla="*/ 18 w 961"/>
                  <a:gd name="T7" fmla="*/ 25 h 397"/>
                  <a:gd name="T8" fmla="*/ 60 w 961"/>
                  <a:gd name="T9" fmla="*/ 16 h 397"/>
                  <a:gd name="T10" fmla="*/ 55 w 961"/>
                  <a:gd name="T11" fmla="*/ 10 h 397"/>
                  <a:gd name="T12" fmla="*/ 20 w 961"/>
                  <a:gd name="T13" fmla="*/ 13 h 3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22" name="Freeform 118"/>
              <p:cNvSpPr/>
              <p:nvPr/>
            </p:nvSpPr>
            <p:spPr bwMode="auto">
              <a:xfrm>
                <a:off x="3899" y="3163"/>
                <a:ext cx="7" cy="1"/>
              </a:xfrm>
              <a:custGeom>
                <a:avLst/>
                <a:gdLst>
                  <a:gd name="T0" fmla="*/ 2 w 30"/>
                  <a:gd name="T1" fmla="*/ 0 h 2"/>
                  <a:gd name="T2" fmla="*/ 0 w 30"/>
                  <a:gd name="T3" fmla="*/ 1 h 2"/>
                  <a:gd name="T4" fmla="*/ 0 w 30"/>
                  <a:gd name="T5" fmla="*/ 1 h 2"/>
                  <a:gd name="T6" fmla="*/ 2 w 30"/>
                  <a:gd name="T7" fmla="*/ 0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2">
                    <a:moveTo>
                      <a:pt x="30" y="0"/>
                    </a:moveTo>
                    <a:lnTo>
                      <a:pt x="0" y="2"/>
                    </a:lnTo>
                    <a:lnTo>
                      <a:pt x="3" y="2"/>
                    </a:lnTo>
                    <a:lnTo>
                      <a:pt x="30" y="0"/>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23" name="Freeform 119"/>
              <p:cNvSpPr/>
              <p:nvPr/>
            </p:nvSpPr>
            <p:spPr bwMode="auto">
              <a:xfrm>
                <a:off x="3906" y="3163"/>
                <a:ext cx="60" cy="61"/>
              </a:xfrm>
              <a:custGeom>
                <a:avLst/>
                <a:gdLst>
                  <a:gd name="T0" fmla="*/ 15 w 239"/>
                  <a:gd name="T1" fmla="*/ 15 h 244"/>
                  <a:gd name="T2" fmla="*/ 0 w 239"/>
                  <a:gd name="T3" fmla="*/ 0 h 244"/>
                  <a:gd name="T4" fmla="*/ 12 w 239"/>
                  <a:gd name="T5" fmla="*/ 15 h 244"/>
                  <a:gd name="T6" fmla="*/ 15 w 239"/>
                  <a:gd name="T7" fmla="*/ 15 h 2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9" h="244">
                    <a:moveTo>
                      <a:pt x="239" y="238"/>
                    </a:moveTo>
                    <a:lnTo>
                      <a:pt x="0" y="0"/>
                    </a:lnTo>
                    <a:lnTo>
                      <a:pt x="182" y="244"/>
                    </a:lnTo>
                    <a:lnTo>
                      <a:pt x="239" y="238"/>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24" name="Freeform 120"/>
              <p:cNvSpPr/>
              <p:nvPr/>
            </p:nvSpPr>
            <p:spPr bwMode="auto">
              <a:xfrm>
                <a:off x="3761" y="3164"/>
                <a:ext cx="138" cy="20"/>
              </a:xfrm>
              <a:custGeom>
                <a:avLst/>
                <a:gdLst>
                  <a:gd name="T0" fmla="*/ 1 w 554"/>
                  <a:gd name="T1" fmla="*/ 5 h 79"/>
                  <a:gd name="T2" fmla="*/ 34 w 554"/>
                  <a:gd name="T3" fmla="*/ 0 h 79"/>
                  <a:gd name="T4" fmla="*/ 34 w 554"/>
                  <a:gd name="T5" fmla="*/ 0 h 79"/>
                  <a:gd name="T6" fmla="*/ 0 w 554"/>
                  <a:gd name="T7" fmla="*/ 4 h 79"/>
                  <a:gd name="T8" fmla="*/ 1 w 554"/>
                  <a:gd name="T9" fmla="*/ 5 h 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4" h="79">
                    <a:moveTo>
                      <a:pt x="14" y="79"/>
                    </a:moveTo>
                    <a:lnTo>
                      <a:pt x="554" y="0"/>
                    </a:lnTo>
                    <a:lnTo>
                      <a:pt x="551" y="0"/>
                    </a:lnTo>
                    <a:lnTo>
                      <a:pt x="0" y="58"/>
                    </a:lnTo>
                    <a:lnTo>
                      <a:pt x="14" y="79"/>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25" name="Freeform 121"/>
              <p:cNvSpPr/>
              <p:nvPr/>
            </p:nvSpPr>
            <p:spPr bwMode="auto">
              <a:xfrm>
                <a:off x="3899" y="3163"/>
                <a:ext cx="53" cy="62"/>
              </a:xfrm>
              <a:custGeom>
                <a:avLst/>
                <a:gdLst>
                  <a:gd name="T0" fmla="*/ 12 w 209"/>
                  <a:gd name="T1" fmla="*/ 16 h 247"/>
                  <a:gd name="T2" fmla="*/ 13 w 209"/>
                  <a:gd name="T3" fmla="*/ 15 h 247"/>
                  <a:gd name="T4" fmla="*/ 2 w 209"/>
                  <a:gd name="T5" fmla="*/ 0 h 247"/>
                  <a:gd name="T6" fmla="*/ 0 w 209"/>
                  <a:gd name="T7" fmla="*/ 0 h 247"/>
                  <a:gd name="T8" fmla="*/ 12 w 209"/>
                  <a:gd name="T9" fmla="*/ 16 h 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 h="247">
                    <a:moveTo>
                      <a:pt x="181" y="247"/>
                    </a:moveTo>
                    <a:lnTo>
                      <a:pt x="209" y="244"/>
                    </a:lnTo>
                    <a:lnTo>
                      <a:pt x="27" y="0"/>
                    </a:lnTo>
                    <a:lnTo>
                      <a:pt x="0" y="2"/>
                    </a:lnTo>
                    <a:lnTo>
                      <a:pt x="181" y="247"/>
                    </a:lnTo>
                    <a:close/>
                  </a:path>
                </a:pathLst>
              </a:custGeom>
              <a:solidFill>
                <a:srgbClr val="2642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26" name="Freeform 122"/>
              <p:cNvSpPr/>
              <p:nvPr/>
            </p:nvSpPr>
            <p:spPr bwMode="auto">
              <a:xfrm>
                <a:off x="3764" y="3164"/>
                <a:ext cx="181" cy="74"/>
              </a:xfrm>
              <a:custGeom>
                <a:avLst/>
                <a:gdLst>
                  <a:gd name="T0" fmla="*/ 45 w 721"/>
                  <a:gd name="T1" fmla="*/ 15 h 296"/>
                  <a:gd name="T2" fmla="*/ 34 w 721"/>
                  <a:gd name="T3" fmla="*/ 0 h 296"/>
                  <a:gd name="T4" fmla="*/ 0 w 721"/>
                  <a:gd name="T5" fmla="*/ 5 h 296"/>
                  <a:gd name="T6" fmla="*/ 10 w 721"/>
                  <a:gd name="T7" fmla="*/ 19 h 296"/>
                  <a:gd name="T8" fmla="*/ 45 w 721"/>
                  <a:gd name="T9" fmla="*/ 15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1" h="296">
                    <a:moveTo>
                      <a:pt x="721" y="245"/>
                    </a:moveTo>
                    <a:lnTo>
                      <a:pt x="540" y="0"/>
                    </a:lnTo>
                    <a:lnTo>
                      <a:pt x="0" y="79"/>
                    </a:lnTo>
                    <a:lnTo>
                      <a:pt x="165" y="296"/>
                    </a:lnTo>
                    <a:lnTo>
                      <a:pt x="721" y="245"/>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27" name="Freeform 123"/>
              <p:cNvSpPr/>
              <p:nvPr/>
            </p:nvSpPr>
            <p:spPr bwMode="auto">
              <a:xfrm>
                <a:off x="3835" y="3341"/>
                <a:ext cx="246" cy="99"/>
              </a:xfrm>
              <a:custGeom>
                <a:avLst/>
                <a:gdLst>
                  <a:gd name="T0" fmla="*/ 10 w 986"/>
                  <a:gd name="T1" fmla="*/ 0 h 396"/>
                  <a:gd name="T2" fmla="*/ 0 w 986"/>
                  <a:gd name="T3" fmla="*/ 2 h 396"/>
                  <a:gd name="T4" fmla="*/ 17 w 986"/>
                  <a:gd name="T5" fmla="*/ 25 h 396"/>
                  <a:gd name="T6" fmla="*/ 61 w 986"/>
                  <a:gd name="T7" fmla="*/ 17 h 396"/>
                  <a:gd name="T8" fmla="*/ 57 w 986"/>
                  <a:gd name="T9" fmla="*/ 10 h 396"/>
                  <a:gd name="T10" fmla="*/ 20 w 986"/>
                  <a:gd name="T11" fmla="*/ 14 h 396"/>
                  <a:gd name="T12" fmla="*/ 10 w 986"/>
                  <a:gd name="T13" fmla="*/ 0 h 3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28" name="Freeform 124"/>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Lst>
                <a:ahLst/>
                <a:cxnLst>
                  <a:cxn ang="T6">
                    <a:pos x="T0" y="T1"/>
                  </a:cxn>
                  <a:cxn ang="T7">
                    <a:pos x="T2" y="T3"/>
                  </a:cxn>
                  <a:cxn ang="T8">
                    <a:pos x="T4" y="T5"/>
                  </a:cxn>
                </a:cxnLst>
                <a:rect l="0" t="0" r="r" b="b"/>
                <a:pathLst>
                  <a:path w="1" h="3">
                    <a:moveTo>
                      <a:pt x="0" y="0"/>
                    </a:moveTo>
                    <a:lnTo>
                      <a:pt x="0" y="3"/>
                    </a:lnTo>
                    <a:lnTo>
                      <a:pt x="0" y="0"/>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29" name="Freeform 125"/>
              <p:cNvSpPr/>
              <p:nvPr/>
            </p:nvSpPr>
            <p:spPr bwMode="auto">
              <a:xfrm>
                <a:off x="4018" y="3320"/>
                <a:ext cx="59" cy="61"/>
              </a:xfrm>
              <a:custGeom>
                <a:avLst/>
                <a:gdLst>
                  <a:gd name="T0" fmla="*/ 11 w 240"/>
                  <a:gd name="T1" fmla="*/ 15 h 245"/>
                  <a:gd name="T2" fmla="*/ 15 w 240"/>
                  <a:gd name="T3" fmla="*/ 15 h 245"/>
                  <a:gd name="T4" fmla="*/ 0 w 240"/>
                  <a:gd name="T5" fmla="*/ 0 h 245"/>
                  <a:gd name="T6" fmla="*/ 6 w 240"/>
                  <a:gd name="T7" fmla="*/ 8 h 245"/>
                  <a:gd name="T8" fmla="*/ 11 w 240"/>
                  <a:gd name="T9" fmla="*/ 15 h 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245">
                    <a:moveTo>
                      <a:pt x="185" y="245"/>
                    </a:moveTo>
                    <a:lnTo>
                      <a:pt x="240" y="240"/>
                    </a:lnTo>
                    <a:lnTo>
                      <a:pt x="0" y="0"/>
                    </a:lnTo>
                    <a:lnTo>
                      <a:pt x="95" y="131"/>
                    </a:lnTo>
                    <a:lnTo>
                      <a:pt x="185" y="245"/>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30" name="Freeform 126"/>
              <p:cNvSpPr/>
              <p:nvPr/>
            </p:nvSpPr>
            <p:spPr bwMode="auto">
              <a:xfrm>
                <a:off x="3872" y="3321"/>
                <a:ext cx="146" cy="20"/>
              </a:xfrm>
              <a:custGeom>
                <a:avLst/>
                <a:gdLst>
                  <a:gd name="T0" fmla="*/ 1 w 580"/>
                  <a:gd name="T1" fmla="*/ 5 h 80"/>
                  <a:gd name="T2" fmla="*/ 37 w 580"/>
                  <a:gd name="T3" fmla="*/ 0 h 80"/>
                  <a:gd name="T4" fmla="*/ 0 w 580"/>
                  <a:gd name="T5" fmla="*/ 4 h 80"/>
                  <a:gd name="T6" fmla="*/ 1 w 580"/>
                  <a:gd name="T7" fmla="*/ 5 h 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0" h="80">
                    <a:moveTo>
                      <a:pt x="16" y="80"/>
                    </a:moveTo>
                    <a:lnTo>
                      <a:pt x="580" y="0"/>
                    </a:lnTo>
                    <a:lnTo>
                      <a:pt x="0" y="57"/>
                    </a:lnTo>
                    <a:lnTo>
                      <a:pt x="16" y="80"/>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31" name="Freeform 127"/>
              <p:cNvSpPr/>
              <p:nvPr/>
            </p:nvSpPr>
            <p:spPr bwMode="auto">
              <a:xfrm>
                <a:off x="4041" y="3353"/>
                <a:ext cx="23" cy="28"/>
              </a:xfrm>
              <a:custGeom>
                <a:avLst/>
                <a:gdLst>
                  <a:gd name="T0" fmla="*/ 6 w 90"/>
                  <a:gd name="T1" fmla="*/ 7 h 114"/>
                  <a:gd name="T2" fmla="*/ 6 w 90"/>
                  <a:gd name="T3" fmla="*/ 7 h 114"/>
                  <a:gd name="T4" fmla="*/ 0 w 90"/>
                  <a:gd name="T5" fmla="*/ 0 h 114"/>
                  <a:gd name="T6" fmla="*/ 6 w 90"/>
                  <a:gd name="T7" fmla="*/ 7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 h="114">
                    <a:moveTo>
                      <a:pt x="87" y="114"/>
                    </a:moveTo>
                    <a:lnTo>
                      <a:pt x="90" y="114"/>
                    </a:lnTo>
                    <a:lnTo>
                      <a:pt x="0" y="0"/>
                    </a:lnTo>
                    <a:lnTo>
                      <a:pt x="87" y="114"/>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32" name="Freeform 128"/>
              <p:cNvSpPr/>
              <p:nvPr/>
            </p:nvSpPr>
            <p:spPr bwMode="auto">
              <a:xfrm>
                <a:off x="4018" y="3320"/>
                <a:ext cx="23" cy="33"/>
              </a:xfrm>
              <a:custGeom>
                <a:avLst/>
                <a:gdLst>
                  <a:gd name="T0" fmla="*/ 6 w 95"/>
                  <a:gd name="T1" fmla="*/ 8 h 131"/>
                  <a:gd name="T2" fmla="*/ 0 w 95"/>
                  <a:gd name="T3" fmla="*/ 0 h 131"/>
                  <a:gd name="T4" fmla="*/ 0 w 95"/>
                  <a:gd name="T5" fmla="*/ 0 h 131"/>
                  <a:gd name="T6" fmla="*/ 6 w 95"/>
                  <a:gd name="T7" fmla="*/ 8 h 1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 h="131">
                    <a:moveTo>
                      <a:pt x="95" y="131"/>
                    </a:moveTo>
                    <a:lnTo>
                      <a:pt x="0" y="0"/>
                    </a:lnTo>
                    <a:lnTo>
                      <a:pt x="0" y="3"/>
                    </a:lnTo>
                    <a:lnTo>
                      <a:pt x="95" y="131"/>
                    </a:lnTo>
                    <a:close/>
                  </a:path>
                </a:pathLst>
              </a:custGeom>
              <a:solidFill>
                <a:srgbClr val="2642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33" name="Freeform 129"/>
              <p:cNvSpPr/>
              <p:nvPr/>
            </p:nvSpPr>
            <p:spPr bwMode="auto">
              <a:xfrm>
                <a:off x="3876" y="3321"/>
                <a:ext cx="187" cy="74"/>
              </a:xfrm>
              <a:custGeom>
                <a:avLst/>
                <a:gdLst>
                  <a:gd name="T0" fmla="*/ 35 w 746"/>
                  <a:gd name="T1" fmla="*/ 0 h 297"/>
                  <a:gd name="T2" fmla="*/ 0 w 746"/>
                  <a:gd name="T3" fmla="*/ 5 h 297"/>
                  <a:gd name="T4" fmla="*/ 10 w 746"/>
                  <a:gd name="T5" fmla="*/ 18 h 297"/>
                  <a:gd name="T6" fmla="*/ 47 w 746"/>
                  <a:gd name="T7" fmla="*/ 15 h 297"/>
                  <a:gd name="T8" fmla="*/ 41 w 746"/>
                  <a:gd name="T9" fmla="*/ 8 h 297"/>
                  <a:gd name="T10" fmla="*/ 35 w 746"/>
                  <a:gd name="T11" fmla="*/ 0 h 2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46" h="297">
                    <a:moveTo>
                      <a:pt x="564" y="0"/>
                    </a:moveTo>
                    <a:lnTo>
                      <a:pt x="0" y="80"/>
                    </a:lnTo>
                    <a:lnTo>
                      <a:pt x="162" y="297"/>
                    </a:lnTo>
                    <a:lnTo>
                      <a:pt x="746" y="242"/>
                    </a:lnTo>
                    <a:lnTo>
                      <a:pt x="659" y="128"/>
                    </a:lnTo>
                    <a:lnTo>
                      <a:pt x="564" y="0"/>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34" name="Freeform 130"/>
              <p:cNvSpPr/>
              <p:nvPr/>
            </p:nvSpPr>
            <p:spPr bwMode="auto">
              <a:xfrm>
                <a:off x="3947" y="3501"/>
                <a:ext cx="246" cy="99"/>
              </a:xfrm>
              <a:custGeom>
                <a:avLst/>
                <a:gdLst>
                  <a:gd name="T0" fmla="*/ 11 w 983"/>
                  <a:gd name="T1" fmla="*/ 0 h 396"/>
                  <a:gd name="T2" fmla="*/ 0 w 983"/>
                  <a:gd name="T3" fmla="*/ 1 h 396"/>
                  <a:gd name="T4" fmla="*/ 18 w 983"/>
                  <a:gd name="T5" fmla="*/ 25 h 396"/>
                  <a:gd name="T6" fmla="*/ 62 w 983"/>
                  <a:gd name="T7" fmla="*/ 16 h 396"/>
                  <a:gd name="T8" fmla="*/ 57 w 983"/>
                  <a:gd name="T9" fmla="*/ 10 h 396"/>
                  <a:gd name="T10" fmla="*/ 21 w 983"/>
                  <a:gd name="T11" fmla="*/ 14 h 396"/>
                  <a:gd name="T12" fmla="*/ 11 w 983"/>
                  <a:gd name="T13" fmla="*/ 0 h 3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35" name="Freeform 131"/>
              <p:cNvSpPr/>
              <p:nvPr/>
            </p:nvSpPr>
            <p:spPr bwMode="auto">
              <a:xfrm>
                <a:off x="4166" y="3516"/>
                <a:ext cx="23" cy="25"/>
              </a:xfrm>
              <a:custGeom>
                <a:avLst/>
                <a:gdLst>
                  <a:gd name="T0" fmla="*/ 6 w 91"/>
                  <a:gd name="T1" fmla="*/ 6 h 97"/>
                  <a:gd name="T2" fmla="*/ 0 w 91"/>
                  <a:gd name="T3" fmla="*/ 0 h 97"/>
                  <a:gd name="T4" fmla="*/ 5 w 91"/>
                  <a:gd name="T5" fmla="*/ 6 h 97"/>
                  <a:gd name="T6" fmla="*/ 6 w 91"/>
                  <a:gd name="T7" fmla="*/ 6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 h="97">
                    <a:moveTo>
                      <a:pt x="91" y="94"/>
                    </a:moveTo>
                    <a:lnTo>
                      <a:pt x="0" y="0"/>
                    </a:lnTo>
                    <a:lnTo>
                      <a:pt x="70" y="97"/>
                    </a:lnTo>
                    <a:lnTo>
                      <a:pt x="91" y="94"/>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36" name="Freeform 132"/>
              <p:cNvSpPr/>
              <p:nvPr/>
            </p:nvSpPr>
            <p:spPr bwMode="auto">
              <a:xfrm>
                <a:off x="3984" y="3481"/>
                <a:ext cx="145" cy="20"/>
              </a:xfrm>
              <a:custGeom>
                <a:avLst/>
                <a:gdLst>
                  <a:gd name="T0" fmla="*/ 0 w 578"/>
                  <a:gd name="T1" fmla="*/ 4 h 79"/>
                  <a:gd name="T2" fmla="*/ 1 w 578"/>
                  <a:gd name="T3" fmla="*/ 5 h 79"/>
                  <a:gd name="T4" fmla="*/ 36 w 578"/>
                  <a:gd name="T5" fmla="*/ 0 h 79"/>
                  <a:gd name="T6" fmla="*/ 0 w 578"/>
                  <a:gd name="T7" fmla="*/ 4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8" h="79">
                    <a:moveTo>
                      <a:pt x="0" y="57"/>
                    </a:moveTo>
                    <a:lnTo>
                      <a:pt x="16" y="79"/>
                    </a:lnTo>
                    <a:lnTo>
                      <a:pt x="578" y="0"/>
                    </a:lnTo>
                    <a:lnTo>
                      <a:pt x="0" y="57"/>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37" name="Freeform 133"/>
              <p:cNvSpPr/>
              <p:nvPr/>
            </p:nvSpPr>
            <p:spPr bwMode="auto">
              <a:xfrm>
                <a:off x="4129" y="3481"/>
                <a:ext cx="54" cy="61"/>
              </a:xfrm>
              <a:custGeom>
                <a:avLst/>
                <a:gdLst>
                  <a:gd name="T0" fmla="*/ 11 w 217"/>
                  <a:gd name="T1" fmla="*/ 15 h 242"/>
                  <a:gd name="T2" fmla="*/ 13 w 217"/>
                  <a:gd name="T3" fmla="*/ 15 h 242"/>
                  <a:gd name="T4" fmla="*/ 9 w 217"/>
                  <a:gd name="T5" fmla="*/ 9 h 242"/>
                  <a:gd name="T6" fmla="*/ 0 w 217"/>
                  <a:gd name="T7" fmla="*/ 0 h 242"/>
                  <a:gd name="T8" fmla="*/ 11 w 217"/>
                  <a:gd name="T9" fmla="*/ 15 h 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 h="242">
                    <a:moveTo>
                      <a:pt x="182" y="242"/>
                    </a:moveTo>
                    <a:lnTo>
                      <a:pt x="217" y="239"/>
                    </a:lnTo>
                    <a:lnTo>
                      <a:pt x="147" y="142"/>
                    </a:lnTo>
                    <a:lnTo>
                      <a:pt x="0" y="0"/>
                    </a:lnTo>
                    <a:lnTo>
                      <a:pt x="182" y="242"/>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38" name="Freeform 134"/>
              <p:cNvSpPr/>
              <p:nvPr/>
            </p:nvSpPr>
            <p:spPr bwMode="auto">
              <a:xfrm>
                <a:off x="3988" y="3481"/>
                <a:ext cx="186" cy="74"/>
              </a:xfrm>
              <a:custGeom>
                <a:avLst/>
                <a:gdLst>
                  <a:gd name="T0" fmla="*/ 0 w 744"/>
                  <a:gd name="T1" fmla="*/ 5 h 296"/>
                  <a:gd name="T2" fmla="*/ 10 w 744"/>
                  <a:gd name="T3" fmla="*/ 19 h 296"/>
                  <a:gd name="T4" fmla="*/ 47 w 744"/>
                  <a:gd name="T5" fmla="*/ 15 h 296"/>
                  <a:gd name="T6" fmla="*/ 35 w 744"/>
                  <a:gd name="T7" fmla="*/ 0 h 296"/>
                  <a:gd name="T8" fmla="*/ 0 w 744"/>
                  <a:gd name="T9" fmla="*/ 5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4" h="296">
                    <a:moveTo>
                      <a:pt x="0" y="79"/>
                    </a:moveTo>
                    <a:lnTo>
                      <a:pt x="162" y="296"/>
                    </a:lnTo>
                    <a:lnTo>
                      <a:pt x="744" y="242"/>
                    </a:lnTo>
                    <a:lnTo>
                      <a:pt x="562" y="0"/>
                    </a:lnTo>
                    <a:lnTo>
                      <a:pt x="0" y="79"/>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39" name="Freeform 135"/>
              <p:cNvSpPr/>
              <p:nvPr/>
            </p:nvSpPr>
            <p:spPr bwMode="auto">
              <a:xfrm>
                <a:off x="4074" y="3661"/>
                <a:ext cx="246" cy="99"/>
              </a:xfrm>
              <a:custGeom>
                <a:avLst/>
                <a:gdLst>
                  <a:gd name="T0" fmla="*/ 10 w 982"/>
                  <a:gd name="T1" fmla="*/ 0 h 396"/>
                  <a:gd name="T2" fmla="*/ 0 w 982"/>
                  <a:gd name="T3" fmla="*/ 2 h 396"/>
                  <a:gd name="T4" fmla="*/ 18 w 982"/>
                  <a:gd name="T5" fmla="*/ 25 h 396"/>
                  <a:gd name="T6" fmla="*/ 62 w 982"/>
                  <a:gd name="T7" fmla="*/ 17 h 396"/>
                  <a:gd name="T8" fmla="*/ 57 w 982"/>
                  <a:gd name="T9" fmla="*/ 10 h 396"/>
                  <a:gd name="T10" fmla="*/ 21 w 982"/>
                  <a:gd name="T11" fmla="*/ 14 h 396"/>
                  <a:gd name="T12" fmla="*/ 10 w 982"/>
                  <a:gd name="T13" fmla="*/ 0 h 3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40" name="Freeform 136"/>
              <p:cNvSpPr/>
              <p:nvPr/>
            </p:nvSpPr>
            <p:spPr bwMode="auto">
              <a:xfrm>
                <a:off x="4269" y="3654"/>
                <a:ext cx="47" cy="48"/>
              </a:xfrm>
              <a:custGeom>
                <a:avLst/>
                <a:gdLst>
                  <a:gd name="T0" fmla="*/ 12 w 185"/>
                  <a:gd name="T1" fmla="*/ 12 h 191"/>
                  <a:gd name="T2" fmla="*/ 0 w 185"/>
                  <a:gd name="T3" fmla="*/ 0 h 191"/>
                  <a:gd name="T4" fmla="*/ 9 w 185"/>
                  <a:gd name="T5" fmla="*/ 12 h 191"/>
                  <a:gd name="T6" fmla="*/ 12 w 185"/>
                  <a:gd name="T7" fmla="*/ 12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5" h="191">
                    <a:moveTo>
                      <a:pt x="185" y="185"/>
                    </a:moveTo>
                    <a:lnTo>
                      <a:pt x="0" y="0"/>
                    </a:lnTo>
                    <a:lnTo>
                      <a:pt x="145" y="191"/>
                    </a:lnTo>
                    <a:lnTo>
                      <a:pt x="185" y="185"/>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41" name="Freeform 137"/>
              <p:cNvSpPr/>
              <p:nvPr/>
            </p:nvSpPr>
            <p:spPr bwMode="auto">
              <a:xfrm>
                <a:off x="4111" y="3640"/>
                <a:ext cx="145" cy="21"/>
              </a:xfrm>
              <a:custGeom>
                <a:avLst/>
                <a:gdLst>
                  <a:gd name="T0" fmla="*/ 0 w 582"/>
                  <a:gd name="T1" fmla="*/ 4 h 82"/>
                  <a:gd name="T2" fmla="*/ 1 w 582"/>
                  <a:gd name="T3" fmla="*/ 5 h 82"/>
                  <a:gd name="T4" fmla="*/ 36 w 582"/>
                  <a:gd name="T5" fmla="*/ 0 h 82"/>
                  <a:gd name="T6" fmla="*/ 0 w 582"/>
                  <a:gd name="T7" fmla="*/ 4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82">
                    <a:moveTo>
                      <a:pt x="0" y="60"/>
                    </a:moveTo>
                    <a:lnTo>
                      <a:pt x="16" y="82"/>
                    </a:lnTo>
                    <a:lnTo>
                      <a:pt x="582" y="0"/>
                    </a:lnTo>
                    <a:lnTo>
                      <a:pt x="0" y="60"/>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42" name="Freeform 138"/>
              <p:cNvSpPr/>
              <p:nvPr/>
            </p:nvSpPr>
            <p:spPr bwMode="auto">
              <a:xfrm>
                <a:off x="4256" y="3640"/>
                <a:ext cx="49" cy="62"/>
              </a:xfrm>
              <a:custGeom>
                <a:avLst/>
                <a:gdLst>
                  <a:gd name="T0" fmla="*/ 11 w 198"/>
                  <a:gd name="T1" fmla="*/ 16 h 245"/>
                  <a:gd name="T2" fmla="*/ 12 w 198"/>
                  <a:gd name="T3" fmla="*/ 16 h 245"/>
                  <a:gd name="T4" fmla="*/ 3 w 198"/>
                  <a:gd name="T5" fmla="*/ 4 h 245"/>
                  <a:gd name="T6" fmla="*/ 0 w 198"/>
                  <a:gd name="T7" fmla="*/ 0 h 245"/>
                  <a:gd name="T8" fmla="*/ 11 w 198"/>
                  <a:gd name="T9" fmla="*/ 16 h 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245">
                    <a:moveTo>
                      <a:pt x="182" y="245"/>
                    </a:moveTo>
                    <a:lnTo>
                      <a:pt x="198" y="245"/>
                    </a:lnTo>
                    <a:lnTo>
                      <a:pt x="53" y="54"/>
                    </a:lnTo>
                    <a:lnTo>
                      <a:pt x="0" y="0"/>
                    </a:lnTo>
                    <a:lnTo>
                      <a:pt x="182" y="245"/>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43" name="Freeform 139"/>
              <p:cNvSpPr/>
              <p:nvPr/>
            </p:nvSpPr>
            <p:spPr bwMode="auto">
              <a:xfrm>
                <a:off x="4115" y="3640"/>
                <a:ext cx="186" cy="75"/>
              </a:xfrm>
              <a:custGeom>
                <a:avLst/>
                <a:gdLst>
                  <a:gd name="T0" fmla="*/ 0 w 748"/>
                  <a:gd name="T1" fmla="*/ 5 h 299"/>
                  <a:gd name="T2" fmla="*/ 10 w 748"/>
                  <a:gd name="T3" fmla="*/ 19 h 299"/>
                  <a:gd name="T4" fmla="*/ 46 w 748"/>
                  <a:gd name="T5" fmla="*/ 15 h 299"/>
                  <a:gd name="T6" fmla="*/ 35 w 748"/>
                  <a:gd name="T7" fmla="*/ 0 h 299"/>
                  <a:gd name="T8" fmla="*/ 0 w 748"/>
                  <a:gd name="T9" fmla="*/ 5 h 2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8" h="299">
                    <a:moveTo>
                      <a:pt x="0" y="82"/>
                    </a:moveTo>
                    <a:lnTo>
                      <a:pt x="164" y="299"/>
                    </a:lnTo>
                    <a:lnTo>
                      <a:pt x="748" y="245"/>
                    </a:lnTo>
                    <a:lnTo>
                      <a:pt x="566" y="0"/>
                    </a:lnTo>
                    <a:lnTo>
                      <a:pt x="0" y="82"/>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44" name="Freeform 140"/>
              <p:cNvSpPr/>
              <p:nvPr/>
            </p:nvSpPr>
            <p:spPr bwMode="auto">
              <a:xfrm>
                <a:off x="4453" y="3896"/>
                <a:ext cx="20" cy="25"/>
              </a:xfrm>
              <a:custGeom>
                <a:avLst/>
                <a:gdLst>
                  <a:gd name="T0" fmla="*/ 5 w 79"/>
                  <a:gd name="T1" fmla="*/ 6 h 100"/>
                  <a:gd name="T2" fmla="*/ 5 w 79"/>
                  <a:gd name="T3" fmla="*/ 6 h 100"/>
                  <a:gd name="T4" fmla="*/ 0 w 79"/>
                  <a:gd name="T5" fmla="*/ 0 h 100"/>
                  <a:gd name="T6" fmla="*/ 0 w 79"/>
                  <a:gd name="T7" fmla="*/ 0 h 100"/>
                  <a:gd name="T8" fmla="*/ 5 w 79"/>
                  <a:gd name="T9" fmla="*/ 6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00">
                    <a:moveTo>
                      <a:pt x="74" y="100"/>
                    </a:moveTo>
                    <a:lnTo>
                      <a:pt x="79" y="100"/>
                    </a:lnTo>
                    <a:lnTo>
                      <a:pt x="5" y="0"/>
                    </a:lnTo>
                    <a:lnTo>
                      <a:pt x="0" y="3"/>
                    </a:lnTo>
                    <a:lnTo>
                      <a:pt x="74" y="10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45" name="Freeform 141"/>
              <p:cNvSpPr/>
              <p:nvPr/>
            </p:nvSpPr>
            <p:spPr bwMode="auto">
              <a:xfrm>
                <a:off x="4226" y="3855"/>
                <a:ext cx="245" cy="99"/>
              </a:xfrm>
              <a:custGeom>
                <a:avLst/>
                <a:gdLst>
                  <a:gd name="T0" fmla="*/ 20 w 981"/>
                  <a:gd name="T1" fmla="*/ 13 h 397"/>
                  <a:gd name="T2" fmla="*/ 10 w 981"/>
                  <a:gd name="T3" fmla="*/ 0 h 397"/>
                  <a:gd name="T4" fmla="*/ 0 w 981"/>
                  <a:gd name="T5" fmla="*/ 1 h 397"/>
                  <a:gd name="T6" fmla="*/ 18 w 981"/>
                  <a:gd name="T7" fmla="*/ 25 h 397"/>
                  <a:gd name="T8" fmla="*/ 61 w 981"/>
                  <a:gd name="T9" fmla="*/ 16 h 397"/>
                  <a:gd name="T10" fmla="*/ 57 w 981"/>
                  <a:gd name="T11" fmla="*/ 10 h 397"/>
                  <a:gd name="T12" fmla="*/ 20 w 981"/>
                  <a:gd name="T13" fmla="*/ 13 h 3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46" name="Freeform 142"/>
              <p:cNvSpPr/>
              <p:nvPr/>
            </p:nvSpPr>
            <p:spPr bwMode="auto">
              <a:xfrm>
                <a:off x="4409" y="3835"/>
                <a:ext cx="60" cy="61"/>
              </a:xfrm>
              <a:custGeom>
                <a:avLst/>
                <a:gdLst>
                  <a:gd name="T0" fmla="*/ 15 w 238"/>
                  <a:gd name="T1" fmla="*/ 15 h 244"/>
                  <a:gd name="T2" fmla="*/ 0 w 238"/>
                  <a:gd name="T3" fmla="*/ 0 h 244"/>
                  <a:gd name="T4" fmla="*/ 11 w 238"/>
                  <a:gd name="T5" fmla="*/ 15 h 244"/>
                  <a:gd name="T6" fmla="*/ 15 w 238"/>
                  <a:gd name="T7" fmla="*/ 15 h 2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8" h="244">
                    <a:moveTo>
                      <a:pt x="238" y="238"/>
                    </a:moveTo>
                    <a:lnTo>
                      <a:pt x="0" y="0"/>
                    </a:lnTo>
                    <a:lnTo>
                      <a:pt x="178" y="244"/>
                    </a:lnTo>
                    <a:lnTo>
                      <a:pt x="238" y="238"/>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47" name="Freeform 143"/>
              <p:cNvSpPr/>
              <p:nvPr/>
            </p:nvSpPr>
            <p:spPr bwMode="auto">
              <a:xfrm>
                <a:off x="4406" y="3835"/>
                <a:ext cx="3" cy="1"/>
              </a:xfrm>
              <a:custGeom>
                <a:avLst/>
                <a:gdLst>
                  <a:gd name="T0" fmla="*/ 1 w 12"/>
                  <a:gd name="T1" fmla="*/ 0 h 2"/>
                  <a:gd name="T2" fmla="*/ 0 w 12"/>
                  <a:gd name="T3" fmla="*/ 1 h 2"/>
                  <a:gd name="T4" fmla="*/ 1 w 12"/>
                  <a:gd name="T5" fmla="*/ 0 h 2"/>
                  <a:gd name="T6" fmla="*/ 0 60000 65536"/>
                  <a:gd name="T7" fmla="*/ 0 60000 65536"/>
                  <a:gd name="T8" fmla="*/ 0 60000 65536"/>
                </a:gdLst>
                <a:ahLst/>
                <a:cxnLst>
                  <a:cxn ang="T6">
                    <a:pos x="T0" y="T1"/>
                  </a:cxn>
                  <a:cxn ang="T7">
                    <a:pos x="T2" y="T3"/>
                  </a:cxn>
                  <a:cxn ang="T8">
                    <a:pos x="T4" y="T5"/>
                  </a:cxn>
                </a:cxnLst>
                <a:rect l="0" t="0" r="r" b="b"/>
                <a:pathLst>
                  <a:path w="12" h="2">
                    <a:moveTo>
                      <a:pt x="12" y="0"/>
                    </a:moveTo>
                    <a:lnTo>
                      <a:pt x="0" y="2"/>
                    </a:lnTo>
                    <a:lnTo>
                      <a:pt x="12" y="0"/>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48" name="Freeform 144"/>
              <p:cNvSpPr/>
              <p:nvPr/>
            </p:nvSpPr>
            <p:spPr bwMode="auto">
              <a:xfrm>
                <a:off x="4263" y="3835"/>
                <a:ext cx="143" cy="20"/>
              </a:xfrm>
              <a:custGeom>
                <a:avLst/>
                <a:gdLst>
                  <a:gd name="T0" fmla="*/ 1 w 572"/>
                  <a:gd name="T1" fmla="*/ 5 h 79"/>
                  <a:gd name="T2" fmla="*/ 36 w 572"/>
                  <a:gd name="T3" fmla="*/ 0 h 79"/>
                  <a:gd name="T4" fmla="*/ 0 w 572"/>
                  <a:gd name="T5" fmla="*/ 4 h 79"/>
                  <a:gd name="T6" fmla="*/ 1 w 572"/>
                  <a:gd name="T7" fmla="*/ 5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2" h="79">
                    <a:moveTo>
                      <a:pt x="16" y="79"/>
                    </a:moveTo>
                    <a:lnTo>
                      <a:pt x="572" y="0"/>
                    </a:lnTo>
                    <a:lnTo>
                      <a:pt x="0" y="58"/>
                    </a:lnTo>
                    <a:lnTo>
                      <a:pt x="16" y="79"/>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49" name="Freeform 145"/>
              <p:cNvSpPr/>
              <p:nvPr/>
            </p:nvSpPr>
            <p:spPr bwMode="auto">
              <a:xfrm>
                <a:off x="4406" y="3835"/>
                <a:ext cx="48" cy="61"/>
              </a:xfrm>
              <a:custGeom>
                <a:avLst/>
                <a:gdLst>
                  <a:gd name="T0" fmla="*/ 12 w 190"/>
                  <a:gd name="T1" fmla="*/ 15 h 247"/>
                  <a:gd name="T2" fmla="*/ 12 w 190"/>
                  <a:gd name="T3" fmla="*/ 15 h 247"/>
                  <a:gd name="T4" fmla="*/ 1 w 190"/>
                  <a:gd name="T5" fmla="*/ 0 h 247"/>
                  <a:gd name="T6" fmla="*/ 0 w 190"/>
                  <a:gd name="T7" fmla="*/ 0 h 247"/>
                  <a:gd name="T8" fmla="*/ 12 w 190"/>
                  <a:gd name="T9" fmla="*/ 15 h 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 h="247">
                    <a:moveTo>
                      <a:pt x="185" y="247"/>
                    </a:moveTo>
                    <a:lnTo>
                      <a:pt x="190" y="244"/>
                    </a:lnTo>
                    <a:lnTo>
                      <a:pt x="12" y="0"/>
                    </a:lnTo>
                    <a:lnTo>
                      <a:pt x="0" y="2"/>
                    </a:lnTo>
                    <a:lnTo>
                      <a:pt x="185" y="247"/>
                    </a:lnTo>
                    <a:close/>
                  </a:path>
                </a:pathLst>
              </a:custGeom>
              <a:solidFill>
                <a:srgbClr val="2642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50" name="Freeform 146"/>
              <p:cNvSpPr/>
              <p:nvPr/>
            </p:nvSpPr>
            <p:spPr bwMode="auto">
              <a:xfrm>
                <a:off x="4267" y="3835"/>
                <a:ext cx="186" cy="74"/>
              </a:xfrm>
              <a:custGeom>
                <a:avLst/>
                <a:gdLst>
                  <a:gd name="T0" fmla="*/ 47 w 741"/>
                  <a:gd name="T1" fmla="*/ 15 h 296"/>
                  <a:gd name="T2" fmla="*/ 35 w 741"/>
                  <a:gd name="T3" fmla="*/ 0 h 296"/>
                  <a:gd name="T4" fmla="*/ 0 w 741"/>
                  <a:gd name="T5" fmla="*/ 5 h 296"/>
                  <a:gd name="T6" fmla="*/ 10 w 741"/>
                  <a:gd name="T7" fmla="*/ 19 h 296"/>
                  <a:gd name="T8" fmla="*/ 47 w 741"/>
                  <a:gd name="T9" fmla="*/ 15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1" h="296">
                    <a:moveTo>
                      <a:pt x="741" y="245"/>
                    </a:moveTo>
                    <a:lnTo>
                      <a:pt x="556" y="0"/>
                    </a:lnTo>
                    <a:lnTo>
                      <a:pt x="0" y="79"/>
                    </a:lnTo>
                    <a:lnTo>
                      <a:pt x="162" y="296"/>
                    </a:lnTo>
                    <a:lnTo>
                      <a:pt x="741" y="245"/>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51" name="Freeform 147"/>
              <p:cNvSpPr/>
              <p:nvPr/>
            </p:nvSpPr>
            <p:spPr bwMode="auto">
              <a:xfrm>
                <a:off x="3566" y="3085"/>
                <a:ext cx="247" cy="383"/>
              </a:xfrm>
              <a:custGeom>
                <a:avLst/>
                <a:gdLst>
                  <a:gd name="T0" fmla="*/ 1 w 986"/>
                  <a:gd name="T1" fmla="*/ 4 h 1530"/>
                  <a:gd name="T2" fmla="*/ 4 w 986"/>
                  <a:gd name="T3" fmla="*/ 10 h 1530"/>
                  <a:gd name="T4" fmla="*/ 7 w 986"/>
                  <a:gd name="T5" fmla="*/ 16 h 1530"/>
                  <a:gd name="T6" fmla="*/ 11 w 986"/>
                  <a:gd name="T7" fmla="*/ 22 h 1530"/>
                  <a:gd name="T8" fmla="*/ 14 w 986"/>
                  <a:gd name="T9" fmla="*/ 27 h 1530"/>
                  <a:gd name="T10" fmla="*/ 17 w 986"/>
                  <a:gd name="T11" fmla="*/ 33 h 1530"/>
                  <a:gd name="T12" fmla="*/ 21 w 986"/>
                  <a:gd name="T13" fmla="*/ 38 h 1530"/>
                  <a:gd name="T14" fmla="*/ 24 w 986"/>
                  <a:gd name="T15" fmla="*/ 44 h 1530"/>
                  <a:gd name="T16" fmla="*/ 28 w 986"/>
                  <a:gd name="T17" fmla="*/ 50 h 1530"/>
                  <a:gd name="T18" fmla="*/ 32 w 986"/>
                  <a:gd name="T19" fmla="*/ 55 h 1530"/>
                  <a:gd name="T20" fmla="*/ 35 w 986"/>
                  <a:gd name="T21" fmla="*/ 61 h 1530"/>
                  <a:gd name="T22" fmla="*/ 39 w 986"/>
                  <a:gd name="T23" fmla="*/ 67 h 1530"/>
                  <a:gd name="T24" fmla="*/ 43 w 986"/>
                  <a:gd name="T25" fmla="*/ 72 h 1530"/>
                  <a:gd name="T26" fmla="*/ 46 w 986"/>
                  <a:gd name="T27" fmla="*/ 78 h 1530"/>
                  <a:gd name="T28" fmla="*/ 50 w 986"/>
                  <a:gd name="T29" fmla="*/ 83 h 1530"/>
                  <a:gd name="T30" fmla="*/ 53 w 986"/>
                  <a:gd name="T31" fmla="*/ 89 h 1530"/>
                  <a:gd name="T32" fmla="*/ 57 w 986"/>
                  <a:gd name="T33" fmla="*/ 95 h 1530"/>
                  <a:gd name="T34" fmla="*/ 57 w 986"/>
                  <a:gd name="T35" fmla="*/ 95 h 1530"/>
                  <a:gd name="T36" fmla="*/ 58 w 986"/>
                  <a:gd name="T37" fmla="*/ 96 h 1530"/>
                  <a:gd name="T38" fmla="*/ 60 w 986"/>
                  <a:gd name="T39" fmla="*/ 96 h 1530"/>
                  <a:gd name="T40" fmla="*/ 61 w 986"/>
                  <a:gd name="T41" fmla="*/ 96 h 1530"/>
                  <a:gd name="T42" fmla="*/ 61 w 986"/>
                  <a:gd name="T43" fmla="*/ 95 h 1530"/>
                  <a:gd name="T44" fmla="*/ 62 w 986"/>
                  <a:gd name="T45" fmla="*/ 94 h 1530"/>
                  <a:gd name="T46" fmla="*/ 62 w 986"/>
                  <a:gd name="T47" fmla="*/ 93 h 1530"/>
                  <a:gd name="T48" fmla="*/ 62 w 986"/>
                  <a:gd name="T49" fmla="*/ 92 h 1530"/>
                  <a:gd name="T50" fmla="*/ 58 w 986"/>
                  <a:gd name="T51" fmla="*/ 86 h 1530"/>
                  <a:gd name="T52" fmla="*/ 54 w 986"/>
                  <a:gd name="T53" fmla="*/ 80 h 1530"/>
                  <a:gd name="T54" fmla="*/ 51 w 986"/>
                  <a:gd name="T55" fmla="*/ 75 h 1530"/>
                  <a:gd name="T56" fmla="*/ 47 w 986"/>
                  <a:gd name="T57" fmla="*/ 69 h 1530"/>
                  <a:gd name="T58" fmla="*/ 44 w 986"/>
                  <a:gd name="T59" fmla="*/ 64 h 1530"/>
                  <a:gd name="T60" fmla="*/ 40 w 986"/>
                  <a:gd name="T61" fmla="*/ 58 h 1530"/>
                  <a:gd name="T62" fmla="*/ 37 w 986"/>
                  <a:gd name="T63" fmla="*/ 53 h 1530"/>
                  <a:gd name="T64" fmla="*/ 33 w 986"/>
                  <a:gd name="T65" fmla="*/ 47 h 1530"/>
                  <a:gd name="T66" fmla="*/ 29 w 986"/>
                  <a:gd name="T67" fmla="*/ 41 h 1530"/>
                  <a:gd name="T68" fmla="*/ 26 w 986"/>
                  <a:gd name="T69" fmla="*/ 36 h 1530"/>
                  <a:gd name="T70" fmla="*/ 22 w 986"/>
                  <a:gd name="T71" fmla="*/ 30 h 1530"/>
                  <a:gd name="T72" fmla="*/ 19 w 986"/>
                  <a:gd name="T73" fmla="*/ 24 h 1530"/>
                  <a:gd name="T74" fmla="*/ 15 w 986"/>
                  <a:gd name="T75" fmla="*/ 19 h 1530"/>
                  <a:gd name="T76" fmla="*/ 12 w 986"/>
                  <a:gd name="T77" fmla="*/ 13 h 1530"/>
                  <a:gd name="T78" fmla="*/ 9 w 986"/>
                  <a:gd name="T79" fmla="*/ 7 h 1530"/>
                  <a:gd name="T80" fmla="*/ 5 w 986"/>
                  <a:gd name="T81" fmla="*/ 2 h 1530"/>
                  <a:gd name="T82" fmla="*/ 5 w 986"/>
                  <a:gd name="T83" fmla="*/ 1 h 1530"/>
                  <a:gd name="T84" fmla="*/ 4 w 986"/>
                  <a:gd name="T85" fmla="*/ 0 h 1530"/>
                  <a:gd name="T86" fmla="*/ 3 w 986"/>
                  <a:gd name="T87" fmla="*/ 0 h 1530"/>
                  <a:gd name="T88" fmla="*/ 2 w 986"/>
                  <a:gd name="T89" fmla="*/ 0 h 1530"/>
                  <a:gd name="T90" fmla="*/ 1 w 986"/>
                  <a:gd name="T91" fmla="*/ 1 h 1530"/>
                  <a:gd name="T92" fmla="*/ 0 w 986"/>
                  <a:gd name="T93" fmla="*/ 2 h 1530"/>
                  <a:gd name="T94" fmla="*/ 0 w 986"/>
                  <a:gd name="T95" fmla="*/ 3 h 1530"/>
                  <a:gd name="T96" fmla="*/ 1 w 986"/>
                  <a:gd name="T97" fmla="*/ 4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52" name="Freeform 148"/>
              <p:cNvSpPr/>
              <p:nvPr/>
            </p:nvSpPr>
            <p:spPr bwMode="auto">
              <a:xfrm>
                <a:off x="3802" y="3453"/>
                <a:ext cx="281" cy="353"/>
              </a:xfrm>
              <a:custGeom>
                <a:avLst/>
                <a:gdLst>
                  <a:gd name="T0" fmla="*/ 1 w 1122"/>
                  <a:gd name="T1" fmla="*/ 5 h 1409"/>
                  <a:gd name="T2" fmla="*/ 5 w 1122"/>
                  <a:gd name="T3" fmla="*/ 10 h 1409"/>
                  <a:gd name="T4" fmla="*/ 9 w 1122"/>
                  <a:gd name="T5" fmla="*/ 15 h 1409"/>
                  <a:gd name="T6" fmla="*/ 13 w 1122"/>
                  <a:gd name="T7" fmla="*/ 20 h 1409"/>
                  <a:gd name="T8" fmla="*/ 17 w 1122"/>
                  <a:gd name="T9" fmla="*/ 25 h 1409"/>
                  <a:gd name="T10" fmla="*/ 22 w 1122"/>
                  <a:gd name="T11" fmla="*/ 30 h 1409"/>
                  <a:gd name="T12" fmla="*/ 26 w 1122"/>
                  <a:gd name="T13" fmla="*/ 35 h 1409"/>
                  <a:gd name="T14" fmla="*/ 30 w 1122"/>
                  <a:gd name="T15" fmla="*/ 40 h 1409"/>
                  <a:gd name="T16" fmla="*/ 34 w 1122"/>
                  <a:gd name="T17" fmla="*/ 46 h 1409"/>
                  <a:gd name="T18" fmla="*/ 38 w 1122"/>
                  <a:gd name="T19" fmla="*/ 51 h 1409"/>
                  <a:gd name="T20" fmla="*/ 42 w 1122"/>
                  <a:gd name="T21" fmla="*/ 56 h 1409"/>
                  <a:gd name="T22" fmla="*/ 46 w 1122"/>
                  <a:gd name="T23" fmla="*/ 61 h 1409"/>
                  <a:gd name="T24" fmla="*/ 49 w 1122"/>
                  <a:gd name="T25" fmla="*/ 66 h 1409"/>
                  <a:gd name="T26" fmla="*/ 54 w 1122"/>
                  <a:gd name="T27" fmla="*/ 72 h 1409"/>
                  <a:gd name="T28" fmla="*/ 57 w 1122"/>
                  <a:gd name="T29" fmla="*/ 77 h 1409"/>
                  <a:gd name="T30" fmla="*/ 61 w 1122"/>
                  <a:gd name="T31" fmla="*/ 82 h 1409"/>
                  <a:gd name="T32" fmla="*/ 65 w 1122"/>
                  <a:gd name="T33" fmla="*/ 87 h 1409"/>
                  <a:gd name="T34" fmla="*/ 66 w 1122"/>
                  <a:gd name="T35" fmla="*/ 88 h 1409"/>
                  <a:gd name="T36" fmla="*/ 67 w 1122"/>
                  <a:gd name="T37" fmla="*/ 88 h 1409"/>
                  <a:gd name="T38" fmla="*/ 68 w 1122"/>
                  <a:gd name="T39" fmla="*/ 88 h 1409"/>
                  <a:gd name="T40" fmla="*/ 69 w 1122"/>
                  <a:gd name="T41" fmla="*/ 88 h 1409"/>
                  <a:gd name="T42" fmla="*/ 70 w 1122"/>
                  <a:gd name="T43" fmla="*/ 87 h 1409"/>
                  <a:gd name="T44" fmla="*/ 70 w 1122"/>
                  <a:gd name="T45" fmla="*/ 86 h 1409"/>
                  <a:gd name="T46" fmla="*/ 70 w 1122"/>
                  <a:gd name="T47" fmla="*/ 85 h 1409"/>
                  <a:gd name="T48" fmla="*/ 70 w 1122"/>
                  <a:gd name="T49" fmla="*/ 84 h 1409"/>
                  <a:gd name="T50" fmla="*/ 66 w 1122"/>
                  <a:gd name="T51" fmla="*/ 78 h 1409"/>
                  <a:gd name="T52" fmla="*/ 62 w 1122"/>
                  <a:gd name="T53" fmla="*/ 73 h 1409"/>
                  <a:gd name="T54" fmla="*/ 58 w 1122"/>
                  <a:gd name="T55" fmla="*/ 68 h 1409"/>
                  <a:gd name="T56" fmla="*/ 54 w 1122"/>
                  <a:gd name="T57" fmla="*/ 63 h 1409"/>
                  <a:gd name="T58" fmla="*/ 50 w 1122"/>
                  <a:gd name="T59" fmla="*/ 58 h 1409"/>
                  <a:gd name="T60" fmla="*/ 46 w 1122"/>
                  <a:gd name="T61" fmla="*/ 52 h 1409"/>
                  <a:gd name="T62" fmla="*/ 42 w 1122"/>
                  <a:gd name="T63" fmla="*/ 47 h 1409"/>
                  <a:gd name="T64" fmla="*/ 38 w 1122"/>
                  <a:gd name="T65" fmla="*/ 42 h 1409"/>
                  <a:gd name="T66" fmla="*/ 34 w 1122"/>
                  <a:gd name="T67" fmla="*/ 37 h 1409"/>
                  <a:gd name="T68" fmla="*/ 30 w 1122"/>
                  <a:gd name="T69" fmla="*/ 32 h 1409"/>
                  <a:gd name="T70" fmla="*/ 26 w 1122"/>
                  <a:gd name="T71" fmla="*/ 26 h 1409"/>
                  <a:gd name="T72" fmla="*/ 22 w 1122"/>
                  <a:gd name="T73" fmla="*/ 21 h 1409"/>
                  <a:gd name="T74" fmla="*/ 18 w 1122"/>
                  <a:gd name="T75" fmla="*/ 16 h 1409"/>
                  <a:gd name="T76" fmla="*/ 14 w 1122"/>
                  <a:gd name="T77" fmla="*/ 11 h 1409"/>
                  <a:gd name="T78" fmla="*/ 9 w 1122"/>
                  <a:gd name="T79" fmla="*/ 6 h 1409"/>
                  <a:gd name="T80" fmla="*/ 5 w 1122"/>
                  <a:gd name="T81" fmla="*/ 1 h 1409"/>
                  <a:gd name="T82" fmla="*/ 4 w 1122"/>
                  <a:gd name="T83" fmla="*/ 0 h 1409"/>
                  <a:gd name="T84" fmla="*/ 3 w 1122"/>
                  <a:gd name="T85" fmla="*/ 0 h 1409"/>
                  <a:gd name="T86" fmla="*/ 2 w 1122"/>
                  <a:gd name="T87" fmla="*/ 0 h 1409"/>
                  <a:gd name="T88" fmla="*/ 1 w 1122"/>
                  <a:gd name="T89" fmla="*/ 1 h 1409"/>
                  <a:gd name="T90" fmla="*/ 1 w 1122"/>
                  <a:gd name="T91" fmla="*/ 2 h 1409"/>
                  <a:gd name="T92" fmla="*/ 0 w 1122"/>
                  <a:gd name="T93" fmla="*/ 3 h 1409"/>
                  <a:gd name="T94" fmla="*/ 0 w 1122"/>
                  <a:gd name="T95" fmla="*/ 4 h 1409"/>
                  <a:gd name="T96" fmla="*/ 1 w 1122"/>
                  <a:gd name="T97" fmla="*/ 5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53" name="Freeform 149"/>
              <p:cNvSpPr/>
              <p:nvPr/>
            </p:nvSpPr>
            <p:spPr bwMode="auto">
              <a:xfrm>
                <a:off x="4116" y="3847"/>
                <a:ext cx="189" cy="254"/>
              </a:xfrm>
              <a:custGeom>
                <a:avLst/>
                <a:gdLst>
                  <a:gd name="T0" fmla="*/ 0 w 755"/>
                  <a:gd name="T1" fmla="*/ 4 h 1016"/>
                  <a:gd name="T2" fmla="*/ 3 w 755"/>
                  <a:gd name="T3" fmla="*/ 8 h 1016"/>
                  <a:gd name="T4" fmla="*/ 5 w 755"/>
                  <a:gd name="T5" fmla="*/ 12 h 1016"/>
                  <a:gd name="T6" fmla="*/ 8 w 755"/>
                  <a:gd name="T7" fmla="*/ 15 h 1016"/>
                  <a:gd name="T8" fmla="*/ 10 w 755"/>
                  <a:gd name="T9" fmla="*/ 19 h 1016"/>
                  <a:gd name="T10" fmla="*/ 13 w 755"/>
                  <a:gd name="T11" fmla="*/ 23 h 1016"/>
                  <a:gd name="T12" fmla="*/ 16 w 755"/>
                  <a:gd name="T13" fmla="*/ 27 h 1016"/>
                  <a:gd name="T14" fmla="*/ 18 w 755"/>
                  <a:gd name="T15" fmla="*/ 30 h 1016"/>
                  <a:gd name="T16" fmla="*/ 21 w 755"/>
                  <a:gd name="T17" fmla="*/ 34 h 1016"/>
                  <a:gd name="T18" fmla="*/ 23 w 755"/>
                  <a:gd name="T19" fmla="*/ 38 h 1016"/>
                  <a:gd name="T20" fmla="*/ 26 w 755"/>
                  <a:gd name="T21" fmla="*/ 41 h 1016"/>
                  <a:gd name="T22" fmla="*/ 29 w 755"/>
                  <a:gd name="T23" fmla="*/ 45 h 1016"/>
                  <a:gd name="T24" fmla="*/ 31 w 755"/>
                  <a:gd name="T25" fmla="*/ 48 h 1016"/>
                  <a:gd name="T26" fmla="*/ 34 w 755"/>
                  <a:gd name="T27" fmla="*/ 52 h 1016"/>
                  <a:gd name="T28" fmla="*/ 37 w 755"/>
                  <a:gd name="T29" fmla="*/ 55 h 1016"/>
                  <a:gd name="T30" fmla="*/ 40 w 755"/>
                  <a:gd name="T31" fmla="*/ 59 h 1016"/>
                  <a:gd name="T32" fmla="*/ 42 w 755"/>
                  <a:gd name="T33" fmla="*/ 63 h 1016"/>
                  <a:gd name="T34" fmla="*/ 43 w 755"/>
                  <a:gd name="T35" fmla="*/ 63 h 1016"/>
                  <a:gd name="T36" fmla="*/ 44 w 755"/>
                  <a:gd name="T37" fmla="*/ 64 h 1016"/>
                  <a:gd name="T38" fmla="*/ 46 w 755"/>
                  <a:gd name="T39" fmla="*/ 63 h 1016"/>
                  <a:gd name="T40" fmla="*/ 47 w 755"/>
                  <a:gd name="T41" fmla="*/ 63 h 1016"/>
                  <a:gd name="T42" fmla="*/ 47 w 755"/>
                  <a:gd name="T43" fmla="*/ 62 h 1016"/>
                  <a:gd name="T44" fmla="*/ 47 w 755"/>
                  <a:gd name="T45" fmla="*/ 61 h 1016"/>
                  <a:gd name="T46" fmla="*/ 47 w 755"/>
                  <a:gd name="T47" fmla="*/ 60 h 1016"/>
                  <a:gd name="T48" fmla="*/ 47 w 755"/>
                  <a:gd name="T49" fmla="*/ 59 h 1016"/>
                  <a:gd name="T50" fmla="*/ 44 w 755"/>
                  <a:gd name="T51" fmla="*/ 55 h 1016"/>
                  <a:gd name="T52" fmla="*/ 41 w 755"/>
                  <a:gd name="T53" fmla="*/ 52 h 1016"/>
                  <a:gd name="T54" fmla="*/ 38 w 755"/>
                  <a:gd name="T55" fmla="*/ 48 h 1016"/>
                  <a:gd name="T56" fmla="*/ 36 w 755"/>
                  <a:gd name="T57" fmla="*/ 45 h 1016"/>
                  <a:gd name="T58" fmla="*/ 33 w 755"/>
                  <a:gd name="T59" fmla="*/ 41 h 1016"/>
                  <a:gd name="T60" fmla="*/ 31 w 755"/>
                  <a:gd name="T61" fmla="*/ 38 h 1016"/>
                  <a:gd name="T62" fmla="*/ 28 w 755"/>
                  <a:gd name="T63" fmla="*/ 34 h 1016"/>
                  <a:gd name="T64" fmla="*/ 25 w 755"/>
                  <a:gd name="T65" fmla="*/ 30 h 1016"/>
                  <a:gd name="T66" fmla="*/ 23 w 755"/>
                  <a:gd name="T67" fmla="*/ 27 h 1016"/>
                  <a:gd name="T68" fmla="*/ 20 w 755"/>
                  <a:gd name="T69" fmla="*/ 23 h 1016"/>
                  <a:gd name="T70" fmla="*/ 18 w 755"/>
                  <a:gd name="T71" fmla="*/ 20 h 1016"/>
                  <a:gd name="T72" fmla="*/ 15 w 755"/>
                  <a:gd name="T73" fmla="*/ 16 h 1016"/>
                  <a:gd name="T74" fmla="*/ 13 w 755"/>
                  <a:gd name="T75" fmla="*/ 12 h 1016"/>
                  <a:gd name="T76" fmla="*/ 10 w 755"/>
                  <a:gd name="T77" fmla="*/ 9 h 1016"/>
                  <a:gd name="T78" fmla="*/ 8 w 755"/>
                  <a:gd name="T79" fmla="*/ 5 h 1016"/>
                  <a:gd name="T80" fmla="*/ 5 w 755"/>
                  <a:gd name="T81" fmla="*/ 1 h 1016"/>
                  <a:gd name="T82" fmla="*/ 4 w 755"/>
                  <a:gd name="T83" fmla="*/ 0 h 1016"/>
                  <a:gd name="T84" fmla="*/ 4 w 755"/>
                  <a:gd name="T85" fmla="*/ 0 h 1016"/>
                  <a:gd name="T86" fmla="*/ 2 w 755"/>
                  <a:gd name="T87" fmla="*/ 0 h 1016"/>
                  <a:gd name="T88" fmla="*/ 1 w 755"/>
                  <a:gd name="T89" fmla="*/ 0 h 1016"/>
                  <a:gd name="T90" fmla="*/ 0 w 755"/>
                  <a:gd name="T91" fmla="*/ 1 h 1016"/>
                  <a:gd name="T92" fmla="*/ 0 w 755"/>
                  <a:gd name="T93" fmla="*/ 2 h 1016"/>
                  <a:gd name="T94" fmla="*/ 0 w 755"/>
                  <a:gd name="T95" fmla="*/ 3 h 1016"/>
                  <a:gd name="T96" fmla="*/ 0 w 755"/>
                  <a:gd name="T97" fmla="*/ 4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54" name="Freeform 150"/>
              <p:cNvSpPr/>
              <p:nvPr/>
            </p:nvSpPr>
            <p:spPr bwMode="auto">
              <a:xfrm>
                <a:off x="3907" y="3135"/>
                <a:ext cx="689" cy="862"/>
              </a:xfrm>
              <a:custGeom>
                <a:avLst/>
                <a:gdLst>
                  <a:gd name="T0" fmla="*/ 172 w 2756"/>
                  <a:gd name="T1" fmla="*/ 215 h 3451"/>
                  <a:gd name="T2" fmla="*/ 169 w 2756"/>
                  <a:gd name="T3" fmla="*/ 215 h 3451"/>
                  <a:gd name="T4" fmla="*/ 163 w 2756"/>
                  <a:gd name="T5" fmla="*/ 209 h 3451"/>
                  <a:gd name="T6" fmla="*/ 158 w 2756"/>
                  <a:gd name="T7" fmla="*/ 202 h 3451"/>
                  <a:gd name="T8" fmla="*/ 153 w 2756"/>
                  <a:gd name="T9" fmla="*/ 195 h 3451"/>
                  <a:gd name="T10" fmla="*/ 148 w 2756"/>
                  <a:gd name="T11" fmla="*/ 189 h 3451"/>
                  <a:gd name="T12" fmla="*/ 143 w 2756"/>
                  <a:gd name="T13" fmla="*/ 182 h 3451"/>
                  <a:gd name="T14" fmla="*/ 137 w 2756"/>
                  <a:gd name="T15" fmla="*/ 175 h 3451"/>
                  <a:gd name="T16" fmla="*/ 132 w 2756"/>
                  <a:gd name="T17" fmla="*/ 169 h 3451"/>
                  <a:gd name="T18" fmla="*/ 127 w 2756"/>
                  <a:gd name="T19" fmla="*/ 162 h 3451"/>
                  <a:gd name="T20" fmla="*/ 122 w 2756"/>
                  <a:gd name="T21" fmla="*/ 155 h 3451"/>
                  <a:gd name="T22" fmla="*/ 117 w 2756"/>
                  <a:gd name="T23" fmla="*/ 148 h 3451"/>
                  <a:gd name="T24" fmla="*/ 112 w 2756"/>
                  <a:gd name="T25" fmla="*/ 142 h 3451"/>
                  <a:gd name="T26" fmla="*/ 107 w 2756"/>
                  <a:gd name="T27" fmla="*/ 135 h 3451"/>
                  <a:gd name="T28" fmla="*/ 101 w 2756"/>
                  <a:gd name="T29" fmla="*/ 128 h 3451"/>
                  <a:gd name="T30" fmla="*/ 96 w 2756"/>
                  <a:gd name="T31" fmla="*/ 122 h 3451"/>
                  <a:gd name="T32" fmla="*/ 91 w 2756"/>
                  <a:gd name="T33" fmla="*/ 115 h 3451"/>
                  <a:gd name="T34" fmla="*/ 86 w 2756"/>
                  <a:gd name="T35" fmla="*/ 108 h 3451"/>
                  <a:gd name="T36" fmla="*/ 81 w 2756"/>
                  <a:gd name="T37" fmla="*/ 102 h 3451"/>
                  <a:gd name="T38" fmla="*/ 76 w 2756"/>
                  <a:gd name="T39" fmla="*/ 95 h 3451"/>
                  <a:gd name="T40" fmla="*/ 70 w 2756"/>
                  <a:gd name="T41" fmla="*/ 88 h 3451"/>
                  <a:gd name="T42" fmla="*/ 65 w 2756"/>
                  <a:gd name="T43" fmla="*/ 82 h 3451"/>
                  <a:gd name="T44" fmla="*/ 60 w 2756"/>
                  <a:gd name="T45" fmla="*/ 75 h 3451"/>
                  <a:gd name="T46" fmla="*/ 55 w 2756"/>
                  <a:gd name="T47" fmla="*/ 68 h 3451"/>
                  <a:gd name="T48" fmla="*/ 49 w 2756"/>
                  <a:gd name="T49" fmla="*/ 62 h 3451"/>
                  <a:gd name="T50" fmla="*/ 44 w 2756"/>
                  <a:gd name="T51" fmla="*/ 55 h 3451"/>
                  <a:gd name="T52" fmla="*/ 39 w 2756"/>
                  <a:gd name="T53" fmla="*/ 49 h 3451"/>
                  <a:gd name="T54" fmla="*/ 33 w 2756"/>
                  <a:gd name="T55" fmla="*/ 42 h 3451"/>
                  <a:gd name="T56" fmla="*/ 28 w 2756"/>
                  <a:gd name="T57" fmla="*/ 36 h 3451"/>
                  <a:gd name="T58" fmla="*/ 22 w 2756"/>
                  <a:gd name="T59" fmla="*/ 29 h 3451"/>
                  <a:gd name="T60" fmla="*/ 17 w 2756"/>
                  <a:gd name="T61" fmla="*/ 23 h 3451"/>
                  <a:gd name="T62" fmla="*/ 11 w 2756"/>
                  <a:gd name="T63" fmla="*/ 16 h 3451"/>
                  <a:gd name="T64" fmla="*/ 6 w 2756"/>
                  <a:gd name="T65" fmla="*/ 10 h 3451"/>
                  <a:gd name="T66" fmla="*/ 0 w 2756"/>
                  <a:gd name="T67" fmla="*/ 3 h 3451"/>
                  <a:gd name="T68" fmla="*/ 0 w 2756"/>
                  <a:gd name="T69" fmla="*/ 2 h 3451"/>
                  <a:gd name="T70" fmla="*/ 0 w 2756"/>
                  <a:gd name="T71" fmla="*/ 1 h 3451"/>
                  <a:gd name="T72" fmla="*/ 0 w 2756"/>
                  <a:gd name="T73" fmla="*/ 1 h 3451"/>
                  <a:gd name="T74" fmla="*/ 1 w 2756"/>
                  <a:gd name="T75" fmla="*/ 0 h 3451"/>
                  <a:gd name="T76" fmla="*/ 4 w 2756"/>
                  <a:gd name="T77" fmla="*/ 1 h 3451"/>
                  <a:gd name="T78" fmla="*/ 53 w 2756"/>
                  <a:gd name="T79" fmla="*/ 59 h 3451"/>
                  <a:gd name="T80" fmla="*/ 147 w 2756"/>
                  <a:gd name="T81" fmla="*/ 182 h 3451"/>
                  <a:gd name="T82" fmla="*/ 150 w 2756"/>
                  <a:gd name="T83" fmla="*/ 186 h 3451"/>
                  <a:gd name="T84" fmla="*/ 153 w 2756"/>
                  <a:gd name="T85" fmla="*/ 190 h 3451"/>
                  <a:gd name="T86" fmla="*/ 157 w 2756"/>
                  <a:gd name="T87" fmla="*/ 194 h 3451"/>
                  <a:gd name="T88" fmla="*/ 160 w 2756"/>
                  <a:gd name="T89" fmla="*/ 198 h 3451"/>
                  <a:gd name="T90" fmla="*/ 163 w 2756"/>
                  <a:gd name="T91" fmla="*/ 202 h 3451"/>
                  <a:gd name="T92" fmla="*/ 166 w 2756"/>
                  <a:gd name="T93" fmla="*/ 206 h 3451"/>
                  <a:gd name="T94" fmla="*/ 170 w 2756"/>
                  <a:gd name="T95" fmla="*/ 210 h 3451"/>
                  <a:gd name="T96" fmla="*/ 172 w 2756"/>
                  <a:gd name="T97" fmla="*/ 214 h 3451"/>
                  <a:gd name="T98" fmla="*/ 172 w 2756"/>
                  <a:gd name="T99" fmla="*/ 215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55" name="Freeform 151"/>
              <p:cNvSpPr/>
              <p:nvPr/>
            </p:nvSpPr>
            <p:spPr bwMode="auto">
              <a:xfrm>
                <a:off x="3481" y="3125"/>
                <a:ext cx="1114" cy="1023"/>
              </a:xfrm>
              <a:custGeom>
                <a:avLst/>
                <a:gdLst>
                  <a:gd name="T0" fmla="*/ 199 w 4456"/>
                  <a:gd name="T1" fmla="*/ 255 h 4092"/>
                  <a:gd name="T2" fmla="*/ 191 w 4456"/>
                  <a:gd name="T3" fmla="*/ 253 h 4092"/>
                  <a:gd name="T4" fmla="*/ 200 w 4456"/>
                  <a:gd name="T5" fmla="*/ 250 h 4092"/>
                  <a:gd name="T6" fmla="*/ 189 w 4456"/>
                  <a:gd name="T7" fmla="*/ 235 h 4092"/>
                  <a:gd name="T8" fmla="*/ 177 w 4456"/>
                  <a:gd name="T9" fmla="*/ 234 h 4092"/>
                  <a:gd name="T10" fmla="*/ 179 w 4456"/>
                  <a:gd name="T11" fmla="*/ 242 h 4092"/>
                  <a:gd name="T12" fmla="*/ 186 w 4456"/>
                  <a:gd name="T13" fmla="*/ 243 h 4092"/>
                  <a:gd name="T14" fmla="*/ 180 w 4456"/>
                  <a:gd name="T15" fmla="*/ 250 h 4092"/>
                  <a:gd name="T16" fmla="*/ 172 w 4456"/>
                  <a:gd name="T17" fmla="*/ 245 h 4092"/>
                  <a:gd name="T18" fmla="*/ 164 w 4456"/>
                  <a:gd name="T19" fmla="*/ 230 h 4092"/>
                  <a:gd name="T20" fmla="*/ 157 w 4456"/>
                  <a:gd name="T21" fmla="*/ 219 h 4092"/>
                  <a:gd name="T22" fmla="*/ 150 w 4456"/>
                  <a:gd name="T23" fmla="*/ 212 h 4092"/>
                  <a:gd name="T24" fmla="*/ 146 w 4456"/>
                  <a:gd name="T25" fmla="*/ 212 h 4092"/>
                  <a:gd name="T26" fmla="*/ 146 w 4456"/>
                  <a:gd name="T27" fmla="*/ 210 h 4092"/>
                  <a:gd name="T28" fmla="*/ 144 w 4456"/>
                  <a:gd name="T29" fmla="*/ 203 h 4092"/>
                  <a:gd name="T30" fmla="*/ 135 w 4456"/>
                  <a:gd name="T31" fmla="*/ 203 h 4092"/>
                  <a:gd name="T32" fmla="*/ 140 w 4456"/>
                  <a:gd name="T33" fmla="*/ 200 h 4092"/>
                  <a:gd name="T34" fmla="*/ 136 w 4456"/>
                  <a:gd name="T35" fmla="*/ 194 h 4092"/>
                  <a:gd name="T36" fmla="*/ 131 w 4456"/>
                  <a:gd name="T37" fmla="*/ 194 h 4092"/>
                  <a:gd name="T38" fmla="*/ 125 w 4456"/>
                  <a:gd name="T39" fmla="*/ 179 h 4092"/>
                  <a:gd name="T40" fmla="*/ 124 w 4456"/>
                  <a:gd name="T41" fmla="*/ 168 h 4092"/>
                  <a:gd name="T42" fmla="*/ 131 w 4456"/>
                  <a:gd name="T43" fmla="*/ 162 h 4092"/>
                  <a:gd name="T44" fmla="*/ 113 w 4456"/>
                  <a:gd name="T45" fmla="*/ 137 h 4092"/>
                  <a:gd name="T46" fmla="*/ 93 w 4456"/>
                  <a:gd name="T47" fmla="*/ 112 h 4092"/>
                  <a:gd name="T48" fmla="*/ 76 w 4456"/>
                  <a:gd name="T49" fmla="*/ 90 h 4092"/>
                  <a:gd name="T50" fmla="*/ 61 w 4456"/>
                  <a:gd name="T51" fmla="*/ 86 h 4092"/>
                  <a:gd name="T52" fmla="*/ 49 w 4456"/>
                  <a:gd name="T53" fmla="*/ 71 h 4092"/>
                  <a:gd name="T54" fmla="*/ 38 w 4456"/>
                  <a:gd name="T55" fmla="*/ 58 h 4092"/>
                  <a:gd name="T56" fmla="*/ 24 w 4456"/>
                  <a:gd name="T57" fmla="*/ 46 h 4092"/>
                  <a:gd name="T58" fmla="*/ 29 w 4456"/>
                  <a:gd name="T59" fmla="*/ 42 h 4092"/>
                  <a:gd name="T60" fmla="*/ 20 w 4456"/>
                  <a:gd name="T61" fmla="*/ 36 h 4092"/>
                  <a:gd name="T62" fmla="*/ 18 w 4456"/>
                  <a:gd name="T63" fmla="*/ 32 h 4092"/>
                  <a:gd name="T64" fmla="*/ 17 w 4456"/>
                  <a:gd name="T65" fmla="*/ 26 h 4092"/>
                  <a:gd name="T66" fmla="*/ 9 w 4456"/>
                  <a:gd name="T67" fmla="*/ 25 h 4092"/>
                  <a:gd name="T68" fmla="*/ 0 w 4456"/>
                  <a:gd name="T69" fmla="*/ 3 h 4092"/>
                  <a:gd name="T70" fmla="*/ 22 w 4456"/>
                  <a:gd name="T71" fmla="*/ 20 h 4092"/>
                  <a:gd name="T72" fmla="*/ 34 w 4456"/>
                  <a:gd name="T73" fmla="*/ 44 h 4092"/>
                  <a:gd name="T74" fmla="*/ 49 w 4456"/>
                  <a:gd name="T75" fmla="*/ 64 h 4092"/>
                  <a:gd name="T76" fmla="*/ 67 w 4456"/>
                  <a:gd name="T77" fmla="*/ 80 h 4092"/>
                  <a:gd name="T78" fmla="*/ 83 w 4456"/>
                  <a:gd name="T79" fmla="*/ 91 h 4092"/>
                  <a:gd name="T80" fmla="*/ 133 w 4456"/>
                  <a:gd name="T81" fmla="*/ 166 h 4092"/>
                  <a:gd name="T82" fmla="*/ 129 w 4456"/>
                  <a:gd name="T83" fmla="*/ 175 h 4092"/>
                  <a:gd name="T84" fmla="*/ 140 w 4456"/>
                  <a:gd name="T85" fmla="*/ 189 h 4092"/>
                  <a:gd name="T86" fmla="*/ 146 w 4456"/>
                  <a:gd name="T87" fmla="*/ 197 h 4092"/>
                  <a:gd name="T88" fmla="*/ 151 w 4456"/>
                  <a:gd name="T89" fmla="*/ 198 h 4092"/>
                  <a:gd name="T90" fmla="*/ 151 w 4456"/>
                  <a:gd name="T91" fmla="*/ 203 h 4092"/>
                  <a:gd name="T92" fmla="*/ 160 w 4456"/>
                  <a:gd name="T93" fmla="*/ 209 h 4092"/>
                  <a:gd name="T94" fmla="*/ 157 w 4456"/>
                  <a:gd name="T95" fmla="*/ 212 h 4092"/>
                  <a:gd name="T96" fmla="*/ 163 w 4456"/>
                  <a:gd name="T97" fmla="*/ 218 h 4092"/>
                  <a:gd name="T98" fmla="*/ 171 w 4456"/>
                  <a:gd name="T99" fmla="*/ 217 h 4092"/>
                  <a:gd name="T100" fmla="*/ 165 w 4456"/>
                  <a:gd name="T101" fmla="*/ 207 h 4092"/>
                  <a:gd name="T102" fmla="*/ 152 w 4456"/>
                  <a:gd name="T103" fmla="*/ 189 h 4092"/>
                  <a:gd name="T104" fmla="*/ 141 w 4456"/>
                  <a:gd name="T105" fmla="*/ 169 h 4092"/>
                  <a:gd name="T106" fmla="*/ 153 w 4456"/>
                  <a:gd name="T107" fmla="*/ 184 h 4092"/>
                  <a:gd name="T108" fmla="*/ 177 w 4456"/>
                  <a:gd name="T109" fmla="*/ 214 h 4092"/>
                  <a:gd name="T110" fmla="*/ 201 w 4456"/>
                  <a:gd name="T111" fmla="*/ 243 h 4092"/>
                  <a:gd name="T112" fmla="*/ 215 w 4456"/>
                  <a:gd name="T113" fmla="*/ 247 h 4092"/>
                  <a:gd name="T114" fmla="*/ 227 w 4456"/>
                  <a:gd name="T115" fmla="*/ 244 h 4092"/>
                  <a:gd name="T116" fmla="*/ 279 w 4456"/>
                  <a:gd name="T117" fmla="*/ 232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56" name="Freeform 152"/>
              <p:cNvSpPr/>
              <p:nvPr/>
            </p:nvSpPr>
            <p:spPr bwMode="auto">
              <a:xfrm>
                <a:off x="4204" y="3793"/>
                <a:ext cx="309" cy="179"/>
              </a:xfrm>
              <a:custGeom>
                <a:avLst/>
                <a:gdLst>
                  <a:gd name="T0" fmla="*/ 54 w 1235"/>
                  <a:gd name="T1" fmla="*/ 44 h 717"/>
                  <a:gd name="T2" fmla="*/ 52 w 1235"/>
                  <a:gd name="T3" fmla="*/ 44 h 717"/>
                  <a:gd name="T4" fmla="*/ 51 w 1235"/>
                  <a:gd name="T5" fmla="*/ 42 h 717"/>
                  <a:gd name="T6" fmla="*/ 56 w 1235"/>
                  <a:gd name="T7" fmla="*/ 41 h 717"/>
                  <a:gd name="T8" fmla="*/ 61 w 1235"/>
                  <a:gd name="T9" fmla="*/ 40 h 717"/>
                  <a:gd name="T10" fmla="*/ 66 w 1235"/>
                  <a:gd name="T11" fmla="*/ 38 h 717"/>
                  <a:gd name="T12" fmla="*/ 70 w 1235"/>
                  <a:gd name="T13" fmla="*/ 36 h 717"/>
                  <a:gd name="T14" fmla="*/ 67 w 1235"/>
                  <a:gd name="T15" fmla="*/ 32 h 717"/>
                  <a:gd name="T16" fmla="*/ 64 w 1235"/>
                  <a:gd name="T17" fmla="*/ 28 h 717"/>
                  <a:gd name="T18" fmla="*/ 61 w 1235"/>
                  <a:gd name="T19" fmla="*/ 24 h 717"/>
                  <a:gd name="T20" fmla="*/ 57 w 1235"/>
                  <a:gd name="T21" fmla="*/ 20 h 717"/>
                  <a:gd name="T22" fmla="*/ 54 w 1235"/>
                  <a:gd name="T23" fmla="*/ 17 h 717"/>
                  <a:gd name="T24" fmla="*/ 50 w 1235"/>
                  <a:gd name="T25" fmla="*/ 13 h 717"/>
                  <a:gd name="T26" fmla="*/ 46 w 1235"/>
                  <a:gd name="T27" fmla="*/ 9 h 717"/>
                  <a:gd name="T28" fmla="*/ 43 w 1235"/>
                  <a:gd name="T29" fmla="*/ 5 h 717"/>
                  <a:gd name="T30" fmla="*/ 37 w 1235"/>
                  <a:gd name="T31" fmla="*/ 6 h 717"/>
                  <a:gd name="T32" fmla="*/ 32 w 1235"/>
                  <a:gd name="T33" fmla="*/ 7 h 717"/>
                  <a:gd name="T34" fmla="*/ 27 w 1235"/>
                  <a:gd name="T35" fmla="*/ 8 h 717"/>
                  <a:gd name="T36" fmla="*/ 23 w 1235"/>
                  <a:gd name="T37" fmla="*/ 10 h 717"/>
                  <a:gd name="T38" fmla="*/ 18 w 1235"/>
                  <a:gd name="T39" fmla="*/ 12 h 717"/>
                  <a:gd name="T40" fmla="*/ 13 w 1235"/>
                  <a:gd name="T41" fmla="*/ 13 h 717"/>
                  <a:gd name="T42" fmla="*/ 8 w 1235"/>
                  <a:gd name="T43" fmla="*/ 15 h 717"/>
                  <a:gd name="T44" fmla="*/ 4 w 1235"/>
                  <a:gd name="T45" fmla="*/ 17 h 717"/>
                  <a:gd name="T46" fmla="*/ 22 w 1235"/>
                  <a:gd name="T47" fmla="*/ 45 h 717"/>
                  <a:gd name="T48" fmla="*/ 15 w 1235"/>
                  <a:gd name="T49" fmla="*/ 38 h 717"/>
                  <a:gd name="T50" fmla="*/ 8 w 1235"/>
                  <a:gd name="T51" fmla="*/ 31 h 717"/>
                  <a:gd name="T52" fmla="*/ 3 w 1235"/>
                  <a:gd name="T53" fmla="*/ 24 h 717"/>
                  <a:gd name="T54" fmla="*/ 0 w 1235"/>
                  <a:gd name="T55" fmla="*/ 15 h 717"/>
                  <a:gd name="T56" fmla="*/ 6 w 1235"/>
                  <a:gd name="T57" fmla="*/ 13 h 717"/>
                  <a:gd name="T58" fmla="*/ 11 w 1235"/>
                  <a:gd name="T59" fmla="*/ 11 h 717"/>
                  <a:gd name="T60" fmla="*/ 17 w 1235"/>
                  <a:gd name="T61" fmla="*/ 9 h 717"/>
                  <a:gd name="T62" fmla="*/ 22 w 1235"/>
                  <a:gd name="T63" fmla="*/ 7 h 717"/>
                  <a:gd name="T64" fmla="*/ 28 w 1235"/>
                  <a:gd name="T65" fmla="*/ 5 h 717"/>
                  <a:gd name="T66" fmla="*/ 34 w 1235"/>
                  <a:gd name="T67" fmla="*/ 3 h 717"/>
                  <a:gd name="T68" fmla="*/ 40 w 1235"/>
                  <a:gd name="T69" fmla="*/ 1 h 717"/>
                  <a:gd name="T70" fmla="*/ 45 w 1235"/>
                  <a:gd name="T71" fmla="*/ 0 h 717"/>
                  <a:gd name="T72" fmla="*/ 49 w 1235"/>
                  <a:gd name="T73" fmla="*/ 5 h 717"/>
                  <a:gd name="T74" fmla="*/ 53 w 1235"/>
                  <a:gd name="T75" fmla="*/ 10 h 717"/>
                  <a:gd name="T76" fmla="*/ 58 w 1235"/>
                  <a:gd name="T77" fmla="*/ 14 h 717"/>
                  <a:gd name="T78" fmla="*/ 62 w 1235"/>
                  <a:gd name="T79" fmla="*/ 19 h 717"/>
                  <a:gd name="T80" fmla="*/ 67 w 1235"/>
                  <a:gd name="T81" fmla="*/ 23 h 717"/>
                  <a:gd name="T82" fmla="*/ 71 w 1235"/>
                  <a:gd name="T83" fmla="*/ 28 h 717"/>
                  <a:gd name="T84" fmla="*/ 74 w 1235"/>
                  <a:gd name="T85" fmla="*/ 33 h 717"/>
                  <a:gd name="T86" fmla="*/ 77 w 1235"/>
                  <a:gd name="T87" fmla="*/ 38 h 717"/>
                  <a:gd name="T88" fmla="*/ 72 w 1235"/>
                  <a:gd name="T89" fmla="*/ 40 h 717"/>
                  <a:gd name="T90" fmla="*/ 66 w 1235"/>
                  <a:gd name="T91" fmla="*/ 41 h 717"/>
                  <a:gd name="T92" fmla="*/ 60 w 1235"/>
                  <a:gd name="T93" fmla="*/ 42 h 717"/>
                  <a:gd name="T94" fmla="*/ 55 w 1235"/>
                  <a:gd name="T95" fmla="*/ 44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57" name="Freeform 153"/>
              <p:cNvSpPr/>
              <p:nvPr/>
            </p:nvSpPr>
            <p:spPr bwMode="auto">
              <a:xfrm>
                <a:off x="4392" y="3992"/>
                <a:ext cx="74" cy="75"/>
              </a:xfrm>
              <a:custGeom>
                <a:avLst/>
                <a:gdLst>
                  <a:gd name="T0" fmla="*/ 18 w 298"/>
                  <a:gd name="T1" fmla="*/ 6 h 304"/>
                  <a:gd name="T2" fmla="*/ 16 w 298"/>
                  <a:gd name="T3" fmla="*/ 6 h 304"/>
                  <a:gd name="T4" fmla="*/ 14 w 298"/>
                  <a:gd name="T5" fmla="*/ 6 h 304"/>
                  <a:gd name="T6" fmla="*/ 12 w 298"/>
                  <a:gd name="T7" fmla="*/ 5 h 304"/>
                  <a:gd name="T8" fmla="*/ 10 w 298"/>
                  <a:gd name="T9" fmla="*/ 5 h 304"/>
                  <a:gd name="T10" fmla="*/ 8 w 298"/>
                  <a:gd name="T11" fmla="*/ 4 h 304"/>
                  <a:gd name="T12" fmla="*/ 6 w 298"/>
                  <a:gd name="T13" fmla="*/ 5 h 304"/>
                  <a:gd name="T14" fmla="*/ 5 w 298"/>
                  <a:gd name="T15" fmla="*/ 6 h 304"/>
                  <a:gd name="T16" fmla="*/ 4 w 298"/>
                  <a:gd name="T17" fmla="*/ 8 h 304"/>
                  <a:gd name="T18" fmla="*/ 4 w 298"/>
                  <a:gd name="T19" fmla="*/ 9 h 304"/>
                  <a:gd name="T20" fmla="*/ 4 w 298"/>
                  <a:gd name="T21" fmla="*/ 11 h 304"/>
                  <a:gd name="T22" fmla="*/ 5 w 298"/>
                  <a:gd name="T23" fmla="*/ 12 h 304"/>
                  <a:gd name="T24" fmla="*/ 6 w 298"/>
                  <a:gd name="T25" fmla="*/ 13 h 304"/>
                  <a:gd name="T26" fmla="*/ 7 w 298"/>
                  <a:gd name="T27" fmla="*/ 14 h 304"/>
                  <a:gd name="T28" fmla="*/ 8 w 298"/>
                  <a:gd name="T29" fmla="*/ 15 h 304"/>
                  <a:gd name="T30" fmla="*/ 9 w 298"/>
                  <a:gd name="T31" fmla="*/ 15 h 304"/>
                  <a:gd name="T32" fmla="*/ 10 w 298"/>
                  <a:gd name="T33" fmla="*/ 16 h 304"/>
                  <a:gd name="T34" fmla="*/ 11 w 298"/>
                  <a:gd name="T35" fmla="*/ 16 h 304"/>
                  <a:gd name="T36" fmla="*/ 11 w 298"/>
                  <a:gd name="T37" fmla="*/ 18 h 304"/>
                  <a:gd name="T38" fmla="*/ 9 w 298"/>
                  <a:gd name="T39" fmla="*/ 19 h 304"/>
                  <a:gd name="T40" fmla="*/ 8 w 298"/>
                  <a:gd name="T41" fmla="*/ 19 h 304"/>
                  <a:gd name="T42" fmla="*/ 6 w 298"/>
                  <a:gd name="T43" fmla="*/ 19 h 304"/>
                  <a:gd name="T44" fmla="*/ 5 w 298"/>
                  <a:gd name="T45" fmla="*/ 18 h 304"/>
                  <a:gd name="T46" fmla="*/ 3 w 298"/>
                  <a:gd name="T47" fmla="*/ 17 h 304"/>
                  <a:gd name="T48" fmla="*/ 2 w 298"/>
                  <a:gd name="T49" fmla="*/ 16 h 304"/>
                  <a:gd name="T50" fmla="*/ 1 w 298"/>
                  <a:gd name="T51" fmla="*/ 15 h 304"/>
                  <a:gd name="T52" fmla="*/ 0 w 298"/>
                  <a:gd name="T53" fmla="*/ 13 h 304"/>
                  <a:gd name="T54" fmla="*/ 0 w 298"/>
                  <a:gd name="T55" fmla="*/ 11 h 304"/>
                  <a:gd name="T56" fmla="*/ 0 w 298"/>
                  <a:gd name="T57" fmla="*/ 9 h 304"/>
                  <a:gd name="T58" fmla="*/ 1 w 298"/>
                  <a:gd name="T59" fmla="*/ 6 h 304"/>
                  <a:gd name="T60" fmla="*/ 2 w 298"/>
                  <a:gd name="T61" fmla="*/ 4 h 304"/>
                  <a:gd name="T62" fmla="*/ 3 w 298"/>
                  <a:gd name="T63" fmla="*/ 3 h 304"/>
                  <a:gd name="T64" fmla="*/ 5 w 298"/>
                  <a:gd name="T65" fmla="*/ 1 h 304"/>
                  <a:gd name="T66" fmla="*/ 6 w 298"/>
                  <a:gd name="T67" fmla="*/ 0 h 304"/>
                  <a:gd name="T68" fmla="*/ 9 w 298"/>
                  <a:gd name="T69" fmla="*/ 0 h 304"/>
                  <a:gd name="T70" fmla="*/ 10 w 298"/>
                  <a:gd name="T71" fmla="*/ 1 h 304"/>
                  <a:gd name="T72" fmla="*/ 11 w 298"/>
                  <a:gd name="T73" fmla="*/ 1 h 304"/>
                  <a:gd name="T74" fmla="*/ 13 w 298"/>
                  <a:gd name="T75" fmla="*/ 1 h 304"/>
                  <a:gd name="T76" fmla="*/ 14 w 298"/>
                  <a:gd name="T77" fmla="*/ 2 h 304"/>
                  <a:gd name="T78" fmla="*/ 16 w 298"/>
                  <a:gd name="T79" fmla="*/ 2 h 304"/>
                  <a:gd name="T80" fmla="*/ 17 w 298"/>
                  <a:gd name="T81" fmla="*/ 3 h 304"/>
                  <a:gd name="T82" fmla="*/ 18 w 298"/>
                  <a:gd name="T83" fmla="*/ 5 h 304"/>
                  <a:gd name="T84" fmla="*/ 18 w 298"/>
                  <a:gd name="T85" fmla="*/ 6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58" name="Freeform 154"/>
              <p:cNvSpPr/>
              <p:nvPr/>
            </p:nvSpPr>
            <p:spPr bwMode="auto">
              <a:xfrm>
                <a:off x="4059" y="3614"/>
                <a:ext cx="284" cy="172"/>
              </a:xfrm>
              <a:custGeom>
                <a:avLst/>
                <a:gdLst>
                  <a:gd name="T0" fmla="*/ 58 w 1138"/>
                  <a:gd name="T1" fmla="*/ 33 h 687"/>
                  <a:gd name="T2" fmla="*/ 60 w 1138"/>
                  <a:gd name="T3" fmla="*/ 31 h 687"/>
                  <a:gd name="T4" fmla="*/ 62 w 1138"/>
                  <a:gd name="T5" fmla="*/ 30 h 687"/>
                  <a:gd name="T6" fmla="*/ 65 w 1138"/>
                  <a:gd name="T7" fmla="*/ 28 h 687"/>
                  <a:gd name="T8" fmla="*/ 44 w 1138"/>
                  <a:gd name="T9" fmla="*/ 5 h 687"/>
                  <a:gd name="T10" fmla="*/ 39 w 1138"/>
                  <a:gd name="T11" fmla="*/ 6 h 687"/>
                  <a:gd name="T12" fmla="*/ 34 w 1138"/>
                  <a:gd name="T13" fmla="*/ 7 h 687"/>
                  <a:gd name="T14" fmla="*/ 30 w 1138"/>
                  <a:gd name="T15" fmla="*/ 8 h 687"/>
                  <a:gd name="T16" fmla="*/ 25 w 1138"/>
                  <a:gd name="T17" fmla="*/ 9 h 687"/>
                  <a:gd name="T18" fmla="*/ 20 w 1138"/>
                  <a:gd name="T19" fmla="*/ 10 h 687"/>
                  <a:gd name="T20" fmla="*/ 15 w 1138"/>
                  <a:gd name="T21" fmla="*/ 12 h 687"/>
                  <a:gd name="T22" fmla="*/ 11 w 1138"/>
                  <a:gd name="T23" fmla="*/ 13 h 687"/>
                  <a:gd name="T24" fmla="*/ 6 w 1138"/>
                  <a:gd name="T25" fmla="*/ 15 h 687"/>
                  <a:gd name="T26" fmla="*/ 23 w 1138"/>
                  <a:gd name="T27" fmla="*/ 43 h 687"/>
                  <a:gd name="T28" fmla="*/ 17 w 1138"/>
                  <a:gd name="T29" fmla="*/ 37 h 687"/>
                  <a:gd name="T30" fmla="*/ 12 w 1138"/>
                  <a:gd name="T31" fmla="*/ 30 h 687"/>
                  <a:gd name="T32" fmla="*/ 7 w 1138"/>
                  <a:gd name="T33" fmla="*/ 22 h 687"/>
                  <a:gd name="T34" fmla="*/ 0 w 1138"/>
                  <a:gd name="T35" fmla="*/ 16 h 687"/>
                  <a:gd name="T36" fmla="*/ 1 w 1138"/>
                  <a:gd name="T37" fmla="*/ 13 h 687"/>
                  <a:gd name="T38" fmla="*/ 3 w 1138"/>
                  <a:gd name="T39" fmla="*/ 12 h 687"/>
                  <a:gd name="T40" fmla="*/ 5 w 1138"/>
                  <a:gd name="T41" fmla="*/ 12 h 687"/>
                  <a:gd name="T42" fmla="*/ 6 w 1138"/>
                  <a:gd name="T43" fmla="*/ 10 h 687"/>
                  <a:gd name="T44" fmla="*/ 11 w 1138"/>
                  <a:gd name="T45" fmla="*/ 9 h 687"/>
                  <a:gd name="T46" fmla="*/ 16 w 1138"/>
                  <a:gd name="T47" fmla="*/ 7 h 687"/>
                  <a:gd name="T48" fmla="*/ 21 w 1138"/>
                  <a:gd name="T49" fmla="*/ 6 h 687"/>
                  <a:gd name="T50" fmla="*/ 26 w 1138"/>
                  <a:gd name="T51" fmla="*/ 4 h 687"/>
                  <a:gd name="T52" fmla="*/ 31 w 1138"/>
                  <a:gd name="T53" fmla="*/ 3 h 687"/>
                  <a:gd name="T54" fmla="*/ 36 w 1138"/>
                  <a:gd name="T55" fmla="*/ 2 h 687"/>
                  <a:gd name="T56" fmla="*/ 42 w 1138"/>
                  <a:gd name="T57" fmla="*/ 1 h 687"/>
                  <a:gd name="T58" fmla="*/ 47 w 1138"/>
                  <a:gd name="T59" fmla="*/ 0 h 687"/>
                  <a:gd name="T60" fmla="*/ 70 w 1138"/>
                  <a:gd name="T61" fmla="*/ 28 h 687"/>
                  <a:gd name="T62" fmla="*/ 67 w 1138"/>
                  <a:gd name="T63" fmla="*/ 31 h 687"/>
                  <a:gd name="T64" fmla="*/ 64 w 1138"/>
                  <a:gd name="T65" fmla="*/ 33 h 687"/>
                  <a:gd name="T66" fmla="*/ 60 w 1138"/>
                  <a:gd name="T67" fmla="*/ 34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59" name="Freeform 155"/>
              <p:cNvSpPr/>
              <p:nvPr/>
            </p:nvSpPr>
            <p:spPr bwMode="auto">
              <a:xfrm>
                <a:off x="4171" y="3877"/>
                <a:ext cx="96" cy="127"/>
              </a:xfrm>
              <a:custGeom>
                <a:avLst/>
                <a:gdLst>
                  <a:gd name="T0" fmla="*/ 23 w 386"/>
                  <a:gd name="T1" fmla="*/ 32 h 507"/>
                  <a:gd name="T2" fmla="*/ 20 w 386"/>
                  <a:gd name="T3" fmla="*/ 32 h 507"/>
                  <a:gd name="T4" fmla="*/ 18 w 386"/>
                  <a:gd name="T5" fmla="*/ 28 h 507"/>
                  <a:gd name="T6" fmla="*/ 15 w 386"/>
                  <a:gd name="T7" fmla="*/ 24 h 507"/>
                  <a:gd name="T8" fmla="*/ 12 w 386"/>
                  <a:gd name="T9" fmla="*/ 21 h 507"/>
                  <a:gd name="T10" fmla="*/ 9 w 386"/>
                  <a:gd name="T11" fmla="*/ 17 h 507"/>
                  <a:gd name="T12" fmla="*/ 6 w 386"/>
                  <a:gd name="T13" fmla="*/ 13 h 507"/>
                  <a:gd name="T14" fmla="*/ 4 w 386"/>
                  <a:gd name="T15" fmla="*/ 9 h 507"/>
                  <a:gd name="T16" fmla="*/ 1 w 386"/>
                  <a:gd name="T17" fmla="*/ 5 h 507"/>
                  <a:gd name="T18" fmla="*/ 0 w 386"/>
                  <a:gd name="T19" fmla="*/ 1 h 507"/>
                  <a:gd name="T20" fmla="*/ 1 w 386"/>
                  <a:gd name="T21" fmla="*/ 0 h 507"/>
                  <a:gd name="T22" fmla="*/ 4 w 386"/>
                  <a:gd name="T23" fmla="*/ 4 h 507"/>
                  <a:gd name="T24" fmla="*/ 7 w 386"/>
                  <a:gd name="T25" fmla="*/ 7 h 507"/>
                  <a:gd name="T26" fmla="*/ 11 w 386"/>
                  <a:gd name="T27" fmla="*/ 11 h 507"/>
                  <a:gd name="T28" fmla="*/ 14 w 386"/>
                  <a:gd name="T29" fmla="*/ 15 h 507"/>
                  <a:gd name="T30" fmla="*/ 16 w 386"/>
                  <a:gd name="T31" fmla="*/ 19 h 507"/>
                  <a:gd name="T32" fmla="*/ 19 w 386"/>
                  <a:gd name="T33" fmla="*/ 23 h 507"/>
                  <a:gd name="T34" fmla="*/ 22 w 386"/>
                  <a:gd name="T35" fmla="*/ 27 h 507"/>
                  <a:gd name="T36" fmla="*/ 24 w 386"/>
                  <a:gd name="T37" fmla="*/ 31 h 507"/>
                  <a:gd name="T38" fmla="*/ 23 w 386"/>
                  <a:gd name="T39" fmla="*/ 32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60" name="Freeform 156"/>
              <p:cNvSpPr/>
              <p:nvPr/>
            </p:nvSpPr>
            <p:spPr bwMode="auto">
              <a:xfrm>
                <a:off x="4176" y="3769"/>
                <a:ext cx="55" cy="21"/>
              </a:xfrm>
              <a:custGeom>
                <a:avLst/>
                <a:gdLst>
                  <a:gd name="T0" fmla="*/ 0 w 220"/>
                  <a:gd name="T1" fmla="*/ 5 h 84"/>
                  <a:gd name="T2" fmla="*/ 1 w 220"/>
                  <a:gd name="T3" fmla="*/ 4 h 84"/>
                  <a:gd name="T4" fmla="*/ 3 w 220"/>
                  <a:gd name="T5" fmla="*/ 3 h 84"/>
                  <a:gd name="T6" fmla="*/ 5 w 220"/>
                  <a:gd name="T7" fmla="*/ 2 h 84"/>
                  <a:gd name="T8" fmla="*/ 7 w 220"/>
                  <a:gd name="T9" fmla="*/ 1 h 84"/>
                  <a:gd name="T10" fmla="*/ 8 w 220"/>
                  <a:gd name="T11" fmla="*/ 1 h 84"/>
                  <a:gd name="T12" fmla="*/ 10 w 220"/>
                  <a:gd name="T13" fmla="*/ 0 h 84"/>
                  <a:gd name="T14" fmla="*/ 12 w 220"/>
                  <a:gd name="T15" fmla="*/ 0 h 84"/>
                  <a:gd name="T16" fmla="*/ 14 w 220"/>
                  <a:gd name="T17" fmla="*/ 0 h 84"/>
                  <a:gd name="T18" fmla="*/ 13 w 220"/>
                  <a:gd name="T19" fmla="*/ 2 h 84"/>
                  <a:gd name="T20" fmla="*/ 11 w 220"/>
                  <a:gd name="T21" fmla="*/ 3 h 84"/>
                  <a:gd name="T22" fmla="*/ 10 w 220"/>
                  <a:gd name="T23" fmla="*/ 4 h 84"/>
                  <a:gd name="T24" fmla="*/ 8 w 220"/>
                  <a:gd name="T25" fmla="*/ 4 h 84"/>
                  <a:gd name="T26" fmla="*/ 6 w 220"/>
                  <a:gd name="T27" fmla="*/ 5 h 84"/>
                  <a:gd name="T28" fmla="*/ 4 w 220"/>
                  <a:gd name="T29" fmla="*/ 5 h 84"/>
                  <a:gd name="T30" fmla="*/ 2 w 220"/>
                  <a:gd name="T31" fmla="*/ 5 h 84"/>
                  <a:gd name="T32" fmla="*/ 0 w 220"/>
                  <a:gd name="T33" fmla="*/ 5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61" name="Freeform 157"/>
              <p:cNvSpPr/>
              <p:nvPr/>
            </p:nvSpPr>
            <p:spPr bwMode="auto">
              <a:xfrm>
                <a:off x="4145" y="4003"/>
                <a:ext cx="65" cy="40"/>
              </a:xfrm>
              <a:custGeom>
                <a:avLst/>
                <a:gdLst>
                  <a:gd name="T0" fmla="*/ 1 w 258"/>
                  <a:gd name="T1" fmla="*/ 4 h 161"/>
                  <a:gd name="T2" fmla="*/ 0 w 258"/>
                  <a:gd name="T3" fmla="*/ 3 h 161"/>
                  <a:gd name="T4" fmla="*/ 1 w 258"/>
                  <a:gd name="T5" fmla="*/ 3 h 161"/>
                  <a:gd name="T6" fmla="*/ 2 w 258"/>
                  <a:gd name="T7" fmla="*/ 3 h 161"/>
                  <a:gd name="T8" fmla="*/ 3 w 258"/>
                  <a:gd name="T9" fmla="*/ 3 h 161"/>
                  <a:gd name="T10" fmla="*/ 4 w 258"/>
                  <a:gd name="T11" fmla="*/ 2 h 161"/>
                  <a:gd name="T12" fmla="*/ 6 w 258"/>
                  <a:gd name="T13" fmla="*/ 2 h 161"/>
                  <a:gd name="T14" fmla="*/ 7 w 258"/>
                  <a:gd name="T15" fmla="*/ 2 h 161"/>
                  <a:gd name="T16" fmla="*/ 7 w 258"/>
                  <a:gd name="T17" fmla="*/ 1 h 161"/>
                  <a:gd name="T18" fmla="*/ 8 w 258"/>
                  <a:gd name="T19" fmla="*/ 0 h 161"/>
                  <a:gd name="T20" fmla="*/ 16 w 258"/>
                  <a:gd name="T21" fmla="*/ 9 h 161"/>
                  <a:gd name="T22" fmla="*/ 14 w 258"/>
                  <a:gd name="T23" fmla="*/ 9 h 161"/>
                  <a:gd name="T24" fmla="*/ 12 w 258"/>
                  <a:gd name="T25" fmla="*/ 10 h 161"/>
                  <a:gd name="T26" fmla="*/ 9 w 258"/>
                  <a:gd name="T27" fmla="*/ 10 h 161"/>
                  <a:gd name="T28" fmla="*/ 7 w 258"/>
                  <a:gd name="T29" fmla="*/ 10 h 161"/>
                  <a:gd name="T30" fmla="*/ 5 w 258"/>
                  <a:gd name="T31" fmla="*/ 9 h 161"/>
                  <a:gd name="T32" fmla="*/ 4 w 258"/>
                  <a:gd name="T33" fmla="*/ 8 h 161"/>
                  <a:gd name="T34" fmla="*/ 2 w 258"/>
                  <a:gd name="T35" fmla="*/ 7 h 161"/>
                  <a:gd name="T36" fmla="*/ 1 w 258"/>
                  <a:gd name="T37" fmla="*/ 4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62" name="Freeform 158"/>
              <p:cNvSpPr/>
              <p:nvPr/>
            </p:nvSpPr>
            <p:spPr bwMode="auto">
              <a:xfrm>
                <a:off x="3942" y="3454"/>
                <a:ext cx="262" cy="157"/>
              </a:xfrm>
              <a:custGeom>
                <a:avLst/>
                <a:gdLst>
                  <a:gd name="T0" fmla="*/ 53 w 1049"/>
                  <a:gd name="T1" fmla="*/ 32 h 625"/>
                  <a:gd name="T2" fmla="*/ 53 w 1049"/>
                  <a:gd name="T3" fmla="*/ 31 h 625"/>
                  <a:gd name="T4" fmla="*/ 54 w 1049"/>
                  <a:gd name="T5" fmla="*/ 29 h 625"/>
                  <a:gd name="T6" fmla="*/ 56 w 1049"/>
                  <a:gd name="T7" fmla="*/ 28 h 625"/>
                  <a:gd name="T8" fmla="*/ 58 w 1049"/>
                  <a:gd name="T9" fmla="*/ 27 h 625"/>
                  <a:gd name="T10" fmla="*/ 60 w 1049"/>
                  <a:gd name="T11" fmla="*/ 25 h 625"/>
                  <a:gd name="T12" fmla="*/ 43 w 1049"/>
                  <a:gd name="T13" fmla="*/ 5 h 625"/>
                  <a:gd name="T14" fmla="*/ 38 w 1049"/>
                  <a:gd name="T15" fmla="*/ 5 h 625"/>
                  <a:gd name="T16" fmla="*/ 33 w 1049"/>
                  <a:gd name="T17" fmla="*/ 6 h 625"/>
                  <a:gd name="T18" fmla="*/ 27 w 1049"/>
                  <a:gd name="T19" fmla="*/ 7 h 625"/>
                  <a:gd name="T20" fmla="*/ 23 w 1049"/>
                  <a:gd name="T21" fmla="*/ 9 h 625"/>
                  <a:gd name="T22" fmla="*/ 18 w 1049"/>
                  <a:gd name="T23" fmla="*/ 11 h 625"/>
                  <a:gd name="T24" fmla="*/ 13 w 1049"/>
                  <a:gd name="T25" fmla="*/ 13 h 625"/>
                  <a:gd name="T26" fmla="*/ 8 w 1049"/>
                  <a:gd name="T27" fmla="*/ 15 h 625"/>
                  <a:gd name="T28" fmla="*/ 3 w 1049"/>
                  <a:gd name="T29" fmla="*/ 17 h 625"/>
                  <a:gd name="T30" fmla="*/ 7 w 1049"/>
                  <a:gd name="T31" fmla="*/ 22 h 625"/>
                  <a:gd name="T32" fmla="*/ 11 w 1049"/>
                  <a:gd name="T33" fmla="*/ 27 h 625"/>
                  <a:gd name="T34" fmla="*/ 15 w 1049"/>
                  <a:gd name="T35" fmla="*/ 32 h 625"/>
                  <a:gd name="T36" fmla="*/ 17 w 1049"/>
                  <a:gd name="T37" fmla="*/ 38 h 625"/>
                  <a:gd name="T38" fmla="*/ 13 w 1049"/>
                  <a:gd name="T39" fmla="*/ 36 h 625"/>
                  <a:gd name="T40" fmla="*/ 8 w 1049"/>
                  <a:gd name="T41" fmla="*/ 30 h 625"/>
                  <a:gd name="T42" fmla="*/ 3 w 1049"/>
                  <a:gd name="T43" fmla="*/ 23 h 625"/>
                  <a:gd name="T44" fmla="*/ 0 w 1049"/>
                  <a:gd name="T45" fmla="*/ 16 h 625"/>
                  <a:gd name="T46" fmla="*/ 3 w 1049"/>
                  <a:gd name="T47" fmla="*/ 12 h 625"/>
                  <a:gd name="T48" fmla="*/ 8 w 1049"/>
                  <a:gd name="T49" fmla="*/ 10 h 625"/>
                  <a:gd name="T50" fmla="*/ 14 w 1049"/>
                  <a:gd name="T51" fmla="*/ 8 h 625"/>
                  <a:gd name="T52" fmla="*/ 19 w 1049"/>
                  <a:gd name="T53" fmla="*/ 6 h 625"/>
                  <a:gd name="T54" fmla="*/ 24 w 1049"/>
                  <a:gd name="T55" fmla="*/ 5 h 625"/>
                  <a:gd name="T56" fmla="*/ 30 w 1049"/>
                  <a:gd name="T57" fmla="*/ 3 h 625"/>
                  <a:gd name="T58" fmla="*/ 36 w 1049"/>
                  <a:gd name="T59" fmla="*/ 2 h 625"/>
                  <a:gd name="T60" fmla="*/ 41 w 1049"/>
                  <a:gd name="T61" fmla="*/ 0 h 625"/>
                  <a:gd name="T62" fmla="*/ 47 w 1049"/>
                  <a:gd name="T63" fmla="*/ 3 h 625"/>
                  <a:gd name="T64" fmla="*/ 53 w 1049"/>
                  <a:gd name="T65" fmla="*/ 9 h 625"/>
                  <a:gd name="T66" fmla="*/ 59 w 1049"/>
                  <a:gd name="T67" fmla="*/ 15 h 625"/>
                  <a:gd name="T68" fmla="*/ 64 w 1049"/>
                  <a:gd name="T69" fmla="*/ 22 h 625"/>
                  <a:gd name="T70" fmla="*/ 64 w 1049"/>
                  <a:gd name="T71" fmla="*/ 27 h 625"/>
                  <a:gd name="T72" fmla="*/ 61 w 1049"/>
                  <a:gd name="T73" fmla="*/ 29 h 625"/>
                  <a:gd name="T74" fmla="*/ 58 w 1049"/>
                  <a:gd name="T75" fmla="*/ 31 h 625"/>
                  <a:gd name="T76" fmla="*/ 55 w 1049"/>
                  <a:gd name="T77" fmla="*/ 32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63" name="Freeform 159"/>
              <p:cNvSpPr/>
              <p:nvPr/>
            </p:nvSpPr>
            <p:spPr bwMode="auto">
              <a:xfrm>
                <a:off x="4037" y="3687"/>
                <a:ext cx="113" cy="139"/>
              </a:xfrm>
              <a:custGeom>
                <a:avLst/>
                <a:gdLst>
                  <a:gd name="T0" fmla="*/ 24 w 450"/>
                  <a:gd name="T1" fmla="*/ 35 h 556"/>
                  <a:gd name="T2" fmla="*/ 22 w 450"/>
                  <a:gd name="T3" fmla="*/ 30 h 556"/>
                  <a:gd name="T4" fmla="*/ 19 w 450"/>
                  <a:gd name="T5" fmla="*/ 26 h 556"/>
                  <a:gd name="T6" fmla="*/ 15 w 450"/>
                  <a:gd name="T7" fmla="*/ 22 h 556"/>
                  <a:gd name="T8" fmla="*/ 12 w 450"/>
                  <a:gd name="T9" fmla="*/ 18 h 556"/>
                  <a:gd name="T10" fmla="*/ 8 w 450"/>
                  <a:gd name="T11" fmla="*/ 14 h 556"/>
                  <a:gd name="T12" fmla="*/ 5 w 450"/>
                  <a:gd name="T13" fmla="*/ 10 h 556"/>
                  <a:gd name="T14" fmla="*/ 2 w 450"/>
                  <a:gd name="T15" fmla="*/ 6 h 556"/>
                  <a:gd name="T16" fmla="*/ 0 w 450"/>
                  <a:gd name="T17" fmla="*/ 1 h 556"/>
                  <a:gd name="T18" fmla="*/ 1 w 450"/>
                  <a:gd name="T19" fmla="*/ 0 h 556"/>
                  <a:gd name="T20" fmla="*/ 2 w 450"/>
                  <a:gd name="T21" fmla="*/ 0 h 556"/>
                  <a:gd name="T22" fmla="*/ 3 w 450"/>
                  <a:gd name="T23" fmla="*/ 0 h 556"/>
                  <a:gd name="T24" fmla="*/ 4 w 450"/>
                  <a:gd name="T25" fmla="*/ 0 h 556"/>
                  <a:gd name="T26" fmla="*/ 28 w 450"/>
                  <a:gd name="T27" fmla="*/ 33 h 556"/>
                  <a:gd name="T28" fmla="*/ 28 w 450"/>
                  <a:gd name="T29" fmla="*/ 34 h 556"/>
                  <a:gd name="T30" fmla="*/ 27 w 450"/>
                  <a:gd name="T31" fmla="*/ 34 h 556"/>
                  <a:gd name="T32" fmla="*/ 25 w 450"/>
                  <a:gd name="T33" fmla="*/ 35 h 556"/>
                  <a:gd name="T34" fmla="*/ 24 w 450"/>
                  <a:gd name="T35" fmla="*/ 35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64" name="Freeform 160"/>
              <p:cNvSpPr/>
              <p:nvPr/>
            </p:nvSpPr>
            <p:spPr bwMode="auto">
              <a:xfrm>
                <a:off x="3821" y="3305"/>
                <a:ext cx="267" cy="165"/>
              </a:xfrm>
              <a:custGeom>
                <a:avLst/>
                <a:gdLst>
                  <a:gd name="T0" fmla="*/ 50 w 1067"/>
                  <a:gd name="T1" fmla="*/ 26 h 660"/>
                  <a:gd name="T2" fmla="*/ 53 w 1067"/>
                  <a:gd name="T3" fmla="*/ 24 h 660"/>
                  <a:gd name="T4" fmla="*/ 56 w 1067"/>
                  <a:gd name="T5" fmla="*/ 23 h 660"/>
                  <a:gd name="T6" fmla="*/ 60 w 1067"/>
                  <a:gd name="T7" fmla="*/ 22 h 660"/>
                  <a:gd name="T8" fmla="*/ 60 w 1067"/>
                  <a:gd name="T9" fmla="*/ 20 h 660"/>
                  <a:gd name="T10" fmla="*/ 56 w 1067"/>
                  <a:gd name="T11" fmla="*/ 17 h 660"/>
                  <a:gd name="T12" fmla="*/ 53 w 1067"/>
                  <a:gd name="T13" fmla="*/ 14 h 660"/>
                  <a:gd name="T14" fmla="*/ 50 w 1067"/>
                  <a:gd name="T15" fmla="*/ 10 h 660"/>
                  <a:gd name="T16" fmla="*/ 47 w 1067"/>
                  <a:gd name="T17" fmla="*/ 6 h 660"/>
                  <a:gd name="T18" fmla="*/ 43 w 1067"/>
                  <a:gd name="T19" fmla="*/ 4 h 660"/>
                  <a:gd name="T20" fmla="*/ 39 w 1067"/>
                  <a:gd name="T21" fmla="*/ 3 h 660"/>
                  <a:gd name="T22" fmla="*/ 35 w 1067"/>
                  <a:gd name="T23" fmla="*/ 5 h 660"/>
                  <a:gd name="T24" fmla="*/ 30 w 1067"/>
                  <a:gd name="T25" fmla="*/ 8 h 660"/>
                  <a:gd name="T26" fmla="*/ 23 w 1067"/>
                  <a:gd name="T27" fmla="*/ 9 h 660"/>
                  <a:gd name="T28" fmla="*/ 16 w 1067"/>
                  <a:gd name="T29" fmla="*/ 11 h 660"/>
                  <a:gd name="T30" fmla="*/ 10 w 1067"/>
                  <a:gd name="T31" fmla="*/ 13 h 660"/>
                  <a:gd name="T32" fmla="*/ 10 w 1067"/>
                  <a:gd name="T33" fmla="*/ 17 h 660"/>
                  <a:gd name="T34" fmla="*/ 14 w 1067"/>
                  <a:gd name="T35" fmla="*/ 24 h 660"/>
                  <a:gd name="T36" fmla="*/ 19 w 1067"/>
                  <a:gd name="T37" fmla="*/ 30 h 660"/>
                  <a:gd name="T38" fmla="*/ 23 w 1067"/>
                  <a:gd name="T39" fmla="*/ 36 h 660"/>
                  <a:gd name="T40" fmla="*/ 26 w 1067"/>
                  <a:gd name="T41" fmla="*/ 40 h 660"/>
                  <a:gd name="T42" fmla="*/ 25 w 1067"/>
                  <a:gd name="T43" fmla="*/ 41 h 660"/>
                  <a:gd name="T44" fmla="*/ 22 w 1067"/>
                  <a:gd name="T45" fmla="*/ 41 h 660"/>
                  <a:gd name="T46" fmla="*/ 17 w 1067"/>
                  <a:gd name="T47" fmla="*/ 34 h 660"/>
                  <a:gd name="T48" fmla="*/ 12 w 1067"/>
                  <a:gd name="T49" fmla="*/ 27 h 660"/>
                  <a:gd name="T50" fmla="*/ 7 w 1067"/>
                  <a:gd name="T51" fmla="*/ 20 h 660"/>
                  <a:gd name="T52" fmla="*/ 0 w 1067"/>
                  <a:gd name="T53" fmla="*/ 14 h 660"/>
                  <a:gd name="T54" fmla="*/ 3 w 1067"/>
                  <a:gd name="T55" fmla="*/ 11 h 660"/>
                  <a:gd name="T56" fmla="*/ 9 w 1067"/>
                  <a:gd name="T57" fmla="*/ 9 h 660"/>
                  <a:gd name="T58" fmla="*/ 14 w 1067"/>
                  <a:gd name="T59" fmla="*/ 7 h 660"/>
                  <a:gd name="T60" fmla="*/ 20 w 1067"/>
                  <a:gd name="T61" fmla="*/ 6 h 660"/>
                  <a:gd name="T62" fmla="*/ 26 w 1067"/>
                  <a:gd name="T63" fmla="*/ 5 h 660"/>
                  <a:gd name="T64" fmla="*/ 31 w 1067"/>
                  <a:gd name="T65" fmla="*/ 3 h 660"/>
                  <a:gd name="T66" fmla="*/ 37 w 1067"/>
                  <a:gd name="T67" fmla="*/ 2 h 660"/>
                  <a:gd name="T68" fmla="*/ 43 w 1067"/>
                  <a:gd name="T69" fmla="*/ 1 h 660"/>
                  <a:gd name="T70" fmla="*/ 48 w 1067"/>
                  <a:gd name="T71" fmla="*/ 3 h 660"/>
                  <a:gd name="T72" fmla="*/ 54 w 1067"/>
                  <a:gd name="T73" fmla="*/ 8 h 660"/>
                  <a:gd name="T74" fmla="*/ 59 w 1067"/>
                  <a:gd name="T75" fmla="*/ 14 h 660"/>
                  <a:gd name="T76" fmla="*/ 65 w 1067"/>
                  <a:gd name="T77" fmla="*/ 19 h 660"/>
                  <a:gd name="T78" fmla="*/ 65 w 1067"/>
                  <a:gd name="T79" fmla="*/ 24 h 660"/>
                  <a:gd name="T80" fmla="*/ 61 w 1067"/>
                  <a:gd name="T81" fmla="*/ 26 h 660"/>
                  <a:gd name="T82" fmla="*/ 57 w 1067"/>
                  <a:gd name="T83" fmla="*/ 27 h 660"/>
                  <a:gd name="T84" fmla="*/ 52 w 1067"/>
                  <a:gd name="T85" fmla="*/ 28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65" name="Freeform 161"/>
              <p:cNvSpPr/>
              <p:nvPr/>
            </p:nvSpPr>
            <p:spPr bwMode="auto">
              <a:xfrm>
                <a:off x="3910" y="3527"/>
                <a:ext cx="85" cy="105"/>
              </a:xfrm>
              <a:custGeom>
                <a:avLst/>
                <a:gdLst>
                  <a:gd name="T0" fmla="*/ 18 w 342"/>
                  <a:gd name="T1" fmla="*/ 26 h 421"/>
                  <a:gd name="T2" fmla="*/ 15 w 342"/>
                  <a:gd name="T3" fmla="*/ 23 h 421"/>
                  <a:gd name="T4" fmla="*/ 13 w 342"/>
                  <a:gd name="T5" fmla="*/ 21 h 421"/>
                  <a:gd name="T6" fmla="*/ 10 w 342"/>
                  <a:gd name="T7" fmla="*/ 18 h 421"/>
                  <a:gd name="T8" fmla="*/ 8 w 342"/>
                  <a:gd name="T9" fmla="*/ 15 h 421"/>
                  <a:gd name="T10" fmla="*/ 6 w 342"/>
                  <a:gd name="T11" fmla="*/ 12 h 421"/>
                  <a:gd name="T12" fmla="*/ 3 w 342"/>
                  <a:gd name="T13" fmla="*/ 8 h 421"/>
                  <a:gd name="T14" fmla="*/ 2 w 342"/>
                  <a:gd name="T15" fmla="*/ 5 h 421"/>
                  <a:gd name="T16" fmla="*/ 0 w 342"/>
                  <a:gd name="T17" fmla="*/ 2 h 421"/>
                  <a:gd name="T18" fmla="*/ 2 w 342"/>
                  <a:gd name="T19" fmla="*/ 0 h 421"/>
                  <a:gd name="T20" fmla="*/ 4 w 342"/>
                  <a:gd name="T21" fmla="*/ 3 h 421"/>
                  <a:gd name="T22" fmla="*/ 7 w 342"/>
                  <a:gd name="T23" fmla="*/ 6 h 421"/>
                  <a:gd name="T24" fmla="*/ 9 w 342"/>
                  <a:gd name="T25" fmla="*/ 9 h 421"/>
                  <a:gd name="T26" fmla="*/ 12 w 342"/>
                  <a:gd name="T27" fmla="*/ 12 h 421"/>
                  <a:gd name="T28" fmla="*/ 15 w 342"/>
                  <a:gd name="T29" fmla="*/ 15 h 421"/>
                  <a:gd name="T30" fmla="*/ 17 w 342"/>
                  <a:gd name="T31" fmla="*/ 19 h 421"/>
                  <a:gd name="T32" fmla="*/ 20 w 342"/>
                  <a:gd name="T33" fmla="*/ 22 h 421"/>
                  <a:gd name="T34" fmla="*/ 21 w 342"/>
                  <a:gd name="T35" fmla="*/ 25 h 421"/>
                  <a:gd name="T36" fmla="*/ 18 w 342"/>
                  <a:gd name="T37" fmla="*/ 26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66" name="Freeform 162"/>
              <p:cNvSpPr/>
              <p:nvPr/>
            </p:nvSpPr>
            <p:spPr bwMode="auto">
              <a:xfrm>
                <a:off x="3718" y="3159"/>
                <a:ext cx="256" cy="123"/>
              </a:xfrm>
              <a:custGeom>
                <a:avLst/>
                <a:gdLst>
                  <a:gd name="T0" fmla="*/ 51 w 1024"/>
                  <a:gd name="T1" fmla="*/ 27 h 489"/>
                  <a:gd name="T2" fmla="*/ 48 w 1024"/>
                  <a:gd name="T3" fmla="*/ 27 h 489"/>
                  <a:gd name="T4" fmla="*/ 48 w 1024"/>
                  <a:gd name="T5" fmla="*/ 24 h 489"/>
                  <a:gd name="T6" fmla="*/ 49 w 1024"/>
                  <a:gd name="T7" fmla="*/ 23 h 489"/>
                  <a:gd name="T8" fmla="*/ 50 w 1024"/>
                  <a:gd name="T9" fmla="*/ 23 h 489"/>
                  <a:gd name="T10" fmla="*/ 52 w 1024"/>
                  <a:gd name="T11" fmla="*/ 23 h 489"/>
                  <a:gd name="T12" fmla="*/ 54 w 1024"/>
                  <a:gd name="T13" fmla="*/ 23 h 489"/>
                  <a:gd name="T14" fmla="*/ 55 w 1024"/>
                  <a:gd name="T15" fmla="*/ 23 h 489"/>
                  <a:gd name="T16" fmla="*/ 57 w 1024"/>
                  <a:gd name="T17" fmla="*/ 23 h 489"/>
                  <a:gd name="T18" fmla="*/ 58 w 1024"/>
                  <a:gd name="T19" fmla="*/ 21 h 489"/>
                  <a:gd name="T20" fmla="*/ 42 w 1024"/>
                  <a:gd name="T21" fmla="*/ 5 h 489"/>
                  <a:gd name="T22" fmla="*/ 39 w 1024"/>
                  <a:gd name="T23" fmla="*/ 5 h 489"/>
                  <a:gd name="T24" fmla="*/ 37 w 1024"/>
                  <a:gd name="T25" fmla="*/ 6 h 489"/>
                  <a:gd name="T26" fmla="*/ 35 w 1024"/>
                  <a:gd name="T27" fmla="*/ 6 h 489"/>
                  <a:gd name="T28" fmla="*/ 32 w 1024"/>
                  <a:gd name="T29" fmla="*/ 6 h 489"/>
                  <a:gd name="T30" fmla="*/ 30 w 1024"/>
                  <a:gd name="T31" fmla="*/ 6 h 489"/>
                  <a:gd name="T32" fmla="*/ 27 w 1024"/>
                  <a:gd name="T33" fmla="*/ 7 h 489"/>
                  <a:gd name="T34" fmla="*/ 25 w 1024"/>
                  <a:gd name="T35" fmla="*/ 7 h 489"/>
                  <a:gd name="T36" fmla="*/ 23 w 1024"/>
                  <a:gd name="T37" fmla="*/ 7 h 489"/>
                  <a:gd name="T38" fmla="*/ 20 w 1024"/>
                  <a:gd name="T39" fmla="*/ 7 h 489"/>
                  <a:gd name="T40" fmla="*/ 18 w 1024"/>
                  <a:gd name="T41" fmla="*/ 8 h 489"/>
                  <a:gd name="T42" fmla="*/ 16 w 1024"/>
                  <a:gd name="T43" fmla="*/ 8 h 489"/>
                  <a:gd name="T44" fmla="*/ 14 w 1024"/>
                  <a:gd name="T45" fmla="*/ 9 h 489"/>
                  <a:gd name="T46" fmla="*/ 11 w 1024"/>
                  <a:gd name="T47" fmla="*/ 9 h 489"/>
                  <a:gd name="T48" fmla="*/ 9 w 1024"/>
                  <a:gd name="T49" fmla="*/ 10 h 489"/>
                  <a:gd name="T50" fmla="*/ 7 w 1024"/>
                  <a:gd name="T51" fmla="*/ 11 h 489"/>
                  <a:gd name="T52" fmla="*/ 5 w 1024"/>
                  <a:gd name="T53" fmla="*/ 11 h 489"/>
                  <a:gd name="T54" fmla="*/ 6 w 1024"/>
                  <a:gd name="T55" fmla="*/ 14 h 489"/>
                  <a:gd name="T56" fmla="*/ 9 w 1024"/>
                  <a:gd name="T57" fmla="*/ 17 h 489"/>
                  <a:gd name="T58" fmla="*/ 11 w 1024"/>
                  <a:gd name="T59" fmla="*/ 19 h 489"/>
                  <a:gd name="T60" fmla="*/ 14 w 1024"/>
                  <a:gd name="T61" fmla="*/ 21 h 489"/>
                  <a:gd name="T62" fmla="*/ 16 w 1024"/>
                  <a:gd name="T63" fmla="*/ 23 h 489"/>
                  <a:gd name="T64" fmla="*/ 18 w 1024"/>
                  <a:gd name="T65" fmla="*/ 25 h 489"/>
                  <a:gd name="T66" fmla="*/ 20 w 1024"/>
                  <a:gd name="T67" fmla="*/ 28 h 489"/>
                  <a:gd name="T68" fmla="*/ 21 w 1024"/>
                  <a:gd name="T69" fmla="*/ 31 h 489"/>
                  <a:gd name="T70" fmla="*/ 18 w 1024"/>
                  <a:gd name="T71" fmla="*/ 30 h 489"/>
                  <a:gd name="T72" fmla="*/ 15 w 1024"/>
                  <a:gd name="T73" fmla="*/ 28 h 489"/>
                  <a:gd name="T74" fmla="*/ 12 w 1024"/>
                  <a:gd name="T75" fmla="*/ 26 h 489"/>
                  <a:gd name="T76" fmla="*/ 10 w 1024"/>
                  <a:gd name="T77" fmla="*/ 23 h 489"/>
                  <a:gd name="T78" fmla="*/ 7 w 1024"/>
                  <a:gd name="T79" fmla="*/ 21 h 489"/>
                  <a:gd name="T80" fmla="*/ 5 w 1024"/>
                  <a:gd name="T81" fmla="*/ 18 h 489"/>
                  <a:gd name="T82" fmla="*/ 3 w 1024"/>
                  <a:gd name="T83" fmla="*/ 16 h 489"/>
                  <a:gd name="T84" fmla="*/ 0 w 1024"/>
                  <a:gd name="T85" fmla="*/ 13 h 489"/>
                  <a:gd name="T86" fmla="*/ 0 w 1024"/>
                  <a:gd name="T87" fmla="*/ 8 h 489"/>
                  <a:gd name="T88" fmla="*/ 43 w 1024"/>
                  <a:gd name="T89" fmla="*/ 0 h 489"/>
                  <a:gd name="T90" fmla="*/ 64 w 1024"/>
                  <a:gd name="T91" fmla="*/ 21 h 489"/>
                  <a:gd name="T92" fmla="*/ 64 w 1024"/>
                  <a:gd name="T93" fmla="*/ 23 h 489"/>
                  <a:gd name="T94" fmla="*/ 63 w 1024"/>
                  <a:gd name="T95" fmla="*/ 24 h 489"/>
                  <a:gd name="T96" fmla="*/ 61 w 1024"/>
                  <a:gd name="T97" fmla="*/ 25 h 489"/>
                  <a:gd name="T98" fmla="*/ 59 w 1024"/>
                  <a:gd name="T99" fmla="*/ 26 h 489"/>
                  <a:gd name="T100" fmla="*/ 57 w 1024"/>
                  <a:gd name="T101" fmla="*/ 26 h 489"/>
                  <a:gd name="T102" fmla="*/ 55 w 1024"/>
                  <a:gd name="T103" fmla="*/ 26 h 489"/>
                  <a:gd name="T104" fmla="*/ 53 w 1024"/>
                  <a:gd name="T105" fmla="*/ 26 h 489"/>
                  <a:gd name="T106" fmla="*/ 51 w 1024"/>
                  <a:gd name="T107" fmla="*/ 27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67" name="Freeform 163"/>
              <p:cNvSpPr/>
              <p:nvPr/>
            </p:nvSpPr>
            <p:spPr bwMode="auto">
              <a:xfrm>
                <a:off x="3803" y="3379"/>
                <a:ext cx="86" cy="102"/>
              </a:xfrm>
              <a:custGeom>
                <a:avLst/>
                <a:gdLst>
                  <a:gd name="T0" fmla="*/ 19 w 342"/>
                  <a:gd name="T1" fmla="*/ 25 h 410"/>
                  <a:gd name="T2" fmla="*/ 0 w 342"/>
                  <a:gd name="T3" fmla="*/ 2 h 410"/>
                  <a:gd name="T4" fmla="*/ 1 w 342"/>
                  <a:gd name="T5" fmla="*/ 1 h 410"/>
                  <a:gd name="T6" fmla="*/ 2 w 342"/>
                  <a:gd name="T7" fmla="*/ 0 h 410"/>
                  <a:gd name="T8" fmla="*/ 3 w 342"/>
                  <a:gd name="T9" fmla="*/ 0 h 410"/>
                  <a:gd name="T10" fmla="*/ 4 w 342"/>
                  <a:gd name="T11" fmla="*/ 0 h 410"/>
                  <a:gd name="T12" fmla="*/ 6 w 342"/>
                  <a:gd name="T13" fmla="*/ 3 h 410"/>
                  <a:gd name="T14" fmla="*/ 9 w 342"/>
                  <a:gd name="T15" fmla="*/ 6 h 410"/>
                  <a:gd name="T16" fmla="*/ 11 w 342"/>
                  <a:gd name="T17" fmla="*/ 9 h 410"/>
                  <a:gd name="T18" fmla="*/ 14 w 342"/>
                  <a:gd name="T19" fmla="*/ 12 h 410"/>
                  <a:gd name="T20" fmla="*/ 16 w 342"/>
                  <a:gd name="T21" fmla="*/ 15 h 410"/>
                  <a:gd name="T22" fmla="*/ 18 w 342"/>
                  <a:gd name="T23" fmla="*/ 18 h 410"/>
                  <a:gd name="T24" fmla="*/ 20 w 342"/>
                  <a:gd name="T25" fmla="*/ 21 h 410"/>
                  <a:gd name="T26" fmla="*/ 22 w 342"/>
                  <a:gd name="T27" fmla="*/ 24 h 410"/>
                  <a:gd name="T28" fmla="*/ 19 w 342"/>
                  <a:gd name="T29" fmla="*/ 25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68" name="Freeform 164"/>
              <p:cNvSpPr/>
              <p:nvPr/>
            </p:nvSpPr>
            <p:spPr bwMode="auto">
              <a:xfrm>
                <a:off x="3622" y="3036"/>
                <a:ext cx="249" cy="107"/>
              </a:xfrm>
              <a:custGeom>
                <a:avLst/>
                <a:gdLst>
                  <a:gd name="T0" fmla="*/ 42 w 994"/>
                  <a:gd name="T1" fmla="*/ 25 h 429"/>
                  <a:gd name="T2" fmla="*/ 38 w 994"/>
                  <a:gd name="T3" fmla="*/ 25 h 429"/>
                  <a:gd name="T4" fmla="*/ 35 w 994"/>
                  <a:gd name="T5" fmla="*/ 26 h 429"/>
                  <a:gd name="T6" fmla="*/ 32 w 994"/>
                  <a:gd name="T7" fmla="*/ 26 h 429"/>
                  <a:gd name="T8" fmla="*/ 30 w 994"/>
                  <a:gd name="T9" fmla="*/ 25 h 429"/>
                  <a:gd name="T10" fmla="*/ 31 w 994"/>
                  <a:gd name="T11" fmla="*/ 23 h 429"/>
                  <a:gd name="T12" fmla="*/ 33 w 994"/>
                  <a:gd name="T13" fmla="*/ 22 h 429"/>
                  <a:gd name="T14" fmla="*/ 36 w 994"/>
                  <a:gd name="T15" fmla="*/ 22 h 429"/>
                  <a:gd name="T16" fmla="*/ 39 w 994"/>
                  <a:gd name="T17" fmla="*/ 21 h 429"/>
                  <a:gd name="T18" fmla="*/ 44 w 994"/>
                  <a:gd name="T19" fmla="*/ 21 h 429"/>
                  <a:gd name="T20" fmla="*/ 48 w 994"/>
                  <a:gd name="T21" fmla="*/ 20 h 429"/>
                  <a:gd name="T22" fmla="*/ 52 w 994"/>
                  <a:gd name="T23" fmla="*/ 19 h 429"/>
                  <a:gd name="T24" fmla="*/ 52 w 994"/>
                  <a:gd name="T25" fmla="*/ 13 h 429"/>
                  <a:gd name="T26" fmla="*/ 48 w 994"/>
                  <a:gd name="T27" fmla="*/ 7 h 429"/>
                  <a:gd name="T28" fmla="*/ 43 w 994"/>
                  <a:gd name="T29" fmla="*/ 4 h 429"/>
                  <a:gd name="T30" fmla="*/ 37 w 994"/>
                  <a:gd name="T31" fmla="*/ 3 h 429"/>
                  <a:gd name="T32" fmla="*/ 30 w 994"/>
                  <a:gd name="T33" fmla="*/ 4 h 429"/>
                  <a:gd name="T34" fmla="*/ 23 w 994"/>
                  <a:gd name="T35" fmla="*/ 7 h 429"/>
                  <a:gd name="T36" fmla="*/ 16 w 994"/>
                  <a:gd name="T37" fmla="*/ 9 h 429"/>
                  <a:gd name="T38" fmla="*/ 10 w 994"/>
                  <a:gd name="T39" fmla="*/ 10 h 429"/>
                  <a:gd name="T40" fmla="*/ 6 w 994"/>
                  <a:gd name="T41" fmla="*/ 12 h 429"/>
                  <a:gd name="T42" fmla="*/ 7 w 994"/>
                  <a:gd name="T43" fmla="*/ 15 h 429"/>
                  <a:gd name="T44" fmla="*/ 10 w 994"/>
                  <a:gd name="T45" fmla="*/ 19 h 429"/>
                  <a:gd name="T46" fmla="*/ 12 w 994"/>
                  <a:gd name="T47" fmla="*/ 22 h 429"/>
                  <a:gd name="T48" fmla="*/ 12 w 994"/>
                  <a:gd name="T49" fmla="*/ 25 h 429"/>
                  <a:gd name="T50" fmla="*/ 8 w 994"/>
                  <a:gd name="T51" fmla="*/ 22 h 429"/>
                  <a:gd name="T52" fmla="*/ 4 w 994"/>
                  <a:gd name="T53" fmla="*/ 18 h 429"/>
                  <a:gd name="T54" fmla="*/ 1 w 994"/>
                  <a:gd name="T55" fmla="*/ 13 h 429"/>
                  <a:gd name="T56" fmla="*/ 0 w 994"/>
                  <a:gd name="T57" fmla="*/ 8 h 429"/>
                  <a:gd name="T58" fmla="*/ 5 w 994"/>
                  <a:gd name="T59" fmla="*/ 7 h 429"/>
                  <a:gd name="T60" fmla="*/ 11 w 994"/>
                  <a:gd name="T61" fmla="*/ 5 h 429"/>
                  <a:gd name="T62" fmla="*/ 16 w 994"/>
                  <a:gd name="T63" fmla="*/ 4 h 429"/>
                  <a:gd name="T64" fmla="*/ 21 w 994"/>
                  <a:gd name="T65" fmla="*/ 3 h 429"/>
                  <a:gd name="T66" fmla="*/ 27 w 994"/>
                  <a:gd name="T67" fmla="*/ 2 h 429"/>
                  <a:gd name="T68" fmla="*/ 32 w 994"/>
                  <a:gd name="T69" fmla="*/ 1 h 429"/>
                  <a:gd name="T70" fmla="*/ 38 w 994"/>
                  <a:gd name="T71" fmla="*/ 0 h 429"/>
                  <a:gd name="T72" fmla="*/ 44 w 994"/>
                  <a:gd name="T73" fmla="*/ 0 h 429"/>
                  <a:gd name="T74" fmla="*/ 60 w 994"/>
                  <a:gd name="T75" fmla="*/ 21 h 429"/>
                  <a:gd name="T76" fmla="*/ 56 w 994"/>
                  <a:gd name="T77" fmla="*/ 23 h 429"/>
                  <a:gd name="T78" fmla="*/ 51 w 994"/>
                  <a:gd name="T79" fmla="*/ 23 h 429"/>
                  <a:gd name="T80" fmla="*/ 46 w 994"/>
                  <a:gd name="T81" fmla="*/ 24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69" name="Freeform 165"/>
              <p:cNvSpPr/>
              <p:nvPr/>
            </p:nvSpPr>
            <p:spPr bwMode="auto">
              <a:xfrm>
                <a:off x="3697" y="3221"/>
                <a:ext cx="78" cy="92"/>
              </a:xfrm>
              <a:custGeom>
                <a:avLst/>
                <a:gdLst>
                  <a:gd name="T0" fmla="*/ 0 w 312"/>
                  <a:gd name="T1" fmla="*/ 3 h 366"/>
                  <a:gd name="T2" fmla="*/ 1 w 312"/>
                  <a:gd name="T3" fmla="*/ 2 h 366"/>
                  <a:gd name="T4" fmla="*/ 1 w 312"/>
                  <a:gd name="T5" fmla="*/ 1 h 366"/>
                  <a:gd name="T6" fmla="*/ 2 w 312"/>
                  <a:gd name="T7" fmla="*/ 0 h 366"/>
                  <a:gd name="T8" fmla="*/ 4 w 312"/>
                  <a:gd name="T9" fmla="*/ 0 h 366"/>
                  <a:gd name="T10" fmla="*/ 20 w 312"/>
                  <a:gd name="T11" fmla="*/ 21 h 366"/>
                  <a:gd name="T12" fmla="*/ 17 w 312"/>
                  <a:gd name="T13" fmla="*/ 23 h 366"/>
                  <a:gd name="T14" fmla="*/ 0 w 312"/>
                  <a:gd name="T15" fmla="*/ 3 h 3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70" name="Freeform 166"/>
              <p:cNvSpPr/>
              <p:nvPr/>
            </p:nvSpPr>
            <p:spPr bwMode="auto">
              <a:xfrm>
                <a:off x="3538" y="3127"/>
                <a:ext cx="169" cy="218"/>
              </a:xfrm>
              <a:custGeom>
                <a:avLst/>
                <a:gdLst>
                  <a:gd name="T0" fmla="*/ 41 w 674"/>
                  <a:gd name="T1" fmla="*/ 54 h 874"/>
                  <a:gd name="T2" fmla="*/ 39 w 674"/>
                  <a:gd name="T3" fmla="*/ 54 h 874"/>
                  <a:gd name="T4" fmla="*/ 0 w 674"/>
                  <a:gd name="T5" fmla="*/ 3 h 874"/>
                  <a:gd name="T6" fmla="*/ 0 w 674"/>
                  <a:gd name="T7" fmla="*/ 2 h 874"/>
                  <a:gd name="T8" fmla="*/ 0 w 674"/>
                  <a:gd name="T9" fmla="*/ 1 h 874"/>
                  <a:gd name="T10" fmla="*/ 0 w 674"/>
                  <a:gd name="T11" fmla="*/ 1 h 874"/>
                  <a:gd name="T12" fmla="*/ 1 w 674"/>
                  <a:gd name="T13" fmla="*/ 0 h 874"/>
                  <a:gd name="T14" fmla="*/ 4 w 674"/>
                  <a:gd name="T15" fmla="*/ 0 h 874"/>
                  <a:gd name="T16" fmla="*/ 42 w 674"/>
                  <a:gd name="T17" fmla="*/ 51 h 874"/>
                  <a:gd name="T18" fmla="*/ 42 w 674"/>
                  <a:gd name="T19" fmla="*/ 52 h 874"/>
                  <a:gd name="T20" fmla="*/ 42 w 674"/>
                  <a:gd name="T21" fmla="*/ 53 h 874"/>
                  <a:gd name="T22" fmla="*/ 42 w 674"/>
                  <a:gd name="T23" fmla="*/ 54 h 874"/>
                  <a:gd name="T24" fmla="*/ 41 w 674"/>
                  <a:gd name="T25" fmla="*/ 54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71" name="Freeform 167"/>
              <p:cNvSpPr/>
              <p:nvPr/>
            </p:nvSpPr>
            <p:spPr bwMode="auto">
              <a:xfrm>
                <a:off x="3600" y="3091"/>
                <a:ext cx="64" cy="91"/>
              </a:xfrm>
              <a:custGeom>
                <a:avLst/>
                <a:gdLst>
                  <a:gd name="T0" fmla="*/ 14 w 258"/>
                  <a:gd name="T1" fmla="*/ 23 h 364"/>
                  <a:gd name="T2" fmla="*/ 12 w 258"/>
                  <a:gd name="T3" fmla="*/ 21 h 364"/>
                  <a:gd name="T4" fmla="*/ 10 w 258"/>
                  <a:gd name="T5" fmla="*/ 19 h 364"/>
                  <a:gd name="T6" fmla="*/ 8 w 258"/>
                  <a:gd name="T7" fmla="*/ 16 h 364"/>
                  <a:gd name="T8" fmla="*/ 6 w 258"/>
                  <a:gd name="T9" fmla="*/ 14 h 364"/>
                  <a:gd name="T10" fmla="*/ 5 w 258"/>
                  <a:gd name="T11" fmla="*/ 12 h 364"/>
                  <a:gd name="T12" fmla="*/ 3 w 258"/>
                  <a:gd name="T13" fmla="*/ 9 h 364"/>
                  <a:gd name="T14" fmla="*/ 1 w 258"/>
                  <a:gd name="T15" fmla="*/ 6 h 364"/>
                  <a:gd name="T16" fmla="*/ 0 w 258"/>
                  <a:gd name="T17" fmla="*/ 4 h 364"/>
                  <a:gd name="T18" fmla="*/ 0 w 258"/>
                  <a:gd name="T19" fmla="*/ 3 h 364"/>
                  <a:gd name="T20" fmla="*/ 1 w 258"/>
                  <a:gd name="T21" fmla="*/ 2 h 364"/>
                  <a:gd name="T22" fmla="*/ 1 w 258"/>
                  <a:gd name="T23" fmla="*/ 1 h 364"/>
                  <a:gd name="T24" fmla="*/ 2 w 258"/>
                  <a:gd name="T25" fmla="*/ 0 h 364"/>
                  <a:gd name="T26" fmla="*/ 4 w 258"/>
                  <a:gd name="T27" fmla="*/ 3 h 364"/>
                  <a:gd name="T28" fmla="*/ 5 w 258"/>
                  <a:gd name="T29" fmla="*/ 5 h 364"/>
                  <a:gd name="T30" fmla="*/ 7 w 258"/>
                  <a:gd name="T31" fmla="*/ 8 h 364"/>
                  <a:gd name="T32" fmla="*/ 9 w 258"/>
                  <a:gd name="T33" fmla="*/ 11 h 364"/>
                  <a:gd name="T34" fmla="*/ 11 w 258"/>
                  <a:gd name="T35" fmla="*/ 13 h 364"/>
                  <a:gd name="T36" fmla="*/ 13 w 258"/>
                  <a:gd name="T37" fmla="*/ 16 h 364"/>
                  <a:gd name="T38" fmla="*/ 14 w 258"/>
                  <a:gd name="T39" fmla="*/ 18 h 364"/>
                  <a:gd name="T40" fmla="*/ 16 w 258"/>
                  <a:gd name="T41" fmla="*/ 21 h 364"/>
                  <a:gd name="T42" fmla="*/ 14 w 258"/>
                  <a:gd name="T43" fmla="*/ 23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72" name="Freeform 168"/>
              <p:cNvSpPr/>
              <p:nvPr/>
            </p:nvSpPr>
            <p:spPr bwMode="auto">
              <a:xfrm>
                <a:off x="3493" y="3030"/>
                <a:ext cx="144" cy="27"/>
              </a:xfrm>
              <a:custGeom>
                <a:avLst/>
                <a:gdLst>
                  <a:gd name="T0" fmla="*/ 33 w 579"/>
                  <a:gd name="T1" fmla="*/ 4 h 111"/>
                  <a:gd name="T2" fmla="*/ 31 w 579"/>
                  <a:gd name="T3" fmla="*/ 4 h 111"/>
                  <a:gd name="T4" fmla="*/ 29 w 579"/>
                  <a:gd name="T5" fmla="*/ 4 h 111"/>
                  <a:gd name="T6" fmla="*/ 27 w 579"/>
                  <a:gd name="T7" fmla="*/ 4 h 111"/>
                  <a:gd name="T8" fmla="*/ 25 w 579"/>
                  <a:gd name="T9" fmla="*/ 4 h 111"/>
                  <a:gd name="T10" fmla="*/ 23 w 579"/>
                  <a:gd name="T11" fmla="*/ 4 h 111"/>
                  <a:gd name="T12" fmla="*/ 21 w 579"/>
                  <a:gd name="T13" fmla="*/ 4 h 111"/>
                  <a:gd name="T14" fmla="*/ 18 w 579"/>
                  <a:gd name="T15" fmla="*/ 4 h 111"/>
                  <a:gd name="T16" fmla="*/ 16 w 579"/>
                  <a:gd name="T17" fmla="*/ 4 h 111"/>
                  <a:gd name="T18" fmla="*/ 14 w 579"/>
                  <a:gd name="T19" fmla="*/ 5 h 111"/>
                  <a:gd name="T20" fmla="*/ 12 w 579"/>
                  <a:gd name="T21" fmla="*/ 5 h 111"/>
                  <a:gd name="T22" fmla="*/ 10 w 579"/>
                  <a:gd name="T23" fmla="*/ 5 h 111"/>
                  <a:gd name="T24" fmla="*/ 8 w 579"/>
                  <a:gd name="T25" fmla="*/ 5 h 111"/>
                  <a:gd name="T26" fmla="*/ 6 w 579"/>
                  <a:gd name="T27" fmla="*/ 6 h 111"/>
                  <a:gd name="T28" fmla="*/ 4 w 579"/>
                  <a:gd name="T29" fmla="*/ 6 h 111"/>
                  <a:gd name="T30" fmla="*/ 2 w 579"/>
                  <a:gd name="T31" fmla="*/ 6 h 111"/>
                  <a:gd name="T32" fmla="*/ 0 w 579"/>
                  <a:gd name="T33" fmla="*/ 7 h 111"/>
                  <a:gd name="T34" fmla="*/ 0 w 579"/>
                  <a:gd name="T35" fmla="*/ 6 h 111"/>
                  <a:gd name="T36" fmla="*/ 0 w 579"/>
                  <a:gd name="T37" fmla="*/ 5 h 111"/>
                  <a:gd name="T38" fmla="*/ 1 w 579"/>
                  <a:gd name="T39" fmla="*/ 4 h 111"/>
                  <a:gd name="T40" fmla="*/ 1 w 579"/>
                  <a:gd name="T41" fmla="*/ 4 h 111"/>
                  <a:gd name="T42" fmla="*/ 2 w 579"/>
                  <a:gd name="T43" fmla="*/ 3 h 111"/>
                  <a:gd name="T44" fmla="*/ 3 w 579"/>
                  <a:gd name="T45" fmla="*/ 3 h 111"/>
                  <a:gd name="T46" fmla="*/ 4 w 579"/>
                  <a:gd name="T47" fmla="*/ 3 h 111"/>
                  <a:gd name="T48" fmla="*/ 4 w 579"/>
                  <a:gd name="T49" fmla="*/ 2 h 111"/>
                  <a:gd name="T50" fmla="*/ 6 w 579"/>
                  <a:gd name="T51" fmla="*/ 2 h 111"/>
                  <a:gd name="T52" fmla="*/ 8 w 579"/>
                  <a:gd name="T53" fmla="*/ 2 h 111"/>
                  <a:gd name="T54" fmla="*/ 10 w 579"/>
                  <a:gd name="T55" fmla="*/ 1 h 111"/>
                  <a:gd name="T56" fmla="*/ 12 w 579"/>
                  <a:gd name="T57" fmla="*/ 1 h 111"/>
                  <a:gd name="T58" fmla="*/ 14 w 579"/>
                  <a:gd name="T59" fmla="*/ 1 h 111"/>
                  <a:gd name="T60" fmla="*/ 16 w 579"/>
                  <a:gd name="T61" fmla="*/ 0 h 111"/>
                  <a:gd name="T62" fmla="*/ 18 w 579"/>
                  <a:gd name="T63" fmla="*/ 0 h 111"/>
                  <a:gd name="T64" fmla="*/ 20 w 579"/>
                  <a:gd name="T65" fmla="*/ 0 h 111"/>
                  <a:gd name="T66" fmla="*/ 22 w 579"/>
                  <a:gd name="T67" fmla="*/ 0 h 111"/>
                  <a:gd name="T68" fmla="*/ 24 w 579"/>
                  <a:gd name="T69" fmla="*/ 0 h 111"/>
                  <a:gd name="T70" fmla="*/ 26 w 579"/>
                  <a:gd name="T71" fmla="*/ 0 h 111"/>
                  <a:gd name="T72" fmla="*/ 28 w 579"/>
                  <a:gd name="T73" fmla="*/ 0 h 111"/>
                  <a:gd name="T74" fmla="*/ 30 w 579"/>
                  <a:gd name="T75" fmla="*/ 0 h 111"/>
                  <a:gd name="T76" fmla="*/ 32 w 579"/>
                  <a:gd name="T77" fmla="*/ 0 h 111"/>
                  <a:gd name="T78" fmla="*/ 34 w 579"/>
                  <a:gd name="T79" fmla="*/ 1 h 111"/>
                  <a:gd name="T80" fmla="*/ 36 w 579"/>
                  <a:gd name="T81" fmla="*/ 1 h 111"/>
                  <a:gd name="T82" fmla="*/ 33 w 579"/>
                  <a:gd name="T83" fmla="*/ 4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211" name="AutoShape 169"/>
            <p:cNvSpPr>
              <a:spLocks noChangeArrowheads="1"/>
            </p:cNvSpPr>
            <p:nvPr/>
          </p:nvSpPr>
          <p:spPr bwMode="auto">
            <a:xfrm>
              <a:off x="2640" y="768"/>
              <a:ext cx="2016" cy="912"/>
            </a:xfrm>
            <a:prstGeom prst="roundRect">
              <a:avLst>
                <a:gd name="adj" fmla="val 16667"/>
              </a:avLst>
            </a:prstGeom>
            <a:noFill/>
            <a:ln w="9525" algn="ctr">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grpSp>
        <p:nvGrpSpPr>
          <p:cNvPr id="7174" name="Group 170"/>
          <p:cNvGrpSpPr/>
          <p:nvPr/>
        </p:nvGrpSpPr>
        <p:grpSpPr bwMode="auto">
          <a:xfrm>
            <a:off x="5943600" y="4133850"/>
            <a:ext cx="2286000" cy="2266950"/>
            <a:chOff x="1008" y="2604"/>
            <a:chExt cx="1440" cy="1428"/>
          </a:xfrm>
        </p:grpSpPr>
        <p:sp>
          <p:nvSpPr>
            <p:cNvPr id="7197" name="AutoShape 171"/>
            <p:cNvSpPr>
              <a:spLocks noChangeArrowheads="1"/>
            </p:cNvSpPr>
            <p:nvPr/>
          </p:nvSpPr>
          <p:spPr bwMode="auto">
            <a:xfrm>
              <a:off x="1608" y="2604"/>
              <a:ext cx="240" cy="240"/>
            </a:xfrm>
            <a:prstGeom prst="upDownArrow">
              <a:avLst>
                <a:gd name="adj1" fmla="val 50000"/>
                <a:gd name="adj2" fmla="val 20000"/>
              </a:avLst>
            </a:prstGeom>
            <a:solidFill>
              <a:srgbClr val="CCFF66"/>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nvGrpSpPr>
            <p:cNvPr id="7198" name="Group 172"/>
            <p:cNvGrpSpPr/>
            <p:nvPr/>
          </p:nvGrpSpPr>
          <p:grpSpPr bwMode="auto">
            <a:xfrm>
              <a:off x="1008" y="2832"/>
              <a:ext cx="1440" cy="1200"/>
              <a:chOff x="1008" y="2832"/>
              <a:chExt cx="1440" cy="1200"/>
            </a:xfrm>
          </p:grpSpPr>
          <p:sp>
            <p:nvSpPr>
              <p:cNvPr id="7199" name="AutoShape 173"/>
              <p:cNvSpPr>
                <a:spLocks noChangeArrowheads="1"/>
              </p:cNvSpPr>
              <p:nvPr/>
            </p:nvSpPr>
            <p:spPr bwMode="auto">
              <a:xfrm>
                <a:off x="1608" y="3120"/>
                <a:ext cx="240" cy="240"/>
              </a:xfrm>
              <a:prstGeom prst="upDownArrow">
                <a:avLst>
                  <a:gd name="adj1" fmla="val 50000"/>
                  <a:gd name="adj2" fmla="val 20000"/>
                </a:avLst>
              </a:prstGeom>
              <a:solidFill>
                <a:srgbClr val="CCFF66"/>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200" name="Text Box 174"/>
              <p:cNvSpPr txBox="1">
                <a:spLocks noChangeArrowheads="1"/>
              </p:cNvSpPr>
              <p:nvPr/>
            </p:nvSpPr>
            <p:spPr bwMode="auto">
              <a:xfrm>
                <a:off x="1008" y="2832"/>
                <a:ext cx="1440" cy="300"/>
              </a:xfrm>
              <a:prstGeom prst="rect">
                <a:avLst/>
              </a:prstGeom>
              <a:noFill/>
              <a:ln w="1905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IDE</a:t>
                </a:r>
                <a:r>
                  <a:rPr lang="zh-CN" altLang="en-US" sz="2400"/>
                  <a:t>控制器</a:t>
                </a:r>
              </a:p>
            </p:txBody>
          </p:sp>
          <p:pic>
            <p:nvPicPr>
              <p:cNvPr id="7201" name="Picture 17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6" y="3301"/>
                <a:ext cx="763" cy="7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480432" name="Group 176"/>
          <p:cNvGrpSpPr/>
          <p:nvPr/>
        </p:nvGrpSpPr>
        <p:grpSpPr bwMode="auto">
          <a:xfrm>
            <a:off x="2133600" y="4495800"/>
            <a:ext cx="2362200" cy="533400"/>
            <a:chOff x="816" y="2832"/>
            <a:chExt cx="1488" cy="336"/>
          </a:xfrm>
        </p:grpSpPr>
        <p:sp>
          <p:nvSpPr>
            <p:cNvPr id="7195" name="Line 177"/>
            <p:cNvSpPr>
              <a:spLocks noChangeShapeType="1"/>
            </p:cNvSpPr>
            <p:nvPr/>
          </p:nvSpPr>
          <p:spPr bwMode="auto">
            <a:xfrm>
              <a:off x="864" y="3168"/>
              <a:ext cx="1344"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6" name="Text Box 178"/>
            <p:cNvSpPr txBox="1">
              <a:spLocks noChangeArrowheads="1"/>
            </p:cNvSpPr>
            <p:nvPr/>
          </p:nvSpPr>
          <p:spPr bwMode="auto">
            <a:xfrm>
              <a:off x="816" y="2832"/>
              <a:ext cx="14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发出一个读命令</a:t>
              </a:r>
            </a:p>
          </p:txBody>
        </p:sp>
      </p:grpSp>
      <p:grpSp>
        <p:nvGrpSpPr>
          <p:cNvPr id="480435" name="Group 179"/>
          <p:cNvGrpSpPr/>
          <p:nvPr/>
        </p:nvGrpSpPr>
        <p:grpSpPr bwMode="auto">
          <a:xfrm>
            <a:off x="1143000" y="5943600"/>
            <a:ext cx="3352800" cy="533400"/>
            <a:chOff x="192" y="3744"/>
            <a:chExt cx="2112" cy="336"/>
          </a:xfrm>
        </p:grpSpPr>
        <p:sp>
          <p:nvSpPr>
            <p:cNvPr id="7193" name="Line 180"/>
            <p:cNvSpPr>
              <a:spLocks noChangeShapeType="1"/>
            </p:cNvSpPr>
            <p:nvPr/>
          </p:nvSpPr>
          <p:spPr bwMode="auto">
            <a:xfrm>
              <a:off x="912" y="4080"/>
              <a:ext cx="1248" cy="0"/>
            </a:xfrm>
            <a:prstGeom prst="line">
              <a:avLst/>
            </a:prstGeom>
            <a:noFill/>
            <a:ln w="38100">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4" name="Text Box 181"/>
            <p:cNvSpPr txBox="1">
              <a:spLocks noChangeArrowheads="1"/>
            </p:cNvSpPr>
            <p:nvPr/>
          </p:nvSpPr>
          <p:spPr bwMode="auto">
            <a:xfrm>
              <a:off x="192" y="3744"/>
              <a:ext cx="21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读完后向</a:t>
              </a:r>
              <a:r>
                <a:rPr lang="en-US" altLang="zh-CN" sz="2400">
                  <a:solidFill>
                    <a:srgbClr val="FF0000"/>
                  </a:solidFill>
                </a:rPr>
                <a:t>CPU</a:t>
              </a:r>
              <a:r>
                <a:rPr lang="zh-CN" altLang="en-US" sz="2400">
                  <a:solidFill>
                    <a:srgbClr val="FF0000"/>
                  </a:solidFill>
                </a:rPr>
                <a:t>发出中断</a:t>
              </a:r>
            </a:p>
          </p:txBody>
        </p:sp>
      </p:grpSp>
      <p:grpSp>
        <p:nvGrpSpPr>
          <p:cNvPr id="480438" name="Group 182"/>
          <p:cNvGrpSpPr/>
          <p:nvPr/>
        </p:nvGrpSpPr>
        <p:grpSpPr bwMode="auto">
          <a:xfrm>
            <a:off x="2133600" y="5181600"/>
            <a:ext cx="2895600" cy="533400"/>
            <a:chOff x="864" y="3648"/>
            <a:chExt cx="1824" cy="336"/>
          </a:xfrm>
        </p:grpSpPr>
        <p:sp>
          <p:nvSpPr>
            <p:cNvPr id="7191" name="Line 183"/>
            <p:cNvSpPr>
              <a:spLocks noChangeShapeType="1"/>
            </p:cNvSpPr>
            <p:nvPr/>
          </p:nvSpPr>
          <p:spPr bwMode="auto">
            <a:xfrm>
              <a:off x="912" y="3984"/>
              <a:ext cx="1344" cy="0"/>
            </a:xfrm>
            <a:prstGeom prst="line">
              <a:avLst/>
            </a:prstGeom>
            <a:noFill/>
            <a:ln w="57150">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2" name="Text Box 184"/>
            <p:cNvSpPr txBox="1">
              <a:spLocks noChangeArrowheads="1"/>
            </p:cNvSpPr>
            <p:nvPr/>
          </p:nvSpPr>
          <p:spPr bwMode="auto">
            <a:xfrm>
              <a:off x="864" y="3648"/>
              <a:ext cx="18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将数据送往内存</a:t>
              </a:r>
            </a:p>
          </p:txBody>
        </p:sp>
      </p:grpSp>
      <p:sp>
        <p:nvSpPr>
          <p:cNvPr id="480441" name="Freeform 185"/>
          <p:cNvSpPr/>
          <p:nvPr/>
        </p:nvSpPr>
        <p:spPr bwMode="auto">
          <a:xfrm>
            <a:off x="1511300" y="1828800"/>
            <a:ext cx="6032500" cy="2667000"/>
          </a:xfrm>
          <a:custGeom>
            <a:avLst/>
            <a:gdLst>
              <a:gd name="T0" fmla="*/ 464124707 w 3960"/>
              <a:gd name="T1" fmla="*/ 0 h 1680"/>
              <a:gd name="T2" fmla="*/ 464124707 w 3960"/>
              <a:gd name="T3" fmla="*/ 1693545000 h 1680"/>
              <a:gd name="T4" fmla="*/ 464124707 w 3960"/>
              <a:gd name="T5" fmla="*/ 2147483647 h 1680"/>
              <a:gd name="T6" fmla="*/ 1243852753 w 3960"/>
              <a:gd name="T7" fmla="*/ 2147483647 h 1680"/>
              <a:gd name="T8" fmla="*/ 2147483647 w 3960"/>
              <a:gd name="T9" fmla="*/ 2147483647 h 1680"/>
              <a:gd name="T10" fmla="*/ 2147483647 w 3960"/>
              <a:gd name="T11" fmla="*/ 2147483647 h 1680"/>
              <a:gd name="T12" fmla="*/ 2147483647 w 3960"/>
              <a:gd name="T13" fmla="*/ 2147483647 h 16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60" h="1680">
                <a:moveTo>
                  <a:pt x="200" y="0"/>
                </a:moveTo>
                <a:cubicBezTo>
                  <a:pt x="200" y="244"/>
                  <a:pt x="200" y="488"/>
                  <a:pt x="200" y="672"/>
                </a:cubicBezTo>
                <a:cubicBezTo>
                  <a:pt x="200" y="856"/>
                  <a:pt x="144" y="1024"/>
                  <a:pt x="200" y="1104"/>
                </a:cubicBezTo>
                <a:cubicBezTo>
                  <a:pt x="256" y="1184"/>
                  <a:pt x="0" y="1144"/>
                  <a:pt x="536" y="1152"/>
                </a:cubicBezTo>
                <a:cubicBezTo>
                  <a:pt x="1072" y="1160"/>
                  <a:pt x="2872" y="1144"/>
                  <a:pt x="3416" y="1152"/>
                </a:cubicBezTo>
                <a:cubicBezTo>
                  <a:pt x="3960" y="1160"/>
                  <a:pt x="3720" y="1112"/>
                  <a:pt x="3800" y="1200"/>
                </a:cubicBezTo>
                <a:cubicBezTo>
                  <a:pt x="3880" y="1288"/>
                  <a:pt x="3888" y="1484"/>
                  <a:pt x="3896" y="1680"/>
                </a:cubicBezTo>
              </a:path>
            </a:pathLst>
          </a:custGeom>
          <a:noFill/>
          <a:ln w="38100"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0442" name="Group 186"/>
          <p:cNvGrpSpPr/>
          <p:nvPr/>
        </p:nvGrpSpPr>
        <p:grpSpPr bwMode="auto">
          <a:xfrm>
            <a:off x="7543800" y="5105400"/>
            <a:ext cx="1524000" cy="457200"/>
            <a:chOff x="4752" y="3216"/>
            <a:chExt cx="960" cy="288"/>
          </a:xfrm>
        </p:grpSpPr>
        <p:sp>
          <p:nvSpPr>
            <p:cNvPr id="7189" name="AutoShape 187"/>
            <p:cNvSpPr>
              <a:spLocks noChangeArrowheads="1"/>
            </p:cNvSpPr>
            <p:nvPr/>
          </p:nvSpPr>
          <p:spPr bwMode="auto">
            <a:xfrm>
              <a:off x="4752" y="3216"/>
              <a:ext cx="96" cy="288"/>
            </a:xfrm>
            <a:prstGeom prst="upDownArrow">
              <a:avLst>
                <a:gd name="adj1" fmla="val 50000"/>
                <a:gd name="adj2" fmla="val 60000"/>
              </a:avLst>
            </a:prstGeom>
            <a:solidFill>
              <a:srgbClr val="FF0000"/>
            </a:solidFill>
            <a:ln w="9525"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190" name="Text Box 188"/>
            <p:cNvSpPr txBox="1">
              <a:spLocks noChangeArrowheads="1"/>
            </p:cNvSpPr>
            <p:nvPr/>
          </p:nvSpPr>
          <p:spPr bwMode="auto">
            <a:xfrm>
              <a:off x="4848" y="3216"/>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读磁盘</a:t>
              </a:r>
            </a:p>
          </p:txBody>
        </p:sp>
      </p:grpSp>
      <p:sp>
        <p:nvSpPr>
          <p:cNvPr id="480445" name="Freeform 189"/>
          <p:cNvSpPr/>
          <p:nvPr/>
        </p:nvSpPr>
        <p:spPr bwMode="auto">
          <a:xfrm>
            <a:off x="1625600" y="1905000"/>
            <a:ext cx="5321300" cy="3352800"/>
          </a:xfrm>
          <a:custGeom>
            <a:avLst/>
            <a:gdLst>
              <a:gd name="T0" fmla="*/ 2147483647 w 3352"/>
              <a:gd name="T1" fmla="*/ 2147483647 h 2112"/>
              <a:gd name="T2" fmla="*/ 2147483647 w 3352"/>
              <a:gd name="T3" fmla="*/ 2147483647 h 2112"/>
              <a:gd name="T4" fmla="*/ 2147483647 w 3352"/>
              <a:gd name="T5" fmla="*/ 2147483647 h 2112"/>
              <a:gd name="T6" fmla="*/ 2147483647 w 3352"/>
              <a:gd name="T7" fmla="*/ 2147483647 h 2112"/>
              <a:gd name="T8" fmla="*/ 1048385000 w 3352"/>
              <a:gd name="T9" fmla="*/ 2147483647 h 2112"/>
              <a:gd name="T10" fmla="*/ 322580000 w 3352"/>
              <a:gd name="T11" fmla="*/ 2147483647 h 2112"/>
              <a:gd name="T12" fmla="*/ 322580000 w 3352"/>
              <a:gd name="T13" fmla="*/ 1451610000 h 2112"/>
              <a:gd name="T14" fmla="*/ 2147483647 w 3352"/>
              <a:gd name="T15" fmla="*/ 1209675000 h 2112"/>
              <a:gd name="T16" fmla="*/ 2147483647 w 3352"/>
              <a:gd name="T17" fmla="*/ 0 h 21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52" h="2112">
                <a:moveTo>
                  <a:pt x="3296" y="2112"/>
                </a:moveTo>
                <a:cubicBezTo>
                  <a:pt x="3304" y="1900"/>
                  <a:pt x="3312" y="1688"/>
                  <a:pt x="3296" y="1584"/>
                </a:cubicBezTo>
                <a:cubicBezTo>
                  <a:pt x="3280" y="1480"/>
                  <a:pt x="3352" y="1504"/>
                  <a:pt x="3200" y="1488"/>
                </a:cubicBezTo>
                <a:cubicBezTo>
                  <a:pt x="3048" y="1472"/>
                  <a:pt x="2848" y="1488"/>
                  <a:pt x="2384" y="1488"/>
                </a:cubicBezTo>
                <a:cubicBezTo>
                  <a:pt x="1920" y="1488"/>
                  <a:pt x="792" y="1536"/>
                  <a:pt x="416" y="1488"/>
                </a:cubicBezTo>
                <a:cubicBezTo>
                  <a:pt x="40" y="1440"/>
                  <a:pt x="176" y="1352"/>
                  <a:pt x="128" y="1200"/>
                </a:cubicBezTo>
                <a:cubicBezTo>
                  <a:pt x="80" y="1048"/>
                  <a:pt x="0" y="696"/>
                  <a:pt x="128" y="576"/>
                </a:cubicBezTo>
                <a:cubicBezTo>
                  <a:pt x="256" y="456"/>
                  <a:pt x="752" y="576"/>
                  <a:pt x="896" y="480"/>
                </a:cubicBezTo>
                <a:cubicBezTo>
                  <a:pt x="1040" y="384"/>
                  <a:pt x="1016" y="192"/>
                  <a:pt x="992" y="0"/>
                </a:cubicBezTo>
              </a:path>
            </a:pathLst>
          </a:custGeom>
          <a:noFill/>
          <a:ln w="57150" cap="rnd" cmpd="sng">
            <a:solidFill>
              <a:srgbClr val="FF0000"/>
            </a:solidFill>
            <a:prstDash val="sysDot"/>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0446" name="Freeform 190"/>
          <p:cNvSpPr/>
          <p:nvPr/>
        </p:nvSpPr>
        <p:spPr bwMode="auto">
          <a:xfrm>
            <a:off x="1485900" y="1905000"/>
            <a:ext cx="5067300" cy="2743200"/>
          </a:xfrm>
          <a:custGeom>
            <a:avLst/>
            <a:gdLst>
              <a:gd name="T0" fmla="*/ 2147483647 w 3192"/>
              <a:gd name="T1" fmla="*/ 2147483647 h 1632"/>
              <a:gd name="T2" fmla="*/ 2147483647 w 3192"/>
              <a:gd name="T3" fmla="*/ 2147483647 h 1632"/>
              <a:gd name="T4" fmla="*/ 2147483647 w 3192"/>
              <a:gd name="T5" fmla="*/ 2147483647 h 1632"/>
              <a:gd name="T6" fmla="*/ 2147483647 w 3192"/>
              <a:gd name="T7" fmla="*/ 2147483647 h 1632"/>
              <a:gd name="T8" fmla="*/ 1209675000 w 3192"/>
              <a:gd name="T9" fmla="*/ 2147483647 h 1632"/>
              <a:gd name="T10" fmla="*/ 362902500 w 3192"/>
              <a:gd name="T11" fmla="*/ 2147483647 h 1632"/>
              <a:gd name="T12" fmla="*/ 120967500 w 3192"/>
              <a:gd name="T13" fmla="*/ 2147483647 h 1632"/>
              <a:gd name="T14" fmla="*/ 0 w 3192"/>
              <a:gd name="T15" fmla="*/ 0 h 16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2" h="1632">
                <a:moveTo>
                  <a:pt x="3168" y="1632"/>
                </a:moveTo>
                <a:cubicBezTo>
                  <a:pt x="3180" y="1572"/>
                  <a:pt x="3192" y="1512"/>
                  <a:pt x="3168" y="1488"/>
                </a:cubicBezTo>
                <a:cubicBezTo>
                  <a:pt x="3144" y="1464"/>
                  <a:pt x="3112" y="1488"/>
                  <a:pt x="3024" y="1488"/>
                </a:cubicBezTo>
                <a:cubicBezTo>
                  <a:pt x="2936" y="1488"/>
                  <a:pt x="3064" y="1488"/>
                  <a:pt x="2640" y="1488"/>
                </a:cubicBezTo>
                <a:cubicBezTo>
                  <a:pt x="2216" y="1488"/>
                  <a:pt x="896" y="1496"/>
                  <a:pt x="480" y="1488"/>
                </a:cubicBezTo>
                <a:cubicBezTo>
                  <a:pt x="64" y="1480"/>
                  <a:pt x="216" y="1504"/>
                  <a:pt x="144" y="1440"/>
                </a:cubicBezTo>
                <a:cubicBezTo>
                  <a:pt x="72" y="1376"/>
                  <a:pt x="72" y="1344"/>
                  <a:pt x="48" y="1104"/>
                </a:cubicBezTo>
                <a:cubicBezTo>
                  <a:pt x="24" y="864"/>
                  <a:pt x="12" y="432"/>
                  <a:pt x="0" y="0"/>
                </a:cubicBezTo>
              </a:path>
            </a:pathLst>
          </a:custGeom>
          <a:noFill/>
          <a:ln w="38100" cap="flat" cmpd="sng">
            <a:solidFill>
              <a:srgbClr val="000080"/>
            </a:solidFill>
            <a:prstDash val="dash"/>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0447" name="Group 191"/>
          <p:cNvGrpSpPr/>
          <p:nvPr/>
        </p:nvGrpSpPr>
        <p:grpSpPr bwMode="auto">
          <a:xfrm>
            <a:off x="4724400" y="1390650"/>
            <a:ext cx="4038600" cy="904875"/>
            <a:chOff x="2976" y="876"/>
            <a:chExt cx="2544" cy="570"/>
          </a:xfrm>
        </p:grpSpPr>
        <p:sp>
          <p:nvSpPr>
            <p:cNvPr id="7187" name="Rectangle 192"/>
            <p:cNvSpPr>
              <a:spLocks noChangeArrowheads="1"/>
            </p:cNvSpPr>
            <p:nvPr/>
          </p:nvSpPr>
          <p:spPr bwMode="auto">
            <a:xfrm>
              <a:off x="2976" y="876"/>
              <a:ext cx="2544" cy="5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10000"/>
                </a:lnSpc>
                <a:spcBef>
                  <a:spcPct val="0"/>
                </a:spcBef>
                <a:buClrTx/>
                <a:buSzTx/>
                <a:buFontTx/>
                <a:buNone/>
              </a:pPr>
              <a:r>
                <a:rPr lang="en-US" altLang="zh-CN" sz="2400" dirty="0"/>
                <a:t>CPU</a:t>
              </a:r>
              <a:r>
                <a:rPr lang="zh-CN" altLang="en-US" sz="2400" dirty="0"/>
                <a:t>向设备控制器中的寄存器读写数据</a:t>
              </a:r>
            </a:p>
          </p:txBody>
        </p:sp>
        <p:pic>
          <p:nvPicPr>
            <p:cNvPr id="7188" name="Picture 193" descr="j01158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96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0450" name="Group 194"/>
          <p:cNvGrpSpPr/>
          <p:nvPr/>
        </p:nvGrpSpPr>
        <p:grpSpPr bwMode="auto">
          <a:xfrm>
            <a:off x="4724400" y="2305050"/>
            <a:ext cx="4038600" cy="904875"/>
            <a:chOff x="2976" y="876"/>
            <a:chExt cx="2544" cy="570"/>
          </a:xfrm>
        </p:grpSpPr>
        <p:sp>
          <p:nvSpPr>
            <p:cNvPr id="7185" name="Rectangle 195"/>
            <p:cNvSpPr>
              <a:spLocks noChangeArrowheads="1"/>
            </p:cNvSpPr>
            <p:nvPr/>
          </p:nvSpPr>
          <p:spPr bwMode="auto">
            <a:xfrm>
              <a:off x="2976" y="876"/>
              <a:ext cx="2544" cy="5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10000"/>
                </a:lnSpc>
                <a:spcBef>
                  <a:spcPct val="0"/>
                </a:spcBef>
                <a:buClrTx/>
                <a:buSzTx/>
                <a:buFontTx/>
                <a:buNone/>
              </a:pPr>
              <a:r>
                <a:rPr lang="zh-CN" altLang="en-US" sz="2400" dirty="0"/>
                <a:t>设备控制器完成工作，并向</a:t>
              </a:r>
              <a:r>
                <a:rPr lang="en-US" altLang="zh-CN" sz="2400" dirty="0"/>
                <a:t>CPU</a:t>
              </a:r>
              <a:r>
                <a:rPr lang="zh-CN" altLang="en-US" sz="2400" dirty="0"/>
                <a:t>发中断信号</a:t>
              </a:r>
            </a:p>
          </p:txBody>
        </p:sp>
        <p:pic>
          <p:nvPicPr>
            <p:cNvPr id="7186" name="Picture 196" descr="j01158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960"/>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80453" name="AutoShape 197"/>
          <p:cNvSpPr>
            <a:spLocks noChangeArrowheads="1"/>
          </p:cNvSpPr>
          <p:nvPr/>
        </p:nvSpPr>
        <p:spPr bwMode="auto">
          <a:xfrm rot="10800000">
            <a:off x="5181600" y="381000"/>
            <a:ext cx="2362200" cy="838200"/>
          </a:xfrm>
          <a:prstGeom prst="wedgeRoundRectCallout">
            <a:avLst>
              <a:gd name="adj1" fmla="val 49861"/>
              <a:gd name="adj2" fmla="val -76329"/>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想让外设工作并不复杂</a:t>
            </a:r>
            <a:r>
              <a:rPr lang="en-US" altLang="zh-CN" sz="24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0441"/>
                                        </p:tgtEl>
                                        <p:attrNameLst>
                                          <p:attrName>style.visibility</p:attrName>
                                        </p:attrNameLst>
                                      </p:cBhvr>
                                      <p:to>
                                        <p:strVal val="visible"/>
                                      </p:to>
                                    </p:set>
                                    <p:animEffect transition="in" filter="wipe(left)">
                                      <p:cBhvr>
                                        <p:cTn id="7" dur="500"/>
                                        <p:tgtEl>
                                          <p:spTgt spid="48044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80432"/>
                                        </p:tgtEl>
                                        <p:attrNameLst>
                                          <p:attrName>style.visibility</p:attrName>
                                        </p:attrNameLst>
                                      </p:cBhvr>
                                      <p:to>
                                        <p:strVal val="visible"/>
                                      </p:to>
                                    </p:set>
                                    <p:animEffect transition="in" filter="dissolve">
                                      <p:cBhvr>
                                        <p:cTn id="11" dur="500"/>
                                        <p:tgtEl>
                                          <p:spTgt spid="4804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80442"/>
                                        </p:tgtEl>
                                        <p:attrNameLst>
                                          <p:attrName>style.visibility</p:attrName>
                                        </p:attrNameLst>
                                      </p:cBhvr>
                                      <p:to>
                                        <p:strVal val="visible"/>
                                      </p:to>
                                    </p:set>
                                    <p:animEffect transition="in" filter="wipe(left)">
                                      <p:cBhvr>
                                        <p:cTn id="16" dur="500"/>
                                        <p:tgtEl>
                                          <p:spTgt spid="48044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80445"/>
                                        </p:tgtEl>
                                        <p:attrNameLst>
                                          <p:attrName>style.visibility</p:attrName>
                                        </p:attrNameLst>
                                      </p:cBhvr>
                                      <p:to>
                                        <p:strVal val="visible"/>
                                      </p:to>
                                    </p:set>
                                    <p:animEffect transition="in" filter="wipe(down)">
                                      <p:cBhvr>
                                        <p:cTn id="21" dur="500"/>
                                        <p:tgtEl>
                                          <p:spTgt spid="480445"/>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480438"/>
                                        </p:tgtEl>
                                        <p:attrNameLst>
                                          <p:attrName>style.visibility</p:attrName>
                                        </p:attrNameLst>
                                      </p:cBhvr>
                                      <p:to>
                                        <p:strVal val="visible"/>
                                      </p:to>
                                    </p:set>
                                    <p:animEffect transition="in" filter="dissolve">
                                      <p:cBhvr>
                                        <p:cTn id="25" dur="500"/>
                                        <p:tgtEl>
                                          <p:spTgt spid="48043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80446"/>
                                        </p:tgtEl>
                                        <p:attrNameLst>
                                          <p:attrName>style.visibility</p:attrName>
                                        </p:attrNameLst>
                                      </p:cBhvr>
                                      <p:to>
                                        <p:strVal val="visible"/>
                                      </p:to>
                                    </p:set>
                                    <p:animEffect transition="in" filter="wipe(down)">
                                      <p:cBhvr>
                                        <p:cTn id="30" dur="500"/>
                                        <p:tgtEl>
                                          <p:spTgt spid="480446"/>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480435"/>
                                        </p:tgtEl>
                                        <p:attrNameLst>
                                          <p:attrName>style.visibility</p:attrName>
                                        </p:attrNameLst>
                                      </p:cBhvr>
                                      <p:to>
                                        <p:strVal val="visible"/>
                                      </p:to>
                                    </p:set>
                                    <p:animEffect transition="in" filter="dissolve">
                                      <p:cBhvr>
                                        <p:cTn id="34" dur="500"/>
                                        <p:tgtEl>
                                          <p:spTgt spid="480435"/>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480447"/>
                                        </p:tgtEl>
                                        <p:attrNameLst>
                                          <p:attrName>style.visibility</p:attrName>
                                        </p:attrNameLst>
                                      </p:cBhvr>
                                      <p:to>
                                        <p:strVal val="visible"/>
                                      </p:to>
                                    </p:set>
                                    <p:animEffect transition="in" filter="dissolve">
                                      <p:cBhvr>
                                        <p:cTn id="39" dur="500"/>
                                        <p:tgtEl>
                                          <p:spTgt spid="480447"/>
                                        </p:tgtEl>
                                      </p:cBhvr>
                                    </p:animEffect>
                                  </p:childTnLst>
                                </p:cTn>
                              </p:par>
                            </p:childTnLst>
                          </p:cTn>
                        </p:par>
                        <p:par>
                          <p:cTn id="40" fill="hold">
                            <p:stCondLst>
                              <p:cond delay="500"/>
                            </p:stCondLst>
                            <p:childTnLst>
                              <p:par>
                                <p:cTn id="41" presetID="9" presetClass="entr" presetSubtype="0" fill="hold" nodeType="afterEffect">
                                  <p:stCondLst>
                                    <p:cond delay="0"/>
                                  </p:stCondLst>
                                  <p:childTnLst>
                                    <p:set>
                                      <p:cBhvr>
                                        <p:cTn id="42" dur="1" fill="hold">
                                          <p:stCondLst>
                                            <p:cond delay="0"/>
                                          </p:stCondLst>
                                        </p:cTn>
                                        <p:tgtEl>
                                          <p:spTgt spid="480450"/>
                                        </p:tgtEl>
                                        <p:attrNameLst>
                                          <p:attrName>style.visibility</p:attrName>
                                        </p:attrNameLst>
                                      </p:cBhvr>
                                      <p:to>
                                        <p:strVal val="visible"/>
                                      </p:to>
                                    </p:set>
                                    <p:animEffect transition="in" filter="dissolve">
                                      <p:cBhvr>
                                        <p:cTn id="43" dur="500"/>
                                        <p:tgtEl>
                                          <p:spTgt spid="480450"/>
                                        </p:tgtEl>
                                      </p:cBhvr>
                                    </p:animEffect>
                                  </p:childTnLst>
                                </p:cTn>
                              </p:par>
                            </p:childTnLst>
                          </p:cTn>
                        </p:par>
                        <p:par>
                          <p:cTn id="44" fill="hold">
                            <p:stCondLst>
                              <p:cond delay="1000"/>
                            </p:stCondLst>
                            <p:childTnLst>
                              <p:par>
                                <p:cTn id="45" presetID="9" presetClass="entr" presetSubtype="0" fill="hold" grpId="0" nodeType="afterEffect">
                                  <p:stCondLst>
                                    <p:cond delay="0"/>
                                  </p:stCondLst>
                                  <p:childTnLst>
                                    <p:set>
                                      <p:cBhvr>
                                        <p:cTn id="46" dur="1" fill="hold">
                                          <p:stCondLst>
                                            <p:cond delay="0"/>
                                          </p:stCondLst>
                                        </p:cTn>
                                        <p:tgtEl>
                                          <p:spTgt spid="480453"/>
                                        </p:tgtEl>
                                        <p:attrNameLst>
                                          <p:attrName>style.visibility</p:attrName>
                                        </p:attrNameLst>
                                      </p:cBhvr>
                                      <p:to>
                                        <p:strVal val="visible"/>
                                      </p:to>
                                    </p:set>
                                    <p:animEffect transition="in" filter="dissolve">
                                      <p:cBhvr>
                                        <p:cTn id="47" dur="500"/>
                                        <p:tgtEl>
                                          <p:spTgt spid="480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441" grpId="0" animBg="1"/>
      <p:bldP spid="480445" grpId="0" animBg="1"/>
      <p:bldP spid="480446" grpId="0" animBg="1"/>
      <p:bldP spid="48045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a:xfrm>
            <a:off x="723396" y="1652587"/>
            <a:ext cx="4572000" cy="676275"/>
          </a:xfrm>
        </p:spPr>
        <p:txBody>
          <a:bodyPr/>
          <a:lstStyle/>
          <a:p>
            <a:pPr eaLnBrk="1" hangingPunct="1"/>
            <a:r>
              <a:rPr lang="en-US" altLang="zh-CN" sz="2400" dirty="0">
                <a:solidFill>
                  <a:srgbClr val="FF0000"/>
                </a:solidFill>
              </a:rPr>
              <a:t>I/O</a:t>
            </a:r>
            <a:r>
              <a:rPr lang="zh-CN" altLang="en-US" sz="2400" dirty="0">
                <a:solidFill>
                  <a:srgbClr val="FF0000"/>
                </a:solidFill>
              </a:rPr>
              <a:t>系统如何向设备发命令</a:t>
            </a:r>
            <a:r>
              <a:rPr lang="en-US" altLang="zh-CN" sz="2400" dirty="0">
                <a:solidFill>
                  <a:srgbClr val="FF0000"/>
                </a:solidFill>
              </a:rPr>
              <a:t>?</a:t>
            </a:r>
          </a:p>
        </p:txBody>
      </p:sp>
      <p:grpSp>
        <p:nvGrpSpPr>
          <p:cNvPr id="6" name="Group 3"/>
          <p:cNvGrpSpPr/>
          <p:nvPr/>
        </p:nvGrpSpPr>
        <p:grpSpPr bwMode="auto">
          <a:xfrm>
            <a:off x="5939127" y="1452562"/>
            <a:ext cx="2979737" cy="1828800"/>
            <a:chOff x="3739" y="768"/>
            <a:chExt cx="1877" cy="1152"/>
          </a:xfrm>
        </p:grpSpPr>
        <p:sp>
          <p:nvSpPr>
            <p:cNvPr id="7" name="Rectangle 4"/>
            <p:cNvSpPr>
              <a:spLocks noChangeArrowheads="1"/>
            </p:cNvSpPr>
            <p:nvPr/>
          </p:nvSpPr>
          <p:spPr bwMode="auto">
            <a:xfrm>
              <a:off x="3792" y="776"/>
              <a:ext cx="866" cy="299"/>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8" name="Text Box 5"/>
            <p:cNvSpPr txBox="1">
              <a:spLocks noChangeArrowheads="1"/>
            </p:cNvSpPr>
            <p:nvPr/>
          </p:nvSpPr>
          <p:spPr bwMode="auto">
            <a:xfrm>
              <a:off x="3838" y="811"/>
              <a:ext cx="7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系统接口</a:t>
              </a:r>
            </a:p>
          </p:txBody>
        </p:sp>
        <p:sp>
          <p:nvSpPr>
            <p:cNvPr id="9" name="Rectangle 6"/>
            <p:cNvSpPr>
              <a:spLocks noChangeArrowheads="1"/>
            </p:cNvSpPr>
            <p:nvPr/>
          </p:nvSpPr>
          <p:spPr bwMode="auto">
            <a:xfrm>
              <a:off x="3792" y="1195"/>
              <a:ext cx="866" cy="298"/>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0" name="Text Box 7"/>
            <p:cNvSpPr txBox="1">
              <a:spLocks noChangeArrowheads="1"/>
            </p:cNvSpPr>
            <p:nvPr/>
          </p:nvSpPr>
          <p:spPr bwMode="auto">
            <a:xfrm>
              <a:off x="3838" y="1229"/>
              <a:ext cx="7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solidFill>
                    <a:srgbClr val="FF0000"/>
                  </a:solidFill>
                </a:rPr>
                <a:t>设备命令</a:t>
              </a:r>
            </a:p>
          </p:txBody>
        </p:sp>
        <p:sp>
          <p:nvSpPr>
            <p:cNvPr id="11" name="Rectangle 8"/>
            <p:cNvSpPr>
              <a:spLocks noChangeArrowheads="1"/>
            </p:cNvSpPr>
            <p:nvPr/>
          </p:nvSpPr>
          <p:spPr bwMode="auto">
            <a:xfrm>
              <a:off x="3792" y="1621"/>
              <a:ext cx="866" cy="299"/>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2" name="Text Box 9"/>
            <p:cNvSpPr txBox="1">
              <a:spLocks noChangeArrowheads="1"/>
            </p:cNvSpPr>
            <p:nvPr/>
          </p:nvSpPr>
          <p:spPr bwMode="auto">
            <a:xfrm>
              <a:off x="3739" y="1656"/>
              <a:ext cx="10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solidFill>
                    <a:srgbClr val="FF0000"/>
                  </a:solidFill>
                </a:rPr>
                <a:t>设备控制器</a:t>
              </a:r>
            </a:p>
          </p:txBody>
        </p:sp>
        <p:sp>
          <p:nvSpPr>
            <p:cNvPr id="13" name="AutoShape 10"/>
            <p:cNvSpPr>
              <a:spLocks noChangeArrowheads="1"/>
            </p:cNvSpPr>
            <p:nvPr/>
          </p:nvSpPr>
          <p:spPr bwMode="auto">
            <a:xfrm>
              <a:off x="4111" y="1067"/>
              <a:ext cx="183" cy="128"/>
            </a:xfrm>
            <a:prstGeom prst="downArrow">
              <a:avLst>
                <a:gd name="adj1" fmla="val 50000"/>
                <a:gd name="adj2" fmla="val 25000"/>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4" name="AutoShape 11"/>
            <p:cNvSpPr>
              <a:spLocks noChangeArrowheads="1"/>
            </p:cNvSpPr>
            <p:nvPr/>
          </p:nvSpPr>
          <p:spPr bwMode="auto">
            <a:xfrm>
              <a:off x="4111" y="1493"/>
              <a:ext cx="183" cy="128"/>
            </a:xfrm>
            <a:prstGeom prst="downArrow">
              <a:avLst>
                <a:gd name="adj1" fmla="val 50000"/>
                <a:gd name="adj2" fmla="val 25000"/>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 name="Rectangle 12"/>
            <p:cNvSpPr>
              <a:spLocks noChangeArrowheads="1"/>
            </p:cNvSpPr>
            <p:nvPr/>
          </p:nvSpPr>
          <p:spPr bwMode="auto">
            <a:xfrm>
              <a:off x="4750" y="768"/>
              <a:ext cx="866" cy="299"/>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6" name="Text Box 13"/>
            <p:cNvSpPr txBox="1">
              <a:spLocks noChangeArrowheads="1"/>
            </p:cNvSpPr>
            <p:nvPr/>
          </p:nvSpPr>
          <p:spPr bwMode="auto">
            <a:xfrm>
              <a:off x="4795" y="803"/>
              <a:ext cx="7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系统接口</a:t>
              </a:r>
            </a:p>
          </p:txBody>
        </p:sp>
        <p:sp>
          <p:nvSpPr>
            <p:cNvPr id="17" name="Rectangle 14"/>
            <p:cNvSpPr>
              <a:spLocks noChangeArrowheads="1"/>
            </p:cNvSpPr>
            <p:nvPr/>
          </p:nvSpPr>
          <p:spPr bwMode="auto">
            <a:xfrm>
              <a:off x="4750" y="1187"/>
              <a:ext cx="866" cy="298"/>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8" name="Text Box 15"/>
            <p:cNvSpPr txBox="1">
              <a:spLocks noChangeArrowheads="1"/>
            </p:cNvSpPr>
            <p:nvPr/>
          </p:nvSpPr>
          <p:spPr bwMode="auto">
            <a:xfrm>
              <a:off x="4795" y="1221"/>
              <a:ext cx="7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中断处理</a:t>
              </a:r>
            </a:p>
          </p:txBody>
        </p:sp>
        <p:sp>
          <p:nvSpPr>
            <p:cNvPr id="19" name="Rectangle 16"/>
            <p:cNvSpPr>
              <a:spLocks noChangeArrowheads="1"/>
            </p:cNvSpPr>
            <p:nvPr/>
          </p:nvSpPr>
          <p:spPr bwMode="auto">
            <a:xfrm>
              <a:off x="4750" y="1613"/>
              <a:ext cx="866" cy="299"/>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0" name="Text Box 17"/>
            <p:cNvSpPr txBox="1">
              <a:spLocks noChangeArrowheads="1"/>
            </p:cNvSpPr>
            <p:nvPr/>
          </p:nvSpPr>
          <p:spPr bwMode="auto">
            <a:xfrm>
              <a:off x="4841" y="1648"/>
              <a:ext cx="7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dirty="0"/>
                <a:t>设备中断</a:t>
              </a:r>
            </a:p>
          </p:txBody>
        </p:sp>
        <p:sp>
          <p:nvSpPr>
            <p:cNvPr id="21" name="AutoShape 18"/>
            <p:cNvSpPr>
              <a:spLocks noChangeArrowheads="1"/>
            </p:cNvSpPr>
            <p:nvPr/>
          </p:nvSpPr>
          <p:spPr bwMode="auto">
            <a:xfrm rot="10800000">
              <a:off x="5069" y="1485"/>
              <a:ext cx="182" cy="128"/>
            </a:xfrm>
            <a:prstGeom prst="downArrow">
              <a:avLst>
                <a:gd name="adj1" fmla="val 50000"/>
                <a:gd name="adj2" fmla="val 25000"/>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2" name="AutoShape 19"/>
            <p:cNvSpPr>
              <a:spLocks noChangeArrowheads="1"/>
            </p:cNvSpPr>
            <p:nvPr/>
          </p:nvSpPr>
          <p:spPr bwMode="auto">
            <a:xfrm rot="10800000">
              <a:off x="5069" y="1067"/>
              <a:ext cx="182" cy="128"/>
            </a:xfrm>
            <a:prstGeom prst="downArrow">
              <a:avLst>
                <a:gd name="adj1" fmla="val 50000"/>
                <a:gd name="adj2" fmla="val 25000"/>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sp>
        <p:nvSpPr>
          <p:cNvPr id="23" name="Rectangle 20"/>
          <p:cNvSpPr>
            <a:spLocks noChangeArrowheads="1"/>
          </p:cNvSpPr>
          <p:nvPr/>
        </p:nvSpPr>
        <p:spPr bwMode="auto">
          <a:xfrm>
            <a:off x="170442" y="1015206"/>
            <a:ext cx="4572000" cy="654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30000"/>
              </a:lnSpc>
              <a:buNone/>
            </a:pPr>
            <a:r>
              <a:rPr lang="en-US" altLang="zh-CN" dirty="0">
                <a:solidFill>
                  <a:srgbClr val="C00000"/>
                </a:solidFill>
                <a:latin typeface="Arial" panose="020B0604020202020204" pitchFamily="34" charset="0"/>
              </a:rPr>
              <a:t>2</a:t>
            </a:r>
            <a:r>
              <a:rPr lang="zh-CN" altLang="en-US" dirty="0">
                <a:solidFill>
                  <a:srgbClr val="C00000"/>
                </a:solidFill>
                <a:latin typeface="Arial" panose="020B0604020202020204" pitchFamily="34" charset="0"/>
              </a:rPr>
              <a:t>、</a:t>
            </a:r>
            <a:r>
              <a:rPr lang="en-US" altLang="zh-CN" dirty="0">
                <a:solidFill>
                  <a:srgbClr val="C00000"/>
                </a:solidFill>
                <a:latin typeface="Arial" panose="020B0604020202020204" pitchFamily="34" charset="0"/>
              </a:rPr>
              <a:t>I/O</a:t>
            </a:r>
            <a:r>
              <a:rPr lang="zh-CN" altLang="en-US" dirty="0">
                <a:solidFill>
                  <a:srgbClr val="C00000"/>
                </a:solidFill>
                <a:latin typeface="Arial" panose="020B0604020202020204" pitchFamily="34" charset="0"/>
              </a:rPr>
              <a:t>设备控制器</a:t>
            </a:r>
          </a:p>
        </p:txBody>
      </p:sp>
      <p:sp>
        <p:nvSpPr>
          <p:cNvPr id="25" name="Rectangle 22"/>
          <p:cNvSpPr>
            <a:spLocks noChangeArrowheads="1"/>
          </p:cNvSpPr>
          <p:nvPr/>
        </p:nvSpPr>
        <p:spPr bwMode="auto">
          <a:xfrm>
            <a:off x="1170314" y="6143552"/>
            <a:ext cx="33583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000" dirty="0">
                <a:sym typeface="Symbol" panose="05050102010706020507" pitchFamily="18" charset="2"/>
              </a:rPr>
              <a:t>设备控制器的结构</a:t>
            </a:r>
          </a:p>
        </p:txBody>
      </p:sp>
      <p:grpSp>
        <p:nvGrpSpPr>
          <p:cNvPr id="27" name="Group 24"/>
          <p:cNvGrpSpPr/>
          <p:nvPr/>
        </p:nvGrpSpPr>
        <p:grpSpPr bwMode="auto">
          <a:xfrm>
            <a:off x="527844" y="2519362"/>
            <a:ext cx="5486400" cy="3657600"/>
            <a:chOff x="768" y="1824"/>
            <a:chExt cx="3456" cy="2304"/>
          </a:xfrm>
        </p:grpSpPr>
        <p:sp>
          <p:nvSpPr>
            <p:cNvPr id="28" name="Rectangle 25"/>
            <p:cNvSpPr>
              <a:spLocks noChangeArrowheads="1"/>
            </p:cNvSpPr>
            <p:nvPr/>
          </p:nvSpPr>
          <p:spPr bwMode="auto">
            <a:xfrm>
              <a:off x="768" y="1824"/>
              <a:ext cx="2832" cy="230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endParaRPr lang="zh-CN" altLang="zh-CN" sz="2400"/>
            </a:p>
          </p:txBody>
        </p:sp>
        <p:grpSp>
          <p:nvGrpSpPr>
            <p:cNvPr id="29" name="Group 26"/>
            <p:cNvGrpSpPr/>
            <p:nvPr/>
          </p:nvGrpSpPr>
          <p:grpSpPr bwMode="auto">
            <a:xfrm>
              <a:off x="864" y="2400"/>
              <a:ext cx="1104" cy="1344"/>
              <a:chOff x="1488" y="2448"/>
              <a:chExt cx="528" cy="576"/>
            </a:xfrm>
          </p:grpSpPr>
          <p:sp>
            <p:nvSpPr>
              <p:cNvPr id="36" name="Rectangle 27"/>
              <p:cNvSpPr>
                <a:spLocks noChangeArrowheads="1"/>
              </p:cNvSpPr>
              <p:nvPr/>
            </p:nvSpPr>
            <p:spPr bwMode="auto">
              <a:xfrm>
                <a:off x="1488" y="2448"/>
                <a:ext cx="528" cy="14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400"/>
                  <a:t>read</a:t>
                </a:r>
              </a:p>
            </p:txBody>
          </p:sp>
          <p:sp>
            <p:nvSpPr>
              <p:cNvPr id="37" name="Rectangle 28"/>
              <p:cNvSpPr>
                <a:spLocks noChangeArrowheads="1"/>
              </p:cNvSpPr>
              <p:nvPr/>
            </p:nvSpPr>
            <p:spPr bwMode="auto">
              <a:xfrm>
                <a:off x="1488" y="2592"/>
                <a:ext cx="528" cy="14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400"/>
                  <a:t>write</a:t>
                </a:r>
              </a:p>
            </p:txBody>
          </p:sp>
          <p:sp>
            <p:nvSpPr>
              <p:cNvPr id="38" name="Rectangle 29"/>
              <p:cNvSpPr>
                <a:spLocks noChangeArrowheads="1"/>
              </p:cNvSpPr>
              <p:nvPr/>
            </p:nvSpPr>
            <p:spPr bwMode="auto">
              <a:xfrm>
                <a:off x="1488" y="2736"/>
                <a:ext cx="528" cy="14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400"/>
                  <a:t>control</a:t>
                </a:r>
              </a:p>
            </p:txBody>
          </p:sp>
          <p:sp>
            <p:nvSpPr>
              <p:cNvPr id="39" name="Rectangle 30"/>
              <p:cNvSpPr>
                <a:spLocks noChangeArrowheads="1"/>
              </p:cNvSpPr>
              <p:nvPr/>
            </p:nvSpPr>
            <p:spPr bwMode="auto">
              <a:xfrm>
                <a:off x="1488" y="2880"/>
                <a:ext cx="528" cy="14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400"/>
                  <a:t>status</a:t>
                </a:r>
              </a:p>
            </p:txBody>
          </p:sp>
        </p:grpSp>
        <p:sp>
          <p:nvSpPr>
            <p:cNvPr id="30" name="Rectangle 31"/>
            <p:cNvSpPr>
              <a:spLocks noChangeArrowheads="1"/>
            </p:cNvSpPr>
            <p:nvPr/>
          </p:nvSpPr>
          <p:spPr bwMode="auto">
            <a:xfrm>
              <a:off x="2112" y="2675"/>
              <a:ext cx="1152" cy="925"/>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400"/>
                <a:t>显存</a:t>
              </a:r>
            </a:p>
          </p:txBody>
        </p:sp>
        <p:sp>
          <p:nvSpPr>
            <p:cNvPr id="31" name="Text Box 32"/>
            <p:cNvSpPr txBox="1">
              <a:spLocks noChangeArrowheads="1"/>
            </p:cNvSpPr>
            <p:nvPr/>
          </p:nvSpPr>
          <p:spPr bwMode="auto">
            <a:xfrm>
              <a:off x="988" y="3792"/>
              <a:ext cx="882"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ClrTx/>
                <a:buSzPct val="100000"/>
                <a:buFontTx/>
                <a:buNone/>
              </a:pPr>
              <a:r>
                <a:rPr lang="zh-CN" altLang="en-US" sz="2400"/>
                <a:t>寄存器组</a:t>
              </a:r>
            </a:p>
          </p:txBody>
        </p:sp>
        <p:sp>
          <p:nvSpPr>
            <p:cNvPr id="32" name="Rectangle 33"/>
            <p:cNvSpPr>
              <a:spLocks noChangeArrowheads="1"/>
            </p:cNvSpPr>
            <p:nvPr/>
          </p:nvSpPr>
          <p:spPr bwMode="auto">
            <a:xfrm>
              <a:off x="2112" y="2160"/>
              <a:ext cx="1317" cy="418"/>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400"/>
                <a:t>硬件控制器</a:t>
              </a:r>
            </a:p>
          </p:txBody>
        </p:sp>
        <p:sp>
          <p:nvSpPr>
            <p:cNvPr id="33" name="Rectangle 34"/>
            <p:cNvSpPr>
              <a:spLocks noChangeArrowheads="1"/>
            </p:cNvSpPr>
            <p:nvPr/>
          </p:nvSpPr>
          <p:spPr bwMode="auto">
            <a:xfrm>
              <a:off x="864" y="1920"/>
              <a:ext cx="1104" cy="418"/>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400"/>
                <a:t>总线接口</a:t>
              </a:r>
            </a:p>
          </p:txBody>
        </p:sp>
        <p:pic>
          <p:nvPicPr>
            <p:cNvPr id="34" name="Picture 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 y="2064"/>
              <a:ext cx="475"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AutoShape 36"/>
            <p:cNvSpPr>
              <a:spLocks noChangeArrowheads="1"/>
            </p:cNvSpPr>
            <p:nvPr/>
          </p:nvSpPr>
          <p:spPr bwMode="auto">
            <a:xfrm>
              <a:off x="3360" y="2304"/>
              <a:ext cx="384" cy="144"/>
            </a:xfrm>
            <a:prstGeom prst="leftRightArrow">
              <a:avLst>
                <a:gd name="adj1" fmla="val 50000"/>
                <a:gd name="adj2" fmla="val 53333"/>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sp>
        <p:nvSpPr>
          <p:cNvPr id="40" name="矩形 39"/>
          <p:cNvSpPr/>
          <p:nvPr/>
        </p:nvSpPr>
        <p:spPr>
          <a:xfrm>
            <a:off x="3352800" y="277001"/>
            <a:ext cx="2004075"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10.2 I/O</a:t>
            </a:r>
            <a:r>
              <a:rPr lang="zh-CN" altLang="en-US" dirty="0">
                <a:latin typeface="Times New Roman" panose="02020603050405020304" pitchFamily="18" charset="0"/>
              </a:rPr>
              <a:t>设备</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Group 21"/>
          <p:cNvGrpSpPr/>
          <p:nvPr/>
        </p:nvGrpSpPr>
        <p:grpSpPr bwMode="auto">
          <a:xfrm>
            <a:off x="401782" y="1699924"/>
            <a:ext cx="7620000" cy="546100"/>
            <a:chOff x="576" y="1456"/>
            <a:chExt cx="4800" cy="344"/>
          </a:xfrm>
        </p:grpSpPr>
        <p:sp>
          <p:nvSpPr>
            <p:cNvPr id="25" name="Rectangle 22"/>
            <p:cNvSpPr>
              <a:spLocks noChangeArrowheads="1"/>
            </p:cNvSpPr>
            <p:nvPr/>
          </p:nvSpPr>
          <p:spPr bwMode="auto">
            <a:xfrm>
              <a:off x="576" y="1456"/>
              <a:ext cx="4800"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dirty="0">
                  <a:sym typeface="Symbol" panose="05050102010706020507" pitchFamily="18" charset="2"/>
                </a:rPr>
                <a:t>CPU</a:t>
              </a:r>
              <a:r>
                <a:rPr lang="zh-CN" altLang="en-US" sz="2400" dirty="0">
                  <a:sym typeface="Symbol" panose="05050102010706020507" pitchFamily="18" charset="2"/>
                </a:rPr>
                <a:t>、设备控制器与设备之间关系</a:t>
              </a:r>
            </a:p>
          </p:txBody>
        </p:sp>
        <p:pic>
          <p:nvPicPr>
            <p:cNvPr id="26" name="Picture 23"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1606"/>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 name="AutoShape 38"/>
          <p:cNvSpPr>
            <a:spLocks noChangeAspect="1" noChangeArrowheads="1"/>
          </p:cNvSpPr>
          <p:nvPr/>
        </p:nvSpPr>
        <p:spPr bwMode="auto">
          <a:xfrm>
            <a:off x="762000" y="2652713"/>
            <a:ext cx="6781800" cy="412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1" name="Rectangle 41"/>
          <p:cNvSpPr>
            <a:spLocks noChangeArrowheads="1"/>
          </p:cNvSpPr>
          <p:nvPr/>
        </p:nvSpPr>
        <p:spPr bwMode="auto">
          <a:xfrm>
            <a:off x="2362200" y="2376199"/>
            <a:ext cx="4548188" cy="3948402"/>
          </a:xfrm>
          <a:prstGeom prst="rect">
            <a:avLst/>
          </a:prstGeom>
          <a:solidFill>
            <a:srgbClr val="FFFFFF"/>
          </a:solidFill>
          <a:ln w="19050">
            <a:solidFill>
              <a:srgbClr val="800000"/>
            </a:solidFill>
            <a:prstDash val="dash"/>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2" name="Rectangle 42"/>
          <p:cNvSpPr>
            <a:spLocks noChangeArrowheads="1"/>
          </p:cNvSpPr>
          <p:nvPr/>
        </p:nvSpPr>
        <p:spPr bwMode="auto">
          <a:xfrm>
            <a:off x="2844800" y="2522538"/>
            <a:ext cx="1778000" cy="847725"/>
          </a:xfrm>
          <a:prstGeom prst="rect">
            <a:avLst/>
          </a:prstGeom>
          <a:solidFill>
            <a:srgbClr val="FFFFFF"/>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Times New Roman" panose="02020603050405020304" pitchFamily="18" charset="0"/>
              </a:rPr>
              <a:t>控制寄存器</a:t>
            </a:r>
          </a:p>
        </p:txBody>
      </p:sp>
      <p:sp>
        <p:nvSpPr>
          <p:cNvPr id="43" name="Rectangle 43"/>
          <p:cNvSpPr>
            <a:spLocks noChangeArrowheads="1"/>
          </p:cNvSpPr>
          <p:nvPr/>
        </p:nvSpPr>
        <p:spPr bwMode="auto">
          <a:xfrm>
            <a:off x="4876800" y="2630488"/>
            <a:ext cx="1778000" cy="3389312"/>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endParaRPr lang="en-US" altLang="zh-CN" sz="2000">
              <a:latin typeface="Times New Roman" panose="02020603050405020304" pitchFamily="18" charset="0"/>
            </a:endParaRPr>
          </a:p>
          <a:p>
            <a:pPr algn="just" eaLnBrk="1" hangingPunct="1">
              <a:spcBef>
                <a:spcPct val="0"/>
              </a:spcBef>
              <a:buClrTx/>
              <a:buSzTx/>
              <a:buFontTx/>
              <a:buNone/>
            </a:pPr>
            <a:r>
              <a:rPr lang="zh-CN" altLang="en-US" sz="2000">
                <a:latin typeface="Times New Roman" panose="02020603050405020304" pitchFamily="18" charset="0"/>
              </a:rPr>
              <a:t>设备地址</a:t>
            </a:r>
            <a:r>
              <a:rPr lang="en-US" altLang="zh-CN" sz="2000">
                <a:latin typeface="Times New Roman" panose="02020603050405020304" pitchFamily="18" charset="0"/>
              </a:rPr>
              <a:t>1</a:t>
            </a:r>
          </a:p>
          <a:p>
            <a:pPr algn="just" eaLnBrk="1" hangingPunct="1">
              <a:spcBef>
                <a:spcPct val="0"/>
              </a:spcBef>
              <a:buClrTx/>
              <a:buSzTx/>
              <a:buFontTx/>
              <a:buNone/>
            </a:pPr>
            <a:endParaRPr lang="en-US" altLang="zh-CN" sz="2000">
              <a:latin typeface="Times New Roman" panose="02020603050405020304" pitchFamily="18" charset="0"/>
            </a:endParaRPr>
          </a:p>
          <a:p>
            <a:pPr algn="just" eaLnBrk="1" hangingPunct="1">
              <a:spcBef>
                <a:spcPct val="0"/>
              </a:spcBef>
              <a:buClrTx/>
              <a:buSzTx/>
              <a:buFontTx/>
              <a:buNone/>
            </a:pPr>
            <a:r>
              <a:rPr lang="zh-CN" altLang="en-US" sz="2000">
                <a:latin typeface="Times New Roman" panose="02020603050405020304" pitchFamily="18" charset="0"/>
              </a:rPr>
              <a:t>设备地址</a:t>
            </a:r>
            <a:r>
              <a:rPr lang="en-US" altLang="zh-CN" sz="2000">
                <a:latin typeface="Times New Roman" panose="02020603050405020304" pitchFamily="18" charset="0"/>
              </a:rPr>
              <a:t>2</a:t>
            </a:r>
          </a:p>
          <a:p>
            <a:pPr algn="just" eaLnBrk="1" hangingPunct="1">
              <a:spcBef>
                <a:spcPct val="0"/>
              </a:spcBef>
              <a:buClrTx/>
              <a:buSzTx/>
              <a:buFontTx/>
              <a:buNone/>
            </a:pPr>
            <a:endParaRPr lang="en-US" altLang="zh-CN" sz="2000">
              <a:latin typeface="Times New Roman" panose="02020603050405020304" pitchFamily="18" charset="0"/>
            </a:endParaRPr>
          </a:p>
          <a:p>
            <a:pPr algn="just" eaLnBrk="1" hangingPunct="1">
              <a:spcBef>
                <a:spcPct val="0"/>
              </a:spcBef>
              <a:buClrTx/>
              <a:buSzTx/>
              <a:buFontTx/>
              <a:buNone/>
            </a:pPr>
            <a:r>
              <a:rPr lang="en-US" altLang="zh-CN" sz="2000">
                <a:latin typeface="Times New Roman" panose="02020603050405020304" pitchFamily="18" charset="0"/>
              </a:rPr>
              <a:t>      …</a:t>
            </a:r>
          </a:p>
          <a:p>
            <a:pPr algn="just" eaLnBrk="1" hangingPunct="1">
              <a:spcBef>
                <a:spcPct val="0"/>
              </a:spcBef>
              <a:buClrTx/>
              <a:buSzTx/>
              <a:buFontTx/>
              <a:buNone/>
            </a:pPr>
            <a:endParaRPr lang="en-US" altLang="zh-CN" sz="2000">
              <a:latin typeface="Times New Roman" panose="02020603050405020304" pitchFamily="18" charset="0"/>
            </a:endParaRPr>
          </a:p>
          <a:p>
            <a:pPr algn="just" eaLnBrk="1" hangingPunct="1">
              <a:spcBef>
                <a:spcPct val="0"/>
              </a:spcBef>
              <a:buClrTx/>
              <a:buSzTx/>
              <a:buFontTx/>
              <a:buNone/>
            </a:pPr>
            <a:endParaRPr lang="en-US" altLang="zh-CN" sz="2000">
              <a:latin typeface="Times New Roman" panose="02020603050405020304" pitchFamily="18" charset="0"/>
            </a:endParaRPr>
          </a:p>
          <a:p>
            <a:pPr algn="just" eaLnBrk="1" hangingPunct="1">
              <a:spcBef>
                <a:spcPct val="0"/>
              </a:spcBef>
              <a:buClrTx/>
              <a:buSzTx/>
              <a:buFontTx/>
              <a:buNone/>
            </a:pPr>
            <a:r>
              <a:rPr lang="zh-CN" altLang="en-US" sz="2000">
                <a:latin typeface="Times New Roman" panose="02020603050405020304" pitchFamily="18" charset="0"/>
              </a:rPr>
              <a:t>设备地址</a:t>
            </a:r>
            <a:r>
              <a:rPr lang="en-US" altLang="zh-CN" sz="2000">
                <a:latin typeface="Times New Roman" panose="02020603050405020304" pitchFamily="18" charset="0"/>
              </a:rPr>
              <a:t>n</a:t>
            </a:r>
            <a:endParaRPr lang="en-US" altLang="zh-CN" sz="2000"/>
          </a:p>
        </p:txBody>
      </p:sp>
      <p:sp>
        <p:nvSpPr>
          <p:cNvPr id="44" name="Rectangle 44"/>
          <p:cNvSpPr>
            <a:spLocks noChangeArrowheads="1"/>
          </p:cNvSpPr>
          <p:nvPr/>
        </p:nvSpPr>
        <p:spPr bwMode="auto">
          <a:xfrm>
            <a:off x="2844800" y="3651250"/>
            <a:ext cx="1778000" cy="847725"/>
          </a:xfrm>
          <a:prstGeom prst="rect">
            <a:avLst/>
          </a:prstGeom>
          <a:solidFill>
            <a:srgbClr val="FFFFFF"/>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dirty="0">
                <a:latin typeface="Times New Roman" panose="02020603050405020304" pitchFamily="18" charset="0"/>
              </a:rPr>
              <a:t>数据</a:t>
            </a:r>
            <a:r>
              <a:rPr lang="en-US" altLang="zh-CN" sz="2000" dirty="0">
                <a:latin typeface="Times New Roman" panose="02020603050405020304" pitchFamily="18" charset="0"/>
              </a:rPr>
              <a:t>/</a:t>
            </a:r>
            <a:r>
              <a:rPr lang="zh-CN" altLang="en-US" sz="2000" dirty="0">
                <a:latin typeface="Times New Roman" panose="02020603050405020304" pitchFamily="18" charset="0"/>
              </a:rPr>
              <a:t>状态寄存器</a:t>
            </a:r>
          </a:p>
        </p:txBody>
      </p:sp>
      <p:sp>
        <p:nvSpPr>
          <p:cNvPr id="45" name="Rectangle 45"/>
          <p:cNvSpPr>
            <a:spLocks noChangeArrowheads="1"/>
          </p:cNvSpPr>
          <p:nvPr/>
        </p:nvSpPr>
        <p:spPr bwMode="auto">
          <a:xfrm>
            <a:off x="2844800" y="4781550"/>
            <a:ext cx="1778000" cy="1412875"/>
          </a:xfrm>
          <a:prstGeom prst="rect">
            <a:avLst/>
          </a:prstGeom>
          <a:solidFill>
            <a:srgbClr val="FFFFFF"/>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Times New Roman" panose="02020603050405020304" pitchFamily="18" charset="0"/>
              </a:rPr>
              <a:t>控制信号</a:t>
            </a:r>
          </a:p>
          <a:p>
            <a:pPr algn="ctr" eaLnBrk="1" hangingPunct="1">
              <a:spcBef>
                <a:spcPct val="0"/>
              </a:spcBef>
              <a:buClrTx/>
              <a:buSzTx/>
              <a:buFontTx/>
              <a:buNone/>
            </a:pPr>
            <a:r>
              <a:rPr lang="zh-CN" altLang="en-US" sz="2000">
                <a:latin typeface="Times New Roman" panose="02020603050405020304" pitchFamily="18" charset="0"/>
              </a:rPr>
              <a:t>（中断等）</a:t>
            </a:r>
          </a:p>
        </p:txBody>
      </p:sp>
      <p:sp>
        <p:nvSpPr>
          <p:cNvPr id="46" name="Rectangle 46"/>
          <p:cNvSpPr>
            <a:spLocks noChangeArrowheads="1"/>
          </p:cNvSpPr>
          <p:nvPr/>
        </p:nvSpPr>
        <p:spPr bwMode="auto">
          <a:xfrm>
            <a:off x="304800" y="2805113"/>
            <a:ext cx="1268413" cy="1128712"/>
          </a:xfrm>
          <a:prstGeom prst="rect">
            <a:avLst/>
          </a:prstGeom>
          <a:solidFill>
            <a:srgbClr val="FFFFFF"/>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CC0000"/>
                </a:solidFill>
                <a:latin typeface="Times New Roman" panose="02020603050405020304" pitchFamily="18" charset="0"/>
              </a:rPr>
              <a:t>CPU</a:t>
            </a:r>
          </a:p>
        </p:txBody>
      </p:sp>
      <p:sp>
        <p:nvSpPr>
          <p:cNvPr id="47" name="Line 47"/>
          <p:cNvSpPr>
            <a:spLocks noChangeShapeType="1"/>
          </p:cNvSpPr>
          <p:nvPr/>
        </p:nvSpPr>
        <p:spPr bwMode="auto">
          <a:xfrm flipH="1">
            <a:off x="1320800" y="5348288"/>
            <a:ext cx="152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8" name="Line 48"/>
          <p:cNvSpPr>
            <a:spLocks noChangeShapeType="1"/>
          </p:cNvSpPr>
          <p:nvPr/>
        </p:nvSpPr>
        <p:spPr bwMode="auto">
          <a:xfrm flipV="1">
            <a:off x="1320800" y="3933825"/>
            <a:ext cx="0" cy="141446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 name="Line 49"/>
          <p:cNvSpPr>
            <a:spLocks noChangeShapeType="1"/>
          </p:cNvSpPr>
          <p:nvPr/>
        </p:nvSpPr>
        <p:spPr bwMode="auto">
          <a:xfrm>
            <a:off x="1573213" y="3087688"/>
            <a:ext cx="1271587"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Line 50"/>
          <p:cNvSpPr>
            <a:spLocks noChangeShapeType="1"/>
          </p:cNvSpPr>
          <p:nvPr/>
        </p:nvSpPr>
        <p:spPr bwMode="auto">
          <a:xfrm>
            <a:off x="1573213" y="3587750"/>
            <a:ext cx="484187" cy="336550"/>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Line 51"/>
          <p:cNvSpPr>
            <a:spLocks noChangeShapeType="1"/>
          </p:cNvSpPr>
          <p:nvPr/>
        </p:nvSpPr>
        <p:spPr bwMode="auto">
          <a:xfrm>
            <a:off x="2068513" y="3933825"/>
            <a:ext cx="763587"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Rectangle 52"/>
          <p:cNvSpPr>
            <a:spLocks noChangeArrowheads="1"/>
          </p:cNvSpPr>
          <p:nvPr/>
        </p:nvSpPr>
        <p:spPr bwMode="auto">
          <a:xfrm>
            <a:off x="7456488" y="2740025"/>
            <a:ext cx="1268412" cy="847725"/>
          </a:xfrm>
          <a:prstGeom prst="rect">
            <a:avLst/>
          </a:prstGeom>
          <a:solidFill>
            <a:srgbClr val="FFFFFF"/>
          </a:solidFill>
          <a:ln w="9525">
            <a:solidFill>
              <a:srgbClr val="000000"/>
            </a:solidFill>
            <a:miter lim="800000"/>
          </a:ln>
        </p:spPr>
        <p:txBody>
          <a:bodyPr anchor="ctr" anchorCtr="1"/>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0000CC"/>
                </a:solidFill>
                <a:latin typeface="Times New Roman" panose="02020603050405020304" pitchFamily="18" charset="0"/>
              </a:rPr>
              <a:t>设备</a:t>
            </a:r>
            <a:r>
              <a:rPr lang="en-US" altLang="zh-CN" sz="2000">
                <a:solidFill>
                  <a:srgbClr val="0000CC"/>
                </a:solidFill>
                <a:latin typeface="Times New Roman" panose="02020603050405020304" pitchFamily="18" charset="0"/>
              </a:rPr>
              <a:t>1</a:t>
            </a:r>
            <a:endParaRPr lang="en-US" altLang="zh-CN" sz="2000">
              <a:solidFill>
                <a:srgbClr val="0000CC"/>
              </a:solidFill>
            </a:endParaRPr>
          </a:p>
        </p:txBody>
      </p:sp>
      <p:sp>
        <p:nvSpPr>
          <p:cNvPr id="53" name="Rectangle 53"/>
          <p:cNvSpPr>
            <a:spLocks noChangeArrowheads="1"/>
          </p:cNvSpPr>
          <p:nvPr/>
        </p:nvSpPr>
        <p:spPr bwMode="auto">
          <a:xfrm>
            <a:off x="7443788" y="4838700"/>
            <a:ext cx="1268412" cy="849313"/>
          </a:xfrm>
          <a:prstGeom prst="rect">
            <a:avLst/>
          </a:prstGeom>
          <a:solidFill>
            <a:srgbClr val="FFFFFF"/>
          </a:solidFill>
          <a:ln w="952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0000CC"/>
                </a:solidFill>
                <a:latin typeface="Times New Roman" panose="02020603050405020304" pitchFamily="18" charset="0"/>
              </a:rPr>
              <a:t>设备</a:t>
            </a:r>
            <a:r>
              <a:rPr lang="en-US" altLang="zh-CN" sz="2000">
                <a:solidFill>
                  <a:srgbClr val="0000CC"/>
                </a:solidFill>
                <a:latin typeface="Times New Roman" panose="02020603050405020304" pitchFamily="18" charset="0"/>
              </a:rPr>
              <a:t>n</a:t>
            </a:r>
          </a:p>
        </p:txBody>
      </p:sp>
      <p:sp>
        <p:nvSpPr>
          <p:cNvPr id="54" name="Line 54"/>
          <p:cNvSpPr>
            <a:spLocks noChangeShapeType="1"/>
          </p:cNvSpPr>
          <p:nvPr/>
        </p:nvSpPr>
        <p:spPr bwMode="auto">
          <a:xfrm>
            <a:off x="6248400" y="3149600"/>
            <a:ext cx="12192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 name="Line 55"/>
          <p:cNvSpPr>
            <a:spLocks noChangeShapeType="1"/>
          </p:cNvSpPr>
          <p:nvPr/>
        </p:nvSpPr>
        <p:spPr bwMode="auto">
          <a:xfrm flipV="1">
            <a:off x="6324600" y="5270500"/>
            <a:ext cx="11430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矩形 26"/>
          <p:cNvSpPr/>
          <p:nvPr/>
        </p:nvSpPr>
        <p:spPr>
          <a:xfrm>
            <a:off x="3352800" y="277001"/>
            <a:ext cx="2004075"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10.2 I/O</a:t>
            </a:r>
            <a:r>
              <a:rPr lang="zh-CN" altLang="en-US" dirty="0">
                <a:latin typeface="Times New Roman" panose="02020603050405020304" pitchFamily="18" charset="0"/>
              </a:rPr>
              <a:t>设备</a:t>
            </a:r>
            <a:endParaRPr lang="en-US" altLang="zh-CN" dirty="0">
              <a:latin typeface="Times New Roman" panose="02020603050405020304" pitchFamily="18" charset="0"/>
            </a:endParaRPr>
          </a:p>
        </p:txBody>
      </p:sp>
      <p:sp>
        <p:nvSpPr>
          <p:cNvPr id="28" name="Rectangle 20"/>
          <p:cNvSpPr>
            <a:spLocks noChangeArrowheads="1"/>
          </p:cNvSpPr>
          <p:nvPr/>
        </p:nvSpPr>
        <p:spPr bwMode="auto">
          <a:xfrm>
            <a:off x="170442" y="1015206"/>
            <a:ext cx="4572000" cy="654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30000"/>
              </a:lnSpc>
              <a:buNone/>
            </a:pPr>
            <a:r>
              <a:rPr lang="en-US" altLang="zh-CN" dirty="0">
                <a:solidFill>
                  <a:srgbClr val="C00000"/>
                </a:solidFill>
                <a:latin typeface="Arial" panose="020B0604020202020204" pitchFamily="34" charset="0"/>
              </a:rPr>
              <a:t>2</a:t>
            </a:r>
            <a:r>
              <a:rPr lang="zh-CN" altLang="en-US" dirty="0">
                <a:solidFill>
                  <a:srgbClr val="C00000"/>
                </a:solidFill>
                <a:latin typeface="Arial" panose="020B0604020202020204" pitchFamily="34" charset="0"/>
              </a:rPr>
              <a:t>、</a:t>
            </a:r>
            <a:r>
              <a:rPr lang="en-US" altLang="zh-CN" dirty="0">
                <a:solidFill>
                  <a:srgbClr val="C00000"/>
                </a:solidFill>
                <a:latin typeface="Arial" panose="020B0604020202020204" pitchFamily="34" charset="0"/>
              </a:rPr>
              <a:t>I/O</a:t>
            </a:r>
            <a:r>
              <a:rPr lang="zh-CN" altLang="en-US" dirty="0">
                <a:solidFill>
                  <a:srgbClr val="C00000"/>
                </a:solidFill>
                <a:latin typeface="Arial" panose="020B0604020202020204" pitchFamily="34" charset="0"/>
              </a:rPr>
              <a:t>设备控制器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7" name="Rectangle 3"/>
          <p:cNvSpPr>
            <a:spLocks noGrp="1" noChangeArrowheads="1"/>
          </p:cNvSpPr>
          <p:nvPr>
            <p:ph type="body" idx="4294967295"/>
          </p:nvPr>
        </p:nvSpPr>
        <p:spPr>
          <a:xfrm>
            <a:off x="304800" y="1795780"/>
            <a:ext cx="8424863" cy="5029200"/>
          </a:xfrm>
        </p:spPr>
        <p:txBody>
          <a:bodyPr/>
          <a:lstStyle/>
          <a:p>
            <a:pPr eaLnBrk="1" hangingPunct="1">
              <a:lnSpc>
                <a:spcPct val="120000"/>
              </a:lnSpc>
            </a:pPr>
            <a:r>
              <a:rPr lang="zh-CN" altLang="en-US" sz="2800" b="1" dirty="0">
                <a:solidFill>
                  <a:schemeClr val="accent2"/>
                </a:solidFill>
              </a:rPr>
              <a:t>设备控制器</a:t>
            </a:r>
            <a:r>
              <a:rPr lang="zh-CN" altLang="en-US" sz="2800" dirty="0"/>
              <a:t>是</a:t>
            </a:r>
            <a:r>
              <a:rPr lang="en-US" altLang="zh-CN" sz="2800" dirty="0"/>
              <a:t>CPU</a:t>
            </a:r>
            <a:r>
              <a:rPr lang="zh-CN" altLang="en-US" sz="2800" dirty="0"/>
              <a:t>与</a:t>
            </a:r>
            <a:r>
              <a:rPr lang="en-US" altLang="zh-CN" sz="2800" dirty="0"/>
              <a:t>I/O</a:t>
            </a:r>
            <a:r>
              <a:rPr lang="zh-CN" altLang="en-US" sz="2800" dirty="0"/>
              <a:t>设备之间的</a:t>
            </a:r>
            <a:r>
              <a:rPr lang="zh-CN" altLang="en-US" sz="2800" b="1" u="sng" dirty="0">
                <a:solidFill>
                  <a:schemeClr val="accent2"/>
                </a:solidFill>
              </a:rPr>
              <a:t>接口</a:t>
            </a:r>
            <a:r>
              <a:rPr lang="zh-CN" altLang="en-US" sz="2800" dirty="0"/>
              <a:t>。</a:t>
            </a:r>
            <a:endParaRPr lang="en-US" altLang="zh-CN" sz="2800" dirty="0"/>
          </a:p>
          <a:p>
            <a:pPr lvl="1"/>
            <a:r>
              <a:rPr lang="zh-CN" altLang="en-US" sz="2400" dirty="0"/>
              <a:t>功能：完成设备与主机间的连接和通信</a:t>
            </a:r>
          </a:p>
          <a:p>
            <a:pPr lvl="1"/>
            <a:r>
              <a:rPr lang="zh-CN" altLang="en-US" sz="2400" dirty="0"/>
              <a:t>在小型和微型机中，它常采用印刷电路卡插入计算机主板上的总线插槽</a:t>
            </a:r>
          </a:p>
          <a:p>
            <a:pPr lvl="1"/>
            <a:r>
              <a:rPr lang="zh-CN" altLang="en-US" sz="2400" dirty="0"/>
              <a:t>通过若干接口寄存器或接口缓冲区与</a:t>
            </a:r>
            <a:r>
              <a:rPr lang="en-US" altLang="zh-CN" sz="2400" dirty="0"/>
              <a:t>CPU</a:t>
            </a:r>
            <a:r>
              <a:rPr lang="zh-CN" altLang="en-US" sz="2400" dirty="0"/>
              <a:t>通信</a:t>
            </a:r>
          </a:p>
          <a:p>
            <a:pPr eaLnBrk="1" hangingPunct="1">
              <a:lnSpc>
                <a:spcPct val="120000"/>
              </a:lnSpc>
            </a:pPr>
            <a:r>
              <a:rPr lang="zh-CN" altLang="en-US" sz="2400" dirty="0"/>
              <a:t>设备控制器是一个</a:t>
            </a:r>
            <a:r>
              <a:rPr lang="zh-CN" altLang="en-US" sz="2400" b="1" u="sng" dirty="0">
                <a:solidFill>
                  <a:schemeClr val="accent2"/>
                </a:solidFill>
              </a:rPr>
              <a:t>可编址</a:t>
            </a:r>
            <a:r>
              <a:rPr lang="zh-CN" altLang="en-US" sz="2400" dirty="0"/>
              <a:t>的设备</a:t>
            </a:r>
          </a:p>
          <a:p>
            <a:pPr eaLnBrk="1" hangingPunct="1">
              <a:lnSpc>
                <a:spcPct val="120000"/>
              </a:lnSpc>
            </a:pPr>
            <a:r>
              <a:rPr lang="zh-CN" altLang="en-US" sz="2800" dirty="0"/>
              <a:t>设备控制器可分为两大类：</a:t>
            </a:r>
          </a:p>
          <a:p>
            <a:pPr lvl="1" eaLnBrk="1" hangingPunct="1">
              <a:lnSpc>
                <a:spcPct val="120000"/>
              </a:lnSpc>
            </a:pPr>
            <a:r>
              <a:rPr lang="zh-CN" altLang="en-US" sz="2400" b="1" u="sng" dirty="0">
                <a:solidFill>
                  <a:schemeClr val="accent2"/>
                </a:solidFill>
              </a:rPr>
              <a:t>控制字符设备</a:t>
            </a:r>
            <a:r>
              <a:rPr lang="zh-CN" altLang="en-US" sz="2400" dirty="0"/>
              <a:t>的控制器；</a:t>
            </a:r>
          </a:p>
          <a:p>
            <a:pPr lvl="1" eaLnBrk="1" hangingPunct="1">
              <a:lnSpc>
                <a:spcPct val="120000"/>
              </a:lnSpc>
            </a:pPr>
            <a:r>
              <a:rPr lang="zh-CN" altLang="en-US" sz="2400" b="1" u="sng" dirty="0">
                <a:solidFill>
                  <a:schemeClr val="accent2"/>
                </a:solidFill>
              </a:rPr>
              <a:t>控制块设备</a:t>
            </a:r>
            <a:r>
              <a:rPr lang="zh-CN" altLang="en-US" sz="2400" dirty="0"/>
              <a:t>的控制器。</a:t>
            </a:r>
          </a:p>
        </p:txBody>
      </p:sp>
      <p:sp>
        <p:nvSpPr>
          <p:cNvPr id="4" name="矩形 3"/>
          <p:cNvSpPr/>
          <p:nvPr/>
        </p:nvSpPr>
        <p:spPr>
          <a:xfrm>
            <a:off x="3352800" y="277001"/>
            <a:ext cx="2004075"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10.2 I/O</a:t>
            </a:r>
            <a:r>
              <a:rPr lang="zh-CN" altLang="en-US" dirty="0">
                <a:latin typeface="Times New Roman" panose="02020603050405020304" pitchFamily="18" charset="0"/>
              </a:rPr>
              <a:t>设备</a:t>
            </a:r>
            <a:endParaRPr lang="en-US" altLang="zh-CN" dirty="0">
              <a:latin typeface="Times New Roman" panose="02020603050405020304" pitchFamily="18" charset="0"/>
            </a:endParaRPr>
          </a:p>
        </p:txBody>
      </p:sp>
      <p:sp>
        <p:nvSpPr>
          <p:cNvPr id="5" name="Rectangle 20"/>
          <p:cNvSpPr>
            <a:spLocks noChangeArrowheads="1"/>
          </p:cNvSpPr>
          <p:nvPr/>
        </p:nvSpPr>
        <p:spPr bwMode="auto">
          <a:xfrm>
            <a:off x="304800" y="1038297"/>
            <a:ext cx="4572000" cy="654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30000"/>
              </a:lnSpc>
              <a:buNone/>
            </a:pPr>
            <a:r>
              <a:rPr lang="en-US" altLang="zh-CN" dirty="0">
                <a:solidFill>
                  <a:srgbClr val="C00000"/>
                </a:solidFill>
                <a:latin typeface="Arial" panose="020B0604020202020204" pitchFamily="34" charset="0"/>
              </a:rPr>
              <a:t>2</a:t>
            </a:r>
            <a:r>
              <a:rPr lang="zh-CN" altLang="en-US" dirty="0">
                <a:solidFill>
                  <a:srgbClr val="C00000"/>
                </a:solidFill>
                <a:latin typeface="Arial" panose="020B0604020202020204" pitchFamily="34" charset="0"/>
              </a:rPr>
              <a:t>、</a:t>
            </a:r>
            <a:r>
              <a:rPr lang="en-US" altLang="zh-CN" dirty="0">
                <a:solidFill>
                  <a:srgbClr val="C00000"/>
                </a:solidFill>
                <a:latin typeface="Arial" panose="020B0604020202020204" pitchFamily="34" charset="0"/>
              </a:rPr>
              <a:t>I/O</a:t>
            </a:r>
            <a:r>
              <a:rPr lang="zh-CN" altLang="en-US" dirty="0">
                <a:solidFill>
                  <a:srgbClr val="C00000"/>
                </a:solidFill>
                <a:latin typeface="Arial" panose="020B0604020202020204" pitchFamily="34" charset="0"/>
              </a:rPr>
              <a:t>设备控制器</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 name="Rectangle 3"/>
          <p:cNvSpPr>
            <a:spLocks noGrp="1" noChangeArrowheads="1"/>
          </p:cNvSpPr>
          <p:nvPr>
            <p:ph type="body" idx="4294967295"/>
          </p:nvPr>
        </p:nvSpPr>
        <p:spPr>
          <a:xfrm>
            <a:off x="381000" y="1676400"/>
            <a:ext cx="8424863" cy="4824413"/>
          </a:xfrm>
        </p:spPr>
        <p:txBody>
          <a:bodyPr/>
          <a:lstStyle/>
          <a:p>
            <a:pPr eaLnBrk="1" hangingPunct="1">
              <a:lnSpc>
                <a:spcPct val="110000"/>
              </a:lnSpc>
            </a:pPr>
            <a:r>
              <a:rPr lang="zh-CN" altLang="en-US" sz="2800" b="1" dirty="0">
                <a:solidFill>
                  <a:schemeClr val="accent2"/>
                </a:solidFill>
              </a:rPr>
              <a:t>接收和识别命令</a:t>
            </a:r>
          </a:p>
          <a:p>
            <a:pPr lvl="1" eaLnBrk="1" hangingPunct="1">
              <a:lnSpc>
                <a:spcPct val="110000"/>
              </a:lnSpc>
            </a:pPr>
            <a:r>
              <a:rPr lang="zh-CN" altLang="en-US" sz="2400" b="1" dirty="0">
                <a:solidFill>
                  <a:schemeClr val="accent2"/>
                </a:solidFill>
              </a:rPr>
              <a:t>控制寄存器：</a:t>
            </a:r>
            <a:r>
              <a:rPr lang="zh-CN" altLang="en-US" sz="2400" dirty="0"/>
              <a:t>来存放接收的命令和参数，</a:t>
            </a:r>
          </a:p>
          <a:p>
            <a:pPr lvl="1" eaLnBrk="1" hangingPunct="1">
              <a:lnSpc>
                <a:spcPct val="110000"/>
              </a:lnSpc>
            </a:pPr>
            <a:r>
              <a:rPr lang="zh-CN" altLang="en-US" sz="2400" b="1" dirty="0">
                <a:solidFill>
                  <a:schemeClr val="accent2"/>
                </a:solidFill>
              </a:rPr>
              <a:t>命令译码器：</a:t>
            </a:r>
            <a:r>
              <a:rPr lang="zh-CN" altLang="en-US" sz="2400" dirty="0"/>
              <a:t>对接收的命令进行译码</a:t>
            </a:r>
            <a:endParaRPr lang="en-US" altLang="zh-CN" sz="2400" dirty="0"/>
          </a:p>
          <a:p>
            <a:pPr lvl="1" eaLnBrk="1" hangingPunct="1">
              <a:lnSpc>
                <a:spcPct val="110000"/>
              </a:lnSpc>
            </a:pPr>
            <a:r>
              <a:rPr lang="zh-CN" altLang="en-US" sz="2400" dirty="0"/>
              <a:t>操作系统将命令写入控制器的控制寄存器（或接口缓冲区）中，以实现输入／输出，并从控制寄存器读取状态信息或结果信息</a:t>
            </a:r>
            <a:endParaRPr lang="en-US" altLang="zh-CN" sz="2400" dirty="0"/>
          </a:p>
          <a:p>
            <a:pPr eaLnBrk="1" hangingPunct="1">
              <a:lnSpc>
                <a:spcPct val="110000"/>
              </a:lnSpc>
            </a:pPr>
            <a:r>
              <a:rPr lang="zh-CN" altLang="en-US" sz="2800" b="1" dirty="0">
                <a:solidFill>
                  <a:schemeClr val="accent2"/>
                </a:solidFill>
              </a:rPr>
              <a:t>数据交换</a:t>
            </a:r>
          </a:p>
          <a:p>
            <a:pPr lvl="1" eaLnBrk="1" hangingPunct="1">
              <a:lnSpc>
                <a:spcPct val="110000"/>
              </a:lnSpc>
            </a:pPr>
            <a:r>
              <a:rPr lang="en-US" altLang="zh-CN" sz="2400" dirty="0"/>
              <a:t>CPU ————  </a:t>
            </a:r>
            <a:r>
              <a:rPr lang="zh-CN" altLang="en-US" sz="2400" dirty="0"/>
              <a:t>控制器（数据寄存器）</a:t>
            </a:r>
            <a:r>
              <a:rPr lang="en-US" altLang="zh-CN" sz="2400" dirty="0"/>
              <a:t>———</a:t>
            </a:r>
            <a:r>
              <a:rPr lang="zh-CN" altLang="en-US" sz="2400" dirty="0"/>
              <a:t>设备</a:t>
            </a:r>
          </a:p>
          <a:p>
            <a:pPr eaLnBrk="1" hangingPunct="1">
              <a:lnSpc>
                <a:spcPct val="110000"/>
              </a:lnSpc>
            </a:pPr>
            <a:r>
              <a:rPr lang="zh-CN" altLang="en-US" sz="2800" b="1" dirty="0">
                <a:solidFill>
                  <a:schemeClr val="accent2"/>
                </a:solidFill>
              </a:rPr>
              <a:t>标识和报告设备的状态</a:t>
            </a:r>
          </a:p>
          <a:p>
            <a:pPr lvl="1" eaLnBrk="1" hangingPunct="1">
              <a:lnSpc>
                <a:spcPct val="110000"/>
              </a:lnSpc>
            </a:pPr>
            <a:r>
              <a:rPr lang="zh-CN" altLang="en-US" sz="2400" dirty="0"/>
              <a:t>设备控制器中应用“状态寄存器”</a:t>
            </a:r>
            <a:r>
              <a:rPr lang="zh-CN" altLang="en-US" sz="2000" dirty="0"/>
              <a:t> </a:t>
            </a:r>
            <a:endParaRPr lang="zh-CN" altLang="en-US" sz="2400" dirty="0"/>
          </a:p>
          <a:p>
            <a:pPr lvl="1" eaLnBrk="1" hangingPunct="1">
              <a:lnSpc>
                <a:spcPct val="110000"/>
              </a:lnSpc>
            </a:pPr>
            <a:endParaRPr lang="zh-CN" altLang="en-US" sz="2400" dirty="0"/>
          </a:p>
        </p:txBody>
      </p:sp>
      <p:sp>
        <p:nvSpPr>
          <p:cNvPr id="2131" name="Text Box 4"/>
          <p:cNvSpPr>
            <a:spLocks noChangeArrowheads="1"/>
          </p:cNvSpPr>
          <p:nvPr/>
        </p:nvSpPr>
        <p:spPr bwMode="auto">
          <a:xfrm>
            <a:off x="370537" y="1096962"/>
            <a:ext cx="444224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dirty="0">
                <a:solidFill>
                  <a:srgbClr val="C00000"/>
                </a:solidFill>
                <a:latin typeface="Arial" panose="020B0604020202020204" pitchFamily="34" charset="0"/>
              </a:rPr>
              <a:t>3</a:t>
            </a:r>
            <a:r>
              <a:rPr kumimoji="0" lang="zh-CN" altLang="en-US" sz="2800" b="1" dirty="0">
                <a:solidFill>
                  <a:srgbClr val="C00000"/>
                </a:solidFill>
                <a:latin typeface="Arial" panose="020B0604020202020204" pitchFamily="34" charset="0"/>
              </a:rPr>
              <a:t>、设备控制器的基本功能</a:t>
            </a:r>
            <a:r>
              <a:rPr lang="zh-CN" altLang="en-US" b="1" dirty="0"/>
              <a:t> </a:t>
            </a:r>
          </a:p>
        </p:txBody>
      </p:sp>
      <p:sp>
        <p:nvSpPr>
          <p:cNvPr id="5" name="矩形 4"/>
          <p:cNvSpPr/>
          <p:nvPr/>
        </p:nvSpPr>
        <p:spPr>
          <a:xfrm>
            <a:off x="3352800" y="277001"/>
            <a:ext cx="2004075"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10.2 I/O</a:t>
            </a:r>
            <a:r>
              <a:rPr lang="zh-CN" altLang="en-US" dirty="0">
                <a:latin typeface="Times New Roman" panose="02020603050405020304" pitchFamily="18" charset="0"/>
              </a:rPr>
              <a:t>设备</a:t>
            </a:r>
            <a:endParaRPr lang="en-US" altLang="zh-CN" dirty="0">
              <a:latin typeface="Times New Roman" panose="02020603050405020304" pitchFamily="18" charset="0"/>
            </a:endParaRPr>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5" name="Rectangle 3"/>
          <p:cNvSpPr>
            <a:spLocks noGrp="1" noChangeArrowheads="1"/>
          </p:cNvSpPr>
          <p:nvPr>
            <p:ph type="body" idx="4294967295"/>
          </p:nvPr>
        </p:nvSpPr>
        <p:spPr>
          <a:xfrm>
            <a:off x="415637" y="1676400"/>
            <a:ext cx="8424863" cy="4443412"/>
          </a:xfrm>
        </p:spPr>
        <p:txBody>
          <a:bodyPr/>
          <a:lstStyle/>
          <a:p>
            <a:pPr eaLnBrk="1" hangingPunct="1">
              <a:lnSpc>
                <a:spcPct val="110000"/>
              </a:lnSpc>
            </a:pPr>
            <a:r>
              <a:rPr lang="zh-CN" altLang="en-US" sz="2400" b="1" dirty="0">
                <a:solidFill>
                  <a:schemeClr val="accent2"/>
                </a:solidFill>
              </a:rPr>
              <a:t>地址识别</a:t>
            </a:r>
          </a:p>
          <a:p>
            <a:pPr lvl="1" eaLnBrk="1" hangingPunct="1">
              <a:lnSpc>
                <a:spcPct val="110000"/>
              </a:lnSpc>
            </a:pPr>
            <a:r>
              <a:rPr lang="en-US" altLang="zh-CN" sz="2000" dirty="0"/>
              <a:t>CPU</a:t>
            </a:r>
            <a:r>
              <a:rPr lang="zh-CN" altLang="en-US" sz="2000" dirty="0"/>
              <a:t>通过“地址”与设备通信，设备控制器应能识别它所控制的设备地址以及其各寄存器的地址。</a:t>
            </a:r>
          </a:p>
          <a:p>
            <a:pPr lvl="1" eaLnBrk="1" hangingPunct="1">
              <a:lnSpc>
                <a:spcPct val="110000"/>
              </a:lnSpc>
            </a:pPr>
            <a:r>
              <a:rPr lang="zh-CN" altLang="en-US" sz="2000" dirty="0"/>
              <a:t>配置地址译码器</a:t>
            </a:r>
            <a:endParaRPr lang="en-US" altLang="zh-CN" sz="2000" dirty="0"/>
          </a:p>
          <a:p>
            <a:pPr lvl="1" eaLnBrk="1" hangingPunct="1">
              <a:lnSpc>
                <a:spcPct val="110000"/>
              </a:lnSpc>
            </a:pPr>
            <a:r>
              <a:rPr lang="en-US" altLang="zh-CN" sz="2000" dirty="0">
                <a:solidFill>
                  <a:srgbClr val="FF0000"/>
                </a:solidFill>
              </a:rPr>
              <a:t>I/O</a:t>
            </a:r>
            <a:r>
              <a:rPr lang="zh-CN" altLang="en-US" sz="2000" dirty="0">
                <a:solidFill>
                  <a:srgbClr val="FF0000"/>
                </a:solidFill>
              </a:rPr>
              <a:t>指令形式与</a:t>
            </a:r>
            <a:r>
              <a:rPr lang="en-US" altLang="zh-CN" sz="2000" dirty="0">
                <a:solidFill>
                  <a:srgbClr val="FF0000"/>
                </a:solidFill>
              </a:rPr>
              <a:t>I/O</a:t>
            </a:r>
            <a:r>
              <a:rPr lang="zh-CN" altLang="en-US" sz="2000" dirty="0">
                <a:solidFill>
                  <a:srgbClr val="FF0000"/>
                </a:solidFill>
              </a:rPr>
              <a:t>地址是相互关联的</a:t>
            </a:r>
            <a:endParaRPr lang="en-US" altLang="zh-CN" sz="2000" dirty="0">
              <a:solidFill>
                <a:srgbClr val="FF0000"/>
              </a:solidFill>
            </a:endParaRPr>
          </a:p>
          <a:p>
            <a:pPr lvl="2" eaLnBrk="1" hangingPunct="1">
              <a:lnSpc>
                <a:spcPct val="110000"/>
              </a:lnSpc>
            </a:pPr>
            <a:r>
              <a:rPr lang="zh-CN" altLang="en-US" sz="1800" dirty="0">
                <a:solidFill>
                  <a:srgbClr val="FF0000"/>
                </a:solidFill>
              </a:rPr>
              <a:t>内存映像编址（内存映像</a:t>
            </a:r>
            <a:r>
              <a:rPr lang="en-US" altLang="zh-CN" sz="1800" dirty="0">
                <a:solidFill>
                  <a:srgbClr val="FF0000"/>
                </a:solidFill>
              </a:rPr>
              <a:t>I/O</a:t>
            </a:r>
            <a:r>
              <a:rPr lang="zh-CN" altLang="en-US" sz="1800" dirty="0">
                <a:solidFill>
                  <a:srgbClr val="FF0000"/>
                </a:solidFill>
              </a:rPr>
              <a:t>模式）</a:t>
            </a:r>
            <a:endParaRPr lang="en-US" altLang="zh-CN" sz="1800" dirty="0">
              <a:solidFill>
                <a:srgbClr val="FF0000"/>
              </a:solidFill>
            </a:endParaRPr>
          </a:p>
          <a:p>
            <a:pPr lvl="2"/>
            <a:r>
              <a:rPr lang="en-US" altLang="zh-CN" sz="1800" dirty="0">
                <a:solidFill>
                  <a:srgbClr val="FF0000"/>
                </a:solidFill>
              </a:rPr>
              <a:t>I/O</a:t>
            </a:r>
            <a:r>
              <a:rPr lang="zh-CN" altLang="en-US" sz="1800" dirty="0">
                <a:solidFill>
                  <a:srgbClr val="FF0000"/>
                </a:solidFill>
              </a:rPr>
              <a:t>独立编址（</a:t>
            </a:r>
            <a:r>
              <a:rPr lang="en-US" altLang="zh-CN" sz="1800" dirty="0">
                <a:solidFill>
                  <a:srgbClr val="FF0000"/>
                </a:solidFill>
              </a:rPr>
              <a:t>I/O</a:t>
            </a:r>
            <a:r>
              <a:rPr lang="zh-CN" altLang="en-US" sz="1800" dirty="0">
                <a:solidFill>
                  <a:srgbClr val="FF0000"/>
                </a:solidFill>
              </a:rPr>
              <a:t>专用指令）</a:t>
            </a:r>
          </a:p>
          <a:p>
            <a:pPr eaLnBrk="1" hangingPunct="1">
              <a:lnSpc>
                <a:spcPct val="110000"/>
              </a:lnSpc>
            </a:pPr>
            <a:r>
              <a:rPr lang="zh-CN" altLang="en-US" sz="2400" b="1" dirty="0">
                <a:solidFill>
                  <a:schemeClr val="accent2"/>
                </a:solidFill>
              </a:rPr>
              <a:t>数据缓冲</a:t>
            </a:r>
          </a:p>
          <a:p>
            <a:pPr lvl="1" eaLnBrk="1" hangingPunct="1">
              <a:lnSpc>
                <a:spcPct val="110000"/>
              </a:lnSpc>
            </a:pPr>
            <a:r>
              <a:rPr lang="zh-CN" altLang="en-US" sz="2000" dirty="0"/>
              <a:t>用于解决</a:t>
            </a:r>
            <a:r>
              <a:rPr lang="en-US" altLang="zh-CN" sz="2000" dirty="0"/>
              <a:t>I/O</a:t>
            </a:r>
            <a:r>
              <a:rPr lang="zh-CN" altLang="en-US" sz="2000" dirty="0"/>
              <a:t>设备速率低，而</a:t>
            </a:r>
            <a:r>
              <a:rPr lang="en-US" altLang="zh-CN" sz="2000" dirty="0"/>
              <a:t>CPU</a:t>
            </a:r>
            <a:r>
              <a:rPr lang="zh-CN" altLang="en-US" sz="2000" dirty="0"/>
              <a:t>和内存的速率很高的矛盾</a:t>
            </a:r>
          </a:p>
          <a:p>
            <a:pPr eaLnBrk="1" hangingPunct="1">
              <a:lnSpc>
                <a:spcPct val="110000"/>
              </a:lnSpc>
            </a:pPr>
            <a:r>
              <a:rPr lang="zh-CN" altLang="en-US" sz="2400" b="1" dirty="0">
                <a:solidFill>
                  <a:schemeClr val="accent2"/>
                </a:solidFill>
              </a:rPr>
              <a:t>差错控制</a:t>
            </a:r>
          </a:p>
          <a:p>
            <a:pPr lvl="1" eaLnBrk="1" hangingPunct="1">
              <a:lnSpc>
                <a:spcPct val="110000"/>
              </a:lnSpc>
            </a:pPr>
            <a:r>
              <a:rPr lang="zh-CN" altLang="en-US" sz="2000" dirty="0"/>
              <a:t>进行差错检测，并向</a:t>
            </a:r>
            <a:r>
              <a:rPr lang="en-US" altLang="zh-CN" sz="2000" dirty="0"/>
              <a:t>CPU</a:t>
            </a:r>
            <a:r>
              <a:rPr lang="zh-CN" altLang="en-US" sz="2000" dirty="0"/>
              <a:t>报告</a:t>
            </a:r>
          </a:p>
        </p:txBody>
      </p:sp>
      <p:sp>
        <p:nvSpPr>
          <p:cNvPr id="2136" name="Text Box 4"/>
          <p:cNvSpPr>
            <a:spLocks noChangeArrowheads="1"/>
          </p:cNvSpPr>
          <p:nvPr/>
        </p:nvSpPr>
        <p:spPr bwMode="auto">
          <a:xfrm>
            <a:off x="401782" y="1066800"/>
            <a:ext cx="444224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dirty="0">
                <a:solidFill>
                  <a:srgbClr val="C00000"/>
                </a:solidFill>
                <a:latin typeface="Arial" panose="020B0604020202020204" pitchFamily="34" charset="0"/>
              </a:rPr>
              <a:t>3</a:t>
            </a:r>
            <a:r>
              <a:rPr kumimoji="0" lang="zh-CN" altLang="en-US" sz="2800" b="1" dirty="0">
                <a:solidFill>
                  <a:srgbClr val="C00000"/>
                </a:solidFill>
                <a:latin typeface="Arial" panose="020B0604020202020204" pitchFamily="34" charset="0"/>
              </a:rPr>
              <a:t>、设备控制器的基本功能</a:t>
            </a:r>
            <a:r>
              <a:rPr lang="zh-CN" altLang="en-US" sz="2800" b="1" dirty="0"/>
              <a:t> </a:t>
            </a:r>
          </a:p>
        </p:txBody>
      </p:sp>
      <p:sp>
        <p:nvSpPr>
          <p:cNvPr id="4" name="矩形 3"/>
          <p:cNvSpPr/>
          <p:nvPr/>
        </p:nvSpPr>
        <p:spPr>
          <a:xfrm>
            <a:off x="3276600" y="104898"/>
            <a:ext cx="2004075"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10.2 I/O</a:t>
            </a:r>
            <a:r>
              <a:rPr lang="zh-CN" altLang="en-US" dirty="0">
                <a:latin typeface="Times New Roman" panose="02020603050405020304" pitchFamily="18" charset="0"/>
              </a:rPr>
              <a:t>设备</a:t>
            </a:r>
            <a:endParaRPr lang="en-US" altLang="zh-CN" dirty="0">
              <a:latin typeface="Times New Roman" panose="02020603050405020304" pitchFamily="18" charset="0"/>
            </a:endParaRP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39" name="Picture 4"/>
          <p:cNvPicPr preferRelativeResize="0">
            <a:picLocks noChangeArrowheads="1"/>
          </p:cNvPicPr>
          <p:nvPr/>
        </p:nvPicPr>
        <p:blipFill>
          <a:blip r:embed="rId2">
            <a:extLst>
              <a:ext uri="{28A0092B-C50C-407E-A947-70E740481C1C}">
                <a14:useLocalDpi xmlns:a14="http://schemas.microsoft.com/office/drawing/2010/main" val="0"/>
              </a:ext>
            </a:extLst>
          </a:blip>
          <a:srcRect l="1399" t="11620" r="768" b="11830"/>
          <a:stretch>
            <a:fillRect/>
          </a:stretch>
        </p:blipFill>
        <p:spPr bwMode="auto">
          <a:xfrm>
            <a:off x="533400" y="1714211"/>
            <a:ext cx="8001000" cy="4648200"/>
          </a:xfrm>
          <a:prstGeom prst="rect">
            <a:avLst/>
          </a:prstGeom>
          <a:noFill/>
          <a:ln w="57150" cap="flat" cmpd="thickThin" algn="ctr">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pic>
      <p:sp>
        <p:nvSpPr>
          <p:cNvPr id="2140" name="Rectangle 5"/>
          <p:cNvSpPr>
            <a:spLocks noGrp="1" noChangeArrowheads="1"/>
          </p:cNvSpPr>
          <p:nvPr>
            <p:ph type="title" idx="4294967295"/>
          </p:nvPr>
        </p:nvSpPr>
        <p:spPr>
          <a:xfrm>
            <a:off x="392437" y="1066800"/>
            <a:ext cx="7772400" cy="638175"/>
          </a:xfrm>
        </p:spPr>
        <p:txBody>
          <a:bodyPr/>
          <a:lstStyle/>
          <a:p>
            <a:pPr eaLnBrk="1" hangingPunct="1"/>
            <a:r>
              <a:rPr lang="en-US" altLang="zh-CN" sz="2400" b="1" dirty="0">
                <a:solidFill>
                  <a:srgbClr val="660066"/>
                </a:solidFill>
                <a:ea typeface="楷体_GB2312" charset="-122"/>
              </a:rPr>
              <a:t>PC</a:t>
            </a:r>
            <a:r>
              <a:rPr lang="zh-CN" altLang="en-US" sz="2400" b="1" dirty="0">
                <a:solidFill>
                  <a:srgbClr val="660066"/>
                </a:solidFill>
                <a:ea typeface="楷体_GB2312" charset="-122"/>
              </a:rPr>
              <a:t>上的</a:t>
            </a:r>
            <a:r>
              <a:rPr lang="en-US" altLang="zh-CN" sz="2400" b="1" dirty="0">
                <a:solidFill>
                  <a:srgbClr val="660066"/>
                </a:solidFill>
                <a:ea typeface="楷体_GB2312" charset="-122"/>
              </a:rPr>
              <a:t>I/O</a:t>
            </a:r>
            <a:r>
              <a:rPr lang="zh-CN" altLang="en-US" sz="2400" b="1" dirty="0">
                <a:solidFill>
                  <a:srgbClr val="660066"/>
                </a:solidFill>
                <a:ea typeface="楷体_GB2312" charset="-122"/>
              </a:rPr>
              <a:t>控制器与其对应的</a:t>
            </a:r>
            <a:r>
              <a:rPr lang="en-US" altLang="zh-CN" sz="2400" b="1" dirty="0">
                <a:solidFill>
                  <a:srgbClr val="660066"/>
                </a:solidFill>
                <a:ea typeface="楷体_GB2312" charset="-122"/>
              </a:rPr>
              <a:t>I/O</a:t>
            </a:r>
            <a:r>
              <a:rPr lang="zh-CN" altLang="en-US" sz="2400" b="1" dirty="0">
                <a:solidFill>
                  <a:srgbClr val="660066"/>
                </a:solidFill>
                <a:ea typeface="楷体_GB2312" charset="-122"/>
              </a:rPr>
              <a:t>地址</a:t>
            </a:r>
          </a:p>
        </p:txBody>
      </p:sp>
      <p:sp>
        <p:nvSpPr>
          <p:cNvPr id="4" name="矩形 3"/>
          <p:cNvSpPr/>
          <p:nvPr/>
        </p:nvSpPr>
        <p:spPr>
          <a:xfrm>
            <a:off x="3276600" y="104898"/>
            <a:ext cx="2004075"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10.2 I/O</a:t>
            </a:r>
            <a:r>
              <a:rPr lang="zh-CN" altLang="en-US" dirty="0">
                <a:latin typeface="Times New Roman" panose="02020603050405020304" pitchFamily="18" charset="0"/>
              </a:rPr>
              <a:t>设备</a:t>
            </a:r>
            <a:endParaRPr lang="en-US" altLang="zh-CN" dirty="0">
              <a:latin typeface="Times New Roman" panose="02020603050405020304" pitchFamily="18" charset="0"/>
            </a:endParaRP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3"/>
          <p:cNvSpPr>
            <a:spLocks noChangeArrowheads="1"/>
          </p:cNvSpPr>
          <p:nvPr/>
        </p:nvSpPr>
        <p:spPr bwMode="auto">
          <a:xfrm>
            <a:off x="776273" y="1561234"/>
            <a:ext cx="42672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dirty="0">
                <a:solidFill>
                  <a:srgbClr val="FF0000"/>
                </a:solidFill>
              </a:rPr>
              <a:t>读写设备控制器的寄存器</a:t>
            </a:r>
            <a:r>
              <a:rPr lang="en-US" altLang="zh-CN" sz="2400" dirty="0">
                <a:solidFill>
                  <a:srgbClr val="FF0000"/>
                </a:solidFill>
              </a:rPr>
              <a:t>!</a:t>
            </a:r>
          </a:p>
        </p:txBody>
      </p:sp>
      <p:grpSp>
        <p:nvGrpSpPr>
          <p:cNvPr id="28" name="Group 4"/>
          <p:cNvGrpSpPr/>
          <p:nvPr/>
        </p:nvGrpSpPr>
        <p:grpSpPr bwMode="auto">
          <a:xfrm>
            <a:off x="530225" y="2162175"/>
            <a:ext cx="4800600" cy="603250"/>
            <a:chOff x="576" y="1170"/>
            <a:chExt cx="3024" cy="380"/>
          </a:xfrm>
        </p:grpSpPr>
        <p:sp>
          <p:nvSpPr>
            <p:cNvPr id="29" name="Rectangle 5"/>
            <p:cNvSpPr>
              <a:spLocks noChangeArrowheads="1"/>
            </p:cNvSpPr>
            <p:nvPr/>
          </p:nvSpPr>
          <p:spPr bwMode="auto">
            <a:xfrm>
              <a:off x="576" y="1170"/>
              <a:ext cx="302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sym typeface="Symbol" panose="05050102010706020507" pitchFamily="18" charset="2"/>
                </a:rPr>
                <a:t>怎么读写</a:t>
              </a:r>
              <a:r>
                <a:rPr lang="en-US" altLang="zh-CN" sz="2400" dirty="0">
                  <a:sym typeface="Symbol" panose="05050102010706020507" pitchFamily="18" charset="2"/>
                </a:rPr>
                <a:t>? </a:t>
              </a:r>
            </a:p>
          </p:txBody>
        </p:sp>
        <p:pic>
          <p:nvPicPr>
            <p:cNvPr id="30" name="Picture 6"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132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 name="Group 7"/>
          <p:cNvGrpSpPr/>
          <p:nvPr/>
        </p:nvGrpSpPr>
        <p:grpSpPr bwMode="auto">
          <a:xfrm>
            <a:off x="5480050" y="1349376"/>
            <a:ext cx="3733800" cy="2514600"/>
            <a:chOff x="768" y="1824"/>
            <a:chExt cx="3456" cy="2304"/>
          </a:xfrm>
        </p:grpSpPr>
        <p:sp>
          <p:nvSpPr>
            <p:cNvPr id="32" name="Rectangle 8"/>
            <p:cNvSpPr>
              <a:spLocks noChangeArrowheads="1"/>
            </p:cNvSpPr>
            <p:nvPr/>
          </p:nvSpPr>
          <p:spPr bwMode="auto">
            <a:xfrm>
              <a:off x="768" y="1824"/>
              <a:ext cx="2832" cy="230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endParaRPr lang="zh-CN" altLang="zh-CN" sz="2000"/>
            </a:p>
          </p:txBody>
        </p:sp>
        <p:grpSp>
          <p:nvGrpSpPr>
            <p:cNvPr id="33" name="Group 9"/>
            <p:cNvGrpSpPr/>
            <p:nvPr/>
          </p:nvGrpSpPr>
          <p:grpSpPr bwMode="auto">
            <a:xfrm>
              <a:off x="864" y="2400"/>
              <a:ext cx="1104" cy="1344"/>
              <a:chOff x="1488" y="2448"/>
              <a:chExt cx="528" cy="576"/>
            </a:xfrm>
          </p:grpSpPr>
          <p:sp>
            <p:nvSpPr>
              <p:cNvPr id="56" name="Rectangle 10"/>
              <p:cNvSpPr>
                <a:spLocks noChangeArrowheads="1"/>
              </p:cNvSpPr>
              <p:nvPr/>
            </p:nvSpPr>
            <p:spPr bwMode="auto">
              <a:xfrm>
                <a:off x="1488" y="2448"/>
                <a:ext cx="528" cy="14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solidFill>
                      <a:srgbClr val="FF0000"/>
                    </a:solidFill>
                  </a:rPr>
                  <a:t>read</a:t>
                </a:r>
              </a:p>
            </p:txBody>
          </p:sp>
          <p:sp>
            <p:nvSpPr>
              <p:cNvPr id="57" name="Rectangle 11"/>
              <p:cNvSpPr>
                <a:spLocks noChangeArrowheads="1"/>
              </p:cNvSpPr>
              <p:nvPr/>
            </p:nvSpPr>
            <p:spPr bwMode="auto">
              <a:xfrm>
                <a:off x="1488" y="2592"/>
                <a:ext cx="528" cy="14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solidFill>
                      <a:srgbClr val="FF0000"/>
                    </a:solidFill>
                  </a:rPr>
                  <a:t>write</a:t>
                </a:r>
              </a:p>
            </p:txBody>
          </p:sp>
          <p:sp>
            <p:nvSpPr>
              <p:cNvPr id="58" name="Rectangle 12"/>
              <p:cNvSpPr>
                <a:spLocks noChangeArrowheads="1"/>
              </p:cNvSpPr>
              <p:nvPr/>
            </p:nvSpPr>
            <p:spPr bwMode="auto">
              <a:xfrm>
                <a:off x="1488" y="2736"/>
                <a:ext cx="528" cy="14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solidFill>
                      <a:srgbClr val="FF0000"/>
                    </a:solidFill>
                  </a:rPr>
                  <a:t>control</a:t>
                </a:r>
              </a:p>
            </p:txBody>
          </p:sp>
          <p:sp>
            <p:nvSpPr>
              <p:cNvPr id="59" name="Rectangle 13"/>
              <p:cNvSpPr>
                <a:spLocks noChangeArrowheads="1"/>
              </p:cNvSpPr>
              <p:nvPr/>
            </p:nvSpPr>
            <p:spPr bwMode="auto">
              <a:xfrm>
                <a:off x="1488" y="2880"/>
                <a:ext cx="528" cy="144"/>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solidFill>
                      <a:srgbClr val="FF0000"/>
                    </a:solidFill>
                  </a:rPr>
                  <a:t>status</a:t>
                </a:r>
              </a:p>
            </p:txBody>
          </p:sp>
        </p:grpSp>
        <p:sp>
          <p:nvSpPr>
            <p:cNvPr id="34" name="Rectangle 14"/>
            <p:cNvSpPr>
              <a:spLocks noChangeArrowheads="1"/>
            </p:cNvSpPr>
            <p:nvPr/>
          </p:nvSpPr>
          <p:spPr bwMode="auto">
            <a:xfrm>
              <a:off x="2112" y="2675"/>
              <a:ext cx="1152" cy="925"/>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000"/>
                <a:t>显存</a:t>
              </a:r>
            </a:p>
          </p:txBody>
        </p:sp>
        <p:sp>
          <p:nvSpPr>
            <p:cNvPr id="35" name="Text Box 15"/>
            <p:cNvSpPr txBox="1">
              <a:spLocks noChangeArrowheads="1"/>
            </p:cNvSpPr>
            <p:nvPr/>
          </p:nvSpPr>
          <p:spPr bwMode="auto">
            <a:xfrm>
              <a:off x="874" y="3818"/>
              <a:ext cx="1114" cy="3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ClrTx/>
                <a:buSzPct val="100000"/>
                <a:buFontTx/>
                <a:buNone/>
              </a:pPr>
              <a:r>
                <a:rPr lang="zh-CN" altLang="en-US" sz="2000"/>
                <a:t>寄存器组</a:t>
              </a:r>
            </a:p>
          </p:txBody>
        </p:sp>
        <p:sp>
          <p:nvSpPr>
            <p:cNvPr id="36" name="Rectangle 16"/>
            <p:cNvSpPr>
              <a:spLocks noChangeArrowheads="1"/>
            </p:cNvSpPr>
            <p:nvPr/>
          </p:nvSpPr>
          <p:spPr bwMode="auto">
            <a:xfrm>
              <a:off x="2112" y="2160"/>
              <a:ext cx="1317" cy="418"/>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000"/>
                <a:t>硬件控制器</a:t>
              </a:r>
            </a:p>
          </p:txBody>
        </p:sp>
        <p:sp>
          <p:nvSpPr>
            <p:cNvPr id="37" name="Rectangle 17"/>
            <p:cNvSpPr>
              <a:spLocks noChangeArrowheads="1"/>
            </p:cNvSpPr>
            <p:nvPr/>
          </p:nvSpPr>
          <p:spPr bwMode="auto">
            <a:xfrm>
              <a:off x="864" y="1920"/>
              <a:ext cx="1104" cy="418"/>
            </a:xfrm>
            <a:prstGeom prst="rect">
              <a:avLst/>
            </a:prstGeom>
            <a:noFill/>
            <a:ln w="38100" algn="ctr">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000"/>
                <a:t>总线接口</a:t>
              </a:r>
            </a:p>
          </p:txBody>
        </p:sp>
        <p:pic>
          <p:nvPicPr>
            <p:cNvPr id="38"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9" y="2064"/>
              <a:ext cx="475"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AutoShape 19"/>
            <p:cNvSpPr>
              <a:spLocks noChangeArrowheads="1"/>
            </p:cNvSpPr>
            <p:nvPr/>
          </p:nvSpPr>
          <p:spPr bwMode="auto">
            <a:xfrm>
              <a:off x="3360" y="2304"/>
              <a:ext cx="384" cy="144"/>
            </a:xfrm>
            <a:prstGeom prst="leftRightArrow">
              <a:avLst>
                <a:gd name="adj1" fmla="val 50000"/>
                <a:gd name="adj2" fmla="val 53333"/>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sp>
        <p:nvSpPr>
          <p:cNvPr id="60" name="Rectangle 20"/>
          <p:cNvSpPr>
            <a:spLocks noChangeArrowheads="1"/>
          </p:cNvSpPr>
          <p:nvPr/>
        </p:nvSpPr>
        <p:spPr bwMode="auto">
          <a:xfrm>
            <a:off x="2816225" y="2254250"/>
            <a:ext cx="22204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err="1">
                <a:solidFill>
                  <a:srgbClr val="FF0000"/>
                </a:solidFill>
                <a:sym typeface="Symbol" panose="05050102010706020507" pitchFamily="18" charset="2"/>
              </a:rPr>
              <a:t>mov</a:t>
            </a:r>
            <a:r>
              <a:rPr lang="en-US" altLang="zh-CN" sz="2400" dirty="0">
                <a:solidFill>
                  <a:srgbClr val="FF0000"/>
                </a:solidFill>
                <a:sym typeface="Symbol" panose="05050102010706020507" pitchFamily="18" charset="2"/>
              </a:rPr>
              <a:t> [200], ax </a:t>
            </a:r>
          </a:p>
        </p:txBody>
      </p:sp>
      <p:sp>
        <p:nvSpPr>
          <p:cNvPr id="61" name="AutoShape 21"/>
          <p:cNvSpPr>
            <a:spLocks noChangeArrowheads="1"/>
          </p:cNvSpPr>
          <p:nvPr/>
        </p:nvSpPr>
        <p:spPr bwMode="auto">
          <a:xfrm rot="10800000">
            <a:off x="2892425" y="2895600"/>
            <a:ext cx="1981200" cy="609600"/>
          </a:xfrm>
          <a:prstGeom prst="wedgeRoundRectCallout">
            <a:avLst>
              <a:gd name="adj1" fmla="val -4327"/>
              <a:gd name="adj2" fmla="val 98954"/>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t>关键是地址</a:t>
            </a:r>
          </a:p>
        </p:txBody>
      </p:sp>
      <p:grpSp>
        <p:nvGrpSpPr>
          <p:cNvPr id="62" name="Group 22"/>
          <p:cNvGrpSpPr/>
          <p:nvPr/>
        </p:nvGrpSpPr>
        <p:grpSpPr bwMode="auto">
          <a:xfrm>
            <a:off x="530225" y="3511550"/>
            <a:ext cx="4800600" cy="603250"/>
            <a:chOff x="576" y="1170"/>
            <a:chExt cx="3024" cy="380"/>
          </a:xfrm>
        </p:grpSpPr>
        <p:sp>
          <p:nvSpPr>
            <p:cNvPr id="63" name="Rectangle 23"/>
            <p:cNvSpPr>
              <a:spLocks noChangeArrowheads="1"/>
            </p:cNvSpPr>
            <p:nvPr/>
          </p:nvSpPr>
          <p:spPr bwMode="auto">
            <a:xfrm>
              <a:off x="576" y="1170"/>
              <a:ext cx="302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sym typeface="Symbol" panose="05050102010706020507" pitchFamily="18" charset="2"/>
                </a:rPr>
                <a:t>设备寄存器的编址 </a:t>
              </a:r>
            </a:p>
          </p:txBody>
        </p:sp>
        <p:pic>
          <p:nvPicPr>
            <p:cNvPr id="64" name="Picture 24"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132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5" name="Group 25"/>
          <p:cNvGrpSpPr/>
          <p:nvPr/>
        </p:nvGrpSpPr>
        <p:grpSpPr bwMode="auto">
          <a:xfrm>
            <a:off x="530225" y="4038600"/>
            <a:ext cx="8001000" cy="1127125"/>
            <a:chOff x="576" y="2523"/>
            <a:chExt cx="5040" cy="710"/>
          </a:xfrm>
        </p:grpSpPr>
        <p:sp>
          <p:nvSpPr>
            <p:cNvPr id="66" name="Rectangle 26"/>
            <p:cNvSpPr>
              <a:spLocks noChangeArrowheads="1"/>
            </p:cNvSpPr>
            <p:nvPr/>
          </p:nvSpPr>
          <p:spPr bwMode="auto">
            <a:xfrm>
              <a:off x="576" y="2523"/>
              <a:ext cx="5040"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solidFill>
                    <a:srgbClr val="FF0000"/>
                  </a:solidFill>
                  <a:sym typeface="Symbol" panose="05050102010706020507" pitchFamily="18" charset="2"/>
                </a:rPr>
                <a:t>独立编址</a:t>
              </a:r>
              <a:r>
                <a:rPr lang="en-US" altLang="zh-CN" sz="2400" dirty="0">
                  <a:solidFill>
                    <a:srgbClr val="FF0000"/>
                  </a:solidFill>
                  <a:sym typeface="Symbol" panose="05050102010706020507" pitchFamily="18" charset="2"/>
                </a:rPr>
                <a:t>:</a:t>
              </a:r>
              <a:r>
                <a:rPr lang="en-US" altLang="zh-CN" sz="2400" dirty="0">
                  <a:sym typeface="Symbol" panose="05050102010706020507" pitchFamily="18" charset="2"/>
                </a:rPr>
                <a:t>  </a:t>
              </a:r>
              <a:r>
                <a:rPr lang="zh-CN" altLang="en-US" sz="2400" dirty="0">
                  <a:sym typeface="Symbol" panose="05050102010706020507" pitchFamily="18" charset="2"/>
                </a:rPr>
                <a:t>需要独立的指令。比如</a:t>
              </a:r>
              <a:r>
                <a:rPr lang="en-US" altLang="zh-CN" sz="2400" dirty="0">
                  <a:sym typeface="Symbol" panose="05050102010706020507" pitchFamily="18" charset="2"/>
                </a:rPr>
                <a:t>X86:in,out</a:t>
              </a:r>
              <a:r>
                <a:rPr lang="zh-CN" altLang="en-US" sz="2400" dirty="0">
                  <a:sym typeface="Symbol" panose="05050102010706020507" pitchFamily="18" charset="2"/>
                </a:rPr>
                <a:t>；</a:t>
              </a:r>
              <a:endParaRPr lang="en-US" altLang="zh-CN" sz="2400" dirty="0">
                <a:sym typeface="Symbol" panose="05050102010706020507" pitchFamily="18" charset="2"/>
              </a:endParaRPr>
            </a:p>
            <a:p>
              <a:pPr lvl="1" eaLnBrk="1" hangingPunct="1">
                <a:lnSpc>
                  <a:spcPct val="140000"/>
                </a:lnSpc>
                <a:spcBef>
                  <a:spcPct val="0"/>
                </a:spcBef>
                <a:buClrTx/>
                <a:buSzTx/>
                <a:buFontTx/>
                <a:buNone/>
              </a:pPr>
              <a:r>
                <a:rPr lang="zh-CN" altLang="en-US" sz="2400" dirty="0"/>
                <a:t>只能与</a:t>
              </a:r>
              <a:r>
                <a:rPr lang="en-US" altLang="zh-CN" sz="2400" dirty="0"/>
                <a:t>DX,AX,AL</a:t>
              </a:r>
              <a:r>
                <a:rPr lang="zh-CN" altLang="en-US" sz="2400" dirty="0"/>
                <a:t>寄存器结合使用。</a:t>
              </a:r>
              <a:r>
                <a:rPr lang="zh-CN" altLang="en-US" sz="2400" dirty="0">
                  <a:sym typeface="Symbol" panose="05050102010706020507" pitchFamily="18" charset="2"/>
                </a:rPr>
                <a:t>如</a:t>
              </a:r>
              <a:r>
                <a:rPr lang="en-US" altLang="zh-CN" sz="2400" dirty="0"/>
                <a:t>out 0x21, AL</a:t>
              </a:r>
              <a:endParaRPr lang="en-US" altLang="zh-CN" sz="2400" dirty="0">
                <a:sym typeface="Symbol" panose="05050102010706020507" pitchFamily="18" charset="2"/>
              </a:endParaRPr>
            </a:p>
          </p:txBody>
        </p:sp>
        <p:pic>
          <p:nvPicPr>
            <p:cNvPr id="67" name="Picture 27"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267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8" name="Group 28"/>
          <p:cNvGrpSpPr/>
          <p:nvPr/>
        </p:nvGrpSpPr>
        <p:grpSpPr bwMode="auto">
          <a:xfrm>
            <a:off x="530225" y="5057775"/>
            <a:ext cx="8001000" cy="1114425"/>
            <a:chOff x="576" y="2893"/>
            <a:chExt cx="5040" cy="702"/>
          </a:xfrm>
        </p:grpSpPr>
        <p:sp>
          <p:nvSpPr>
            <p:cNvPr id="69" name="Rectangle 29"/>
            <p:cNvSpPr>
              <a:spLocks noChangeArrowheads="1"/>
            </p:cNvSpPr>
            <p:nvPr/>
          </p:nvSpPr>
          <p:spPr bwMode="auto">
            <a:xfrm>
              <a:off x="576" y="2893"/>
              <a:ext cx="5040"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solidFill>
                    <a:srgbClr val="FF0000"/>
                  </a:solidFill>
                  <a:sym typeface="Symbol" panose="05050102010706020507" pitchFamily="18" charset="2"/>
                </a:rPr>
                <a:t>内存映像编址</a:t>
              </a:r>
              <a:r>
                <a:rPr lang="en-US" altLang="zh-CN" sz="2400" dirty="0">
                  <a:solidFill>
                    <a:srgbClr val="FF0000"/>
                  </a:solidFill>
                  <a:sym typeface="Symbol" panose="05050102010706020507" pitchFamily="18" charset="2"/>
                </a:rPr>
                <a:t>:</a:t>
              </a:r>
              <a:r>
                <a:rPr lang="en-US" altLang="zh-CN" sz="2400" dirty="0">
                  <a:sym typeface="Symbol" panose="05050102010706020507" pitchFamily="18" charset="2"/>
                </a:rPr>
                <a:t>  </a:t>
              </a:r>
              <a:r>
                <a:rPr lang="zh-CN" altLang="en-US" sz="2400" dirty="0">
                  <a:sym typeface="Symbol" panose="05050102010706020507" pitchFamily="18" charset="2"/>
                </a:rPr>
                <a:t>是内存物理地址空间的一部分，使用</a:t>
              </a:r>
              <a:r>
                <a:rPr lang="en-US" altLang="zh-CN" sz="2400" dirty="0" err="1">
                  <a:sym typeface="Symbol" panose="05050102010706020507" pitchFamily="18" charset="2"/>
                </a:rPr>
                <a:t>mov</a:t>
              </a:r>
              <a:r>
                <a:rPr lang="zh-CN" altLang="en-US" sz="2400" dirty="0">
                  <a:sym typeface="Symbol" panose="05050102010706020507" pitchFamily="18" charset="2"/>
                </a:rPr>
                <a:t>命令，如</a:t>
              </a:r>
              <a:r>
                <a:rPr lang="en-US" altLang="zh-CN" sz="2400" dirty="0" err="1"/>
                <a:t>mov</a:t>
              </a:r>
              <a:r>
                <a:rPr lang="en-US" altLang="zh-CN" sz="2400" dirty="0"/>
                <a:t> [0x8000f000], AL</a:t>
              </a:r>
              <a:endParaRPr lang="en-US" altLang="zh-CN" sz="2400" dirty="0">
                <a:sym typeface="Symbol" panose="05050102010706020507" pitchFamily="18" charset="2"/>
              </a:endParaRPr>
            </a:p>
          </p:txBody>
        </p:sp>
        <p:pic>
          <p:nvPicPr>
            <p:cNvPr id="70" name="Picture 30"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30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 name="Group 31"/>
          <p:cNvGrpSpPr/>
          <p:nvPr/>
        </p:nvGrpSpPr>
        <p:grpSpPr bwMode="auto">
          <a:xfrm>
            <a:off x="4457572" y="4786635"/>
            <a:ext cx="3140493" cy="1858640"/>
            <a:chOff x="2877" y="2899"/>
            <a:chExt cx="2211" cy="1325"/>
          </a:xfrm>
        </p:grpSpPr>
        <p:sp>
          <p:nvSpPr>
            <p:cNvPr id="72" name="Freeform 32"/>
            <p:cNvSpPr/>
            <p:nvPr/>
          </p:nvSpPr>
          <p:spPr bwMode="auto">
            <a:xfrm>
              <a:off x="2877" y="3767"/>
              <a:ext cx="864" cy="192"/>
            </a:xfrm>
            <a:custGeom>
              <a:avLst/>
              <a:gdLst>
                <a:gd name="T0" fmla="*/ 864 w 864"/>
                <a:gd name="T1" fmla="*/ 256 h 144"/>
                <a:gd name="T2" fmla="*/ 336 w 864"/>
                <a:gd name="T3" fmla="*/ 171 h 144"/>
                <a:gd name="T4" fmla="*/ 0 w 864"/>
                <a:gd name="T5" fmla="*/ 0 h 144"/>
                <a:gd name="T6" fmla="*/ 0 60000 65536"/>
                <a:gd name="T7" fmla="*/ 0 60000 65536"/>
                <a:gd name="T8" fmla="*/ 0 60000 65536"/>
              </a:gdLst>
              <a:ahLst/>
              <a:cxnLst>
                <a:cxn ang="T6">
                  <a:pos x="T0" y="T1"/>
                </a:cxn>
                <a:cxn ang="T7">
                  <a:pos x="T2" y="T3"/>
                </a:cxn>
                <a:cxn ang="T8">
                  <a:pos x="T4" y="T5"/>
                </a:cxn>
              </a:cxnLst>
              <a:rect l="0" t="0" r="r" b="b"/>
              <a:pathLst>
                <a:path w="864" h="144">
                  <a:moveTo>
                    <a:pt x="864" y="144"/>
                  </a:moveTo>
                  <a:cubicBezTo>
                    <a:pt x="672" y="132"/>
                    <a:pt x="480" y="120"/>
                    <a:pt x="336" y="96"/>
                  </a:cubicBezTo>
                  <a:cubicBezTo>
                    <a:pt x="192" y="72"/>
                    <a:pt x="96" y="36"/>
                    <a:pt x="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Rectangle 33"/>
            <p:cNvSpPr>
              <a:spLocks noChangeArrowheads="1"/>
            </p:cNvSpPr>
            <p:nvPr/>
          </p:nvSpPr>
          <p:spPr bwMode="auto">
            <a:xfrm>
              <a:off x="3648" y="3696"/>
              <a:ext cx="1440" cy="528"/>
            </a:xfrm>
            <a:prstGeom prst="rect">
              <a:avLst/>
            </a:prstGeom>
            <a:noFill/>
            <a:ln w="19050"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74" name="Text Box 34"/>
            <p:cNvSpPr txBox="1">
              <a:spLocks noChangeArrowheads="1"/>
            </p:cNvSpPr>
            <p:nvPr/>
          </p:nvSpPr>
          <p:spPr bwMode="auto">
            <a:xfrm>
              <a:off x="3744" y="3696"/>
              <a:ext cx="134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dirty="0">
                  <a:solidFill>
                    <a:srgbClr val="FF0000"/>
                  </a:solidFill>
                </a:rPr>
                <a:t>查查硬件手册就知道了</a:t>
              </a:r>
              <a:r>
                <a:rPr lang="en-US" altLang="zh-CN" sz="2400" dirty="0">
                  <a:solidFill>
                    <a:srgbClr val="FF0000"/>
                  </a:solidFill>
                </a:rPr>
                <a:t>!</a:t>
              </a:r>
            </a:p>
          </p:txBody>
        </p:sp>
        <p:sp>
          <p:nvSpPr>
            <p:cNvPr id="75" name="Freeform 35"/>
            <p:cNvSpPr/>
            <p:nvPr/>
          </p:nvSpPr>
          <p:spPr bwMode="auto">
            <a:xfrm>
              <a:off x="4337" y="2899"/>
              <a:ext cx="624" cy="864"/>
            </a:xfrm>
            <a:custGeom>
              <a:avLst/>
              <a:gdLst>
                <a:gd name="T0" fmla="*/ 0 w 624"/>
                <a:gd name="T1" fmla="*/ 864 h 864"/>
                <a:gd name="T2" fmla="*/ 432 w 624"/>
                <a:gd name="T3" fmla="*/ 672 h 864"/>
                <a:gd name="T4" fmla="*/ 576 w 624"/>
                <a:gd name="T5" fmla="*/ 288 h 864"/>
                <a:gd name="T6" fmla="*/ 624 w 624"/>
                <a:gd name="T7" fmla="*/ 0 h 8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864">
                  <a:moveTo>
                    <a:pt x="0" y="864"/>
                  </a:moveTo>
                  <a:cubicBezTo>
                    <a:pt x="168" y="816"/>
                    <a:pt x="336" y="768"/>
                    <a:pt x="432" y="672"/>
                  </a:cubicBezTo>
                  <a:cubicBezTo>
                    <a:pt x="528" y="576"/>
                    <a:pt x="544" y="400"/>
                    <a:pt x="576" y="288"/>
                  </a:cubicBezTo>
                  <a:cubicBezTo>
                    <a:pt x="608" y="176"/>
                    <a:pt x="616" y="88"/>
                    <a:pt x="624"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 name="矩形 39"/>
          <p:cNvSpPr/>
          <p:nvPr/>
        </p:nvSpPr>
        <p:spPr>
          <a:xfrm>
            <a:off x="3276600" y="104898"/>
            <a:ext cx="2087431"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10.2  I/O</a:t>
            </a:r>
            <a:r>
              <a:rPr lang="zh-CN" altLang="en-US" dirty="0">
                <a:latin typeface="Times New Roman" panose="02020603050405020304" pitchFamily="18" charset="0"/>
              </a:rPr>
              <a:t>设备</a:t>
            </a:r>
            <a:endParaRPr lang="en-US" altLang="zh-CN" dirty="0">
              <a:latin typeface="Times New Roman" panose="02020603050405020304" pitchFamily="18" charset="0"/>
            </a:endParaRPr>
          </a:p>
        </p:txBody>
      </p:sp>
      <p:sp>
        <p:nvSpPr>
          <p:cNvPr id="41" name="Text Box 4"/>
          <p:cNvSpPr>
            <a:spLocks noChangeArrowheads="1"/>
          </p:cNvSpPr>
          <p:nvPr/>
        </p:nvSpPr>
        <p:spPr bwMode="auto">
          <a:xfrm>
            <a:off x="401782" y="1066800"/>
            <a:ext cx="444224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dirty="0">
                <a:solidFill>
                  <a:srgbClr val="C00000"/>
                </a:solidFill>
                <a:latin typeface="Arial" panose="020B0604020202020204" pitchFamily="34" charset="0"/>
              </a:rPr>
              <a:t>3</a:t>
            </a:r>
            <a:r>
              <a:rPr kumimoji="0" lang="zh-CN" altLang="en-US" sz="2800" b="1" dirty="0">
                <a:solidFill>
                  <a:srgbClr val="C00000"/>
                </a:solidFill>
                <a:latin typeface="Arial" panose="020B0604020202020204" pitchFamily="34" charset="0"/>
              </a:rPr>
              <a:t>、设备控制器的基本功能</a:t>
            </a:r>
            <a:r>
              <a:rPr lang="zh-CN" altLang="en-US" sz="2800" b="1"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2" presetClass="entr" presetSubtype="2"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 calcmode="lin" valueType="num">
                                      <p:cBhvr additive="base">
                                        <p:cTn id="10" dur="500" fill="hold"/>
                                        <p:tgtEl>
                                          <p:spTgt spid="31"/>
                                        </p:tgtEl>
                                        <p:attrNameLst>
                                          <p:attrName>ppt_x</p:attrName>
                                        </p:attrNameLst>
                                      </p:cBhvr>
                                      <p:tavLst>
                                        <p:tav tm="0">
                                          <p:val>
                                            <p:strVal val="1+#ppt_w/2"/>
                                          </p:val>
                                        </p:tav>
                                        <p:tav tm="100000">
                                          <p:val>
                                            <p:strVal val="#ppt_x"/>
                                          </p:val>
                                        </p:tav>
                                      </p:tavLst>
                                    </p:anim>
                                    <p:anim calcmode="lin" valueType="num">
                                      <p:cBhvr additive="base">
                                        <p:cTn id="11"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dissolve">
                                      <p:cBhvr>
                                        <p:cTn id="20" dur="500"/>
                                        <p:tgtEl>
                                          <p:spTgt spid="60"/>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dissolve">
                                      <p:cBhvr>
                                        <p:cTn id="24" dur="500"/>
                                        <p:tgtEl>
                                          <p:spTgt spid="6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dissolve">
                                      <p:cBhvr>
                                        <p:cTn id="29" dur="500"/>
                                        <p:tgtEl>
                                          <p:spTgt spid="6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5"/>
                                        </p:tgtEl>
                                        <p:attrNameLst>
                                          <p:attrName>style.visibility</p:attrName>
                                        </p:attrNameLst>
                                      </p:cBhvr>
                                      <p:to>
                                        <p:strVal val="visible"/>
                                      </p:to>
                                    </p:set>
                                    <p:anim calcmode="lin" valueType="num">
                                      <p:cBhvr additive="base">
                                        <p:cTn id="34" dur="500" fill="hold"/>
                                        <p:tgtEl>
                                          <p:spTgt spid="65"/>
                                        </p:tgtEl>
                                        <p:attrNameLst>
                                          <p:attrName>ppt_x</p:attrName>
                                        </p:attrNameLst>
                                      </p:cBhvr>
                                      <p:tavLst>
                                        <p:tav tm="0">
                                          <p:val>
                                            <p:strVal val="#ppt_x"/>
                                          </p:val>
                                        </p:tav>
                                        <p:tav tm="100000">
                                          <p:val>
                                            <p:strVal val="#ppt_x"/>
                                          </p:val>
                                        </p:tav>
                                      </p:tavLst>
                                    </p:anim>
                                    <p:anim calcmode="lin" valueType="num">
                                      <p:cBhvr additive="base">
                                        <p:cTn id="35"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8"/>
                                        </p:tgtEl>
                                        <p:attrNameLst>
                                          <p:attrName>style.visibility</p:attrName>
                                        </p:attrNameLst>
                                      </p:cBhvr>
                                      <p:to>
                                        <p:strVal val="visible"/>
                                      </p:to>
                                    </p:set>
                                    <p:anim calcmode="lin" valueType="num">
                                      <p:cBhvr additive="base">
                                        <p:cTn id="40" dur="500" fill="hold"/>
                                        <p:tgtEl>
                                          <p:spTgt spid="68"/>
                                        </p:tgtEl>
                                        <p:attrNameLst>
                                          <p:attrName>ppt_x</p:attrName>
                                        </p:attrNameLst>
                                      </p:cBhvr>
                                      <p:tavLst>
                                        <p:tav tm="0">
                                          <p:val>
                                            <p:strVal val="#ppt_x"/>
                                          </p:val>
                                        </p:tav>
                                        <p:tav tm="100000">
                                          <p:val>
                                            <p:strVal val="#ppt_x"/>
                                          </p:val>
                                        </p:tav>
                                      </p:tavLst>
                                    </p:anim>
                                    <p:anim calcmode="lin" valueType="num">
                                      <p:cBhvr additive="base">
                                        <p:cTn id="41"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71"/>
                                        </p:tgtEl>
                                        <p:attrNameLst>
                                          <p:attrName>style.visibility</p:attrName>
                                        </p:attrNameLst>
                                      </p:cBhvr>
                                      <p:to>
                                        <p:strVal val="visible"/>
                                      </p:to>
                                    </p:set>
                                    <p:anim calcmode="lin" valueType="num">
                                      <p:cBhvr additive="base">
                                        <p:cTn id="46" dur="500" fill="hold"/>
                                        <p:tgtEl>
                                          <p:spTgt spid="71"/>
                                        </p:tgtEl>
                                        <p:attrNameLst>
                                          <p:attrName>ppt_x</p:attrName>
                                        </p:attrNameLst>
                                      </p:cBhvr>
                                      <p:tavLst>
                                        <p:tav tm="0">
                                          <p:val>
                                            <p:strVal val="#ppt_x"/>
                                          </p:val>
                                        </p:tav>
                                        <p:tav tm="100000">
                                          <p:val>
                                            <p:strVal val="#ppt_x"/>
                                          </p:val>
                                        </p:tav>
                                      </p:tavLst>
                                    </p:anim>
                                    <p:anim calcmode="lin" valueType="num">
                                      <p:cBhvr additive="base">
                                        <p:cTn id="47"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60" grpId="0"/>
      <p:bldP spid="6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43" name="Object 5"/>
          <p:cNvGraphicFramePr>
            <a:graphicFrameLocks noGrp="1" noChangeAspect="1"/>
          </p:cNvGraphicFramePr>
          <p:nvPr>
            <p:ph sz="half" idx="4294967295"/>
          </p:nvPr>
        </p:nvGraphicFramePr>
        <p:xfrm>
          <a:off x="395288" y="2509982"/>
          <a:ext cx="8345881" cy="3816350"/>
        </p:xfrm>
        <a:graphic>
          <a:graphicData uri="http://schemas.openxmlformats.org/presentationml/2006/ole">
            <mc:AlternateContent xmlns:mc="http://schemas.openxmlformats.org/markup-compatibility/2006">
              <mc:Choice xmlns:v="urn:schemas-microsoft-com:vml" Requires="v">
                <p:oleObj name="Visio" r:id="rId2" imgW="4662170" imgH="2133600" progId="Visio.Drawing.11">
                  <p:embed/>
                </p:oleObj>
              </mc:Choice>
              <mc:Fallback>
                <p:oleObj name="Visio" r:id="rId2" imgW="4662170" imgH="2133600" progId="Visio.Drawing.11">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509982"/>
                        <a:ext cx="8345881" cy="3816350"/>
                      </a:xfrm>
                      <a:prstGeom prst="rect">
                        <a:avLst/>
                      </a:prstGeom>
                      <a:noFill/>
                      <a:ln>
                        <a:noFill/>
                      </a:ln>
                    </p:spPr>
                  </p:pic>
                </p:oleObj>
              </mc:Fallback>
            </mc:AlternateContent>
          </a:graphicData>
        </a:graphic>
      </p:graphicFrame>
      <p:sp>
        <p:nvSpPr>
          <p:cNvPr id="2144" name="Rectangle 3"/>
          <p:cNvSpPr>
            <a:spLocks noGrp="1" noChangeArrowheads="1"/>
          </p:cNvSpPr>
          <p:nvPr>
            <p:ph type="body" sz="half" idx="4294967295"/>
          </p:nvPr>
        </p:nvSpPr>
        <p:spPr>
          <a:xfrm>
            <a:off x="395288" y="1133331"/>
            <a:ext cx="8424862" cy="1457469"/>
          </a:xfrm>
        </p:spPr>
        <p:txBody>
          <a:bodyPr/>
          <a:lstStyle/>
          <a:p>
            <a:pPr eaLnBrk="1" hangingPunct="1">
              <a:lnSpc>
                <a:spcPct val="110000"/>
              </a:lnSpc>
            </a:pPr>
            <a:r>
              <a:rPr lang="zh-CN" altLang="en-US" sz="2400" b="1" dirty="0">
                <a:solidFill>
                  <a:schemeClr val="accent2"/>
                </a:solidFill>
              </a:rPr>
              <a:t>设备控制器与处理机的接口</a:t>
            </a:r>
          </a:p>
          <a:p>
            <a:pPr eaLnBrk="1" hangingPunct="1">
              <a:lnSpc>
                <a:spcPct val="110000"/>
              </a:lnSpc>
            </a:pPr>
            <a:r>
              <a:rPr lang="zh-CN" altLang="en-US" sz="2400" b="1" dirty="0">
                <a:solidFill>
                  <a:schemeClr val="accent2"/>
                </a:solidFill>
              </a:rPr>
              <a:t>设备控制器与设备的接口</a:t>
            </a:r>
          </a:p>
          <a:p>
            <a:pPr eaLnBrk="1" hangingPunct="1">
              <a:lnSpc>
                <a:spcPct val="110000"/>
              </a:lnSpc>
            </a:pPr>
            <a:r>
              <a:rPr lang="en-US" altLang="zh-CN" sz="2400" b="1" dirty="0">
                <a:solidFill>
                  <a:schemeClr val="accent2"/>
                </a:solidFill>
              </a:rPr>
              <a:t>I/O</a:t>
            </a:r>
            <a:r>
              <a:rPr lang="zh-CN" altLang="en-US" sz="2400" b="1" dirty="0">
                <a:solidFill>
                  <a:schemeClr val="accent2"/>
                </a:solidFill>
              </a:rPr>
              <a:t>逻辑：</a:t>
            </a:r>
            <a:r>
              <a:rPr lang="zh-CN" altLang="en-US" sz="2400" dirty="0"/>
              <a:t>在其控制下完成与</a:t>
            </a:r>
            <a:r>
              <a:rPr lang="en-US" altLang="zh-CN" sz="2400" dirty="0"/>
              <a:t>CPU</a:t>
            </a:r>
            <a:r>
              <a:rPr lang="zh-CN" altLang="en-US" sz="2400" dirty="0"/>
              <a:t>、设备的通信。</a:t>
            </a:r>
          </a:p>
        </p:txBody>
      </p:sp>
      <p:sp>
        <p:nvSpPr>
          <p:cNvPr id="2145" name="Text Box 4"/>
          <p:cNvSpPr>
            <a:spLocks noChangeArrowheads="1"/>
          </p:cNvSpPr>
          <p:nvPr/>
        </p:nvSpPr>
        <p:spPr bwMode="auto">
          <a:xfrm>
            <a:off x="323850" y="549275"/>
            <a:ext cx="417671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dirty="0">
                <a:solidFill>
                  <a:srgbClr val="C00000"/>
                </a:solidFill>
                <a:latin typeface="Arial" panose="020B0604020202020204" pitchFamily="34" charset="0"/>
              </a:rPr>
              <a:t>4</a:t>
            </a:r>
            <a:r>
              <a:rPr kumimoji="0" lang="zh-CN" altLang="en-US" sz="2800" b="1" dirty="0">
                <a:solidFill>
                  <a:srgbClr val="C00000"/>
                </a:solidFill>
                <a:latin typeface="Arial" panose="020B0604020202020204" pitchFamily="34" charset="0"/>
              </a:rPr>
              <a:t>、设备控制器的组成</a:t>
            </a:r>
            <a:r>
              <a:rPr lang="zh-CN" altLang="en-US" sz="2800" b="1" dirty="0"/>
              <a:t> </a:t>
            </a:r>
          </a:p>
        </p:txBody>
      </p:sp>
      <p:sp>
        <p:nvSpPr>
          <p:cNvPr id="2146" name="Text Box 8"/>
          <p:cNvSpPr>
            <a:spLocks noChangeArrowheads="1"/>
          </p:cNvSpPr>
          <p:nvPr/>
        </p:nvSpPr>
        <p:spPr bwMode="auto">
          <a:xfrm>
            <a:off x="3673764" y="6288809"/>
            <a:ext cx="210185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dirty="0"/>
              <a:t>设备控制器的组成 </a:t>
            </a:r>
          </a:p>
        </p:txBody>
      </p:sp>
      <p:sp>
        <p:nvSpPr>
          <p:cNvPr id="2147" name="Rectangle 20"/>
          <p:cNvSpPr>
            <a:spLocks noChangeArrowheads="1"/>
          </p:cNvSpPr>
          <p:nvPr/>
        </p:nvSpPr>
        <p:spPr bwMode="auto">
          <a:xfrm>
            <a:off x="1743075" y="3213100"/>
            <a:ext cx="1965325" cy="3024188"/>
          </a:xfrm>
          <a:prstGeom prst="rect">
            <a:avLst/>
          </a:prstGeom>
          <a:noFill/>
          <a:ln w="38100" cap="flat" algn="ctr">
            <a:solidFill>
              <a:srgbClr val="0000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zh-CN" sz="1400">
              <a:latin typeface="Arial" panose="020B0604020202020204" pitchFamily="34" charset="0"/>
            </a:endParaRPr>
          </a:p>
        </p:txBody>
      </p:sp>
      <p:sp>
        <p:nvSpPr>
          <p:cNvPr id="2148" name="Rectangle 20"/>
          <p:cNvSpPr>
            <a:spLocks noChangeArrowheads="1"/>
          </p:cNvSpPr>
          <p:nvPr/>
        </p:nvSpPr>
        <p:spPr bwMode="auto">
          <a:xfrm>
            <a:off x="6011863" y="3213100"/>
            <a:ext cx="1512887" cy="3024188"/>
          </a:xfrm>
          <a:prstGeom prst="rect">
            <a:avLst/>
          </a:prstGeom>
          <a:noFill/>
          <a:ln w="38100" cap="flat" algn="ctr">
            <a:solidFill>
              <a:srgbClr val="0000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zh-CN" sz="1400">
              <a:latin typeface="Arial" panose="020B0604020202020204" pitchFamily="34" charset="0"/>
            </a:endParaRPr>
          </a:p>
        </p:txBody>
      </p:sp>
      <p:sp>
        <p:nvSpPr>
          <p:cNvPr id="2149" name="Rectangle 20"/>
          <p:cNvSpPr>
            <a:spLocks noChangeArrowheads="1"/>
          </p:cNvSpPr>
          <p:nvPr/>
        </p:nvSpPr>
        <p:spPr bwMode="auto">
          <a:xfrm>
            <a:off x="4067175" y="4724400"/>
            <a:ext cx="1584325" cy="1441450"/>
          </a:xfrm>
          <a:prstGeom prst="rect">
            <a:avLst/>
          </a:prstGeom>
          <a:noFill/>
          <a:ln w="38100" cap="flat" algn="ctr">
            <a:solidFill>
              <a:srgbClr val="0000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zh-CN" sz="1400">
              <a:latin typeface="Arial" panose="020B0604020202020204" pitchFamily="34" charset="0"/>
            </a:endParaRPr>
          </a:p>
        </p:txBody>
      </p:sp>
      <p:sp>
        <p:nvSpPr>
          <p:cNvPr id="9" name="矩形 8"/>
          <p:cNvSpPr/>
          <p:nvPr/>
        </p:nvSpPr>
        <p:spPr>
          <a:xfrm>
            <a:off x="3276600" y="104898"/>
            <a:ext cx="2004075"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10.2 I/O</a:t>
            </a:r>
            <a:r>
              <a:rPr lang="zh-CN" altLang="en-US" dirty="0">
                <a:latin typeface="Times New Roman" panose="02020603050405020304" pitchFamily="18" charset="0"/>
              </a:rPr>
              <a:t>设备</a:t>
            </a:r>
            <a:endParaRPr lang="en-US" altLang="zh-CN" dirty="0">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1" presetClass="entr" presetSubtype="0" fill="hold" grpId="0" nodeType="clickEffect">
                                  <p:childTnLst>
                                    <p:set>
                                      <p:cBhvr additive="base">
                                        <p:cTn id="6" dur="500">
                                          <p:stCondLst>
                                            <p:cond delay="0"/>
                                          </p:stCondLst>
                                        </p:cTn>
                                        <p:tgtEl>
                                          <p:spTgt spid="2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1" presetClass="entr" presetSubtype="0" fill="hold" grpId="0" nodeType="clickEffect">
                                  <p:childTnLst>
                                    <p:set>
                                      <p:cBhvr additive="base">
                                        <p:cTn id="10" dur="500">
                                          <p:stCondLst>
                                            <p:cond delay="0"/>
                                          </p:stCondLst>
                                        </p:cTn>
                                        <p:tgtEl>
                                          <p:spTgt spid="21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1" presetClass="entr" presetSubtype="0" fill="hold" grpId="0" nodeType="clickEffect">
                                  <p:childTnLst>
                                    <p:set>
                                      <p:cBhvr additive="base">
                                        <p:cTn id="14" dur="500">
                                          <p:stCondLst>
                                            <p:cond delay="0"/>
                                          </p:stCondLst>
                                        </p:cTn>
                                        <p:tgtEl>
                                          <p:spTgt spid="2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7" grpId="0" animBg="1"/>
      <p:bldP spid="2148" grpId="0" animBg="1"/>
      <p:bldP spid="214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 name="Rectangle 3"/>
          <p:cNvSpPr>
            <a:spLocks noGrp="1" noChangeArrowheads="1"/>
          </p:cNvSpPr>
          <p:nvPr>
            <p:ph type="body" sz="half" idx="4294967295"/>
          </p:nvPr>
        </p:nvSpPr>
        <p:spPr>
          <a:xfrm>
            <a:off x="395288" y="1268413"/>
            <a:ext cx="8497887" cy="4114800"/>
          </a:xfrm>
        </p:spPr>
        <p:txBody>
          <a:bodyPr/>
          <a:lstStyle/>
          <a:p>
            <a:pPr eaLnBrk="1" hangingPunct="1">
              <a:lnSpc>
                <a:spcPct val="110000"/>
              </a:lnSpc>
            </a:pPr>
            <a:r>
              <a:rPr lang="en-US" altLang="zh-CN" sz="2800" b="1" dirty="0">
                <a:solidFill>
                  <a:schemeClr val="accent2"/>
                </a:solidFill>
              </a:rPr>
              <a:t>CPU——</a:t>
            </a:r>
            <a:r>
              <a:rPr lang="zh-CN" altLang="en-US" sz="2800" b="1" dirty="0">
                <a:solidFill>
                  <a:schemeClr val="accent2"/>
                </a:solidFill>
              </a:rPr>
              <a:t>控制器</a:t>
            </a:r>
            <a:r>
              <a:rPr lang="en-US" altLang="zh-CN" sz="2800" b="1" dirty="0">
                <a:solidFill>
                  <a:schemeClr val="accent2"/>
                </a:solidFill>
              </a:rPr>
              <a:t>——</a:t>
            </a:r>
            <a:r>
              <a:rPr lang="zh-CN" altLang="en-US" sz="2800" b="1" dirty="0">
                <a:solidFill>
                  <a:schemeClr val="accent2"/>
                </a:solidFill>
              </a:rPr>
              <a:t>设备</a:t>
            </a:r>
          </a:p>
          <a:p>
            <a:pPr eaLnBrk="1" hangingPunct="1">
              <a:lnSpc>
                <a:spcPct val="110000"/>
              </a:lnSpc>
            </a:pPr>
            <a:r>
              <a:rPr lang="zh-CN" altLang="en-US" sz="2800" b="1" dirty="0">
                <a:solidFill>
                  <a:schemeClr val="accent2"/>
                </a:solidFill>
              </a:rPr>
              <a:t>三种信号线：</a:t>
            </a:r>
          </a:p>
          <a:p>
            <a:pPr lvl="1" eaLnBrk="1" hangingPunct="1">
              <a:lnSpc>
                <a:spcPct val="110000"/>
              </a:lnSpc>
            </a:pPr>
            <a:r>
              <a:rPr lang="zh-CN" altLang="en-US" sz="2400" b="1" dirty="0">
                <a:solidFill>
                  <a:schemeClr val="accent2"/>
                </a:solidFill>
              </a:rPr>
              <a:t>数据信号线：</a:t>
            </a:r>
            <a:r>
              <a:rPr lang="zh-CN" altLang="en-US" sz="2400" dirty="0"/>
              <a:t>双向，有缓存</a:t>
            </a:r>
          </a:p>
          <a:p>
            <a:pPr lvl="1" eaLnBrk="1" hangingPunct="1">
              <a:lnSpc>
                <a:spcPct val="110000"/>
              </a:lnSpc>
            </a:pPr>
            <a:r>
              <a:rPr lang="zh-CN" altLang="en-US" sz="2400" b="1" dirty="0">
                <a:solidFill>
                  <a:schemeClr val="accent2"/>
                </a:solidFill>
              </a:rPr>
              <a:t>控制信号线：</a:t>
            </a:r>
            <a:r>
              <a:rPr lang="zh-CN" altLang="en-US" sz="2400" dirty="0"/>
              <a:t>控制器发给设备，要求其完成相关操作</a:t>
            </a:r>
          </a:p>
          <a:p>
            <a:pPr lvl="1" eaLnBrk="1" hangingPunct="1">
              <a:lnSpc>
                <a:spcPct val="110000"/>
              </a:lnSpc>
            </a:pPr>
            <a:r>
              <a:rPr lang="zh-CN" altLang="en-US" sz="2400" b="1" dirty="0">
                <a:solidFill>
                  <a:schemeClr val="accent2"/>
                </a:solidFill>
              </a:rPr>
              <a:t>状态信号线：</a:t>
            </a:r>
            <a:r>
              <a:rPr lang="zh-CN" altLang="en-US" sz="2400" dirty="0"/>
              <a:t>设备发给控制器，后者“显示”</a:t>
            </a:r>
          </a:p>
          <a:p>
            <a:pPr eaLnBrk="1" hangingPunct="1">
              <a:buFontTx/>
              <a:buNone/>
            </a:pPr>
            <a:endParaRPr lang="en-US" altLang="zh-CN" sz="2800" dirty="0"/>
          </a:p>
        </p:txBody>
      </p:sp>
      <p:sp>
        <p:nvSpPr>
          <p:cNvPr id="2153" name="Rectangle 7"/>
          <p:cNvSpPr>
            <a:spLocks noChangeArrowheads="1"/>
          </p:cNvSpPr>
          <p:nvPr/>
        </p:nvSpPr>
        <p:spPr bwMode="auto">
          <a:xfrm>
            <a:off x="323850" y="620713"/>
            <a:ext cx="532765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dirty="0">
                <a:solidFill>
                  <a:srgbClr val="C00000"/>
                </a:solidFill>
                <a:latin typeface="Arial" panose="020B0604020202020204" pitchFamily="34" charset="0"/>
              </a:rPr>
              <a:t>5</a:t>
            </a:r>
            <a:r>
              <a:rPr kumimoji="0" lang="zh-CN" altLang="en-US" sz="2800" b="1" dirty="0">
                <a:solidFill>
                  <a:srgbClr val="C00000"/>
                </a:solidFill>
                <a:latin typeface="Arial" panose="020B0604020202020204" pitchFamily="34" charset="0"/>
              </a:rPr>
              <a:t>、设备与控制器之间的接口</a:t>
            </a:r>
          </a:p>
        </p:txBody>
      </p:sp>
      <p:graphicFrame>
        <p:nvGraphicFramePr>
          <p:cNvPr id="2154" name="Object 9"/>
          <p:cNvGraphicFramePr>
            <a:graphicFrameLocks noGrp="1" noChangeAspect="1"/>
          </p:cNvGraphicFramePr>
          <p:nvPr>
            <p:ph sz="half" idx="4294967295"/>
          </p:nvPr>
        </p:nvGraphicFramePr>
        <p:xfrm>
          <a:off x="1367631" y="3810000"/>
          <a:ext cx="6553200" cy="2249751"/>
        </p:xfrm>
        <a:graphic>
          <a:graphicData uri="http://schemas.openxmlformats.org/presentationml/2006/ole">
            <mc:AlternateContent xmlns:mc="http://schemas.openxmlformats.org/markup-compatibility/2006">
              <mc:Choice xmlns:v="urn:schemas-microsoft-com:vml" Requires="v">
                <p:oleObj name="VISIO" r:id="rId2" imgW="2478405" imgH="1285240" progId="Visio.Drawing.11">
                  <p:embed/>
                </p:oleObj>
              </mc:Choice>
              <mc:Fallback>
                <p:oleObj name="VISIO" r:id="rId2" imgW="2478405" imgH="1285240" progId="Visio.Drawing.11">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631" y="3810000"/>
                        <a:ext cx="6553200" cy="2249751"/>
                      </a:xfrm>
                      <a:prstGeom prst="rect">
                        <a:avLst/>
                      </a:prstGeom>
                      <a:noFill/>
                      <a:ln>
                        <a:noFill/>
                      </a:ln>
                    </p:spPr>
                  </p:pic>
                </p:oleObj>
              </mc:Fallback>
            </mc:AlternateContent>
          </a:graphicData>
        </a:graphic>
      </p:graphicFrame>
      <p:sp>
        <p:nvSpPr>
          <p:cNvPr id="2155" name="Text Box 12"/>
          <p:cNvSpPr>
            <a:spLocks noChangeArrowheads="1"/>
          </p:cNvSpPr>
          <p:nvPr/>
        </p:nvSpPr>
        <p:spPr bwMode="auto">
          <a:xfrm>
            <a:off x="2819400" y="6135951"/>
            <a:ext cx="322235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dirty="0"/>
              <a:t>图 </a:t>
            </a:r>
            <a:r>
              <a:rPr lang="en-US" altLang="zh-CN" sz="1800" b="1" dirty="0"/>
              <a:t>5-1 </a:t>
            </a:r>
            <a:r>
              <a:rPr lang="zh-CN" altLang="en-US" sz="1800" b="1" dirty="0"/>
              <a:t>设备与控制器间的接口 </a:t>
            </a:r>
          </a:p>
        </p:txBody>
      </p:sp>
      <p:sp>
        <p:nvSpPr>
          <p:cNvPr id="6" name="矩形 5"/>
          <p:cNvSpPr/>
          <p:nvPr/>
        </p:nvSpPr>
        <p:spPr>
          <a:xfrm>
            <a:off x="3276600" y="104898"/>
            <a:ext cx="2004075"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10.2 I/O</a:t>
            </a:r>
            <a:r>
              <a:rPr lang="zh-CN" altLang="en-US" dirty="0">
                <a:latin typeface="Times New Roman" panose="02020603050405020304" pitchFamily="18" charset="0"/>
              </a:rPr>
              <a:t>设备</a:t>
            </a:r>
            <a:endParaRPr lang="en-US" altLang="zh-CN" dirty="0">
              <a:latin typeface="Times New Roman" panose="02020603050405020304" pitchFamily="18" charset="0"/>
            </a:endParaRP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a:t>认识计算机外设与计算机</a:t>
            </a:r>
            <a:r>
              <a:rPr lang="en-US" altLang="zh-CN" dirty="0"/>
              <a:t>!</a:t>
            </a:r>
          </a:p>
        </p:txBody>
      </p:sp>
      <p:graphicFrame>
        <p:nvGraphicFramePr>
          <p:cNvPr id="6147"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name="剪辑" r:id="rId2" imgW="2166620" imgH="2287270" progId="MS_ClipArt_Gallery.2">
                  <p:embed/>
                </p:oleObj>
              </mc:Choice>
              <mc:Fallback>
                <p:oleObj name="剪辑" r:id="rId2" imgW="2166620" imgH="2287270" progId="MS_ClipArt_Gallery.2">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7428" name="Group 4"/>
          <p:cNvGrpSpPr/>
          <p:nvPr/>
        </p:nvGrpSpPr>
        <p:grpSpPr bwMode="auto">
          <a:xfrm>
            <a:off x="457200" y="3371850"/>
            <a:ext cx="8382000" cy="762000"/>
            <a:chOff x="288" y="2124"/>
            <a:chExt cx="5280" cy="480"/>
          </a:xfrm>
        </p:grpSpPr>
        <p:sp>
          <p:nvSpPr>
            <p:cNvPr id="6335" name="Text Box 5"/>
            <p:cNvSpPr txBox="1">
              <a:spLocks noChangeArrowheads="1"/>
            </p:cNvSpPr>
            <p:nvPr/>
          </p:nvSpPr>
          <p:spPr bwMode="auto">
            <a:xfrm>
              <a:off x="4368" y="2124"/>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PCI</a:t>
              </a:r>
              <a:r>
                <a:rPr lang="zh-CN" altLang="en-US" sz="2400">
                  <a:solidFill>
                    <a:srgbClr val="FF0000"/>
                  </a:solidFill>
                </a:rPr>
                <a:t>总线</a:t>
              </a:r>
            </a:p>
          </p:txBody>
        </p:sp>
        <p:sp>
          <p:nvSpPr>
            <p:cNvPr id="6336" name="AutoShape 6"/>
            <p:cNvSpPr>
              <a:spLocks noChangeArrowheads="1"/>
            </p:cNvSpPr>
            <p:nvPr/>
          </p:nvSpPr>
          <p:spPr bwMode="auto">
            <a:xfrm rot="5400000">
              <a:off x="2640" y="60"/>
              <a:ext cx="192" cy="4896"/>
            </a:xfrm>
            <a:prstGeom prst="can">
              <a:avLst>
                <a:gd name="adj" fmla="val 54069"/>
              </a:avLst>
            </a:prstGeom>
            <a:gradFill rotWithShape="1">
              <a:gsLst>
                <a:gs pos="0">
                  <a:srgbClr val="CCFF66"/>
                </a:gs>
                <a:gs pos="50000">
                  <a:srgbClr val="5E762F"/>
                </a:gs>
                <a:gs pos="100000">
                  <a:srgbClr val="CCFF66"/>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grpSp>
        <p:nvGrpSpPr>
          <p:cNvPr id="487431" name="Group 7"/>
          <p:cNvGrpSpPr/>
          <p:nvPr/>
        </p:nvGrpSpPr>
        <p:grpSpPr bwMode="auto">
          <a:xfrm>
            <a:off x="685800" y="1695450"/>
            <a:ext cx="2209800" cy="2136775"/>
            <a:chOff x="432" y="1068"/>
            <a:chExt cx="1392" cy="1346"/>
          </a:xfrm>
        </p:grpSpPr>
        <p:sp>
          <p:nvSpPr>
            <p:cNvPr id="6331" name="AutoShape 8"/>
            <p:cNvSpPr>
              <a:spLocks noChangeArrowheads="1"/>
            </p:cNvSpPr>
            <p:nvPr/>
          </p:nvSpPr>
          <p:spPr bwMode="auto">
            <a:xfrm>
              <a:off x="1032" y="2174"/>
              <a:ext cx="240" cy="240"/>
            </a:xfrm>
            <a:prstGeom prst="upDownArrow">
              <a:avLst>
                <a:gd name="adj1" fmla="val 50000"/>
                <a:gd name="adj2" fmla="val 20000"/>
              </a:avLst>
            </a:prstGeom>
            <a:solidFill>
              <a:srgbClr val="CCFF66"/>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332" name="Text Box 9"/>
            <p:cNvSpPr txBox="1">
              <a:spLocks noChangeArrowheads="1"/>
            </p:cNvSpPr>
            <p:nvPr/>
          </p:nvSpPr>
          <p:spPr bwMode="auto">
            <a:xfrm>
              <a:off x="432" y="1872"/>
              <a:ext cx="1392" cy="300"/>
            </a:xfrm>
            <a:prstGeom prst="rect">
              <a:avLst/>
            </a:prstGeom>
            <a:noFill/>
            <a:ln w="19050"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0000"/>
                  </a:solidFill>
                </a:rPr>
                <a:t>图形控制器</a:t>
              </a:r>
            </a:p>
          </p:txBody>
        </p:sp>
        <p:pic>
          <p:nvPicPr>
            <p:cNvPr id="6333"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068"/>
              <a:ext cx="490" cy="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34" name="AutoShape 11"/>
            <p:cNvSpPr>
              <a:spLocks noChangeArrowheads="1"/>
            </p:cNvSpPr>
            <p:nvPr/>
          </p:nvSpPr>
          <p:spPr bwMode="auto">
            <a:xfrm>
              <a:off x="1008" y="1644"/>
              <a:ext cx="240" cy="240"/>
            </a:xfrm>
            <a:prstGeom prst="upDownArrow">
              <a:avLst>
                <a:gd name="adj1" fmla="val 50000"/>
                <a:gd name="adj2" fmla="val 20000"/>
              </a:avLst>
            </a:prstGeom>
            <a:solidFill>
              <a:srgbClr val="CCFF66"/>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grpSp>
        <p:nvGrpSpPr>
          <p:cNvPr id="487436" name="Group 12"/>
          <p:cNvGrpSpPr/>
          <p:nvPr/>
        </p:nvGrpSpPr>
        <p:grpSpPr bwMode="auto">
          <a:xfrm>
            <a:off x="1371600" y="4133850"/>
            <a:ext cx="2286000" cy="2266950"/>
            <a:chOff x="1008" y="2604"/>
            <a:chExt cx="1440" cy="1428"/>
          </a:xfrm>
        </p:grpSpPr>
        <p:sp>
          <p:nvSpPr>
            <p:cNvPr id="6326" name="AutoShape 13"/>
            <p:cNvSpPr>
              <a:spLocks noChangeArrowheads="1"/>
            </p:cNvSpPr>
            <p:nvPr/>
          </p:nvSpPr>
          <p:spPr bwMode="auto">
            <a:xfrm>
              <a:off x="1608" y="2604"/>
              <a:ext cx="240" cy="240"/>
            </a:xfrm>
            <a:prstGeom prst="upDownArrow">
              <a:avLst>
                <a:gd name="adj1" fmla="val 50000"/>
                <a:gd name="adj2" fmla="val 20000"/>
              </a:avLst>
            </a:prstGeom>
            <a:solidFill>
              <a:srgbClr val="CCFF66"/>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nvGrpSpPr>
            <p:cNvPr id="6327" name="Group 14"/>
            <p:cNvGrpSpPr/>
            <p:nvPr/>
          </p:nvGrpSpPr>
          <p:grpSpPr bwMode="auto">
            <a:xfrm>
              <a:off x="1008" y="2832"/>
              <a:ext cx="1440" cy="1200"/>
              <a:chOff x="1008" y="2832"/>
              <a:chExt cx="1440" cy="1200"/>
            </a:xfrm>
          </p:grpSpPr>
          <p:sp>
            <p:nvSpPr>
              <p:cNvPr id="6328" name="AutoShape 15"/>
              <p:cNvSpPr>
                <a:spLocks noChangeArrowheads="1"/>
              </p:cNvSpPr>
              <p:nvPr/>
            </p:nvSpPr>
            <p:spPr bwMode="auto">
              <a:xfrm>
                <a:off x="1608" y="3120"/>
                <a:ext cx="240" cy="240"/>
              </a:xfrm>
              <a:prstGeom prst="upDownArrow">
                <a:avLst>
                  <a:gd name="adj1" fmla="val 50000"/>
                  <a:gd name="adj2" fmla="val 20000"/>
                </a:avLst>
              </a:prstGeom>
              <a:solidFill>
                <a:srgbClr val="CCFF66"/>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329" name="Text Box 16"/>
              <p:cNvSpPr txBox="1">
                <a:spLocks noChangeArrowheads="1"/>
              </p:cNvSpPr>
              <p:nvPr/>
            </p:nvSpPr>
            <p:spPr bwMode="auto">
              <a:xfrm>
                <a:off x="1008" y="2832"/>
                <a:ext cx="1440" cy="300"/>
              </a:xfrm>
              <a:prstGeom prst="rect">
                <a:avLst/>
              </a:prstGeom>
              <a:noFill/>
              <a:ln w="19050"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FF0000"/>
                    </a:solidFill>
                  </a:rPr>
                  <a:t>IDE</a:t>
                </a:r>
                <a:r>
                  <a:rPr lang="zh-CN" altLang="en-US" sz="2400">
                    <a:solidFill>
                      <a:srgbClr val="FF0000"/>
                    </a:solidFill>
                  </a:rPr>
                  <a:t>控制器</a:t>
                </a:r>
              </a:p>
            </p:txBody>
          </p:sp>
          <p:pic>
            <p:nvPicPr>
              <p:cNvPr id="6330" name="Picture 17"/>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6" y="3301"/>
                <a:ext cx="763" cy="7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487442" name="Group 18"/>
          <p:cNvGrpSpPr/>
          <p:nvPr/>
        </p:nvGrpSpPr>
        <p:grpSpPr bwMode="auto">
          <a:xfrm>
            <a:off x="3429000" y="1219200"/>
            <a:ext cx="4343400" cy="2609850"/>
            <a:chOff x="2448" y="768"/>
            <a:chExt cx="2736" cy="1644"/>
          </a:xfrm>
        </p:grpSpPr>
        <p:sp>
          <p:nvSpPr>
            <p:cNvPr id="6164" name="AutoShape 19"/>
            <p:cNvSpPr>
              <a:spLocks noChangeArrowheads="1"/>
            </p:cNvSpPr>
            <p:nvPr/>
          </p:nvSpPr>
          <p:spPr bwMode="auto">
            <a:xfrm>
              <a:off x="2976" y="2172"/>
              <a:ext cx="240" cy="240"/>
            </a:xfrm>
            <a:prstGeom prst="upDownArrow">
              <a:avLst>
                <a:gd name="adj1" fmla="val 50000"/>
                <a:gd name="adj2" fmla="val 20000"/>
              </a:avLst>
            </a:prstGeom>
            <a:solidFill>
              <a:srgbClr val="CCFF66"/>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165" name="Text Box 20"/>
            <p:cNvSpPr txBox="1">
              <a:spLocks noChangeArrowheads="1"/>
            </p:cNvSpPr>
            <p:nvPr/>
          </p:nvSpPr>
          <p:spPr bwMode="auto">
            <a:xfrm>
              <a:off x="2448" y="1872"/>
              <a:ext cx="1296" cy="300"/>
            </a:xfrm>
            <a:prstGeom prst="rect">
              <a:avLst/>
            </a:prstGeom>
            <a:noFill/>
            <a:ln w="19050"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0000"/>
                  </a:solidFill>
                </a:rPr>
                <a:t>总线控制器</a:t>
              </a:r>
            </a:p>
          </p:txBody>
        </p:sp>
        <p:sp>
          <p:nvSpPr>
            <p:cNvPr id="6166" name="AutoShape 21"/>
            <p:cNvSpPr>
              <a:spLocks noChangeArrowheads="1"/>
            </p:cNvSpPr>
            <p:nvPr/>
          </p:nvSpPr>
          <p:spPr bwMode="auto">
            <a:xfrm rot="5400000">
              <a:off x="3480" y="792"/>
              <a:ext cx="192" cy="1488"/>
            </a:xfrm>
            <a:prstGeom prst="can">
              <a:avLst>
                <a:gd name="adj" fmla="val 16433"/>
              </a:avLst>
            </a:prstGeom>
            <a:gradFill rotWithShape="1">
              <a:gsLst>
                <a:gs pos="0">
                  <a:srgbClr val="FF66CC"/>
                </a:gs>
                <a:gs pos="50000">
                  <a:srgbClr val="762F5E"/>
                </a:gs>
                <a:gs pos="100000">
                  <a:srgbClr val="FF66CC"/>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167" name="Text Box 22"/>
            <p:cNvSpPr txBox="1">
              <a:spLocks noChangeArrowheads="1"/>
            </p:cNvSpPr>
            <p:nvPr/>
          </p:nvSpPr>
          <p:spPr bwMode="auto">
            <a:xfrm>
              <a:off x="3648" y="1632"/>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CPU-</a:t>
              </a:r>
              <a:r>
                <a:rPr lang="zh-CN" altLang="en-US" sz="2400">
                  <a:solidFill>
                    <a:srgbClr val="FF0000"/>
                  </a:solidFill>
                </a:rPr>
                <a:t>内存总线</a:t>
              </a:r>
            </a:p>
          </p:txBody>
        </p:sp>
        <p:sp>
          <p:nvSpPr>
            <p:cNvPr id="6168" name="AutoShape 23"/>
            <p:cNvSpPr>
              <a:spLocks noChangeArrowheads="1"/>
            </p:cNvSpPr>
            <p:nvPr/>
          </p:nvSpPr>
          <p:spPr bwMode="auto">
            <a:xfrm>
              <a:off x="2976" y="1632"/>
              <a:ext cx="240" cy="240"/>
            </a:xfrm>
            <a:prstGeom prst="upDownArrow">
              <a:avLst>
                <a:gd name="adj1" fmla="val 50000"/>
                <a:gd name="adj2" fmla="val 20000"/>
              </a:avLst>
            </a:prstGeom>
            <a:solidFill>
              <a:srgbClr val="FF66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169" name="AutoShape 24"/>
            <p:cNvSpPr>
              <a:spLocks noChangeArrowheads="1"/>
            </p:cNvSpPr>
            <p:nvPr/>
          </p:nvSpPr>
          <p:spPr bwMode="auto">
            <a:xfrm>
              <a:off x="2976" y="1200"/>
              <a:ext cx="240" cy="240"/>
            </a:xfrm>
            <a:prstGeom prst="upDownArrow">
              <a:avLst>
                <a:gd name="adj1" fmla="val 50000"/>
                <a:gd name="adj2" fmla="val 20000"/>
              </a:avLst>
            </a:prstGeom>
            <a:solidFill>
              <a:srgbClr val="FF66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170" name="AutoShape 25"/>
            <p:cNvSpPr>
              <a:spLocks noChangeArrowheads="1"/>
            </p:cNvSpPr>
            <p:nvPr/>
          </p:nvSpPr>
          <p:spPr bwMode="auto">
            <a:xfrm>
              <a:off x="3888" y="1200"/>
              <a:ext cx="240" cy="240"/>
            </a:xfrm>
            <a:prstGeom prst="upDownArrow">
              <a:avLst>
                <a:gd name="adj1" fmla="val 50000"/>
                <a:gd name="adj2" fmla="val 20000"/>
              </a:avLst>
            </a:prstGeom>
            <a:solidFill>
              <a:srgbClr val="FF66CC"/>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nvGrpSpPr>
            <p:cNvPr id="6171" name="Group 26"/>
            <p:cNvGrpSpPr/>
            <p:nvPr/>
          </p:nvGrpSpPr>
          <p:grpSpPr bwMode="auto">
            <a:xfrm rot="376460">
              <a:off x="2733" y="816"/>
              <a:ext cx="723" cy="442"/>
              <a:chOff x="2515" y="1988"/>
              <a:chExt cx="824" cy="394"/>
            </a:xfrm>
          </p:grpSpPr>
          <p:sp>
            <p:nvSpPr>
              <p:cNvPr id="6235" name="Freeform 27"/>
              <p:cNvSpPr/>
              <p:nvPr/>
            </p:nvSpPr>
            <p:spPr bwMode="auto">
              <a:xfrm>
                <a:off x="2515" y="1988"/>
                <a:ext cx="824" cy="394"/>
              </a:xfrm>
              <a:custGeom>
                <a:avLst/>
                <a:gdLst>
                  <a:gd name="T0" fmla="*/ 127 w 3296"/>
                  <a:gd name="T1" fmla="*/ 16 h 1577"/>
                  <a:gd name="T2" fmla="*/ 132 w 3296"/>
                  <a:gd name="T3" fmla="*/ 12 h 1577"/>
                  <a:gd name="T4" fmla="*/ 139 w 3296"/>
                  <a:gd name="T5" fmla="*/ 11 h 1577"/>
                  <a:gd name="T6" fmla="*/ 141 w 3296"/>
                  <a:gd name="T7" fmla="*/ 9 h 1577"/>
                  <a:gd name="T8" fmla="*/ 144 w 3296"/>
                  <a:gd name="T9" fmla="*/ 8 h 1577"/>
                  <a:gd name="T10" fmla="*/ 150 w 3296"/>
                  <a:gd name="T11" fmla="*/ 8 h 1577"/>
                  <a:gd name="T12" fmla="*/ 153 w 3296"/>
                  <a:gd name="T13" fmla="*/ 7 h 1577"/>
                  <a:gd name="T14" fmla="*/ 161 w 3296"/>
                  <a:gd name="T15" fmla="*/ 12 h 1577"/>
                  <a:gd name="T16" fmla="*/ 167 w 3296"/>
                  <a:gd name="T17" fmla="*/ 14 h 1577"/>
                  <a:gd name="T18" fmla="*/ 174 w 3296"/>
                  <a:gd name="T19" fmla="*/ 19 h 1577"/>
                  <a:gd name="T20" fmla="*/ 180 w 3296"/>
                  <a:gd name="T21" fmla="*/ 24 h 1577"/>
                  <a:gd name="T22" fmla="*/ 177 w 3296"/>
                  <a:gd name="T23" fmla="*/ 26 h 1577"/>
                  <a:gd name="T24" fmla="*/ 186 w 3296"/>
                  <a:gd name="T25" fmla="*/ 31 h 1577"/>
                  <a:gd name="T26" fmla="*/ 190 w 3296"/>
                  <a:gd name="T27" fmla="*/ 32 h 1577"/>
                  <a:gd name="T28" fmla="*/ 196 w 3296"/>
                  <a:gd name="T29" fmla="*/ 42 h 1577"/>
                  <a:gd name="T30" fmla="*/ 199 w 3296"/>
                  <a:gd name="T31" fmla="*/ 51 h 1577"/>
                  <a:gd name="T32" fmla="*/ 196 w 3296"/>
                  <a:gd name="T33" fmla="*/ 53 h 1577"/>
                  <a:gd name="T34" fmla="*/ 202 w 3296"/>
                  <a:gd name="T35" fmla="*/ 60 h 1577"/>
                  <a:gd name="T36" fmla="*/ 201 w 3296"/>
                  <a:gd name="T37" fmla="*/ 68 h 1577"/>
                  <a:gd name="T38" fmla="*/ 183 w 3296"/>
                  <a:gd name="T39" fmla="*/ 72 h 1577"/>
                  <a:gd name="T40" fmla="*/ 164 w 3296"/>
                  <a:gd name="T41" fmla="*/ 75 h 1577"/>
                  <a:gd name="T42" fmla="*/ 145 w 3296"/>
                  <a:gd name="T43" fmla="*/ 77 h 1577"/>
                  <a:gd name="T44" fmla="*/ 139 w 3296"/>
                  <a:gd name="T45" fmla="*/ 79 h 1577"/>
                  <a:gd name="T46" fmla="*/ 133 w 3296"/>
                  <a:gd name="T47" fmla="*/ 77 h 1577"/>
                  <a:gd name="T48" fmla="*/ 127 w 3296"/>
                  <a:gd name="T49" fmla="*/ 69 h 1577"/>
                  <a:gd name="T50" fmla="*/ 128 w 3296"/>
                  <a:gd name="T51" fmla="*/ 74 h 1577"/>
                  <a:gd name="T52" fmla="*/ 126 w 3296"/>
                  <a:gd name="T53" fmla="*/ 81 h 1577"/>
                  <a:gd name="T54" fmla="*/ 115 w 3296"/>
                  <a:gd name="T55" fmla="*/ 83 h 1577"/>
                  <a:gd name="T56" fmla="*/ 94 w 3296"/>
                  <a:gd name="T57" fmla="*/ 86 h 1577"/>
                  <a:gd name="T58" fmla="*/ 66 w 3296"/>
                  <a:gd name="T59" fmla="*/ 91 h 1577"/>
                  <a:gd name="T60" fmla="*/ 39 w 3296"/>
                  <a:gd name="T61" fmla="*/ 96 h 1577"/>
                  <a:gd name="T62" fmla="*/ 22 w 3296"/>
                  <a:gd name="T63" fmla="*/ 98 h 1577"/>
                  <a:gd name="T64" fmla="*/ 17 w 3296"/>
                  <a:gd name="T65" fmla="*/ 88 h 1577"/>
                  <a:gd name="T66" fmla="*/ 10 w 3296"/>
                  <a:gd name="T67" fmla="*/ 70 h 1577"/>
                  <a:gd name="T68" fmla="*/ 7 w 3296"/>
                  <a:gd name="T69" fmla="*/ 64 h 1577"/>
                  <a:gd name="T70" fmla="*/ 4 w 3296"/>
                  <a:gd name="T71" fmla="*/ 51 h 1577"/>
                  <a:gd name="T72" fmla="*/ 3 w 3296"/>
                  <a:gd name="T73" fmla="*/ 31 h 1577"/>
                  <a:gd name="T74" fmla="*/ 15 w 3296"/>
                  <a:gd name="T75" fmla="*/ 29 h 1577"/>
                  <a:gd name="T76" fmla="*/ 19 w 3296"/>
                  <a:gd name="T77" fmla="*/ 21 h 1577"/>
                  <a:gd name="T78" fmla="*/ 23 w 3296"/>
                  <a:gd name="T79" fmla="*/ 29 h 1577"/>
                  <a:gd name="T80" fmla="*/ 26 w 3296"/>
                  <a:gd name="T81" fmla="*/ 20 h 1577"/>
                  <a:gd name="T82" fmla="*/ 29 w 3296"/>
                  <a:gd name="T83" fmla="*/ 22 h 1577"/>
                  <a:gd name="T84" fmla="*/ 33 w 3296"/>
                  <a:gd name="T85" fmla="*/ 21 h 1577"/>
                  <a:gd name="T86" fmla="*/ 38 w 3296"/>
                  <a:gd name="T87" fmla="*/ 25 h 1577"/>
                  <a:gd name="T88" fmla="*/ 42 w 3296"/>
                  <a:gd name="T89" fmla="*/ 26 h 1577"/>
                  <a:gd name="T90" fmla="*/ 46 w 3296"/>
                  <a:gd name="T91" fmla="*/ 24 h 1577"/>
                  <a:gd name="T92" fmla="*/ 49 w 3296"/>
                  <a:gd name="T93" fmla="*/ 17 h 1577"/>
                  <a:gd name="T94" fmla="*/ 52 w 3296"/>
                  <a:gd name="T95" fmla="*/ 23 h 1577"/>
                  <a:gd name="T96" fmla="*/ 54 w 3296"/>
                  <a:gd name="T97" fmla="*/ 6 h 1577"/>
                  <a:gd name="T98" fmla="*/ 61 w 3296"/>
                  <a:gd name="T99" fmla="*/ 5 h 1577"/>
                  <a:gd name="T100" fmla="*/ 70 w 3296"/>
                  <a:gd name="T101" fmla="*/ 4 h 1577"/>
                  <a:gd name="T102" fmla="*/ 85 w 3296"/>
                  <a:gd name="T103" fmla="*/ 3 h 1577"/>
                  <a:gd name="T104" fmla="*/ 99 w 3296"/>
                  <a:gd name="T105" fmla="*/ 1 h 1577"/>
                  <a:gd name="T106" fmla="*/ 113 w 3296"/>
                  <a:gd name="T107" fmla="*/ 1 h 1577"/>
                  <a:gd name="T108" fmla="*/ 120 w 3296"/>
                  <a:gd name="T109" fmla="*/ 11 h 157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96" h="1577">
                    <a:moveTo>
                      <a:pt x="1959" y="237"/>
                    </a:moveTo>
                    <a:lnTo>
                      <a:pt x="1970" y="248"/>
                    </a:lnTo>
                    <a:lnTo>
                      <a:pt x="1987" y="253"/>
                    </a:lnTo>
                    <a:lnTo>
                      <a:pt x="2009" y="256"/>
                    </a:lnTo>
                    <a:lnTo>
                      <a:pt x="2030" y="253"/>
                    </a:lnTo>
                    <a:lnTo>
                      <a:pt x="2055" y="250"/>
                    </a:lnTo>
                    <a:lnTo>
                      <a:pt x="2078" y="248"/>
                    </a:lnTo>
                    <a:lnTo>
                      <a:pt x="2096" y="244"/>
                    </a:lnTo>
                    <a:lnTo>
                      <a:pt x="2110" y="244"/>
                    </a:lnTo>
                    <a:lnTo>
                      <a:pt x="2115" y="201"/>
                    </a:lnTo>
                    <a:lnTo>
                      <a:pt x="2124" y="150"/>
                    </a:lnTo>
                    <a:lnTo>
                      <a:pt x="2142" y="111"/>
                    </a:lnTo>
                    <a:lnTo>
                      <a:pt x="2181" y="117"/>
                    </a:lnTo>
                    <a:lnTo>
                      <a:pt x="2195" y="147"/>
                    </a:lnTo>
                    <a:lnTo>
                      <a:pt x="2214" y="177"/>
                    </a:lnTo>
                    <a:lnTo>
                      <a:pt x="2235" y="209"/>
                    </a:lnTo>
                    <a:lnTo>
                      <a:pt x="2260" y="237"/>
                    </a:lnTo>
                    <a:lnTo>
                      <a:pt x="2260" y="204"/>
                    </a:lnTo>
                    <a:lnTo>
                      <a:pt x="2257" y="177"/>
                    </a:lnTo>
                    <a:lnTo>
                      <a:pt x="2260" y="150"/>
                    </a:lnTo>
                    <a:lnTo>
                      <a:pt x="2271" y="125"/>
                    </a:lnTo>
                    <a:lnTo>
                      <a:pt x="2278" y="120"/>
                    </a:lnTo>
                    <a:lnTo>
                      <a:pt x="2290" y="117"/>
                    </a:lnTo>
                    <a:lnTo>
                      <a:pt x="2298" y="117"/>
                    </a:lnTo>
                    <a:lnTo>
                      <a:pt x="2306" y="125"/>
                    </a:lnTo>
                    <a:lnTo>
                      <a:pt x="2382" y="226"/>
                    </a:lnTo>
                    <a:lnTo>
                      <a:pt x="2388" y="201"/>
                    </a:lnTo>
                    <a:lnTo>
                      <a:pt x="2391" y="179"/>
                    </a:lnTo>
                    <a:lnTo>
                      <a:pt x="2388" y="155"/>
                    </a:lnTo>
                    <a:lnTo>
                      <a:pt x="2391" y="136"/>
                    </a:lnTo>
                    <a:lnTo>
                      <a:pt x="2398" y="111"/>
                    </a:lnTo>
                    <a:lnTo>
                      <a:pt x="2407" y="95"/>
                    </a:lnTo>
                    <a:lnTo>
                      <a:pt x="2415" y="92"/>
                    </a:lnTo>
                    <a:lnTo>
                      <a:pt x="2426" y="97"/>
                    </a:lnTo>
                    <a:lnTo>
                      <a:pt x="2439" y="111"/>
                    </a:lnTo>
                    <a:lnTo>
                      <a:pt x="2459" y="133"/>
                    </a:lnTo>
                    <a:lnTo>
                      <a:pt x="2483" y="163"/>
                    </a:lnTo>
                    <a:lnTo>
                      <a:pt x="2515" y="201"/>
                    </a:lnTo>
                    <a:lnTo>
                      <a:pt x="2549" y="196"/>
                    </a:lnTo>
                    <a:lnTo>
                      <a:pt x="2573" y="191"/>
                    </a:lnTo>
                    <a:lnTo>
                      <a:pt x="2593" y="188"/>
                    </a:lnTo>
                    <a:lnTo>
                      <a:pt x="2609" y="191"/>
                    </a:lnTo>
                    <a:lnTo>
                      <a:pt x="2625" y="196"/>
                    </a:lnTo>
                    <a:lnTo>
                      <a:pt x="2641" y="207"/>
                    </a:lnTo>
                    <a:lnTo>
                      <a:pt x="2664" y="223"/>
                    </a:lnTo>
                    <a:lnTo>
                      <a:pt x="2687" y="244"/>
                    </a:lnTo>
                    <a:lnTo>
                      <a:pt x="2712" y="256"/>
                    </a:lnTo>
                    <a:lnTo>
                      <a:pt x="2736" y="269"/>
                    </a:lnTo>
                    <a:lnTo>
                      <a:pt x="2761" y="285"/>
                    </a:lnTo>
                    <a:lnTo>
                      <a:pt x="2786" y="302"/>
                    </a:lnTo>
                    <a:lnTo>
                      <a:pt x="2811" y="322"/>
                    </a:lnTo>
                    <a:lnTo>
                      <a:pt x="2835" y="338"/>
                    </a:lnTo>
                    <a:lnTo>
                      <a:pt x="2859" y="354"/>
                    </a:lnTo>
                    <a:lnTo>
                      <a:pt x="2887" y="368"/>
                    </a:lnTo>
                    <a:lnTo>
                      <a:pt x="2871" y="389"/>
                    </a:lnTo>
                    <a:lnTo>
                      <a:pt x="2851" y="400"/>
                    </a:lnTo>
                    <a:lnTo>
                      <a:pt x="2835" y="400"/>
                    </a:lnTo>
                    <a:lnTo>
                      <a:pt x="2823" y="400"/>
                    </a:lnTo>
                    <a:lnTo>
                      <a:pt x="2823" y="405"/>
                    </a:lnTo>
                    <a:lnTo>
                      <a:pt x="2837" y="421"/>
                    </a:lnTo>
                    <a:lnTo>
                      <a:pt x="2871" y="455"/>
                    </a:lnTo>
                    <a:lnTo>
                      <a:pt x="2928" y="512"/>
                    </a:lnTo>
                    <a:lnTo>
                      <a:pt x="2944" y="509"/>
                    </a:lnTo>
                    <a:lnTo>
                      <a:pt x="2958" y="506"/>
                    </a:lnTo>
                    <a:lnTo>
                      <a:pt x="2972" y="506"/>
                    </a:lnTo>
                    <a:lnTo>
                      <a:pt x="2982" y="506"/>
                    </a:lnTo>
                    <a:lnTo>
                      <a:pt x="2995" y="509"/>
                    </a:lnTo>
                    <a:lnTo>
                      <a:pt x="3009" y="509"/>
                    </a:lnTo>
                    <a:lnTo>
                      <a:pt x="3023" y="515"/>
                    </a:lnTo>
                    <a:lnTo>
                      <a:pt x="3037" y="517"/>
                    </a:lnTo>
                    <a:lnTo>
                      <a:pt x="3055" y="550"/>
                    </a:lnTo>
                    <a:lnTo>
                      <a:pt x="3075" y="582"/>
                    </a:lnTo>
                    <a:lnTo>
                      <a:pt x="3094" y="616"/>
                    </a:lnTo>
                    <a:lnTo>
                      <a:pt x="3113" y="648"/>
                    </a:lnTo>
                    <a:lnTo>
                      <a:pt x="3135" y="681"/>
                    </a:lnTo>
                    <a:lnTo>
                      <a:pt x="3154" y="713"/>
                    </a:lnTo>
                    <a:lnTo>
                      <a:pt x="3173" y="749"/>
                    </a:lnTo>
                    <a:lnTo>
                      <a:pt x="3192" y="782"/>
                    </a:lnTo>
                    <a:lnTo>
                      <a:pt x="3192" y="795"/>
                    </a:lnTo>
                    <a:lnTo>
                      <a:pt x="3189" y="814"/>
                    </a:lnTo>
                    <a:lnTo>
                      <a:pt x="3186" y="830"/>
                    </a:lnTo>
                    <a:lnTo>
                      <a:pt x="3184" y="847"/>
                    </a:lnTo>
                    <a:lnTo>
                      <a:pt x="3170" y="855"/>
                    </a:lnTo>
                    <a:lnTo>
                      <a:pt x="3154" y="855"/>
                    </a:lnTo>
                    <a:lnTo>
                      <a:pt x="3138" y="855"/>
                    </a:lnTo>
                    <a:lnTo>
                      <a:pt x="3121" y="858"/>
                    </a:lnTo>
                    <a:lnTo>
                      <a:pt x="3131" y="877"/>
                    </a:lnTo>
                    <a:lnTo>
                      <a:pt x="3159" y="904"/>
                    </a:lnTo>
                    <a:lnTo>
                      <a:pt x="3195" y="936"/>
                    </a:lnTo>
                    <a:lnTo>
                      <a:pt x="3232" y="970"/>
                    </a:lnTo>
                    <a:lnTo>
                      <a:pt x="3268" y="1005"/>
                    </a:lnTo>
                    <a:lnTo>
                      <a:pt x="3290" y="1037"/>
                    </a:lnTo>
                    <a:lnTo>
                      <a:pt x="3296" y="1065"/>
                    </a:lnTo>
                    <a:lnTo>
                      <a:pt x="3274" y="1087"/>
                    </a:lnTo>
                    <a:lnTo>
                      <a:pt x="3214" y="1097"/>
                    </a:lnTo>
                    <a:lnTo>
                      <a:pt x="3156" y="1106"/>
                    </a:lnTo>
                    <a:lnTo>
                      <a:pt x="3096" y="1117"/>
                    </a:lnTo>
                    <a:lnTo>
                      <a:pt x="3037" y="1125"/>
                    </a:lnTo>
                    <a:lnTo>
                      <a:pt x="2977" y="1136"/>
                    </a:lnTo>
                    <a:lnTo>
                      <a:pt x="2919" y="1147"/>
                    </a:lnTo>
                    <a:lnTo>
                      <a:pt x="2859" y="1155"/>
                    </a:lnTo>
                    <a:lnTo>
                      <a:pt x="2800" y="1166"/>
                    </a:lnTo>
                    <a:lnTo>
                      <a:pt x="2740" y="1174"/>
                    </a:lnTo>
                    <a:lnTo>
                      <a:pt x="2682" y="1185"/>
                    </a:lnTo>
                    <a:lnTo>
                      <a:pt x="2623" y="1196"/>
                    </a:lnTo>
                    <a:lnTo>
                      <a:pt x="2563" y="1204"/>
                    </a:lnTo>
                    <a:lnTo>
                      <a:pt x="2503" y="1215"/>
                    </a:lnTo>
                    <a:lnTo>
                      <a:pt x="2445" y="1223"/>
                    </a:lnTo>
                    <a:lnTo>
                      <a:pt x="2386" y="1234"/>
                    </a:lnTo>
                    <a:lnTo>
                      <a:pt x="2325" y="1242"/>
                    </a:lnTo>
                    <a:lnTo>
                      <a:pt x="2303" y="1248"/>
                    </a:lnTo>
                    <a:lnTo>
                      <a:pt x="2281" y="1253"/>
                    </a:lnTo>
                    <a:lnTo>
                      <a:pt x="2260" y="1256"/>
                    </a:lnTo>
                    <a:lnTo>
                      <a:pt x="2237" y="1258"/>
                    </a:lnTo>
                    <a:lnTo>
                      <a:pt x="2214" y="1262"/>
                    </a:lnTo>
                    <a:lnTo>
                      <a:pt x="2191" y="1267"/>
                    </a:lnTo>
                    <a:lnTo>
                      <a:pt x="2167" y="1272"/>
                    </a:lnTo>
                    <a:lnTo>
                      <a:pt x="2145" y="1278"/>
                    </a:lnTo>
                    <a:lnTo>
                      <a:pt x="2137" y="1264"/>
                    </a:lnTo>
                    <a:lnTo>
                      <a:pt x="2120" y="1239"/>
                    </a:lnTo>
                    <a:lnTo>
                      <a:pt x="2101" y="1212"/>
                    </a:lnTo>
                    <a:lnTo>
                      <a:pt x="2083" y="1180"/>
                    </a:lnTo>
                    <a:lnTo>
                      <a:pt x="2060" y="1147"/>
                    </a:lnTo>
                    <a:lnTo>
                      <a:pt x="2042" y="1120"/>
                    </a:lnTo>
                    <a:lnTo>
                      <a:pt x="2028" y="1103"/>
                    </a:lnTo>
                    <a:lnTo>
                      <a:pt x="2020" y="1097"/>
                    </a:lnTo>
                    <a:lnTo>
                      <a:pt x="2006" y="1101"/>
                    </a:lnTo>
                    <a:lnTo>
                      <a:pt x="2009" y="1122"/>
                    </a:lnTo>
                    <a:lnTo>
                      <a:pt x="2025" y="1152"/>
                    </a:lnTo>
                    <a:lnTo>
                      <a:pt x="2047" y="1191"/>
                    </a:lnTo>
                    <a:lnTo>
                      <a:pt x="2066" y="1228"/>
                    </a:lnTo>
                    <a:lnTo>
                      <a:pt x="2078" y="1262"/>
                    </a:lnTo>
                    <a:lnTo>
                      <a:pt x="2078" y="1286"/>
                    </a:lnTo>
                    <a:lnTo>
                      <a:pt x="2055" y="1294"/>
                    </a:lnTo>
                    <a:lnTo>
                      <a:pt x="2020" y="1302"/>
                    </a:lnTo>
                    <a:lnTo>
                      <a:pt x="1982" y="1308"/>
                    </a:lnTo>
                    <a:lnTo>
                      <a:pt x="1947" y="1313"/>
                    </a:lnTo>
                    <a:lnTo>
                      <a:pt x="1908" y="1318"/>
                    </a:lnTo>
                    <a:lnTo>
                      <a:pt x="1869" y="1322"/>
                    </a:lnTo>
                    <a:lnTo>
                      <a:pt x="1832" y="1327"/>
                    </a:lnTo>
                    <a:lnTo>
                      <a:pt x="1793" y="1332"/>
                    </a:lnTo>
                    <a:lnTo>
                      <a:pt x="1756" y="1338"/>
                    </a:lnTo>
                    <a:lnTo>
                      <a:pt x="1669" y="1354"/>
                    </a:lnTo>
                    <a:lnTo>
                      <a:pt x="1584" y="1368"/>
                    </a:lnTo>
                    <a:lnTo>
                      <a:pt x="1497" y="1384"/>
                    </a:lnTo>
                    <a:lnTo>
                      <a:pt x="1409" y="1398"/>
                    </a:lnTo>
                    <a:lnTo>
                      <a:pt x="1322" y="1411"/>
                    </a:lnTo>
                    <a:lnTo>
                      <a:pt x="1235" y="1428"/>
                    </a:lnTo>
                    <a:lnTo>
                      <a:pt x="1147" y="1441"/>
                    </a:lnTo>
                    <a:lnTo>
                      <a:pt x="1060" y="1458"/>
                    </a:lnTo>
                    <a:lnTo>
                      <a:pt x="973" y="1471"/>
                    </a:lnTo>
                    <a:lnTo>
                      <a:pt x="886" y="1485"/>
                    </a:lnTo>
                    <a:lnTo>
                      <a:pt x="798" y="1501"/>
                    </a:lnTo>
                    <a:lnTo>
                      <a:pt x="711" y="1515"/>
                    </a:lnTo>
                    <a:lnTo>
                      <a:pt x="621" y="1531"/>
                    </a:lnTo>
                    <a:lnTo>
                      <a:pt x="534" y="1547"/>
                    </a:lnTo>
                    <a:lnTo>
                      <a:pt x="447" y="1561"/>
                    </a:lnTo>
                    <a:lnTo>
                      <a:pt x="359" y="1577"/>
                    </a:lnTo>
                    <a:lnTo>
                      <a:pt x="352" y="1575"/>
                    </a:lnTo>
                    <a:lnTo>
                      <a:pt x="343" y="1572"/>
                    </a:lnTo>
                    <a:lnTo>
                      <a:pt x="336" y="1572"/>
                    </a:lnTo>
                    <a:lnTo>
                      <a:pt x="324" y="1572"/>
                    </a:lnTo>
                    <a:lnTo>
                      <a:pt x="306" y="1515"/>
                    </a:lnTo>
                    <a:lnTo>
                      <a:pt x="286" y="1460"/>
                    </a:lnTo>
                    <a:lnTo>
                      <a:pt x="264" y="1405"/>
                    </a:lnTo>
                    <a:lnTo>
                      <a:pt x="242" y="1348"/>
                    </a:lnTo>
                    <a:lnTo>
                      <a:pt x="221" y="1294"/>
                    </a:lnTo>
                    <a:lnTo>
                      <a:pt x="202" y="1237"/>
                    </a:lnTo>
                    <a:lnTo>
                      <a:pt x="182" y="1180"/>
                    </a:lnTo>
                    <a:lnTo>
                      <a:pt x="163" y="1122"/>
                    </a:lnTo>
                    <a:lnTo>
                      <a:pt x="155" y="1101"/>
                    </a:lnTo>
                    <a:lnTo>
                      <a:pt x="142" y="1081"/>
                    </a:lnTo>
                    <a:lnTo>
                      <a:pt x="131" y="1062"/>
                    </a:lnTo>
                    <a:lnTo>
                      <a:pt x="117" y="1044"/>
                    </a:lnTo>
                    <a:lnTo>
                      <a:pt x="104" y="1024"/>
                    </a:lnTo>
                    <a:lnTo>
                      <a:pt x="92" y="1005"/>
                    </a:lnTo>
                    <a:lnTo>
                      <a:pt x="85" y="984"/>
                    </a:lnTo>
                    <a:lnTo>
                      <a:pt x="79" y="959"/>
                    </a:lnTo>
                    <a:lnTo>
                      <a:pt x="104" y="943"/>
                    </a:lnTo>
                    <a:lnTo>
                      <a:pt x="63" y="817"/>
                    </a:lnTo>
                    <a:lnTo>
                      <a:pt x="0" y="727"/>
                    </a:lnTo>
                    <a:lnTo>
                      <a:pt x="11" y="670"/>
                    </a:lnTo>
                    <a:lnTo>
                      <a:pt x="25" y="616"/>
                    </a:lnTo>
                    <a:lnTo>
                      <a:pt x="38" y="564"/>
                    </a:lnTo>
                    <a:lnTo>
                      <a:pt x="49" y="506"/>
                    </a:lnTo>
                    <a:lnTo>
                      <a:pt x="99" y="501"/>
                    </a:lnTo>
                    <a:lnTo>
                      <a:pt x="142" y="501"/>
                    </a:lnTo>
                    <a:lnTo>
                      <a:pt x="177" y="495"/>
                    </a:lnTo>
                    <a:lnTo>
                      <a:pt x="210" y="487"/>
                    </a:lnTo>
                    <a:lnTo>
                      <a:pt x="235" y="474"/>
                    </a:lnTo>
                    <a:lnTo>
                      <a:pt x="251" y="446"/>
                    </a:lnTo>
                    <a:lnTo>
                      <a:pt x="258" y="409"/>
                    </a:lnTo>
                    <a:lnTo>
                      <a:pt x="258" y="351"/>
                    </a:lnTo>
                    <a:lnTo>
                      <a:pt x="283" y="338"/>
                    </a:lnTo>
                    <a:lnTo>
                      <a:pt x="299" y="343"/>
                    </a:lnTo>
                    <a:lnTo>
                      <a:pt x="313" y="359"/>
                    </a:lnTo>
                    <a:lnTo>
                      <a:pt x="327" y="386"/>
                    </a:lnTo>
                    <a:lnTo>
                      <a:pt x="338" y="414"/>
                    </a:lnTo>
                    <a:lnTo>
                      <a:pt x="352" y="441"/>
                    </a:lnTo>
                    <a:lnTo>
                      <a:pt x="368" y="460"/>
                    </a:lnTo>
                    <a:lnTo>
                      <a:pt x="389" y="465"/>
                    </a:lnTo>
                    <a:lnTo>
                      <a:pt x="398" y="430"/>
                    </a:lnTo>
                    <a:lnTo>
                      <a:pt x="403" y="395"/>
                    </a:lnTo>
                    <a:lnTo>
                      <a:pt x="407" y="359"/>
                    </a:lnTo>
                    <a:lnTo>
                      <a:pt x="409" y="327"/>
                    </a:lnTo>
                    <a:lnTo>
                      <a:pt x="414" y="322"/>
                    </a:lnTo>
                    <a:lnTo>
                      <a:pt x="423" y="322"/>
                    </a:lnTo>
                    <a:lnTo>
                      <a:pt x="433" y="324"/>
                    </a:lnTo>
                    <a:lnTo>
                      <a:pt x="444" y="322"/>
                    </a:lnTo>
                    <a:lnTo>
                      <a:pt x="458" y="351"/>
                    </a:lnTo>
                    <a:lnTo>
                      <a:pt x="469" y="381"/>
                    </a:lnTo>
                    <a:lnTo>
                      <a:pt x="483" y="411"/>
                    </a:lnTo>
                    <a:lnTo>
                      <a:pt x="504" y="435"/>
                    </a:lnTo>
                    <a:lnTo>
                      <a:pt x="513" y="398"/>
                    </a:lnTo>
                    <a:lnTo>
                      <a:pt x="518" y="345"/>
                    </a:lnTo>
                    <a:lnTo>
                      <a:pt x="529" y="304"/>
                    </a:lnTo>
                    <a:lnTo>
                      <a:pt x="564" y="297"/>
                    </a:lnTo>
                    <a:lnTo>
                      <a:pt x="578" y="329"/>
                    </a:lnTo>
                    <a:lnTo>
                      <a:pt x="594" y="362"/>
                    </a:lnTo>
                    <a:lnTo>
                      <a:pt x="607" y="398"/>
                    </a:lnTo>
                    <a:lnTo>
                      <a:pt x="624" y="430"/>
                    </a:lnTo>
                    <a:lnTo>
                      <a:pt x="635" y="428"/>
                    </a:lnTo>
                    <a:lnTo>
                      <a:pt x="649" y="428"/>
                    </a:lnTo>
                    <a:lnTo>
                      <a:pt x="660" y="425"/>
                    </a:lnTo>
                    <a:lnTo>
                      <a:pt x="673" y="421"/>
                    </a:lnTo>
                    <a:lnTo>
                      <a:pt x="687" y="419"/>
                    </a:lnTo>
                    <a:lnTo>
                      <a:pt x="701" y="419"/>
                    </a:lnTo>
                    <a:lnTo>
                      <a:pt x="715" y="416"/>
                    </a:lnTo>
                    <a:lnTo>
                      <a:pt x="731" y="416"/>
                    </a:lnTo>
                    <a:lnTo>
                      <a:pt x="731" y="386"/>
                    </a:lnTo>
                    <a:lnTo>
                      <a:pt x="736" y="345"/>
                    </a:lnTo>
                    <a:lnTo>
                      <a:pt x="744" y="308"/>
                    </a:lnTo>
                    <a:lnTo>
                      <a:pt x="761" y="280"/>
                    </a:lnTo>
                    <a:lnTo>
                      <a:pt x="774" y="280"/>
                    </a:lnTo>
                    <a:lnTo>
                      <a:pt x="785" y="278"/>
                    </a:lnTo>
                    <a:lnTo>
                      <a:pt x="793" y="280"/>
                    </a:lnTo>
                    <a:lnTo>
                      <a:pt x="802" y="285"/>
                    </a:lnTo>
                    <a:lnTo>
                      <a:pt x="807" y="308"/>
                    </a:lnTo>
                    <a:lnTo>
                      <a:pt x="821" y="343"/>
                    </a:lnTo>
                    <a:lnTo>
                      <a:pt x="837" y="375"/>
                    </a:lnTo>
                    <a:lnTo>
                      <a:pt x="851" y="392"/>
                    </a:lnTo>
                    <a:lnTo>
                      <a:pt x="858" y="354"/>
                    </a:lnTo>
                    <a:lnTo>
                      <a:pt x="862" y="258"/>
                    </a:lnTo>
                    <a:lnTo>
                      <a:pt x="858" y="161"/>
                    </a:lnTo>
                    <a:lnTo>
                      <a:pt x="862" y="106"/>
                    </a:lnTo>
                    <a:lnTo>
                      <a:pt x="872" y="101"/>
                    </a:lnTo>
                    <a:lnTo>
                      <a:pt x="892" y="97"/>
                    </a:lnTo>
                    <a:lnTo>
                      <a:pt x="916" y="92"/>
                    </a:lnTo>
                    <a:lnTo>
                      <a:pt x="943" y="90"/>
                    </a:lnTo>
                    <a:lnTo>
                      <a:pt x="970" y="87"/>
                    </a:lnTo>
                    <a:lnTo>
                      <a:pt x="993" y="85"/>
                    </a:lnTo>
                    <a:lnTo>
                      <a:pt x="1011" y="81"/>
                    </a:lnTo>
                    <a:lnTo>
                      <a:pt x="1019" y="81"/>
                    </a:lnTo>
                    <a:lnTo>
                      <a:pt x="1069" y="76"/>
                    </a:lnTo>
                    <a:lnTo>
                      <a:pt x="1115" y="71"/>
                    </a:lnTo>
                    <a:lnTo>
                      <a:pt x="1164" y="65"/>
                    </a:lnTo>
                    <a:lnTo>
                      <a:pt x="1210" y="60"/>
                    </a:lnTo>
                    <a:lnTo>
                      <a:pt x="1257" y="57"/>
                    </a:lnTo>
                    <a:lnTo>
                      <a:pt x="1306" y="51"/>
                    </a:lnTo>
                    <a:lnTo>
                      <a:pt x="1352" y="46"/>
                    </a:lnTo>
                    <a:lnTo>
                      <a:pt x="1401" y="43"/>
                    </a:lnTo>
                    <a:lnTo>
                      <a:pt x="1448" y="37"/>
                    </a:lnTo>
                    <a:lnTo>
                      <a:pt x="1494" y="32"/>
                    </a:lnTo>
                    <a:lnTo>
                      <a:pt x="1543" y="30"/>
                    </a:lnTo>
                    <a:lnTo>
                      <a:pt x="1589" y="24"/>
                    </a:lnTo>
                    <a:lnTo>
                      <a:pt x="1635" y="19"/>
                    </a:lnTo>
                    <a:lnTo>
                      <a:pt x="1685" y="14"/>
                    </a:lnTo>
                    <a:lnTo>
                      <a:pt x="1731" y="5"/>
                    </a:lnTo>
                    <a:lnTo>
                      <a:pt x="1780" y="0"/>
                    </a:lnTo>
                    <a:lnTo>
                      <a:pt x="1807" y="24"/>
                    </a:lnTo>
                    <a:lnTo>
                      <a:pt x="1832" y="51"/>
                    </a:lnTo>
                    <a:lnTo>
                      <a:pt x="1856" y="78"/>
                    </a:lnTo>
                    <a:lnTo>
                      <a:pt x="1878" y="108"/>
                    </a:lnTo>
                    <a:lnTo>
                      <a:pt x="1897" y="141"/>
                    </a:lnTo>
                    <a:lnTo>
                      <a:pt x="1917" y="174"/>
                    </a:lnTo>
                    <a:lnTo>
                      <a:pt x="1938" y="207"/>
                    </a:lnTo>
                    <a:lnTo>
                      <a:pt x="1959" y="2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36" name="Freeform 28"/>
              <p:cNvSpPr/>
              <p:nvPr/>
            </p:nvSpPr>
            <p:spPr bwMode="auto">
              <a:xfrm>
                <a:off x="2901" y="1996"/>
                <a:ext cx="93" cy="41"/>
              </a:xfrm>
              <a:custGeom>
                <a:avLst/>
                <a:gdLst>
                  <a:gd name="T0" fmla="*/ 10 w 376"/>
                  <a:gd name="T1" fmla="*/ 0 h 166"/>
                  <a:gd name="T2" fmla="*/ 10 w 376"/>
                  <a:gd name="T3" fmla="*/ 0 h 166"/>
                  <a:gd name="T4" fmla="*/ 10 w 376"/>
                  <a:gd name="T5" fmla="*/ 0 h 166"/>
                  <a:gd name="T6" fmla="*/ 9 w 376"/>
                  <a:gd name="T7" fmla="*/ 0 h 166"/>
                  <a:gd name="T8" fmla="*/ 9 w 376"/>
                  <a:gd name="T9" fmla="*/ 0 h 166"/>
                  <a:gd name="T10" fmla="*/ 10 w 376"/>
                  <a:gd name="T11" fmla="*/ 1 h 166"/>
                  <a:gd name="T12" fmla="*/ 10 w 376"/>
                  <a:gd name="T13" fmla="*/ 2 h 166"/>
                  <a:gd name="T14" fmla="*/ 11 w 376"/>
                  <a:gd name="T15" fmla="*/ 2 h 166"/>
                  <a:gd name="T16" fmla="*/ 11 w 376"/>
                  <a:gd name="T17" fmla="*/ 2 h 166"/>
                  <a:gd name="T18" fmla="*/ 12 w 376"/>
                  <a:gd name="T19" fmla="*/ 3 h 166"/>
                  <a:gd name="T20" fmla="*/ 13 w 376"/>
                  <a:gd name="T21" fmla="*/ 3 h 166"/>
                  <a:gd name="T22" fmla="*/ 13 w 376"/>
                  <a:gd name="T23" fmla="*/ 3 h 166"/>
                  <a:gd name="T24" fmla="*/ 14 w 376"/>
                  <a:gd name="T25" fmla="*/ 3 h 166"/>
                  <a:gd name="T26" fmla="*/ 15 w 376"/>
                  <a:gd name="T27" fmla="*/ 2 h 166"/>
                  <a:gd name="T28" fmla="*/ 16 w 376"/>
                  <a:gd name="T29" fmla="*/ 2 h 166"/>
                  <a:gd name="T30" fmla="*/ 16 w 376"/>
                  <a:gd name="T31" fmla="*/ 2 h 166"/>
                  <a:gd name="T32" fmla="*/ 17 w 376"/>
                  <a:gd name="T33" fmla="*/ 2 h 166"/>
                  <a:gd name="T34" fmla="*/ 18 w 376"/>
                  <a:gd name="T35" fmla="*/ 3 h 166"/>
                  <a:gd name="T36" fmla="*/ 19 w 376"/>
                  <a:gd name="T37" fmla="*/ 3 h 166"/>
                  <a:gd name="T38" fmla="*/ 19 w 376"/>
                  <a:gd name="T39" fmla="*/ 5 h 166"/>
                  <a:gd name="T40" fmla="*/ 20 w 376"/>
                  <a:gd name="T41" fmla="*/ 6 h 166"/>
                  <a:gd name="T42" fmla="*/ 21 w 376"/>
                  <a:gd name="T43" fmla="*/ 7 h 166"/>
                  <a:gd name="T44" fmla="*/ 22 w 376"/>
                  <a:gd name="T45" fmla="*/ 8 h 166"/>
                  <a:gd name="T46" fmla="*/ 22 w 376"/>
                  <a:gd name="T47" fmla="*/ 9 h 166"/>
                  <a:gd name="T48" fmla="*/ 23 w 376"/>
                  <a:gd name="T49" fmla="*/ 10 h 166"/>
                  <a:gd name="T50" fmla="*/ 22 w 376"/>
                  <a:gd name="T51" fmla="*/ 10 h 166"/>
                  <a:gd name="T52" fmla="*/ 22 w 376"/>
                  <a:gd name="T53" fmla="*/ 9 h 166"/>
                  <a:gd name="T54" fmla="*/ 21 w 376"/>
                  <a:gd name="T55" fmla="*/ 9 h 166"/>
                  <a:gd name="T56" fmla="*/ 21 w 376"/>
                  <a:gd name="T57" fmla="*/ 9 h 166"/>
                  <a:gd name="T58" fmla="*/ 19 w 376"/>
                  <a:gd name="T59" fmla="*/ 8 h 166"/>
                  <a:gd name="T60" fmla="*/ 17 w 376"/>
                  <a:gd name="T61" fmla="*/ 7 h 166"/>
                  <a:gd name="T62" fmla="*/ 16 w 376"/>
                  <a:gd name="T63" fmla="*/ 6 h 166"/>
                  <a:gd name="T64" fmla="*/ 14 w 376"/>
                  <a:gd name="T65" fmla="*/ 5 h 166"/>
                  <a:gd name="T66" fmla="*/ 12 w 376"/>
                  <a:gd name="T67" fmla="*/ 4 h 166"/>
                  <a:gd name="T68" fmla="*/ 10 w 376"/>
                  <a:gd name="T69" fmla="*/ 3 h 166"/>
                  <a:gd name="T70" fmla="*/ 8 w 376"/>
                  <a:gd name="T71" fmla="*/ 2 h 166"/>
                  <a:gd name="T72" fmla="*/ 6 w 376"/>
                  <a:gd name="T73" fmla="*/ 2 h 166"/>
                  <a:gd name="T74" fmla="*/ 5 w 376"/>
                  <a:gd name="T75" fmla="*/ 2 h 166"/>
                  <a:gd name="T76" fmla="*/ 4 w 376"/>
                  <a:gd name="T77" fmla="*/ 1 h 166"/>
                  <a:gd name="T78" fmla="*/ 4 w 376"/>
                  <a:gd name="T79" fmla="*/ 1 h 166"/>
                  <a:gd name="T80" fmla="*/ 3 w 376"/>
                  <a:gd name="T81" fmla="*/ 1 h 166"/>
                  <a:gd name="T82" fmla="*/ 2 w 376"/>
                  <a:gd name="T83" fmla="*/ 1 h 166"/>
                  <a:gd name="T84" fmla="*/ 1 w 376"/>
                  <a:gd name="T85" fmla="*/ 1 h 166"/>
                  <a:gd name="T86" fmla="*/ 1 w 376"/>
                  <a:gd name="T87" fmla="*/ 1 h 166"/>
                  <a:gd name="T88" fmla="*/ 0 w 376"/>
                  <a:gd name="T89" fmla="*/ 1 h 166"/>
                  <a:gd name="T90" fmla="*/ 1 w 376"/>
                  <a:gd name="T91" fmla="*/ 0 h 166"/>
                  <a:gd name="T92" fmla="*/ 3 w 376"/>
                  <a:gd name="T93" fmla="*/ 0 h 166"/>
                  <a:gd name="T94" fmla="*/ 4 w 376"/>
                  <a:gd name="T95" fmla="*/ 0 h 166"/>
                  <a:gd name="T96" fmla="*/ 5 w 376"/>
                  <a:gd name="T97" fmla="*/ 0 h 166"/>
                  <a:gd name="T98" fmla="*/ 6 w 376"/>
                  <a:gd name="T99" fmla="*/ 0 h 166"/>
                  <a:gd name="T100" fmla="*/ 8 w 376"/>
                  <a:gd name="T101" fmla="*/ 0 h 166"/>
                  <a:gd name="T102" fmla="*/ 9 w 376"/>
                  <a:gd name="T103" fmla="*/ 0 h 166"/>
                  <a:gd name="T104" fmla="*/ 10 w 376"/>
                  <a:gd name="T105" fmla="*/ 0 h 1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6" h="166">
                    <a:moveTo>
                      <a:pt x="166" y="0"/>
                    </a:moveTo>
                    <a:lnTo>
                      <a:pt x="163" y="0"/>
                    </a:lnTo>
                    <a:lnTo>
                      <a:pt x="158" y="0"/>
                    </a:lnTo>
                    <a:lnTo>
                      <a:pt x="155" y="2"/>
                    </a:lnTo>
                    <a:lnTo>
                      <a:pt x="155" y="5"/>
                    </a:lnTo>
                    <a:lnTo>
                      <a:pt x="158" y="19"/>
                    </a:lnTo>
                    <a:lnTo>
                      <a:pt x="166" y="30"/>
                    </a:lnTo>
                    <a:lnTo>
                      <a:pt x="174" y="35"/>
                    </a:lnTo>
                    <a:lnTo>
                      <a:pt x="185" y="41"/>
                    </a:lnTo>
                    <a:lnTo>
                      <a:pt x="196" y="43"/>
                    </a:lnTo>
                    <a:lnTo>
                      <a:pt x="207" y="43"/>
                    </a:lnTo>
                    <a:lnTo>
                      <a:pt x="218" y="43"/>
                    </a:lnTo>
                    <a:lnTo>
                      <a:pt x="232" y="43"/>
                    </a:lnTo>
                    <a:lnTo>
                      <a:pt x="243" y="41"/>
                    </a:lnTo>
                    <a:lnTo>
                      <a:pt x="253" y="37"/>
                    </a:lnTo>
                    <a:lnTo>
                      <a:pt x="264" y="32"/>
                    </a:lnTo>
                    <a:lnTo>
                      <a:pt x="273" y="27"/>
                    </a:lnTo>
                    <a:lnTo>
                      <a:pt x="286" y="43"/>
                    </a:lnTo>
                    <a:lnTo>
                      <a:pt x="303" y="57"/>
                    </a:lnTo>
                    <a:lnTo>
                      <a:pt x="313" y="76"/>
                    </a:lnTo>
                    <a:lnTo>
                      <a:pt x="326" y="92"/>
                    </a:lnTo>
                    <a:lnTo>
                      <a:pt x="340" y="111"/>
                    </a:lnTo>
                    <a:lnTo>
                      <a:pt x="351" y="131"/>
                    </a:lnTo>
                    <a:lnTo>
                      <a:pt x="365" y="149"/>
                    </a:lnTo>
                    <a:lnTo>
                      <a:pt x="376" y="166"/>
                    </a:lnTo>
                    <a:lnTo>
                      <a:pt x="365" y="158"/>
                    </a:lnTo>
                    <a:lnTo>
                      <a:pt x="356" y="152"/>
                    </a:lnTo>
                    <a:lnTo>
                      <a:pt x="349" y="149"/>
                    </a:lnTo>
                    <a:lnTo>
                      <a:pt x="340" y="147"/>
                    </a:lnTo>
                    <a:lnTo>
                      <a:pt x="310" y="127"/>
                    </a:lnTo>
                    <a:lnTo>
                      <a:pt x="280" y="111"/>
                    </a:lnTo>
                    <a:lnTo>
                      <a:pt x="253" y="92"/>
                    </a:lnTo>
                    <a:lnTo>
                      <a:pt x="223" y="76"/>
                    </a:lnTo>
                    <a:lnTo>
                      <a:pt x="193" y="60"/>
                    </a:lnTo>
                    <a:lnTo>
                      <a:pt x="161" y="46"/>
                    </a:lnTo>
                    <a:lnTo>
                      <a:pt x="128" y="37"/>
                    </a:lnTo>
                    <a:lnTo>
                      <a:pt x="92" y="32"/>
                    </a:lnTo>
                    <a:lnTo>
                      <a:pt x="82" y="30"/>
                    </a:lnTo>
                    <a:lnTo>
                      <a:pt x="71" y="24"/>
                    </a:lnTo>
                    <a:lnTo>
                      <a:pt x="60" y="21"/>
                    </a:lnTo>
                    <a:lnTo>
                      <a:pt x="48" y="19"/>
                    </a:lnTo>
                    <a:lnTo>
                      <a:pt x="36" y="16"/>
                    </a:lnTo>
                    <a:lnTo>
                      <a:pt x="25" y="16"/>
                    </a:lnTo>
                    <a:lnTo>
                      <a:pt x="11" y="13"/>
                    </a:lnTo>
                    <a:lnTo>
                      <a:pt x="0" y="11"/>
                    </a:lnTo>
                    <a:lnTo>
                      <a:pt x="22" y="7"/>
                    </a:lnTo>
                    <a:lnTo>
                      <a:pt x="43" y="7"/>
                    </a:lnTo>
                    <a:lnTo>
                      <a:pt x="62" y="5"/>
                    </a:lnTo>
                    <a:lnTo>
                      <a:pt x="84" y="5"/>
                    </a:lnTo>
                    <a:lnTo>
                      <a:pt x="103" y="5"/>
                    </a:lnTo>
                    <a:lnTo>
                      <a:pt x="126" y="2"/>
                    </a:lnTo>
                    <a:lnTo>
                      <a:pt x="144" y="2"/>
                    </a:lnTo>
                    <a:lnTo>
                      <a:pt x="166" y="0"/>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37" name="Freeform 29"/>
              <p:cNvSpPr/>
              <p:nvPr/>
            </p:nvSpPr>
            <p:spPr bwMode="auto">
              <a:xfrm>
                <a:off x="2780" y="2002"/>
                <a:ext cx="237" cy="82"/>
              </a:xfrm>
              <a:custGeom>
                <a:avLst/>
                <a:gdLst>
                  <a:gd name="T0" fmla="*/ 34 w 949"/>
                  <a:gd name="T1" fmla="*/ 1 h 330"/>
                  <a:gd name="T2" fmla="*/ 38 w 949"/>
                  <a:gd name="T3" fmla="*/ 2 h 330"/>
                  <a:gd name="T4" fmla="*/ 42 w 949"/>
                  <a:gd name="T5" fmla="*/ 3 h 330"/>
                  <a:gd name="T6" fmla="*/ 45 w 949"/>
                  <a:gd name="T7" fmla="*/ 5 h 330"/>
                  <a:gd name="T8" fmla="*/ 48 w 949"/>
                  <a:gd name="T9" fmla="*/ 6 h 330"/>
                  <a:gd name="T10" fmla="*/ 50 w 949"/>
                  <a:gd name="T11" fmla="*/ 8 h 330"/>
                  <a:gd name="T12" fmla="*/ 52 w 949"/>
                  <a:gd name="T13" fmla="*/ 9 h 330"/>
                  <a:gd name="T14" fmla="*/ 54 w 949"/>
                  <a:gd name="T15" fmla="*/ 10 h 330"/>
                  <a:gd name="T16" fmla="*/ 56 w 949"/>
                  <a:gd name="T17" fmla="*/ 13 h 330"/>
                  <a:gd name="T18" fmla="*/ 58 w 949"/>
                  <a:gd name="T19" fmla="*/ 16 h 330"/>
                  <a:gd name="T20" fmla="*/ 59 w 949"/>
                  <a:gd name="T21" fmla="*/ 19 h 330"/>
                  <a:gd name="T22" fmla="*/ 58 w 949"/>
                  <a:gd name="T23" fmla="*/ 20 h 330"/>
                  <a:gd name="T24" fmla="*/ 57 w 949"/>
                  <a:gd name="T25" fmla="*/ 18 h 330"/>
                  <a:gd name="T26" fmla="*/ 56 w 949"/>
                  <a:gd name="T27" fmla="*/ 15 h 330"/>
                  <a:gd name="T28" fmla="*/ 53 w 949"/>
                  <a:gd name="T29" fmla="*/ 12 h 330"/>
                  <a:gd name="T30" fmla="*/ 51 w 949"/>
                  <a:gd name="T31" fmla="*/ 9 h 330"/>
                  <a:gd name="T32" fmla="*/ 47 w 949"/>
                  <a:gd name="T33" fmla="*/ 9 h 330"/>
                  <a:gd name="T34" fmla="*/ 43 w 949"/>
                  <a:gd name="T35" fmla="*/ 8 h 330"/>
                  <a:gd name="T36" fmla="*/ 39 w 949"/>
                  <a:gd name="T37" fmla="*/ 4 h 330"/>
                  <a:gd name="T38" fmla="*/ 34 w 949"/>
                  <a:gd name="T39" fmla="*/ 2 h 330"/>
                  <a:gd name="T40" fmla="*/ 30 w 949"/>
                  <a:gd name="T41" fmla="*/ 2 h 330"/>
                  <a:gd name="T42" fmla="*/ 30 w 949"/>
                  <a:gd name="T43" fmla="*/ 4 h 330"/>
                  <a:gd name="T44" fmla="*/ 28 w 949"/>
                  <a:gd name="T45" fmla="*/ 7 h 330"/>
                  <a:gd name="T46" fmla="*/ 28 w 949"/>
                  <a:gd name="T47" fmla="*/ 6 h 330"/>
                  <a:gd name="T48" fmla="*/ 24 w 949"/>
                  <a:gd name="T49" fmla="*/ 4 h 330"/>
                  <a:gd name="T50" fmla="*/ 21 w 949"/>
                  <a:gd name="T51" fmla="*/ 3 h 330"/>
                  <a:gd name="T52" fmla="*/ 17 w 949"/>
                  <a:gd name="T53" fmla="*/ 2 h 330"/>
                  <a:gd name="T54" fmla="*/ 14 w 949"/>
                  <a:gd name="T55" fmla="*/ 2 h 330"/>
                  <a:gd name="T56" fmla="*/ 11 w 949"/>
                  <a:gd name="T57" fmla="*/ 2 h 330"/>
                  <a:gd name="T58" fmla="*/ 12 w 949"/>
                  <a:gd name="T59" fmla="*/ 4 h 330"/>
                  <a:gd name="T60" fmla="*/ 16 w 949"/>
                  <a:gd name="T61" fmla="*/ 7 h 330"/>
                  <a:gd name="T62" fmla="*/ 20 w 949"/>
                  <a:gd name="T63" fmla="*/ 10 h 330"/>
                  <a:gd name="T64" fmla="*/ 17 w 949"/>
                  <a:gd name="T65" fmla="*/ 11 h 330"/>
                  <a:gd name="T66" fmla="*/ 13 w 949"/>
                  <a:gd name="T67" fmla="*/ 10 h 330"/>
                  <a:gd name="T68" fmla="*/ 9 w 949"/>
                  <a:gd name="T69" fmla="*/ 9 h 330"/>
                  <a:gd name="T70" fmla="*/ 5 w 949"/>
                  <a:gd name="T71" fmla="*/ 8 h 330"/>
                  <a:gd name="T72" fmla="*/ 1 w 949"/>
                  <a:gd name="T73" fmla="*/ 9 h 330"/>
                  <a:gd name="T74" fmla="*/ 0 w 949"/>
                  <a:gd name="T75" fmla="*/ 8 h 330"/>
                  <a:gd name="T76" fmla="*/ 2 w 949"/>
                  <a:gd name="T77" fmla="*/ 5 h 330"/>
                  <a:gd name="T78" fmla="*/ 5 w 949"/>
                  <a:gd name="T79" fmla="*/ 3 h 330"/>
                  <a:gd name="T80" fmla="*/ 6 w 949"/>
                  <a:gd name="T81" fmla="*/ 3 h 330"/>
                  <a:gd name="T82" fmla="*/ 12 w 949"/>
                  <a:gd name="T83" fmla="*/ 1 h 330"/>
                  <a:gd name="T84" fmla="*/ 20 w 949"/>
                  <a:gd name="T85" fmla="*/ 0 h 330"/>
                  <a:gd name="T86" fmla="*/ 28 w 949"/>
                  <a:gd name="T87" fmla="*/ 0 h 330"/>
                  <a:gd name="T88" fmla="*/ 31 w 949"/>
                  <a:gd name="T89" fmla="*/ 0 h 3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49" h="330">
                    <a:moveTo>
                      <a:pt x="505" y="6"/>
                    </a:moveTo>
                    <a:lnTo>
                      <a:pt x="526" y="13"/>
                    </a:lnTo>
                    <a:lnTo>
                      <a:pt x="545" y="19"/>
                    </a:lnTo>
                    <a:lnTo>
                      <a:pt x="567" y="24"/>
                    </a:lnTo>
                    <a:lnTo>
                      <a:pt x="586" y="27"/>
                    </a:lnTo>
                    <a:lnTo>
                      <a:pt x="609" y="33"/>
                    </a:lnTo>
                    <a:lnTo>
                      <a:pt x="627" y="38"/>
                    </a:lnTo>
                    <a:lnTo>
                      <a:pt x="649" y="43"/>
                    </a:lnTo>
                    <a:lnTo>
                      <a:pt x="668" y="52"/>
                    </a:lnTo>
                    <a:lnTo>
                      <a:pt x="685" y="63"/>
                    </a:lnTo>
                    <a:lnTo>
                      <a:pt x="701" y="71"/>
                    </a:lnTo>
                    <a:lnTo>
                      <a:pt x="717" y="79"/>
                    </a:lnTo>
                    <a:lnTo>
                      <a:pt x="733" y="87"/>
                    </a:lnTo>
                    <a:lnTo>
                      <a:pt x="747" y="96"/>
                    </a:lnTo>
                    <a:lnTo>
                      <a:pt x="763" y="103"/>
                    </a:lnTo>
                    <a:lnTo>
                      <a:pt x="780" y="114"/>
                    </a:lnTo>
                    <a:lnTo>
                      <a:pt x="796" y="125"/>
                    </a:lnTo>
                    <a:lnTo>
                      <a:pt x="804" y="128"/>
                    </a:lnTo>
                    <a:lnTo>
                      <a:pt x="813" y="134"/>
                    </a:lnTo>
                    <a:lnTo>
                      <a:pt x="821" y="139"/>
                    </a:lnTo>
                    <a:lnTo>
                      <a:pt x="827" y="147"/>
                    </a:lnTo>
                    <a:lnTo>
                      <a:pt x="834" y="147"/>
                    </a:lnTo>
                    <a:lnTo>
                      <a:pt x="853" y="158"/>
                    </a:lnTo>
                    <a:lnTo>
                      <a:pt x="867" y="169"/>
                    </a:lnTo>
                    <a:lnTo>
                      <a:pt x="881" y="183"/>
                    </a:lnTo>
                    <a:lnTo>
                      <a:pt x="892" y="196"/>
                    </a:lnTo>
                    <a:lnTo>
                      <a:pt x="899" y="213"/>
                    </a:lnTo>
                    <a:lnTo>
                      <a:pt x="910" y="229"/>
                    </a:lnTo>
                    <a:lnTo>
                      <a:pt x="919" y="245"/>
                    </a:lnTo>
                    <a:lnTo>
                      <a:pt x="930" y="261"/>
                    </a:lnTo>
                    <a:lnTo>
                      <a:pt x="935" y="278"/>
                    </a:lnTo>
                    <a:lnTo>
                      <a:pt x="943" y="294"/>
                    </a:lnTo>
                    <a:lnTo>
                      <a:pt x="949" y="311"/>
                    </a:lnTo>
                    <a:lnTo>
                      <a:pt x="949" y="327"/>
                    </a:lnTo>
                    <a:lnTo>
                      <a:pt x="943" y="330"/>
                    </a:lnTo>
                    <a:lnTo>
                      <a:pt x="935" y="327"/>
                    </a:lnTo>
                    <a:lnTo>
                      <a:pt x="927" y="324"/>
                    </a:lnTo>
                    <a:lnTo>
                      <a:pt x="917" y="321"/>
                    </a:lnTo>
                    <a:lnTo>
                      <a:pt x="917" y="297"/>
                    </a:lnTo>
                    <a:lnTo>
                      <a:pt x="913" y="275"/>
                    </a:lnTo>
                    <a:lnTo>
                      <a:pt x="908" y="254"/>
                    </a:lnTo>
                    <a:lnTo>
                      <a:pt x="894" y="238"/>
                    </a:lnTo>
                    <a:lnTo>
                      <a:pt x="881" y="224"/>
                    </a:lnTo>
                    <a:lnTo>
                      <a:pt x="869" y="204"/>
                    </a:lnTo>
                    <a:lnTo>
                      <a:pt x="857" y="188"/>
                    </a:lnTo>
                    <a:lnTo>
                      <a:pt x="843" y="169"/>
                    </a:lnTo>
                    <a:lnTo>
                      <a:pt x="829" y="155"/>
                    </a:lnTo>
                    <a:lnTo>
                      <a:pt x="813" y="142"/>
                    </a:lnTo>
                    <a:lnTo>
                      <a:pt x="796" y="137"/>
                    </a:lnTo>
                    <a:lnTo>
                      <a:pt x="774" y="137"/>
                    </a:lnTo>
                    <a:lnTo>
                      <a:pt x="756" y="139"/>
                    </a:lnTo>
                    <a:lnTo>
                      <a:pt x="733" y="147"/>
                    </a:lnTo>
                    <a:lnTo>
                      <a:pt x="712" y="144"/>
                    </a:lnTo>
                    <a:lnTo>
                      <a:pt x="696" y="128"/>
                    </a:lnTo>
                    <a:lnTo>
                      <a:pt x="673" y="107"/>
                    </a:lnTo>
                    <a:lnTo>
                      <a:pt x="652" y="84"/>
                    </a:lnTo>
                    <a:lnTo>
                      <a:pt x="625" y="68"/>
                    </a:lnTo>
                    <a:lnTo>
                      <a:pt x="600" y="52"/>
                    </a:lnTo>
                    <a:lnTo>
                      <a:pt x="573" y="41"/>
                    </a:lnTo>
                    <a:lnTo>
                      <a:pt x="543" y="31"/>
                    </a:lnTo>
                    <a:lnTo>
                      <a:pt x="515" y="22"/>
                    </a:lnTo>
                    <a:lnTo>
                      <a:pt x="485" y="17"/>
                    </a:lnTo>
                    <a:lnTo>
                      <a:pt x="485" y="31"/>
                    </a:lnTo>
                    <a:lnTo>
                      <a:pt x="485" y="43"/>
                    </a:lnTo>
                    <a:lnTo>
                      <a:pt x="485" y="57"/>
                    </a:lnTo>
                    <a:lnTo>
                      <a:pt x="483" y="71"/>
                    </a:lnTo>
                    <a:lnTo>
                      <a:pt x="469" y="128"/>
                    </a:lnTo>
                    <a:lnTo>
                      <a:pt x="455" y="128"/>
                    </a:lnTo>
                    <a:lnTo>
                      <a:pt x="458" y="120"/>
                    </a:lnTo>
                    <a:lnTo>
                      <a:pt x="455" y="112"/>
                    </a:lnTo>
                    <a:lnTo>
                      <a:pt x="450" y="103"/>
                    </a:lnTo>
                    <a:lnTo>
                      <a:pt x="444" y="93"/>
                    </a:lnTo>
                    <a:lnTo>
                      <a:pt x="428" y="82"/>
                    </a:lnTo>
                    <a:lnTo>
                      <a:pt x="409" y="73"/>
                    </a:lnTo>
                    <a:lnTo>
                      <a:pt x="393" y="66"/>
                    </a:lnTo>
                    <a:lnTo>
                      <a:pt x="374" y="57"/>
                    </a:lnTo>
                    <a:lnTo>
                      <a:pt x="354" y="49"/>
                    </a:lnTo>
                    <a:lnTo>
                      <a:pt x="336" y="43"/>
                    </a:lnTo>
                    <a:lnTo>
                      <a:pt x="317" y="38"/>
                    </a:lnTo>
                    <a:lnTo>
                      <a:pt x="297" y="33"/>
                    </a:lnTo>
                    <a:lnTo>
                      <a:pt x="281" y="31"/>
                    </a:lnTo>
                    <a:lnTo>
                      <a:pt x="262" y="31"/>
                    </a:lnTo>
                    <a:lnTo>
                      <a:pt x="246" y="27"/>
                    </a:lnTo>
                    <a:lnTo>
                      <a:pt x="227" y="27"/>
                    </a:lnTo>
                    <a:lnTo>
                      <a:pt x="211" y="27"/>
                    </a:lnTo>
                    <a:lnTo>
                      <a:pt x="193" y="31"/>
                    </a:lnTo>
                    <a:lnTo>
                      <a:pt x="177" y="33"/>
                    </a:lnTo>
                    <a:lnTo>
                      <a:pt x="161" y="41"/>
                    </a:lnTo>
                    <a:lnTo>
                      <a:pt x="180" y="54"/>
                    </a:lnTo>
                    <a:lnTo>
                      <a:pt x="200" y="68"/>
                    </a:lnTo>
                    <a:lnTo>
                      <a:pt x="218" y="82"/>
                    </a:lnTo>
                    <a:lnTo>
                      <a:pt x="237" y="98"/>
                    </a:lnTo>
                    <a:lnTo>
                      <a:pt x="257" y="112"/>
                    </a:lnTo>
                    <a:lnTo>
                      <a:pt x="276" y="125"/>
                    </a:lnTo>
                    <a:lnTo>
                      <a:pt x="297" y="142"/>
                    </a:lnTo>
                    <a:lnTo>
                      <a:pt x="317" y="155"/>
                    </a:lnTo>
                    <a:lnTo>
                      <a:pt x="301" y="160"/>
                    </a:lnTo>
                    <a:lnTo>
                      <a:pt x="283" y="169"/>
                    </a:lnTo>
                    <a:lnTo>
                      <a:pt x="271" y="174"/>
                    </a:lnTo>
                    <a:lnTo>
                      <a:pt x="257" y="178"/>
                    </a:lnTo>
                    <a:lnTo>
                      <a:pt x="235" y="167"/>
                    </a:lnTo>
                    <a:lnTo>
                      <a:pt x="213" y="155"/>
                    </a:lnTo>
                    <a:lnTo>
                      <a:pt x="191" y="150"/>
                    </a:lnTo>
                    <a:lnTo>
                      <a:pt x="170" y="144"/>
                    </a:lnTo>
                    <a:lnTo>
                      <a:pt x="145" y="139"/>
                    </a:lnTo>
                    <a:lnTo>
                      <a:pt x="123" y="137"/>
                    </a:lnTo>
                    <a:lnTo>
                      <a:pt x="99" y="131"/>
                    </a:lnTo>
                    <a:lnTo>
                      <a:pt x="76" y="125"/>
                    </a:lnTo>
                    <a:lnTo>
                      <a:pt x="52" y="128"/>
                    </a:lnTo>
                    <a:lnTo>
                      <a:pt x="36" y="134"/>
                    </a:lnTo>
                    <a:lnTo>
                      <a:pt x="16" y="144"/>
                    </a:lnTo>
                    <a:lnTo>
                      <a:pt x="0" y="153"/>
                    </a:lnTo>
                    <a:lnTo>
                      <a:pt x="3" y="139"/>
                    </a:lnTo>
                    <a:lnTo>
                      <a:pt x="9" y="123"/>
                    </a:lnTo>
                    <a:lnTo>
                      <a:pt x="16" y="112"/>
                    </a:lnTo>
                    <a:lnTo>
                      <a:pt x="28" y="98"/>
                    </a:lnTo>
                    <a:lnTo>
                      <a:pt x="39" y="87"/>
                    </a:lnTo>
                    <a:lnTo>
                      <a:pt x="52" y="73"/>
                    </a:lnTo>
                    <a:lnTo>
                      <a:pt x="66" y="63"/>
                    </a:lnTo>
                    <a:lnTo>
                      <a:pt x="82" y="52"/>
                    </a:lnTo>
                    <a:lnTo>
                      <a:pt x="87" y="52"/>
                    </a:lnTo>
                    <a:lnTo>
                      <a:pt x="92" y="49"/>
                    </a:lnTo>
                    <a:lnTo>
                      <a:pt x="96" y="43"/>
                    </a:lnTo>
                    <a:lnTo>
                      <a:pt x="101" y="41"/>
                    </a:lnTo>
                    <a:lnTo>
                      <a:pt x="145" y="31"/>
                    </a:lnTo>
                    <a:lnTo>
                      <a:pt x="188" y="19"/>
                    </a:lnTo>
                    <a:lnTo>
                      <a:pt x="232" y="11"/>
                    </a:lnTo>
                    <a:lnTo>
                      <a:pt x="276" y="6"/>
                    </a:lnTo>
                    <a:lnTo>
                      <a:pt x="319" y="3"/>
                    </a:lnTo>
                    <a:lnTo>
                      <a:pt x="365" y="3"/>
                    </a:lnTo>
                    <a:lnTo>
                      <a:pt x="409" y="0"/>
                    </a:lnTo>
                    <a:lnTo>
                      <a:pt x="453" y="3"/>
                    </a:lnTo>
                    <a:lnTo>
                      <a:pt x="466" y="3"/>
                    </a:lnTo>
                    <a:lnTo>
                      <a:pt x="478" y="3"/>
                    </a:lnTo>
                    <a:lnTo>
                      <a:pt x="491" y="6"/>
                    </a:lnTo>
                    <a:lnTo>
                      <a:pt x="505" y="6"/>
                    </a:lnTo>
                    <a:close/>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38" name="Freeform 30"/>
              <p:cNvSpPr/>
              <p:nvPr/>
            </p:nvSpPr>
            <p:spPr bwMode="auto">
              <a:xfrm>
                <a:off x="2741" y="2007"/>
                <a:ext cx="65" cy="81"/>
              </a:xfrm>
              <a:custGeom>
                <a:avLst/>
                <a:gdLst>
                  <a:gd name="T0" fmla="*/ 16 w 261"/>
                  <a:gd name="T1" fmla="*/ 0 h 324"/>
                  <a:gd name="T2" fmla="*/ 13 w 261"/>
                  <a:gd name="T3" fmla="*/ 1 h 324"/>
                  <a:gd name="T4" fmla="*/ 11 w 261"/>
                  <a:gd name="T5" fmla="*/ 3 h 324"/>
                  <a:gd name="T6" fmla="*/ 9 w 261"/>
                  <a:gd name="T7" fmla="*/ 6 h 324"/>
                  <a:gd name="T8" fmla="*/ 8 w 261"/>
                  <a:gd name="T9" fmla="*/ 8 h 324"/>
                  <a:gd name="T10" fmla="*/ 7 w 261"/>
                  <a:gd name="T11" fmla="*/ 11 h 324"/>
                  <a:gd name="T12" fmla="*/ 7 w 261"/>
                  <a:gd name="T13" fmla="*/ 14 h 324"/>
                  <a:gd name="T14" fmla="*/ 7 w 261"/>
                  <a:gd name="T15" fmla="*/ 18 h 324"/>
                  <a:gd name="T16" fmla="*/ 8 w 261"/>
                  <a:gd name="T17" fmla="*/ 20 h 324"/>
                  <a:gd name="T18" fmla="*/ 7 w 261"/>
                  <a:gd name="T19" fmla="*/ 19 h 324"/>
                  <a:gd name="T20" fmla="*/ 6 w 261"/>
                  <a:gd name="T21" fmla="*/ 18 h 324"/>
                  <a:gd name="T22" fmla="*/ 5 w 261"/>
                  <a:gd name="T23" fmla="*/ 16 h 324"/>
                  <a:gd name="T24" fmla="*/ 4 w 261"/>
                  <a:gd name="T25" fmla="*/ 14 h 324"/>
                  <a:gd name="T26" fmla="*/ 4 w 261"/>
                  <a:gd name="T27" fmla="*/ 13 h 324"/>
                  <a:gd name="T28" fmla="*/ 3 w 261"/>
                  <a:gd name="T29" fmla="*/ 11 h 324"/>
                  <a:gd name="T30" fmla="*/ 2 w 261"/>
                  <a:gd name="T31" fmla="*/ 10 h 324"/>
                  <a:gd name="T32" fmla="*/ 2 w 261"/>
                  <a:gd name="T33" fmla="*/ 8 h 324"/>
                  <a:gd name="T34" fmla="*/ 1 w 261"/>
                  <a:gd name="T35" fmla="*/ 8 h 324"/>
                  <a:gd name="T36" fmla="*/ 1 w 261"/>
                  <a:gd name="T37" fmla="*/ 7 h 324"/>
                  <a:gd name="T38" fmla="*/ 0 w 261"/>
                  <a:gd name="T39" fmla="*/ 6 h 324"/>
                  <a:gd name="T40" fmla="*/ 0 w 261"/>
                  <a:gd name="T41" fmla="*/ 5 h 324"/>
                  <a:gd name="T42" fmla="*/ 1 w 261"/>
                  <a:gd name="T43" fmla="*/ 6 h 324"/>
                  <a:gd name="T44" fmla="*/ 2 w 261"/>
                  <a:gd name="T45" fmla="*/ 6 h 324"/>
                  <a:gd name="T46" fmla="*/ 4 w 261"/>
                  <a:gd name="T47" fmla="*/ 6 h 324"/>
                  <a:gd name="T48" fmla="*/ 5 w 261"/>
                  <a:gd name="T49" fmla="*/ 5 h 324"/>
                  <a:gd name="T50" fmla="*/ 6 w 261"/>
                  <a:gd name="T51" fmla="*/ 5 h 324"/>
                  <a:gd name="T52" fmla="*/ 6 w 261"/>
                  <a:gd name="T53" fmla="*/ 4 h 324"/>
                  <a:gd name="T54" fmla="*/ 6 w 261"/>
                  <a:gd name="T55" fmla="*/ 3 h 324"/>
                  <a:gd name="T56" fmla="*/ 5 w 261"/>
                  <a:gd name="T57" fmla="*/ 2 h 324"/>
                  <a:gd name="T58" fmla="*/ 6 w 261"/>
                  <a:gd name="T59" fmla="*/ 1 h 324"/>
                  <a:gd name="T60" fmla="*/ 8 w 261"/>
                  <a:gd name="T61" fmla="*/ 1 h 324"/>
                  <a:gd name="T62" fmla="*/ 9 w 261"/>
                  <a:gd name="T63" fmla="*/ 1 h 324"/>
                  <a:gd name="T64" fmla="*/ 10 w 261"/>
                  <a:gd name="T65" fmla="*/ 1 h 324"/>
                  <a:gd name="T66" fmla="*/ 12 w 261"/>
                  <a:gd name="T67" fmla="*/ 1 h 324"/>
                  <a:gd name="T68" fmla="*/ 13 w 261"/>
                  <a:gd name="T69" fmla="*/ 0 h 324"/>
                  <a:gd name="T70" fmla="*/ 15 w 261"/>
                  <a:gd name="T71" fmla="*/ 0 h 324"/>
                  <a:gd name="T72" fmla="*/ 16 w 261"/>
                  <a:gd name="T73" fmla="*/ 0 h 3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1" h="324">
                    <a:moveTo>
                      <a:pt x="261" y="0"/>
                    </a:moveTo>
                    <a:lnTo>
                      <a:pt x="218" y="21"/>
                    </a:lnTo>
                    <a:lnTo>
                      <a:pt x="183" y="51"/>
                    </a:lnTo>
                    <a:lnTo>
                      <a:pt x="153" y="90"/>
                    </a:lnTo>
                    <a:lnTo>
                      <a:pt x="130" y="133"/>
                    </a:lnTo>
                    <a:lnTo>
                      <a:pt x="114" y="180"/>
                    </a:lnTo>
                    <a:lnTo>
                      <a:pt x="109" y="228"/>
                    </a:lnTo>
                    <a:lnTo>
                      <a:pt x="111" y="278"/>
                    </a:lnTo>
                    <a:lnTo>
                      <a:pt x="125" y="324"/>
                    </a:lnTo>
                    <a:lnTo>
                      <a:pt x="111" y="299"/>
                    </a:lnTo>
                    <a:lnTo>
                      <a:pt x="98" y="278"/>
                    </a:lnTo>
                    <a:lnTo>
                      <a:pt x="84" y="253"/>
                    </a:lnTo>
                    <a:lnTo>
                      <a:pt x="74" y="228"/>
                    </a:lnTo>
                    <a:lnTo>
                      <a:pt x="60" y="204"/>
                    </a:lnTo>
                    <a:lnTo>
                      <a:pt x="49" y="180"/>
                    </a:lnTo>
                    <a:lnTo>
                      <a:pt x="38" y="156"/>
                    </a:lnTo>
                    <a:lnTo>
                      <a:pt x="27" y="131"/>
                    </a:lnTo>
                    <a:lnTo>
                      <a:pt x="22" y="120"/>
                    </a:lnTo>
                    <a:lnTo>
                      <a:pt x="14" y="109"/>
                    </a:lnTo>
                    <a:lnTo>
                      <a:pt x="5" y="98"/>
                    </a:lnTo>
                    <a:lnTo>
                      <a:pt x="0" y="85"/>
                    </a:lnTo>
                    <a:lnTo>
                      <a:pt x="22" y="90"/>
                    </a:lnTo>
                    <a:lnTo>
                      <a:pt x="40" y="90"/>
                    </a:lnTo>
                    <a:lnTo>
                      <a:pt x="63" y="87"/>
                    </a:lnTo>
                    <a:lnTo>
                      <a:pt x="79" y="79"/>
                    </a:lnTo>
                    <a:lnTo>
                      <a:pt x="93" y="71"/>
                    </a:lnTo>
                    <a:lnTo>
                      <a:pt x="98" y="57"/>
                    </a:lnTo>
                    <a:lnTo>
                      <a:pt x="93" y="41"/>
                    </a:lnTo>
                    <a:lnTo>
                      <a:pt x="76" y="25"/>
                    </a:lnTo>
                    <a:lnTo>
                      <a:pt x="98" y="19"/>
                    </a:lnTo>
                    <a:lnTo>
                      <a:pt x="123" y="16"/>
                    </a:lnTo>
                    <a:lnTo>
                      <a:pt x="144" y="14"/>
                    </a:lnTo>
                    <a:lnTo>
                      <a:pt x="169" y="11"/>
                    </a:lnTo>
                    <a:lnTo>
                      <a:pt x="194" y="9"/>
                    </a:lnTo>
                    <a:lnTo>
                      <a:pt x="215" y="5"/>
                    </a:lnTo>
                    <a:lnTo>
                      <a:pt x="240" y="2"/>
                    </a:lnTo>
                    <a:lnTo>
                      <a:pt x="261" y="0"/>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39" name="Freeform 31"/>
              <p:cNvSpPr/>
              <p:nvPr/>
            </p:nvSpPr>
            <p:spPr bwMode="auto">
              <a:xfrm>
                <a:off x="2902" y="2012"/>
                <a:ext cx="54" cy="33"/>
              </a:xfrm>
              <a:custGeom>
                <a:avLst/>
                <a:gdLst>
                  <a:gd name="T0" fmla="*/ 12 w 215"/>
                  <a:gd name="T1" fmla="*/ 6 h 131"/>
                  <a:gd name="T2" fmla="*/ 14 w 215"/>
                  <a:gd name="T3" fmla="*/ 7 h 131"/>
                  <a:gd name="T4" fmla="*/ 13 w 215"/>
                  <a:gd name="T5" fmla="*/ 7 h 131"/>
                  <a:gd name="T6" fmla="*/ 12 w 215"/>
                  <a:gd name="T7" fmla="*/ 7 h 131"/>
                  <a:gd name="T8" fmla="*/ 11 w 215"/>
                  <a:gd name="T9" fmla="*/ 8 h 131"/>
                  <a:gd name="T10" fmla="*/ 10 w 215"/>
                  <a:gd name="T11" fmla="*/ 8 h 131"/>
                  <a:gd name="T12" fmla="*/ 9 w 215"/>
                  <a:gd name="T13" fmla="*/ 8 h 131"/>
                  <a:gd name="T14" fmla="*/ 8 w 215"/>
                  <a:gd name="T15" fmla="*/ 8 h 131"/>
                  <a:gd name="T16" fmla="*/ 7 w 215"/>
                  <a:gd name="T17" fmla="*/ 8 h 131"/>
                  <a:gd name="T18" fmla="*/ 6 w 215"/>
                  <a:gd name="T19" fmla="*/ 7 h 131"/>
                  <a:gd name="T20" fmla="*/ 6 w 215"/>
                  <a:gd name="T21" fmla="*/ 7 h 131"/>
                  <a:gd name="T22" fmla="*/ 5 w 215"/>
                  <a:gd name="T23" fmla="*/ 7 h 131"/>
                  <a:gd name="T24" fmla="*/ 4 w 215"/>
                  <a:gd name="T25" fmla="*/ 7 h 131"/>
                  <a:gd name="T26" fmla="*/ 3 w 215"/>
                  <a:gd name="T27" fmla="*/ 6 h 131"/>
                  <a:gd name="T28" fmla="*/ 3 w 215"/>
                  <a:gd name="T29" fmla="*/ 6 h 131"/>
                  <a:gd name="T30" fmla="*/ 2 w 215"/>
                  <a:gd name="T31" fmla="*/ 6 h 131"/>
                  <a:gd name="T32" fmla="*/ 1 w 215"/>
                  <a:gd name="T33" fmla="*/ 6 h 131"/>
                  <a:gd name="T34" fmla="*/ 0 w 215"/>
                  <a:gd name="T35" fmla="*/ 5 h 131"/>
                  <a:gd name="T36" fmla="*/ 1 w 215"/>
                  <a:gd name="T37" fmla="*/ 4 h 131"/>
                  <a:gd name="T38" fmla="*/ 1 w 215"/>
                  <a:gd name="T39" fmla="*/ 3 h 131"/>
                  <a:gd name="T40" fmla="*/ 1 w 215"/>
                  <a:gd name="T41" fmla="*/ 1 h 131"/>
                  <a:gd name="T42" fmla="*/ 2 w 215"/>
                  <a:gd name="T43" fmla="*/ 0 h 131"/>
                  <a:gd name="T44" fmla="*/ 3 w 215"/>
                  <a:gd name="T45" fmla="*/ 1 h 131"/>
                  <a:gd name="T46" fmla="*/ 5 w 215"/>
                  <a:gd name="T47" fmla="*/ 1 h 131"/>
                  <a:gd name="T48" fmla="*/ 6 w 215"/>
                  <a:gd name="T49" fmla="*/ 2 h 131"/>
                  <a:gd name="T50" fmla="*/ 7 w 215"/>
                  <a:gd name="T51" fmla="*/ 3 h 131"/>
                  <a:gd name="T52" fmla="*/ 9 w 215"/>
                  <a:gd name="T53" fmla="*/ 3 h 131"/>
                  <a:gd name="T54" fmla="*/ 10 w 215"/>
                  <a:gd name="T55" fmla="*/ 4 h 131"/>
                  <a:gd name="T56" fmla="*/ 11 w 215"/>
                  <a:gd name="T57" fmla="*/ 5 h 131"/>
                  <a:gd name="T58" fmla="*/ 12 w 215"/>
                  <a:gd name="T59" fmla="*/ 6 h 13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5" h="131">
                    <a:moveTo>
                      <a:pt x="197" y="101"/>
                    </a:moveTo>
                    <a:lnTo>
                      <a:pt x="215" y="112"/>
                    </a:lnTo>
                    <a:lnTo>
                      <a:pt x="202" y="114"/>
                    </a:lnTo>
                    <a:lnTo>
                      <a:pt x="185" y="117"/>
                    </a:lnTo>
                    <a:lnTo>
                      <a:pt x="172" y="123"/>
                    </a:lnTo>
                    <a:lnTo>
                      <a:pt x="158" y="128"/>
                    </a:lnTo>
                    <a:lnTo>
                      <a:pt x="142" y="131"/>
                    </a:lnTo>
                    <a:lnTo>
                      <a:pt x="128" y="131"/>
                    </a:lnTo>
                    <a:lnTo>
                      <a:pt x="114" y="126"/>
                    </a:lnTo>
                    <a:lnTo>
                      <a:pt x="101" y="112"/>
                    </a:lnTo>
                    <a:lnTo>
                      <a:pt x="87" y="109"/>
                    </a:lnTo>
                    <a:lnTo>
                      <a:pt x="77" y="106"/>
                    </a:lnTo>
                    <a:lnTo>
                      <a:pt x="63" y="106"/>
                    </a:lnTo>
                    <a:lnTo>
                      <a:pt x="52" y="101"/>
                    </a:lnTo>
                    <a:lnTo>
                      <a:pt x="38" y="98"/>
                    </a:lnTo>
                    <a:lnTo>
                      <a:pt x="25" y="96"/>
                    </a:lnTo>
                    <a:lnTo>
                      <a:pt x="13" y="90"/>
                    </a:lnTo>
                    <a:lnTo>
                      <a:pt x="0" y="84"/>
                    </a:lnTo>
                    <a:lnTo>
                      <a:pt x="6" y="62"/>
                    </a:lnTo>
                    <a:lnTo>
                      <a:pt x="8" y="41"/>
                    </a:lnTo>
                    <a:lnTo>
                      <a:pt x="13" y="18"/>
                    </a:lnTo>
                    <a:lnTo>
                      <a:pt x="22" y="0"/>
                    </a:lnTo>
                    <a:lnTo>
                      <a:pt x="47" y="6"/>
                    </a:lnTo>
                    <a:lnTo>
                      <a:pt x="71" y="13"/>
                    </a:lnTo>
                    <a:lnTo>
                      <a:pt x="96" y="25"/>
                    </a:lnTo>
                    <a:lnTo>
                      <a:pt x="117" y="38"/>
                    </a:lnTo>
                    <a:lnTo>
                      <a:pt x="139" y="52"/>
                    </a:lnTo>
                    <a:lnTo>
                      <a:pt x="158" y="68"/>
                    </a:lnTo>
                    <a:lnTo>
                      <a:pt x="178" y="84"/>
                    </a:lnTo>
                    <a:lnTo>
                      <a:pt x="197" y="101"/>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40" name="Freeform 32"/>
              <p:cNvSpPr/>
              <p:nvPr/>
            </p:nvSpPr>
            <p:spPr bwMode="auto">
              <a:xfrm>
                <a:off x="2830" y="2013"/>
                <a:ext cx="60" cy="26"/>
              </a:xfrm>
              <a:custGeom>
                <a:avLst/>
                <a:gdLst>
                  <a:gd name="T0" fmla="*/ 14 w 237"/>
                  <a:gd name="T1" fmla="*/ 4 h 104"/>
                  <a:gd name="T2" fmla="*/ 15 w 237"/>
                  <a:gd name="T3" fmla="*/ 5 h 104"/>
                  <a:gd name="T4" fmla="*/ 15 w 237"/>
                  <a:gd name="T5" fmla="*/ 5 h 104"/>
                  <a:gd name="T6" fmla="*/ 15 w 237"/>
                  <a:gd name="T7" fmla="*/ 5 h 104"/>
                  <a:gd name="T8" fmla="*/ 15 w 237"/>
                  <a:gd name="T9" fmla="*/ 5 h 104"/>
                  <a:gd name="T10" fmla="*/ 14 w 237"/>
                  <a:gd name="T11" fmla="*/ 5 h 104"/>
                  <a:gd name="T12" fmla="*/ 13 w 237"/>
                  <a:gd name="T13" fmla="*/ 6 h 104"/>
                  <a:gd name="T14" fmla="*/ 13 w 237"/>
                  <a:gd name="T15" fmla="*/ 6 h 104"/>
                  <a:gd name="T16" fmla="*/ 12 w 237"/>
                  <a:gd name="T17" fmla="*/ 6 h 104"/>
                  <a:gd name="T18" fmla="*/ 11 w 237"/>
                  <a:gd name="T19" fmla="*/ 6 h 104"/>
                  <a:gd name="T20" fmla="*/ 10 w 237"/>
                  <a:gd name="T21" fmla="*/ 6 h 104"/>
                  <a:gd name="T22" fmla="*/ 9 w 237"/>
                  <a:gd name="T23" fmla="*/ 6 h 104"/>
                  <a:gd name="T24" fmla="*/ 8 w 237"/>
                  <a:gd name="T25" fmla="*/ 7 h 104"/>
                  <a:gd name="T26" fmla="*/ 7 w 237"/>
                  <a:gd name="T27" fmla="*/ 6 h 104"/>
                  <a:gd name="T28" fmla="*/ 6 w 237"/>
                  <a:gd name="T29" fmla="*/ 5 h 104"/>
                  <a:gd name="T30" fmla="*/ 6 w 237"/>
                  <a:gd name="T31" fmla="*/ 4 h 104"/>
                  <a:gd name="T32" fmla="*/ 4 w 237"/>
                  <a:gd name="T33" fmla="*/ 4 h 104"/>
                  <a:gd name="T34" fmla="*/ 3 w 237"/>
                  <a:gd name="T35" fmla="*/ 3 h 104"/>
                  <a:gd name="T36" fmla="*/ 2 w 237"/>
                  <a:gd name="T37" fmla="*/ 2 h 104"/>
                  <a:gd name="T38" fmla="*/ 1 w 237"/>
                  <a:gd name="T39" fmla="*/ 1 h 104"/>
                  <a:gd name="T40" fmla="*/ 0 w 237"/>
                  <a:gd name="T41" fmla="*/ 1 h 104"/>
                  <a:gd name="T42" fmla="*/ 1 w 237"/>
                  <a:gd name="T43" fmla="*/ 0 h 104"/>
                  <a:gd name="T44" fmla="*/ 2 w 237"/>
                  <a:gd name="T45" fmla="*/ 0 h 104"/>
                  <a:gd name="T46" fmla="*/ 3 w 237"/>
                  <a:gd name="T47" fmla="*/ 0 h 104"/>
                  <a:gd name="T48" fmla="*/ 4 w 237"/>
                  <a:gd name="T49" fmla="*/ 0 h 104"/>
                  <a:gd name="T50" fmla="*/ 5 w 237"/>
                  <a:gd name="T51" fmla="*/ 1 h 104"/>
                  <a:gd name="T52" fmla="*/ 6 w 237"/>
                  <a:gd name="T53" fmla="*/ 1 h 104"/>
                  <a:gd name="T54" fmla="*/ 7 w 237"/>
                  <a:gd name="T55" fmla="*/ 1 h 104"/>
                  <a:gd name="T56" fmla="*/ 8 w 237"/>
                  <a:gd name="T57" fmla="*/ 1 h 104"/>
                  <a:gd name="T58" fmla="*/ 9 w 237"/>
                  <a:gd name="T59" fmla="*/ 1 h 104"/>
                  <a:gd name="T60" fmla="*/ 10 w 237"/>
                  <a:gd name="T61" fmla="*/ 2 h 104"/>
                  <a:gd name="T62" fmla="*/ 11 w 237"/>
                  <a:gd name="T63" fmla="*/ 2 h 104"/>
                  <a:gd name="T64" fmla="*/ 12 w 237"/>
                  <a:gd name="T65" fmla="*/ 2 h 104"/>
                  <a:gd name="T66" fmla="*/ 12 w 237"/>
                  <a:gd name="T67" fmla="*/ 3 h 104"/>
                  <a:gd name="T68" fmla="*/ 13 w 237"/>
                  <a:gd name="T69" fmla="*/ 3 h 104"/>
                  <a:gd name="T70" fmla="*/ 14 w 237"/>
                  <a:gd name="T71" fmla="*/ 4 h 104"/>
                  <a:gd name="T72" fmla="*/ 14 w 237"/>
                  <a:gd name="T73" fmla="*/ 4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37" h="104">
                    <a:moveTo>
                      <a:pt x="226" y="69"/>
                    </a:moveTo>
                    <a:lnTo>
                      <a:pt x="229" y="71"/>
                    </a:lnTo>
                    <a:lnTo>
                      <a:pt x="235" y="77"/>
                    </a:lnTo>
                    <a:lnTo>
                      <a:pt x="237" y="80"/>
                    </a:lnTo>
                    <a:lnTo>
                      <a:pt x="237" y="85"/>
                    </a:lnTo>
                    <a:lnTo>
                      <a:pt x="223" y="85"/>
                    </a:lnTo>
                    <a:lnTo>
                      <a:pt x="210" y="88"/>
                    </a:lnTo>
                    <a:lnTo>
                      <a:pt x="196" y="91"/>
                    </a:lnTo>
                    <a:lnTo>
                      <a:pt x="182" y="94"/>
                    </a:lnTo>
                    <a:lnTo>
                      <a:pt x="169" y="96"/>
                    </a:lnTo>
                    <a:lnTo>
                      <a:pt x="156" y="99"/>
                    </a:lnTo>
                    <a:lnTo>
                      <a:pt x="142" y="101"/>
                    </a:lnTo>
                    <a:lnTo>
                      <a:pt x="128" y="104"/>
                    </a:lnTo>
                    <a:lnTo>
                      <a:pt x="115" y="91"/>
                    </a:lnTo>
                    <a:lnTo>
                      <a:pt x="99" y="80"/>
                    </a:lnTo>
                    <a:lnTo>
                      <a:pt x="85" y="66"/>
                    </a:lnTo>
                    <a:lnTo>
                      <a:pt x="69" y="55"/>
                    </a:lnTo>
                    <a:lnTo>
                      <a:pt x="51" y="41"/>
                    </a:lnTo>
                    <a:lnTo>
                      <a:pt x="35" y="30"/>
                    </a:lnTo>
                    <a:lnTo>
                      <a:pt x="19" y="20"/>
                    </a:lnTo>
                    <a:lnTo>
                      <a:pt x="0" y="9"/>
                    </a:lnTo>
                    <a:lnTo>
                      <a:pt x="14" y="4"/>
                    </a:lnTo>
                    <a:lnTo>
                      <a:pt x="30" y="0"/>
                    </a:lnTo>
                    <a:lnTo>
                      <a:pt x="46" y="0"/>
                    </a:lnTo>
                    <a:lnTo>
                      <a:pt x="63" y="4"/>
                    </a:lnTo>
                    <a:lnTo>
                      <a:pt x="79" y="6"/>
                    </a:lnTo>
                    <a:lnTo>
                      <a:pt x="92" y="11"/>
                    </a:lnTo>
                    <a:lnTo>
                      <a:pt x="109" y="14"/>
                    </a:lnTo>
                    <a:lnTo>
                      <a:pt x="125" y="14"/>
                    </a:lnTo>
                    <a:lnTo>
                      <a:pt x="139" y="20"/>
                    </a:lnTo>
                    <a:lnTo>
                      <a:pt x="152" y="23"/>
                    </a:lnTo>
                    <a:lnTo>
                      <a:pt x="166" y="28"/>
                    </a:lnTo>
                    <a:lnTo>
                      <a:pt x="180" y="34"/>
                    </a:lnTo>
                    <a:lnTo>
                      <a:pt x="191" y="39"/>
                    </a:lnTo>
                    <a:lnTo>
                      <a:pt x="205" y="47"/>
                    </a:lnTo>
                    <a:lnTo>
                      <a:pt x="216" y="58"/>
                    </a:lnTo>
                    <a:lnTo>
                      <a:pt x="226" y="69"/>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41" name="Freeform 33"/>
              <p:cNvSpPr/>
              <p:nvPr/>
            </p:nvSpPr>
            <p:spPr bwMode="auto">
              <a:xfrm>
                <a:off x="3114" y="2017"/>
                <a:ext cx="120" cy="177"/>
              </a:xfrm>
              <a:custGeom>
                <a:avLst/>
                <a:gdLst>
                  <a:gd name="T0" fmla="*/ 30 w 482"/>
                  <a:gd name="T1" fmla="*/ 34 h 706"/>
                  <a:gd name="T2" fmla="*/ 30 w 482"/>
                  <a:gd name="T3" fmla="*/ 34 h 706"/>
                  <a:gd name="T4" fmla="*/ 30 w 482"/>
                  <a:gd name="T5" fmla="*/ 34 h 706"/>
                  <a:gd name="T6" fmla="*/ 29 w 482"/>
                  <a:gd name="T7" fmla="*/ 34 h 706"/>
                  <a:gd name="T8" fmla="*/ 29 w 482"/>
                  <a:gd name="T9" fmla="*/ 34 h 706"/>
                  <a:gd name="T10" fmla="*/ 29 w 482"/>
                  <a:gd name="T11" fmla="*/ 34 h 706"/>
                  <a:gd name="T12" fmla="*/ 29 w 482"/>
                  <a:gd name="T13" fmla="*/ 37 h 706"/>
                  <a:gd name="T14" fmla="*/ 28 w 482"/>
                  <a:gd name="T15" fmla="*/ 39 h 706"/>
                  <a:gd name="T16" fmla="*/ 28 w 482"/>
                  <a:gd name="T17" fmla="*/ 42 h 706"/>
                  <a:gd name="T18" fmla="*/ 27 w 482"/>
                  <a:gd name="T19" fmla="*/ 44 h 706"/>
                  <a:gd name="T20" fmla="*/ 26 w 482"/>
                  <a:gd name="T21" fmla="*/ 43 h 706"/>
                  <a:gd name="T22" fmla="*/ 26 w 482"/>
                  <a:gd name="T23" fmla="*/ 42 h 706"/>
                  <a:gd name="T24" fmla="*/ 25 w 482"/>
                  <a:gd name="T25" fmla="*/ 41 h 706"/>
                  <a:gd name="T26" fmla="*/ 24 w 482"/>
                  <a:gd name="T27" fmla="*/ 39 h 706"/>
                  <a:gd name="T28" fmla="*/ 24 w 482"/>
                  <a:gd name="T29" fmla="*/ 39 h 706"/>
                  <a:gd name="T30" fmla="*/ 23 w 482"/>
                  <a:gd name="T31" fmla="*/ 39 h 706"/>
                  <a:gd name="T32" fmla="*/ 23 w 482"/>
                  <a:gd name="T33" fmla="*/ 39 h 706"/>
                  <a:gd name="T34" fmla="*/ 23 w 482"/>
                  <a:gd name="T35" fmla="*/ 39 h 706"/>
                  <a:gd name="T36" fmla="*/ 23 w 482"/>
                  <a:gd name="T37" fmla="*/ 38 h 706"/>
                  <a:gd name="T38" fmla="*/ 23 w 482"/>
                  <a:gd name="T39" fmla="*/ 37 h 706"/>
                  <a:gd name="T40" fmla="*/ 23 w 482"/>
                  <a:gd name="T41" fmla="*/ 37 h 706"/>
                  <a:gd name="T42" fmla="*/ 22 w 482"/>
                  <a:gd name="T43" fmla="*/ 36 h 706"/>
                  <a:gd name="T44" fmla="*/ 21 w 482"/>
                  <a:gd name="T45" fmla="*/ 36 h 706"/>
                  <a:gd name="T46" fmla="*/ 0 w 482"/>
                  <a:gd name="T47" fmla="*/ 8 h 706"/>
                  <a:gd name="T48" fmla="*/ 0 w 482"/>
                  <a:gd name="T49" fmla="*/ 6 h 706"/>
                  <a:gd name="T50" fmla="*/ 1 w 482"/>
                  <a:gd name="T51" fmla="*/ 4 h 706"/>
                  <a:gd name="T52" fmla="*/ 1 w 482"/>
                  <a:gd name="T53" fmla="*/ 2 h 706"/>
                  <a:gd name="T54" fmla="*/ 1 w 482"/>
                  <a:gd name="T55" fmla="*/ 0 h 706"/>
                  <a:gd name="T56" fmla="*/ 2 w 482"/>
                  <a:gd name="T57" fmla="*/ 1 h 706"/>
                  <a:gd name="T58" fmla="*/ 3 w 482"/>
                  <a:gd name="T59" fmla="*/ 3 h 706"/>
                  <a:gd name="T60" fmla="*/ 5 w 482"/>
                  <a:gd name="T61" fmla="*/ 5 h 706"/>
                  <a:gd name="T62" fmla="*/ 7 w 482"/>
                  <a:gd name="T63" fmla="*/ 7 h 706"/>
                  <a:gd name="T64" fmla="*/ 9 w 482"/>
                  <a:gd name="T65" fmla="*/ 9 h 706"/>
                  <a:gd name="T66" fmla="*/ 11 w 482"/>
                  <a:gd name="T67" fmla="*/ 11 h 706"/>
                  <a:gd name="T68" fmla="*/ 12 w 482"/>
                  <a:gd name="T69" fmla="*/ 13 h 706"/>
                  <a:gd name="T70" fmla="*/ 14 w 482"/>
                  <a:gd name="T71" fmla="*/ 15 h 706"/>
                  <a:gd name="T72" fmla="*/ 16 w 482"/>
                  <a:gd name="T73" fmla="*/ 17 h 706"/>
                  <a:gd name="T74" fmla="*/ 18 w 482"/>
                  <a:gd name="T75" fmla="*/ 19 h 706"/>
                  <a:gd name="T76" fmla="*/ 19 w 482"/>
                  <a:gd name="T77" fmla="*/ 21 h 706"/>
                  <a:gd name="T78" fmla="*/ 21 w 482"/>
                  <a:gd name="T79" fmla="*/ 23 h 706"/>
                  <a:gd name="T80" fmla="*/ 23 w 482"/>
                  <a:gd name="T81" fmla="*/ 25 h 706"/>
                  <a:gd name="T82" fmla="*/ 25 w 482"/>
                  <a:gd name="T83" fmla="*/ 27 h 706"/>
                  <a:gd name="T84" fmla="*/ 26 w 482"/>
                  <a:gd name="T85" fmla="*/ 30 h 706"/>
                  <a:gd name="T86" fmla="*/ 28 w 482"/>
                  <a:gd name="T87" fmla="*/ 32 h 706"/>
                  <a:gd name="T88" fmla="*/ 30 w 482"/>
                  <a:gd name="T89" fmla="*/ 34 h 7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82" h="706">
                    <a:moveTo>
                      <a:pt x="482" y="539"/>
                    </a:moveTo>
                    <a:lnTo>
                      <a:pt x="480" y="539"/>
                    </a:lnTo>
                    <a:lnTo>
                      <a:pt x="477" y="536"/>
                    </a:lnTo>
                    <a:lnTo>
                      <a:pt x="475" y="536"/>
                    </a:lnTo>
                    <a:lnTo>
                      <a:pt x="471" y="539"/>
                    </a:lnTo>
                    <a:lnTo>
                      <a:pt x="466" y="545"/>
                    </a:lnTo>
                    <a:lnTo>
                      <a:pt x="466" y="586"/>
                    </a:lnTo>
                    <a:lnTo>
                      <a:pt x="457" y="624"/>
                    </a:lnTo>
                    <a:lnTo>
                      <a:pt x="450" y="665"/>
                    </a:lnTo>
                    <a:lnTo>
                      <a:pt x="441" y="706"/>
                    </a:lnTo>
                    <a:lnTo>
                      <a:pt x="427" y="686"/>
                    </a:lnTo>
                    <a:lnTo>
                      <a:pt x="415" y="665"/>
                    </a:lnTo>
                    <a:lnTo>
                      <a:pt x="401" y="646"/>
                    </a:lnTo>
                    <a:lnTo>
                      <a:pt x="390" y="624"/>
                    </a:lnTo>
                    <a:lnTo>
                      <a:pt x="384" y="621"/>
                    </a:lnTo>
                    <a:lnTo>
                      <a:pt x="379" y="619"/>
                    </a:lnTo>
                    <a:lnTo>
                      <a:pt x="376" y="616"/>
                    </a:lnTo>
                    <a:lnTo>
                      <a:pt x="371" y="621"/>
                    </a:lnTo>
                    <a:lnTo>
                      <a:pt x="368" y="607"/>
                    </a:lnTo>
                    <a:lnTo>
                      <a:pt x="371" y="596"/>
                    </a:lnTo>
                    <a:lnTo>
                      <a:pt x="368" y="583"/>
                    </a:lnTo>
                    <a:lnTo>
                      <a:pt x="360" y="575"/>
                    </a:lnTo>
                    <a:lnTo>
                      <a:pt x="346" y="575"/>
                    </a:lnTo>
                    <a:lnTo>
                      <a:pt x="0" y="125"/>
                    </a:lnTo>
                    <a:lnTo>
                      <a:pt x="8" y="95"/>
                    </a:lnTo>
                    <a:lnTo>
                      <a:pt x="13" y="62"/>
                    </a:lnTo>
                    <a:lnTo>
                      <a:pt x="13" y="33"/>
                    </a:lnTo>
                    <a:lnTo>
                      <a:pt x="16" y="0"/>
                    </a:lnTo>
                    <a:lnTo>
                      <a:pt x="30" y="8"/>
                    </a:lnTo>
                    <a:lnTo>
                      <a:pt x="57" y="40"/>
                    </a:lnTo>
                    <a:lnTo>
                      <a:pt x="87" y="74"/>
                    </a:lnTo>
                    <a:lnTo>
                      <a:pt x="114" y="106"/>
                    </a:lnTo>
                    <a:lnTo>
                      <a:pt x="144" y="136"/>
                    </a:lnTo>
                    <a:lnTo>
                      <a:pt x="172" y="168"/>
                    </a:lnTo>
                    <a:lnTo>
                      <a:pt x="199" y="201"/>
                    </a:lnTo>
                    <a:lnTo>
                      <a:pt x="229" y="237"/>
                    </a:lnTo>
                    <a:lnTo>
                      <a:pt x="256" y="269"/>
                    </a:lnTo>
                    <a:lnTo>
                      <a:pt x="286" y="302"/>
                    </a:lnTo>
                    <a:lnTo>
                      <a:pt x="314" y="334"/>
                    </a:lnTo>
                    <a:lnTo>
                      <a:pt x="344" y="368"/>
                    </a:lnTo>
                    <a:lnTo>
                      <a:pt x="371" y="403"/>
                    </a:lnTo>
                    <a:lnTo>
                      <a:pt x="398" y="435"/>
                    </a:lnTo>
                    <a:lnTo>
                      <a:pt x="427" y="471"/>
                    </a:lnTo>
                    <a:lnTo>
                      <a:pt x="455" y="504"/>
                    </a:lnTo>
                    <a:lnTo>
                      <a:pt x="482" y="539"/>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42" name="Freeform 34"/>
              <p:cNvSpPr/>
              <p:nvPr/>
            </p:nvSpPr>
            <p:spPr bwMode="auto">
              <a:xfrm>
                <a:off x="3084" y="2022"/>
                <a:ext cx="114" cy="181"/>
              </a:xfrm>
              <a:custGeom>
                <a:avLst/>
                <a:gdLst>
                  <a:gd name="T0" fmla="*/ 8 w 455"/>
                  <a:gd name="T1" fmla="*/ 9 h 722"/>
                  <a:gd name="T2" fmla="*/ 29 w 455"/>
                  <a:gd name="T3" fmla="*/ 35 h 722"/>
                  <a:gd name="T4" fmla="*/ 28 w 455"/>
                  <a:gd name="T5" fmla="*/ 37 h 722"/>
                  <a:gd name="T6" fmla="*/ 28 w 455"/>
                  <a:gd name="T7" fmla="*/ 39 h 722"/>
                  <a:gd name="T8" fmla="*/ 27 w 455"/>
                  <a:gd name="T9" fmla="*/ 41 h 722"/>
                  <a:gd name="T10" fmla="*/ 27 w 455"/>
                  <a:gd name="T11" fmla="*/ 43 h 722"/>
                  <a:gd name="T12" fmla="*/ 27 w 455"/>
                  <a:gd name="T13" fmla="*/ 45 h 722"/>
                  <a:gd name="T14" fmla="*/ 26 w 455"/>
                  <a:gd name="T15" fmla="*/ 44 h 722"/>
                  <a:gd name="T16" fmla="*/ 25 w 455"/>
                  <a:gd name="T17" fmla="*/ 42 h 722"/>
                  <a:gd name="T18" fmla="*/ 24 w 455"/>
                  <a:gd name="T19" fmla="*/ 40 h 722"/>
                  <a:gd name="T20" fmla="*/ 22 w 455"/>
                  <a:gd name="T21" fmla="*/ 39 h 722"/>
                  <a:gd name="T22" fmla="*/ 22 w 455"/>
                  <a:gd name="T23" fmla="*/ 39 h 722"/>
                  <a:gd name="T24" fmla="*/ 22 w 455"/>
                  <a:gd name="T25" fmla="*/ 39 h 722"/>
                  <a:gd name="T26" fmla="*/ 22 w 455"/>
                  <a:gd name="T27" fmla="*/ 39 h 722"/>
                  <a:gd name="T28" fmla="*/ 21 w 455"/>
                  <a:gd name="T29" fmla="*/ 39 h 722"/>
                  <a:gd name="T30" fmla="*/ 21 w 455"/>
                  <a:gd name="T31" fmla="*/ 38 h 722"/>
                  <a:gd name="T32" fmla="*/ 22 w 455"/>
                  <a:gd name="T33" fmla="*/ 37 h 722"/>
                  <a:gd name="T34" fmla="*/ 21 w 455"/>
                  <a:gd name="T35" fmla="*/ 37 h 722"/>
                  <a:gd name="T36" fmla="*/ 21 w 455"/>
                  <a:gd name="T37" fmla="*/ 36 h 722"/>
                  <a:gd name="T38" fmla="*/ 21 w 455"/>
                  <a:gd name="T39" fmla="*/ 36 h 722"/>
                  <a:gd name="T40" fmla="*/ 20 w 455"/>
                  <a:gd name="T41" fmla="*/ 36 h 722"/>
                  <a:gd name="T42" fmla="*/ 20 w 455"/>
                  <a:gd name="T43" fmla="*/ 36 h 722"/>
                  <a:gd name="T44" fmla="*/ 20 w 455"/>
                  <a:gd name="T45" fmla="*/ 36 h 722"/>
                  <a:gd name="T46" fmla="*/ 17 w 455"/>
                  <a:gd name="T47" fmla="*/ 32 h 722"/>
                  <a:gd name="T48" fmla="*/ 15 w 455"/>
                  <a:gd name="T49" fmla="*/ 29 h 722"/>
                  <a:gd name="T50" fmla="*/ 12 w 455"/>
                  <a:gd name="T51" fmla="*/ 25 h 722"/>
                  <a:gd name="T52" fmla="*/ 10 w 455"/>
                  <a:gd name="T53" fmla="*/ 22 h 722"/>
                  <a:gd name="T54" fmla="*/ 7 w 455"/>
                  <a:gd name="T55" fmla="*/ 18 h 722"/>
                  <a:gd name="T56" fmla="*/ 5 w 455"/>
                  <a:gd name="T57" fmla="*/ 15 h 722"/>
                  <a:gd name="T58" fmla="*/ 3 w 455"/>
                  <a:gd name="T59" fmla="*/ 11 h 722"/>
                  <a:gd name="T60" fmla="*/ 0 w 455"/>
                  <a:gd name="T61" fmla="*/ 8 h 722"/>
                  <a:gd name="T62" fmla="*/ 0 w 455"/>
                  <a:gd name="T63" fmla="*/ 6 h 722"/>
                  <a:gd name="T64" fmla="*/ 0 w 455"/>
                  <a:gd name="T65" fmla="*/ 4 h 722"/>
                  <a:gd name="T66" fmla="*/ 0 w 455"/>
                  <a:gd name="T67" fmla="*/ 2 h 722"/>
                  <a:gd name="T68" fmla="*/ 1 w 455"/>
                  <a:gd name="T69" fmla="*/ 0 h 722"/>
                  <a:gd name="T70" fmla="*/ 2 w 455"/>
                  <a:gd name="T71" fmla="*/ 1 h 722"/>
                  <a:gd name="T72" fmla="*/ 3 w 455"/>
                  <a:gd name="T73" fmla="*/ 2 h 722"/>
                  <a:gd name="T74" fmla="*/ 4 w 455"/>
                  <a:gd name="T75" fmla="*/ 3 h 722"/>
                  <a:gd name="T76" fmla="*/ 5 w 455"/>
                  <a:gd name="T77" fmla="*/ 4 h 722"/>
                  <a:gd name="T78" fmla="*/ 5 w 455"/>
                  <a:gd name="T79" fmla="*/ 5 h 722"/>
                  <a:gd name="T80" fmla="*/ 6 w 455"/>
                  <a:gd name="T81" fmla="*/ 6 h 722"/>
                  <a:gd name="T82" fmla="*/ 7 w 455"/>
                  <a:gd name="T83" fmla="*/ 8 h 722"/>
                  <a:gd name="T84" fmla="*/ 8 w 455"/>
                  <a:gd name="T85" fmla="*/ 9 h 72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5" h="722">
                    <a:moveTo>
                      <a:pt x="126" y="136"/>
                    </a:moveTo>
                    <a:lnTo>
                      <a:pt x="455" y="561"/>
                    </a:lnTo>
                    <a:lnTo>
                      <a:pt x="444" y="586"/>
                    </a:lnTo>
                    <a:lnTo>
                      <a:pt x="441" y="621"/>
                    </a:lnTo>
                    <a:lnTo>
                      <a:pt x="436" y="653"/>
                    </a:lnTo>
                    <a:lnTo>
                      <a:pt x="434" y="687"/>
                    </a:lnTo>
                    <a:lnTo>
                      <a:pt x="430" y="722"/>
                    </a:lnTo>
                    <a:lnTo>
                      <a:pt x="409" y="694"/>
                    </a:lnTo>
                    <a:lnTo>
                      <a:pt x="390" y="667"/>
                    </a:lnTo>
                    <a:lnTo>
                      <a:pt x="374" y="643"/>
                    </a:lnTo>
                    <a:lnTo>
                      <a:pt x="354" y="616"/>
                    </a:lnTo>
                    <a:lnTo>
                      <a:pt x="352" y="613"/>
                    </a:lnTo>
                    <a:lnTo>
                      <a:pt x="349" y="613"/>
                    </a:lnTo>
                    <a:lnTo>
                      <a:pt x="344" y="616"/>
                    </a:lnTo>
                    <a:lnTo>
                      <a:pt x="340" y="616"/>
                    </a:lnTo>
                    <a:lnTo>
                      <a:pt x="340" y="605"/>
                    </a:lnTo>
                    <a:lnTo>
                      <a:pt x="344" y="593"/>
                    </a:lnTo>
                    <a:lnTo>
                      <a:pt x="340" y="583"/>
                    </a:lnTo>
                    <a:lnTo>
                      <a:pt x="335" y="575"/>
                    </a:lnTo>
                    <a:lnTo>
                      <a:pt x="330" y="577"/>
                    </a:lnTo>
                    <a:lnTo>
                      <a:pt x="324" y="575"/>
                    </a:lnTo>
                    <a:lnTo>
                      <a:pt x="322" y="572"/>
                    </a:lnTo>
                    <a:lnTo>
                      <a:pt x="317" y="567"/>
                    </a:lnTo>
                    <a:lnTo>
                      <a:pt x="275" y="512"/>
                    </a:lnTo>
                    <a:lnTo>
                      <a:pt x="237" y="455"/>
                    </a:lnTo>
                    <a:lnTo>
                      <a:pt x="196" y="400"/>
                    </a:lnTo>
                    <a:lnTo>
                      <a:pt x="158" y="346"/>
                    </a:lnTo>
                    <a:lnTo>
                      <a:pt x="117" y="289"/>
                    </a:lnTo>
                    <a:lnTo>
                      <a:pt x="80" y="234"/>
                    </a:lnTo>
                    <a:lnTo>
                      <a:pt x="39" y="179"/>
                    </a:lnTo>
                    <a:lnTo>
                      <a:pt x="0" y="126"/>
                    </a:lnTo>
                    <a:lnTo>
                      <a:pt x="2" y="96"/>
                    </a:lnTo>
                    <a:lnTo>
                      <a:pt x="2" y="62"/>
                    </a:lnTo>
                    <a:lnTo>
                      <a:pt x="5" y="30"/>
                    </a:lnTo>
                    <a:lnTo>
                      <a:pt x="14" y="0"/>
                    </a:lnTo>
                    <a:lnTo>
                      <a:pt x="27" y="16"/>
                    </a:lnTo>
                    <a:lnTo>
                      <a:pt x="44" y="32"/>
                    </a:lnTo>
                    <a:lnTo>
                      <a:pt x="57" y="49"/>
                    </a:lnTo>
                    <a:lnTo>
                      <a:pt x="71" y="65"/>
                    </a:lnTo>
                    <a:lnTo>
                      <a:pt x="82" y="85"/>
                    </a:lnTo>
                    <a:lnTo>
                      <a:pt x="96" y="101"/>
                    </a:lnTo>
                    <a:lnTo>
                      <a:pt x="112" y="120"/>
                    </a:lnTo>
                    <a:lnTo>
                      <a:pt x="126" y="136"/>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43" name="Freeform 35"/>
              <p:cNvSpPr/>
              <p:nvPr/>
            </p:nvSpPr>
            <p:spPr bwMode="auto">
              <a:xfrm>
                <a:off x="3049" y="2022"/>
                <a:ext cx="112" cy="186"/>
              </a:xfrm>
              <a:custGeom>
                <a:avLst/>
                <a:gdLst>
                  <a:gd name="T0" fmla="*/ 28 w 449"/>
                  <a:gd name="T1" fmla="*/ 37 h 741"/>
                  <a:gd name="T2" fmla="*/ 27 w 449"/>
                  <a:gd name="T3" fmla="*/ 39 h 741"/>
                  <a:gd name="T4" fmla="*/ 27 w 449"/>
                  <a:gd name="T5" fmla="*/ 41 h 741"/>
                  <a:gd name="T6" fmla="*/ 27 w 449"/>
                  <a:gd name="T7" fmla="*/ 44 h 741"/>
                  <a:gd name="T8" fmla="*/ 26 w 449"/>
                  <a:gd name="T9" fmla="*/ 47 h 741"/>
                  <a:gd name="T10" fmla="*/ 23 w 449"/>
                  <a:gd name="T11" fmla="*/ 42 h 741"/>
                  <a:gd name="T12" fmla="*/ 20 w 449"/>
                  <a:gd name="T13" fmla="*/ 38 h 741"/>
                  <a:gd name="T14" fmla="*/ 17 w 449"/>
                  <a:gd name="T15" fmla="*/ 33 h 741"/>
                  <a:gd name="T16" fmla="*/ 14 w 449"/>
                  <a:gd name="T17" fmla="*/ 29 h 741"/>
                  <a:gd name="T18" fmla="*/ 11 w 449"/>
                  <a:gd name="T19" fmla="*/ 24 h 741"/>
                  <a:gd name="T20" fmla="*/ 8 w 449"/>
                  <a:gd name="T21" fmla="*/ 20 h 741"/>
                  <a:gd name="T22" fmla="*/ 5 w 449"/>
                  <a:gd name="T23" fmla="*/ 15 h 741"/>
                  <a:gd name="T24" fmla="*/ 2 w 449"/>
                  <a:gd name="T25" fmla="*/ 11 h 741"/>
                  <a:gd name="T26" fmla="*/ 0 w 449"/>
                  <a:gd name="T27" fmla="*/ 8 h 741"/>
                  <a:gd name="T28" fmla="*/ 0 w 449"/>
                  <a:gd name="T29" fmla="*/ 5 h 741"/>
                  <a:gd name="T30" fmla="*/ 1 w 449"/>
                  <a:gd name="T31" fmla="*/ 2 h 741"/>
                  <a:gd name="T32" fmla="*/ 1 w 449"/>
                  <a:gd name="T33" fmla="*/ 0 h 741"/>
                  <a:gd name="T34" fmla="*/ 28 w 449"/>
                  <a:gd name="T35" fmla="*/ 37 h 7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49" h="741">
                    <a:moveTo>
                      <a:pt x="449" y="580"/>
                    </a:moveTo>
                    <a:lnTo>
                      <a:pt x="439" y="618"/>
                    </a:lnTo>
                    <a:lnTo>
                      <a:pt x="433" y="659"/>
                    </a:lnTo>
                    <a:lnTo>
                      <a:pt x="428" y="701"/>
                    </a:lnTo>
                    <a:lnTo>
                      <a:pt x="420" y="741"/>
                    </a:lnTo>
                    <a:lnTo>
                      <a:pt x="371" y="671"/>
                    </a:lnTo>
                    <a:lnTo>
                      <a:pt x="322" y="600"/>
                    </a:lnTo>
                    <a:lnTo>
                      <a:pt x="272" y="529"/>
                    </a:lnTo>
                    <a:lnTo>
                      <a:pt x="224" y="457"/>
                    </a:lnTo>
                    <a:lnTo>
                      <a:pt x="175" y="386"/>
                    </a:lnTo>
                    <a:lnTo>
                      <a:pt x="125" y="315"/>
                    </a:lnTo>
                    <a:lnTo>
                      <a:pt x="79" y="242"/>
                    </a:lnTo>
                    <a:lnTo>
                      <a:pt x="33" y="172"/>
                    </a:lnTo>
                    <a:lnTo>
                      <a:pt x="3" y="133"/>
                    </a:lnTo>
                    <a:lnTo>
                      <a:pt x="0" y="85"/>
                    </a:lnTo>
                    <a:lnTo>
                      <a:pt x="11" y="35"/>
                    </a:lnTo>
                    <a:lnTo>
                      <a:pt x="24" y="0"/>
                    </a:lnTo>
                    <a:lnTo>
                      <a:pt x="449" y="580"/>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44" name="Freeform 36"/>
              <p:cNvSpPr/>
              <p:nvPr/>
            </p:nvSpPr>
            <p:spPr bwMode="auto">
              <a:xfrm>
                <a:off x="2733" y="2025"/>
                <a:ext cx="78" cy="178"/>
              </a:xfrm>
              <a:custGeom>
                <a:avLst/>
                <a:gdLst>
                  <a:gd name="T0" fmla="*/ 15 w 314"/>
                  <a:gd name="T1" fmla="*/ 29 h 713"/>
                  <a:gd name="T2" fmla="*/ 16 w 314"/>
                  <a:gd name="T3" fmla="*/ 31 h 713"/>
                  <a:gd name="T4" fmla="*/ 17 w 314"/>
                  <a:gd name="T5" fmla="*/ 34 h 713"/>
                  <a:gd name="T6" fmla="*/ 18 w 314"/>
                  <a:gd name="T7" fmla="*/ 36 h 713"/>
                  <a:gd name="T8" fmla="*/ 19 w 314"/>
                  <a:gd name="T9" fmla="*/ 36 h 713"/>
                  <a:gd name="T10" fmla="*/ 19 w 314"/>
                  <a:gd name="T11" fmla="*/ 38 h 713"/>
                  <a:gd name="T12" fmla="*/ 19 w 314"/>
                  <a:gd name="T13" fmla="*/ 40 h 713"/>
                  <a:gd name="T14" fmla="*/ 19 w 314"/>
                  <a:gd name="T15" fmla="*/ 42 h 713"/>
                  <a:gd name="T16" fmla="*/ 19 w 314"/>
                  <a:gd name="T17" fmla="*/ 44 h 713"/>
                  <a:gd name="T18" fmla="*/ 17 w 314"/>
                  <a:gd name="T19" fmla="*/ 40 h 713"/>
                  <a:gd name="T20" fmla="*/ 14 w 314"/>
                  <a:gd name="T21" fmla="*/ 36 h 713"/>
                  <a:gd name="T22" fmla="*/ 12 w 314"/>
                  <a:gd name="T23" fmla="*/ 31 h 713"/>
                  <a:gd name="T24" fmla="*/ 10 w 314"/>
                  <a:gd name="T25" fmla="*/ 27 h 713"/>
                  <a:gd name="T26" fmla="*/ 8 w 314"/>
                  <a:gd name="T27" fmla="*/ 23 h 713"/>
                  <a:gd name="T28" fmla="*/ 6 w 314"/>
                  <a:gd name="T29" fmla="*/ 19 h 713"/>
                  <a:gd name="T30" fmla="*/ 4 w 314"/>
                  <a:gd name="T31" fmla="*/ 14 h 713"/>
                  <a:gd name="T32" fmla="*/ 2 w 314"/>
                  <a:gd name="T33" fmla="*/ 10 h 713"/>
                  <a:gd name="T34" fmla="*/ 1 w 314"/>
                  <a:gd name="T35" fmla="*/ 9 h 713"/>
                  <a:gd name="T36" fmla="*/ 1 w 314"/>
                  <a:gd name="T37" fmla="*/ 9 h 713"/>
                  <a:gd name="T38" fmla="*/ 1 w 314"/>
                  <a:gd name="T39" fmla="*/ 8 h 713"/>
                  <a:gd name="T40" fmla="*/ 0 w 314"/>
                  <a:gd name="T41" fmla="*/ 8 h 713"/>
                  <a:gd name="T42" fmla="*/ 0 w 314"/>
                  <a:gd name="T43" fmla="*/ 6 h 713"/>
                  <a:gd name="T44" fmla="*/ 0 w 314"/>
                  <a:gd name="T45" fmla="*/ 4 h 713"/>
                  <a:gd name="T46" fmla="*/ 0 w 314"/>
                  <a:gd name="T47" fmla="*/ 2 h 713"/>
                  <a:gd name="T48" fmla="*/ 0 w 314"/>
                  <a:gd name="T49" fmla="*/ 0 h 713"/>
                  <a:gd name="T50" fmla="*/ 2 w 314"/>
                  <a:gd name="T51" fmla="*/ 4 h 713"/>
                  <a:gd name="T52" fmla="*/ 4 w 314"/>
                  <a:gd name="T53" fmla="*/ 7 h 713"/>
                  <a:gd name="T54" fmla="*/ 6 w 314"/>
                  <a:gd name="T55" fmla="*/ 11 h 713"/>
                  <a:gd name="T56" fmla="*/ 8 w 314"/>
                  <a:gd name="T57" fmla="*/ 15 h 713"/>
                  <a:gd name="T58" fmla="*/ 10 w 314"/>
                  <a:gd name="T59" fmla="*/ 18 h 713"/>
                  <a:gd name="T60" fmla="*/ 11 w 314"/>
                  <a:gd name="T61" fmla="*/ 22 h 713"/>
                  <a:gd name="T62" fmla="*/ 13 w 314"/>
                  <a:gd name="T63" fmla="*/ 26 h 713"/>
                  <a:gd name="T64" fmla="*/ 15 w 314"/>
                  <a:gd name="T65" fmla="*/ 29 h 7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4" h="713">
                    <a:moveTo>
                      <a:pt x="248" y="474"/>
                    </a:moveTo>
                    <a:lnTo>
                      <a:pt x="259" y="501"/>
                    </a:lnTo>
                    <a:lnTo>
                      <a:pt x="275" y="539"/>
                    </a:lnTo>
                    <a:lnTo>
                      <a:pt x="294" y="572"/>
                    </a:lnTo>
                    <a:lnTo>
                      <a:pt x="314" y="580"/>
                    </a:lnTo>
                    <a:lnTo>
                      <a:pt x="308" y="616"/>
                    </a:lnTo>
                    <a:lnTo>
                      <a:pt x="305" y="646"/>
                    </a:lnTo>
                    <a:lnTo>
                      <a:pt x="305" y="678"/>
                    </a:lnTo>
                    <a:lnTo>
                      <a:pt x="305" y="713"/>
                    </a:lnTo>
                    <a:lnTo>
                      <a:pt x="270" y="646"/>
                    </a:lnTo>
                    <a:lnTo>
                      <a:pt x="234" y="575"/>
                    </a:lnTo>
                    <a:lnTo>
                      <a:pt x="199" y="506"/>
                    </a:lnTo>
                    <a:lnTo>
                      <a:pt x="163" y="435"/>
                    </a:lnTo>
                    <a:lnTo>
                      <a:pt x="128" y="368"/>
                    </a:lnTo>
                    <a:lnTo>
                      <a:pt x="96" y="299"/>
                    </a:lnTo>
                    <a:lnTo>
                      <a:pt x="60" y="228"/>
                    </a:lnTo>
                    <a:lnTo>
                      <a:pt x="27" y="161"/>
                    </a:lnTo>
                    <a:lnTo>
                      <a:pt x="25" y="150"/>
                    </a:lnTo>
                    <a:lnTo>
                      <a:pt x="22" y="145"/>
                    </a:lnTo>
                    <a:lnTo>
                      <a:pt x="16" y="138"/>
                    </a:lnTo>
                    <a:lnTo>
                      <a:pt x="8" y="138"/>
                    </a:lnTo>
                    <a:lnTo>
                      <a:pt x="6" y="106"/>
                    </a:lnTo>
                    <a:lnTo>
                      <a:pt x="3" y="71"/>
                    </a:lnTo>
                    <a:lnTo>
                      <a:pt x="0" y="35"/>
                    </a:lnTo>
                    <a:lnTo>
                      <a:pt x="3" y="0"/>
                    </a:lnTo>
                    <a:lnTo>
                      <a:pt x="36" y="60"/>
                    </a:lnTo>
                    <a:lnTo>
                      <a:pt x="66" y="117"/>
                    </a:lnTo>
                    <a:lnTo>
                      <a:pt x="96" y="177"/>
                    </a:lnTo>
                    <a:lnTo>
                      <a:pt x="126" y="237"/>
                    </a:lnTo>
                    <a:lnTo>
                      <a:pt x="156" y="297"/>
                    </a:lnTo>
                    <a:lnTo>
                      <a:pt x="186" y="357"/>
                    </a:lnTo>
                    <a:lnTo>
                      <a:pt x="216" y="414"/>
                    </a:lnTo>
                    <a:lnTo>
                      <a:pt x="248" y="474"/>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45" name="Freeform 37"/>
              <p:cNvSpPr/>
              <p:nvPr/>
            </p:nvSpPr>
            <p:spPr bwMode="auto">
              <a:xfrm>
                <a:off x="2838" y="2041"/>
                <a:ext cx="116" cy="61"/>
              </a:xfrm>
              <a:custGeom>
                <a:avLst/>
                <a:gdLst>
                  <a:gd name="T0" fmla="*/ 29 w 464"/>
                  <a:gd name="T1" fmla="*/ 9 h 245"/>
                  <a:gd name="T2" fmla="*/ 29 w 464"/>
                  <a:gd name="T3" fmla="*/ 10 h 245"/>
                  <a:gd name="T4" fmla="*/ 28 w 464"/>
                  <a:gd name="T5" fmla="*/ 12 h 245"/>
                  <a:gd name="T6" fmla="*/ 26 w 464"/>
                  <a:gd name="T7" fmla="*/ 13 h 245"/>
                  <a:gd name="T8" fmla="*/ 24 w 464"/>
                  <a:gd name="T9" fmla="*/ 14 h 245"/>
                  <a:gd name="T10" fmla="*/ 22 w 464"/>
                  <a:gd name="T11" fmla="*/ 14 h 245"/>
                  <a:gd name="T12" fmla="*/ 20 w 464"/>
                  <a:gd name="T13" fmla="*/ 15 h 245"/>
                  <a:gd name="T14" fmla="*/ 18 w 464"/>
                  <a:gd name="T15" fmla="*/ 15 h 245"/>
                  <a:gd name="T16" fmla="*/ 15 w 464"/>
                  <a:gd name="T17" fmla="*/ 15 h 245"/>
                  <a:gd name="T18" fmla="*/ 13 w 464"/>
                  <a:gd name="T19" fmla="*/ 15 h 245"/>
                  <a:gd name="T20" fmla="*/ 10 w 464"/>
                  <a:gd name="T21" fmla="*/ 14 h 245"/>
                  <a:gd name="T22" fmla="*/ 8 w 464"/>
                  <a:gd name="T23" fmla="*/ 14 h 245"/>
                  <a:gd name="T24" fmla="*/ 6 w 464"/>
                  <a:gd name="T25" fmla="*/ 13 h 245"/>
                  <a:gd name="T26" fmla="*/ 4 w 464"/>
                  <a:gd name="T27" fmla="*/ 12 h 245"/>
                  <a:gd name="T28" fmla="*/ 2 w 464"/>
                  <a:gd name="T29" fmla="*/ 11 h 245"/>
                  <a:gd name="T30" fmla="*/ 1 w 464"/>
                  <a:gd name="T31" fmla="*/ 10 h 245"/>
                  <a:gd name="T32" fmla="*/ 0 w 464"/>
                  <a:gd name="T33" fmla="*/ 8 h 245"/>
                  <a:gd name="T34" fmla="*/ 1 w 464"/>
                  <a:gd name="T35" fmla="*/ 7 h 245"/>
                  <a:gd name="T36" fmla="*/ 1 w 464"/>
                  <a:gd name="T37" fmla="*/ 5 h 245"/>
                  <a:gd name="T38" fmla="*/ 2 w 464"/>
                  <a:gd name="T39" fmla="*/ 2 h 245"/>
                  <a:gd name="T40" fmla="*/ 4 w 464"/>
                  <a:gd name="T41" fmla="*/ 1 h 245"/>
                  <a:gd name="T42" fmla="*/ 10 w 464"/>
                  <a:gd name="T43" fmla="*/ 0 h 245"/>
                  <a:gd name="T44" fmla="*/ 15 w 464"/>
                  <a:gd name="T45" fmla="*/ 0 h 245"/>
                  <a:gd name="T46" fmla="*/ 19 w 464"/>
                  <a:gd name="T47" fmla="*/ 0 h 245"/>
                  <a:gd name="T48" fmla="*/ 22 w 464"/>
                  <a:gd name="T49" fmla="*/ 1 h 245"/>
                  <a:gd name="T50" fmla="*/ 25 w 464"/>
                  <a:gd name="T51" fmla="*/ 3 h 245"/>
                  <a:gd name="T52" fmla="*/ 27 w 464"/>
                  <a:gd name="T53" fmla="*/ 5 h 245"/>
                  <a:gd name="T54" fmla="*/ 29 w 464"/>
                  <a:gd name="T55" fmla="*/ 7 h 245"/>
                  <a:gd name="T56" fmla="*/ 29 w 464"/>
                  <a:gd name="T57" fmla="*/ 9 h 2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64" h="245">
                    <a:moveTo>
                      <a:pt x="464" y="139"/>
                    </a:moveTo>
                    <a:lnTo>
                      <a:pt x="455" y="166"/>
                    </a:lnTo>
                    <a:lnTo>
                      <a:pt x="439" y="191"/>
                    </a:lnTo>
                    <a:lnTo>
                      <a:pt x="417" y="209"/>
                    </a:lnTo>
                    <a:lnTo>
                      <a:pt x="387" y="223"/>
                    </a:lnTo>
                    <a:lnTo>
                      <a:pt x="354" y="234"/>
                    </a:lnTo>
                    <a:lnTo>
                      <a:pt x="319" y="243"/>
                    </a:lnTo>
                    <a:lnTo>
                      <a:pt x="281" y="245"/>
                    </a:lnTo>
                    <a:lnTo>
                      <a:pt x="240" y="245"/>
                    </a:lnTo>
                    <a:lnTo>
                      <a:pt x="199" y="243"/>
                    </a:lnTo>
                    <a:lnTo>
                      <a:pt x="161" y="234"/>
                    </a:lnTo>
                    <a:lnTo>
                      <a:pt x="122" y="227"/>
                    </a:lnTo>
                    <a:lnTo>
                      <a:pt x="87" y="213"/>
                    </a:lnTo>
                    <a:lnTo>
                      <a:pt x="57" y="197"/>
                    </a:lnTo>
                    <a:lnTo>
                      <a:pt x="33" y="177"/>
                    </a:lnTo>
                    <a:lnTo>
                      <a:pt x="11" y="158"/>
                    </a:lnTo>
                    <a:lnTo>
                      <a:pt x="0" y="133"/>
                    </a:lnTo>
                    <a:lnTo>
                      <a:pt x="9" y="115"/>
                    </a:lnTo>
                    <a:lnTo>
                      <a:pt x="14" y="76"/>
                    </a:lnTo>
                    <a:lnTo>
                      <a:pt x="27" y="41"/>
                    </a:lnTo>
                    <a:lnTo>
                      <a:pt x="60" y="25"/>
                    </a:lnTo>
                    <a:lnTo>
                      <a:pt x="152" y="6"/>
                    </a:lnTo>
                    <a:lnTo>
                      <a:pt x="234" y="0"/>
                    </a:lnTo>
                    <a:lnTo>
                      <a:pt x="303" y="6"/>
                    </a:lnTo>
                    <a:lnTo>
                      <a:pt x="357" y="25"/>
                    </a:lnTo>
                    <a:lnTo>
                      <a:pt x="400" y="50"/>
                    </a:lnTo>
                    <a:lnTo>
                      <a:pt x="434" y="76"/>
                    </a:lnTo>
                    <a:lnTo>
                      <a:pt x="455" y="110"/>
                    </a:lnTo>
                    <a:lnTo>
                      <a:pt x="464" y="139"/>
                    </a:lnTo>
                    <a:close/>
                  </a:path>
                </a:pathLst>
              </a:custGeom>
              <a:solidFill>
                <a:srgbClr val="DDDD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46" name="Freeform 38"/>
              <p:cNvSpPr/>
              <p:nvPr/>
            </p:nvSpPr>
            <p:spPr bwMode="auto">
              <a:xfrm>
                <a:off x="2777" y="2039"/>
                <a:ext cx="66" cy="19"/>
              </a:xfrm>
              <a:custGeom>
                <a:avLst/>
                <a:gdLst>
                  <a:gd name="T0" fmla="*/ 17 w 262"/>
                  <a:gd name="T1" fmla="*/ 2 h 79"/>
                  <a:gd name="T2" fmla="*/ 15 w 262"/>
                  <a:gd name="T3" fmla="*/ 5 h 79"/>
                  <a:gd name="T4" fmla="*/ 13 w 262"/>
                  <a:gd name="T5" fmla="*/ 4 h 79"/>
                  <a:gd name="T6" fmla="*/ 11 w 262"/>
                  <a:gd name="T7" fmla="*/ 4 h 79"/>
                  <a:gd name="T8" fmla="*/ 9 w 262"/>
                  <a:gd name="T9" fmla="*/ 4 h 79"/>
                  <a:gd name="T10" fmla="*/ 7 w 262"/>
                  <a:gd name="T11" fmla="*/ 4 h 79"/>
                  <a:gd name="T12" fmla="*/ 6 w 262"/>
                  <a:gd name="T13" fmla="*/ 3 h 79"/>
                  <a:gd name="T14" fmla="*/ 4 w 262"/>
                  <a:gd name="T15" fmla="*/ 3 h 79"/>
                  <a:gd name="T16" fmla="*/ 2 w 262"/>
                  <a:gd name="T17" fmla="*/ 3 h 79"/>
                  <a:gd name="T18" fmla="*/ 0 w 262"/>
                  <a:gd name="T19" fmla="*/ 3 h 79"/>
                  <a:gd name="T20" fmla="*/ 1 w 262"/>
                  <a:gd name="T21" fmla="*/ 2 h 79"/>
                  <a:gd name="T22" fmla="*/ 2 w 262"/>
                  <a:gd name="T23" fmla="*/ 1 h 79"/>
                  <a:gd name="T24" fmla="*/ 3 w 262"/>
                  <a:gd name="T25" fmla="*/ 0 h 79"/>
                  <a:gd name="T26" fmla="*/ 5 w 262"/>
                  <a:gd name="T27" fmla="*/ 0 h 79"/>
                  <a:gd name="T28" fmla="*/ 6 w 262"/>
                  <a:gd name="T29" fmla="*/ 0 h 79"/>
                  <a:gd name="T30" fmla="*/ 8 w 262"/>
                  <a:gd name="T31" fmla="*/ 0 h 79"/>
                  <a:gd name="T32" fmla="*/ 9 w 262"/>
                  <a:gd name="T33" fmla="*/ 0 h 79"/>
                  <a:gd name="T34" fmla="*/ 11 w 262"/>
                  <a:gd name="T35" fmla="*/ 1 h 79"/>
                  <a:gd name="T36" fmla="*/ 12 w 262"/>
                  <a:gd name="T37" fmla="*/ 1 h 79"/>
                  <a:gd name="T38" fmla="*/ 14 w 262"/>
                  <a:gd name="T39" fmla="*/ 1 h 79"/>
                  <a:gd name="T40" fmla="*/ 15 w 262"/>
                  <a:gd name="T41" fmla="*/ 2 h 79"/>
                  <a:gd name="T42" fmla="*/ 17 w 262"/>
                  <a:gd name="T43" fmla="*/ 2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2" h="79">
                    <a:moveTo>
                      <a:pt x="262" y="43"/>
                    </a:moveTo>
                    <a:lnTo>
                      <a:pt x="232" y="79"/>
                    </a:lnTo>
                    <a:lnTo>
                      <a:pt x="204" y="73"/>
                    </a:lnTo>
                    <a:lnTo>
                      <a:pt x="175" y="68"/>
                    </a:lnTo>
                    <a:lnTo>
                      <a:pt x="147" y="63"/>
                    </a:lnTo>
                    <a:lnTo>
                      <a:pt x="117" y="61"/>
                    </a:lnTo>
                    <a:lnTo>
                      <a:pt x="87" y="55"/>
                    </a:lnTo>
                    <a:lnTo>
                      <a:pt x="57" y="52"/>
                    </a:lnTo>
                    <a:lnTo>
                      <a:pt x="30" y="49"/>
                    </a:lnTo>
                    <a:lnTo>
                      <a:pt x="0" y="49"/>
                    </a:lnTo>
                    <a:lnTo>
                      <a:pt x="11" y="31"/>
                    </a:lnTo>
                    <a:lnTo>
                      <a:pt x="27" y="17"/>
                    </a:lnTo>
                    <a:lnTo>
                      <a:pt x="50" y="8"/>
                    </a:lnTo>
                    <a:lnTo>
                      <a:pt x="71" y="0"/>
                    </a:lnTo>
                    <a:lnTo>
                      <a:pt x="96" y="3"/>
                    </a:lnTo>
                    <a:lnTo>
                      <a:pt x="121" y="6"/>
                    </a:lnTo>
                    <a:lnTo>
                      <a:pt x="145" y="8"/>
                    </a:lnTo>
                    <a:lnTo>
                      <a:pt x="169" y="13"/>
                    </a:lnTo>
                    <a:lnTo>
                      <a:pt x="194" y="20"/>
                    </a:lnTo>
                    <a:lnTo>
                      <a:pt x="216" y="25"/>
                    </a:lnTo>
                    <a:lnTo>
                      <a:pt x="240" y="33"/>
                    </a:lnTo>
                    <a:lnTo>
                      <a:pt x="262" y="43"/>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47" name="Freeform 39"/>
              <p:cNvSpPr/>
              <p:nvPr/>
            </p:nvSpPr>
            <p:spPr bwMode="auto">
              <a:xfrm>
                <a:off x="2941" y="2040"/>
                <a:ext cx="64" cy="41"/>
              </a:xfrm>
              <a:custGeom>
                <a:avLst/>
                <a:gdLst>
                  <a:gd name="T0" fmla="*/ 14 w 255"/>
                  <a:gd name="T1" fmla="*/ 5 h 163"/>
                  <a:gd name="T2" fmla="*/ 15 w 255"/>
                  <a:gd name="T3" fmla="*/ 6 h 163"/>
                  <a:gd name="T4" fmla="*/ 16 w 255"/>
                  <a:gd name="T5" fmla="*/ 7 h 163"/>
                  <a:gd name="T6" fmla="*/ 16 w 255"/>
                  <a:gd name="T7" fmla="*/ 9 h 163"/>
                  <a:gd name="T8" fmla="*/ 16 w 255"/>
                  <a:gd name="T9" fmla="*/ 10 h 163"/>
                  <a:gd name="T10" fmla="*/ 15 w 255"/>
                  <a:gd name="T11" fmla="*/ 10 h 163"/>
                  <a:gd name="T12" fmla="*/ 13 w 255"/>
                  <a:gd name="T13" fmla="*/ 10 h 163"/>
                  <a:gd name="T14" fmla="*/ 12 w 255"/>
                  <a:gd name="T15" fmla="*/ 10 h 163"/>
                  <a:gd name="T16" fmla="*/ 10 w 255"/>
                  <a:gd name="T17" fmla="*/ 9 h 163"/>
                  <a:gd name="T18" fmla="*/ 9 w 255"/>
                  <a:gd name="T19" fmla="*/ 9 h 163"/>
                  <a:gd name="T20" fmla="*/ 7 w 255"/>
                  <a:gd name="T21" fmla="*/ 9 h 163"/>
                  <a:gd name="T22" fmla="*/ 6 w 255"/>
                  <a:gd name="T23" fmla="*/ 9 h 163"/>
                  <a:gd name="T24" fmla="*/ 5 w 255"/>
                  <a:gd name="T25" fmla="*/ 8 h 163"/>
                  <a:gd name="T26" fmla="*/ 4 w 255"/>
                  <a:gd name="T27" fmla="*/ 7 h 163"/>
                  <a:gd name="T28" fmla="*/ 3 w 255"/>
                  <a:gd name="T29" fmla="*/ 5 h 163"/>
                  <a:gd name="T30" fmla="*/ 2 w 255"/>
                  <a:gd name="T31" fmla="*/ 3 h 163"/>
                  <a:gd name="T32" fmla="*/ 0 w 255"/>
                  <a:gd name="T33" fmla="*/ 2 h 163"/>
                  <a:gd name="T34" fmla="*/ 1 w 255"/>
                  <a:gd name="T35" fmla="*/ 2 h 163"/>
                  <a:gd name="T36" fmla="*/ 2 w 255"/>
                  <a:gd name="T37" fmla="*/ 2 h 163"/>
                  <a:gd name="T38" fmla="*/ 3 w 255"/>
                  <a:gd name="T39" fmla="*/ 1 h 163"/>
                  <a:gd name="T40" fmla="*/ 4 w 255"/>
                  <a:gd name="T41" fmla="*/ 1 h 163"/>
                  <a:gd name="T42" fmla="*/ 5 w 255"/>
                  <a:gd name="T43" fmla="*/ 1 h 163"/>
                  <a:gd name="T44" fmla="*/ 6 w 255"/>
                  <a:gd name="T45" fmla="*/ 1 h 163"/>
                  <a:gd name="T46" fmla="*/ 7 w 255"/>
                  <a:gd name="T47" fmla="*/ 1 h 163"/>
                  <a:gd name="T48" fmla="*/ 8 w 255"/>
                  <a:gd name="T49" fmla="*/ 0 h 163"/>
                  <a:gd name="T50" fmla="*/ 9 w 255"/>
                  <a:gd name="T51" fmla="*/ 0 h 163"/>
                  <a:gd name="T52" fmla="*/ 10 w 255"/>
                  <a:gd name="T53" fmla="*/ 0 h 163"/>
                  <a:gd name="T54" fmla="*/ 11 w 255"/>
                  <a:gd name="T55" fmla="*/ 1 h 163"/>
                  <a:gd name="T56" fmla="*/ 12 w 255"/>
                  <a:gd name="T57" fmla="*/ 2 h 163"/>
                  <a:gd name="T58" fmla="*/ 12 w 255"/>
                  <a:gd name="T59" fmla="*/ 2 h 163"/>
                  <a:gd name="T60" fmla="*/ 13 w 255"/>
                  <a:gd name="T61" fmla="*/ 3 h 163"/>
                  <a:gd name="T62" fmla="*/ 14 w 255"/>
                  <a:gd name="T63" fmla="*/ 4 h 163"/>
                  <a:gd name="T64" fmla="*/ 14 w 255"/>
                  <a:gd name="T65" fmla="*/ 5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5" h="163">
                    <a:moveTo>
                      <a:pt x="225" y="78"/>
                    </a:moveTo>
                    <a:lnTo>
                      <a:pt x="239" y="97"/>
                    </a:lnTo>
                    <a:lnTo>
                      <a:pt x="248" y="117"/>
                    </a:lnTo>
                    <a:lnTo>
                      <a:pt x="253" y="138"/>
                    </a:lnTo>
                    <a:lnTo>
                      <a:pt x="255" y="163"/>
                    </a:lnTo>
                    <a:lnTo>
                      <a:pt x="231" y="161"/>
                    </a:lnTo>
                    <a:lnTo>
                      <a:pt x="209" y="155"/>
                    </a:lnTo>
                    <a:lnTo>
                      <a:pt x="185" y="152"/>
                    </a:lnTo>
                    <a:lnTo>
                      <a:pt x="163" y="147"/>
                    </a:lnTo>
                    <a:lnTo>
                      <a:pt x="142" y="144"/>
                    </a:lnTo>
                    <a:lnTo>
                      <a:pt x="117" y="138"/>
                    </a:lnTo>
                    <a:lnTo>
                      <a:pt x="95" y="136"/>
                    </a:lnTo>
                    <a:lnTo>
                      <a:pt x="71" y="133"/>
                    </a:lnTo>
                    <a:lnTo>
                      <a:pt x="59" y="103"/>
                    </a:lnTo>
                    <a:lnTo>
                      <a:pt x="43" y="76"/>
                    </a:lnTo>
                    <a:lnTo>
                      <a:pt x="24" y="51"/>
                    </a:lnTo>
                    <a:lnTo>
                      <a:pt x="0" y="30"/>
                    </a:lnTo>
                    <a:lnTo>
                      <a:pt x="16" y="27"/>
                    </a:lnTo>
                    <a:lnTo>
                      <a:pt x="29" y="25"/>
                    </a:lnTo>
                    <a:lnTo>
                      <a:pt x="46" y="21"/>
                    </a:lnTo>
                    <a:lnTo>
                      <a:pt x="62" y="19"/>
                    </a:lnTo>
                    <a:lnTo>
                      <a:pt x="76" y="16"/>
                    </a:lnTo>
                    <a:lnTo>
                      <a:pt x="92" y="14"/>
                    </a:lnTo>
                    <a:lnTo>
                      <a:pt x="108" y="7"/>
                    </a:lnTo>
                    <a:lnTo>
                      <a:pt x="125" y="2"/>
                    </a:lnTo>
                    <a:lnTo>
                      <a:pt x="144" y="0"/>
                    </a:lnTo>
                    <a:lnTo>
                      <a:pt x="160" y="5"/>
                    </a:lnTo>
                    <a:lnTo>
                      <a:pt x="174" y="14"/>
                    </a:lnTo>
                    <a:lnTo>
                      <a:pt x="185" y="25"/>
                    </a:lnTo>
                    <a:lnTo>
                      <a:pt x="195" y="37"/>
                    </a:lnTo>
                    <a:lnTo>
                      <a:pt x="204" y="51"/>
                    </a:lnTo>
                    <a:lnTo>
                      <a:pt x="215" y="65"/>
                    </a:lnTo>
                    <a:lnTo>
                      <a:pt x="225" y="78"/>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48" name="Freeform 40"/>
              <p:cNvSpPr/>
              <p:nvPr/>
            </p:nvSpPr>
            <p:spPr bwMode="auto">
              <a:xfrm>
                <a:off x="3149" y="2043"/>
                <a:ext cx="156" cy="152"/>
              </a:xfrm>
              <a:custGeom>
                <a:avLst/>
                <a:gdLst>
                  <a:gd name="T0" fmla="*/ 9 w 623"/>
                  <a:gd name="T1" fmla="*/ 4 h 607"/>
                  <a:gd name="T2" fmla="*/ 11 w 623"/>
                  <a:gd name="T3" fmla="*/ 5 h 607"/>
                  <a:gd name="T4" fmla="*/ 13 w 623"/>
                  <a:gd name="T5" fmla="*/ 7 h 607"/>
                  <a:gd name="T6" fmla="*/ 16 w 623"/>
                  <a:gd name="T7" fmla="*/ 8 h 607"/>
                  <a:gd name="T8" fmla="*/ 16 w 623"/>
                  <a:gd name="T9" fmla="*/ 9 h 607"/>
                  <a:gd name="T10" fmla="*/ 14 w 623"/>
                  <a:gd name="T11" fmla="*/ 11 h 607"/>
                  <a:gd name="T12" fmla="*/ 14 w 623"/>
                  <a:gd name="T13" fmla="*/ 12 h 607"/>
                  <a:gd name="T14" fmla="*/ 14 w 623"/>
                  <a:gd name="T15" fmla="*/ 12 h 607"/>
                  <a:gd name="T16" fmla="*/ 17 w 623"/>
                  <a:gd name="T17" fmla="*/ 14 h 607"/>
                  <a:gd name="T18" fmla="*/ 19 w 623"/>
                  <a:gd name="T19" fmla="*/ 16 h 607"/>
                  <a:gd name="T20" fmla="*/ 21 w 623"/>
                  <a:gd name="T21" fmla="*/ 19 h 607"/>
                  <a:gd name="T22" fmla="*/ 24 w 623"/>
                  <a:gd name="T23" fmla="*/ 21 h 607"/>
                  <a:gd name="T24" fmla="*/ 25 w 623"/>
                  <a:gd name="T25" fmla="*/ 20 h 607"/>
                  <a:gd name="T26" fmla="*/ 27 w 623"/>
                  <a:gd name="T27" fmla="*/ 20 h 607"/>
                  <a:gd name="T28" fmla="*/ 28 w 623"/>
                  <a:gd name="T29" fmla="*/ 20 h 607"/>
                  <a:gd name="T30" fmla="*/ 29 w 623"/>
                  <a:gd name="T31" fmla="*/ 20 h 607"/>
                  <a:gd name="T32" fmla="*/ 32 w 623"/>
                  <a:gd name="T33" fmla="*/ 24 h 607"/>
                  <a:gd name="T34" fmla="*/ 34 w 623"/>
                  <a:gd name="T35" fmla="*/ 28 h 607"/>
                  <a:gd name="T36" fmla="*/ 37 w 623"/>
                  <a:gd name="T37" fmla="*/ 31 h 607"/>
                  <a:gd name="T38" fmla="*/ 39 w 623"/>
                  <a:gd name="T39" fmla="*/ 35 h 607"/>
                  <a:gd name="T40" fmla="*/ 35 w 623"/>
                  <a:gd name="T41" fmla="*/ 36 h 607"/>
                  <a:gd name="T42" fmla="*/ 31 w 623"/>
                  <a:gd name="T43" fmla="*/ 37 h 607"/>
                  <a:gd name="T44" fmla="*/ 27 w 623"/>
                  <a:gd name="T45" fmla="*/ 37 h 607"/>
                  <a:gd name="T46" fmla="*/ 23 w 623"/>
                  <a:gd name="T47" fmla="*/ 38 h 607"/>
                  <a:gd name="T48" fmla="*/ 23 w 623"/>
                  <a:gd name="T49" fmla="*/ 33 h 607"/>
                  <a:gd name="T50" fmla="*/ 22 w 623"/>
                  <a:gd name="T51" fmla="*/ 28 h 607"/>
                  <a:gd name="T52" fmla="*/ 20 w 623"/>
                  <a:gd name="T53" fmla="*/ 24 h 607"/>
                  <a:gd name="T54" fmla="*/ 14 w 623"/>
                  <a:gd name="T55" fmla="*/ 17 h 607"/>
                  <a:gd name="T56" fmla="*/ 9 w 623"/>
                  <a:gd name="T57" fmla="*/ 11 h 607"/>
                  <a:gd name="T58" fmla="*/ 3 w 623"/>
                  <a:gd name="T59" fmla="*/ 4 h 607"/>
                  <a:gd name="T60" fmla="*/ 1 w 623"/>
                  <a:gd name="T61" fmla="*/ 0 h 607"/>
                  <a:gd name="T62" fmla="*/ 2 w 623"/>
                  <a:gd name="T63" fmla="*/ 0 h 607"/>
                  <a:gd name="T64" fmla="*/ 4 w 623"/>
                  <a:gd name="T65" fmla="*/ 1 h 607"/>
                  <a:gd name="T66" fmla="*/ 6 w 623"/>
                  <a:gd name="T67" fmla="*/ 2 h 60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23" h="607">
                    <a:moveTo>
                      <a:pt x="117" y="51"/>
                    </a:moveTo>
                    <a:lnTo>
                      <a:pt x="136" y="59"/>
                    </a:lnTo>
                    <a:lnTo>
                      <a:pt x="156" y="71"/>
                    </a:lnTo>
                    <a:lnTo>
                      <a:pt x="174" y="81"/>
                    </a:lnTo>
                    <a:lnTo>
                      <a:pt x="193" y="92"/>
                    </a:lnTo>
                    <a:lnTo>
                      <a:pt x="212" y="103"/>
                    </a:lnTo>
                    <a:lnTo>
                      <a:pt x="232" y="117"/>
                    </a:lnTo>
                    <a:lnTo>
                      <a:pt x="250" y="127"/>
                    </a:lnTo>
                    <a:lnTo>
                      <a:pt x="269" y="141"/>
                    </a:lnTo>
                    <a:lnTo>
                      <a:pt x="250" y="144"/>
                    </a:lnTo>
                    <a:lnTo>
                      <a:pt x="239" y="154"/>
                    </a:lnTo>
                    <a:lnTo>
                      <a:pt x="229" y="168"/>
                    </a:lnTo>
                    <a:lnTo>
                      <a:pt x="223" y="182"/>
                    </a:lnTo>
                    <a:lnTo>
                      <a:pt x="223" y="184"/>
                    </a:lnTo>
                    <a:lnTo>
                      <a:pt x="223" y="188"/>
                    </a:lnTo>
                    <a:lnTo>
                      <a:pt x="223" y="190"/>
                    </a:lnTo>
                    <a:lnTo>
                      <a:pt x="248" y="200"/>
                    </a:lnTo>
                    <a:lnTo>
                      <a:pt x="269" y="218"/>
                    </a:lnTo>
                    <a:lnTo>
                      <a:pt x="289" y="234"/>
                    </a:lnTo>
                    <a:lnTo>
                      <a:pt x="308" y="253"/>
                    </a:lnTo>
                    <a:lnTo>
                      <a:pt x="324" y="274"/>
                    </a:lnTo>
                    <a:lnTo>
                      <a:pt x="340" y="294"/>
                    </a:lnTo>
                    <a:lnTo>
                      <a:pt x="359" y="310"/>
                    </a:lnTo>
                    <a:lnTo>
                      <a:pt x="379" y="326"/>
                    </a:lnTo>
                    <a:lnTo>
                      <a:pt x="390" y="324"/>
                    </a:lnTo>
                    <a:lnTo>
                      <a:pt x="400" y="324"/>
                    </a:lnTo>
                    <a:lnTo>
                      <a:pt x="411" y="321"/>
                    </a:lnTo>
                    <a:lnTo>
                      <a:pt x="425" y="318"/>
                    </a:lnTo>
                    <a:lnTo>
                      <a:pt x="436" y="318"/>
                    </a:lnTo>
                    <a:lnTo>
                      <a:pt x="446" y="315"/>
                    </a:lnTo>
                    <a:lnTo>
                      <a:pt x="457" y="315"/>
                    </a:lnTo>
                    <a:lnTo>
                      <a:pt x="469" y="315"/>
                    </a:lnTo>
                    <a:lnTo>
                      <a:pt x="490" y="345"/>
                    </a:lnTo>
                    <a:lnTo>
                      <a:pt x="510" y="375"/>
                    </a:lnTo>
                    <a:lnTo>
                      <a:pt x="529" y="405"/>
                    </a:lnTo>
                    <a:lnTo>
                      <a:pt x="547" y="438"/>
                    </a:lnTo>
                    <a:lnTo>
                      <a:pt x="567" y="468"/>
                    </a:lnTo>
                    <a:lnTo>
                      <a:pt x="586" y="501"/>
                    </a:lnTo>
                    <a:lnTo>
                      <a:pt x="605" y="531"/>
                    </a:lnTo>
                    <a:lnTo>
                      <a:pt x="623" y="561"/>
                    </a:lnTo>
                    <a:lnTo>
                      <a:pt x="591" y="566"/>
                    </a:lnTo>
                    <a:lnTo>
                      <a:pt x="558" y="574"/>
                    </a:lnTo>
                    <a:lnTo>
                      <a:pt x="526" y="580"/>
                    </a:lnTo>
                    <a:lnTo>
                      <a:pt x="496" y="586"/>
                    </a:lnTo>
                    <a:lnTo>
                      <a:pt x="464" y="591"/>
                    </a:lnTo>
                    <a:lnTo>
                      <a:pt x="430" y="596"/>
                    </a:lnTo>
                    <a:lnTo>
                      <a:pt x="398" y="602"/>
                    </a:lnTo>
                    <a:lnTo>
                      <a:pt x="365" y="607"/>
                    </a:lnTo>
                    <a:lnTo>
                      <a:pt x="363" y="568"/>
                    </a:lnTo>
                    <a:lnTo>
                      <a:pt x="363" y="528"/>
                    </a:lnTo>
                    <a:lnTo>
                      <a:pt x="359" y="487"/>
                    </a:lnTo>
                    <a:lnTo>
                      <a:pt x="349" y="446"/>
                    </a:lnTo>
                    <a:lnTo>
                      <a:pt x="359" y="435"/>
                    </a:lnTo>
                    <a:lnTo>
                      <a:pt x="315" y="381"/>
                    </a:lnTo>
                    <a:lnTo>
                      <a:pt x="269" y="326"/>
                    </a:lnTo>
                    <a:lnTo>
                      <a:pt x="226" y="274"/>
                    </a:lnTo>
                    <a:lnTo>
                      <a:pt x="179" y="220"/>
                    </a:lnTo>
                    <a:lnTo>
                      <a:pt x="136" y="168"/>
                    </a:lnTo>
                    <a:lnTo>
                      <a:pt x="90" y="114"/>
                    </a:lnTo>
                    <a:lnTo>
                      <a:pt x="46" y="62"/>
                    </a:lnTo>
                    <a:lnTo>
                      <a:pt x="0" y="11"/>
                    </a:lnTo>
                    <a:lnTo>
                      <a:pt x="7" y="5"/>
                    </a:lnTo>
                    <a:lnTo>
                      <a:pt x="21" y="2"/>
                    </a:lnTo>
                    <a:lnTo>
                      <a:pt x="35" y="2"/>
                    </a:lnTo>
                    <a:lnTo>
                      <a:pt x="48" y="0"/>
                    </a:lnTo>
                    <a:lnTo>
                      <a:pt x="68" y="7"/>
                    </a:lnTo>
                    <a:lnTo>
                      <a:pt x="85" y="21"/>
                    </a:lnTo>
                    <a:lnTo>
                      <a:pt x="101" y="37"/>
                    </a:lnTo>
                    <a:lnTo>
                      <a:pt x="117" y="51"/>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49" name="Freeform 41"/>
              <p:cNvSpPr/>
              <p:nvPr/>
            </p:nvSpPr>
            <p:spPr bwMode="auto">
              <a:xfrm>
                <a:off x="3015" y="2054"/>
                <a:ext cx="136" cy="164"/>
              </a:xfrm>
              <a:custGeom>
                <a:avLst/>
                <a:gdLst>
                  <a:gd name="T0" fmla="*/ 16 w 545"/>
                  <a:gd name="T1" fmla="*/ 12 h 654"/>
                  <a:gd name="T2" fmla="*/ 21 w 545"/>
                  <a:gd name="T3" fmla="*/ 20 h 654"/>
                  <a:gd name="T4" fmla="*/ 26 w 545"/>
                  <a:gd name="T5" fmla="*/ 28 h 654"/>
                  <a:gd name="T6" fmla="*/ 31 w 545"/>
                  <a:gd name="T7" fmla="*/ 35 h 654"/>
                  <a:gd name="T8" fmla="*/ 32 w 545"/>
                  <a:gd name="T9" fmla="*/ 39 h 654"/>
                  <a:gd name="T10" fmla="*/ 29 w 545"/>
                  <a:gd name="T11" fmla="*/ 40 h 654"/>
                  <a:gd name="T12" fmla="*/ 26 w 545"/>
                  <a:gd name="T13" fmla="*/ 40 h 654"/>
                  <a:gd name="T14" fmla="*/ 23 w 545"/>
                  <a:gd name="T15" fmla="*/ 41 h 654"/>
                  <a:gd name="T16" fmla="*/ 21 w 545"/>
                  <a:gd name="T17" fmla="*/ 39 h 654"/>
                  <a:gd name="T18" fmla="*/ 21 w 545"/>
                  <a:gd name="T19" fmla="*/ 36 h 654"/>
                  <a:gd name="T20" fmla="*/ 22 w 545"/>
                  <a:gd name="T21" fmla="*/ 35 h 654"/>
                  <a:gd name="T22" fmla="*/ 23 w 545"/>
                  <a:gd name="T23" fmla="*/ 35 h 654"/>
                  <a:gd name="T24" fmla="*/ 25 w 545"/>
                  <a:gd name="T25" fmla="*/ 35 h 654"/>
                  <a:gd name="T26" fmla="*/ 26 w 545"/>
                  <a:gd name="T27" fmla="*/ 34 h 654"/>
                  <a:gd name="T28" fmla="*/ 26 w 545"/>
                  <a:gd name="T29" fmla="*/ 32 h 654"/>
                  <a:gd name="T30" fmla="*/ 26 w 545"/>
                  <a:gd name="T31" fmla="*/ 31 h 654"/>
                  <a:gd name="T32" fmla="*/ 24 w 545"/>
                  <a:gd name="T33" fmla="*/ 30 h 654"/>
                  <a:gd name="T34" fmla="*/ 23 w 545"/>
                  <a:gd name="T35" fmla="*/ 30 h 654"/>
                  <a:gd name="T36" fmla="*/ 21 w 545"/>
                  <a:gd name="T37" fmla="*/ 30 h 654"/>
                  <a:gd name="T38" fmla="*/ 20 w 545"/>
                  <a:gd name="T39" fmla="*/ 30 h 654"/>
                  <a:gd name="T40" fmla="*/ 18 w 545"/>
                  <a:gd name="T41" fmla="*/ 29 h 654"/>
                  <a:gd name="T42" fmla="*/ 17 w 545"/>
                  <a:gd name="T43" fmla="*/ 27 h 654"/>
                  <a:gd name="T44" fmla="*/ 15 w 545"/>
                  <a:gd name="T45" fmla="*/ 25 h 654"/>
                  <a:gd name="T46" fmla="*/ 14 w 545"/>
                  <a:gd name="T47" fmla="*/ 23 h 654"/>
                  <a:gd name="T48" fmla="*/ 13 w 545"/>
                  <a:gd name="T49" fmla="*/ 21 h 654"/>
                  <a:gd name="T50" fmla="*/ 13 w 545"/>
                  <a:gd name="T51" fmla="*/ 20 h 654"/>
                  <a:gd name="T52" fmla="*/ 12 w 545"/>
                  <a:gd name="T53" fmla="*/ 18 h 654"/>
                  <a:gd name="T54" fmla="*/ 12 w 545"/>
                  <a:gd name="T55" fmla="*/ 18 h 654"/>
                  <a:gd name="T56" fmla="*/ 7 w 545"/>
                  <a:gd name="T57" fmla="*/ 11 h 654"/>
                  <a:gd name="T58" fmla="*/ 9 w 545"/>
                  <a:gd name="T59" fmla="*/ 11 h 654"/>
                  <a:gd name="T60" fmla="*/ 11 w 545"/>
                  <a:gd name="T61" fmla="*/ 10 h 654"/>
                  <a:gd name="T62" fmla="*/ 11 w 545"/>
                  <a:gd name="T63" fmla="*/ 9 h 654"/>
                  <a:gd name="T64" fmla="*/ 11 w 545"/>
                  <a:gd name="T65" fmla="*/ 8 h 654"/>
                  <a:gd name="T66" fmla="*/ 10 w 545"/>
                  <a:gd name="T67" fmla="*/ 7 h 654"/>
                  <a:gd name="T68" fmla="*/ 8 w 545"/>
                  <a:gd name="T69" fmla="*/ 6 h 654"/>
                  <a:gd name="T70" fmla="*/ 6 w 545"/>
                  <a:gd name="T71" fmla="*/ 6 h 654"/>
                  <a:gd name="T72" fmla="*/ 4 w 545"/>
                  <a:gd name="T73" fmla="*/ 6 h 654"/>
                  <a:gd name="T74" fmla="*/ 1 w 545"/>
                  <a:gd name="T75" fmla="*/ 0 h 654"/>
                  <a:gd name="T76" fmla="*/ 2 w 545"/>
                  <a:gd name="T77" fmla="*/ 0 h 654"/>
                  <a:gd name="T78" fmla="*/ 4 w 545"/>
                  <a:gd name="T79" fmla="*/ 0 h 654"/>
                  <a:gd name="T80" fmla="*/ 6 w 545"/>
                  <a:gd name="T81" fmla="*/ 0 h 654"/>
                  <a:gd name="T82" fmla="*/ 13 w 545"/>
                  <a:gd name="T83" fmla="*/ 9 h 6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45" h="654">
                    <a:moveTo>
                      <a:pt x="211" y="136"/>
                    </a:moveTo>
                    <a:lnTo>
                      <a:pt x="255" y="196"/>
                    </a:lnTo>
                    <a:lnTo>
                      <a:pt x="295" y="256"/>
                    </a:lnTo>
                    <a:lnTo>
                      <a:pt x="338" y="316"/>
                    </a:lnTo>
                    <a:lnTo>
                      <a:pt x="379" y="376"/>
                    </a:lnTo>
                    <a:lnTo>
                      <a:pt x="423" y="439"/>
                    </a:lnTo>
                    <a:lnTo>
                      <a:pt x="464" y="499"/>
                    </a:lnTo>
                    <a:lnTo>
                      <a:pt x="505" y="559"/>
                    </a:lnTo>
                    <a:lnTo>
                      <a:pt x="545" y="619"/>
                    </a:lnTo>
                    <a:lnTo>
                      <a:pt x="522" y="624"/>
                    </a:lnTo>
                    <a:lnTo>
                      <a:pt x="497" y="630"/>
                    </a:lnTo>
                    <a:lnTo>
                      <a:pt x="469" y="632"/>
                    </a:lnTo>
                    <a:lnTo>
                      <a:pt x="445" y="637"/>
                    </a:lnTo>
                    <a:lnTo>
                      <a:pt x="418" y="640"/>
                    </a:lnTo>
                    <a:lnTo>
                      <a:pt x="393" y="646"/>
                    </a:lnTo>
                    <a:lnTo>
                      <a:pt x="366" y="649"/>
                    </a:lnTo>
                    <a:lnTo>
                      <a:pt x="342" y="654"/>
                    </a:lnTo>
                    <a:lnTo>
                      <a:pt x="338" y="626"/>
                    </a:lnTo>
                    <a:lnTo>
                      <a:pt x="336" y="602"/>
                    </a:lnTo>
                    <a:lnTo>
                      <a:pt x="336" y="578"/>
                    </a:lnTo>
                    <a:lnTo>
                      <a:pt x="336" y="553"/>
                    </a:lnTo>
                    <a:lnTo>
                      <a:pt x="347" y="553"/>
                    </a:lnTo>
                    <a:lnTo>
                      <a:pt x="361" y="553"/>
                    </a:lnTo>
                    <a:lnTo>
                      <a:pt x="374" y="553"/>
                    </a:lnTo>
                    <a:lnTo>
                      <a:pt x="386" y="550"/>
                    </a:lnTo>
                    <a:lnTo>
                      <a:pt x="396" y="550"/>
                    </a:lnTo>
                    <a:lnTo>
                      <a:pt x="407" y="545"/>
                    </a:lnTo>
                    <a:lnTo>
                      <a:pt x="415" y="537"/>
                    </a:lnTo>
                    <a:lnTo>
                      <a:pt x="421" y="523"/>
                    </a:lnTo>
                    <a:lnTo>
                      <a:pt x="421" y="509"/>
                    </a:lnTo>
                    <a:lnTo>
                      <a:pt x="418" y="499"/>
                    </a:lnTo>
                    <a:lnTo>
                      <a:pt x="412" y="488"/>
                    </a:lnTo>
                    <a:lnTo>
                      <a:pt x="402" y="483"/>
                    </a:lnTo>
                    <a:lnTo>
                      <a:pt x="391" y="479"/>
                    </a:lnTo>
                    <a:lnTo>
                      <a:pt x="377" y="477"/>
                    </a:lnTo>
                    <a:lnTo>
                      <a:pt x="366" y="477"/>
                    </a:lnTo>
                    <a:lnTo>
                      <a:pt x="356" y="477"/>
                    </a:lnTo>
                    <a:lnTo>
                      <a:pt x="342" y="477"/>
                    </a:lnTo>
                    <a:lnTo>
                      <a:pt x="331" y="477"/>
                    </a:lnTo>
                    <a:lnTo>
                      <a:pt x="322" y="477"/>
                    </a:lnTo>
                    <a:lnTo>
                      <a:pt x="312" y="477"/>
                    </a:lnTo>
                    <a:lnTo>
                      <a:pt x="298" y="463"/>
                    </a:lnTo>
                    <a:lnTo>
                      <a:pt x="285" y="447"/>
                    </a:lnTo>
                    <a:lnTo>
                      <a:pt x="271" y="430"/>
                    </a:lnTo>
                    <a:lnTo>
                      <a:pt x="260" y="414"/>
                    </a:lnTo>
                    <a:lnTo>
                      <a:pt x="246" y="401"/>
                    </a:lnTo>
                    <a:lnTo>
                      <a:pt x="235" y="384"/>
                    </a:lnTo>
                    <a:lnTo>
                      <a:pt x="225" y="368"/>
                    </a:lnTo>
                    <a:lnTo>
                      <a:pt x="211" y="354"/>
                    </a:lnTo>
                    <a:lnTo>
                      <a:pt x="214" y="338"/>
                    </a:lnTo>
                    <a:lnTo>
                      <a:pt x="216" y="324"/>
                    </a:lnTo>
                    <a:lnTo>
                      <a:pt x="214" y="313"/>
                    </a:lnTo>
                    <a:lnTo>
                      <a:pt x="200" y="302"/>
                    </a:lnTo>
                    <a:lnTo>
                      <a:pt x="202" y="292"/>
                    </a:lnTo>
                    <a:lnTo>
                      <a:pt x="197" y="283"/>
                    </a:lnTo>
                    <a:lnTo>
                      <a:pt x="189" y="278"/>
                    </a:lnTo>
                    <a:lnTo>
                      <a:pt x="186" y="267"/>
                    </a:lnTo>
                    <a:lnTo>
                      <a:pt x="120" y="177"/>
                    </a:lnTo>
                    <a:lnTo>
                      <a:pt x="137" y="175"/>
                    </a:lnTo>
                    <a:lnTo>
                      <a:pt x="154" y="171"/>
                    </a:lnTo>
                    <a:lnTo>
                      <a:pt x="167" y="169"/>
                    </a:lnTo>
                    <a:lnTo>
                      <a:pt x="175" y="157"/>
                    </a:lnTo>
                    <a:lnTo>
                      <a:pt x="175" y="150"/>
                    </a:lnTo>
                    <a:lnTo>
                      <a:pt x="178" y="141"/>
                    </a:lnTo>
                    <a:lnTo>
                      <a:pt x="181" y="134"/>
                    </a:lnTo>
                    <a:lnTo>
                      <a:pt x="181" y="128"/>
                    </a:lnTo>
                    <a:lnTo>
                      <a:pt x="170" y="117"/>
                    </a:lnTo>
                    <a:lnTo>
                      <a:pt x="156" y="106"/>
                    </a:lnTo>
                    <a:lnTo>
                      <a:pt x="142" y="101"/>
                    </a:lnTo>
                    <a:lnTo>
                      <a:pt x="129" y="95"/>
                    </a:lnTo>
                    <a:lnTo>
                      <a:pt x="115" y="93"/>
                    </a:lnTo>
                    <a:lnTo>
                      <a:pt x="99" y="93"/>
                    </a:lnTo>
                    <a:lnTo>
                      <a:pt x="85" y="95"/>
                    </a:lnTo>
                    <a:lnTo>
                      <a:pt x="69" y="98"/>
                    </a:lnTo>
                    <a:lnTo>
                      <a:pt x="0" y="8"/>
                    </a:lnTo>
                    <a:lnTo>
                      <a:pt x="12" y="5"/>
                    </a:lnTo>
                    <a:lnTo>
                      <a:pt x="23" y="3"/>
                    </a:lnTo>
                    <a:lnTo>
                      <a:pt x="34" y="3"/>
                    </a:lnTo>
                    <a:lnTo>
                      <a:pt x="44" y="8"/>
                    </a:lnTo>
                    <a:lnTo>
                      <a:pt x="64" y="5"/>
                    </a:lnTo>
                    <a:lnTo>
                      <a:pt x="80" y="3"/>
                    </a:lnTo>
                    <a:lnTo>
                      <a:pt x="96" y="0"/>
                    </a:lnTo>
                    <a:lnTo>
                      <a:pt x="110" y="3"/>
                    </a:lnTo>
                    <a:lnTo>
                      <a:pt x="211" y="136"/>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50" name="Freeform 42"/>
              <p:cNvSpPr/>
              <p:nvPr/>
            </p:nvSpPr>
            <p:spPr bwMode="auto">
              <a:xfrm>
                <a:off x="2702" y="2062"/>
                <a:ext cx="83" cy="205"/>
              </a:xfrm>
              <a:custGeom>
                <a:avLst/>
                <a:gdLst>
                  <a:gd name="T0" fmla="*/ 2 w 329"/>
                  <a:gd name="T1" fmla="*/ 1 h 820"/>
                  <a:gd name="T2" fmla="*/ 3 w 329"/>
                  <a:gd name="T3" fmla="*/ 2 h 820"/>
                  <a:gd name="T4" fmla="*/ 3 w 329"/>
                  <a:gd name="T5" fmla="*/ 2 h 820"/>
                  <a:gd name="T6" fmla="*/ 4 w 329"/>
                  <a:gd name="T7" fmla="*/ 3 h 820"/>
                  <a:gd name="T8" fmla="*/ 4 w 329"/>
                  <a:gd name="T9" fmla="*/ 4 h 820"/>
                  <a:gd name="T10" fmla="*/ 6 w 329"/>
                  <a:gd name="T11" fmla="*/ 8 h 820"/>
                  <a:gd name="T12" fmla="*/ 8 w 329"/>
                  <a:gd name="T13" fmla="*/ 13 h 820"/>
                  <a:gd name="T14" fmla="*/ 10 w 329"/>
                  <a:gd name="T15" fmla="*/ 18 h 820"/>
                  <a:gd name="T16" fmla="*/ 12 w 329"/>
                  <a:gd name="T17" fmla="*/ 22 h 820"/>
                  <a:gd name="T18" fmla="*/ 14 w 329"/>
                  <a:gd name="T19" fmla="*/ 27 h 820"/>
                  <a:gd name="T20" fmla="*/ 16 w 329"/>
                  <a:gd name="T21" fmla="*/ 31 h 820"/>
                  <a:gd name="T22" fmla="*/ 18 w 329"/>
                  <a:gd name="T23" fmla="*/ 35 h 820"/>
                  <a:gd name="T24" fmla="*/ 20 w 329"/>
                  <a:gd name="T25" fmla="*/ 40 h 820"/>
                  <a:gd name="T26" fmla="*/ 21 w 329"/>
                  <a:gd name="T27" fmla="*/ 43 h 820"/>
                  <a:gd name="T28" fmla="*/ 21 w 329"/>
                  <a:gd name="T29" fmla="*/ 45 h 820"/>
                  <a:gd name="T30" fmla="*/ 21 w 329"/>
                  <a:gd name="T31" fmla="*/ 48 h 820"/>
                  <a:gd name="T32" fmla="*/ 21 w 329"/>
                  <a:gd name="T33" fmla="*/ 51 h 820"/>
                  <a:gd name="T34" fmla="*/ 21 w 329"/>
                  <a:gd name="T35" fmla="*/ 51 h 820"/>
                  <a:gd name="T36" fmla="*/ 20 w 329"/>
                  <a:gd name="T37" fmla="*/ 51 h 820"/>
                  <a:gd name="T38" fmla="*/ 20 w 329"/>
                  <a:gd name="T39" fmla="*/ 51 h 820"/>
                  <a:gd name="T40" fmla="*/ 19 w 329"/>
                  <a:gd name="T41" fmla="*/ 51 h 820"/>
                  <a:gd name="T42" fmla="*/ 20 w 329"/>
                  <a:gd name="T43" fmla="*/ 51 h 820"/>
                  <a:gd name="T44" fmla="*/ 19 w 329"/>
                  <a:gd name="T45" fmla="*/ 51 h 820"/>
                  <a:gd name="T46" fmla="*/ 19 w 329"/>
                  <a:gd name="T47" fmla="*/ 51 h 820"/>
                  <a:gd name="T48" fmla="*/ 19 w 329"/>
                  <a:gd name="T49" fmla="*/ 50 h 820"/>
                  <a:gd name="T50" fmla="*/ 20 w 329"/>
                  <a:gd name="T51" fmla="*/ 49 h 820"/>
                  <a:gd name="T52" fmla="*/ 21 w 329"/>
                  <a:gd name="T53" fmla="*/ 45 h 820"/>
                  <a:gd name="T54" fmla="*/ 20 w 329"/>
                  <a:gd name="T55" fmla="*/ 42 h 820"/>
                  <a:gd name="T56" fmla="*/ 19 w 329"/>
                  <a:gd name="T57" fmla="*/ 41 h 820"/>
                  <a:gd name="T58" fmla="*/ 19 w 329"/>
                  <a:gd name="T59" fmla="*/ 43 h 820"/>
                  <a:gd name="T60" fmla="*/ 19 w 329"/>
                  <a:gd name="T61" fmla="*/ 45 h 820"/>
                  <a:gd name="T62" fmla="*/ 19 w 329"/>
                  <a:gd name="T63" fmla="*/ 47 h 820"/>
                  <a:gd name="T64" fmla="*/ 19 w 329"/>
                  <a:gd name="T65" fmla="*/ 50 h 820"/>
                  <a:gd name="T66" fmla="*/ 17 w 329"/>
                  <a:gd name="T67" fmla="*/ 44 h 820"/>
                  <a:gd name="T68" fmla="*/ 14 w 329"/>
                  <a:gd name="T69" fmla="*/ 39 h 820"/>
                  <a:gd name="T70" fmla="*/ 12 w 329"/>
                  <a:gd name="T71" fmla="*/ 34 h 820"/>
                  <a:gd name="T72" fmla="*/ 10 w 329"/>
                  <a:gd name="T73" fmla="*/ 28 h 820"/>
                  <a:gd name="T74" fmla="*/ 7 w 329"/>
                  <a:gd name="T75" fmla="*/ 23 h 820"/>
                  <a:gd name="T76" fmla="*/ 5 w 329"/>
                  <a:gd name="T77" fmla="*/ 18 h 820"/>
                  <a:gd name="T78" fmla="*/ 3 w 329"/>
                  <a:gd name="T79" fmla="*/ 12 h 820"/>
                  <a:gd name="T80" fmla="*/ 0 w 329"/>
                  <a:gd name="T81" fmla="*/ 7 h 820"/>
                  <a:gd name="T82" fmla="*/ 0 w 329"/>
                  <a:gd name="T83" fmla="*/ 5 h 820"/>
                  <a:gd name="T84" fmla="*/ 1 w 329"/>
                  <a:gd name="T85" fmla="*/ 3 h 820"/>
                  <a:gd name="T86" fmla="*/ 1 w 329"/>
                  <a:gd name="T87" fmla="*/ 2 h 820"/>
                  <a:gd name="T88" fmla="*/ 1 w 329"/>
                  <a:gd name="T89" fmla="*/ 0 h 820"/>
                  <a:gd name="T90" fmla="*/ 2 w 329"/>
                  <a:gd name="T91" fmla="*/ 0 h 820"/>
                  <a:gd name="T92" fmla="*/ 2 w 329"/>
                  <a:gd name="T93" fmla="*/ 0 h 820"/>
                  <a:gd name="T94" fmla="*/ 2 w 329"/>
                  <a:gd name="T95" fmla="*/ 1 h 820"/>
                  <a:gd name="T96" fmla="*/ 2 w 329"/>
                  <a:gd name="T97" fmla="*/ 1 h 82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29" h="820">
                    <a:moveTo>
                      <a:pt x="35" y="11"/>
                    </a:moveTo>
                    <a:lnTo>
                      <a:pt x="38" y="25"/>
                    </a:lnTo>
                    <a:lnTo>
                      <a:pt x="46" y="35"/>
                    </a:lnTo>
                    <a:lnTo>
                      <a:pt x="54" y="48"/>
                    </a:lnTo>
                    <a:lnTo>
                      <a:pt x="59" y="60"/>
                    </a:lnTo>
                    <a:lnTo>
                      <a:pt x="89" y="133"/>
                    </a:lnTo>
                    <a:lnTo>
                      <a:pt x="122" y="204"/>
                    </a:lnTo>
                    <a:lnTo>
                      <a:pt x="155" y="278"/>
                    </a:lnTo>
                    <a:lnTo>
                      <a:pt x="188" y="349"/>
                    </a:lnTo>
                    <a:lnTo>
                      <a:pt x="220" y="422"/>
                    </a:lnTo>
                    <a:lnTo>
                      <a:pt x="253" y="492"/>
                    </a:lnTo>
                    <a:lnTo>
                      <a:pt x="289" y="563"/>
                    </a:lnTo>
                    <a:lnTo>
                      <a:pt x="321" y="634"/>
                    </a:lnTo>
                    <a:lnTo>
                      <a:pt x="324" y="678"/>
                    </a:lnTo>
                    <a:lnTo>
                      <a:pt x="326" y="724"/>
                    </a:lnTo>
                    <a:lnTo>
                      <a:pt x="329" y="768"/>
                    </a:lnTo>
                    <a:lnTo>
                      <a:pt x="329" y="814"/>
                    </a:lnTo>
                    <a:lnTo>
                      <a:pt x="324" y="814"/>
                    </a:lnTo>
                    <a:lnTo>
                      <a:pt x="319" y="818"/>
                    </a:lnTo>
                    <a:lnTo>
                      <a:pt x="313" y="820"/>
                    </a:lnTo>
                    <a:lnTo>
                      <a:pt x="305" y="820"/>
                    </a:lnTo>
                    <a:lnTo>
                      <a:pt x="308" y="814"/>
                    </a:lnTo>
                    <a:lnTo>
                      <a:pt x="305" y="812"/>
                    </a:lnTo>
                    <a:lnTo>
                      <a:pt x="303" y="806"/>
                    </a:lnTo>
                    <a:lnTo>
                      <a:pt x="303" y="800"/>
                    </a:lnTo>
                    <a:lnTo>
                      <a:pt x="319" y="779"/>
                    </a:lnTo>
                    <a:lnTo>
                      <a:pt x="324" y="719"/>
                    </a:lnTo>
                    <a:lnTo>
                      <a:pt x="316" y="664"/>
                    </a:lnTo>
                    <a:lnTo>
                      <a:pt x="299" y="651"/>
                    </a:lnTo>
                    <a:lnTo>
                      <a:pt x="299" y="689"/>
                    </a:lnTo>
                    <a:lnTo>
                      <a:pt x="303" y="722"/>
                    </a:lnTo>
                    <a:lnTo>
                      <a:pt x="303" y="757"/>
                    </a:lnTo>
                    <a:lnTo>
                      <a:pt x="299" y="795"/>
                    </a:lnTo>
                    <a:lnTo>
                      <a:pt x="261" y="708"/>
                    </a:lnTo>
                    <a:lnTo>
                      <a:pt x="223" y="623"/>
                    </a:lnTo>
                    <a:lnTo>
                      <a:pt x="185" y="536"/>
                    </a:lnTo>
                    <a:lnTo>
                      <a:pt x="149" y="452"/>
                    </a:lnTo>
                    <a:lnTo>
                      <a:pt x="112" y="365"/>
                    </a:lnTo>
                    <a:lnTo>
                      <a:pt x="73" y="280"/>
                    </a:lnTo>
                    <a:lnTo>
                      <a:pt x="38" y="193"/>
                    </a:lnTo>
                    <a:lnTo>
                      <a:pt x="0" y="108"/>
                    </a:lnTo>
                    <a:lnTo>
                      <a:pt x="2" y="81"/>
                    </a:lnTo>
                    <a:lnTo>
                      <a:pt x="8" y="51"/>
                    </a:lnTo>
                    <a:lnTo>
                      <a:pt x="13" y="25"/>
                    </a:lnTo>
                    <a:lnTo>
                      <a:pt x="21" y="0"/>
                    </a:lnTo>
                    <a:lnTo>
                      <a:pt x="27" y="0"/>
                    </a:lnTo>
                    <a:lnTo>
                      <a:pt x="32" y="2"/>
                    </a:lnTo>
                    <a:lnTo>
                      <a:pt x="35" y="7"/>
                    </a:lnTo>
                    <a:lnTo>
                      <a:pt x="35" y="11"/>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51" name="Freeform 43"/>
              <p:cNvSpPr/>
              <p:nvPr/>
            </p:nvSpPr>
            <p:spPr bwMode="auto">
              <a:xfrm>
                <a:off x="2780" y="2064"/>
                <a:ext cx="281" cy="106"/>
              </a:xfrm>
              <a:custGeom>
                <a:avLst/>
                <a:gdLst>
                  <a:gd name="T0" fmla="*/ 69 w 1126"/>
                  <a:gd name="T1" fmla="*/ 18 h 423"/>
                  <a:gd name="T2" fmla="*/ 66 w 1126"/>
                  <a:gd name="T3" fmla="*/ 19 h 423"/>
                  <a:gd name="T4" fmla="*/ 63 w 1126"/>
                  <a:gd name="T5" fmla="*/ 20 h 423"/>
                  <a:gd name="T6" fmla="*/ 59 w 1126"/>
                  <a:gd name="T7" fmla="*/ 20 h 423"/>
                  <a:gd name="T8" fmla="*/ 55 w 1126"/>
                  <a:gd name="T9" fmla="*/ 21 h 423"/>
                  <a:gd name="T10" fmla="*/ 50 w 1126"/>
                  <a:gd name="T11" fmla="*/ 22 h 423"/>
                  <a:gd name="T12" fmla="*/ 44 w 1126"/>
                  <a:gd name="T13" fmla="*/ 23 h 423"/>
                  <a:gd name="T14" fmla="*/ 39 w 1126"/>
                  <a:gd name="T15" fmla="*/ 23 h 423"/>
                  <a:gd name="T16" fmla="*/ 34 w 1126"/>
                  <a:gd name="T17" fmla="*/ 24 h 423"/>
                  <a:gd name="T18" fmla="*/ 28 w 1126"/>
                  <a:gd name="T19" fmla="*/ 25 h 423"/>
                  <a:gd name="T20" fmla="*/ 23 w 1126"/>
                  <a:gd name="T21" fmla="*/ 25 h 423"/>
                  <a:gd name="T22" fmla="*/ 18 w 1126"/>
                  <a:gd name="T23" fmla="*/ 26 h 423"/>
                  <a:gd name="T24" fmla="*/ 14 w 1126"/>
                  <a:gd name="T25" fmla="*/ 27 h 423"/>
                  <a:gd name="T26" fmla="*/ 12 w 1126"/>
                  <a:gd name="T27" fmla="*/ 27 h 423"/>
                  <a:gd name="T28" fmla="*/ 11 w 1126"/>
                  <a:gd name="T29" fmla="*/ 26 h 423"/>
                  <a:gd name="T30" fmla="*/ 9 w 1126"/>
                  <a:gd name="T31" fmla="*/ 26 h 423"/>
                  <a:gd name="T32" fmla="*/ 7 w 1126"/>
                  <a:gd name="T33" fmla="*/ 24 h 423"/>
                  <a:gd name="T34" fmla="*/ 5 w 1126"/>
                  <a:gd name="T35" fmla="*/ 20 h 423"/>
                  <a:gd name="T36" fmla="*/ 3 w 1126"/>
                  <a:gd name="T37" fmla="*/ 16 h 423"/>
                  <a:gd name="T38" fmla="*/ 1 w 1126"/>
                  <a:gd name="T39" fmla="*/ 12 h 423"/>
                  <a:gd name="T40" fmla="*/ 2 w 1126"/>
                  <a:gd name="T41" fmla="*/ 13 h 423"/>
                  <a:gd name="T42" fmla="*/ 9 w 1126"/>
                  <a:gd name="T43" fmla="*/ 18 h 423"/>
                  <a:gd name="T44" fmla="*/ 16 w 1126"/>
                  <a:gd name="T45" fmla="*/ 21 h 423"/>
                  <a:gd name="T46" fmla="*/ 25 w 1126"/>
                  <a:gd name="T47" fmla="*/ 23 h 423"/>
                  <a:gd name="T48" fmla="*/ 34 w 1126"/>
                  <a:gd name="T49" fmla="*/ 23 h 423"/>
                  <a:gd name="T50" fmla="*/ 43 w 1126"/>
                  <a:gd name="T51" fmla="*/ 22 h 423"/>
                  <a:gd name="T52" fmla="*/ 50 w 1126"/>
                  <a:gd name="T53" fmla="*/ 19 h 423"/>
                  <a:gd name="T54" fmla="*/ 57 w 1126"/>
                  <a:gd name="T55" fmla="*/ 15 h 423"/>
                  <a:gd name="T56" fmla="*/ 60 w 1126"/>
                  <a:gd name="T57" fmla="*/ 10 h 423"/>
                  <a:gd name="T58" fmla="*/ 60 w 1126"/>
                  <a:gd name="T59" fmla="*/ 3 h 423"/>
                  <a:gd name="T60" fmla="*/ 60 w 1126"/>
                  <a:gd name="T61" fmla="*/ 2 h 423"/>
                  <a:gd name="T62" fmla="*/ 63 w 1126"/>
                  <a:gd name="T63" fmla="*/ 6 h 423"/>
                  <a:gd name="T64" fmla="*/ 66 w 1126"/>
                  <a:gd name="T65" fmla="*/ 10 h 423"/>
                  <a:gd name="T66" fmla="*/ 69 w 1126"/>
                  <a:gd name="T67" fmla="*/ 15 h 4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26" h="423">
                    <a:moveTo>
                      <a:pt x="1126" y="262"/>
                    </a:moveTo>
                    <a:lnTo>
                      <a:pt x="1104" y="278"/>
                    </a:lnTo>
                    <a:lnTo>
                      <a:pt x="1082" y="292"/>
                    </a:lnTo>
                    <a:lnTo>
                      <a:pt x="1058" y="301"/>
                    </a:lnTo>
                    <a:lnTo>
                      <a:pt x="1034" y="306"/>
                    </a:lnTo>
                    <a:lnTo>
                      <a:pt x="1006" y="312"/>
                    </a:lnTo>
                    <a:lnTo>
                      <a:pt x="979" y="314"/>
                    </a:lnTo>
                    <a:lnTo>
                      <a:pt x="952" y="317"/>
                    </a:lnTo>
                    <a:lnTo>
                      <a:pt x="924" y="322"/>
                    </a:lnTo>
                    <a:lnTo>
                      <a:pt x="881" y="331"/>
                    </a:lnTo>
                    <a:lnTo>
                      <a:pt x="839" y="336"/>
                    </a:lnTo>
                    <a:lnTo>
                      <a:pt x="796" y="344"/>
                    </a:lnTo>
                    <a:lnTo>
                      <a:pt x="752" y="349"/>
                    </a:lnTo>
                    <a:lnTo>
                      <a:pt x="712" y="358"/>
                    </a:lnTo>
                    <a:lnTo>
                      <a:pt x="668" y="363"/>
                    </a:lnTo>
                    <a:lnTo>
                      <a:pt x="625" y="368"/>
                    </a:lnTo>
                    <a:lnTo>
                      <a:pt x="584" y="374"/>
                    </a:lnTo>
                    <a:lnTo>
                      <a:pt x="540" y="379"/>
                    </a:lnTo>
                    <a:lnTo>
                      <a:pt x="499" y="388"/>
                    </a:lnTo>
                    <a:lnTo>
                      <a:pt x="455" y="393"/>
                    </a:lnTo>
                    <a:lnTo>
                      <a:pt x="414" y="399"/>
                    </a:lnTo>
                    <a:lnTo>
                      <a:pt x="371" y="404"/>
                    </a:lnTo>
                    <a:lnTo>
                      <a:pt x="330" y="409"/>
                    </a:lnTo>
                    <a:lnTo>
                      <a:pt x="287" y="418"/>
                    </a:lnTo>
                    <a:lnTo>
                      <a:pt x="246" y="423"/>
                    </a:lnTo>
                    <a:lnTo>
                      <a:pt x="232" y="423"/>
                    </a:lnTo>
                    <a:lnTo>
                      <a:pt x="216" y="423"/>
                    </a:lnTo>
                    <a:lnTo>
                      <a:pt x="202" y="423"/>
                    </a:lnTo>
                    <a:lnTo>
                      <a:pt x="188" y="420"/>
                    </a:lnTo>
                    <a:lnTo>
                      <a:pt x="172" y="420"/>
                    </a:lnTo>
                    <a:lnTo>
                      <a:pt x="158" y="415"/>
                    </a:lnTo>
                    <a:lnTo>
                      <a:pt x="145" y="412"/>
                    </a:lnTo>
                    <a:lnTo>
                      <a:pt x="131" y="407"/>
                    </a:lnTo>
                    <a:lnTo>
                      <a:pt x="112" y="379"/>
                    </a:lnTo>
                    <a:lnTo>
                      <a:pt x="96" y="349"/>
                    </a:lnTo>
                    <a:lnTo>
                      <a:pt x="80" y="319"/>
                    </a:lnTo>
                    <a:lnTo>
                      <a:pt x="66" y="289"/>
                    </a:lnTo>
                    <a:lnTo>
                      <a:pt x="50" y="257"/>
                    </a:lnTo>
                    <a:lnTo>
                      <a:pt x="33" y="227"/>
                    </a:lnTo>
                    <a:lnTo>
                      <a:pt x="16" y="197"/>
                    </a:lnTo>
                    <a:lnTo>
                      <a:pt x="0" y="167"/>
                    </a:lnTo>
                    <a:lnTo>
                      <a:pt x="39" y="208"/>
                    </a:lnTo>
                    <a:lnTo>
                      <a:pt x="85" y="246"/>
                    </a:lnTo>
                    <a:lnTo>
                      <a:pt x="140" y="278"/>
                    </a:lnTo>
                    <a:lnTo>
                      <a:pt x="200" y="306"/>
                    </a:lnTo>
                    <a:lnTo>
                      <a:pt x="265" y="328"/>
                    </a:lnTo>
                    <a:lnTo>
                      <a:pt x="333" y="347"/>
                    </a:lnTo>
                    <a:lnTo>
                      <a:pt x="404" y="358"/>
                    </a:lnTo>
                    <a:lnTo>
                      <a:pt x="478" y="363"/>
                    </a:lnTo>
                    <a:lnTo>
                      <a:pt x="549" y="363"/>
                    </a:lnTo>
                    <a:lnTo>
                      <a:pt x="619" y="358"/>
                    </a:lnTo>
                    <a:lnTo>
                      <a:pt x="687" y="349"/>
                    </a:lnTo>
                    <a:lnTo>
                      <a:pt x="750" y="331"/>
                    </a:lnTo>
                    <a:lnTo>
                      <a:pt x="809" y="308"/>
                    </a:lnTo>
                    <a:lnTo>
                      <a:pt x="864" y="278"/>
                    </a:lnTo>
                    <a:lnTo>
                      <a:pt x="908" y="243"/>
                    </a:lnTo>
                    <a:lnTo>
                      <a:pt x="946" y="202"/>
                    </a:lnTo>
                    <a:lnTo>
                      <a:pt x="960" y="151"/>
                    </a:lnTo>
                    <a:lnTo>
                      <a:pt x="970" y="96"/>
                    </a:lnTo>
                    <a:lnTo>
                      <a:pt x="968" y="44"/>
                    </a:lnTo>
                    <a:lnTo>
                      <a:pt x="940" y="0"/>
                    </a:lnTo>
                    <a:lnTo>
                      <a:pt x="965" y="31"/>
                    </a:lnTo>
                    <a:lnTo>
                      <a:pt x="990" y="64"/>
                    </a:lnTo>
                    <a:lnTo>
                      <a:pt x="1014" y="96"/>
                    </a:lnTo>
                    <a:lnTo>
                      <a:pt x="1036" y="129"/>
                    </a:lnTo>
                    <a:lnTo>
                      <a:pt x="1058" y="161"/>
                    </a:lnTo>
                    <a:lnTo>
                      <a:pt x="1082" y="195"/>
                    </a:lnTo>
                    <a:lnTo>
                      <a:pt x="1104" y="230"/>
                    </a:lnTo>
                    <a:lnTo>
                      <a:pt x="1126" y="262"/>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52" name="Freeform 44"/>
              <p:cNvSpPr/>
              <p:nvPr/>
            </p:nvSpPr>
            <p:spPr bwMode="auto">
              <a:xfrm>
                <a:off x="2646" y="2067"/>
                <a:ext cx="83" cy="211"/>
              </a:xfrm>
              <a:custGeom>
                <a:avLst/>
                <a:gdLst>
                  <a:gd name="T0" fmla="*/ 3 w 330"/>
                  <a:gd name="T1" fmla="*/ 1 h 842"/>
                  <a:gd name="T2" fmla="*/ 3 w 330"/>
                  <a:gd name="T3" fmla="*/ 3 h 842"/>
                  <a:gd name="T4" fmla="*/ 4 w 330"/>
                  <a:gd name="T5" fmla="*/ 4 h 842"/>
                  <a:gd name="T6" fmla="*/ 4 w 330"/>
                  <a:gd name="T7" fmla="*/ 6 h 842"/>
                  <a:gd name="T8" fmla="*/ 5 w 330"/>
                  <a:gd name="T9" fmla="*/ 7 h 842"/>
                  <a:gd name="T10" fmla="*/ 5 w 330"/>
                  <a:gd name="T11" fmla="*/ 7 h 842"/>
                  <a:gd name="T12" fmla="*/ 7 w 330"/>
                  <a:gd name="T13" fmla="*/ 12 h 842"/>
                  <a:gd name="T14" fmla="*/ 9 w 330"/>
                  <a:gd name="T15" fmla="*/ 16 h 842"/>
                  <a:gd name="T16" fmla="*/ 11 w 330"/>
                  <a:gd name="T17" fmla="*/ 21 h 842"/>
                  <a:gd name="T18" fmla="*/ 13 w 330"/>
                  <a:gd name="T19" fmla="*/ 26 h 842"/>
                  <a:gd name="T20" fmla="*/ 15 w 330"/>
                  <a:gd name="T21" fmla="*/ 30 h 842"/>
                  <a:gd name="T22" fmla="*/ 17 w 330"/>
                  <a:gd name="T23" fmla="*/ 35 h 842"/>
                  <a:gd name="T24" fmla="*/ 19 w 330"/>
                  <a:gd name="T25" fmla="*/ 39 h 842"/>
                  <a:gd name="T26" fmla="*/ 21 w 330"/>
                  <a:gd name="T27" fmla="*/ 44 h 842"/>
                  <a:gd name="T28" fmla="*/ 20 w 330"/>
                  <a:gd name="T29" fmla="*/ 46 h 842"/>
                  <a:gd name="T30" fmla="*/ 21 w 330"/>
                  <a:gd name="T31" fmla="*/ 48 h 842"/>
                  <a:gd name="T32" fmla="*/ 21 w 330"/>
                  <a:gd name="T33" fmla="*/ 50 h 842"/>
                  <a:gd name="T34" fmla="*/ 21 w 330"/>
                  <a:gd name="T35" fmla="*/ 51 h 842"/>
                  <a:gd name="T36" fmla="*/ 21 w 330"/>
                  <a:gd name="T37" fmla="*/ 52 h 842"/>
                  <a:gd name="T38" fmla="*/ 20 w 330"/>
                  <a:gd name="T39" fmla="*/ 53 h 842"/>
                  <a:gd name="T40" fmla="*/ 19 w 330"/>
                  <a:gd name="T41" fmla="*/ 53 h 842"/>
                  <a:gd name="T42" fmla="*/ 19 w 330"/>
                  <a:gd name="T43" fmla="*/ 53 h 842"/>
                  <a:gd name="T44" fmla="*/ 16 w 330"/>
                  <a:gd name="T45" fmla="*/ 47 h 842"/>
                  <a:gd name="T46" fmla="*/ 14 w 330"/>
                  <a:gd name="T47" fmla="*/ 41 h 842"/>
                  <a:gd name="T48" fmla="*/ 12 w 330"/>
                  <a:gd name="T49" fmla="*/ 36 h 842"/>
                  <a:gd name="T50" fmla="*/ 9 w 330"/>
                  <a:gd name="T51" fmla="*/ 30 h 842"/>
                  <a:gd name="T52" fmla="*/ 7 w 330"/>
                  <a:gd name="T53" fmla="*/ 24 h 842"/>
                  <a:gd name="T54" fmla="*/ 5 w 330"/>
                  <a:gd name="T55" fmla="*/ 18 h 842"/>
                  <a:gd name="T56" fmla="*/ 3 w 330"/>
                  <a:gd name="T57" fmla="*/ 13 h 842"/>
                  <a:gd name="T58" fmla="*/ 0 w 330"/>
                  <a:gd name="T59" fmla="*/ 7 h 842"/>
                  <a:gd name="T60" fmla="*/ 0 w 330"/>
                  <a:gd name="T61" fmla="*/ 6 h 842"/>
                  <a:gd name="T62" fmla="*/ 0 w 330"/>
                  <a:gd name="T63" fmla="*/ 5 h 842"/>
                  <a:gd name="T64" fmla="*/ 1 w 330"/>
                  <a:gd name="T65" fmla="*/ 3 h 842"/>
                  <a:gd name="T66" fmla="*/ 1 w 330"/>
                  <a:gd name="T67" fmla="*/ 2 h 842"/>
                  <a:gd name="T68" fmla="*/ 1 w 330"/>
                  <a:gd name="T69" fmla="*/ 1 h 842"/>
                  <a:gd name="T70" fmla="*/ 2 w 330"/>
                  <a:gd name="T71" fmla="*/ 0 h 842"/>
                  <a:gd name="T72" fmla="*/ 3 w 330"/>
                  <a:gd name="T73" fmla="*/ 1 h 8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0" h="842">
                    <a:moveTo>
                      <a:pt x="44" y="20"/>
                    </a:moveTo>
                    <a:lnTo>
                      <a:pt x="49" y="44"/>
                    </a:lnTo>
                    <a:lnTo>
                      <a:pt x="58" y="66"/>
                    </a:lnTo>
                    <a:lnTo>
                      <a:pt x="68" y="88"/>
                    </a:lnTo>
                    <a:lnTo>
                      <a:pt x="79" y="113"/>
                    </a:lnTo>
                    <a:lnTo>
                      <a:pt x="84" y="113"/>
                    </a:lnTo>
                    <a:lnTo>
                      <a:pt x="111" y="186"/>
                    </a:lnTo>
                    <a:lnTo>
                      <a:pt x="141" y="260"/>
                    </a:lnTo>
                    <a:lnTo>
                      <a:pt x="171" y="333"/>
                    </a:lnTo>
                    <a:lnTo>
                      <a:pt x="201" y="407"/>
                    </a:lnTo>
                    <a:lnTo>
                      <a:pt x="235" y="480"/>
                    </a:lnTo>
                    <a:lnTo>
                      <a:pt x="265" y="551"/>
                    </a:lnTo>
                    <a:lnTo>
                      <a:pt x="295" y="625"/>
                    </a:lnTo>
                    <a:lnTo>
                      <a:pt x="325" y="699"/>
                    </a:lnTo>
                    <a:lnTo>
                      <a:pt x="322" y="729"/>
                    </a:lnTo>
                    <a:lnTo>
                      <a:pt x="325" y="758"/>
                    </a:lnTo>
                    <a:lnTo>
                      <a:pt x="327" y="791"/>
                    </a:lnTo>
                    <a:lnTo>
                      <a:pt x="330" y="818"/>
                    </a:lnTo>
                    <a:lnTo>
                      <a:pt x="330" y="832"/>
                    </a:lnTo>
                    <a:lnTo>
                      <a:pt x="322" y="840"/>
                    </a:lnTo>
                    <a:lnTo>
                      <a:pt x="308" y="842"/>
                    </a:lnTo>
                    <a:lnTo>
                      <a:pt x="295" y="842"/>
                    </a:lnTo>
                    <a:lnTo>
                      <a:pt x="259" y="750"/>
                    </a:lnTo>
                    <a:lnTo>
                      <a:pt x="221" y="660"/>
                    </a:lnTo>
                    <a:lnTo>
                      <a:pt x="185" y="568"/>
                    </a:lnTo>
                    <a:lnTo>
                      <a:pt x="147" y="474"/>
                    </a:lnTo>
                    <a:lnTo>
                      <a:pt x="111" y="385"/>
                    </a:lnTo>
                    <a:lnTo>
                      <a:pt x="74" y="292"/>
                    </a:lnTo>
                    <a:lnTo>
                      <a:pt x="38" y="202"/>
                    </a:lnTo>
                    <a:lnTo>
                      <a:pt x="0" y="113"/>
                    </a:lnTo>
                    <a:lnTo>
                      <a:pt x="3" y="94"/>
                    </a:lnTo>
                    <a:lnTo>
                      <a:pt x="5" y="71"/>
                    </a:lnTo>
                    <a:lnTo>
                      <a:pt x="8" y="50"/>
                    </a:lnTo>
                    <a:lnTo>
                      <a:pt x="14" y="30"/>
                    </a:lnTo>
                    <a:lnTo>
                      <a:pt x="14" y="12"/>
                    </a:lnTo>
                    <a:lnTo>
                      <a:pt x="33" y="0"/>
                    </a:lnTo>
                    <a:lnTo>
                      <a:pt x="44" y="20"/>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53" name="Freeform 45"/>
              <p:cNvSpPr/>
              <p:nvPr/>
            </p:nvSpPr>
            <p:spPr bwMode="auto">
              <a:xfrm>
                <a:off x="2774" y="2073"/>
                <a:ext cx="64" cy="30"/>
              </a:xfrm>
              <a:custGeom>
                <a:avLst/>
                <a:gdLst>
                  <a:gd name="T0" fmla="*/ 14 w 257"/>
                  <a:gd name="T1" fmla="*/ 0 h 120"/>
                  <a:gd name="T2" fmla="*/ 14 w 257"/>
                  <a:gd name="T3" fmla="*/ 1 h 120"/>
                  <a:gd name="T4" fmla="*/ 15 w 257"/>
                  <a:gd name="T5" fmla="*/ 2 h 120"/>
                  <a:gd name="T6" fmla="*/ 15 w 257"/>
                  <a:gd name="T7" fmla="*/ 3 h 120"/>
                  <a:gd name="T8" fmla="*/ 16 w 257"/>
                  <a:gd name="T9" fmla="*/ 4 h 120"/>
                  <a:gd name="T10" fmla="*/ 14 w 257"/>
                  <a:gd name="T11" fmla="*/ 4 h 120"/>
                  <a:gd name="T12" fmla="*/ 13 w 257"/>
                  <a:gd name="T13" fmla="*/ 5 h 120"/>
                  <a:gd name="T14" fmla="*/ 11 w 257"/>
                  <a:gd name="T15" fmla="*/ 5 h 120"/>
                  <a:gd name="T16" fmla="*/ 9 w 257"/>
                  <a:gd name="T17" fmla="*/ 6 h 120"/>
                  <a:gd name="T18" fmla="*/ 8 w 257"/>
                  <a:gd name="T19" fmla="*/ 6 h 120"/>
                  <a:gd name="T20" fmla="*/ 6 w 257"/>
                  <a:gd name="T21" fmla="*/ 7 h 120"/>
                  <a:gd name="T22" fmla="*/ 4 w 257"/>
                  <a:gd name="T23" fmla="*/ 7 h 120"/>
                  <a:gd name="T24" fmla="*/ 3 w 257"/>
                  <a:gd name="T25" fmla="*/ 8 h 120"/>
                  <a:gd name="T26" fmla="*/ 2 w 257"/>
                  <a:gd name="T27" fmla="*/ 6 h 120"/>
                  <a:gd name="T28" fmla="*/ 1 w 257"/>
                  <a:gd name="T29" fmla="*/ 5 h 120"/>
                  <a:gd name="T30" fmla="*/ 1 w 257"/>
                  <a:gd name="T31" fmla="*/ 3 h 120"/>
                  <a:gd name="T32" fmla="*/ 0 w 257"/>
                  <a:gd name="T33" fmla="*/ 2 h 120"/>
                  <a:gd name="T34" fmla="*/ 2 w 257"/>
                  <a:gd name="T35" fmla="*/ 1 h 120"/>
                  <a:gd name="T36" fmla="*/ 3 w 257"/>
                  <a:gd name="T37" fmla="*/ 1 h 120"/>
                  <a:gd name="T38" fmla="*/ 5 w 257"/>
                  <a:gd name="T39" fmla="*/ 1 h 120"/>
                  <a:gd name="T40" fmla="*/ 7 w 257"/>
                  <a:gd name="T41" fmla="*/ 0 h 120"/>
                  <a:gd name="T42" fmla="*/ 9 w 257"/>
                  <a:gd name="T43" fmla="*/ 0 h 120"/>
                  <a:gd name="T44" fmla="*/ 10 w 257"/>
                  <a:gd name="T45" fmla="*/ 0 h 120"/>
                  <a:gd name="T46" fmla="*/ 12 w 257"/>
                  <a:gd name="T47" fmla="*/ 0 h 120"/>
                  <a:gd name="T48" fmla="*/ 14 w 257"/>
                  <a:gd name="T49" fmla="*/ 0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7" h="120">
                    <a:moveTo>
                      <a:pt x="227" y="0"/>
                    </a:moveTo>
                    <a:lnTo>
                      <a:pt x="230" y="19"/>
                    </a:lnTo>
                    <a:lnTo>
                      <a:pt x="238" y="30"/>
                    </a:lnTo>
                    <a:lnTo>
                      <a:pt x="248" y="38"/>
                    </a:lnTo>
                    <a:lnTo>
                      <a:pt x="257" y="60"/>
                    </a:lnTo>
                    <a:lnTo>
                      <a:pt x="230" y="69"/>
                    </a:lnTo>
                    <a:lnTo>
                      <a:pt x="205" y="76"/>
                    </a:lnTo>
                    <a:lnTo>
                      <a:pt x="178" y="85"/>
                    </a:lnTo>
                    <a:lnTo>
                      <a:pt x="151" y="90"/>
                    </a:lnTo>
                    <a:lnTo>
                      <a:pt x="124" y="99"/>
                    </a:lnTo>
                    <a:lnTo>
                      <a:pt x="99" y="106"/>
                    </a:lnTo>
                    <a:lnTo>
                      <a:pt x="71" y="111"/>
                    </a:lnTo>
                    <a:lnTo>
                      <a:pt x="44" y="120"/>
                    </a:lnTo>
                    <a:lnTo>
                      <a:pt x="31" y="99"/>
                    </a:lnTo>
                    <a:lnTo>
                      <a:pt x="20" y="74"/>
                    </a:lnTo>
                    <a:lnTo>
                      <a:pt x="11" y="49"/>
                    </a:lnTo>
                    <a:lnTo>
                      <a:pt x="0" y="22"/>
                    </a:lnTo>
                    <a:lnTo>
                      <a:pt x="28" y="19"/>
                    </a:lnTo>
                    <a:lnTo>
                      <a:pt x="58" y="14"/>
                    </a:lnTo>
                    <a:lnTo>
                      <a:pt x="85" y="11"/>
                    </a:lnTo>
                    <a:lnTo>
                      <a:pt x="112" y="5"/>
                    </a:lnTo>
                    <a:lnTo>
                      <a:pt x="140" y="3"/>
                    </a:lnTo>
                    <a:lnTo>
                      <a:pt x="167" y="3"/>
                    </a:lnTo>
                    <a:lnTo>
                      <a:pt x="197" y="0"/>
                    </a:lnTo>
                    <a:lnTo>
                      <a:pt x="227" y="0"/>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54" name="Freeform 46"/>
              <p:cNvSpPr/>
              <p:nvPr/>
            </p:nvSpPr>
            <p:spPr bwMode="auto">
              <a:xfrm>
                <a:off x="2617" y="2073"/>
                <a:ext cx="78" cy="209"/>
              </a:xfrm>
              <a:custGeom>
                <a:avLst/>
                <a:gdLst>
                  <a:gd name="T0" fmla="*/ 2 w 311"/>
                  <a:gd name="T1" fmla="*/ 2 h 834"/>
                  <a:gd name="T2" fmla="*/ 4 w 311"/>
                  <a:gd name="T3" fmla="*/ 7 h 834"/>
                  <a:gd name="T4" fmla="*/ 6 w 311"/>
                  <a:gd name="T5" fmla="*/ 12 h 834"/>
                  <a:gd name="T6" fmla="*/ 8 w 311"/>
                  <a:gd name="T7" fmla="*/ 17 h 834"/>
                  <a:gd name="T8" fmla="*/ 10 w 311"/>
                  <a:gd name="T9" fmla="*/ 22 h 834"/>
                  <a:gd name="T10" fmla="*/ 12 w 311"/>
                  <a:gd name="T11" fmla="*/ 27 h 834"/>
                  <a:gd name="T12" fmla="*/ 14 w 311"/>
                  <a:gd name="T13" fmla="*/ 32 h 834"/>
                  <a:gd name="T14" fmla="*/ 16 w 311"/>
                  <a:gd name="T15" fmla="*/ 37 h 834"/>
                  <a:gd name="T16" fmla="*/ 18 w 311"/>
                  <a:gd name="T17" fmla="*/ 43 h 834"/>
                  <a:gd name="T18" fmla="*/ 19 w 311"/>
                  <a:gd name="T19" fmla="*/ 45 h 834"/>
                  <a:gd name="T20" fmla="*/ 19 w 311"/>
                  <a:gd name="T21" fmla="*/ 47 h 834"/>
                  <a:gd name="T22" fmla="*/ 19 w 311"/>
                  <a:gd name="T23" fmla="*/ 50 h 834"/>
                  <a:gd name="T24" fmla="*/ 20 w 311"/>
                  <a:gd name="T25" fmla="*/ 52 h 834"/>
                  <a:gd name="T26" fmla="*/ 19 w 311"/>
                  <a:gd name="T27" fmla="*/ 52 h 834"/>
                  <a:gd name="T28" fmla="*/ 18 w 311"/>
                  <a:gd name="T29" fmla="*/ 52 h 834"/>
                  <a:gd name="T30" fmla="*/ 18 w 311"/>
                  <a:gd name="T31" fmla="*/ 52 h 834"/>
                  <a:gd name="T32" fmla="*/ 17 w 311"/>
                  <a:gd name="T33" fmla="*/ 52 h 834"/>
                  <a:gd name="T34" fmla="*/ 15 w 311"/>
                  <a:gd name="T35" fmla="*/ 47 h 834"/>
                  <a:gd name="T36" fmla="*/ 13 w 311"/>
                  <a:gd name="T37" fmla="*/ 41 h 834"/>
                  <a:gd name="T38" fmla="*/ 11 w 311"/>
                  <a:gd name="T39" fmla="*/ 36 h 834"/>
                  <a:gd name="T40" fmla="*/ 9 w 311"/>
                  <a:gd name="T41" fmla="*/ 31 h 834"/>
                  <a:gd name="T42" fmla="*/ 6 w 311"/>
                  <a:gd name="T43" fmla="*/ 25 h 834"/>
                  <a:gd name="T44" fmla="*/ 4 w 311"/>
                  <a:gd name="T45" fmla="*/ 19 h 834"/>
                  <a:gd name="T46" fmla="*/ 2 w 311"/>
                  <a:gd name="T47" fmla="*/ 14 h 834"/>
                  <a:gd name="T48" fmla="*/ 0 w 311"/>
                  <a:gd name="T49" fmla="*/ 8 h 834"/>
                  <a:gd name="T50" fmla="*/ 0 w 311"/>
                  <a:gd name="T51" fmla="*/ 6 h 834"/>
                  <a:gd name="T52" fmla="*/ 1 w 311"/>
                  <a:gd name="T53" fmla="*/ 4 h 834"/>
                  <a:gd name="T54" fmla="*/ 1 w 311"/>
                  <a:gd name="T55" fmla="*/ 2 h 834"/>
                  <a:gd name="T56" fmla="*/ 1 w 311"/>
                  <a:gd name="T57" fmla="*/ 0 h 834"/>
                  <a:gd name="T58" fmla="*/ 2 w 311"/>
                  <a:gd name="T59" fmla="*/ 0 h 834"/>
                  <a:gd name="T60" fmla="*/ 2 w 311"/>
                  <a:gd name="T61" fmla="*/ 1 h 834"/>
                  <a:gd name="T62" fmla="*/ 2 w 311"/>
                  <a:gd name="T63" fmla="*/ 1 h 834"/>
                  <a:gd name="T64" fmla="*/ 2 w 311"/>
                  <a:gd name="T65" fmla="*/ 2 h 8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1" h="834">
                    <a:moveTo>
                      <a:pt x="35" y="28"/>
                    </a:moveTo>
                    <a:lnTo>
                      <a:pt x="68" y="109"/>
                    </a:lnTo>
                    <a:lnTo>
                      <a:pt x="98" y="189"/>
                    </a:lnTo>
                    <a:lnTo>
                      <a:pt x="131" y="270"/>
                    </a:lnTo>
                    <a:lnTo>
                      <a:pt x="163" y="352"/>
                    </a:lnTo>
                    <a:lnTo>
                      <a:pt x="196" y="433"/>
                    </a:lnTo>
                    <a:lnTo>
                      <a:pt x="228" y="515"/>
                    </a:lnTo>
                    <a:lnTo>
                      <a:pt x="258" y="596"/>
                    </a:lnTo>
                    <a:lnTo>
                      <a:pt x="292" y="679"/>
                    </a:lnTo>
                    <a:lnTo>
                      <a:pt x="297" y="717"/>
                    </a:lnTo>
                    <a:lnTo>
                      <a:pt x="299" y="755"/>
                    </a:lnTo>
                    <a:lnTo>
                      <a:pt x="302" y="793"/>
                    </a:lnTo>
                    <a:lnTo>
                      <a:pt x="311" y="831"/>
                    </a:lnTo>
                    <a:lnTo>
                      <a:pt x="302" y="831"/>
                    </a:lnTo>
                    <a:lnTo>
                      <a:pt x="292" y="831"/>
                    </a:lnTo>
                    <a:lnTo>
                      <a:pt x="283" y="834"/>
                    </a:lnTo>
                    <a:lnTo>
                      <a:pt x="272" y="834"/>
                    </a:lnTo>
                    <a:lnTo>
                      <a:pt x="237" y="747"/>
                    </a:lnTo>
                    <a:lnTo>
                      <a:pt x="205" y="660"/>
                    </a:lnTo>
                    <a:lnTo>
                      <a:pt x="169" y="573"/>
                    </a:lnTo>
                    <a:lnTo>
                      <a:pt x="136" y="485"/>
                    </a:lnTo>
                    <a:lnTo>
                      <a:pt x="101" y="396"/>
                    </a:lnTo>
                    <a:lnTo>
                      <a:pt x="68" y="308"/>
                    </a:lnTo>
                    <a:lnTo>
                      <a:pt x="33" y="221"/>
                    </a:lnTo>
                    <a:lnTo>
                      <a:pt x="0" y="131"/>
                    </a:lnTo>
                    <a:lnTo>
                      <a:pt x="5" y="101"/>
                    </a:lnTo>
                    <a:lnTo>
                      <a:pt x="8" y="69"/>
                    </a:lnTo>
                    <a:lnTo>
                      <a:pt x="14" y="35"/>
                    </a:lnTo>
                    <a:lnTo>
                      <a:pt x="16" y="0"/>
                    </a:lnTo>
                    <a:lnTo>
                      <a:pt x="24" y="3"/>
                    </a:lnTo>
                    <a:lnTo>
                      <a:pt x="30" y="8"/>
                    </a:lnTo>
                    <a:lnTo>
                      <a:pt x="33" y="19"/>
                    </a:lnTo>
                    <a:lnTo>
                      <a:pt x="35" y="28"/>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55" name="Freeform 47"/>
              <p:cNvSpPr/>
              <p:nvPr/>
            </p:nvSpPr>
            <p:spPr bwMode="auto">
              <a:xfrm>
                <a:off x="2579" y="2078"/>
                <a:ext cx="83" cy="211"/>
              </a:xfrm>
              <a:custGeom>
                <a:avLst/>
                <a:gdLst>
                  <a:gd name="T0" fmla="*/ 4 w 331"/>
                  <a:gd name="T1" fmla="*/ 2 h 844"/>
                  <a:gd name="T2" fmla="*/ 6 w 331"/>
                  <a:gd name="T3" fmla="*/ 7 h 844"/>
                  <a:gd name="T4" fmla="*/ 8 w 331"/>
                  <a:gd name="T5" fmla="*/ 13 h 844"/>
                  <a:gd name="T6" fmla="*/ 10 w 331"/>
                  <a:gd name="T7" fmla="*/ 18 h 844"/>
                  <a:gd name="T8" fmla="*/ 12 w 331"/>
                  <a:gd name="T9" fmla="*/ 23 h 844"/>
                  <a:gd name="T10" fmla="*/ 14 w 331"/>
                  <a:gd name="T11" fmla="*/ 28 h 844"/>
                  <a:gd name="T12" fmla="*/ 16 w 331"/>
                  <a:gd name="T13" fmla="*/ 33 h 844"/>
                  <a:gd name="T14" fmla="*/ 17 w 331"/>
                  <a:gd name="T15" fmla="*/ 38 h 844"/>
                  <a:gd name="T16" fmla="*/ 19 w 331"/>
                  <a:gd name="T17" fmla="*/ 43 h 844"/>
                  <a:gd name="T18" fmla="*/ 20 w 331"/>
                  <a:gd name="T19" fmla="*/ 46 h 844"/>
                  <a:gd name="T20" fmla="*/ 20 w 331"/>
                  <a:gd name="T21" fmla="*/ 48 h 844"/>
                  <a:gd name="T22" fmla="*/ 21 w 331"/>
                  <a:gd name="T23" fmla="*/ 50 h 844"/>
                  <a:gd name="T24" fmla="*/ 21 w 331"/>
                  <a:gd name="T25" fmla="*/ 52 h 844"/>
                  <a:gd name="T26" fmla="*/ 20 w 331"/>
                  <a:gd name="T27" fmla="*/ 52 h 844"/>
                  <a:gd name="T28" fmla="*/ 20 w 331"/>
                  <a:gd name="T29" fmla="*/ 52 h 844"/>
                  <a:gd name="T30" fmla="*/ 19 w 331"/>
                  <a:gd name="T31" fmla="*/ 53 h 844"/>
                  <a:gd name="T32" fmla="*/ 18 w 331"/>
                  <a:gd name="T33" fmla="*/ 53 h 844"/>
                  <a:gd name="T34" fmla="*/ 19 w 331"/>
                  <a:gd name="T35" fmla="*/ 51 h 844"/>
                  <a:gd name="T36" fmla="*/ 19 w 331"/>
                  <a:gd name="T37" fmla="*/ 49 h 844"/>
                  <a:gd name="T38" fmla="*/ 19 w 331"/>
                  <a:gd name="T39" fmla="*/ 47 h 844"/>
                  <a:gd name="T40" fmla="*/ 19 w 331"/>
                  <a:gd name="T41" fmla="*/ 45 h 844"/>
                  <a:gd name="T42" fmla="*/ 18 w 331"/>
                  <a:gd name="T43" fmla="*/ 45 h 844"/>
                  <a:gd name="T44" fmla="*/ 18 w 331"/>
                  <a:gd name="T45" fmla="*/ 44 h 844"/>
                  <a:gd name="T46" fmla="*/ 18 w 331"/>
                  <a:gd name="T47" fmla="*/ 44 h 844"/>
                  <a:gd name="T48" fmla="*/ 18 w 331"/>
                  <a:gd name="T49" fmla="*/ 44 h 844"/>
                  <a:gd name="T50" fmla="*/ 18 w 331"/>
                  <a:gd name="T51" fmla="*/ 46 h 844"/>
                  <a:gd name="T52" fmla="*/ 18 w 331"/>
                  <a:gd name="T53" fmla="*/ 48 h 844"/>
                  <a:gd name="T54" fmla="*/ 18 w 331"/>
                  <a:gd name="T55" fmla="*/ 50 h 844"/>
                  <a:gd name="T56" fmla="*/ 17 w 331"/>
                  <a:gd name="T57" fmla="*/ 52 h 844"/>
                  <a:gd name="T58" fmla="*/ 18 w 331"/>
                  <a:gd name="T59" fmla="*/ 53 h 844"/>
                  <a:gd name="T60" fmla="*/ 18 w 331"/>
                  <a:gd name="T61" fmla="*/ 53 h 844"/>
                  <a:gd name="T62" fmla="*/ 18 w 331"/>
                  <a:gd name="T63" fmla="*/ 53 h 844"/>
                  <a:gd name="T64" fmla="*/ 17 w 331"/>
                  <a:gd name="T65" fmla="*/ 53 h 844"/>
                  <a:gd name="T66" fmla="*/ 15 w 331"/>
                  <a:gd name="T67" fmla="*/ 48 h 844"/>
                  <a:gd name="T68" fmla="*/ 13 w 331"/>
                  <a:gd name="T69" fmla="*/ 42 h 844"/>
                  <a:gd name="T70" fmla="*/ 11 w 331"/>
                  <a:gd name="T71" fmla="*/ 36 h 844"/>
                  <a:gd name="T72" fmla="*/ 9 w 331"/>
                  <a:gd name="T73" fmla="*/ 31 h 844"/>
                  <a:gd name="T74" fmla="*/ 6 w 331"/>
                  <a:gd name="T75" fmla="*/ 26 h 844"/>
                  <a:gd name="T76" fmla="*/ 4 w 331"/>
                  <a:gd name="T77" fmla="*/ 20 h 844"/>
                  <a:gd name="T78" fmla="*/ 2 w 331"/>
                  <a:gd name="T79" fmla="*/ 15 h 844"/>
                  <a:gd name="T80" fmla="*/ 0 w 331"/>
                  <a:gd name="T81" fmla="*/ 9 h 844"/>
                  <a:gd name="T82" fmla="*/ 1 w 331"/>
                  <a:gd name="T83" fmla="*/ 7 h 844"/>
                  <a:gd name="T84" fmla="*/ 1 w 331"/>
                  <a:gd name="T85" fmla="*/ 5 h 844"/>
                  <a:gd name="T86" fmla="*/ 1 w 331"/>
                  <a:gd name="T87" fmla="*/ 2 h 844"/>
                  <a:gd name="T88" fmla="*/ 2 w 331"/>
                  <a:gd name="T89" fmla="*/ 0 h 844"/>
                  <a:gd name="T90" fmla="*/ 3 w 331"/>
                  <a:gd name="T91" fmla="*/ 0 h 844"/>
                  <a:gd name="T92" fmla="*/ 3 w 331"/>
                  <a:gd name="T93" fmla="*/ 1 h 844"/>
                  <a:gd name="T94" fmla="*/ 4 w 331"/>
                  <a:gd name="T95" fmla="*/ 2 h 844"/>
                  <a:gd name="T96" fmla="*/ 4 w 331"/>
                  <a:gd name="T97" fmla="*/ 2 h 8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31" h="844">
                    <a:moveTo>
                      <a:pt x="61" y="35"/>
                    </a:moveTo>
                    <a:lnTo>
                      <a:pt x="91" y="117"/>
                    </a:lnTo>
                    <a:lnTo>
                      <a:pt x="121" y="201"/>
                    </a:lnTo>
                    <a:lnTo>
                      <a:pt x="154" y="283"/>
                    </a:lnTo>
                    <a:lnTo>
                      <a:pt x="184" y="365"/>
                    </a:lnTo>
                    <a:lnTo>
                      <a:pt x="214" y="446"/>
                    </a:lnTo>
                    <a:lnTo>
                      <a:pt x="246" y="528"/>
                    </a:lnTo>
                    <a:lnTo>
                      <a:pt x="276" y="609"/>
                    </a:lnTo>
                    <a:lnTo>
                      <a:pt x="306" y="692"/>
                    </a:lnTo>
                    <a:lnTo>
                      <a:pt x="317" y="727"/>
                    </a:lnTo>
                    <a:lnTo>
                      <a:pt x="322" y="763"/>
                    </a:lnTo>
                    <a:lnTo>
                      <a:pt x="326" y="798"/>
                    </a:lnTo>
                    <a:lnTo>
                      <a:pt x="331" y="831"/>
                    </a:lnTo>
                    <a:lnTo>
                      <a:pt x="320" y="834"/>
                    </a:lnTo>
                    <a:lnTo>
                      <a:pt x="312" y="836"/>
                    </a:lnTo>
                    <a:lnTo>
                      <a:pt x="303" y="839"/>
                    </a:lnTo>
                    <a:lnTo>
                      <a:pt x="292" y="841"/>
                    </a:lnTo>
                    <a:lnTo>
                      <a:pt x="296" y="811"/>
                    </a:lnTo>
                    <a:lnTo>
                      <a:pt x="296" y="779"/>
                    </a:lnTo>
                    <a:lnTo>
                      <a:pt x="296" y="749"/>
                    </a:lnTo>
                    <a:lnTo>
                      <a:pt x="298" y="716"/>
                    </a:lnTo>
                    <a:lnTo>
                      <a:pt x="292" y="710"/>
                    </a:lnTo>
                    <a:lnTo>
                      <a:pt x="292" y="705"/>
                    </a:lnTo>
                    <a:lnTo>
                      <a:pt x="292" y="700"/>
                    </a:lnTo>
                    <a:lnTo>
                      <a:pt x="287" y="694"/>
                    </a:lnTo>
                    <a:lnTo>
                      <a:pt x="282" y="730"/>
                    </a:lnTo>
                    <a:lnTo>
                      <a:pt x="278" y="768"/>
                    </a:lnTo>
                    <a:lnTo>
                      <a:pt x="278" y="804"/>
                    </a:lnTo>
                    <a:lnTo>
                      <a:pt x="276" y="836"/>
                    </a:lnTo>
                    <a:lnTo>
                      <a:pt x="278" y="839"/>
                    </a:lnTo>
                    <a:lnTo>
                      <a:pt x="285" y="841"/>
                    </a:lnTo>
                    <a:lnTo>
                      <a:pt x="287" y="841"/>
                    </a:lnTo>
                    <a:lnTo>
                      <a:pt x="276" y="844"/>
                    </a:lnTo>
                    <a:lnTo>
                      <a:pt x="241" y="758"/>
                    </a:lnTo>
                    <a:lnTo>
                      <a:pt x="205" y="670"/>
                    </a:lnTo>
                    <a:lnTo>
                      <a:pt x="170" y="579"/>
                    </a:lnTo>
                    <a:lnTo>
                      <a:pt x="137" y="493"/>
                    </a:lnTo>
                    <a:lnTo>
                      <a:pt x="101" y="406"/>
                    </a:lnTo>
                    <a:lnTo>
                      <a:pt x="69" y="319"/>
                    </a:lnTo>
                    <a:lnTo>
                      <a:pt x="34" y="231"/>
                    </a:lnTo>
                    <a:lnTo>
                      <a:pt x="0" y="144"/>
                    </a:lnTo>
                    <a:lnTo>
                      <a:pt x="9" y="108"/>
                    </a:lnTo>
                    <a:lnTo>
                      <a:pt x="14" y="71"/>
                    </a:lnTo>
                    <a:lnTo>
                      <a:pt x="20" y="35"/>
                    </a:lnTo>
                    <a:lnTo>
                      <a:pt x="31" y="0"/>
                    </a:lnTo>
                    <a:lnTo>
                      <a:pt x="39" y="5"/>
                    </a:lnTo>
                    <a:lnTo>
                      <a:pt x="48" y="16"/>
                    </a:lnTo>
                    <a:lnTo>
                      <a:pt x="55" y="27"/>
                    </a:lnTo>
                    <a:lnTo>
                      <a:pt x="61" y="35"/>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56" name="Freeform 48"/>
              <p:cNvSpPr/>
              <p:nvPr/>
            </p:nvSpPr>
            <p:spPr bwMode="auto">
              <a:xfrm>
                <a:off x="2951" y="2078"/>
                <a:ext cx="65" cy="57"/>
              </a:xfrm>
              <a:custGeom>
                <a:avLst/>
                <a:gdLst>
                  <a:gd name="T0" fmla="*/ 16 w 261"/>
                  <a:gd name="T1" fmla="*/ 3 h 229"/>
                  <a:gd name="T2" fmla="*/ 16 w 261"/>
                  <a:gd name="T3" fmla="*/ 5 h 229"/>
                  <a:gd name="T4" fmla="*/ 16 w 261"/>
                  <a:gd name="T5" fmla="*/ 7 h 229"/>
                  <a:gd name="T6" fmla="*/ 15 w 261"/>
                  <a:gd name="T7" fmla="*/ 9 h 229"/>
                  <a:gd name="T8" fmla="*/ 13 w 261"/>
                  <a:gd name="T9" fmla="*/ 10 h 229"/>
                  <a:gd name="T10" fmla="*/ 13 w 261"/>
                  <a:gd name="T11" fmla="*/ 11 h 229"/>
                  <a:gd name="T12" fmla="*/ 12 w 261"/>
                  <a:gd name="T13" fmla="*/ 11 h 229"/>
                  <a:gd name="T14" fmla="*/ 11 w 261"/>
                  <a:gd name="T15" fmla="*/ 12 h 229"/>
                  <a:gd name="T16" fmla="*/ 11 w 261"/>
                  <a:gd name="T17" fmla="*/ 12 h 229"/>
                  <a:gd name="T18" fmla="*/ 10 w 261"/>
                  <a:gd name="T19" fmla="*/ 13 h 229"/>
                  <a:gd name="T20" fmla="*/ 9 w 261"/>
                  <a:gd name="T21" fmla="*/ 13 h 229"/>
                  <a:gd name="T22" fmla="*/ 8 w 261"/>
                  <a:gd name="T23" fmla="*/ 14 h 229"/>
                  <a:gd name="T24" fmla="*/ 8 w 261"/>
                  <a:gd name="T25" fmla="*/ 14 h 229"/>
                  <a:gd name="T26" fmla="*/ 7 w 261"/>
                  <a:gd name="T27" fmla="*/ 13 h 229"/>
                  <a:gd name="T28" fmla="*/ 6 w 261"/>
                  <a:gd name="T29" fmla="*/ 12 h 229"/>
                  <a:gd name="T30" fmla="*/ 5 w 261"/>
                  <a:gd name="T31" fmla="*/ 11 h 229"/>
                  <a:gd name="T32" fmla="*/ 4 w 261"/>
                  <a:gd name="T33" fmla="*/ 10 h 229"/>
                  <a:gd name="T34" fmla="*/ 3 w 261"/>
                  <a:gd name="T35" fmla="*/ 9 h 229"/>
                  <a:gd name="T36" fmla="*/ 2 w 261"/>
                  <a:gd name="T37" fmla="*/ 9 h 229"/>
                  <a:gd name="T38" fmla="*/ 1 w 261"/>
                  <a:gd name="T39" fmla="*/ 8 h 229"/>
                  <a:gd name="T40" fmla="*/ 0 w 261"/>
                  <a:gd name="T41" fmla="*/ 7 h 229"/>
                  <a:gd name="T42" fmla="*/ 0 w 261"/>
                  <a:gd name="T43" fmla="*/ 5 h 229"/>
                  <a:gd name="T44" fmla="*/ 1 w 261"/>
                  <a:gd name="T45" fmla="*/ 4 h 229"/>
                  <a:gd name="T46" fmla="*/ 1 w 261"/>
                  <a:gd name="T47" fmla="*/ 2 h 229"/>
                  <a:gd name="T48" fmla="*/ 2 w 261"/>
                  <a:gd name="T49" fmla="*/ 1 h 229"/>
                  <a:gd name="T50" fmla="*/ 2 w 261"/>
                  <a:gd name="T51" fmla="*/ 0 h 229"/>
                  <a:gd name="T52" fmla="*/ 2 w 261"/>
                  <a:gd name="T53" fmla="*/ 0 h 229"/>
                  <a:gd name="T54" fmla="*/ 2 w 261"/>
                  <a:gd name="T55" fmla="*/ 0 h 229"/>
                  <a:gd name="T56" fmla="*/ 2 w 261"/>
                  <a:gd name="T57" fmla="*/ 0 h 229"/>
                  <a:gd name="T58" fmla="*/ 4 w 261"/>
                  <a:gd name="T59" fmla="*/ 0 h 229"/>
                  <a:gd name="T60" fmla="*/ 5 w 261"/>
                  <a:gd name="T61" fmla="*/ 1 h 229"/>
                  <a:gd name="T62" fmla="*/ 7 w 261"/>
                  <a:gd name="T63" fmla="*/ 1 h 229"/>
                  <a:gd name="T64" fmla="*/ 9 w 261"/>
                  <a:gd name="T65" fmla="*/ 1 h 229"/>
                  <a:gd name="T66" fmla="*/ 11 w 261"/>
                  <a:gd name="T67" fmla="*/ 2 h 229"/>
                  <a:gd name="T68" fmla="*/ 13 w 261"/>
                  <a:gd name="T69" fmla="*/ 2 h 229"/>
                  <a:gd name="T70" fmla="*/ 14 w 261"/>
                  <a:gd name="T71" fmla="*/ 2 h 229"/>
                  <a:gd name="T72" fmla="*/ 16 w 261"/>
                  <a:gd name="T73" fmla="*/ 3 h 2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1" h="229">
                    <a:moveTo>
                      <a:pt x="261" y="48"/>
                    </a:moveTo>
                    <a:lnTo>
                      <a:pt x="261" y="82"/>
                    </a:lnTo>
                    <a:lnTo>
                      <a:pt x="255" y="112"/>
                    </a:lnTo>
                    <a:lnTo>
                      <a:pt x="239" y="144"/>
                    </a:lnTo>
                    <a:lnTo>
                      <a:pt x="214" y="168"/>
                    </a:lnTo>
                    <a:lnTo>
                      <a:pt x="204" y="177"/>
                    </a:lnTo>
                    <a:lnTo>
                      <a:pt x="196" y="185"/>
                    </a:lnTo>
                    <a:lnTo>
                      <a:pt x="184" y="193"/>
                    </a:lnTo>
                    <a:lnTo>
                      <a:pt x="172" y="201"/>
                    </a:lnTo>
                    <a:lnTo>
                      <a:pt x="161" y="207"/>
                    </a:lnTo>
                    <a:lnTo>
                      <a:pt x="149" y="215"/>
                    </a:lnTo>
                    <a:lnTo>
                      <a:pt x="136" y="220"/>
                    </a:lnTo>
                    <a:lnTo>
                      <a:pt x="124" y="229"/>
                    </a:lnTo>
                    <a:lnTo>
                      <a:pt x="111" y="212"/>
                    </a:lnTo>
                    <a:lnTo>
                      <a:pt x="98" y="195"/>
                    </a:lnTo>
                    <a:lnTo>
                      <a:pt x="84" y="179"/>
                    </a:lnTo>
                    <a:lnTo>
                      <a:pt x="67" y="165"/>
                    </a:lnTo>
                    <a:lnTo>
                      <a:pt x="48" y="152"/>
                    </a:lnTo>
                    <a:lnTo>
                      <a:pt x="32" y="142"/>
                    </a:lnTo>
                    <a:lnTo>
                      <a:pt x="16" y="128"/>
                    </a:lnTo>
                    <a:lnTo>
                      <a:pt x="0" y="114"/>
                    </a:lnTo>
                    <a:lnTo>
                      <a:pt x="2" y="87"/>
                    </a:lnTo>
                    <a:lnTo>
                      <a:pt x="11" y="62"/>
                    </a:lnTo>
                    <a:lnTo>
                      <a:pt x="21" y="38"/>
                    </a:lnTo>
                    <a:lnTo>
                      <a:pt x="35" y="13"/>
                    </a:lnTo>
                    <a:lnTo>
                      <a:pt x="37" y="8"/>
                    </a:lnTo>
                    <a:lnTo>
                      <a:pt x="35" y="5"/>
                    </a:lnTo>
                    <a:lnTo>
                      <a:pt x="32" y="2"/>
                    </a:lnTo>
                    <a:lnTo>
                      <a:pt x="30" y="0"/>
                    </a:lnTo>
                    <a:lnTo>
                      <a:pt x="60" y="5"/>
                    </a:lnTo>
                    <a:lnTo>
                      <a:pt x="89" y="11"/>
                    </a:lnTo>
                    <a:lnTo>
                      <a:pt x="119" y="16"/>
                    </a:lnTo>
                    <a:lnTo>
                      <a:pt x="149" y="18"/>
                    </a:lnTo>
                    <a:lnTo>
                      <a:pt x="177" y="27"/>
                    </a:lnTo>
                    <a:lnTo>
                      <a:pt x="207" y="32"/>
                    </a:lnTo>
                    <a:lnTo>
                      <a:pt x="234" y="41"/>
                    </a:lnTo>
                    <a:lnTo>
                      <a:pt x="261" y="48"/>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57" name="Freeform 49"/>
              <p:cNvSpPr/>
              <p:nvPr/>
            </p:nvSpPr>
            <p:spPr bwMode="auto">
              <a:xfrm>
                <a:off x="2727" y="2079"/>
                <a:ext cx="81" cy="175"/>
              </a:xfrm>
              <a:custGeom>
                <a:avLst/>
                <a:gdLst>
                  <a:gd name="T0" fmla="*/ 20 w 324"/>
                  <a:gd name="T1" fmla="*/ 36 h 700"/>
                  <a:gd name="T2" fmla="*/ 20 w 324"/>
                  <a:gd name="T3" fmla="*/ 36 h 700"/>
                  <a:gd name="T4" fmla="*/ 20 w 324"/>
                  <a:gd name="T5" fmla="*/ 37 h 700"/>
                  <a:gd name="T6" fmla="*/ 20 w 324"/>
                  <a:gd name="T7" fmla="*/ 38 h 700"/>
                  <a:gd name="T8" fmla="*/ 20 w 324"/>
                  <a:gd name="T9" fmla="*/ 39 h 700"/>
                  <a:gd name="T10" fmla="*/ 20 w 324"/>
                  <a:gd name="T11" fmla="*/ 44 h 700"/>
                  <a:gd name="T12" fmla="*/ 20 w 324"/>
                  <a:gd name="T13" fmla="*/ 42 h 700"/>
                  <a:gd name="T14" fmla="*/ 19 w 324"/>
                  <a:gd name="T15" fmla="*/ 40 h 700"/>
                  <a:gd name="T16" fmla="*/ 17 w 324"/>
                  <a:gd name="T17" fmla="*/ 38 h 700"/>
                  <a:gd name="T18" fmla="*/ 16 w 324"/>
                  <a:gd name="T19" fmla="*/ 36 h 700"/>
                  <a:gd name="T20" fmla="*/ 16 w 324"/>
                  <a:gd name="T21" fmla="*/ 36 h 700"/>
                  <a:gd name="T22" fmla="*/ 16 w 324"/>
                  <a:gd name="T23" fmla="*/ 36 h 700"/>
                  <a:gd name="T24" fmla="*/ 15 w 324"/>
                  <a:gd name="T25" fmla="*/ 36 h 700"/>
                  <a:gd name="T26" fmla="*/ 15 w 324"/>
                  <a:gd name="T27" fmla="*/ 36 h 700"/>
                  <a:gd name="T28" fmla="*/ 13 w 324"/>
                  <a:gd name="T29" fmla="*/ 32 h 700"/>
                  <a:gd name="T30" fmla="*/ 11 w 324"/>
                  <a:gd name="T31" fmla="*/ 28 h 700"/>
                  <a:gd name="T32" fmla="*/ 9 w 324"/>
                  <a:gd name="T33" fmla="*/ 24 h 700"/>
                  <a:gd name="T34" fmla="*/ 8 w 324"/>
                  <a:gd name="T35" fmla="*/ 19 h 700"/>
                  <a:gd name="T36" fmla="*/ 6 w 324"/>
                  <a:gd name="T37" fmla="*/ 15 h 700"/>
                  <a:gd name="T38" fmla="*/ 4 w 324"/>
                  <a:gd name="T39" fmla="*/ 11 h 700"/>
                  <a:gd name="T40" fmla="*/ 2 w 324"/>
                  <a:gd name="T41" fmla="*/ 7 h 700"/>
                  <a:gd name="T42" fmla="*/ 0 w 324"/>
                  <a:gd name="T43" fmla="*/ 3 h 700"/>
                  <a:gd name="T44" fmla="*/ 1 w 324"/>
                  <a:gd name="T45" fmla="*/ 3 h 700"/>
                  <a:gd name="T46" fmla="*/ 1 w 324"/>
                  <a:gd name="T47" fmla="*/ 3 h 700"/>
                  <a:gd name="T48" fmla="*/ 1 w 324"/>
                  <a:gd name="T49" fmla="*/ 3 h 700"/>
                  <a:gd name="T50" fmla="*/ 2 w 324"/>
                  <a:gd name="T51" fmla="*/ 3 h 700"/>
                  <a:gd name="T52" fmla="*/ 2 w 324"/>
                  <a:gd name="T53" fmla="*/ 0 h 700"/>
                  <a:gd name="T54" fmla="*/ 4 w 324"/>
                  <a:gd name="T55" fmla="*/ 5 h 700"/>
                  <a:gd name="T56" fmla="*/ 7 w 324"/>
                  <a:gd name="T57" fmla="*/ 9 h 700"/>
                  <a:gd name="T58" fmla="*/ 9 w 324"/>
                  <a:gd name="T59" fmla="*/ 13 h 700"/>
                  <a:gd name="T60" fmla="*/ 11 w 324"/>
                  <a:gd name="T61" fmla="*/ 18 h 700"/>
                  <a:gd name="T62" fmla="*/ 13 w 324"/>
                  <a:gd name="T63" fmla="*/ 22 h 700"/>
                  <a:gd name="T64" fmla="*/ 15 w 324"/>
                  <a:gd name="T65" fmla="*/ 27 h 700"/>
                  <a:gd name="T66" fmla="*/ 18 w 324"/>
                  <a:gd name="T67" fmla="*/ 31 h 700"/>
                  <a:gd name="T68" fmla="*/ 20 w 324"/>
                  <a:gd name="T69" fmla="*/ 36 h 7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24" h="700">
                    <a:moveTo>
                      <a:pt x="315" y="574"/>
                    </a:moveTo>
                    <a:lnTo>
                      <a:pt x="324" y="581"/>
                    </a:lnTo>
                    <a:lnTo>
                      <a:pt x="324" y="592"/>
                    </a:lnTo>
                    <a:lnTo>
                      <a:pt x="321" y="602"/>
                    </a:lnTo>
                    <a:lnTo>
                      <a:pt x="324" y="616"/>
                    </a:lnTo>
                    <a:lnTo>
                      <a:pt x="321" y="700"/>
                    </a:lnTo>
                    <a:lnTo>
                      <a:pt x="310" y="670"/>
                    </a:lnTo>
                    <a:lnTo>
                      <a:pt x="294" y="640"/>
                    </a:lnTo>
                    <a:lnTo>
                      <a:pt x="275" y="611"/>
                    </a:lnTo>
                    <a:lnTo>
                      <a:pt x="255" y="581"/>
                    </a:lnTo>
                    <a:lnTo>
                      <a:pt x="253" y="581"/>
                    </a:lnTo>
                    <a:lnTo>
                      <a:pt x="248" y="578"/>
                    </a:lnTo>
                    <a:lnTo>
                      <a:pt x="245" y="572"/>
                    </a:lnTo>
                    <a:lnTo>
                      <a:pt x="239" y="569"/>
                    </a:lnTo>
                    <a:lnTo>
                      <a:pt x="209" y="504"/>
                    </a:lnTo>
                    <a:lnTo>
                      <a:pt x="179" y="439"/>
                    </a:lnTo>
                    <a:lnTo>
                      <a:pt x="149" y="374"/>
                    </a:lnTo>
                    <a:lnTo>
                      <a:pt x="119" y="308"/>
                    </a:lnTo>
                    <a:lnTo>
                      <a:pt x="89" y="243"/>
                    </a:lnTo>
                    <a:lnTo>
                      <a:pt x="59" y="174"/>
                    </a:lnTo>
                    <a:lnTo>
                      <a:pt x="29" y="109"/>
                    </a:lnTo>
                    <a:lnTo>
                      <a:pt x="0" y="41"/>
                    </a:lnTo>
                    <a:lnTo>
                      <a:pt x="7" y="43"/>
                    </a:lnTo>
                    <a:lnTo>
                      <a:pt x="16" y="43"/>
                    </a:lnTo>
                    <a:lnTo>
                      <a:pt x="18" y="43"/>
                    </a:lnTo>
                    <a:lnTo>
                      <a:pt x="24" y="38"/>
                    </a:lnTo>
                    <a:lnTo>
                      <a:pt x="29" y="0"/>
                    </a:lnTo>
                    <a:lnTo>
                      <a:pt x="68" y="71"/>
                    </a:lnTo>
                    <a:lnTo>
                      <a:pt x="103" y="142"/>
                    </a:lnTo>
                    <a:lnTo>
                      <a:pt x="138" y="213"/>
                    </a:lnTo>
                    <a:lnTo>
                      <a:pt x="174" y="284"/>
                    </a:lnTo>
                    <a:lnTo>
                      <a:pt x="209" y="357"/>
                    </a:lnTo>
                    <a:lnTo>
                      <a:pt x="245" y="427"/>
                    </a:lnTo>
                    <a:lnTo>
                      <a:pt x="280" y="501"/>
                    </a:lnTo>
                    <a:lnTo>
                      <a:pt x="315" y="574"/>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58" name="Freeform 50"/>
              <p:cNvSpPr/>
              <p:nvPr/>
            </p:nvSpPr>
            <p:spPr bwMode="auto">
              <a:xfrm>
                <a:off x="2843" y="2091"/>
                <a:ext cx="8" cy="7"/>
              </a:xfrm>
              <a:custGeom>
                <a:avLst/>
                <a:gdLst>
                  <a:gd name="T0" fmla="*/ 2 w 36"/>
                  <a:gd name="T1" fmla="*/ 1 h 30"/>
                  <a:gd name="T2" fmla="*/ 0 w 36"/>
                  <a:gd name="T3" fmla="*/ 2 h 30"/>
                  <a:gd name="T4" fmla="*/ 0 w 36"/>
                  <a:gd name="T5" fmla="*/ 1 h 30"/>
                  <a:gd name="T6" fmla="*/ 0 w 36"/>
                  <a:gd name="T7" fmla="*/ 1 h 30"/>
                  <a:gd name="T8" fmla="*/ 0 w 36"/>
                  <a:gd name="T9" fmla="*/ 0 h 30"/>
                  <a:gd name="T10" fmla="*/ 0 w 36"/>
                  <a:gd name="T11" fmla="*/ 0 h 30"/>
                  <a:gd name="T12" fmla="*/ 1 w 36"/>
                  <a:gd name="T13" fmla="*/ 0 h 30"/>
                  <a:gd name="T14" fmla="*/ 1 w 36"/>
                  <a:gd name="T15" fmla="*/ 0 h 30"/>
                  <a:gd name="T16" fmla="*/ 2 w 36"/>
                  <a:gd name="T17" fmla="*/ 1 h 30"/>
                  <a:gd name="T18" fmla="*/ 2 w 36"/>
                  <a:gd name="T19" fmla="*/ 1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30">
                    <a:moveTo>
                      <a:pt x="36" y="19"/>
                    </a:moveTo>
                    <a:lnTo>
                      <a:pt x="6" y="30"/>
                    </a:lnTo>
                    <a:lnTo>
                      <a:pt x="2" y="22"/>
                    </a:lnTo>
                    <a:lnTo>
                      <a:pt x="2" y="14"/>
                    </a:lnTo>
                    <a:lnTo>
                      <a:pt x="0" y="5"/>
                    </a:lnTo>
                    <a:lnTo>
                      <a:pt x="6" y="0"/>
                    </a:lnTo>
                    <a:lnTo>
                      <a:pt x="14" y="5"/>
                    </a:lnTo>
                    <a:lnTo>
                      <a:pt x="22" y="8"/>
                    </a:lnTo>
                    <a:lnTo>
                      <a:pt x="30" y="14"/>
                    </a:lnTo>
                    <a:lnTo>
                      <a:pt x="36" y="19"/>
                    </a:ln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59" name="Freeform 51"/>
              <p:cNvSpPr/>
              <p:nvPr/>
            </p:nvSpPr>
            <p:spPr bwMode="auto">
              <a:xfrm>
                <a:off x="2672" y="2096"/>
                <a:ext cx="103" cy="179"/>
              </a:xfrm>
              <a:custGeom>
                <a:avLst/>
                <a:gdLst>
                  <a:gd name="T0" fmla="*/ 25 w 411"/>
                  <a:gd name="T1" fmla="*/ 42 h 717"/>
                  <a:gd name="T2" fmla="*/ 26 w 411"/>
                  <a:gd name="T3" fmla="*/ 43 h 717"/>
                  <a:gd name="T4" fmla="*/ 24 w 411"/>
                  <a:gd name="T5" fmla="*/ 43 h 717"/>
                  <a:gd name="T6" fmla="*/ 22 w 411"/>
                  <a:gd name="T7" fmla="*/ 44 h 717"/>
                  <a:gd name="T8" fmla="*/ 19 w 411"/>
                  <a:gd name="T9" fmla="*/ 44 h 717"/>
                  <a:gd name="T10" fmla="*/ 17 w 411"/>
                  <a:gd name="T11" fmla="*/ 45 h 717"/>
                  <a:gd name="T12" fmla="*/ 15 w 411"/>
                  <a:gd name="T13" fmla="*/ 43 h 717"/>
                  <a:gd name="T14" fmla="*/ 15 w 411"/>
                  <a:gd name="T15" fmla="*/ 40 h 717"/>
                  <a:gd name="T16" fmla="*/ 16 w 411"/>
                  <a:gd name="T17" fmla="*/ 38 h 717"/>
                  <a:gd name="T18" fmla="*/ 17 w 411"/>
                  <a:gd name="T19" fmla="*/ 39 h 717"/>
                  <a:gd name="T20" fmla="*/ 18 w 411"/>
                  <a:gd name="T21" fmla="*/ 39 h 717"/>
                  <a:gd name="T22" fmla="*/ 20 w 411"/>
                  <a:gd name="T23" fmla="*/ 38 h 717"/>
                  <a:gd name="T24" fmla="*/ 21 w 411"/>
                  <a:gd name="T25" fmla="*/ 37 h 717"/>
                  <a:gd name="T26" fmla="*/ 21 w 411"/>
                  <a:gd name="T27" fmla="*/ 35 h 717"/>
                  <a:gd name="T28" fmla="*/ 20 w 411"/>
                  <a:gd name="T29" fmla="*/ 34 h 717"/>
                  <a:gd name="T30" fmla="*/ 19 w 411"/>
                  <a:gd name="T31" fmla="*/ 34 h 717"/>
                  <a:gd name="T32" fmla="*/ 18 w 411"/>
                  <a:gd name="T33" fmla="*/ 33 h 717"/>
                  <a:gd name="T34" fmla="*/ 16 w 411"/>
                  <a:gd name="T35" fmla="*/ 33 h 717"/>
                  <a:gd name="T36" fmla="*/ 14 w 411"/>
                  <a:gd name="T37" fmla="*/ 34 h 717"/>
                  <a:gd name="T38" fmla="*/ 12 w 411"/>
                  <a:gd name="T39" fmla="*/ 28 h 717"/>
                  <a:gd name="T40" fmla="*/ 9 w 411"/>
                  <a:gd name="T41" fmla="*/ 22 h 717"/>
                  <a:gd name="T42" fmla="*/ 7 w 411"/>
                  <a:gd name="T43" fmla="*/ 16 h 717"/>
                  <a:gd name="T44" fmla="*/ 4 w 411"/>
                  <a:gd name="T45" fmla="*/ 11 h 717"/>
                  <a:gd name="T46" fmla="*/ 6 w 411"/>
                  <a:gd name="T47" fmla="*/ 10 h 717"/>
                  <a:gd name="T48" fmla="*/ 7 w 411"/>
                  <a:gd name="T49" fmla="*/ 10 h 717"/>
                  <a:gd name="T50" fmla="*/ 9 w 411"/>
                  <a:gd name="T51" fmla="*/ 10 h 717"/>
                  <a:gd name="T52" fmla="*/ 10 w 411"/>
                  <a:gd name="T53" fmla="*/ 9 h 717"/>
                  <a:gd name="T54" fmla="*/ 9 w 411"/>
                  <a:gd name="T55" fmla="*/ 7 h 717"/>
                  <a:gd name="T56" fmla="*/ 8 w 411"/>
                  <a:gd name="T57" fmla="*/ 6 h 717"/>
                  <a:gd name="T58" fmla="*/ 7 w 411"/>
                  <a:gd name="T59" fmla="*/ 6 h 717"/>
                  <a:gd name="T60" fmla="*/ 5 w 411"/>
                  <a:gd name="T61" fmla="*/ 6 h 717"/>
                  <a:gd name="T62" fmla="*/ 4 w 411"/>
                  <a:gd name="T63" fmla="*/ 6 h 717"/>
                  <a:gd name="T64" fmla="*/ 3 w 411"/>
                  <a:gd name="T65" fmla="*/ 6 h 717"/>
                  <a:gd name="T66" fmla="*/ 0 w 411"/>
                  <a:gd name="T67" fmla="*/ 1 h 717"/>
                  <a:gd name="T68" fmla="*/ 2 w 411"/>
                  <a:gd name="T69" fmla="*/ 1 h 717"/>
                  <a:gd name="T70" fmla="*/ 4 w 411"/>
                  <a:gd name="T71" fmla="*/ 0 h 717"/>
                  <a:gd name="T72" fmla="*/ 6 w 411"/>
                  <a:gd name="T73" fmla="*/ 0 h 717"/>
                  <a:gd name="T74" fmla="*/ 8 w 411"/>
                  <a:gd name="T75" fmla="*/ 0 h 7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11" h="717">
                    <a:moveTo>
                      <a:pt x="405" y="679"/>
                    </a:moveTo>
                    <a:lnTo>
                      <a:pt x="405" y="681"/>
                    </a:lnTo>
                    <a:lnTo>
                      <a:pt x="405" y="685"/>
                    </a:lnTo>
                    <a:lnTo>
                      <a:pt x="409" y="687"/>
                    </a:lnTo>
                    <a:lnTo>
                      <a:pt x="411" y="687"/>
                    </a:lnTo>
                    <a:lnTo>
                      <a:pt x="389" y="692"/>
                    </a:lnTo>
                    <a:lnTo>
                      <a:pt x="370" y="697"/>
                    </a:lnTo>
                    <a:lnTo>
                      <a:pt x="349" y="701"/>
                    </a:lnTo>
                    <a:lnTo>
                      <a:pt x="329" y="706"/>
                    </a:lnTo>
                    <a:lnTo>
                      <a:pt x="308" y="708"/>
                    </a:lnTo>
                    <a:lnTo>
                      <a:pt x="289" y="711"/>
                    </a:lnTo>
                    <a:lnTo>
                      <a:pt x="269" y="715"/>
                    </a:lnTo>
                    <a:lnTo>
                      <a:pt x="250" y="717"/>
                    </a:lnTo>
                    <a:lnTo>
                      <a:pt x="245" y="690"/>
                    </a:lnTo>
                    <a:lnTo>
                      <a:pt x="242" y="662"/>
                    </a:lnTo>
                    <a:lnTo>
                      <a:pt x="239" y="637"/>
                    </a:lnTo>
                    <a:lnTo>
                      <a:pt x="237" y="614"/>
                    </a:lnTo>
                    <a:lnTo>
                      <a:pt x="248" y="616"/>
                    </a:lnTo>
                    <a:lnTo>
                      <a:pt x="258" y="619"/>
                    </a:lnTo>
                    <a:lnTo>
                      <a:pt x="269" y="619"/>
                    </a:lnTo>
                    <a:lnTo>
                      <a:pt x="280" y="619"/>
                    </a:lnTo>
                    <a:lnTo>
                      <a:pt x="292" y="619"/>
                    </a:lnTo>
                    <a:lnTo>
                      <a:pt x="302" y="616"/>
                    </a:lnTo>
                    <a:lnTo>
                      <a:pt x="313" y="614"/>
                    </a:lnTo>
                    <a:lnTo>
                      <a:pt x="324" y="607"/>
                    </a:lnTo>
                    <a:lnTo>
                      <a:pt x="329" y="597"/>
                    </a:lnTo>
                    <a:lnTo>
                      <a:pt x="329" y="584"/>
                    </a:lnTo>
                    <a:lnTo>
                      <a:pt x="329" y="570"/>
                    </a:lnTo>
                    <a:lnTo>
                      <a:pt x="327" y="559"/>
                    </a:lnTo>
                    <a:lnTo>
                      <a:pt x="319" y="550"/>
                    </a:lnTo>
                    <a:lnTo>
                      <a:pt x="310" y="545"/>
                    </a:lnTo>
                    <a:lnTo>
                      <a:pt x="302" y="540"/>
                    </a:lnTo>
                    <a:lnTo>
                      <a:pt x="292" y="536"/>
                    </a:lnTo>
                    <a:lnTo>
                      <a:pt x="280" y="534"/>
                    </a:lnTo>
                    <a:lnTo>
                      <a:pt x="267" y="534"/>
                    </a:lnTo>
                    <a:lnTo>
                      <a:pt x="256" y="534"/>
                    </a:lnTo>
                    <a:lnTo>
                      <a:pt x="245" y="536"/>
                    </a:lnTo>
                    <a:lnTo>
                      <a:pt x="226" y="543"/>
                    </a:lnTo>
                    <a:lnTo>
                      <a:pt x="207" y="496"/>
                    </a:lnTo>
                    <a:lnTo>
                      <a:pt x="185" y="453"/>
                    </a:lnTo>
                    <a:lnTo>
                      <a:pt x="166" y="407"/>
                    </a:lnTo>
                    <a:lnTo>
                      <a:pt x="147" y="359"/>
                    </a:lnTo>
                    <a:lnTo>
                      <a:pt x="125" y="313"/>
                    </a:lnTo>
                    <a:lnTo>
                      <a:pt x="106" y="264"/>
                    </a:lnTo>
                    <a:lnTo>
                      <a:pt x="85" y="218"/>
                    </a:lnTo>
                    <a:lnTo>
                      <a:pt x="65" y="172"/>
                    </a:lnTo>
                    <a:lnTo>
                      <a:pt x="76" y="170"/>
                    </a:lnTo>
                    <a:lnTo>
                      <a:pt x="90" y="170"/>
                    </a:lnTo>
                    <a:lnTo>
                      <a:pt x="101" y="170"/>
                    </a:lnTo>
                    <a:lnTo>
                      <a:pt x="111" y="166"/>
                    </a:lnTo>
                    <a:lnTo>
                      <a:pt x="125" y="163"/>
                    </a:lnTo>
                    <a:lnTo>
                      <a:pt x="136" y="161"/>
                    </a:lnTo>
                    <a:lnTo>
                      <a:pt x="144" y="156"/>
                    </a:lnTo>
                    <a:lnTo>
                      <a:pt x="155" y="147"/>
                    </a:lnTo>
                    <a:lnTo>
                      <a:pt x="152" y="134"/>
                    </a:lnTo>
                    <a:lnTo>
                      <a:pt x="147" y="120"/>
                    </a:lnTo>
                    <a:lnTo>
                      <a:pt x="141" y="109"/>
                    </a:lnTo>
                    <a:lnTo>
                      <a:pt x="131" y="95"/>
                    </a:lnTo>
                    <a:lnTo>
                      <a:pt x="120" y="92"/>
                    </a:lnTo>
                    <a:lnTo>
                      <a:pt x="106" y="92"/>
                    </a:lnTo>
                    <a:lnTo>
                      <a:pt x="95" y="92"/>
                    </a:lnTo>
                    <a:lnTo>
                      <a:pt x="81" y="92"/>
                    </a:lnTo>
                    <a:lnTo>
                      <a:pt x="71" y="95"/>
                    </a:lnTo>
                    <a:lnTo>
                      <a:pt x="60" y="99"/>
                    </a:lnTo>
                    <a:lnTo>
                      <a:pt x="49" y="101"/>
                    </a:lnTo>
                    <a:lnTo>
                      <a:pt x="41" y="106"/>
                    </a:lnTo>
                    <a:lnTo>
                      <a:pt x="41" y="112"/>
                    </a:lnTo>
                    <a:lnTo>
                      <a:pt x="0" y="16"/>
                    </a:lnTo>
                    <a:lnTo>
                      <a:pt x="14" y="14"/>
                    </a:lnTo>
                    <a:lnTo>
                      <a:pt x="27" y="11"/>
                    </a:lnTo>
                    <a:lnTo>
                      <a:pt x="43" y="9"/>
                    </a:lnTo>
                    <a:lnTo>
                      <a:pt x="57" y="5"/>
                    </a:lnTo>
                    <a:lnTo>
                      <a:pt x="73" y="5"/>
                    </a:lnTo>
                    <a:lnTo>
                      <a:pt x="90" y="3"/>
                    </a:lnTo>
                    <a:lnTo>
                      <a:pt x="103" y="3"/>
                    </a:lnTo>
                    <a:lnTo>
                      <a:pt x="120" y="0"/>
                    </a:lnTo>
                    <a:lnTo>
                      <a:pt x="405" y="679"/>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60" name="Freeform 52"/>
              <p:cNvSpPr/>
              <p:nvPr/>
            </p:nvSpPr>
            <p:spPr bwMode="auto">
              <a:xfrm>
                <a:off x="2847" y="2099"/>
                <a:ext cx="35" cy="6"/>
              </a:xfrm>
              <a:custGeom>
                <a:avLst/>
                <a:gdLst>
                  <a:gd name="T0" fmla="*/ 0 w 138"/>
                  <a:gd name="T1" fmla="*/ 1 h 21"/>
                  <a:gd name="T2" fmla="*/ 1 w 138"/>
                  <a:gd name="T3" fmla="*/ 0 h 21"/>
                  <a:gd name="T4" fmla="*/ 2 w 138"/>
                  <a:gd name="T5" fmla="*/ 0 h 21"/>
                  <a:gd name="T6" fmla="*/ 3 w 138"/>
                  <a:gd name="T7" fmla="*/ 0 h 21"/>
                  <a:gd name="T8" fmla="*/ 5 w 138"/>
                  <a:gd name="T9" fmla="*/ 0 h 21"/>
                  <a:gd name="T10" fmla="*/ 6 w 138"/>
                  <a:gd name="T11" fmla="*/ 1 h 21"/>
                  <a:gd name="T12" fmla="*/ 7 w 138"/>
                  <a:gd name="T13" fmla="*/ 1 h 21"/>
                  <a:gd name="T14" fmla="*/ 8 w 138"/>
                  <a:gd name="T15" fmla="*/ 1 h 21"/>
                  <a:gd name="T16" fmla="*/ 9 w 138"/>
                  <a:gd name="T17" fmla="*/ 2 h 21"/>
                  <a:gd name="T18" fmla="*/ 9 w 138"/>
                  <a:gd name="T19" fmla="*/ 2 h 21"/>
                  <a:gd name="T20" fmla="*/ 8 w 138"/>
                  <a:gd name="T21" fmla="*/ 2 h 21"/>
                  <a:gd name="T22" fmla="*/ 7 w 138"/>
                  <a:gd name="T23" fmla="*/ 1 h 21"/>
                  <a:gd name="T24" fmla="*/ 5 w 138"/>
                  <a:gd name="T25" fmla="*/ 1 h 21"/>
                  <a:gd name="T26" fmla="*/ 4 w 138"/>
                  <a:gd name="T27" fmla="*/ 1 h 21"/>
                  <a:gd name="T28" fmla="*/ 2 w 138"/>
                  <a:gd name="T29" fmla="*/ 1 h 21"/>
                  <a:gd name="T30" fmla="*/ 1 w 138"/>
                  <a:gd name="T31" fmla="*/ 1 h 21"/>
                  <a:gd name="T32" fmla="*/ 0 w 138"/>
                  <a:gd name="T33" fmla="*/ 1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8" h="21">
                    <a:moveTo>
                      <a:pt x="0" y="13"/>
                    </a:moveTo>
                    <a:lnTo>
                      <a:pt x="16" y="5"/>
                    </a:lnTo>
                    <a:lnTo>
                      <a:pt x="35" y="0"/>
                    </a:lnTo>
                    <a:lnTo>
                      <a:pt x="51" y="0"/>
                    </a:lnTo>
                    <a:lnTo>
                      <a:pt x="70" y="2"/>
                    </a:lnTo>
                    <a:lnTo>
                      <a:pt x="87" y="7"/>
                    </a:lnTo>
                    <a:lnTo>
                      <a:pt x="106" y="13"/>
                    </a:lnTo>
                    <a:lnTo>
                      <a:pt x="122" y="19"/>
                    </a:lnTo>
                    <a:lnTo>
                      <a:pt x="138" y="21"/>
                    </a:lnTo>
                    <a:lnTo>
                      <a:pt x="133" y="21"/>
                    </a:lnTo>
                    <a:lnTo>
                      <a:pt x="122" y="21"/>
                    </a:lnTo>
                    <a:lnTo>
                      <a:pt x="106" y="19"/>
                    </a:lnTo>
                    <a:lnTo>
                      <a:pt x="83" y="16"/>
                    </a:lnTo>
                    <a:lnTo>
                      <a:pt x="62" y="16"/>
                    </a:lnTo>
                    <a:lnTo>
                      <a:pt x="37" y="13"/>
                    </a:lnTo>
                    <a:lnTo>
                      <a:pt x="16" y="13"/>
                    </a:lnTo>
                    <a:lnTo>
                      <a:pt x="0" y="13"/>
                    </a:ln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61" name="Freeform 53"/>
              <p:cNvSpPr/>
              <p:nvPr/>
            </p:nvSpPr>
            <p:spPr bwMode="auto">
              <a:xfrm>
                <a:off x="2637" y="2100"/>
                <a:ext cx="78" cy="180"/>
              </a:xfrm>
              <a:custGeom>
                <a:avLst/>
                <a:gdLst>
                  <a:gd name="T0" fmla="*/ 2 w 312"/>
                  <a:gd name="T1" fmla="*/ 0 h 722"/>
                  <a:gd name="T2" fmla="*/ 4 w 312"/>
                  <a:gd name="T3" fmla="*/ 6 h 722"/>
                  <a:gd name="T4" fmla="*/ 6 w 312"/>
                  <a:gd name="T5" fmla="*/ 11 h 722"/>
                  <a:gd name="T6" fmla="*/ 9 w 312"/>
                  <a:gd name="T7" fmla="*/ 17 h 722"/>
                  <a:gd name="T8" fmla="*/ 11 w 312"/>
                  <a:gd name="T9" fmla="*/ 22 h 722"/>
                  <a:gd name="T10" fmla="*/ 13 w 312"/>
                  <a:gd name="T11" fmla="*/ 28 h 722"/>
                  <a:gd name="T12" fmla="*/ 15 w 312"/>
                  <a:gd name="T13" fmla="*/ 33 h 722"/>
                  <a:gd name="T14" fmla="*/ 17 w 312"/>
                  <a:gd name="T15" fmla="*/ 39 h 722"/>
                  <a:gd name="T16" fmla="*/ 20 w 312"/>
                  <a:gd name="T17" fmla="*/ 44 h 722"/>
                  <a:gd name="T18" fmla="*/ 18 w 312"/>
                  <a:gd name="T19" fmla="*/ 44 h 722"/>
                  <a:gd name="T20" fmla="*/ 17 w 312"/>
                  <a:gd name="T21" fmla="*/ 45 h 722"/>
                  <a:gd name="T22" fmla="*/ 16 w 312"/>
                  <a:gd name="T23" fmla="*/ 45 h 722"/>
                  <a:gd name="T24" fmla="*/ 15 w 312"/>
                  <a:gd name="T25" fmla="*/ 45 h 722"/>
                  <a:gd name="T26" fmla="*/ 15 w 312"/>
                  <a:gd name="T27" fmla="*/ 42 h 722"/>
                  <a:gd name="T28" fmla="*/ 15 w 312"/>
                  <a:gd name="T29" fmla="*/ 40 h 722"/>
                  <a:gd name="T30" fmla="*/ 15 w 312"/>
                  <a:gd name="T31" fmla="*/ 37 h 722"/>
                  <a:gd name="T32" fmla="*/ 14 w 312"/>
                  <a:gd name="T33" fmla="*/ 34 h 722"/>
                  <a:gd name="T34" fmla="*/ 12 w 312"/>
                  <a:gd name="T35" fmla="*/ 30 h 722"/>
                  <a:gd name="T36" fmla="*/ 11 w 312"/>
                  <a:gd name="T37" fmla="*/ 26 h 722"/>
                  <a:gd name="T38" fmla="*/ 9 w 312"/>
                  <a:gd name="T39" fmla="*/ 22 h 722"/>
                  <a:gd name="T40" fmla="*/ 7 w 312"/>
                  <a:gd name="T41" fmla="*/ 17 h 722"/>
                  <a:gd name="T42" fmla="*/ 5 w 312"/>
                  <a:gd name="T43" fmla="*/ 13 h 722"/>
                  <a:gd name="T44" fmla="*/ 4 w 312"/>
                  <a:gd name="T45" fmla="*/ 9 h 722"/>
                  <a:gd name="T46" fmla="*/ 2 w 312"/>
                  <a:gd name="T47" fmla="*/ 4 h 722"/>
                  <a:gd name="T48" fmla="*/ 0 w 312"/>
                  <a:gd name="T49" fmla="*/ 0 h 722"/>
                  <a:gd name="T50" fmla="*/ 1 w 312"/>
                  <a:gd name="T51" fmla="*/ 0 h 722"/>
                  <a:gd name="T52" fmla="*/ 1 w 312"/>
                  <a:gd name="T53" fmla="*/ 0 h 722"/>
                  <a:gd name="T54" fmla="*/ 2 w 312"/>
                  <a:gd name="T55" fmla="*/ 0 h 722"/>
                  <a:gd name="T56" fmla="*/ 2 w 312"/>
                  <a:gd name="T57" fmla="*/ 0 h 7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12" h="722">
                    <a:moveTo>
                      <a:pt x="34" y="5"/>
                    </a:moveTo>
                    <a:lnTo>
                      <a:pt x="66" y="93"/>
                    </a:lnTo>
                    <a:lnTo>
                      <a:pt x="101" y="184"/>
                    </a:lnTo>
                    <a:lnTo>
                      <a:pt x="137" y="270"/>
                    </a:lnTo>
                    <a:lnTo>
                      <a:pt x="172" y="357"/>
                    </a:lnTo>
                    <a:lnTo>
                      <a:pt x="205" y="448"/>
                    </a:lnTo>
                    <a:lnTo>
                      <a:pt x="241" y="534"/>
                    </a:lnTo>
                    <a:lnTo>
                      <a:pt x="276" y="625"/>
                    </a:lnTo>
                    <a:lnTo>
                      <a:pt x="312" y="711"/>
                    </a:lnTo>
                    <a:lnTo>
                      <a:pt x="292" y="715"/>
                    </a:lnTo>
                    <a:lnTo>
                      <a:pt x="276" y="717"/>
                    </a:lnTo>
                    <a:lnTo>
                      <a:pt x="257" y="720"/>
                    </a:lnTo>
                    <a:lnTo>
                      <a:pt x="241" y="722"/>
                    </a:lnTo>
                    <a:lnTo>
                      <a:pt x="241" y="679"/>
                    </a:lnTo>
                    <a:lnTo>
                      <a:pt x="237" y="638"/>
                    </a:lnTo>
                    <a:lnTo>
                      <a:pt x="232" y="595"/>
                    </a:lnTo>
                    <a:lnTo>
                      <a:pt x="225" y="551"/>
                    </a:lnTo>
                    <a:lnTo>
                      <a:pt x="195" y="483"/>
                    </a:lnTo>
                    <a:lnTo>
                      <a:pt x="167" y="414"/>
                    </a:lnTo>
                    <a:lnTo>
                      <a:pt x="137" y="347"/>
                    </a:lnTo>
                    <a:lnTo>
                      <a:pt x="110" y="278"/>
                    </a:lnTo>
                    <a:lnTo>
                      <a:pt x="82" y="207"/>
                    </a:lnTo>
                    <a:lnTo>
                      <a:pt x="55" y="140"/>
                    </a:lnTo>
                    <a:lnTo>
                      <a:pt x="28" y="69"/>
                    </a:lnTo>
                    <a:lnTo>
                      <a:pt x="0" y="0"/>
                    </a:lnTo>
                    <a:lnTo>
                      <a:pt x="6" y="3"/>
                    </a:lnTo>
                    <a:lnTo>
                      <a:pt x="14" y="5"/>
                    </a:lnTo>
                    <a:lnTo>
                      <a:pt x="23" y="9"/>
                    </a:lnTo>
                    <a:lnTo>
                      <a:pt x="34" y="5"/>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62" name="Freeform 54"/>
              <p:cNvSpPr/>
              <p:nvPr/>
            </p:nvSpPr>
            <p:spPr bwMode="auto">
              <a:xfrm>
                <a:off x="2900" y="2103"/>
                <a:ext cx="79" cy="47"/>
              </a:xfrm>
              <a:custGeom>
                <a:avLst/>
                <a:gdLst>
                  <a:gd name="T0" fmla="*/ 14 w 316"/>
                  <a:gd name="T1" fmla="*/ 3 h 186"/>
                  <a:gd name="T2" fmla="*/ 15 w 316"/>
                  <a:gd name="T3" fmla="*/ 4 h 186"/>
                  <a:gd name="T4" fmla="*/ 16 w 316"/>
                  <a:gd name="T5" fmla="*/ 4 h 186"/>
                  <a:gd name="T6" fmla="*/ 16 w 316"/>
                  <a:gd name="T7" fmla="*/ 5 h 186"/>
                  <a:gd name="T8" fmla="*/ 17 w 316"/>
                  <a:gd name="T9" fmla="*/ 5 h 186"/>
                  <a:gd name="T10" fmla="*/ 18 w 316"/>
                  <a:gd name="T11" fmla="*/ 6 h 186"/>
                  <a:gd name="T12" fmla="*/ 18 w 316"/>
                  <a:gd name="T13" fmla="*/ 7 h 186"/>
                  <a:gd name="T14" fmla="*/ 19 w 316"/>
                  <a:gd name="T15" fmla="*/ 7 h 186"/>
                  <a:gd name="T16" fmla="*/ 20 w 316"/>
                  <a:gd name="T17" fmla="*/ 8 h 186"/>
                  <a:gd name="T18" fmla="*/ 20 w 316"/>
                  <a:gd name="T19" fmla="*/ 9 h 186"/>
                  <a:gd name="T20" fmla="*/ 19 w 316"/>
                  <a:gd name="T21" fmla="*/ 9 h 186"/>
                  <a:gd name="T22" fmla="*/ 19 w 316"/>
                  <a:gd name="T23" fmla="*/ 9 h 186"/>
                  <a:gd name="T24" fmla="*/ 18 w 316"/>
                  <a:gd name="T25" fmla="*/ 10 h 186"/>
                  <a:gd name="T26" fmla="*/ 16 w 316"/>
                  <a:gd name="T27" fmla="*/ 10 h 186"/>
                  <a:gd name="T28" fmla="*/ 14 w 316"/>
                  <a:gd name="T29" fmla="*/ 11 h 186"/>
                  <a:gd name="T30" fmla="*/ 12 w 316"/>
                  <a:gd name="T31" fmla="*/ 11 h 186"/>
                  <a:gd name="T32" fmla="*/ 11 w 316"/>
                  <a:gd name="T33" fmla="*/ 11 h 186"/>
                  <a:gd name="T34" fmla="*/ 9 w 316"/>
                  <a:gd name="T35" fmla="*/ 12 h 186"/>
                  <a:gd name="T36" fmla="*/ 7 w 316"/>
                  <a:gd name="T37" fmla="*/ 12 h 186"/>
                  <a:gd name="T38" fmla="*/ 5 w 316"/>
                  <a:gd name="T39" fmla="*/ 12 h 186"/>
                  <a:gd name="T40" fmla="*/ 3 w 316"/>
                  <a:gd name="T41" fmla="*/ 12 h 186"/>
                  <a:gd name="T42" fmla="*/ 2 w 316"/>
                  <a:gd name="T43" fmla="*/ 11 h 186"/>
                  <a:gd name="T44" fmla="*/ 1 w 316"/>
                  <a:gd name="T45" fmla="*/ 11 h 186"/>
                  <a:gd name="T46" fmla="*/ 1 w 316"/>
                  <a:gd name="T47" fmla="*/ 10 h 186"/>
                  <a:gd name="T48" fmla="*/ 0 w 316"/>
                  <a:gd name="T49" fmla="*/ 9 h 186"/>
                  <a:gd name="T50" fmla="*/ 0 w 316"/>
                  <a:gd name="T51" fmla="*/ 8 h 186"/>
                  <a:gd name="T52" fmla="*/ 0 w 316"/>
                  <a:gd name="T53" fmla="*/ 7 h 186"/>
                  <a:gd name="T54" fmla="*/ 0 w 316"/>
                  <a:gd name="T55" fmla="*/ 6 h 186"/>
                  <a:gd name="T56" fmla="*/ 1 w 316"/>
                  <a:gd name="T57" fmla="*/ 5 h 186"/>
                  <a:gd name="T58" fmla="*/ 2 w 316"/>
                  <a:gd name="T59" fmla="*/ 5 h 186"/>
                  <a:gd name="T60" fmla="*/ 3 w 316"/>
                  <a:gd name="T61" fmla="*/ 4 h 186"/>
                  <a:gd name="T62" fmla="*/ 4 w 316"/>
                  <a:gd name="T63" fmla="*/ 4 h 186"/>
                  <a:gd name="T64" fmla="*/ 4 w 316"/>
                  <a:gd name="T65" fmla="*/ 3 h 186"/>
                  <a:gd name="T66" fmla="*/ 5 w 316"/>
                  <a:gd name="T67" fmla="*/ 3 h 186"/>
                  <a:gd name="T68" fmla="*/ 6 w 316"/>
                  <a:gd name="T69" fmla="*/ 2 h 186"/>
                  <a:gd name="T70" fmla="*/ 7 w 316"/>
                  <a:gd name="T71" fmla="*/ 2 h 186"/>
                  <a:gd name="T72" fmla="*/ 8 w 316"/>
                  <a:gd name="T73" fmla="*/ 2 h 186"/>
                  <a:gd name="T74" fmla="*/ 8 w 316"/>
                  <a:gd name="T75" fmla="*/ 2 h 186"/>
                  <a:gd name="T76" fmla="*/ 9 w 316"/>
                  <a:gd name="T77" fmla="*/ 1 h 186"/>
                  <a:gd name="T78" fmla="*/ 9 w 316"/>
                  <a:gd name="T79" fmla="*/ 0 h 186"/>
                  <a:gd name="T80" fmla="*/ 10 w 316"/>
                  <a:gd name="T81" fmla="*/ 0 h 186"/>
                  <a:gd name="T82" fmla="*/ 11 w 316"/>
                  <a:gd name="T83" fmla="*/ 0 h 186"/>
                  <a:gd name="T84" fmla="*/ 12 w 316"/>
                  <a:gd name="T85" fmla="*/ 1 h 186"/>
                  <a:gd name="T86" fmla="*/ 13 w 316"/>
                  <a:gd name="T87" fmla="*/ 2 h 186"/>
                  <a:gd name="T88" fmla="*/ 14 w 316"/>
                  <a:gd name="T89" fmla="*/ 3 h 1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16" h="186">
                    <a:moveTo>
                      <a:pt x="223" y="46"/>
                    </a:moveTo>
                    <a:lnTo>
                      <a:pt x="237" y="55"/>
                    </a:lnTo>
                    <a:lnTo>
                      <a:pt x="248" y="62"/>
                    </a:lnTo>
                    <a:lnTo>
                      <a:pt x="256" y="71"/>
                    </a:lnTo>
                    <a:lnTo>
                      <a:pt x="267" y="82"/>
                    </a:lnTo>
                    <a:lnTo>
                      <a:pt x="278" y="92"/>
                    </a:lnTo>
                    <a:lnTo>
                      <a:pt x="286" y="104"/>
                    </a:lnTo>
                    <a:lnTo>
                      <a:pt x="297" y="115"/>
                    </a:lnTo>
                    <a:lnTo>
                      <a:pt x="311" y="122"/>
                    </a:lnTo>
                    <a:lnTo>
                      <a:pt x="316" y="133"/>
                    </a:lnTo>
                    <a:lnTo>
                      <a:pt x="308" y="142"/>
                    </a:lnTo>
                    <a:lnTo>
                      <a:pt x="294" y="147"/>
                    </a:lnTo>
                    <a:lnTo>
                      <a:pt x="281" y="152"/>
                    </a:lnTo>
                    <a:lnTo>
                      <a:pt x="253" y="163"/>
                    </a:lnTo>
                    <a:lnTo>
                      <a:pt x="226" y="172"/>
                    </a:lnTo>
                    <a:lnTo>
                      <a:pt x="196" y="177"/>
                    </a:lnTo>
                    <a:lnTo>
                      <a:pt x="166" y="180"/>
                    </a:lnTo>
                    <a:lnTo>
                      <a:pt x="136" y="182"/>
                    </a:lnTo>
                    <a:lnTo>
                      <a:pt x="106" y="186"/>
                    </a:lnTo>
                    <a:lnTo>
                      <a:pt x="74" y="186"/>
                    </a:lnTo>
                    <a:lnTo>
                      <a:pt x="44" y="186"/>
                    </a:lnTo>
                    <a:lnTo>
                      <a:pt x="28" y="180"/>
                    </a:lnTo>
                    <a:lnTo>
                      <a:pt x="19" y="170"/>
                    </a:lnTo>
                    <a:lnTo>
                      <a:pt x="11" y="152"/>
                    </a:lnTo>
                    <a:lnTo>
                      <a:pt x="5" y="136"/>
                    </a:lnTo>
                    <a:lnTo>
                      <a:pt x="3" y="120"/>
                    </a:lnTo>
                    <a:lnTo>
                      <a:pt x="0" y="104"/>
                    </a:lnTo>
                    <a:lnTo>
                      <a:pt x="3" y="87"/>
                    </a:lnTo>
                    <a:lnTo>
                      <a:pt x="14" y="76"/>
                    </a:lnTo>
                    <a:lnTo>
                      <a:pt x="28" y="71"/>
                    </a:lnTo>
                    <a:lnTo>
                      <a:pt x="41" y="65"/>
                    </a:lnTo>
                    <a:lnTo>
                      <a:pt x="55" y="57"/>
                    </a:lnTo>
                    <a:lnTo>
                      <a:pt x="69" y="52"/>
                    </a:lnTo>
                    <a:lnTo>
                      <a:pt x="81" y="44"/>
                    </a:lnTo>
                    <a:lnTo>
                      <a:pt x="95" y="35"/>
                    </a:lnTo>
                    <a:lnTo>
                      <a:pt x="109" y="30"/>
                    </a:lnTo>
                    <a:lnTo>
                      <a:pt x="120" y="22"/>
                    </a:lnTo>
                    <a:lnTo>
                      <a:pt x="131" y="22"/>
                    </a:lnTo>
                    <a:lnTo>
                      <a:pt x="136" y="14"/>
                    </a:lnTo>
                    <a:lnTo>
                      <a:pt x="142" y="5"/>
                    </a:lnTo>
                    <a:lnTo>
                      <a:pt x="150" y="0"/>
                    </a:lnTo>
                    <a:lnTo>
                      <a:pt x="169" y="5"/>
                    </a:lnTo>
                    <a:lnTo>
                      <a:pt x="188" y="19"/>
                    </a:lnTo>
                    <a:lnTo>
                      <a:pt x="205" y="35"/>
                    </a:lnTo>
                    <a:lnTo>
                      <a:pt x="223" y="46"/>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63" name="Freeform 55"/>
              <p:cNvSpPr/>
              <p:nvPr/>
            </p:nvSpPr>
            <p:spPr bwMode="auto">
              <a:xfrm>
                <a:off x="2885" y="2105"/>
                <a:ext cx="11" cy="20"/>
              </a:xfrm>
              <a:custGeom>
                <a:avLst/>
                <a:gdLst>
                  <a:gd name="T0" fmla="*/ 3 w 46"/>
                  <a:gd name="T1" fmla="*/ 0 h 82"/>
                  <a:gd name="T2" fmla="*/ 3 w 46"/>
                  <a:gd name="T3" fmla="*/ 1 h 82"/>
                  <a:gd name="T4" fmla="*/ 3 w 46"/>
                  <a:gd name="T5" fmla="*/ 3 h 82"/>
                  <a:gd name="T6" fmla="*/ 2 w 46"/>
                  <a:gd name="T7" fmla="*/ 4 h 82"/>
                  <a:gd name="T8" fmla="*/ 3 w 46"/>
                  <a:gd name="T9" fmla="*/ 5 h 82"/>
                  <a:gd name="T10" fmla="*/ 2 w 46"/>
                  <a:gd name="T11" fmla="*/ 5 h 82"/>
                  <a:gd name="T12" fmla="*/ 1 w 46"/>
                  <a:gd name="T13" fmla="*/ 5 h 82"/>
                  <a:gd name="T14" fmla="*/ 0 w 46"/>
                  <a:gd name="T15" fmla="*/ 4 h 82"/>
                  <a:gd name="T16" fmla="*/ 0 w 46"/>
                  <a:gd name="T17" fmla="*/ 4 h 82"/>
                  <a:gd name="T18" fmla="*/ 1 w 46"/>
                  <a:gd name="T19" fmla="*/ 0 h 82"/>
                  <a:gd name="T20" fmla="*/ 1 w 46"/>
                  <a:gd name="T21" fmla="*/ 0 h 82"/>
                  <a:gd name="T22" fmla="*/ 2 w 46"/>
                  <a:gd name="T23" fmla="*/ 0 h 82"/>
                  <a:gd name="T24" fmla="*/ 2 w 46"/>
                  <a:gd name="T25" fmla="*/ 0 h 82"/>
                  <a:gd name="T26" fmla="*/ 3 w 46"/>
                  <a:gd name="T27" fmla="*/ 0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6" h="82">
                    <a:moveTo>
                      <a:pt x="44" y="6"/>
                    </a:moveTo>
                    <a:lnTo>
                      <a:pt x="46" y="25"/>
                    </a:lnTo>
                    <a:lnTo>
                      <a:pt x="44" y="44"/>
                    </a:lnTo>
                    <a:lnTo>
                      <a:pt x="41" y="64"/>
                    </a:lnTo>
                    <a:lnTo>
                      <a:pt x="44" y="82"/>
                    </a:lnTo>
                    <a:lnTo>
                      <a:pt x="33" y="77"/>
                    </a:lnTo>
                    <a:lnTo>
                      <a:pt x="19" y="77"/>
                    </a:lnTo>
                    <a:lnTo>
                      <a:pt x="5" y="71"/>
                    </a:lnTo>
                    <a:lnTo>
                      <a:pt x="0" y="60"/>
                    </a:lnTo>
                    <a:lnTo>
                      <a:pt x="14" y="0"/>
                    </a:lnTo>
                    <a:lnTo>
                      <a:pt x="22" y="4"/>
                    </a:lnTo>
                    <a:lnTo>
                      <a:pt x="30" y="6"/>
                    </a:lnTo>
                    <a:lnTo>
                      <a:pt x="35" y="6"/>
                    </a:lnTo>
                    <a:lnTo>
                      <a:pt x="44" y="6"/>
                    </a:ln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64" name="Freeform 56"/>
              <p:cNvSpPr/>
              <p:nvPr/>
            </p:nvSpPr>
            <p:spPr bwMode="auto">
              <a:xfrm>
                <a:off x="2820" y="2106"/>
                <a:ext cx="63" cy="39"/>
              </a:xfrm>
              <a:custGeom>
                <a:avLst/>
                <a:gdLst>
                  <a:gd name="T0" fmla="*/ 16 w 253"/>
                  <a:gd name="T1" fmla="*/ 1 h 155"/>
                  <a:gd name="T2" fmla="*/ 15 w 253"/>
                  <a:gd name="T3" fmla="*/ 3 h 155"/>
                  <a:gd name="T4" fmla="*/ 15 w 253"/>
                  <a:gd name="T5" fmla="*/ 5 h 155"/>
                  <a:gd name="T6" fmla="*/ 14 w 253"/>
                  <a:gd name="T7" fmla="*/ 8 h 155"/>
                  <a:gd name="T8" fmla="*/ 13 w 253"/>
                  <a:gd name="T9" fmla="*/ 10 h 155"/>
                  <a:gd name="T10" fmla="*/ 12 w 253"/>
                  <a:gd name="T11" fmla="*/ 10 h 155"/>
                  <a:gd name="T12" fmla="*/ 10 w 253"/>
                  <a:gd name="T13" fmla="*/ 9 h 155"/>
                  <a:gd name="T14" fmla="*/ 8 w 253"/>
                  <a:gd name="T15" fmla="*/ 9 h 155"/>
                  <a:gd name="T16" fmla="*/ 6 w 253"/>
                  <a:gd name="T17" fmla="*/ 9 h 155"/>
                  <a:gd name="T18" fmla="*/ 5 w 253"/>
                  <a:gd name="T19" fmla="*/ 8 h 155"/>
                  <a:gd name="T20" fmla="*/ 3 w 253"/>
                  <a:gd name="T21" fmla="*/ 7 h 155"/>
                  <a:gd name="T22" fmla="*/ 2 w 253"/>
                  <a:gd name="T23" fmla="*/ 7 h 155"/>
                  <a:gd name="T24" fmla="*/ 0 w 253"/>
                  <a:gd name="T25" fmla="*/ 6 h 155"/>
                  <a:gd name="T26" fmla="*/ 0 w 253"/>
                  <a:gd name="T27" fmla="*/ 4 h 155"/>
                  <a:gd name="T28" fmla="*/ 1 w 253"/>
                  <a:gd name="T29" fmla="*/ 3 h 155"/>
                  <a:gd name="T30" fmla="*/ 2 w 253"/>
                  <a:gd name="T31" fmla="*/ 2 h 155"/>
                  <a:gd name="T32" fmla="*/ 4 w 253"/>
                  <a:gd name="T33" fmla="*/ 1 h 155"/>
                  <a:gd name="T34" fmla="*/ 4 w 253"/>
                  <a:gd name="T35" fmla="*/ 1 h 155"/>
                  <a:gd name="T36" fmla="*/ 4 w 253"/>
                  <a:gd name="T37" fmla="*/ 1 h 155"/>
                  <a:gd name="T38" fmla="*/ 5 w 253"/>
                  <a:gd name="T39" fmla="*/ 0 h 155"/>
                  <a:gd name="T40" fmla="*/ 5 w 253"/>
                  <a:gd name="T41" fmla="*/ 0 h 155"/>
                  <a:gd name="T42" fmla="*/ 6 w 253"/>
                  <a:gd name="T43" fmla="*/ 0 h 155"/>
                  <a:gd name="T44" fmla="*/ 8 w 253"/>
                  <a:gd name="T45" fmla="*/ 0 h 155"/>
                  <a:gd name="T46" fmla="*/ 9 w 253"/>
                  <a:gd name="T47" fmla="*/ 1 h 155"/>
                  <a:gd name="T48" fmla="*/ 10 w 253"/>
                  <a:gd name="T49" fmla="*/ 1 h 155"/>
                  <a:gd name="T50" fmla="*/ 12 w 253"/>
                  <a:gd name="T51" fmla="*/ 1 h 155"/>
                  <a:gd name="T52" fmla="*/ 13 w 253"/>
                  <a:gd name="T53" fmla="*/ 1 h 155"/>
                  <a:gd name="T54" fmla="*/ 14 w 253"/>
                  <a:gd name="T55" fmla="*/ 1 h 155"/>
                  <a:gd name="T56" fmla="*/ 16 w 253"/>
                  <a:gd name="T57" fmla="*/ 1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3" h="155">
                    <a:moveTo>
                      <a:pt x="253" y="11"/>
                    </a:moveTo>
                    <a:lnTo>
                      <a:pt x="248" y="49"/>
                    </a:lnTo>
                    <a:lnTo>
                      <a:pt x="241" y="85"/>
                    </a:lnTo>
                    <a:lnTo>
                      <a:pt x="227" y="120"/>
                    </a:lnTo>
                    <a:lnTo>
                      <a:pt x="216" y="155"/>
                    </a:lnTo>
                    <a:lnTo>
                      <a:pt x="188" y="152"/>
                    </a:lnTo>
                    <a:lnTo>
                      <a:pt x="161" y="147"/>
                    </a:lnTo>
                    <a:lnTo>
                      <a:pt x="133" y="141"/>
                    </a:lnTo>
                    <a:lnTo>
                      <a:pt x="106" y="134"/>
                    </a:lnTo>
                    <a:lnTo>
                      <a:pt x="80" y="122"/>
                    </a:lnTo>
                    <a:lnTo>
                      <a:pt x="52" y="115"/>
                    </a:lnTo>
                    <a:lnTo>
                      <a:pt x="27" y="104"/>
                    </a:lnTo>
                    <a:lnTo>
                      <a:pt x="0" y="95"/>
                    </a:lnTo>
                    <a:lnTo>
                      <a:pt x="6" y="68"/>
                    </a:lnTo>
                    <a:lnTo>
                      <a:pt x="19" y="44"/>
                    </a:lnTo>
                    <a:lnTo>
                      <a:pt x="39" y="28"/>
                    </a:lnTo>
                    <a:lnTo>
                      <a:pt x="60" y="11"/>
                    </a:lnTo>
                    <a:lnTo>
                      <a:pt x="68" y="11"/>
                    </a:lnTo>
                    <a:lnTo>
                      <a:pt x="74" y="8"/>
                    </a:lnTo>
                    <a:lnTo>
                      <a:pt x="80" y="5"/>
                    </a:lnTo>
                    <a:lnTo>
                      <a:pt x="85" y="0"/>
                    </a:lnTo>
                    <a:lnTo>
                      <a:pt x="106" y="3"/>
                    </a:lnTo>
                    <a:lnTo>
                      <a:pt x="126" y="5"/>
                    </a:lnTo>
                    <a:lnTo>
                      <a:pt x="147" y="8"/>
                    </a:lnTo>
                    <a:lnTo>
                      <a:pt x="169" y="11"/>
                    </a:lnTo>
                    <a:lnTo>
                      <a:pt x="191" y="14"/>
                    </a:lnTo>
                    <a:lnTo>
                      <a:pt x="213" y="14"/>
                    </a:lnTo>
                    <a:lnTo>
                      <a:pt x="232" y="14"/>
                    </a:lnTo>
                    <a:lnTo>
                      <a:pt x="253" y="11"/>
                    </a:lnTo>
                    <a:close/>
                  </a:path>
                </a:pathLst>
              </a:cu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65" name="Freeform 57"/>
              <p:cNvSpPr/>
              <p:nvPr/>
            </p:nvSpPr>
            <p:spPr bwMode="auto">
              <a:xfrm>
                <a:off x="2901" y="2106"/>
                <a:ext cx="14" cy="9"/>
              </a:xfrm>
              <a:custGeom>
                <a:avLst/>
                <a:gdLst>
                  <a:gd name="T0" fmla="*/ 1 w 55"/>
                  <a:gd name="T1" fmla="*/ 0 h 35"/>
                  <a:gd name="T2" fmla="*/ 1 w 55"/>
                  <a:gd name="T3" fmla="*/ 0 h 35"/>
                  <a:gd name="T4" fmla="*/ 1 w 55"/>
                  <a:gd name="T5" fmla="*/ 0 h 35"/>
                  <a:gd name="T6" fmla="*/ 2 w 55"/>
                  <a:gd name="T7" fmla="*/ 1 h 35"/>
                  <a:gd name="T8" fmla="*/ 3 w 55"/>
                  <a:gd name="T9" fmla="*/ 1 h 35"/>
                  <a:gd name="T10" fmla="*/ 3 w 55"/>
                  <a:gd name="T11" fmla="*/ 0 h 35"/>
                  <a:gd name="T12" fmla="*/ 4 w 55"/>
                  <a:gd name="T13" fmla="*/ 0 h 35"/>
                  <a:gd name="T14" fmla="*/ 0 w 55"/>
                  <a:gd name="T15" fmla="*/ 2 h 35"/>
                  <a:gd name="T16" fmla="*/ 0 w 55"/>
                  <a:gd name="T17" fmla="*/ 0 h 35"/>
                  <a:gd name="T18" fmla="*/ 1 w 55"/>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5" h="35">
                    <a:moveTo>
                      <a:pt x="20" y="0"/>
                    </a:moveTo>
                    <a:lnTo>
                      <a:pt x="20" y="3"/>
                    </a:lnTo>
                    <a:lnTo>
                      <a:pt x="20" y="5"/>
                    </a:lnTo>
                    <a:lnTo>
                      <a:pt x="28" y="8"/>
                    </a:lnTo>
                    <a:lnTo>
                      <a:pt x="39" y="8"/>
                    </a:lnTo>
                    <a:lnTo>
                      <a:pt x="46" y="5"/>
                    </a:lnTo>
                    <a:lnTo>
                      <a:pt x="55" y="5"/>
                    </a:lnTo>
                    <a:lnTo>
                      <a:pt x="0" y="35"/>
                    </a:lnTo>
                    <a:lnTo>
                      <a:pt x="0" y="0"/>
                    </a:lnTo>
                    <a:lnTo>
                      <a:pt x="20" y="0"/>
                    </a:ln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66" name="Freeform 58"/>
              <p:cNvSpPr/>
              <p:nvPr/>
            </p:nvSpPr>
            <p:spPr bwMode="auto">
              <a:xfrm>
                <a:off x="2606" y="2107"/>
                <a:ext cx="75" cy="178"/>
              </a:xfrm>
              <a:custGeom>
                <a:avLst/>
                <a:gdLst>
                  <a:gd name="T0" fmla="*/ 3 w 300"/>
                  <a:gd name="T1" fmla="*/ 2 h 712"/>
                  <a:gd name="T2" fmla="*/ 5 w 300"/>
                  <a:gd name="T3" fmla="*/ 7 h 712"/>
                  <a:gd name="T4" fmla="*/ 7 w 300"/>
                  <a:gd name="T5" fmla="*/ 12 h 712"/>
                  <a:gd name="T6" fmla="*/ 9 w 300"/>
                  <a:gd name="T7" fmla="*/ 18 h 712"/>
                  <a:gd name="T8" fmla="*/ 11 w 300"/>
                  <a:gd name="T9" fmla="*/ 23 h 712"/>
                  <a:gd name="T10" fmla="*/ 13 w 300"/>
                  <a:gd name="T11" fmla="*/ 28 h 712"/>
                  <a:gd name="T12" fmla="*/ 15 w 300"/>
                  <a:gd name="T13" fmla="*/ 33 h 712"/>
                  <a:gd name="T14" fmla="*/ 17 w 300"/>
                  <a:gd name="T15" fmla="*/ 39 h 712"/>
                  <a:gd name="T16" fmla="*/ 19 w 300"/>
                  <a:gd name="T17" fmla="*/ 44 h 712"/>
                  <a:gd name="T18" fmla="*/ 15 w 300"/>
                  <a:gd name="T19" fmla="*/ 45 h 712"/>
                  <a:gd name="T20" fmla="*/ 15 w 300"/>
                  <a:gd name="T21" fmla="*/ 41 h 712"/>
                  <a:gd name="T22" fmla="*/ 14 w 300"/>
                  <a:gd name="T23" fmla="*/ 37 h 712"/>
                  <a:gd name="T24" fmla="*/ 13 w 300"/>
                  <a:gd name="T25" fmla="*/ 33 h 712"/>
                  <a:gd name="T26" fmla="*/ 12 w 300"/>
                  <a:gd name="T27" fmla="*/ 29 h 712"/>
                  <a:gd name="T28" fmla="*/ 10 w 300"/>
                  <a:gd name="T29" fmla="*/ 26 h 712"/>
                  <a:gd name="T30" fmla="*/ 8 w 300"/>
                  <a:gd name="T31" fmla="*/ 22 h 712"/>
                  <a:gd name="T32" fmla="*/ 7 w 300"/>
                  <a:gd name="T33" fmla="*/ 19 h 712"/>
                  <a:gd name="T34" fmla="*/ 5 w 300"/>
                  <a:gd name="T35" fmla="*/ 15 h 712"/>
                  <a:gd name="T36" fmla="*/ 0 w 300"/>
                  <a:gd name="T37" fmla="*/ 0 h 712"/>
                  <a:gd name="T38" fmla="*/ 1 w 300"/>
                  <a:gd name="T39" fmla="*/ 0 h 712"/>
                  <a:gd name="T40" fmla="*/ 2 w 300"/>
                  <a:gd name="T41" fmla="*/ 0 h 712"/>
                  <a:gd name="T42" fmla="*/ 3 w 300"/>
                  <a:gd name="T43" fmla="*/ 1 h 712"/>
                  <a:gd name="T44" fmla="*/ 3 w 300"/>
                  <a:gd name="T45" fmla="*/ 2 h 7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00" h="712">
                    <a:moveTo>
                      <a:pt x="44" y="25"/>
                    </a:moveTo>
                    <a:lnTo>
                      <a:pt x="77" y="110"/>
                    </a:lnTo>
                    <a:lnTo>
                      <a:pt x="109" y="194"/>
                    </a:lnTo>
                    <a:lnTo>
                      <a:pt x="142" y="278"/>
                    </a:lnTo>
                    <a:lnTo>
                      <a:pt x="171" y="363"/>
                    </a:lnTo>
                    <a:lnTo>
                      <a:pt x="205" y="448"/>
                    </a:lnTo>
                    <a:lnTo>
                      <a:pt x="237" y="532"/>
                    </a:lnTo>
                    <a:lnTo>
                      <a:pt x="267" y="616"/>
                    </a:lnTo>
                    <a:lnTo>
                      <a:pt x="300" y="701"/>
                    </a:lnTo>
                    <a:lnTo>
                      <a:pt x="240" y="712"/>
                    </a:lnTo>
                    <a:lnTo>
                      <a:pt x="235" y="649"/>
                    </a:lnTo>
                    <a:lnTo>
                      <a:pt x="224" y="586"/>
                    </a:lnTo>
                    <a:lnTo>
                      <a:pt x="205" y="526"/>
                    </a:lnTo>
                    <a:lnTo>
                      <a:pt x="183" y="469"/>
                    </a:lnTo>
                    <a:lnTo>
                      <a:pt x="159" y="409"/>
                    </a:lnTo>
                    <a:lnTo>
                      <a:pt x="131" y="352"/>
                    </a:lnTo>
                    <a:lnTo>
                      <a:pt x="107" y="295"/>
                    </a:lnTo>
                    <a:lnTo>
                      <a:pt x="85" y="235"/>
                    </a:lnTo>
                    <a:lnTo>
                      <a:pt x="0" y="0"/>
                    </a:lnTo>
                    <a:lnTo>
                      <a:pt x="14" y="3"/>
                    </a:lnTo>
                    <a:lnTo>
                      <a:pt x="28" y="3"/>
                    </a:lnTo>
                    <a:lnTo>
                      <a:pt x="38" y="9"/>
                    </a:lnTo>
                    <a:lnTo>
                      <a:pt x="44" y="25"/>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67" name="Freeform 59"/>
              <p:cNvSpPr/>
              <p:nvPr/>
            </p:nvSpPr>
            <p:spPr bwMode="auto">
              <a:xfrm>
                <a:off x="2526" y="2116"/>
                <a:ext cx="117" cy="179"/>
              </a:xfrm>
              <a:custGeom>
                <a:avLst/>
                <a:gdLst>
                  <a:gd name="T0" fmla="*/ 17 w 471"/>
                  <a:gd name="T1" fmla="*/ 10 h 716"/>
                  <a:gd name="T2" fmla="*/ 29 w 471"/>
                  <a:gd name="T3" fmla="*/ 43 h 716"/>
                  <a:gd name="T4" fmla="*/ 28 w 471"/>
                  <a:gd name="T5" fmla="*/ 44 h 716"/>
                  <a:gd name="T6" fmla="*/ 26 w 471"/>
                  <a:gd name="T7" fmla="*/ 44 h 716"/>
                  <a:gd name="T8" fmla="*/ 25 w 471"/>
                  <a:gd name="T9" fmla="*/ 44 h 716"/>
                  <a:gd name="T10" fmla="*/ 24 w 471"/>
                  <a:gd name="T11" fmla="*/ 44 h 716"/>
                  <a:gd name="T12" fmla="*/ 23 w 471"/>
                  <a:gd name="T13" fmla="*/ 45 h 716"/>
                  <a:gd name="T14" fmla="*/ 21 w 471"/>
                  <a:gd name="T15" fmla="*/ 45 h 716"/>
                  <a:gd name="T16" fmla="*/ 20 w 471"/>
                  <a:gd name="T17" fmla="*/ 45 h 716"/>
                  <a:gd name="T18" fmla="*/ 19 w 471"/>
                  <a:gd name="T19" fmla="*/ 45 h 716"/>
                  <a:gd name="T20" fmla="*/ 17 w 471"/>
                  <a:gd name="T21" fmla="*/ 43 h 716"/>
                  <a:gd name="T22" fmla="*/ 15 w 471"/>
                  <a:gd name="T23" fmla="*/ 41 h 716"/>
                  <a:gd name="T24" fmla="*/ 13 w 471"/>
                  <a:gd name="T25" fmla="*/ 40 h 716"/>
                  <a:gd name="T26" fmla="*/ 11 w 471"/>
                  <a:gd name="T27" fmla="*/ 38 h 716"/>
                  <a:gd name="T28" fmla="*/ 9 w 471"/>
                  <a:gd name="T29" fmla="*/ 36 h 716"/>
                  <a:gd name="T30" fmla="*/ 8 w 471"/>
                  <a:gd name="T31" fmla="*/ 34 h 716"/>
                  <a:gd name="T32" fmla="*/ 6 w 471"/>
                  <a:gd name="T33" fmla="*/ 32 h 716"/>
                  <a:gd name="T34" fmla="*/ 5 w 471"/>
                  <a:gd name="T35" fmla="*/ 29 h 716"/>
                  <a:gd name="T36" fmla="*/ 6 w 471"/>
                  <a:gd name="T37" fmla="*/ 29 h 716"/>
                  <a:gd name="T38" fmla="*/ 7 w 471"/>
                  <a:gd name="T39" fmla="*/ 28 h 716"/>
                  <a:gd name="T40" fmla="*/ 8 w 471"/>
                  <a:gd name="T41" fmla="*/ 28 h 716"/>
                  <a:gd name="T42" fmla="*/ 9 w 471"/>
                  <a:gd name="T43" fmla="*/ 28 h 716"/>
                  <a:gd name="T44" fmla="*/ 10 w 471"/>
                  <a:gd name="T45" fmla="*/ 28 h 716"/>
                  <a:gd name="T46" fmla="*/ 11 w 471"/>
                  <a:gd name="T47" fmla="*/ 28 h 716"/>
                  <a:gd name="T48" fmla="*/ 12 w 471"/>
                  <a:gd name="T49" fmla="*/ 27 h 716"/>
                  <a:gd name="T50" fmla="*/ 12 w 471"/>
                  <a:gd name="T51" fmla="*/ 26 h 716"/>
                  <a:gd name="T52" fmla="*/ 11 w 471"/>
                  <a:gd name="T53" fmla="*/ 23 h 716"/>
                  <a:gd name="T54" fmla="*/ 10 w 471"/>
                  <a:gd name="T55" fmla="*/ 21 h 716"/>
                  <a:gd name="T56" fmla="*/ 9 w 471"/>
                  <a:gd name="T57" fmla="*/ 19 h 716"/>
                  <a:gd name="T58" fmla="*/ 8 w 471"/>
                  <a:gd name="T59" fmla="*/ 16 h 716"/>
                  <a:gd name="T60" fmla="*/ 7 w 471"/>
                  <a:gd name="T61" fmla="*/ 16 h 716"/>
                  <a:gd name="T62" fmla="*/ 6 w 471"/>
                  <a:gd name="T63" fmla="*/ 15 h 716"/>
                  <a:gd name="T64" fmla="*/ 5 w 471"/>
                  <a:gd name="T65" fmla="*/ 15 h 716"/>
                  <a:gd name="T66" fmla="*/ 4 w 471"/>
                  <a:gd name="T67" fmla="*/ 16 h 716"/>
                  <a:gd name="T68" fmla="*/ 3 w 471"/>
                  <a:gd name="T69" fmla="*/ 16 h 716"/>
                  <a:gd name="T70" fmla="*/ 2 w 471"/>
                  <a:gd name="T71" fmla="*/ 16 h 716"/>
                  <a:gd name="T72" fmla="*/ 1 w 471"/>
                  <a:gd name="T73" fmla="*/ 16 h 716"/>
                  <a:gd name="T74" fmla="*/ 0 w 471"/>
                  <a:gd name="T75" fmla="*/ 16 h 716"/>
                  <a:gd name="T76" fmla="*/ 0 w 471"/>
                  <a:gd name="T77" fmla="*/ 13 h 716"/>
                  <a:gd name="T78" fmla="*/ 1 w 471"/>
                  <a:gd name="T79" fmla="*/ 9 h 716"/>
                  <a:gd name="T80" fmla="*/ 1 w 471"/>
                  <a:gd name="T81" fmla="*/ 6 h 716"/>
                  <a:gd name="T82" fmla="*/ 2 w 471"/>
                  <a:gd name="T83" fmla="*/ 2 h 716"/>
                  <a:gd name="T84" fmla="*/ 13 w 471"/>
                  <a:gd name="T85" fmla="*/ 0 h 716"/>
                  <a:gd name="T86" fmla="*/ 17 w 471"/>
                  <a:gd name="T87" fmla="*/ 10 h 7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71" h="716">
                    <a:moveTo>
                      <a:pt x="269" y="164"/>
                    </a:moveTo>
                    <a:lnTo>
                      <a:pt x="471" y="689"/>
                    </a:lnTo>
                    <a:lnTo>
                      <a:pt x="450" y="695"/>
                    </a:lnTo>
                    <a:lnTo>
                      <a:pt x="428" y="697"/>
                    </a:lnTo>
                    <a:lnTo>
                      <a:pt x="406" y="703"/>
                    </a:lnTo>
                    <a:lnTo>
                      <a:pt x="386" y="706"/>
                    </a:lnTo>
                    <a:lnTo>
                      <a:pt x="365" y="711"/>
                    </a:lnTo>
                    <a:lnTo>
                      <a:pt x="345" y="714"/>
                    </a:lnTo>
                    <a:lnTo>
                      <a:pt x="324" y="716"/>
                    </a:lnTo>
                    <a:lnTo>
                      <a:pt x="305" y="716"/>
                    </a:lnTo>
                    <a:lnTo>
                      <a:pt x="269" y="689"/>
                    </a:lnTo>
                    <a:lnTo>
                      <a:pt x="237" y="659"/>
                    </a:lnTo>
                    <a:lnTo>
                      <a:pt x="207" y="633"/>
                    </a:lnTo>
                    <a:lnTo>
                      <a:pt x="179" y="603"/>
                    </a:lnTo>
                    <a:lnTo>
                      <a:pt x="152" y="569"/>
                    </a:lnTo>
                    <a:lnTo>
                      <a:pt x="128" y="537"/>
                    </a:lnTo>
                    <a:lnTo>
                      <a:pt x="106" y="504"/>
                    </a:lnTo>
                    <a:lnTo>
                      <a:pt x="84" y="466"/>
                    </a:lnTo>
                    <a:lnTo>
                      <a:pt x="98" y="454"/>
                    </a:lnTo>
                    <a:lnTo>
                      <a:pt x="114" y="452"/>
                    </a:lnTo>
                    <a:lnTo>
                      <a:pt x="133" y="449"/>
                    </a:lnTo>
                    <a:lnTo>
                      <a:pt x="149" y="447"/>
                    </a:lnTo>
                    <a:lnTo>
                      <a:pt x="166" y="447"/>
                    </a:lnTo>
                    <a:lnTo>
                      <a:pt x="179" y="438"/>
                    </a:lnTo>
                    <a:lnTo>
                      <a:pt x="188" y="428"/>
                    </a:lnTo>
                    <a:lnTo>
                      <a:pt x="191" y="406"/>
                    </a:lnTo>
                    <a:lnTo>
                      <a:pt x="177" y="371"/>
                    </a:lnTo>
                    <a:lnTo>
                      <a:pt x="163" y="335"/>
                    </a:lnTo>
                    <a:lnTo>
                      <a:pt x="152" y="297"/>
                    </a:lnTo>
                    <a:lnTo>
                      <a:pt x="138" y="256"/>
                    </a:lnTo>
                    <a:lnTo>
                      <a:pt x="122" y="247"/>
                    </a:lnTo>
                    <a:lnTo>
                      <a:pt x="106" y="245"/>
                    </a:lnTo>
                    <a:lnTo>
                      <a:pt x="90" y="245"/>
                    </a:lnTo>
                    <a:lnTo>
                      <a:pt x="73" y="247"/>
                    </a:lnTo>
                    <a:lnTo>
                      <a:pt x="55" y="251"/>
                    </a:lnTo>
                    <a:lnTo>
                      <a:pt x="37" y="253"/>
                    </a:lnTo>
                    <a:lnTo>
                      <a:pt x="21" y="256"/>
                    </a:lnTo>
                    <a:lnTo>
                      <a:pt x="5" y="259"/>
                    </a:lnTo>
                    <a:lnTo>
                      <a:pt x="0" y="199"/>
                    </a:lnTo>
                    <a:lnTo>
                      <a:pt x="11" y="144"/>
                    </a:lnTo>
                    <a:lnTo>
                      <a:pt x="25" y="88"/>
                    </a:lnTo>
                    <a:lnTo>
                      <a:pt x="41" y="24"/>
                    </a:lnTo>
                    <a:lnTo>
                      <a:pt x="207" y="0"/>
                    </a:lnTo>
                    <a:lnTo>
                      <a:pt x="269" y="164"/>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68" name="Freeform 60"/>
              <p:cNvSpPr/>
              <p:nvPr/>
            </p:nvSpPr>
            <p:spPr bwMode="auto">
              <a:xfrm>
                <a:off x="3030" y="2120"/>
                <a:ext cx="27" cy="15"/>
              </a:xfrm>
              <a:custGeom>
                <a:avLst/>
                <a:gdLst>
                  <a:gd name="T0" fmla="*/ 6 w 110"/>
                  <a:gd name="T1" fmla="*/ 1 h 61"/>
                  <a:gd name="T2" fmla="*/ 6 w 110"/>
                  <a:gd name="T3" fmla="*/ 1 h 61"/>
                  <a:gd name="T4" fmla="*/ 6 w 110"/>
                  <a:gd name="T5" fmla="*/ 2 h 61"/>
                  <a:gd name="T6" fmla="*/ 7 w 110"/>
                  <a:gd name="T7" fmla="*/ 2 h 61"/>
                  <a:gd name="T8" fmla="*/ 6 w 110"/>
                  <a:gd name="T9" fmla="*/ 3 h 61"/>
                  <a:gd name="T10" fmla="*/ 6 w 110"/>
                  <a:gd name="T11" fmla="*/ 3 h 61"/>
                  <a:gd name="T12" fmla="*/ 5 w 110"/>
                  <a:gd name="T13" fmla="*/ 4 h 61"/>
                  <a:gd name="T14" fmla="*/ 3 w 110"/>
                  <a:gd name="T15" fmla="*/ 4 h 61"/>
                  <a:gd name="T16" fmla="*/ 2 w 110"/>
                  <a:gd name="T17" fmla="*/ 4 h 61"/>
                  <a:gd name="T18" fmla="*/ 2 w 110"/>
                  <a:gd name="T19" fmla="*/ 3 h 61"/>
                  <a:gd name="T20" fmla="*/ 1 w 110"/>
                  <a:gd name="T21" fmla="*/ 3 h 61"/>
                  <a:gd name="T22" fmla="*/ 0 w 110"/>
                  <a:gd name="T23" fmla="*/ 3 h 61"/>
                  <a:gd name="T24" fmla="*/ 0 w 110"/>
                  <a:gd name="T25" fmla="*/ 2 h 61"/>
                  <a:gd name="T26" fmla="*/ 0 w 110"/>
                  <a:gd name="T27" fmla="*/ 1 h 61"/>
                  <a:gd name="T28" fmla="*/ 0 w 110"/>
                  <a:gd name="T29" fmla="*/ 1 h 61"/>
                  <a:gd name="T30" fmla="*/ 1 w 110"/>
                  <a:gd name="T31" fmla="*/ 1 h 61"/>
                  <a:gd name="T32" fmla="*/ 1 w 110"/>
                  <a:gd name="T33" fmla="*/ 0 h 61"/>
                  <a:gd name="T34" fmla="*/ 2 w 110"/>
                  <a:gd name="T35" fmla="*/ 0 h 61"/>
                  <a:gd name="T36" fmla="*/ 4 w 110"/>
                  <a:gd name="T37" fmla="*/ 0 h 61"/>
                  <a:gd name="T38" fmla="*/ 5 w 110"/>
                  <a:gd name="T39" fmla="*/ 0 h 61"/>
                  <a:gd name="T40" fmla="*/ 6 w 110"/>
                  <a:gd name="T41" fmla="*/ 1 h 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0" h="61">
                    <a:moveTo>
                      <a:pt x="96" y="11"/>
                    </a:moveTo>
                    <a:lnTo>
                      <a:pt x="99" y="20"/>
                    </a:lnTo>
                    <a:lnTo>
                      <a:pt x="104" y="27"/>
                    </a:lnTo>
                    <a:lnTo>
                      <a:pt x="110" y="36"/>
                    </a:lnTo>
                    <a:lnTo>
                      <a:pt x="107" y="47"/>
                    </a:lnTo>
                    <a:lnTo>
                      <a:pt x="94" y="57"/>
                    </a:lnTo>
                    <a:lnTo>
                      <a:pt x="77" y="61"/>
                    </a:lnTo>
                    <a:lnTo>
                      <a:pt x="58" y="61"/>
                    </a:lnTo>
                    <a:lnTo>
                      <a:pt x="39" y="61"/>
                    </a:lnTo>
                    <a:lnTo>
                      <a:pt x="28" y="57"/>
                    </a:lnTo>
                    <a:lnTo>
                      <a:pt x="14" y="55"/>
                    </a:lnTo>
                    <a:lnTo>
                      <a:pt x="4" y="50"/>
                    </a:lnTo>
                    <a:lnTo>
                      <a:pt x="0" y="36"/>
                    </a:lnTo>
                    <a:lnTo>
                      <a:pt x="4" y="25"/>
                    </a:lnTo>
                    <a:lnTo>
                      <a:pt x="9" y="17"/>
                    </a:lnTo>
                    <a:lnTo>
                      <a:pt x="18" y="11"/>
                    </a:lnTo>
                    <a:lnTo>
                      <a:pt x="25" y="6"/>
                    </a:lnTo>
                    <a:lnTo>
                      <a:pt x="41" y="4"/>
                    </a:lnTo>
                    <a:lnTo>
                      <a:pt x="64" y="0"/>
                    </a:lnTo>
                    <a:lnTo>
                      <a:pt x="82" y="4"/>
                    </a:lnTo>
                    <a:lnTo>
                      <a:pt x="96"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69" name="Freeform 61"/>
              <p:cNvSpPr/>
              <p:nvPr/>
            </p:nvSpPr>
            <p:spPr bwMode="auto">
              <a:xfrm>
                <a:off x="2819" y="2143"/>
                <a:ext cx="238" cy="71"/>
              </a:xfrm>
              <a:custGeom>
                <a:avLst/>
                <a:gdLst>
                  <a:gd name="T0" fmla="*/ 59 w 954"/>
                  <a:gd name="T1" fmla="*/ 8 h 280"/>
                  <a:gd name="T2" fmla="*/ 1 w 954"/>
                  <a:gd name="T3" fmla="*/ 18 h 280"/>
                  <a:gd name="T4" fmla="*/ 0 w 954"/>
                  <a:gd name="T5" fmla="*/ 16 h 280"/>
                  <a:gd name="T6" fmla="*/ 0 w 954"/>
                  <a:gd name="T7" fmla="*/ 13 h 280"/>
                  <a:gd name="T8" fmla="*/ 0 w 954"/>
                  <a:gd name="T9" fmla="*/ 11 h 280"/>
                  <a:gd name="T10" fmla="*/ 0 w 954"/>
                  <a:gd name="T11" fmla="*/ 8 h 280"/>
                  <a:gd name="T12" fmla="*/ 2 w 954"/>
                  <a:gd name="T13" fmla="*/ 8 h 280"/>
                  <a:gd name="T14" fmla="*/ 5 w 954"/>
                  <a:gd name="T15" fmla="*/ 8 h 280"/>
                  <a:gd name="T16" fmla="*/ 8 w 954"/>
                  <a:gd name="T17" fmla="*/ 8 h 280"/>
                  <a:gd name="T18" fmla="*/ 12 w 954"/>
                  <a:gd name="T19" fmla="*/ 8 h 280"/>
                  <a:gd name="T20" fmla="*/ 16 w 954"/>
                  <a:gd name="T21" fmla="*/ 7 h 280"/>
                  <a:gd name="T22" fmla="*/ 20 w 954"/>
                  <a:gd name="T23" fmla="*/ 7 h 280"/>
                  <a:gd name="T24" fmla="*/ 25 w 954"/>
                  <a:gd name="T25" fmla="*/ 6 h 280"/>
                  <a:gd name="T26" fmla="*/ 30 w 954"/>
                  <a:gd name="T27" fmla="*/ 6 h 280"/>
                  <a:gd name="T28" fmla="*/ 34 w 954"/>
                  <a:gd name="T29" fmla="*/ 5 h 280"/>
                  <a:gd name="T30" fmla="*/ 39 w 954"/>
                  <a:gd name="T31" fmla="*/ 4 h 280"/>
                  <a:gd name="T32" fmla="*/ 43 w 954"/>
                  <a:gd name="T33" fmla="*/ 3 h 280"/>
                  <a:gd name="T34" fmla="*/ 47 w 954"/>
                  <a:gd name="T35" fmla="*/ 3 h 280"/>
                  <a:gd name="T36" fmla="*/ 51 w 954"/>
                  <a:gd name="T37" fmla="*/ 2 h 280"/>
                  <a:gd name="T38" fmla="*/ 54 w 954"/>
                  <a:gd name="T39" fmla="*/ 1 h 280"/>
                  <a:gd name="T40" fmla="*/ 57 w 954"/>
                  <a:gd name="T41" fmla="*/ 1 h 280"/>
                  <a:gd name="T42" fmla="*/ 59 w 954"/>
                  <a:gd name="T43" fmla="*/ 0 h 280"/>
                  <a:gd name="T44" fmla="*/ 59 w 954"/>
                  <a:gd name="T45" fmla="*/ 2 h 280"/>
                  <a:gd name="T46" fmla="*/ 59 w 954"/>
                  <a:gd name="T47" fmla="*/ 4 h 280"/>
                  <a:gd name="T48" fmla="*/ 59 w 954"/>
                  <a:gd name="T49" fmla="*/ 6 h 280"/>
                  <a:gd name="T50" fmla="*/ 59 w 954"/>
                  <a:gd name="T51" fmla="*/ 8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954" h="280">
                    <a:moveTo>
                      <a:pt x="945" y="120"/>
                    </a:moveTo>
                    <a:lnTo>
                      <a:pt x="11" y="280"/>
                    </a:lnTo>
                    <a:lnTo>
                      <a:pt x="0" y="248"/>
                    </a:lnTo>
                    <a:lnTo>
                      <a:pt x="0" y="207"/>
                    </a:lnTo>
                    <a:lnTo>
                      <a:pt x="2" y="166"/>
                    </a:lnTo>
                    <a:lnTo>
                      <a:pt x="5" y="131"/>
                    </a:lnTo>
                    <a:lnTo>
                      <a:pt x="37" y="131"/>
                    </a:lnTo>
                    <a:lnTo>
                      <a:pt x="81" y="131"/>
                    </a:lnTo>
                    <a:lnTo>
                      <a:pt x="136" y="128"/>
                    </a:lnTo>
                    <a:lnTo>
                      <a:pt x="196" y="122"/>
                    </a:lnTo>
                    <a:lnTo>
                      <a:pt x="262" y="115"/>
                    </a:lnTo>
                    <a:lnTo>
                      <a:pt x="329" y="106"/>
                    </a:lnTo>
                    <a:lnTo>
                      <a:pt x="403" y="98"/>
                    </a:lnTo>
                    <a:lnTo>
                      <a:pt x="476" y="87"/>
                    </a:lnTo>
                    <a:lnTo>
                      <a:pt x="554" y="76"/>
                    </a:lnTo>
                    <a:lnTo>
                      <a:pt x="624" y="65"/>
                    </a:lnTo>
                    <a:lnTo>
                      <a:pt x="695" y="51"/>
                    </a:lnTo>
                    <a:lnTo>
                      <a:pt x="761" y="41"/>
                    </a:lnTo>
                    <a:lnTo>
                      <a:pt x="820" y="30"/>
                    </a:lnTo>
                    <a:lnTo>
                      <a:pt x="874" y="19"/>
                    </a:lnTo>
                    <a:lnTo>
                      <a:pt x="918" y="9"/>
                    </a:lnTo>
                    <a:lnTo>
                      <a:pt x="954" y="0"/>
                    </a:lnTo>
                    <a:lnTo>
                      <a:pt x="951" y="32"/>
                    </a:lnTo>
                    <a:lnTo>
                      <a:pt x="951" y="60"/>
                    </a:lnTo>
                    <a:lnTo>
                      <a:pt x="948" y="90"/>
                    </a:lnTo>
                    <a:lnTo>
                      <a:pt x="945" y="120"/>
                    </a:lnTo>
                    <a:close/>
                  </a:path>
                </a:pathLst>
              </a:custGeom>
              <a:solidFill>
                <a:srgbClr val="AFAFA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70" name="Freeform 62"/>
              <p:cNvSpPr/>
              <p:nvPr/>
            </p:nvSpPr>
            <p:spPr bwMode="auto">
              <a:xfrm>
                <a:off x="3065" y="2148"/>
                <a:ext cx="25" cy="68"/>
              </a:xfrm>
              <a:custGeom>
                <a:avLst/>
                <a:gdLst>
                  <a:gd name="T0" fmla="*/ 6 w 101"/>
                  <a:gd name="T1" fmla="*/ 8 h 276"/>
                  <a:gd name="T2" fmla="*/ 6 w 101"/>
                  <a:gd name="T3" fmla="*/ 10 h 276"/>
                  <a:gd name="T4" fmla="*/ 6 w 101"/>
                  <a:gd name="T5" fmla="*/ 12 h 276"/>
                  <a:gd name="T6" fmla="*/ 6 w 101"/>
                  <a:gd name="T7" fmla="*/ 14 h 276"/>
                  <a:gd name="T8" fmla="*/ 5 w 101"/>
                  <a:gd name="T9" fmla="*/ 17 h 276"/>
                  <a:gd name="T10" fmla="*/ 5 w 101"/>
                  <a:gd name="T11" fmla="*/ 16 h 276"/>
                  <a:gd name="T12" fmla="*/ 4 w 101"/>
                  <a:gd name="T13" fmla="*/ 15 h 276"/>
                  <a:gd name="T14" fmla="*/ 3 w 101"/>
                  <a:gd name="T15" fmla="*/ 13 h 276"/>
                  <a:gd name="T16" fmla="*/ 2 w 101"/>
                  <a:gd name="T17" fmla="*/ 12 h 276"/>
                  <a:gd name="T18" fmla="*/ 1 w 101"/>
                  <a:gd name="T19" fmla="*/ 11 h 276"/>
                  <a:gd name="T20" fmla="*/ 1 w 101"/>
                  <a:gd name="T21" fmla="*/ 10 h 276"/>
                  <a:gd name="T22" fmla="*/ 0 w 101"/>
                  <a:gd name="T23" fmla="*/ 9 h 276"/>
                  <a:gd name="T24" fmla="*/ 0 w 101"/>
                  <a:gd name="T25" fmla="*/ 8 h 276"/>
                  <a:gd name="T26" fmla="*/ 0 w 101"/>
                  <a:gd name="T27" fmla="*/ 6 h 276"/>
                  <a:gd name="T28" fmla="*/ 0 w 101"/>
                  <a:gd name="T29" fmla="*/ 4 h 276"/>
                  <a:gd name="T30" fmla="*/ 0 w 101"/>
                  <a:gd name="T31" fmla="*/ 2 h 276"/>
                  <a:gd name="T32" fmla="*/ 1 w 101"/>
                  <a:gd name="T33" fmla="*/ 0 h 276"/>
                  <a:gd name="T34" fmla="*/ 1 w 101"/>
                  <a:gd name="T35" fmla="*/ 1 h 276"/>
                  <a:gd name="T36" fmla="*/ 2 w 101"/>
                  <a:gd name="T37" fmla="*/ 2 h 276"/>
                  <a:gd name="T38" fmla="*/ 3 w 101"/>
                  <a:gd name="T39" fmla="*/ 3 h 276"/>
                  <a:gd name="T40" fmla="*/ 3 w 101"/>
                  <a:gd name="T41" fmla="*/ 4 h 276"/>
                  <a:gd name="T42" fmla="*/ 4 w 101"/>
                  <a:gd name="T43" fmla="*/ 5 h 276"/>
                  <a:gd name="T44" fmla="*/ 5 w 101"/>
                  <a:gd name="T45" fmla="*/ 6 h 276"/>
                  <a:gd name="T46" fmla="*/ 5 w 101"/>
                  <a:gd name="T47" fmla="*/ 7 h 276"/>
                  <a:gd name="T48" fmla="*/ 6 w 101"/>
                  <a:gd name="T49" fmla="*/ 8 h 2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1" h="276">
                    <a:moveTo>
                      <a:pt x="101" y="128"/>
                    </a:moveTo>
                    <a:lnTo>
                      <a:pt x="95" y="164"/>
                    </a:lnTo>
                    <a:lnTo>
                      <a:pt x="92" y="202"/>
                    </a:lnTo>
                    <a:lnTo>
                      <a:pt x="92" y="237"/>
                    </a:lnTo>
                    <a:lnTo>
                      <a:pt x="90" y="276"/>
                    </a:lnTo>
                    <a:lnTo>
                      <a:pt x="78" y="257"/>
                    </a:lnTo>
                    <a:lnTo>
                      <a:pt x="65" y="240"/>
                    </a:lnTo>
                    <a:lnTo>
                      <a:pt x="51" y="221"/>
                    </a:lnTo>
                    <a:lnTo>
                      <a:pt x="37" y="202"/>
                    </a:lnTo>
                    <a:lnTo>
                      <a:pt x="25" y="182"/>
                    </a:lnTo>
                    <a:lnTo>
                      <a:pt x="14" y="164"/>
                    </a:lnTo>
                    <a:lnTo>
                      <a:pt x="5" y="145"/>
                    </a:lnTo>
                    <a:lnTo>
                      <a:pt x="0" y="126"/>
                    </a:lnTo>
                    <a:lnTo>
                      <a:pt x="5" y="96"/>
                    </a:lnTo>
                    <a:lnTo>
                      <a:pt x="7" y="66"/>
                    </a:lnTo>
                    <a:lnTo>
                      <a:pt x="7" y="33"/>
                    </a:lnTo>
                    <a:lnTo>
                      <a:pt x="11" y="0"/>
                    </a:lnTo>
                    <a:lnTo>
                      <a:pt x="21" y="16"/>
                    </a:lnTo>
                    <a:lnTo>
                      <a:pt x="32" y="33"/>
                    </a:lnTo>
                    <a:lnTo>
                      <a:pt x="43" y="49"/>
                    </a:lnTo>
                    <a:lnTo>
                      <a:pt x="55" y="66"/>
                    </a:lnTo>
                    <a:lnTo>
                      <a:pt x="65" y="82"/>
                    </a:lnTo>
                    <a:lnTo>
                      <a:pt x="76" y="99"/>
                    </a:lnTo>
                    <a:lnTo>
                      <a:pt x="87" y="115"/>
                    </a:lnTo>
                    <a:lnTo>
                      <a:pt x="101" y="128"/>
                    </a:lnTo>
                    <a:close/>
                  </a:path>
                </a:pathLst>
              </a:custGeom>
              <a:solidFill>
                <a:srgbClr val="ADE2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71" name="Freeform 63"/>
              <p:cNvSpPr/>
              <p:nvPr/>
            </p:nvSpPr>
            <p:spPr bwMode="auto">
              <a:xfrm>
                <a:off x="2810" y="2149"/>
                <a:ext cx="32" cy="18"/>
              </a:xfrm>
              <a:custGeom>
                <a:avLst/>
                <a:gdLst>
                  <a:gd name="T0" fmla="*/ 8 w 125"/>
                  <a:gd name="T1" fmla="*/ 2 h 74"/>
                  <a:gd name="T2" fmla="*/ 8 w 125"/>
                  <a:gd name="T3" fmla="*/ 3 h 74"/>
                  <a:gd name="T4" fmla="*/ 8 w 125"/>
                  <a:gd name="T5" fmla="*/ 3 h 74"/>
                  <a:gd name="T6" fmla="*/ 7 w 125"/>
                  <a:gd name="T7" fmla="*/ 4 h 74"/>
                  <a:gd name="T8" fmla="*/ 6 w 125"/>
                  <a:gd name="T9" fmla="*/ 4 h 74"/>
                  <a:gd name="T10" fmla="*/ 5 w 125"/>
                  <a:gd name="T11" fmla="*/ 4 h 74"/>
                  <a:gd name="T12" fmla="*/ 5 w 125"/>
                  <a:gd name="T13" fmla="*/ 4 h 74"/>
                  <a:gd name="T14" fmla="*/ 4 w 125"/>
                  <a:gd name="T15" fmla="*/ 4 h 74"/>
                  <a:gd name="T16" fmla="*/ 3 w 125"/>
                  <a:gd name="T17" fmla="*/ 4 h 74"/>
                  <a:gd name="T18" fmla="*/ 3 w 125"/>
                  <a:gd name="T19" fmla="*/ 4 h 74"/>
                  <a:gd name="T20" fmla="*/ 2 w 125"/>
                  <a:gd name="T21" fmla="*/ 4 h 74"/>
                  <a:gd name="T22" fmla="*/ 1 w 125"/>
                  <a:gd name="T23" fmla="*/ 4 h 74"/>
                  <a:gd name="T24" fmla="*/ 1 w 125"/>
                  <a:gd name="T25" fmla="*/ 3 h 74"/>
                  <a:gd name="T26" fmla="*/ 0 w 125"/>
                  <a:gd name="T27" fmla="*/ 3 h 74"/>
                  <a:gd name="T28" fmla="*/ 0 w 125"/>
                  <a:gd name="T29" fmla="*/ 2 h 74"/>
                  <a:gd name="T30" fmla="*/ 0 w 125"/>
                  <a:gd name="T31" fmla="*/ 2 h 74"/>
                  <a:gd name="T32" fmla="*/ 0 w 125"/>
                  <a:gd name="T33" fmla="*/ 1 h 74"/>
                  <a:gd name="T34" fmla="*/ 1 w 125"/>
                  <a:gd name="T35" fmla="*/ 1 h 74"/>
                  <a:gd name="T36" fmla="*/ 2 w 125"/>
                  <a:gd name="T37" fmla="*/ 0 h 74"/>
                  <a:gd name="T38" fmla="*/ 2 w 125"/>
                  <a:gd name="T39" fmla="*/ 0 h 74"/>
                  <a:gd name="T40" fmla="*/ 3 w 125"/>
                  <a:gd name="T41" fmla="*/ 0 h 74"/>
                  <a:gd name="T42" fmla="*/ 4 w 125"/>
                  <a:gd name="T43" fmla="*/ 0 h 74"/>
                  <a:gd name="T44" fmla="*/ 5 w 125"/>
                  <a:gd name="T45" fmla="*/ 0 h 74"/>
                  <a:gd name="T46" fmla="*/ 6 w 125"/>
                  <a:gd name="T47" fmla="*/ 0 h 74"/>
                  <a:gd name="T48" fmla="*/ 6 w 125"/>
                  <a:gd name="T49" fmla="*/ 0 h 74"/>
                  <a:gd name="T50" fmla="*/ 8 w 125"/>
                  <a:gd name="T51" fmla="*/ 2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5" h="74">
                    <a:moveTo>
                      <a:pt x="123" y="34"/>
                    </a:moveTo>
                    <a:lnTo>
                      <a:pt x="125" y="47"/>
                    </a:lnTo>
                    <a:lnTo>
                      <a:pt x="118" y="55"/>
                    </a:lnTo>
                    <a:lnTo>
                      <a:pt x="104" y="61"/>
                    </a:lnTo>
                    <a:lnTo>
                      <a:pt x="93" y="69"/>
                    </a:lnTo>
                    <a:lnTo>
                      <a:pt x="82" y="71"/>
                    </a:lnTo>
                    <a:lnTo>
                      <a:pt x="70" y="71"/>
                    </a:lnTo>
                    <a:lnTo>
                      <a:pt x="60" y="74"/>
                    </a:lnTo>
                    <a:lnTo>
                      <a:pt x="49" y="74"/>
                    </a:lnTo>
                    <a:lnTo>
                      <a:pt x="38" y="71"/>
                    </a:lnTo>
                    <a:lnTo>
                      <a:pt x="27" y="69"/>
                    </a:lnTo>
                    <a:lnTo>
                      <a:pt x="17" y="64"/>
                    </a:lnTo>
                    <a:lnTo>
                      <a:pt x="8" y="55"/>
                    </a:lnTo>
                    <a:lnTo>
                      <a:pt x="3" y="50"/>
                    </a:lnTo>
                    <a:lnTo>
                      <a:pt x="0" y="41"/>
                    </a:lnTo>
                    <a:lnTo>
                      <a:pt x="0" y="30"/>
                    </a:lnTo>
                    <a:lnTo>
                      <a:pt x="3" y="20"/>
                    </a:lnTo>
                    <a:lnTo>
                      <a:pt x="11" y="11"/>
                    </a:lnTo>
                    <a:lnTo>
                      <a:pt x="22" y="6"/>
                    </a:lnTo>
                    <a:lnTo>
                      <a:pt x="35" y="4"/>
                    </a:lnTo>
                    <a:lnTo>
                      <a:pt x="47" y="0"/>
                    </a:lnTo>
                    <a:lnTo>
                      <a:pt x="60" y="4"/>
                    </a:lnTo>
                    <a:lnTo>
                      <a:pt x="74" y="4"/>
                    </a:lnTo>
                    <a:lnTo>
                      <a:pt x="88" y="6"/>
                    </a:lnTo>
                    <a:lnTo>
                      <a:pt x="98" y="9"/>
                    </a:lnTo>
                    <a:lnTo>
                      <a:pt x="123" y="3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72" name="Freeform 64"/>
              <p:cNvSpPr/>
              <p:nvPr/>
            </p:nvSpPr>
            <p:spPr bwMode="auto">
              <a:xfrm>
                <a:off x="3228" y="2154"/>
                <a:ext cx="7" cy="43"/>
              </a:xfrm>
              <a:custGeom>
                <a:avLst/>
                <a:gdLst>
                  <a:gd name="T0" fmla="*/ 1 w 30"/>
                  <a:gd name="T1" fmla="*/ 11 h 171"/>
                  <a:gd name="T2" fmla="*/ 1 w 30"/>
                  <a:gd name="T3" fmla="*/ 11 h 171"/>
                  <a:gd name="T4" fmla="*/ 1 w 30"/>
                  <a:gd name="T5" fmla="*/ 11 h 171"/>
                  <a:gd name="T6" fmla="*/ 0 w 30"/>
                  <a:gd name="T7" fmla="*/ 11 h 171"/>
                  <a:gd name="T8" fmla="*/ 0 w 30"/>
                  <a:gd name="T9" fmla="*/ 11 h 171"/>
                  <a:gd name="T10" fmla="*/ 0 w 30"/>
                  <a:gd name="T11" fmla="*/ 8 h 171"/>
                  <a:gd name="T12" fmla="*/ 1 w 30"/>
                  <a:gd name="T13" fmla="*/ 6 h 171"/>
                  <a:gd name="T14" fmla="*/ 1 w 30"/>
                  <a:gd name="T15" fmla="*/ 3 h 171"/>
                  <a:gd name="T16" fmla="*/ 1 w 30"/>
                  <a:gd name="T17" fmla="*/ 0 h 171"/>
                  <a:gd name="T18" fmla="*/ 2 w 30"/>
                  <a:gd name="T19" fmla="*/ 3 h 171"/>
                  <a:gd name="T20" fmla="*/ 2 w 30"/>
                  <a:gd name="T21" fmla="*/ 6 h 171"/>
                  <a:gd name="T22" fmla="*/ 1 w 30"/>
                  <a:gd name="T23" fmla="*/ 8 h 171"/>
                  <a:gd name="T24" fmla="*/ 1 w 30"/>
                  <a:gd name="T25" fmla="*/ 11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 h="171">
                    <a:moveTo>
                      <a:pt x="27" y="168"/>
                    </a:moveTo>
                    <a:lnTo>
                      <a:pt x="22" y="168"/>
                    </a:lnTo>
                    <a:lnTo>
                      <a:pt x="16" y="171"/>
                    </a:lnTo>
                    <a:lnTo>
                      <a:pt x="8" y="171"/>
                    </a:lnTo>
                    <a:lnTo>
                      <a:pt x="0" y="171"/>
                    </a:lnTo>
                    <a:lnTo>
                      <a:pt x="6" y="127"/>
                    </a:lnTo>
                    <a:lnTo>
                      <a:pt x="16" y="87"/>
                    </a:lnTo>
                    <a:lnTo>
                      <a:pt x="25" y="44"/>
                    </a:lnTo>
                    <a:lnTo>
                      <a:pt x="27" y="0"/>
                    </a:lnTo>
                    <a:lnTo>
                      <a:pt x="30" y="44"/>
                    </a:lnTo>
                    <a:lnTo>
                      <a:pt x="30" y="87"/>
                    </a:lnTo>
                    <a:lnTo>
                      <a:pt x="27" y="127"/>
                    </a:lnTo>
                    <a:lnTo>
                      <a:pt x="27" y="168"/>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73" name="Freeform 65"/>
              <p:cNvSpPr/>
              <p:nvPr/>
            </p:nvSpPr>
            <p:spPr bwMode="auto">
              <a:xfrm>
                <a:off x="3195" y="2167"/>
                <a:ext cx="7" cy="36"/>
              </a:xfrm>
              <a:custGeom>
                <a:avLst/>
                <a:gdLst>
                  <a:gd name="T0" fmla="*/ 2 w 27"/>
                  <a:gd name="T1" fmla="*/ 8 h 142"/>
                  <a:gd name="T2" fmla="*/ 2 w 27"/>
                  <a:gd name="T3" fmla="*/ 9 h 142"/>
                  <a:gd name="T4" fmla="*/ 2 w 27"/>
                  <a:gd name="T5" fmla="*/ 9 h 142"/>
                  <a:gd name="T6" fmla="*/ 2 w 27"/>
                  <a:gd name="T7" fmla="*/ 9 h 142"/>
                  <a:gd name="T8" fmla="*/ 0 w 27"/>
                  <a:gd name="T9" fmla="*/ 9 h 142"/>
                  <a:gd name="T10" fmla="*/ 2 w 27"/>
                  <a:gd name="T11" fmla="*/ 0 h 142"/>
                  <a:gd name="T12" fmla="*/ 2 w 27"/>
                  <a:gd name="T13" fmla="*/ 2 h 142"/>
                  <a:gd name="T14" fmla="*/ 2 w 27"/>
                  <a:gd name="T15" fmla="*/ 4 h 142"/>
                  <a:gd name="T16" fmla="*/ 2 w 27"/>
                  <a:gd name="T17" fmla="*/ 6 h 142"/>
                  <a:gd name="T18" fmla="*/ 2 w 27"/>
                  <a:gd name="T19" fmla="*/ 8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42">
                    <a:moveTo>
                      <a:pt x="22" y="126"/>
                    </a:moveTo>
                    <a:lnTo>
                      <a:pt x="25" y="137"/>
                    </a:lnTo>
                    <a:lnTo>
                      <a:pt x="27" y="139"/>
                    </a:lnTo>
                    <a:lnTo>
                      <a:pt x="22" y="139"/>
                    </a:lnTo>
                    <a:lnTo>
                      <a:pt x="0" y="142"/>
                    </a:lnTo>
                    <a:lnTo>
                      <a:pt x="27" y="0"/>
                    </a:lnTo>
                    <a:lnTo>
                      <a:pt x="25" y="31"/>
                    </a:lnTo>
                    <a:lnTo>
                      <a:pt x="25" y="63"/>
                    </a:lnTo>
                    <a:lnTo>
                      <a:pt x="25" y="96"/>
                    </a:lnTo>
                    <a:lnTo>
                      <a:pt x="22" y="126"/>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74" name="Freeform 66"/>
              <p:cNvSpPr/>
              <p:nvPr/>
            </p:nvSpPr>
            <p:spPr bwMode="auto">
              <a:xfrm>
                <a:off x="3157" y="2171"/>
                <a:ext cx="8" cy="37"/>
              </a:xfrm>
              <a:custGeom>
                <a:avLst/>
                <a:gdLst>
                  <a:gd name="T0" fmla="*/ 2 w 30"/>
                  <a:gd name="T1" fmla="*/ 9 h 144"/>
                  <a:gd name="T2" fmla="*/ 2 w 30"/>
                  <a:gd name="T3" fmla="*/ 9 h 144"/>
                  <a:gd name="T4" fmla="*/ 1 w 30"/>
                  <a:gd name="T5" fmla="*/ 10 h 144"/>
                  <a:gd name="T6" fmla="*/ 1 w 30"/>
                  <a:gd name="T7" fmla="*/ 10 h 144"/>
                  <a:gd name="T8" fmla="*/ 0 w 30"/>
                  <a:gd name="T9" fmla="*/ 10 h 144"/>
                  <a:gd name="T10" fmla="*/ 1 w 30"/>
                  <a:gd name="T11" fmla="*/ 7 h 144"/>
                  <a:gd name="T12" fmla="*/ 1 w 30"/>
                  <a:gd name="T13" fmla="*/ 5 h 144"/>
                  <a:gd name="T14" fmla="*/ 1 w 30"/>
                  <a:gd name="T15" fmla="*/ 2 h 144"/>
                  <a:gd name="T16" fmla="*/ 2 w 30"/>
                  <a:gd name="T17" fmla="*/ 0 h 144"/>
                  <a:gd name="T18" fmla="*/ 2 w 30"/>
                  <a:gd name="T19" fmla="*/ 2 h 144"/>
                  <a:gd name="T20" fmla="*/ 2 w 30"/>
                  <a:gd name="T21" fmla="*/ 5 h 144"/>
                  <a:gd name="T22" fmla="*/ 2 w 30"/>
                  <a:gd name="T23" fmla="*/ 7 h 144"/>
                  <a:gd name="T24" fmla="*/ 2 w 30"/>
                  <a:gd name="T25" fmla="*/ 9 h 1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 h="144">
                    <a:moveTo>
                      <a:pt x="23" y="139"/>
                    </a:moveTo>
                    <a:lnTo>
                      <a:pt x="23" y="141"/>
                    </a:lnTo>
                    <a:lnTo>
                      <a:pt x="16" y="144"/>
                    </a:lnTo>
                    <a:lnTo>
                      <a:pt x="9" y="144"/>
                    </a:lnTo>
                    <a:lnTo>
                      <a:pt x="0" y="144"/>
                    </a:lnTo>
                    <a:lnTo>
                      <a:pt x="6" y="109"/>
                    </a:lnTo>
                    <a:lnTo>
                      <a:pt x="11" y="74"/>
                    </a:lnTo>
                    <a:lnTo>
                      <a:pt x="19" y="35"/>
                    </a:lnTo>
                    <a:lnTo>
                      <a:pt x="28" y="0"/>
                    </a:lnTo>
                    <a:lnTo>
                      <a:pt x="30" y="35"/>
                    </a:lnTo>
                    <a:lnTo>
                      <a:pt x="30" y="70"/>
                    </a:lnTo>
                    <a:lnTo>
                      <a:pt x="28" y="106"/>
                    </a:lnTo>
                    <a:lnTo>
                      <a:pt x="23" y="139"/>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75" name="Freeform 67"/>
              <p:cNvSpPr/>
              <p:nvPr/>
            </p:nvSpPr>
            <p:spPr bwMode="auto">
              <a:xfrm>
                <a:off x="3205" y="2176"/>
                <a:ext cx="18" cy="25"/>
              </a:xfrm>
              <a:custGeom>
                <a:avLst/>
                <a:gdLst>
                  <a:gd name="T0" fmla="*/ 5 w 71"/>
                  <a:gd name="T1" fmla="*/ 5 h 101"/>
                  <a:gd name="T2" fmla="*/ 0 w 71"/>
                  <a:gd name="T3" fmla="*/ 6 h 101"/>
                  <a:gd name="T4" fmla="*/ 1 w 71"/>
                  <a:gd name="T5" fmla="*/ 0 h 101"/>
                  <a:gd name="T6" fmla="*/ 2 w 71"/>
                  <a:gd name="T7" fmla="*/ 1 h 101"/>
                  <a:gd name="T8" fmla="*/ 3 w 71"/>
                  <a:gd name="T9" fmla="*/ 2 h 101"/>
                  <a:gd name="T10" fmla="*/ 4 w 71"/>
                  <a:gd name="T11" fmla="*/ 4 h 101"/>
                  <a:gd name="T12" fmla="*/ 5 w 71"/>
                  <a:gd name="T13" fmla="*/ 5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101">
                    <a:moveTo>
                      <a:pt x="71" y="85"/>
                    </a:moveTo>
                    <a:lnTo>
                      <a:pt x="0" y="101"/>
                    </a:lnTo>
                    <a:lnTo>
                      <a:pt x="6" y="0"/>
                    </a:lnTo>
                    <a:lnTo>
                      <a:pt x="25" y="19"/>
                    </a:lnTo>
                    <a:lnTo>
                      <a:pt x="41" y="41"/>
                    </a:lnTo>
                    <a:lnTo>
                      <a:pt x="55" y="65"/>
                    </a:lnTo>
                    <a:lnTo>
                      <a:pt x="71" y="85"/>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76" name="Freeform 68"/>
              <p:cNvSpPr/>
              <p:nvPr/>
            </p:nvSpPr>
            <p:spPr bwMode="auto">
              <a:xfrm>
                <a:off x="3167" y="2179"/>
                <a:ext cx="20" cy="27"/>
              </a:xfrm>
              <a:custGeom>
                <a:avLst/>
                <a:gdLst>
                  <a:gd name="T0" fmla="*/ 5 w 76"/>
                  <a:gd name="T1" fmla="*/ 6 h 107"/>
                  <a:gd name="T2" fmla="*/ 0 w 76"/>
                  <a:gd name="T3" fmla="*/ 7 h 107"/>
                  <a:gd name="T4" fmla="*/ 0 w 76"/>
                  <a:gd name="T5" fmla="*/ 5 h 107"/>
                  <a:gd name="T6" fmla="*/ 0 w 76"/>
                  <a:gd name="T7" fmla="*/ 4 h 107"/>
                  <a:gd name="T8" fmla="*/ 0 w 76"/>
                  <a:gd name="T9" fmla="*/ 2 h 107"/>
                  <a:gd name="T10" fmla="*/ 0 w 76"/>
                  <a:gd name="T11" fmla="*/ 0 h 107"/>
                  <a:gd name="T12" fmla="*/ 2 w 76"/>
                  <a:gd name="T13" fmla="*/ 2 h 107"/>
                  <a:gd name="T14" fmla="*/ 3 w 76"/>
                  <a:gd name="T15" fmla="*/ 3 h 107"/>
                  <a:gd name="T16" fmla="*/ 4 w 76"/>
                  <a:gd name="T17" fmla="*/ 5 h 107"/>
                  <a:gd name="T18" fmla="*/ 5 w 76"/>
                  <a:gd name="T19" fmla="*/ 6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 h="107">
                    <a:moveTo>
                      <a:pt x="76" y="95"/>
                    </a:moveTo>
                    <a:lnTo>
                      <a:pt x="0" y="107"/>
                    </a:lnTo>
                    <a:lnTo>
                      <a:pt x="3" y="82"/>
                    </a:lnTo>
                    <a:lnTo>
                      <a:pt x="5" y="58"/>
                    </a:lnTo>
                    <a:lnTo>
                      <a:pt x="5" y="30"/>
                    </a:lnTo>
                    <a:lnTo>
                      <a:pt x="5" y="0"/>
                    </a:lnTo>
                    <a:lnTo>
                      <a:pt x="25" y="24"/>
                    </a:lnTo>
                    <a:lnTo>
                      <a:pt x="41" y="49"/>
                    </a:lnTo>
                    <a:lnTo>
                      <a:pt x="60" y="74"/>
                    </a:lnTo>
                    <a:lnTo>
                      <a:pt x="76" y="95"/>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77" name="Freeform 69"/>
              <p:cNvSpPr/>
              <p:nvPr/>
            </p:nvSpPr>
            <p:spPr bwMode="auto">
              <a:xfrm>
                <a:off x="3057" y="2182"/>
                <a:ext cx="6" cy="42"/>
              </a:xfrm>
              <a:custGeom>
                <a:avLst/>
                <a:gdLst>
                  <a:gd name="T0" fmla="*/ 1 w 25"/>
                  <a:gd name="T1" fmla="*/ 0 h 166"/>
                  <a:gd name="T2" fmla="*/ 1 w 25"/>
                  <a:gd name="T3" fmla="*/ 2 h 166"/>
                  <a:gd name="T4" fmla="*/ 1 w 25"/>
                  <a:gd name="T5" fmla="*/ 5 h 166"/>
                  <a:gd name="T6" fmla="*/ 1 w 25"/>
                  <a:gd name="T7" fmla="*/ 7 h 166"/>
                  <a:gd name="T8" fmla="*/ 1 w 25"/>
                  <a:gd name="T9" fmla="*/ 10 h 166"/>
                  <a:gd name="T10" fmla="*/ 1 w 25"/>
                  <a:gd name="T11" fmla="*/ 10 h 166"/>
                  <a:gd name="T12" fmla="*/ 1 w 25"/>
                  <a:gd name="T13" fmla="*/ 10 h 166"/>
                  <a:gd name="T14" fmla="*/ 1 w 25"/>
                  <a:gd name="T15" fmla="*/ 10 h 166"/>
                  <a:gd name="T16" fmla="*/ 1 w 25"/>
                  <a:gd name="T17" fmla="*/ 10 h 166"/>
                  <a:gd name="T18" fmla="*/ 1 w 25"/>
                  <a:gd name="T19" fmla="*/ 10 h 166"/>
                  <a:gd name="T20" fmla="*/ 1 w 25"/>
                  <a:gd name="T21" fmla="*/ 11 h 166"/>
                  <a:gd name="T22" fmla="*/ 0 w 25"/>
                  <a:gd name="T23" fmla="*/ 11 h 166"/>
                  <a:gd name="T24" fmla="*/ 0 w 25"/>
                  <a:gd name="T25" fmla="*/ 10 h 166"/>
                  <a:gd name="T26" fmla="*/ 0 w 25"/>
                  <a:gd name="T27" fmla="*/ 10 h 166"/>
                  <a:gd name="T28" fmla="*/ 0 w 25"/>
                  <a:gd name="T29" fmla="*/ 9 h 166"/>
                  <a:gd name="T30" fmla="*/ 0 w 25"/>
                  <a:gd name="T31" fmla="*/ 9 h 166"/>
                  <a:gd name="T32" fmla="*/ 0 w 25"/>
                  <a:gd name="T33" fmla="*/ 7 h 166"/>
                  <a:gd name="T34" fmla="*/ 0 w 25"/>
                  <a:gd name="T35" fmla="*/ 5 h 166"/>
                  <a:gd name="T36" fmla="*/ 0 w 25"/>
                  <a:gd name="T37" fmla="*/ 3 h 166"/>
                  <a:gd name="T38" fmla="*/ 1 w 25"/>
                  <a:gd name="T39" fmla="*/ 1 h 166"/>
                  <a:gd name="T40" fmla="*/ 0 w 25"/>
                  <a:gd name="T41" fmla="*/ 0 h 166"/>
                  <a:gd name="T42" fmla="*/ 0 w 25"/>
                  <a:gd name="T43" fmla="*/ 0 h 166"/>
                  <a:gd name="T44" fmla="*/ 1 w 25"/>
                  <a:gd name="T45" fmla="*/ 0 h 166"/>
                  <a:gd name="T46" fmla="*/ 1 w 25"/>
                  <a:gd name="T47" fmla="*/ 0 h 166"/>
                  <a:gd name="T48" fmla="*/ 1 w 25"/>
                  <a:gd name="T49" fmla="*/ 0 h 1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 h="166">
                    <a:moveTo>
                      <a:pt x="16" y="0"/>
                    </a:moveTo>
                    <a:lnTo>
                      <a:pt x="14" y="37"/>
                    </a:lnTo>
                    <a:lnTo>
                      <a:pt x="16" y="76"/>
                    </a:lnTo>
                    <a:lnTo>
                      <a:pt x="19" y="113"/>
                    </a:lnTo>
                    <a:lnTo>
                      <a:pt x="16" y="154"/>
                    </a:lnTo>
                    <a:lnTo>
                      <a:pt x="19" y="157"/>
                    </a:lnTo>
                    <a:lnTo>
                      <a:pt x="21" y="159"/>
                    </a:lnTo>
                    <a:lnTo>
                      <a:pt x="25" y="159"/>
                    </a:lnTo>
                    <a:lnTo>
                      <a:pt x="19" y="159"/>
                    </a:lnTo>
                    <a:lnTo>
                      <a:pt x="14" y="163"/>
                    </a:lnTo>
                    <a:lnTo>
                      <a:pt x="11" y="166"/>
                    </a:lnTo>
                    <a:lnTo>
                      <a:pt x="5" y="166"/>
                    </a:lnTo>
                    <a:lnTo>
                      <a:pt x="8" y="157"/>
                    </a:lnTo>
                    <a:lnTo>
                      <a:pt x="8" y="149"/>
                    </a:lnTo>
                    <a:lnTo>
                      <a:pt x="2" y="143"/>
                    </a:lnTo>
                    <a:lnTo>
                      <a:pt x="0" y="136"/>
                    </a:lnTo>
                    <a:lnTo>
                      <a:pt x="0" y="106"/>
                    </a:lnTo>
                    <a:lnTo>
                      <a:pt x="2" y="73"/>
                    </a:lnTo>
                    <a:lnTo>
                      <a:pt x="8" y="40"/>
                    </a:lnTo>
                    <a:lnTo>
                      <a:pt x="11" y="10"/>
                    </a:lnTo>
                    <a:lnTo>
                      <a:pt x="5" y="5"/>
                    </a:lnTo>
                    <a:lnTo>
                      <a:pt x="8" y="2"/>
                    </a:lnTo>
                    <a:lnTo>
                      <a:pt x="11" y="0"/>
                    </a:lnTo>
                    <a:lnTo>
                      <a:pt x="14" y="0"/>
                    </a:lnTo>
                    <a:lnTo>
                      <a:pt x="16" y="0"/>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78" name="Freeform 70"/>
              <p:cNvSpPr/>
              <p:nvPr/>
            </p:nvSpPr>
            <p:spPr bwMode="auto">
              <a:xfrm>
                <a:off x="3091" y="2182"/>
                <a:ext cx="4" cy="37"/>
              </a:xfrm>
              <a:custGeom>
                <a:avLst/>
                <a:gdLst>
                  <a:gd name="T0" fmla="*/ 1 w 14"/>
                  <a:gd name="T1" fmla="*/ 3 h 147"/>
                  <a:gd name="T2" fmla="*/ 1 w 14"/>
                  <a:gd name="T3" fmla="*/ 9 h 147"/>
                  <a:gd name="T4" fmla="*/ 1 w 14"/>
                  <a:gd name="T5" fmla="*/ 9 h 147"/>
                  <a:gd name="T6" fmla="*/ 1 w 14"/>
                  <a:gd name="T7" fmla="*/ 9 h 147"/>
                  <a:gd name="T8" fmla="*/ 1 w 14"/>
                  <a:gd name="T9" fmla="*/ 9 h 147"/>
                  <a:gd name="T10" fmla="*/ 0 w 14"/>
                  <a:gd name="T11" fmla="*/ 9 h 147"/>
                  <a:gd name="T12" fmla="*/ 1 w 14"/>
                  <a:gd name="T13" fmla="*/ 7 h 147"/>
                  <a:gd name="T14" fmla="*/ 1 w 14"/>
                  <a:gd name="T15" fmla="*/ 5 h 147"/>
                  <a:gd name="T16" fmla="*/ 1 w 14"/>
                  <a:gd name="T17" fmla="*/ 2 h 147"/>
                  <a:gd name="T18" fmla="*/ 1 w 14"/>
                  <a:gd name="T19" fmla="*/ 0 h 147"/>
                  <a:gd name="T20" fmla="*/ 1 w 14"/>
                  <a:gd name="T21" fmla="*/ 1 h 147"/>
                  <a:gd name="T22" fmla="*/ 1 w 14"/>
                  <a:gd name="T23" fmla="*/ 1 h 147"/>
                  <a:gd name="T24" fmla="*/ 1 w 14"/>
                  <a:gd name="T25" fmla="*/ 2 h 147"/>
                  <a:gd name="T26" fmla="*/ 1 w 14"/>
                  <a:gd name="T27" fmla="*/ 3 h 1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 h="147">
                    <a:moveTo>
                      <a:pt x="14" y="46"/>
                    </a:moveTo>
                    <a:lnTo>
                      <a:pt x="14" y="141"/>
                    </a:lnTo>
                    <a:lnTo>
                      <a:pt x="11" y="141"/>
                    </a:lnTo>
                    <a:lnTo>
                      <a:pt x="9" y="141"/>
                    </a:lnTo>
                    <a:lnTo>
                      <a:pt x="6" y="143"/>
                    </a:lnTo>
                    <a:lnTo>
                      <a:pt x="0" y="147"/>
                    </a:lnTo>
                    <a:lnTo>
                      <a:pt x="6" y="108"/>
                    </a:lnTo>
                    <a:lnTo>
                      <a:pt x="6" y="70"/>
                    </a:lnTo>
                    <a:lnTo>
                      <a:pt x="6" y="35"/>
                    </a:lnTo>
                    <a:lnTo>
                      <a:pt x="11" y="0"/>
                    </a:lnTo>
                    <a:lnTo>
                      <a:pt x="14" y="10"/>
                    </a:lnTo>
                    <a:lnTo>
                      <a:pt x="11" y="21"/>
                    </a:lnTo>
                    <a:lnTo>
                      <a:pt x="9" y="35"/>
                    </a:lnTo>
                    <a:lnTo>
                      <a:pt x="14" y="46"/>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79" name="Freeform 71"/>
              <p:cNvSpPr/>
              <p:nvPr/>
            </p:nvSpPr>
            <p:spPr bwMode="auto">
              <a:xfrm>
                <a:off x="3046" y="2184"/>
                <a:ext cx="9" cy="27"/>
              </a:xfrm>
              <a:custGeom>
                <a:avLst/>
                <a:gdLst>
                  <a:gd name="T0" fmla="*/ 2 w 35"/>
                  <a:gd name="T1" fmla="*/ 0 h 108"/>
                  <a:gd name="T2" fmla="*/ 2 w 35"/>
                  <a:gd name="T3" fmla="*/ 2 h 108"/>
                  <a:gd name="T4" fmla="*/ 2 w 35"/>
                  <a:gd name="T5" fmla="*/ 4 h 108"/>
                  <a:gd name="T6" fmla="*/ 2 w 35"/>
                  <a:gd name="T7" fmla="*/ 5 h 108"/>
                  <a:gd name="T8" fmla="*/ 2 w 35"/>
                  <a:gd name="T9" fmla="*/ 7 h 108"/>
                  <a:gd name="T10" fmla="*/ 1 w 35"/>
                  <a:gd name="T11" fmla="*/ 6 h 108"/>
                  <a:gd name="T12" fmla="*/ 1 w 35"/>
                  <a:gd name="T13" fmla="*/ 6 h 108"/>
                  <a:gd name="T14" fmla="*/ 1 w 35"/>
                  <a:gd name="T15" fmla="*/ 5 h 108"/>
                  <a:gd name="T16" fmla="*/ 0 w 35"/>
                  <a:gd name="T17" fmla="*/ 5 h 108"/>
                  <a:gd name="T18" fmla="*/ 0 w 35"/>
                  <a:gd name="T19" fmla="*/ 1 h 108"/>
                  <a:gd name="T20" fmla="*/ 0 w 35"/>
                  <a:gd name="T21" fmla="*/ 0 h 108"/>
                  <a:gd name="T22" fmla="*/ 1 w 35"/>
                  <a:gd name="T23" fmla="*/ 0 h 108"/>
                  <a:gd name="T24" fmla="*/ 1 w 35"/>
                  <a:gd name="T25" fmla="*/ 0 h 108"/>
                  <a:gd name="T26" fmla="*/ 2 w 35"/>
                  <a:gd name="T27" fmla="*/ 0 h 108"/>
                  <a:gd name="T28" fmla="*/ 2 w 35"/>
                  <a:gd name="T29" fmla="*/ 0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5" h="108">
                    <a:moveTo>
                      <a:pt x="35" y="0"/>
                    </a:moveTo>
                    <a:lnTo>
                      <a:pt x="33" y="27"/>
                    </a:lnTo>
                    <a:lnTo>
                      <a:pt x="30" y="55"/>
                    </a:lnTo>
                    <a:lnTo>
                      <a:pt x="28" y="84"/>
                    </a:lnTo>
                    <a:lnTo>
                      <a:pt x="25" y="108"/>
                    </a:lnTo>
                    <a:lnTo>
                      <a:pt x="19" y="101"/>
                    </a:lnTo>
                    <a:lnTo>
                      <a:pt x="16" y="90"/>
                    </a:lnTo>
                    <a:lnTo>
                      <a:pt x="8" y="81"/>
                    </a:lnTo>
                    <a:lnTo>
                      <a:pt x="0" y="78"/>
                    </a:lnTo>
                    <a:lnTo>
                      <a:pt x="0" y="11"/>
                    </a:lnTo>
                    <a:lnTo>
                      <a:pt x="0" y="5"/>
                    </a:lnTo>
                    <a:lnTo>
                      <a:pt x="8" y="5"/>
                    </a:lnTo>
                    <a:lnTo>
                      <a:pt x="16" y="5"/>
                    </a:lnTo>
                    <a:lnTo>
                      <a:pt x="25" y="2"/>
                    </a:lnTo>
                    <a:lnTo>
                      <a:pt x="35"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80" name="Freeform 72"/>
              <p:cNvSpPr/>
              <p:nvPr/>
            </p:nvSpPr>
            <p:spPr bwMode="auto">
              <a:xfrm>
                <a:off x="3024" y="2186"/>
                <a:ext cx="15" cy="32"/>
              </a:xfrm>
              <a:custGeom>
                <a:avLst/>
                <a:gdLst>
                  <a:gd name="T0" fmla="*/ 4 w 60"/>
                  <a:gd name="T1" fmla="*/ 0 h 125"/>
                  <a:gd name="T2" fmla="*/ 3 w 60"/>
                  <a:gd name="T3" fmla="*/ 2 h 125"/>
                  <a:gd name="T4" fmla="*/ 3 w 60"/>
                  <a:gd name="T5" fmla="*/ 4 h 125"/>
                  <a:gd name="T6" fmla="*/ 3 w 60"/>
                  <a:gd name="T7" fmla="*/ 6 h 125"/>
                  <a:gd name="T8" fmla="*/ 3 w 60"/>
                  <a:gd name="T9" fmla="*/ 8 h 125"/>
                  <a:gd name="T10" fmla="*/ 2 w 60"/>
                  <a:gd name="T11" fmla="*/ 7 h 125"/>
                  <a:gd name="T12" fmla="*/ 2 w 60"/>
                  <a:gd name="T13" fmla="*/ 6 h 125"/>
                  <a:gd name="T14" fmla="*/ 1 w 60"/>
                  <a:gd name="T15" fmla="*/ 5 h 125"/>
                  <a:gd name="T16" fmla="*/ 1 w 60"/>
                  <a:gd name="T17" fmla="*/ 4 h 125"/>
                  <a:gd name="T18" fmla="*/ 0 w 60"/>
                  <a:gd name="T19" fmla="*/ 4 h 125"/>
                  <a:gd name="T20" fmla="*/ 0 w 60"/>
                  <a:gd name="T21" fmla="*/ 3 h 125"/>
                  <a:gd name="T22" fmla="*/ 0 w 60"/>
                  <a:gd name="T23" fmla="*/ 2 h 125"/>
                  <a:gd name="T24" fmla="*/ 0 w 60"/>
                  <a:gd name="T25" fmla="*/ 1 h 125"/>
                  <a:gd name="T26" fmla="*/ 0 w 60"/>
                  <a:gd name="T27" fmla="*/ 1 h 125"/>
                  <a:gd name="T28" fmla="*/ 0 w 60"/>
                  <a:gd name="T29" fmla="*/ 1 h 125"/>
                  <a:gd name="T30" fmla="*/ 0 w 60"/>
                  <a:gd name="T31" fmla="*/ 1 h 125"/>
                  <a:gd name="T32" fmla="*/ 1 w 60"/>
                  <a:gd name="T33" fmla="*/ 0 h 125"/>
                  <a:gd name="T34" fmla="*/ 2 w 60"/>
                  <a:gd name="T35" fmla="*/ 0 h 125"/>
                  <a:gd name="T36" fmla="*/ 3 w 60"/>
                  <a:gd name="T37" fmla="*/ 0 h 125"/>
                  <a:gd name="T38" fmla="*/ 4 w 60"/>
                  <a:gd name="T39" fmla="*/ 0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0" h="125">
                    <a:moveTo>
                      <a:pt x="60" y="0"/>
                    </a:moveTo>
                    <a:lnTo>
                      <a:pt x="52" y="30"/>
                    </a:lnTo>
                    <a:lnTo>
                      <a:pt x="49" y="62"/>
                    </a:lnTo>
                    <a:lnTo>
                      <a:pt x="47" y="92"/>
                    </a:lnTo>
                    <a:lnTo>
                      <a:pt x="44" y="125"/>
                    </a:lnTo>
                    <a:lnTo>
                      <a:pt x="33" y="111"/>
                    </a:lnTo>
                    <a:lnTo>
                      <a:pt x="22" y="95"/>
                    </a:lnTo>
                    <a:lnTo>
                      <a:pt x="14" y="81"/>
                    </a:lnTo>
                    <a:lnTo>
                      <a:pt x="8" y="67"/>
                    </a:lnTo>
                    <a:lnTo>
                      <a:pt x="3" y="57"/>
                    </a:lnTo>
                    <a:lnTo>
                      <a:pt x="0" y="40"/>
                    </a:lnTo>
                    <a:lnTo>
                      <a:pt x="3" y="26"/>
                    </a:lnTo>
                    <a:lnTo>
                      <a:pt x="3" y="14"/>
                    </a:lnTo>
                    <a:lnTo>
                      <a:pt x="3" y="10"/>
                    </a:lnTo>
                    <a:lnTo>
                      <a:pt x="3" y="8"/>
                    </a:lnTo>
                    <a:lnTo>
                      <a:pt x="0" y="8"/>
                    </a:lnTo>
                    <a:lnTo>
                      <a:pt x="11" y="5"/>
                    </a:lnTo>
                    <a:lnTo>
                      <a:pt x="28" y="2"/>
                    </a:lnTo>
                    <a:lnTo>
                      <a:pt x="44" y="0"/>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81" name="Freeform 73"/>
              <p:cNvSpPr/>
              <p:nvPr/>
            </p:nvSpPr>
            <p:spPr bwMode="auto">
              <a:xfrm>
                <a:off x="2547" y="2189"/>
                <a:ext cx="16" cy="31"/>
              </a:xfrm>
              <a:custGeom>
                <a:avLst/>
                <a:gdLst>
                  <a:gd name="T0" fmla="*/ 4 w 65"/>
                  <a:gd name="T1" fmla="*/ 8 h 125"/>
                  <a:gd name="T2" fmla="*/ 2 w 65"/>
                  <a:gd name="T3" fmla="*/ 8 h 125"/>
                  <a:gd name="T4" fmla="*/ 2 w 65"/>
                  <a:gd name="T5" fmla="*/ 6 h 125"/>
                  <a:gd name="T6" fmla="*/ 1 w 65"/>
                  <a:gd name="T7" fmla="*/ 4 h 125"/>
                  <a:gd name="T8" fmla="*/ 0 w 65"/>
                  <a:gd name="T9" fmla="*/ 2 h 125"/>
                  <a:gd name="T10" fmla="*/ 0 w 65"/>
                  <a:gd name="T11" fmla="*/ 1 h 125"/>
                  <a:gd name="T12" fmla="*/ 0 w 65"/>
                  <a:gd name="T13" fmla="*/ 0 h 125"/>
                  <a:gd name="T14" fmla="*/ 0 w 65"/>
                  <a:gd name="T15" fmla="*/ 0 h 125"/>
                  <a:gd name="T16" fmla="*/ 1 w 65"/>
                  <a:gd name="T17" fmla="*/ 0 h 125"/>
                  <a:gd name="T18" fmla="*/ 1 w 65"/>
                  <a:gd name="T19" fmla="*/ 0 h 125"/>
                  <a:gd name="T20" fmla="*/ 4 w 65"/>
                  <a:gd name="T21" fmla="*/ 8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25">
                    <a:moveTo>
                      <a:pt x="65" y="123"/>
                    </a:moveTo>
                    <a:lnTo>
                      <a:pt x="35" y="125"/>
                    </a:lnTo>
                    <a:lnTo>
                      <a:pt x="27" y="98"/>
                    </a:lnTo>
                    <a:lnTo>
                      <a:pt x="19" y="68"/>
                    </a:lnTo>
                    <a:lnTo>
                      <a:pt x="8" y="41"/>
                    </a:lnTo>
                    <a:lnTo>
                      <a:pt x="0" y="11"/>
                    </a:lnTo>
                    <a:lnTo>
                      <a:pt x="3" y="6"/>
                    </a:lnTo>
                    <a:lnTo>
                      <a:pt x="8" y="0"/>
                    </a:lnTo>
                    <a:lnTo>
                      <a:pt x="14" y="0"/>
                    </a:lnTo>
                    <a:lnTo>
                      <a:pt x="22" y="0"/>
                    </a:lnTo>
                    <a:lnTo>
                      <a:pt x="65" y="123"/>
                    </a:lnTo>
                    <a:close/>
                  </a:path>
                </a:pathLst>
              </a:custGeom>
              <a:solidFill>
                <a:srgbClr val="3FF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82" name="Freeform 74"/>
              <p:cNvSpPr/>
              <p:nvPr/>
            </p:nvSpPr>
            <p:spPr bwMode="auto">
              <a:xfrm>
                <a:off x="2998" y="2190"/>
                <a:ext cx="18" cy="31"/>
              </a:xfrm>
              <a:custGeom>
                <a:avLst/>
                <a:gdLst>
                  <a:gd name="T0" fmla="*/ 4 w 73"/>
                  <a:gd name="T1" fmla="*/ 0 h 124"/>
                  <a:gd name="T2" fmla="*/ 4 w 73"/>
                  <a:gd name="T3" fmla="*/ 2 h 124"/>
                  <a:gd name="T4" fmla="*/ 4 w 73"/>
                  <a:gd name="T5" fmla="*/ 4 h 124"/>
                  <a:gd name="T6" fmla="*/ 4 w 73"/>
                  <a:gd name="T7" fmla="*/ 6 h 124"/>
                  <a:gd name="T8" fmla="*/ 3 w 73"/>
                  <a:gd name="T9" fmla="*/ 8 h 124"/>
                  <a:gd name="T10" fmla="*/ 2 w 73"/>
                  <a:gd name="T11" fmla="*/ 6 h 124"/>
                  <a:gd name="T12" fmla="*/ 0 w 73"/>
                  <a:gd name="T13" fmla="*/ 5 h 124"/>
                  <a:gd name="T14" fmla="*/ 0 w 73"/>
                  <a:gd name="T15" fmla="*/ 3 h 124"/>
                  <a:gd name="T16" fmla="*/ 0 w 73"/>
                  <a:gd name="T17" fmla="*/ 1 h 124"/>
                  <a:gd name="T18" fmla="*/ 1 w 73"/>
                  <a:gd name="T19" fmla="*/ 1 h 124"/>
                  <a:gd name="T20" fmla="*/ 2 w 73"/>
                  <a:gd name="T21" fmla="*/ 0 h 124"/>
                  <a:gd name="T22" fmla="*/ 3 w 73"/>
                  <a:gd name="T23" fmla="*/ 0 h 124"/>
                  <a:gd name="T24" fmla="*/ 4 w 73"/>
                  <a:gd name="T25" fmla="*/ 0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3" h="124">
                    <a:moveTo>
                      <a:pt x="73" y="0"/>
                    </a:moveTo>
                    <a:lnTo>
                      <a:pt x="67" y="30"/>
                    </a:lnTo>
                    <a:lnTo>
                      <a:pt x="65" y="62"/>
                    </a:lnTo>
                    <a:lnTo>
                      <a:pt x="60" y="92"/>
                    </a:lnTo>
                    <a:lnTo>
                      <a:pt x="51" y="124"/>
                    </a:lnTo>
                    <a:lnTo>
                      <a:pt x="30" y="97"/>
                    </a:lnTo>
                    <a:lnTo>
                      <a:pt x="10" y="70"/>
                    </a:lnTo>
                    <a:lnTo>
                      <a:pt x="0" y="40"/>
                    </a:lnTo>
                    <a:lnTo>
                      <a:pt x="2" y="10"/>
                    </a:lnTo>
                    <a:lnTo>
                      <a:pt x="21" y="7"/>
                    </a:lnTo>
                    <a:lnTo>
                      <a:pt x="37" y="2"/>
                    </a:lnTo>
                    <a:lnTo>
                      <a:pt x="57" y="0"/>
                    </a:lnTo>
                    <a:lnTo>
                      <a:pt x="73"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83" name="Freeform 75"/>
              <p:cNvSpPr/>
              <p:nvPr/>
            </p:nvSpPr>
            <p:spPr bwMode="auto">
              <a:xfrm>
                <a:off x="3038" y="2190"/>
                <a:ext cx="5" cy="37"/>
              </a:xfrm>
              <a:custGeom>
                <a:avLst/>
                <a:gdLst>
                  <a:gd name="T0" fmla="*/ 1 w 19"/>
                  <a:gd name="T1" fmla="*/ 9 h 147"/>
                  <a:gd name="T2" fmla="*/ 1 w 19"/>
                  <a:gd name="T3" fmla="*/ 9 h 147"/>
                  <a:gd name="T4" fmla="*/ 1 w 19"/>
                  <a:gd name="T5" fmla="*/ 9 h 147"/>
                  <a:gd name="T6" fmla="*/ 1 w 19"/>
                  <a:gd name="T7" fmla="*/ 9 h 147"/>
                  <a:gd name="T8" fmla="*/ 0 w 19"/>
                  <a:gd name="T9" fmla="*/ 9 h 147"/>
                  <a:gd name="T10" fmla="*/ 0 w 19"/>
                  <a:gd name="T11" fmla="*/ 8 h 147"/>
                  <a:gd name="T12" fmla="*/ 0 w 19"/>
                  <a:gd name="T13" fmla="*/ 6 h 147"/>
                  <a:gd name="T14" fmla="*/ 0 w 19"/>
                  <a:gd name="T15" fmla="*/ 5 h 147"/>
                  <a:gd name="T16" fmla="*/ 0 w 19"/>
                  <a:gd name="T17" fmla="*/ 3 h 147"/>
                  <a:gd name="T18" fmla="*/ 0 w 19"/>
                  <a:gd name="T19" fmla="*/ 2 h 147"/>
                  <a:gd name="T20" fmla="*/ 1 w 19"/>
                  <a:gd name="T21" fmla="*/ 1 h 147"/>
                  <a:gd name="T22" fmla="*/ 1 w 19"/>
                  <a:gd name="T23" fmla="*/ 1 h 147"/>
                  <a:gd name="T24" fmla="*/ 1 w 19"/>
                  <a:gd name="T25" fmla="*/ 0 h 147"/>
                  <a:gd name="T26" fmla="*/ 1 w 19"/>
                  <a:gd name="T27" fmla="*/ 2 h 147"/>
                  <a:gd name="T28" fmla="*/ 1 w 19"/>
                  <a:gd name="T29" fmla="*/ 5 h 147"/>
                  <a:gd name="T30" fmla="*/ 1 w 19"/>
                  <a:gd name="T31" fmla="*/ 7 h 147"/>
                  <a:gd name="T32" fmla="*/ 1 w 19"/>
                  <a:gd name="T33" fmla="*/ 9 h 1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 h="147">
                    <a:moveTo>
                      <a:pt x="10" y="141"/>
                    </a:moveTo>
                    <a:lnTo>
                      <a:pt x="16" y="147"/>
                    </a:lnTo>
                    <a:lnTo>
                      <a:pt x="13" y="147"/>
                    </a:lnTo>
                    <a:lnTo>
                      <a:pt x="7" y="147"/>
                    </a:lnTo>
                    <a:lnTo>
                      <a:pt x="5" y="147"/>
                    </a:lnTo>
                    <a:lnTo>
                      <a:pt x="0" y="122"/>
                    </a:lnTo>
                    <a:lnTo>
                      <a:pt x="0" y="97"/>
                    </a:lnTo>
                    <a:lnTo>
                      <a:pt x="2" y="73"/>
                    </a:lnTo>
                    <a:lnTo>
                      <a:pt x="5" y="46"/>
                    </a:lnTo>
                    <a:lnTo>
                      <a:pt x="5" y="35"/>
                    </a:lnTo>
                    <a:lnTo>
                      <a:pt x="7" y="21"/>
                    </a:lnTo>
                    <a:lnTo>
                      <a:pt x="13" y="10"/>
                    </a:lnTo>
                    <a:lnTo>
                      <a:pt x="16" y="0"/>
                    </a:lnTo>
                    <a:lnTo>
                      <a:pt x="16" y="35"/>
                    </a:lnTo>
                    <a:lnTo>
                      <a:pt x="19" y="70"/>
                    </a:lnTo>
                    <a:lnTo>
                      <a:pt x="16" y="106"/>
                    </a:lnTo>
                    <a:lnTo>
                      <a:pt x="10" y="141"/>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84" name="Freeform 76"/>
              <p:cNvSpPr/>
              <p:nvPr/>
            </p:nvSpPr>
            <p:spPr bwMode="auto">
              <a:xfrm>
                <a:off x="3065" y="2193"/>
                <a:ext cx="19" cy="29"/>
              </a:xfrm>
              <a:custGeom>
                <a:avLst/>
                <a:gdLst>
                  <a:gd name="T0" fmla="*/ 5 w 76"/>
                  <a:gd name="T1" fmla="*/ 7 h 119"/>
                  <a:gd name="T2" fmla="*/ 0 w 76"/>
                  <a:gd name="T3" fmla="*/ 7 h 119"/>
                  <a:gd name="T4" fmla="*/ 0 w 76"/>
                  <a:gd name="T5" fmla="*/ 7 h 119"/>
                  <a:gd name="T6" fmla="*/ 0 w 76"/>
                  <a:gd name="T7" fmla="*/ 0 h 119"/>
                  <a:gd name="T8" fmla="*/ 1 w 76"/>
                  <a:gd name="T9" fmla="*/ 2 h 119"/>
                  <a:gd name="T10" fmla="*/ 3 w 76"/>
                  <a:gd name="T11" fmla="*/ 3 h 119"/>
                  <a:gd name="T12" fmla="*/ 4 w 76"/>
                  <a:gd name="T13" fmla="*/ 5 h 119"/>
                  <a:gd name="T14" fmla="*/ 5 w 76"/>
                  <a:gd name="T15" fmla="*/ 7 h 1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 h="119">
                    <a:moveTo>
                      <a:pt x="76" y="109"/>
                    </a:moveTo>
                    <a:lnTo>
                      <a:pt x="0" y="119"/>
                    </a:lnTo>
                    <a:lnTo>
                      <a:pt x="5" y="114"/>
                    </a:lnTo>
                    <a:lnTo>
                      <a:pt x="5" y="0"/>
                    </a:lnTo>
                    <a:lnTo>
                      <a:pt x="21" y="30"/>
                    </a:lnTo>
                    <a:lnTo>
                      <a:pt x="41" y="55"/>
                    </a:lnTo>
                    <a:lnTo>
                      <a:pt x="60" y="82"/>
                    </a:lnTo>
                    <a:lnTo>
                      <a:pt x="76" y="109"/>
                    </a:lnTo>
                    <a:close/>
                  </a:path>
                </a:pathLst>
              </a:custGeom>
              <a:solidFill>
                <a:srgbClr val="E8E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85" name="Freeform 77"/>
              <p:cNvSpPr/>
              <p:nvPr/>
            </p:nvSpPr>
            <p:spPr bwMode="auto">
              <a:xfrm>
                <a:off x="2968" y="2194"/>
                <a:ext cx="22" cy="37"/>
              </a:xfrm>
              <a:custGeom>
                <a:avLst/>
                <a:gdLst>
                  <a:gd name="T0" fmla="*/ 6 w 87"/>
                  <a:gd name="T1" fmla="*/ 0 h 150"/>
                  <a:gd name="T2" fmla="*/ 6 w 87"/>
                  <a:gd name="T3" fmla="*/ 2 h 150"/>
                  <a:gd name="T4" fmla="*/ 5 w 87"/>
                  <a:gd name="T5" fmla="*/ 3 h 150"/>
                  <a:gd name="T6" fmla="*/ 5 w 87"/>
                  <a:gd name="T7" fmla="*/ 5 h 150"/>
                  <a:gd name="T8" fmla="*/ 5 w 87"/>
                  <a:gd name="T9" fmla="*/ 7 h 150"/>
                  <a:gd name="T10" fmla="*/ 5 w 87"/>
                  <a:gd name="T11" fmla="*/ 7 h 150"/>
                  <a:gd name="T12" fmla="*/ 5 w 87"/>
                  <a:gd name="T13" fmla="*/ 8 h 150"/>
                  <a:gd name="T14" fmla="*/ 5 w 87"/>
                  <a:gd name="T15" fmla="*/ 8 h 150"/>
                  <a:gd name="T16" fmla="*/ 5 w 87"/>
                  <a:gd name="T17" fmla="*/ 9 h 150"/>
                  <a:gd name="T18" fmla="*/ 4 w 87"/>
                  <a:gd name="T19" fmla="*/ 8 h 150"/>
                  <a:gd name="T20" fmla="*/ 3 w 87"/>
                  <a:gd name="T21" fmla="*/ 6 h 150"/>
                  <a:gd name="T22" fmla="*/ 1 w 87"/>
                  <a:gd name="T23" fmla="*/ 4 h 150"/>
                  <a:gd name="T24" fmla="*/ 0 w 87"/>
                  <a:gd name="T25" fmla="*/ 3 h 150"/>
                  <a:gd name="T26" fmla="*/ 1 w 87"/>
                  <a:gd name="T27" fmla="*/ 2 h 150"/>
                  <a:gd name="T28" fmla="*/ 0 w 87"/>
                  <a:gd name="T29" fmla="*/ 2 h 150"/>
                  <a:gd name="T30" fmla="*/ 0 w 87"/>
                  <a:gd name="T31" fmla="*/ 1 h 150"/>
                  <a:gd name="T32" fmla="*/ 0 w 87"/>
                  <a:gd name="T33" fmla="*/ 1 h 150"/>
                  <a:gd name="T34" fmla="*/ 1 w 87"/>
                  <a:gd name="T35" fmla="*/ 0 h 150"/>
                  <a:gd name="T36" fmla="*/ 2 w 87"/>
                  <a:gd name="T37" fmla="*/ 0 h 150"/>
                  <a:gd name="T38" fmla="*/ 2 w 87"/>
                  <a:gd name="T39" fmla="*/ 0 h 150"/>
                  <a:gd name="T40" fmla="*/ 3 w 87"/>
                  <a:gd name="T41" fmla="*/ 0 h 150"/>
                  <a:gd name="T42" fmla="*/ 4 w 87"/>
                  <a:gd name="T43" fmla="*/ 0 h 150"/>
                  <a:gd name="T44" fmla="*/ 4 w 87"/>
                  <a:gd name="T45" fmla="*/ 0 h 150"/>
                  <a:gd name="T46" fmla="*/ 5 w 87"/>
                  <a:gd name="T47" fmla="*/ 0 h 150"/>
                  <a:gd name="T48" fmla="*/ 6 w 87"/>
                  <a:gd name="T49" fmla="*/ 0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7" h="150">
                    <a:moveTo>
                      <a:pt x="87" y="0"/>
                    </a:moveTo>
                    <a:lnTo>
                      <a:pt x="87" y="30"/>
                    </a:lnTo>
                    <a:lnTo>
                      <a:pt x="85" y="57"/>
                    </a:lnTo>
                    <a:lnTo>
                      <a:pt x="80" y="87"/>
                    </a:lnTo>
                    <a:lnTo>
                      <a:pt x="77" y="113"/>
                    </a:lnTo>
                    <a:lnTo>
                      <a:pt x="75" y="122"/>
                    </a:lnTo>
                    <a:lnTo>
                      <a:pt x="75" y="131"/>
                    </a:lnTo>
                    <a:lnTo>
                      <a:pt x="71" y="138"/>
                    </a:lnTo>
                    <a:lnTo>
                      <a:pt x="71" y="150"/>
                    </a:lnTo>
                    <a:lnTo>
                      <a:pt x="55" y="125"/>
                    </a:lnTo>
                    <a:lnTo>
                      <a:pt x="39" y="97"/>
                    </a:lnTo>
                    <a:lnTo>
                      <a:pt x="20" y="73"/>
                    </a:lnTo>
                    <a:lnTo>
                      <a:pt x="4" y="49"/>
                    </a:lnTo>
                    <a:lnTo>
                      <a:pt x="6" y="37"/>
                    </a:lnTo>
                    <a:lnTo>
                      <a:pt x="4" y="30"/>
                    </a:lnTo>
                    <a:lnTo>
                      <a:pt x="0" y="21"/>
                    </a:lnTo>
                    <a:lnTo>
                      <a:pt x="4" y="14"/>
                    </a:lnTo>
                    <a:lnTo>
                      <a:pt x="14" y="10"/>
                    </a:lnTo>
                    <a:lnTo>
                      <a:pt x="25" y="7"/>
                    </a:lnTo>
                    <a:lnTo>
                      <a:pt x="36" y="7"/>
                    </a:lnTo>
                    <a:lnTo>
                      <a:pt x="47" y="5"/>
                    </a:lnTo>
                    <a:lnTo>
                      <a:pt x="55" y="2"/>
                    </a:lnTo>
                    <a:lnTo>
                      <a:pt x="66" y="0"/>
                    </a:lnTo>
                    <a:lnTo>
                      <a:pt x="77" y="0"/>
                    </a:lnTo>
                    <a:lnTo>
                      <a:pt x="87"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86" name="Freeform 78"/>
              <p:cNvSpPr/>
              <p:nvPr/>
            </p:nvSpPr>
            <p:spPr bwMode="auto">
              <a:xfrm>
                <a:off x="3014" y="2195"/>
                <a:ext cx="7" cy="36"/>
              </a:xfrm>
              <a:custGeom>
                <a:avLst/>
                <a:gdLst>
                  <a:gd name="T0" fmla="*/ 2 w 27"/>
                  <a:gd name="T1" fmla="*/ 8 h 145"/>
                  <a:gd name="T2" fmla="*/ 2 w 27"/>
                  <a:gd name="T3" fmla="*/ 8 h 145"/>
                  <a:gd name="T4" fmla="*/ 2 w 27"/>
                  <a:gd name="T5" fmla="*/ 8 h 145"/>
                  <a:gd name="T6" fmla="*/ 2 w 27"/>
                  <a:gd name="T7" fmla="*/ 8 h 145"/>
                  <a:gd name="T8" fmla="*/ 1 w 27"/>
                  <a:gd name="T9" fmla="*/ 9 h 145"/>
                  <a:gd name="T10" fmla="*/ 1 w 27"/>
                  <a:gd name="T11" fmla="*/ 9 h 145"/>
                  <a:gd name="T12" fmla="*/ 1 w 27"/>
                  <a:gd name="T13" fmla="*/ 9 h 145"/>
                  <a:gd name="T14" fmla="*/ 0 w 27"/>
                  <a:gd name="T15" fmla="*/ 8 h 145"/>
                  <a:gd name="T16" fmla="*/ 0 w 27"/>
                  <a:gd name="T17" fmla="*/ 8 h 145"/>
                  <a:gd name="T18" fmla="*/ 0 w 27"/>
                  <a:gd name="T19" fmla="*/ 7 h 145"/>
                  <a:gd name="T20" fmla="*/ 0 w 27"/>
                  <a:gd name="T21" fmla="*/ 6 h 145"/>
                  <a:gd name="T22" fmla="*/ 0 w 27"/>
                  <a:gd name="T23" fmla="*/ 5 h 145"/>
                  <a:gd name="T24" fmla="*/ 1 w 27"/>
                  <a:gd name="T25" fmla="*/ 4 h 145"/>
                  <a:gd name="T26" fmla="*/ 1 w 27"/>
                  <a:gd name="T27" fmla="*/ 2 h 145"/>
                  <a:gd name="T28" fmla="*/ 1 w 27"/>
                  <a:gd name="T29" fmla="*/ 1 h 145"/>
                  <a:gd name="T30" fmla="*/ 2 w 27"/>
                  <a:gd name="T31" fmla="*/ 0 h 145"/>
                  <a:gd name="T32" fmla="*/ 2 w 27"/>
                  <a:gd name="T33" fmla="*/ 8 h 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7" h="145">
                    <a:moveTo>
                      <a:pt x="22" y="133"/>
                    </a:moveTo>
                    <a:lnTo>
                      <a:pt x="25" y="133"/>
                    </a:lnTo>
                    <a:lnTo>
                      <a:pt x="27" y="133"/>
                    </a:lnTo>
                    <a:lnTo>
                      <a:pt x="22" y="138"/>
                    </a:lnTo>
                    <a:lnTo>
                      <a:pt x="16" y="142"/>
                    </a:lnTo>
                    <a:lnTo>
                      <a:pt x="11" y="142"/>
                    </a:lnTo>
                    <a:lnTo>
                      <a:pt x="8" y="145"/>
                    </a:lnTo>
                    <a:lnTo>
                      <a:pt x="2" y="138"/>
                    </a:lnTo>
                    <a:lnTo>
                      <a:pt x="0" y="128"/>
                    </a:lnTo>
                    <a:lnTo>
                      <a:pt x="0" y="115"/>
                    </a:lnTo>
                    <a:lnTo>
                      <a:pt x="2" y="98"/>
                    </a:lnTo>
                    <a:lnTo>
                      <a:pt x="2" y="85"/>
                    </a:lnTo>
                    <a:lnTo>
                      <a:pt x="11" y="66"/>
                    </a:lnTo>
                    <a:lnTo>
                      <a:pt x="14" y="41"/>
                    </a:lnTo>
                    <a:lnTo>
                      <a:pt x="16" y="19"/>
                    </a:lnTo>
                    <a:lnTo>
                      <a:pt x="22" y="0"/>
                    </a:lnTo>
                    <a:lnTo>
                      <a:pt x="22" y="133"/>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87" name="Freeform 79"/>
              <p:cNvSpPr/>
              <p:nvPr/>
            </p:nvSpPr>
            <p:spPr bwMode="auto">
              <a:xfrm>
                <a:off x="2943" y="2199"/>
                <a:ext cx="18" cy="32"/>
              </a:xfrm>
              <a:custGeom>
                <a:avLst/>
                <a:gdLst>
                  <a:gd name="T0" fmla="*/ 5 w 71"/>
                  <a:gd name="T1" fmla="*/ 0 h 131"/>
                  <a:gd name="T2" fmla="*/ 4 w 71"/>
                  <a:gd name="T3" fmla="*/ 2 h 131"/>
                  <a:gd name="T4" fmla="*/ 4 w 71"/>
                  <a:gd name="T5" fmla="*/ 4 h 131"/>
                  <a:gd name="T6" fmla="*/ 4 w 71"/>
                  <a:gd name="T7" fmla="*/ 6 h 131"/>
                  <a:gd name="T8" fmla="*/ 4 w 71"/>
                  <a:gd name="T9" fmla="*/ 8 h 131"/>
                  <a:gd name="T10" fmla="*/ 3 w 71"/>
                  <a:gd name="T11" fmla="*/ 6 h 131"/>
                  <a:gd name="T12" fmla="*/ 2 w 71"/>
                  <a:gd name="T13" fmla="*/ 5 h 131"/>
                  <a:gd name="T14" fmla="*/ 1 w 71"/>
                  <a:gd name="T15" fmla="*/ 4 h 131"/>
                  <a:gd name="T16" fmla="*/ 0 w 71"/>
                  <a:gd name="T17" fmla="*/ 3 h 131"/>
                  <a:gd name="T18" fmla="*/ 0 w 71"/>
                  <a:gd name="T19" fmla="*/ 2 h 131"/>
                  <a:gd name="T20" fmla="*/ 0 w 71"/>
                  <a:gd name="T21" fmla="*/ 2 h 131"/>
                  <a:gd name="T22" fmla="*/ 0 w 71"/>
                  <a:gd name="T23" fmla="*/ 1 h 131"/>
                  <a:gd name="T24" fmla="*/ 0 w 71"/>
                  <a:gd name="T25" fmla="*/ 1 h 131"/>
                  <a:gd name="T26" fmla="*/ 1 w 71"/>
                  <a:gd name="T27" fmla="*/ 1 h 131"/>
                  <a:gd name="T28" fmla="*/ 2 w 71"/>
                  <a:gd name="T29" fmla="*/ 0 h 131"/>
                  <a:gd name="T30" fmla="*/ 4 w 71"/>
                  <a:gd name="T31" fmla="*/ 0 h 131"/>
                  <a:gd name="T32" fmla="*/ 5 w 71"/>
                  <a:gd name="T33" fmla="*/ 0 h 1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1" h="131">
                    <a:moveTo>
                      <a:pt x="71" y="0"/>
                    </a:moveTo>
                    <a:lnTo>
                      <a:pt x="65" y="35"/>
                    </a:lnTo>
                    <a:lnTo>
                      <a:pt x="62" y="68"/>
                    </a:lnTo>
                    <a:lnTo>
                      <a:pt x="60" y="101"/>
                    </a:lnTo>
                    <a:lnTo>
                      <a:pt x="55" y="131"/>
                    </a:lnTo>
                    <a:lnTo>
                      <a:pt x="43" y="108"/>
                    </a:lnTo>
                    <a:lnTo>
                      <a:pt x="32" y="87"/>
                    </a:lnTo>
                    <a:lnTo>
                      <a:pt x="18" y="65"/>
                    </a:lnTo>
                    <a:lnTo>
                      <a:pt x="5" y="46"/>
                    </a:lnTo>
                    <a:lnTo>
                      <a:pt x="5" y="38"/>
                    </a:lnTo>
                    <a:lnTo>
                      <a:pt x="2" y="27"/>
                    </a:lnTo>
                    <a:lnTo>
                      <a:pt x="0" y="18"/>
                    </a:lnTo>
                    <a:lnTo>
                      <a:pt x="0" y="11"/>
                    </a:lnTo>
                    <a:lnTo>
                      <a:pt x="18" y="11"/>
                    </a:lnTo>
                    <a:lnTo>
                      <a:pt x="35" y="8"/>
                    </a:lnTo>
                    <a:lnTo>
                      <a:pt x="55" y="2"/>
                    </a:lnTo>
                    <a:lnTo>
                      <a:pt x="71"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88" name="Freeform 80"/>
              <p:cNvSpPr/>
              <p:nvPr/>
            </p:nvSpPr>
            <p:spPr bwMode="auto">
              <a:xfrm>
                <a:off x="2990" y="2199"/>
                <a:ext cx="4" cy="36"/>
              </a:xfrm>
              <a:custGeom>
                <a:avLst/>
                <a:gdLst>
                  <a:gd name="T0" fmla="*/ 1 w 20"/>
                  <a:gd name="T1" fmla="*/ 9 h 144"/>
                  <a:gd name="T2" fmla="*/ 1 w 20"/>
                  <a:gd name="T3" fmla="*/ 9 h 144"/>
                  <a:gd name="T4" fmla="*/ 1 w 20"/>
                  <a:gd name="T5" fmla="*/ 9 h 144"/>
                  <a:gd name="T6" fmla="*/ 0 w 20"/>
                  <a:gd name="T7" fmla="*/ 9 h 144"/>
                  <a:gd name="T8" fmla="*/ 0 w 20"/>
                  <a:gd name="T9" fmla="*/ 9 h 144"/>
                  <a:gd name="T10" fmla="*/ 0 w 20"/>
                  <a:gd name="T11" fmla="*/ 9 h 144"/>
                  <a:gd name="T12" fmla="*/ 0 w 20"/>
                  <a:gd name="T13" fmla="*/ 7 h 144"/>
                  <a:gd name="T14" fmla="*/ 0 w 20"/>
                  <a:gd name="T15" fmla="*/ 5 h 144"/>
                  <a:gd name="T16" fmla="*/ 1 w 20"/>
                  <a:gd name="T17" fmla="*/ 2 h 144"/>
                  <a:gd name="T18" fmla="*/ 1 w 20"/>
                  <a:gd name="T19" fmla="*/ 0 h 144"/>
                  <a:gd name="T20" fmla="*/ 1 w 20"/>
                  <a:gd name="T21" fmla="*/ 2 h 144"/>
                  <a:gd name="T22" fmla="*/ 1 w 20"/>
                  <a:gd name="T23" fmla="*/ 4 h 144"/>
                  <a:gd name="T24" fmla="*/ 1 w 20"/>
                  <a:gd name="T25" fmla="*/ 6 h 144"/>
                  <a:gd name="T26" fmla="*/ 1 w 20"/>
                  <a:gd name="T27" fmla="*/ 9 h 1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 h="144">
                    <a:moveTo>
                      <a:pt x="18" y="136"/>
                    </a:moveTo>
                    <a:lnTo>
                      <a:pt x="20" y="142"/>
                    </a:lnTo>
                    <a:lnTo>
                      <a:pt x="14" y="142"/>
                    </a:lnTo>
                    <a:lnTo>
                      <a:pt x="9" y="144"/>
                    </a:lnTo>
                    <a:lnTo>
                      <a:pt x="7" y="144"/>
                    </a:lnTo>
                    <a:lnTo>
                      <a:pt x="0" y="142"/>
                    </a:lnTo>
                    <a:lnTo>
                      <a:pt x="7" y="106"/>
                    </a:lnTo>
                    <a:lnTo>
                      <a:pt x="12" y="71"/>
                    </a:lnTo>
                    <a:lnTo>
                      <a:pt x="18" y="35"/>
                    </a:lnTo>
                    <a:lnTo>
                      <a:pt x="20" y="0"/>
                    </a:lnTo>
                    <a:lnTo>
                      <a:pt x="20" y="35"/>
                    </a:lnTo>
                    <a:lnTo>
                      <a:pt x="20" y="68"/>
                    </a:lnTo>
                    <a:lnTo>
                      <a:pt x="20" y="101"/>
                    </a:lnTo>
                    <a:lnTo>
                      <a:pt x="18" y="136"/>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89" name="Freeform 81"/>
              <p:cNvSpPr/>
              <p:nvPr/>
            </p:nvSpPr>
            <p:spPr bwMode="auto">
              <a:xfrm>
                <a:off x="2922" y="2203"/>
                <a:ext cx="15" cy="33"/>
              </a:xfrm>
              <a:custGeom>
                <a:avLst/>
                <a:gdLst>
                  <a:gd name="T0" fmla="*/ 4 w 60"/>
                  <a:gd name="T1" fmla="*/ 0 h 133"/>
                  <a:gd name="T2" fmla="*/ 3 w 60"/>
                  <a:gd name="T3" fmla="*/ 2 h 133"/>
                  <a:gd name="T4" fmla="*/ 3 w 60"/>
                  <a:gd name="T5" fmla="*/ 4 h 133"/>
                  <a:gd name="T6" fmla="*/ 3 w 60"/>
                  <a:gd name="T7" fmla="*/ 6 h 133"/>
                  <a:gd name="T8" fmla="*/ 3 w 60"/>
                  <a:gd name="T9" fmla="*/ 8 h 133"/>
                  <a:gd name="T10" fmla="*/ 2 w 60"/>
                  <a:gd name="T11" fmla="*/ 7 h 133"/>
                  <a:gd name="T12" fmla="*/ 1 w 60"/>
                  <a:gd name="T13" fmla="*/ 5 h 133"/>
                  <a:gd name="T14" fmla="*/ 1 w 60"/>
                  <a:gd name="T15" fmla="*/ 3 h 133"/>
                  <a:gd name="T16" fmla="*/ 0 w 60"/>
                  <a:gd name="T17" fmla="*/ 2 h 133"/>
                  <a:gd name="T18" fmla="*/ 0 w 60"/>
                  <a:gd name="T19" fmla="*/ 1 h 133"/>
                  <a:gd name="T20" fmla="*/ 1 w 60"/>
                  <a:gd name="T21" fmla="*/ 0 h 133"/>
                  <a:gd name="T22" fmla="*/ 3 w 60"/>
                  <a:gd name="T23" fmla="*/ 0 h 133"/>
                  <a:gd name="T24" fmla="*/ 4 w 60"/>
                  <a:gd name="T25" fmla="*/ 0 h 1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 h="133">
                    <a:moveTo>
                      <a:pt x="60" y="0"/>
                    </a:moveTo>
                    <a:lnTo>
                      <a:pt x="52" y="32"/>
                    </a:lnTo>
                    <a:lnTo>
                      <a:pt x="49" y="68"/>
                    </a:lnTo>
                    <a:lnTo>
                      <a:pt x="44" y="103"/>
                    </a:lnTo>
                    <a:lnTo>
                      <a:pt x="44" y="133"/>
                    </a:lnTo>
                    <a:lnTo>
                      <a:pt x="32" y="108"/>
                    </a:lnTo>
                    <a:lnTo>
                      <a:pt x="21" y="82"/>
                    </a:lnTo>
                    <a:lnTo>
                      <a:pt x="11" y="57"/>
                    </a:lnTo>
                    <a:lnTo>
                      <a:pt x="0" y="30"/>
                    </a:lnTo>
                    <a:lnTo>
                      <a:pt x="3" y="11"/>
                    </a:lnTo>
                    <a:lnTo>
                      <a:pt x="19" y="5"/>
                    </a:lnTo>
                    <a:lnTo>
                      <a:pt x="41" y="2"/>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90" name="Freeform 82"/>
              <p:cNvSpPr/>
              <p:nvPr/>
            </p:nvSpPr>
            <p:spPr bwMode="auto">
              <a:xfrm>
                <a:off x="2961" y="2203"/>
                <a:ext cx="5" cy="36"/>
              </a:xfrm>
              <a:custGeom>
                <a:avLst/>
                <a:gdLst>
                  <a:gd name="T0" fmla="*/ 1 w 19"/>
                  <a:gd name="T1" fmla="*/ 9 h 142"/>
                  <a:gd name="T2" fmla="*/ 0 w 19"/>
                  <a:gd name="T3" fmla="*/ 9 h 142"/>
                  <a:gd name="T4" fmla="*/ 0 w 19"/>
                  <a:gd name="T5" fmla="*/ 7 h 142"/>
                  <a:gd name="T6" fmla="*/ 0 w 19"/>
                  <a:gd name="T7" fmla="*/ 5 h 142"/>
                  <a:gd name="T8" fmla="*/ 1 w 19"/>
                  <a:gd name="T9" fmla="*/ 2 h 142"/>
                  <a:gd name="T10" fmla="*/ 1 w 19"/>
                  <a:gd name="T11" fmla="*/ 0 h 142"/>
                  <a:gd name="T12" fmla="*/ 1 w 19"/>
                  <a:gd name="T13" fmla="*/ 2 h 142"/>
                  <a:gd name="T14" fmla="*/ 1 w 19"/>
                  <a:gd name="T15" fmla="*/ 5 h 142"/>
                  <a:gd name="T16" fmla="*/ 1 w 19"/>
                  <a:gd name="T17" fmla="*/ 7 h 142"/>
                  <a:gd name="T18" fmla="*/ 1 w 19"/>
                  <a:gd name="T19" fmla="*/ 9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 h="142">
                    <a:moveTo>
                      <a:pt x="13" y="142"/>
                    </a:moveTo>
                    <a:lnTo>
                      <a:pt x="0" y="142"/>
                    </a:lnTo>
                    <a:lnTo>
                      <a:pt x="0" y="106"/>
                    </a:lnTo>
                    <a:lnTo>
                      <a:pt x="2" y="71"/>
                    </a:lnTo>
                    <a:lnTo>
                      <a:pt x="7" y="34"/>
                    </a:lnTo>
                    <a:lnTo>
                      <a:pt x="13" y="0"/>
                    </a:lnTo>
                    <a:lnTo>
                      <a:pt x="16" y="36"/>
                    </a:lnTo>
                    <a:lnTo>
                      <a:pt x="19" y="74"/>
                    </a:lnTo>
                    <a:lnTo>
                      <a:pt x="19" y="110"/>
                    </a:lnTo>
                    <a:lnTo>
                      <a:pt x="13" y="142"/>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91" name="Freeform 83"/>
              <p:cNvSpPr/>
              <p:nvPr/>
            </p:nvSpPr>
            <p:spPr bwMode="auto">
              <a:xfrm>
                <a:off x="3032" y="2204"/>
                <a:ext cx="269" cy="62"/>
              </a:xfrm>
              <a:custGeom>
                <a:avLst/>
                <a:gdLst>
                  <a:gd name="T0" fmla="*/ 67 w 1074"/>
                  <a:gd name="T1" fmla="*/ 4 h 246"/>
                  <a:gd name="T2" fmla="*/ 63 w 1074"/>
                  <a:gd name="T3" fmla="*/ 5 h 246"/>
                  <a:gd name="T4" fmla="*/ 59 w 1074"/>
                  <a:gd name="T5" fmla="*/ 6 h 246"/>
                  <a:gd name="T6" fmla="*/ 55 w 1074"/>
                  <a:gd name="T7" fmla="*/ 6 h 246"/>
                  <a:gd name="T8" fmla="*/ 51 w 1074"/>
                  <a:gd name="T9" fmla="*/ 7 h 246"/>
                  <a:gd name="T10" fmla="*/ 47 w 1074"/>
                  <a:gd name="T11" fmla="*/ 8 h 246"/>
                  <a:gd name="T12" fmla="*/ 42 w 1074"/>
                  <a:gd name="T13" fmla="*/ 9 h 246"/>
                  <a:gd name="T14" fmla="*/ 38 w 1074"/>
                  <a:gd name="T15" fmla="*/ 9 h 246"/>
                  <a:gd name="T16" fmla="*/ 34 w 1074"/>
                  <a:gd name="T17" fmla="*/ 10 h 246"/>
                  <a:gd name="T18" fmla="*/ 30 w 1074"/>
                  <a:gd name="T19" fmla="*/ 11 h 246"/>
                  <a:gd name="T20" fmla="*/ 26 w 1074"/>
                  <a:gd name="T21" fmla="*/ 11 h 246"/>
                  <a:gd name="T22" fmla="*/ 22 w 1074"/>
                  <a:gd name="T23" fmla="*/ 12 h 246"/>
                  <a:gd name="T24" fmla="*/ 18 w 1074"/>
                  <a:gd name="T25" fmla="*/ 13 h 246"/>
                  <a:gd name="T26" fmla="*/ 13 w 1074"/>
                  <a:gd name="T27" fmla="*/ 14 h 246"/>
                  <a:gd name="T28" fmla="*/ 9 w 1074"/>
                  <a:gd name="T29" fmla="*/ 14 h 246"/>
                  <a:gd name="T30" fmla="*/ 5 w 1074"/>
                  <a:gd name="T31" fmla="*/ 15 h 246"/>
                  <a:gd name="T32" fmla="*/ 1 w 1074"/>
                  <a:gd name="T33" fmla="*/ 16 h 246"/>
                  <a:gd name="T34" fmla="*/ 1 w 1074"/>
                  <a:gd name="T35" fmla="*/ 15 h 246"/>
                  <a:gd name="T36" fmla="*/ 0 w 1074"/>
                  <a:gd name="T37" fmla="*/ 15 h 246"/>
                  <a:gd name="T38" fmla="*/ 0 w 1074"/>
                  <a:gd name="T39" fmla="*/ 15 h 246"/>
                  <a:gd name="T40" fmla="*/ 0 w 1074"/>
                  <a:gd name="T41" fmla="*/ 15 h 246"/>
                  <a:gd name="T42" fmla="*/ 1 w 1074"/>
                  <a:gd name="T43" fmla="*/ 14 h 246"/>
                  <a:gd name="T44" fmla="*/ 1 w 1074"/>
                  <a:gd name="T45" fmla="*/ 14 h 246"/>
                  <a:gd name="T46" fmla="*/ 2 w 1074"/>
                  <a:gd name="T47" fmla="*/ 14 h 246"/>
                  <a:gd name="T48" fmla="*/ 3 w 1074"/>
                  <a:gd name="T49" fmla="*/ 14 h 246"/>
                  <a:gd name="T50" fmla="*/ 4 w 1074"/>
                  <a:gd name="T51" fmla="*/ 14 h 246"/>
                  <a:gd name="T52" fmla="*/ 4 w 1074"/>
                  <a:gd name="T53" fmla="*/ 14 h 246"/>
                  <a:gd name="T54" fmla="*/ 5 w 1074"/>
                  <a:gd name="T55" fmla="*/ 13 h 246"/>
                  <a:gd name="T56" fmla="*/ 5 w 1074"/>
                  <a:gd name="T57" fmla="*/ 13 h 246"/>
                  <a:gd name="T58" fmla="*/ 5 w 1074"/>
                  <a:gd name="T59" fmla="*/ 12 h 246"/>
                  <a:gd name="T60" fmla="*/ 5 w 1074"/>
                  <a:gd name="T61" fmla="*/ 11 h 246"/>
                  <a:gd name="T62" fmla="*/ 5 w 1074"/>
                  <a:gd name="T63" fmla="*/ 10 h 246"/>
                  <a:gd name="T64" fmla="*/ 5 w 1074"/>
                  <a:gd name="T65" fmla="*/ 10 h 246"/>
                  <a:gd name="T66" fmla="*/ 63 w 1074"/>
                  <a:gd name="T67" fmla="*/ 0 h 246"/>
                  <a:gd name="T68" fmla="*/ 64 w 1074"/>
                  <a:gd name="T69" fmla="*/ 1 h 246"/>
                  <a:gd name="T70" fmla="*/ 65 w 1074"/>
                  <a:gd name="T71" fmla="*/ 2 h 246"/>
                  <a:gd name="T72" fmla="*/ 66 w 1074"/>
                  <a:gd name="T73" fmla="*/ 3 h 246"/>
                  <a:gd name="T74" fmla="*/ 67 w 1074"/>
                  <a:gd name="T75" fmla="*/ 4 h 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74" h="246">
                    <a:moveTo>
                      <a:pt x="1074" y="68"/>
                    </a:moveTo>
                    <a:lnTo>
                      <a:pt x="1009" y="80"/>
                    </a:lnTo>
                    <a:lnTo>
                      <a:pt x="943" y="91"/>
                    </a:lnTo>
                    <a:lnTo>
                      <a:pt x="875" y="101"/>
                    </a:lnTo>
                    <a:lnTo>
                      <a:pt x="809" y="112"/>
                    </a:lnTo>
                    <a:lnTo>
                      <a:pt x="744" y="123"/>
                    </a:lnTo>
                    <a:lnTo>
                      <a:pt x="676" y="134"/>
                    </a:lnTo>
                    <a:lnTo>
                      <a:pt x="611" y="145"/>
                    </a:lnTo>
                    <a:lnTo>
                      <a:pt x="545" y="156"/>
                    </a:lnTo>
                    <a:lnTo>
                      <a:pt x="476" y="167"/>
                    </a:lnTo>
                    <a:lnTo>
                      <a:pt x="411" y="178"/>
                    </a:lnTo>
                    <a:lnTo>
                      <a:pt x="346" y="188"/>
                    </a:lnTo>
                    <a:lnTo>
                      <a:pt x="278" y="202"/>
                    </a:lnTo>
                    <a:lnTo>
                      <a:pt x="212" y="213"/>
                    </a:lnTo>
                    <a:lnTo>
                      <a:pt x="145" y="224"/>
                    </a:lnTo>
                    <a:lnTo>
                      <a:pt x="79" y="234"/>
                    </a:lnTo>
                    <a:lnTo>
                      <a:pt x="11" y="246"/>
                    </a:lnTo>
                    <a:lnTo>
                      <a:pt x="9" y="243"/>
                    </a:lnTo>
                    <a:lnTo>
                      <a:pt x="2" y="238"/>
                    </a:lnTo>
                    <a:lnTo>
                      <a:pt x="0" y="234"/>
                    </a:lnTo>
                    <a:lnTo>
                      <a:pt x="0" y="229"/>
                    </a:lnTo>
                    <a:lnTo>
                      <a:pt x="11" y="227"/>
                    </a:lnTo>
                    <a:lnTo>
                      <a:pt x="21" y="224"/>
                    </a:lnTo>
                    <a:lnTo>
                      <a:pt x="35" y="224"/>
                    </a:lnTo>
                    <a:lnTo>
                      <a:pt x="46" y="224"/>
                    </a:lnTo>
                    <a:lnTo>
                      <a:pt x="57" y="221"/>
                    </a:lnTo>
                    <a:lnTo>
                      <a:pt x="68" y="218"/>
                    </a:lnTo>
                    <a:lnTo>
                      <a:pt x="76" y="210"/>
                    </a:lnTo>
                    <a:lnTo>
                      <a:pt x="82" y="199"/>
                    </a:lnTo>
                    <a:lnTo>
                      <a:pt x="85" y="186"/>
                    </a:lnTo>
                    <a:lnTo>
                      <a:pt x="82" y="174"/>
                    </a:lnTo>
                    <a:lnTo>
                      <a:pt x="79" y="164"/>
                    </a:lnTo>
                    <a:lnTo>
                      <a:pt x="82" y="151"/>
                    </a:lnTo>
                    <a:lnTo>
                      <a:pt x="1009" y="0"/>
                    </a:lnTo>
                    <a:lnTo>
                      <a:pt x="1025" y="17"/>
                    </a:lnTo>
                    <a:lnTo>
                      <a:pt x="1041" y="33"/>
                    </a:lnTo>
                    <a:lnTo>
                      <a:pt x="1057" y="50"/>
                    </a:lnTo>
                    <a:lnTo>
                      <a:pt x="1074" y="68"/>
                    </a:lnTo>
                    <a:close/>
                  </a:path>
                </a:pathLst>
              </a:custGeom>
              <a:solidFill>
                <a:srgbClr val="3FF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92" name="Freeform 84"/>
              <p:cNvSpPr/>
              <p:nvPr/>
            </p:nvSpPr>
            <p:spPr bwMode="auto">
              <a:xfrm>
                <a:off x="2894" y="2206"/>
                <a:ext cx="21" cy="30"/>
              </a:xfrm>
              <a:custGeom>
                <a:avLst/>
                <a:gdLst>
                  <a:gd name="T0" fmla="*/ 5 w 82"/>
                  <a:gd name="T1" fmla="*/ 0 h 119"/>
                  <a:gd name="T2" fmla="*/ 5 w 82"/>
                  <a:gd name="T3" fmla="*/ 2 h 119"/>
                  <a:gd name="T4" fmla="*/ 5 w 82"/>
                  <a:gd name="T5" fmla="*/ 4 h 119"/>
                  <a:gd name="T6" fmla="*/ 5 w 82"/>
                  <a:gd name="T7" fmla="*/ 6 h 119"/>
                  <a:gd name="T8" fmla="*/ 4 w 82"/>
                  <a:gd name="T9" fmla="*/ 8 h 119"/>
                  <a:gd name="T10" fmla="*/ 1 w 82"/>
                  <a:gd name="T11" fmla="*/ 2 h 119"/>
                  <a:gd name="T12" fmla="*/ 0 w 82"/>
                  <a:gd name="T13" fmla="*/ 1 h 119"/>
                  <a:gd name="T14" fmla="*/ 1 w 82"/>
                  <a:gd name="T15" fmla="*/ 1 h 119"/>
                  <a:gd name="T16" fmla="*/ 2 w 82"/>
                  <a:gd name="T17" fmla="*/ 1 h 119"/>
                  <a:gd name="T18" fmla="*/ 2 w 82"/>
                  <a:gd name="T19" fmla="*/ 1 h 119"/>
                  <a:gd name="T20" fmla="*/ 3 w 82"/>
                  <a:gd name="T21" fmla="*/ 0 h 119"/>
                  <a:gd name="T22" fmla="*/ 3 w 82"/>
                  <a:gd name="T23" fmla="*/ 0 h 119"/>
                  <a:gd name="T24" fmla="*/ 4 w 82"/>
                  <a:gd name="T25" fmla="*/ 0 h 119"/>
                  <a:gd name="T26" fmla="*/ 5 w 82"/>
                  <a:gd name="T27" fmla="*/ 0 h 119"/>
                  <a:gd name="T28" fmla="*/ 5 w 82"/>
                  <a:gd name="T29" fmla="*/ 0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2" h="119">
                    <a:moveTo>
                      <a:pt x="82" y="0"/>
                    </a:moveTo>
                    <a:lnTo>
                      <a:pt x="73" y="29"/>
                    </a:lnTo>
                    <a:lnTo>
                      <a:pt x="71" y="59"/>
                    </a:lnTo>
                    <a:lnTo>
                      <a:pt x="71" y="89"/>
                    </a:lnTo>
                    <a:lnTo>
                      <a:pt x="66" y="119"/>
                    </a:lnTo>
                    <a:lnTo>
                      <a:pt x="11" y="24"/>
                    </a:lnTo>
                    <a:lnTo>
                      <a:pt x="0" y="16"/>
                    </a:lnTo>
                    <a:lnTo>
                      <a:pt x="11" y="13"/>
                    </a:lnTo>
                    <a:lnTo>
                      <a:pt x="22" y="11"/>
                    </a:lnTo>
                    <a:lnTo>
                      <a:pt x="33" y="8"/>
                    </a:lnTo>
                    <a:lnTo>
                      <a:pt x="41" y="5"/>
                    </a:lnTo>
                    <a:lnTo>
                      <a:pt x="52" y="5"/>
                    </a:lnTo>
                    <a:lnTo>
                      <a:pt x="63" y="2"/>
                    </a:lnTo>
                    <a:lnTo>
                      <a:pt x="73" y="2"/>
                    </a:lnTo>
                    <a:lnTo>
                      <a:pt x="82"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93" name="Freeform 85"/>
              <p:cNvSpPr/>
              <p:nvPr/>
            </p:nvSpPr>
            <p:spPr bwMode="auto">
              <a:xfrm>
                <a:off x="2937" y="2208"/>
                <a:ext cx="4" cy="35"/>
              </a:xfrm>
              <a:custGeom>
                <a:avLst/>
                <a:gdLst>
                  <a:gd name="T0" fmla="*/ 1 w 14"/>
                  <a:gd name="T1" fmla="*/ 8 h 142"/>
                  <a:gd name="T2" fmla="*/ 0 w 14"/>
                  <a:gd name="T3" fmla="*/ 9 h 142"/>
                  <a:gd name="T4" fmla="*/ 0 w 14"/>
                  <a:gd name="T5" fmla="*/ 6 h 142"/>
                  <a:gd name="T6" fmla="*/ 0 w 14"/>
                  <a:gd name="T7" fmla="*/ 4 h 142"/>
                  <a:gd name="T8" fmla="*/ 1 w 14"/>
                  <a:gd name="T9" fmla="*/ 2 h 142"/>
                  <a:gd name="T10" fmla="*/ 1 w 14"/>
                  <a:gd name="T11" fmla="*/ 0 h 142"/>
                  <a:gd name="T12" fmla="*/ 1 w 14"/>
                  <a:gd name="T13" fmla="*/ 2 h 142"/>
                  <a:gd name="T14" fmla="*/ 1 w 14"/>
                  <a:gd name="T15" fmla="*/ 4 h 142"/>
                  <a:gd name="T16" fmla="*/ 1 w 14"/>
                  <a:gd name="T17" fmla="*/ 6 h 142"/>
                  <a:gd name="T18" fmla="*/ 1 w 14"/>
                  <a:gd name="T19" fmla="*/ 8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 h="142">
                    <a:moveTo>
                      <a:pt x="11" y="139"/>
                    </a:moveTo>
                    <a:lnTo>
                      <a:pt x="5" y="142"/>
                    </a:lnTo>
                    <a:lnTo>
                      <a:pt x="0" y="107"/>
                    </a:lnTo>
                    <a:lnTo>
                      <a:pt x="2" y="71"/>
                    </a:lnTo>
                    <a:lnTo>
                      <a:pt x="8" y="36"/>
                    </a:lnTo>
                    <a:lnTo>
                      <a:pt x="11" y="0"/>
                    </a:lnTo>
                    <a:lnTo>
                      <a:pt x="14" y="36"/>
                    </a:lnTo>
                    <a:lnTo>
                      <a:pt x="14" y="68"/>
                    </a:lnTo>
                    <a:lnTo>
                      <a:pt x="11" y="103"/>
                    </a:lnTo>
                    <a:lnTo>
                      <a:pt x="11" y="139"/>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94" name="Freeform 86"/>
              <p:cNvSpPr/>
              <p:nvPr/>
            </p:nvSpPr>
            <p:spPr bwMode="auto">
              <a:xfrm>
                <a:off x="3024" y="2209"/>
                <a:ext cx="11" cy="20"/>
              </a:xfrm>
              <a:custGeom>
                <a:avLst/>
                <a:gdLst>
                  <a:gd name="T0" fmla="*/ 2 w 44"/>
                  <a:gd name="T1" fmla="*/ 5 h 78"/>
                  <a:gd name="T2" fmla="*/ 3 w 44"/>
                  <a:gd name="T3" fmla="*/ 5 h 78"/>
                  <a:gd name="T4" fmla="*/ 2 w 44"/>
                  <a:gd name="T5" fmla="*/ 5 h 78"/>
                  <a:gd name="T6" fmla="*/ 2 w 44"/>
                  <a:gd name="T7" fmla="*/ 5 h 78"/>
                  <a:gd name="T8" fmla="*/ 1 w 44"/>
                  <a:gd name="T9" fmla="*/ 5 h 78"/>
                  <a:gd name="T10" fmla="*/ 0 w 44"/>
                  <a:gd name="T11" fmla="*/ 5 h 78"/>
                  <a:gd name="T12" fmla="*/ 0 w 44"/>
                  <a:gd name="T13" fmla="*/ 4 h 78"/>
                  <a:gd name="T14" fmla="*/ 0 w 44"/>
                  <a:gd name="T15" fmla="*/ 3 h 78"/>
                  <a:gd name="T16" fmla="*/ 0 w 44"/>
                  <a:gd name="T17" fmla="*/ 1 h 78"/>
                  <a:gd name="T18" fmla="*/ 0 w 44"/>
                  <a:gd name="T19" fmla="*/ 0 h 78"/>
                  <a:gd name="T20" fmla="*/ 1 w 44"/>
                  <a:gd name="T21" fmla="*/ 1 h 78"/>
                  <a:gd name="T22" fmla="*/ 2 w 44"/>
                  <a:gd name="T23" fmla="*/ 2 h 78"/>
                  <a:gd name="T24" fmla="*/ 2 w 44"/>
                  <a:gd name="T25" fmla="*/ 3 h 78"/>
                  <a:gd name="T26" fmla="*/ 2 w 44"/>
                  <a:gd name="T27" fmla="*/ 5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4" h="78">
                    <a:moveTo>
                      <a:pt x="35" y="71"/>
                    </a:moveTo>
                    <a:lnTo>
                      <a:pt x="44" y="71"/>
                    </a:lnTo>
                    <a:lnTo>
                      <a:pt x="35" y="76"/>
                    </a:lnTo>
                    <a:lnTo>
                      <a:pt x="22" y="78"/>
                    </a:lnTo>
                    <a:lnTo>
                      <a:pt x="11" y="78"/>
                    </a:lnTo>
                    <a:lnTo>
                      <a:pt x="0" y="78"/>
                    </a:lnTo>
                    <a:lnTo>
                      <a:pt x="0" y="60"/>
                    </a:lnTo>
                    <a:lnTo>
                      <a:pt x="3" y="41"/>
                    </a:lnTo>
                    <a:lnTo>
                      <a:pt x="3" y="21"/>
                    </a:lnTo>
                    <a:lnTo>
                      <a:pt x="3" y="0"/>
                    </a:lnTo>
                    <a:lnTo>
                      <a:pt x="11" y="16"/>
                    </a:lnTo>
                    <a:lnTo>
                      <a:pt x="22" y="32"/>
                    </a:lnTo>
                    <a:lnTo>
                      <a:pt x="30" y="51"/>
                    </a:lnTo>
                    <a:lnTo>
                      <a:pt x="35" y="71"/>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95" name="Freeform 87"/>
              <p:cNvSpPr/>
              <p:nvPr/>
            </p:nvSpPr>
            <p:spPr bwMode="auto">
              <a:xfrm>
                <a:off x="3046" y="2209"/>
                <a:ext cx="9" cy="16"/>
              </a:xfrm>
              <a:custGeom>
                <a:avLst/>
                <a:gdLst>
                  <a:gd name="T0" fmla="*/ 2 w 35"/>
                  <a:gd name="T1" fmla="*/ 4 h 65"/>
                  <a:gd name="T2" fmla="*/ 2 w 35"/>
                  <a:gd name="T3" fmla="*/ 4 h 65"/>
                  <a:gd name="T4" fmla="*/ 1 w 35"/>
                  <a:gd name="T5" fmla="*/ 4 h 65"/>
                  <a:gd name="T6" fmla="*/ 1 w 35"/>
                  <a:gd name="T7" fmla="*/ 4 h 65"/>
                  <a:gd name="T8" fmla="*/ 0 w 35"/>
                  <a:gd name="T9" fmla="*/ 4 h 65"/>
                  <a:gd name="T10" fmla="*/ 0 w 35"/>
                  <a:gd name="T11" fmla="*/ 0 h 65"/>
                  <a:gd name="T12" fmla="*/ 1 w 35"/>
                  <a:gd name="T13" fmla="*/ 1 h 65"/>
                  <a:gd name="T14" fmla="*/ 2 w 35"/>
                  <a:gd name="T15" fmla="*/ 2 h 65"/>
                  <a:gd name="T16" fmla="*/ 2 w 35"/>
                  <a:gd name="T17" fmla="*/ 3 h 65"/>
                  <a:gd name="T18" fmla="*/ 2 w 35"/>
                  <a:gd name="T19" fmla="*/ 4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65">
                    <a:moveTo>
                      <a:pt x="35" y="60"/>
                    </a:moveTo>
                    <a:lnTo>
                      <a:pt x="28" y="62"/>
                    </a:lnTo>
                    <a:lnTo>
                      <a:pt x="19" y="65"/>
                    </a:lnTo>
                    <a:lnTo>
                      <a:pt x="11" y="65"/>
                    </a:lnTo>
                    <a:lnTo>
                      <a:pt x="0" y="65"/>
                    </a:lnTo>
                    <a:lnTo>
                      <a:pt x="0" y="0"/>
                    </a:lnTo>
                    <a:lnTo>
                      <a:pt x="14" y="13"/>
                    </a:lnTo>
                    <a:lnTo>
                      <a:pt x="22" y="30"/>
                    </a:lnTo>
                    <a:lnTo>
                      <a:pt x="30" y="46"/>
                    </a:lnTo>
                    <a:lnTo>
                      <a:pt x="35" y="60"/>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96" name="Freeform 88"/>
              <p:cNvSpPr/>
              <p:nvPr/>
            </p:nvSpPr>
            <p:spPr bwMode="auto">
              <a:xfrm>
                <a:off x="2870" y="2210"/>
                <a:ext cx="20" cy="33"/>
              </a:xfrm>
              <a:custGeom>
                <a:avLst/>
                <a:gdLst>
                  <a:gd name="T0" fmla="*/ 5 w 79"/>
                  <a:gd name="T1" fmla="*/ 0 h 131"/>
                  <a:gd name="T2" fmla="*/ 5 w 79"/>
                  <a:gd name="T3" fmla="*/ 2 h 131"/>
                  <a:gd name="T4" fmla="*/ 5 w 79"/>
                  <a:gd name="T5" fmla="*/ 4 h 131"/>
                  <a:gd name="T6" fmla="*/ 4 w 79"/>
                  <a:gd name="T7" fmla="*/ 6 h 131"/>
                  <a:gd name="T8" fmla="*/ 4 w 79"/>
                  <a:gd name="T9" fmla="*/ 8 h 131"/>
                  <a:gd name="T10" fmla="*/ 3 w 79"/>
                  <a:gd name="T11" fmla="*/ 7 h 131"/>
                  <a:gd name="T12" fmla="*/ 3 w 79"/>
                  <a:gd name="T13" fmla="*/ 5 h 131"/>
                  <a:gd name="T14" fmla="*/ 2 w 79"/>
                  <a:gd name="T15" fmla="*/ 4 h 131"/>
                  <a:gd name="T16" fmla="*/ 1 w 79"/>
                  <a:gd name="T17" fmla="*/ 2 h 131"/>
                  <a:gd name="T18" fmla="*/ 0 w 79"/>
                  <a:gd name="T19" fmla="*/ 2 h 131"/>
                  <a:gd name="T20" fmla="*/ 0 w 79"/>
                  <a:gd name="T21" fmla="*/ 1 h 131"/>
                  <a:gd name="T22" fmla="*/ 1 w 79"/>
                  <a:gd name="T23" fmla="*/ 1 h 131"/>
                  <a:gd name="T24" fmla="*/ 3 w 79"/>
                  <a:gd name="T25" fmla="*/ 1 h 131"/>
                  <a:gd name="T26" fmla="*/ 4 w 79"/>
                  <a:gd name="T27" fmla="*/ 1 h 131"/>
                  <a:gd name="T28" fmla="*/ 5 w 79"/>
                  <a:gd name="T29" fmla="*/ 0 h 1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9" h="131">
                    <a:moveTo>
                      <a:pt x="79" y="0"/>
                    </a:moveTo>
                    <a:lnTo>
                      <a:pt x="74" y="32"/>
                    </a:lnTo>
                    <a:lnTo>
                      <a:pt x="71" y="66"/>
                    </a:lnTo>
                    <a:lnTo>
                      <a:pt x="65" y="98"/>
                    </a:lnTo>
                    <a:lnTo>
                      <a:pt x="60" y="131"/>
                    </a:lnTo>
                    <a:lnTo>
                      <a:pt x="49" y="106"/>
                    </a:lnTo>
                    <a:lnTo>
                      <a:pt x="38" y="78"/>
                    </a:lnTo>
                    <a:lnTo>
                      <a:pt x="28" y="55"/>
                    </a:lnTo>
                    <a:lnTo>
                      <a:pt x="17" y="30"/>
                    </a:lnTo>
                    <a:lnTo>
                      <a:pt x="0" y="30"/>
                    </a:lnTo>
                    <a:lnTo>
                      <a:pt x="0" y="13"/>
                    </a:lnTo>
                    <a:lnTo>
                      <a:pt x="19" y="11"/>
                    </a:lnTo>
                    <a:lnTo>
                      <a:pt x="42" y="8"/>
                    </a:lnTo>
                    <a:lnTo>
                      <a:pt x="60" y="6"/>
                    </a:lnTo>
                    <a:lnTo>
                      <a:pt x="79"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97" name="Freeform 89"/>
              <p:cNvSpPr/>
              <p:nvPr/>
            </p:nvSpPr>
            <p:spPr bwMode="auto">
              <a:xfrm>
                <a:off x="2913" y="2211"/>
                <a:ext cx="6" cy="35"/>
              </a:xfrm>
              <a:custGeom>
                <a:avLst/>
                <a:gdLst>
                  <a:gd name="T0" fmla="*/ 1 w 21"/>
                  <a:gd name="T1" fmla="*/ 8 h 142"/>
                  <a:gd name="T2" fmla="*/ 1 w 21"/>
                  <a:gd name="T3" fmla="*/ 9 h 142"/>
                  <a:gd name="T4" fmla="*/ 1 w 21"/>
                  <a:gd name="T5" fmla="*/ 9 h 142"/>
                  <a:gd name="T6" fmla="*/ 0 w 21"/>
                  <a:gd name="T7" fmla="*/ 9 h 142"/>
                  <a:gd name="T8" fmla="*/ 0 w 21"/>
                  <a:gd name="T9" fmla="*/ 9 h 142"/>
                  <a:gd name="T10" fmla="*/ 0 w 21"/>
                  <a:gd name="T11" fmla="*/ 8 h 142"/>
                  <a:gd name="T12" fmla="*/ 0 w 21"/>
                  <a:gd name="T13" fmla="*/ 8 h 142"/>
                  <a:gd name="T14" fmla="*/ 0 w 21"/>
                  <a:gd name="T15" fmla="*/ 8 h 142"/>
                  <a:gd name="T16" fmla="*/ 0 w 21"/>
                  <a:gd name="T17" fmla="*/ 8 h 142"/>
                  <a:gd name="T18" fmla="*/ 0 w 21"/>
                  <a:gd name="T19" fmla="*/ 6 h 142"/>
                  <a:gd name="T20" fmla="*/ 0 w 21"/>
                  <a:gd name="T21" fmla="*/ 4 h 142"/>
                  <a:gd name="T22" fmla="*/ 1 w 21"/>
                  <a:gd name="T23" fmla="*/ 2 h 142"/>
                  <a:gd name="T24" fmla="*/ 1 w 21"/>
                  <a:gd name="T25" fmla="*/ 0 h 142"/>
                  <a:gd name="T26" fmla="*/ 2 w 21"/>
                  <a:gd name="T27" fmla="*/ 2 h 142"/>
                  <a:gd name="T28" fmla="*/ 2 w 21"/>
                  <a:gd name="T29" fmla="*/ 4 h 142"/>
                  <a:gd name="T30" fmla="*/ 1 w 21"/>
                  <a:gd name="T31" fmla="*/ 6 h 142"/>
                  <a:gd name="T32" fmla="*/ 1 w 21"/>
                  <a:gd name="T33" fmla="*/ 8 h 1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142">
                    <a:moveTo>
                      <a:pt x="16" y="137"/>
                    </a:moveTo>
                    <a:lnTo>
                      <a:pt x="14" y="140"/>
                    </a:lnTo>
                    <a:lnTo>
                      <a:pt x="8" y="142"/>
                    </a:lnTo>
                    <a:lnTo>
                      <a:pt x="5" y="142"/>
                    </a:lnTo>
                    <a:lnTo>
                      <a:pt x="0" y="142"/>
                    </a:lnTo>
                    <a:lnTo>
                      <a:pt x="2" y="137"/>
                    </a:lnTo>
                    <a:lnTo>
                      <a:pt x="5" y="131"/>
                    </a:lnTo>
                    <a:lnTo>
                      <a:pt x="5" y="129"/>
                    </a:lnTo>
                    <a:lnTo>
                      <a:pt x="0" y="126"/>
                    </a:lnTo>
                    <a:lnTo>
                      <a:pt x="2" y="94"/>
                    </a:lnTo>
                    <a:lnTo>
                      <a:pt x="5" y="64"/>
                    </a:lnTo>
                    <a:lnTo>
                      <a:pt x="8" y="30"/>
                    </a:lnTo>
                    <a:lnTo>
                      <a:pt x="14" y="0"/>
                    </a:lnTo>
                    <a:lnTo>
                      <a:pt x="21" y="36"/>
                    </a:lnTo>
                    <a:lnTo>
                      <a:pt x="21" y="71"/>
                    </a:lnTo>
                    <a:lnTo>
                      <a:pt x="19" y="107"/>
                    </a:lnTo>
                    <a:lnTo>
                      <a:pt x="16" y="137"/>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98" name="Freeform 90"/>
              <p:cNvSpPr/>
              <p:nvPr/>
            </p:nvSpPr>
            <p:spPr bwMode="auto">
              <a:xfrm>
                <a:off x="2998" y="2212"/>
                <a:ext cx="11" cy="21"/>
              </a:xfrm>
              <a:custGeom>
                <a:avLst/>
                <a:gdLst>
                  <a:gd name="T0" fmla="*/ 3 w 46"/>
                  <a:gd name="T1" fmla="*/ 5 h 82"/>
                  <a:gd name="T2" fmla="*/ 0 w 46"/>
                  <a:gd name="T3" fmla="*/ 5 h 82"/>
                  <a:gd name="T4" fmla="*/ 0 w 46"/>
                  <a:gd name="T5" fmla="*/ 4 h 82"/>
                  <a:gd name="T6" fmla="*/ 0 w 46"/>
                  <a:gd name="T7" fmla="*/ 3 h 82"/>
                  <a:gd name="T8" fmla="*/ 0 w 46"/>
                  <a:gd name="T9" fmla="*/ 1 h 82"/>
                  <a:gd name="T10" fmla="*/ 0 w 46"/>
                  <a:gd name="T11" fmla="*/ 0 h 82"/>
                  <a:gd name="T12" fmla="*/ 1 w 46"/>
                  <a:gd name="T13" fmla="*/ 1 h 82"/>
                  <a:gd name="T14" fmla="*/ 2 w 46"/>
                  <a:gd name="T15" fmla="*/ 2 h 82"/>
                  <a:gd name="T16" fmla="*/ 2 w 46"/>
                  <a:gd name="T17" fmla="*/ 4 h 82"/>
                  <a:gd name="T18" fmla="*/ 3 w 46"/>
                  <a:gd name="T19" fmla="*/ 5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 h="82">
                    <a:moveTo>
                      <a:pt x="46" y="77"/>
                    </a:moveTo>
                    <a:lnTo>
                      <a:pt x="2" y="82"/>
                    </a:lnTo>
                    <a:lnTo>
                      <a:pt x="5" y="63"/>
                    </a:lnTo>
                    <a:lnTo>
                      <a:pt x="2" y="40"/>
                    </a:lnTo>
                    <a:lnTo>
                      <a:pt x="0" y="19"/>
                    </a:lnTo>
                    <a:lnTo>
                      <a:pt x="2" y="0"/>
                    </a:lnTo>
                    <a:lnTo>
                      <a:pt x="16" y="17"/>
                    </a:lnTo>
                    <a:lnTo>
                      <a:pt x="30" y="35"/>
                    </a:lnTo>
                    <a:lnTo>
                      <a:pt x="40" y="54"/>
                    </a:lnTo>
                    <a:lnTo>
                      <a:pt x="46" y="77"/>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99" name="Freeform 91"/>
              <p:cNvSpPr/>
              <p:nvPr/>
            </p:nvSpPr>
            <p:spPr bwMode="auto">
              <a:xfrm>
                <a:off x="2969" y="2214"/>
                <a:ext cx="13" cy="23"/>
              </a:xfrm>
              <a:custGeom>
                <a:avLst/>
                <a:gdLst>
                  <a:gd name="T0" fmla="*/ 3 w 53"/>
                  <a:gd name="T1" fmla="*/ 5 h 96"/>
                  <a:gd name="T2" fmla="*/ 0 w 53"/>
                  <a:gd name="T3" fmla="*/ 6 h 96"/>
                  <a:gd name="T4" fmla="*/ 0 w 53"/>
                  <a:gd name="T5" fmla="*/ 0 h 96"/>
                  <a:gd name="T6" fmla="*/ 1 w 53"/>
                  <a:gd name="T7" fmla="*/ 1 h 96"/>
                  <a:gd name="T8" fmla="*/ 2 w 53"/>
                  <a:gd name="T9" fmla="*/ 2 h 96"/>
                  <a:gd name="T10" fmla="*/ 3 w 53"/>
                  <a:gd name="T11" fmla="*/ 4 h 96"/>
                  <a:gd name="T12" fmla="*/ 3 w 53"/>
                  <a:gd name="T13" fmla="*/ 5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96">
                    <a:moveTo>
                      <a:pt x="53" y="88"/>
                    </a:moveTo>
                    <a:lnTo>
                      <a:pt x="5" y="96"/>
                    </a:lnTo>
                    <a:lnTo>
                      <a:pt x="0" y="0"/>
                    </a:lnTo>
                    <a:lnTo>
                      <a:pt x="16" y="23"/>
                    </a:lnTo>
                    <a:lnTo>
                      <a:pt x="30" y="42"/>
                    </a:lnTo>
                    <a:lnTo>
                      <a:pt x="43" y="63"/>
                    </a:lnTo>
                    <a:lnTo>
                      <a:pt x="53" y="88"/>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00" name="Freeform 92"/>
              <p:cNvSpPr/>
              <p:nvPr/>
            </p:nvSpPr>
            <p:spPr bwMode="auto">
              <a:xfrm>
                <a:off x="2845" y="2215"/>
                <a:ext cx="19" cy="30"/>
              </a:xfrm>
              <a:custGeom>
                <a:avLst/>
                <a:gdLst>
                  <a:gd name="T0" fmla="*/ 5 w 74"/>
                  <a:gd name="T1" fmla="*/ 0 h 120"/>
                  <a:gd name="T2" fmla="*/ 4 w 74"/>
                  <a:gd name="T3" fmla="*/ 2 h 120"/>
                  <a:gd name="T4" fmla="*/ 4 w 74"/>
                  <a:gd name="T5" fmla="*/ 4 h 120"/>
                  <a:gd name="T6" fmla="*/ 4 w 74"/>
                  <a:gd name="T7" fmla="*/ 6 h 120"/>
                  <a:gd name="T8" fmla="*/ 4 w 74"/>
                  <a:gd name="T9" fmla="*/ 8 h 120"/>
                  <a:gd name="T10" fmla="*/ 1 w 74"/>
                  <a:gd name="T11" fmla="*/ 2 h 120"/>
                  <a:gd name="T12" fmla="*/ 0 w 74"/>
                  <a:gd name="T13" fmla="*/ 2 h 120"/>
                  <a:gd name="T14" fmla="*/ 0 w 74"/>
                  <a:gd name="T15" fmla="*/ 1 h 120"/>
                  <a:gd name="T16" fmla="*/ 0 w 74"/>
                  <a:gd name="T17" fmla="*/ 1 h 120"/>
                  <a:gd name="T18" fmla="*/ 1 w 74"/>
                  <a:gd name="T19" fmla="*/ 1 h 120"/>
                  <a:gd name="T20" fmla="*/ 1 w 74"/>
                  <a:gd name="T21" fmla="*/ 1 h 120"/>
                  <a:gd name="T22" fmla="*/ 2 w 74"/>
                  <a:gd name="T23" fmla="*/ 1 h 120"/>
                  <a:gd name="T24" fmla="*/ 3 w 74"/>
                  <a:gd name="T25" fmla="*/ 1 h 120"/>
                  <a:gd name="T26" fmla="*/ 4 w 74"/>
                  <a:gd name="T27" fmla="*/ 0 h 120"/>
                  <a:gd name="T28" fmla="*/ 5 w 74"/>
                  <a:gd name="T29" fmla="*/ 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4" h="120">
                    <a:moveTo>
                      <a:pt x="74" y="0"/>
                    </a:moveTo>
                    <a:lnTo>
                      <a:pt x="68" y="29"/>
                    </a:lnTo>
                    <a:lnTo>
                      <a:pt x="68" y="59"/>
                    </a:lnTo>
                    <a:lnTo>
                      <a:pt x="65" y="90"/>
                    </a:lnTo>
                    <a:lnTo>
                      <a:pt x="60" y="120"/>
                    </a:lnTo>
                    <a:lnTo>
                      <a:pt x="14" y="24"/>
                    </a:lnTo>
                    <a:lnTo>
                      <a:pt x="0" y="24"/>
                    </a:lnTo>
                    <a:lnTo>
                      <a:pt x="0" y="19"/>
                    </a:lnTo>
                    <a:lnTo>
                      <a:pt x="3" y="13"/>
                    </a:lnTo>
                    <a:lnTo>
                      <a:pt x="9" y="11"/>
                    </a:lnTo>
                    <a:lnTo>
                      <a:pt x="14" y="11"/>
                    </a:lnTo>
                    <a:lnTo>
                      <a:pt x="30" y="8"/>
                    </a:lnTo>
                    <a:lnTo>
                      <a:pt x="46" y="6"/>
                    </a:lnTo>
                    <a:lnTo>
                      <a:pt x="60" y="3"/>
                    </a:lnTo>
                    <a:lnTo>
                      <a:pt x="74"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01" name="Freeform 93"/>
              <p:cNvSpPr/>
              <p:nvPr/>
            </p:nvSpPr>
            <p:spPr bwMode="auto">
              <a:xfrm>
                <a:off x="2863" y="2218"/>
                <a:ext cx="5" cy="36"/>
              </a:xfrm>
              <a:custGeom>
                <a:avLst/>
                <a:gdLst>
                  <a:gd name="T0" fmla="*/ 1 w 19"/>
                  <a:gd name="T1" fmla="*/ 9 h 144"/>
                  <a:gd name="T2" fmla="*/ 1 w 19"/>
                  <a:gd name="T3" fmla="*/ 9 h 144"/>
                  <a:gd name="T4" fmla="*/ 0 w 19"/>
                  <a:gd name="T5" fmla="*/ 8 h 144"/>
                  <a:gd name="T6" fmla="*/ 0 w 19"/>
                  <a:gd name="T7" fmla="*/ 8 h 144"/>
                  <a:gd name="T8" fmla="*/ 0 w 19"/>
                  <a:gd name="T9" fmla="*/ 7 h 144"/>
                  <a:gd name="T10" fmla="*/ 0 w 19"/>
                  <a:gd name="T11" fmla="*/ 6 h 144"/>
                  <a:gd name="T12" fmla="*/ 1 w 19"/>
                  <a:gd name="T13" fmla="*/ 5 h 144"/>
                  <a:gd name="T14" fmla="*/ 1 w 19"/>
                  <a:gd name="T15" fmla="*/ 3 h 144"/>
                  <a:gd name="T16" fmla="*/ 1 w 19"/>
                  <a:gd name="T17" fmla="*/ 2 h 144"/>
                  <a:gd name="T18" fmla="*/ 1 w 19"/>
                  <a:gd name="T19" fmla="*/ 0 h 144"/>
                  <a:gd name="T20" fmla="*/ 1 w 19"/>
                  <a:gd name="T21" fmla="*/ 9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 h="144">
                    <a:moveTo>
                      <a:pt x="19" y="144"/>
                    </a:moveTo>
                    <a:lnTo>
                      <a:pt x="14" y="144"/>
                    </a:lnTo>
                    <a:lnTo>
                      <a:pt x="3" y="133"/>
                    </a:lnTo>
                    <a:lnTo>
                      <a:pt x="0" y="119"/>
                    </a:lnTo>
                    <a:lnTo>
                      <a:pt x="3" y="109"/>
                    </a:lnTo>
                    <a:lnTo>
                      <a:pt x="3" y="98"/>
                    </a:lnTo>
                    <a:lnTo>
                      <a:pt x="8" y="73"/>
                    </a:lnTo>
                    <a:lnTo>
                      <a:pt x="11" y="48"/>
                    </a:lnTo>
                    <a:lnTo>
                      <a:pt x="16" y="25"/>
                    </a:lnTo>
                    <a:lnTo>
                      <a:pt x="19" y="0"/>
                    </a:lnTo>
                    <a:lnTo>
                      <a:pt x="19" y="144"/>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02" name="Freeform 94"/>
              <p:cNvSpPr/>
              <p:nvPr/>
            </p:nvSpPr>
            <p:spPr bwMode="auto">
              <a:xfrm>
                <a:off x="2896" y="2218"/>
                <a:ext cx="13" cy="31"/>
              </a:xfrm>
              <a:custGeom>
                <a:avLst/>
                <a:gdLst>
                  <a:gd name="T0" fmla="*/ 3 w 55"/>
                  <a:gd name="T1" fmla="*/ 7 h 126"/>
                  <a:gd name="T2" fmla="*/ 3 w 55"/>
                  <a:gd name="T3" fmla="*/ 7 h 126"/>
                  <a:gd name="T4" fmla="*/ 0 w 55"/>
                  <a:gd name="T5" fmla="*/ 8 h 126"/>
                  <a:gd name="T6" fmla="*/ 0 w 55"/>
                  <a:gd name="T7" fmla="*/ 6 h 126"/>
                  <a:gd name="T8" fmla="*/ 0 w 55"/>
                  <a:gd name="T9" fmla="*/ 4 h 126"/>
                  <a:gd name="T10" fmla="*/ 0 w 55"/>
                  <a:gd name="T11" fmla="*/ 2 h 126"/>
                  <a:gd name="T12" fmla="*/ 0 w 55"/>
                  <a:gd name="T13" fmla="*/ 0 h 126"/>
                  <a:gd name="T14" fmla="*/ 1 w 55"/>
                  <a:gd name="T15" fmla="*/ 1 h 126"/>
                  <a:gd name="T16" fmla="*/ 1 w 55"/>
                  <a:gd name="T17" fmla="*/ 3 h 126"/>
                  <a:gd name="T18" fmla="*/ 2 w 55"/>
                  <a:gd name="T19" fmla="*/ 5 h 126"/>
                  <a:gd name="T20" fmla="*/ 3 w 55"/>
                  <a:gd name="T21" fmla="*/ 7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5" h="126">
                    <a:moveTo>
                      <a:pt x="55" y="109"/>
                    </a:moveTo>
                    <a:lnTo>
                      <a:pt x="55" y="114"/>
                    </a:lnTo>
                    <a:lnTo>
                      <a:pt x="5" y="126"/>
                    </a:lnTo>
                    <a:lnTo>
                      <a:pt x="5" y="96"/>
                    </a:lnTo>
                    <a:lnTo>
                      <a:pt x="2" y="62"/>
                    </a:lnTo>
                    <a:lnTo>
                      <a:pt x="0" y="32"/>
                    </a:lnTo>
                    <a:lnTo>
                      <a:pt x="0" y="0"/>
                    </a:lnTo>
                    <a:lnTo>
                      <a:pt x="16" y="25"/>
                    </a:lnTo>
                    <a:lnTo>
                      <a:pt x="27" y="52"/>
                    </a:lnTo>
                    <a:lnTo>
                      <a:pt x="41" y="82"/>
                    </a:lnTo>
                    <a:lnTo>
                      <a:pt x="55" y="109"/>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03" name="Freeform 95"/>
              <p:cNvSpPr/>
              <p:nvPr/>
            </p:nvSpPr>
            <p:spPr bwMode="auto">
              <a:xfrm>
                <a:off x="2945" y="2218"/>
                <a:ext cx="11" cy="24"/>
              </a:xfrm>
              <a:custGeom>
                <a:avLst/>
                <a:gdLst>
                  <a:gd name="T0" fmla="*/ 3 w 43"/>
                  <a:gd name="T1" fmla="*/ 6 h 96"/>
                  <a:gd name="T2" fmla="*/ 0 w 43"/>
                  <a:gd name="T3" fmla="*/ 6 h 96"/>
                  <a:gd name="T4" fmla="*/ 0 w 43"/>
                  <a:gd name="T5" fmla="*/ 0 h 96"/>
                  <a:gd name="T6" fmla="*/ 1 w 43"/>
                  <a:gd name="T7" fmla="*/ 2 h 96"/>
                  <a:gd name="T8" fmla="*/ 2 w 43"/>
                  <a:gd name="T9" fmla="*/ 3 h 96"/>
                  <a:gd name="T10" fmla="*/ 2 w 43"/>
                  <a:gd name="T11" fmla="*/ 4 h 96"/>
                  <a:gd name="T12" fmla="*/ 3 w 43"/>
                  <a:gd name="T13" fmla="*/ 6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 h="96">
                    <a:moveTo>
                      <a:pt x="43" y="90"/>
                    </a:moveTo>
                    <a:lnTo>
                      <a:pt x="0" y="96"/>
                    </a:lnTo>
                    <a:lnTo>
                      <a:pt x="0" y="0"/>
                    </a:lnTo>
                    <a:lnTo>
                      <a:pt x="11" y="22"/>
                    </a:lnTo>
                    <a:lnTo>
                      <a:pt x="25" y="43"/>
                    </a:lnTo>
                    <a:lnTo>
                      <a:pt x="36" y="66"/>
                    </a:lnTo>
                    <a:lnTo>
                      <a:pt x="43" y="90"/>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04" name="Freeform 96"/>
              <p:cNvSpPr/>
              <p:nvPr/>
            </p:nvSpPr>
            <p:spPr bwMode="auto">
              <a:xfrm>
                <a:off x="2817" y="2219"/>
                <a:ext cx="21" cy="33"/>
              </a:xfrm>
              <a:custGeom>
                <a:avLst/>
                <a:gdLst>
                  <a:gd name="T0" fmla="*/ 5 w 85"/>
                  <a:gd name="T1" fmla="*/ 0 h 133"/>
                  <a:gd name="T2" fmla="*/ 5 w 85"/>
                  <a:gd name="T3" fmla="*/ 2 h 133"/>
                  <a:gd name="T4" fmla="*/ 4 w 85"/>
                  <a:gd name="T5" fmla="*/ 4 h 133"/>
                  <a:gd name="T6" fmla="*/ 4 w 85"/>
                  <a:gd name="T7" fmla="*/ 6 h 133"/>
                  <a:gd name="T8" fmla="*/ 4 w 85"/>
                  <a:gd name="T9" fmla="*/ 8 h 133"/>
                  <a:gd name="T10" fmla="*/ 3 w 85"/>
                  <a:gd name="T11" fmla="*/ 7 h 133"/>
                  <a:gd name="T12" fmla="*/ 2 w 85"/>
                  <a:gd name="T13" fmla="*/ 5 h 133"/>
                  <a:gd name="T14" fmla="*/ 1 w 85"/>
                  <a:gd name="T15" fmla="*/ 4 h 133"/>
                  <a:gd name="T16" fmla="*/ 0 w 85"/>
                  <a:gd name="T17" fmla="*/ 2 h 133"/>
                  <a:gd name="T18" fmla="*/ 0 w 85"/>
                  <a:gd name="T19" fmla="*/ 2 h 133"/>
                  <a:gd name="T20" fmla="*/ 0 w 85"/>
                  <a:gd name="T21" fmla="*/ 2 h 133"/>
                  <a:gd name="T22" fmla="*/ 0 w 85"/>
                  <a:gd name="T23" fmla="*/ 1 h 133"/>
                  <a:gd name="T24" fmla="*/ 0 w 85"/>
                  <a:gd name="T25" fmla="*/ 1 h 133"/>
                  <a:gd name="T26" fmla="*/ 0 w 85"/>
                  <a:gd name="T27" fmla="*/ 1 h 133"/>
                  <a:gd name="T28" fmla="*/ 1 w 85"/>
                  <a:gd name="T29" fmla="*/ 0 h 133"/>
                  <a:gd name="T30" fmla="*/ 2 w 85"/>
                  <a:gd name="T31" fmla="*/ 0 h 133"/>
                  <a:gd name="T32" fmla="*/ 2 w 85"/>
                  <a:gd name="T33" fmla="*/ 0 h 133"/>
                  <a:gd name="T34" fmla="*/ 3 w 85"/>
                  <a:gd name="T35" fmla="*/ 0 h 133"/>
                  <a:gd name="T36" fmla="*/ 4 w 85"/>
                  <a:gd name="T37" fmla="*/ 0 h 133"/>
                  <a:gd name="T38" fmla="*/ 4 w 85"/>
                  <a:gd name="T39" fmla="*/ 0 h 133"/>
                  <a:gd name="T40" fmla="*/ 5 w 85"/>
                  <a:gd name="T41" fmla="*/ 0 h 1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5" h="133">
                    <a:moveTo>
                      <a:pt x="85" y="0"/>
                    </a:moveTo>
                    <a:lnTo>
                      <a:pt x="76" y="32"/>
                    </a:lnTo>
                    <a:lnTo>
                      <a:pt x="71" y="65"/>
                    </a:lnTo>
                    <a:lnTo>
                      <a:pt x="69" y="100"/>
                    </a:lnTo>
                    <a:lnTo>
                      <a:pt x="66" y="133"/>
                    </a:lnTo>
                    <a:lnTo>
                      <a:pt x="53" y="108"/>
                    </a:lnTo>
                    <a:lnTo>
                      <a:pt x="41" y="86"/>
                    </a:lnTo>
                    <a:lnTo>
                      <a:pt x="25" y="62"/>
                    </a:lnTo>
                    <a:lnTo>
                      <a:pt x="9" y="42"/>
                    </a:lnTo>
                    <a:lnTo>
                      <a:pt x="3" y="37"/>
                    </a:lnTo>
                    <a:lnTo>
                      <a:pt x="0" y="30"/>
                    </a:lnTo>
                    <a:lnTo>
                      <a:pt x="0" y="21"/>
                    </a:lnTo>
                    <a:lnTo>
                      <a:pt x="0" y="12"/>
                    </a:lnTo>
                    <a:lnTo>
                      <a:pt x="9" y="12"/>
                    </a:lnTo>
                    <a:lnTo>
                      <a:pt x="20" y="10"/>
                    </a:lnTo>
                    <a:lnTo>
                      <a:pt x="30" y="10"/>
                    </a:lnTo>
                    <a:lnTo>
                      <a:pt x="41" y="7"/>
                    </a:lnTo>
                    <a:lnTo>
                      <a:pt x="53" y="5"/>
                    </a:lnTo>
                    <a:lnTo>
                      <a:pt x="64" y="2"/>
                    </a:lnTo>
                    <a:lnTo>
                      <a:pt x="74" y="2"/>
                    </a:lnTo>
                    <a:lnTo>
                      <a:pt x="85" y="0"/>
                    </a:lnTo>
                    <a:close/>
                  </a:path>
                </a:pathLst>
              </a:custGeom>
              <a:solidFill>
                <a:srgbClr val="89D6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05" name="Freeform 97"/>
              <p:cNvSpPr/>
              <p:nvPr/>
            </p:nvSpPr>
            <p:spPr bwMode="auto">
              <a:xfrm>
                <a:off x="2836" y="2220"/>
                <a:ext cx="6" cy="39"/>
              </a:xfrm>
              <a:custGeom>
                <a:avLst/>
                <a:gdLst>
                  <a:gd name="T0" fmla="*/ 1 w 21"/>
                  <a:gd name="T1" fmla="*/ 10 h 155"/>
                  <a:gd name="T2" fmla="*/ 1 w 21"/>
                  <a:gd name="T3" fmla="*/ 10 h 155"/>
                  <a:gd name="T4" fmla="*/ 0 w 21"/>
                  <a:gd name="T5" fmla="*/ 9 h 155"/>
                  <a:gd name="T6" fmla="*/ 0 w 21"/>
                  <a:gd name="T7" fmla="*/ 9 h 155"/>
                  <a:gd name="T8" fmla="*/ 0 w 21"/>
                  <a:gd name="T9" fmla="*/ 8 h 155"/>
                  <a:gd name="T10" fmla="*/ 0 w 21"/>
                  <a:gd name="T11" fmla="*/ 6 h 155"/>
                  <a:gd name="T12" fmla="*/ 0 w 21"/>
                  <a:gd name="T13" fmla="*/ 4 h 155"/>
                  <a:gd name="T14" fmla="*/ 1 w 21"/>
                  <a:gd name="T15" fmla="*/ 2 h 155"/>
                  <a:gd name="T16" fmla="*/ 1 w 21"/>
                  <a:gd name="T17" fmla="*/ 0 h 155"/>
                  <a:gd name="T18" fmla="*/ 2 w 21"/>
                  <a:gd name="T19" fmla="*/ 3 h 155"/>
                  <a:gd name="T20" fmla="*/ 2 w 21"/>
                  <a:gd name="T21" fmla="*/ 5 h 155"/>
                  <a:gd name="T22" fmla="*/ 1 w 21"/>
                  <a:gd name="T23" fmla="*/ 8 h 155"/>
                  <a:gd name="T24" fmla="*/ 1 w 21"/>
                  <a:gd name="T25" fmla="*/ 10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 h="155">
                    <a:moveTo>
                      <a:pt x="19" y="155"/>
                    </a:moveTo>
                    <a:lnTo>
                      <a:pt x="8" y="153"/>
                    </a:lnTo>
                    <a:lnTo>
                      <a:pt x="5" y="145"/>
                    </a:lnTo>
                    <a:lnTo>
                      <a:pt x="5" y="134"/>
                    </a:lnTo>
                    <a:lnTo>
                      <a:pt x="0" y="125"/>
                    </a:lnTo>
                    <a:lnTo>
                      <a:pt x="2" y="95"/>
                    </a:lnTo>
                    <a:lnTo>
                      <a:pt x="5" y="63"/>
                    </a:lnTo>
                    <a:lnTo>
                      <a:pt x="10" y="33"/>
                    </a:lnTo>
                    <a:lnTo>
                      <a:pt x="19" y="0"/>
                    </a:lnTo>
                    <a:lnTo>
                      <a:pt x="21" y="40"/>
                    </a:lnTo>
                    <a:lnTo>
                      <a:pt x="21" y="79"/>
                    </a:lnTo>
                    <a:lnTo>
                      <a:pt x="19" y="118"/>
                    </a:lnTo>
                    <a:lnTo>
                      <a:pt x="19" y="155"/>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06" name="Freeform 98"/>
              <p:cNvSpPr/>
              <p:nvPr/>
            </p:nvSpPr>
            <p:spPr bwMode="auto">
              <a:xfrm>
                <a:off x="2922" y="2220"/>
                <a:ext cx="9" cy="25"/>
              </a:xfrm>
              <a:custGeom>
                <a:avLst/>
                <a:gdLst>
                  <a:gd name="T0" fmla="*/ 2 w 35"/>
                  <a:gd name="T1" fmla="*/ 6 h 101"/>
                  <a:gd name="T2" fmla="*/ 0 w 35"/>
                  <a:gd name="T3" fmla="*/ 6 h 101"/>
                  <a:gd name="T4" fmla="*/ 0 w 35"/>
                  <a:gd name="T5" fmla="*/ 0 h 101"/>
                  <a:gd name="T6" fmla="*/ 1 w 35"/>
                  <a:gd name="T7" fmla="*/ 1 h 101"/>
                  <a:gd name="T8" fmla="*/ 1 w 35"/>
                  <a:gd name="T9" fmla="*/ 3 h 101"/>
                  <a:gd name="T10" fmla="*/ 2 w 35"/>
                  <a:gd name="T11" fmla="*/ 4 h 101"/>
                  <a:gd name="T12" fmla="*/ 2 w 35"/>
                  <a:gd name="T13" fmla="*/ 6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101">
                    <a:moveTo>
                      <a:pt x="35" y="93"/>
                    </a:moveTo>
                    <a:lnTo>
                      <a:pt x="0" y="101"/>
                    </a:lnTo>
                    <a:lnTo>
                      <a:pt x="0" y="0"/>
                    </a:lnTo>
                    <a:lnTo>
                      <a:pt x="11" y="24"/>
                    </a:lnTo>
                    <a:lnTo>
                      <a:pt x="19" y="49"/>
                    </a:lnTo>
                    <a:lnTo>
                      <a:pt x="27" y="71"/>
                    </a:lnTo>
                    <a:lnTo>
                      <a:pt x="35" y="93"/>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07" name="Freeform 99"/>
              <p:cNvSpPr/>
              <p:nvPr/>
            </p:nvSpPr>
            <p:spPr bwMode="auto">
              <a:xfrm>
                <a:off x="2890" y="2221"/>
                <a:ext cx="4" cy="29"/>
              </a:xfrm>
              <a:custGeom>
                <a:avLst/>
                <a:gdLst>
                  <a:gd name="T0" fmla="*/ 1 w 16"/>
                  <a:gd name="T1" fmla="*/ 7 h 115"/>
                  <a:gd name="T2" fmla="*/ 1 w 16"/>
                  <a:gd name="T3" fmla="*/ 7 h 115"/>
                  <a:gd name="T4" fmla="*/ 1 w 16"/>
                  <a:gd name="T5" fmla="*/ 7 h 115"/>
                  <a:gd name="T6" fmla="*/ 0 w 16"/>
                  <a:gd name="T7" fmla="*/ 7 h 115"/>
                  <a:gd name="T8" fmla="*/ 0 w 16"/>
                  <a:gd name="T9" fmla="*/ 7 h 115"/>
                  <a:gd name="T10" fmla="*/ 0 w 16"/>
                  <a:gd name="T11" fmla="*/ 5 h 115"/>
                  <a:gd name="T12" fmla="*/ 0 w 16"/>
                  <a:gd name="T13" fmla="*/ 4 h 115"/>
                  <a:gd name="T14" fmla="*/ 0 w 16"/>
                  <a:gd name="T15" fmla="*/ 2 h 115"/>
                  <a:gd name="T16" fmla="*/ 1 w 16"/>
                  <a:gd name="T17" fmla="*/ 0 h 115"/>
                  <a:gd name="T18" fmla="*/ 1 w 16"/>
                  <a:gd name="T19" fmla="*/ 2 h 115"/>
                  <a:gd name="T20" fmla="*/ 1 w 16"/>
                  <a:gd name="T21" fmla="*/ 4 h 115"/>
                  <a:gd name="T22" fmla="*/ 1 w 16"/>
                  <a:gd name="T23" fmla="*/ 5 h 115"/>
                  <a:gd name="T24" fmla="*/ 1 w 16"/>
                  <a:gd name="T25" fmla="*/ 7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 h="115">
                    <a:moveTo>
                      <a:pt x="16" y="113"/>
                    </a:moveTo>
                    <a:lnTo>
                      <a:pt x="14" y="113"/>
                    </a:lnTo>
                    <a:lnTo>
                      <a:pt x="9" y="115"/>
                    </a:lnTo>
                    <a:lnTo>
                      <a:pt x="5" y="115"/>
                    </a:lnTo>
                    <a:lnTo>
                      <a:pt x="0" y="113"/>
                    </a:lnTo>
                    <a:lnTo>
                      <a:pt x="0" y="85"/>
                    </a:lnTo>
                    <a:lnTo>
                      <a:pt x="3" y="58"/>
                    </a:lnTo>
                    <a:lnTo>
                      <a:pt x="5" y="30"/>
                    </a:lnTo>
                    <a:lnTo>
                      <a:pt x="11" y="0"/>
                    </a:lnTo>
                    <a:lnTo>
                      <a:pt x="14" y="30"/>
                    </a:lnTo>
                    <a:lnTo>
                      <a:pt x="14" y="58"/>
                    </a:lnTo>
                    <a:lnTo>
                      <a:pt x="11" y="85"/>
                    </a:lnTo>
                    <a:lnTo>
                      <a:pt x="16" y="113"/>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08" name="Freeform 100"/>
              <p:cNvSpPr/>
              <p:nvPr/>
            </p:nvSpPr>
            <p:spPr bwMode="auto">
              <a:xfrm>
                <a:off x="2811" y="2224"/>
                <a:ext cx="5" cy="38"/>
              </a:xfrm>
              <a:custGeom>
                <a:avLst/>
                <a:gdLst>
                  <a:gd name="T0" fmla="*/ 1 w 19"/>
                  <a:gd name="T1" fmla="*/ 9 h 152"/>
                  <a:gd name="T2" fmla="*/ 1 w 19"/>
                  <a:gd name="T3" fmla="*/ 9 h 152"/>
                  <a:gd name="T4" fmla="*/ 1 w 19"/>
                  <a:gd name="T5" fmla="*/ 9 h 152"/>
                  <a:gd name="T6" fmla="*/ 1 w 19"/>
                  <a:gd name="T7" fmla="*/ 9 h 152"/>
                  <a:gd name="T8" fmla="*/ 1 w 19"/>
                  <a:gd name="T9" fmla="*/ 9 h 152"/>
                  <a:gd name="T10" fmla="*/ 1 w 19"/>
                  <a:gd name="T11" fmla="*/ 10 h 152"/>
                  <a:gd name="T12" fmla="*/ 1 w 19"/>
                  <a:gd name="T13" fmla="*/ 10 h 152"/>
                  <a:gd name="T14" fmla="*/ 1 w 19"/>
                  <a:gd name="T15" fmla="*/ 9 h 152"/>
                  <a:gd name="T16" fmla="*/ 0 w 19"/>
                  <a:gd name="T17" fmla="*/ 9 h 152"/>
                  <a:gd name="T18" fmla="*/ 0 w 19"/>
                  <a:gd name="T19" fmla="*/ 9 h 152"/>
                  <a:gd name="T20" fmla="*/ 0 w 19"/>
                  <a:gd name="T21" fmla="*/ 8 h 152"/>
                  <a:gd name="T22" fmla="*/ 0 w 19"/>
                  <a:gd name="T23" fmla="*/ 7 h 152"/>
                  <a:gd name="T24" fmla="*/ 0 w 19"/>
                  <a:gd name="T25" fmla="*/ 7 h 152"/>
                  <a:gd name="T26" fmla="*/ 0 w 19"/>
                  <a:gd name="T27" fmla="*/ 5 h 152"/>
                  <a:gd name="T28" fmla="*/ 0 w 19"/>
                  <a:gd name="T29" fmla="*/ 4 h 152"/>
                  <a:gd name="T30" fmla="*/ 0 w 19"/>
                  <a:gd name="T31" fmla="*/ 2 h 152"/>
                  <a:gd name="T32" fmla="*/ 0 w 19"/>
                  <a:gd name="T33" fmla="*/ 0 h 152"/>
                  <a:gd name="T34" fmla="*/ 1 w 19"/>
                  <a:gd name="T35" fmla="*/ 2 h 152"/>
                  <a:gd name="T36" fmla="*/ 1 w 19"/>
                  <a:gd name="T37" fmla="*/ 5 h 152"/>
                  <a:gd name="T38" fmla="*/ 1 w 19"/>
                  <a:gd name="T39" fmla="*/ 7 h 152"/>
                  <a:gd name="T40" fmla="*/ 1 w 19"/>
                  <a:gd name="T41" fmla="*/ 9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 h="152">
                    <a:moveTo>
                      <a:pt x="10" y="138"/>
                    </a:moveTo>
                    <a:lnTo>
                      <a:pt x="14" y="138"/>
                    </a:lnTo>
                    <a:lnTo>
                      <a:pt x="16" y="141"/>
                    </a:lnTo>
                    <a:lnTo>
                      <a:pt x="19" y="147"/>
                    </a:lnTo>
                    <a:lnTo>
                      <a:pt x="19" y="149"/>
                    </a:lnTo>
                    <a:lnTo>
                      <a:pt x="16" y="152"/>
                    </a:lnTo>
                    <a:lnTo>
                      <a:pt x="14" y="152"/>
                    </a:lnTo>
                    <a:lnTo>
                      <a:pt x="8" y="149"/>
                    </a:lnTo>
                    <a:lnTo>
                      <a:pt x="5" y="149"/>
                    </a:lnTo>
                    <a:lnTo>
                      <a:pt x="5" y="141"/>
                    </a:lnTo>
                    <a:lnTo>
                      <a:pt x="5" y="128"/>
                    </a:lnTo>
                    <a:lnTo>
                      <a:pt x="3" y="117"/>
                    </a:lnTo>
                    <a:lnTo>
                      <a:pt x="0" y="108"/>
                    </a:lnTo>
                    <a:lnTo>
                      <a:pt x="3" y="81"/>
                    </a:lnTo>
                    <a:lnTo>
                      <a:pt x="0" y="54"/>
                    </a:lnTo>
                    <a:lnTo>
                      <a:pt x="0" y="27"/>
                    </a:lnTo>
                    <a:lnTo>
                      <a:pt x="5" y="0"/>
                    </a:lnTo>
                    <a:lnTo>
                      <a:pt x="10" y="35"/>
                    </a:lnTo>
                    <a:lnTo>
                      <a:pt x="14" y="71"/>
                    </a:lnTo>
                    <a:lnTo>
                      <a:pt x="10" y="106"/>
                    </a:lnTo>
                    <a:lnTo>
                      <a:pt x="10" y="138"/>
                    </a:lnTo>
                    <a:close/>
                  </a:path>
                </a:pathLst>
              </a:custGeom>
              <a:solidFill>
                <a:srgbClr val="BF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09" name="Freeform 101"/>
              <p:cNvSpPr/>
              <p:nvPr/>
            </p:nvSpPr>
            <p:spPr bwMode="auto">
              <a:xfrm>
                <a:off x="2870" y="2224"/>
                <a:ext cx="15" cy="28"/>
              </a:xfrm>
              <a:custGeom>
                <a:avLst/>
                <a:gdLst>
                  <a:gd name="T0" fmla="*/ 4 w 57"/>
                  <a:gd name="T1" fmla="*/ 6 h 114"/>
                  <a:gd name="T2" fmla="*/ 3 w 57"/>
                  <a:gd name="T3" fmla="*/ 7 h 114"/>
                  <a:gd name="T4" fmla="*/ 2 w 57"/>
                  <a:gd name="T5" fmla="*/ 7 h 114"/>
                  <a:gd name="T6" fmla="*/ 2 w 57"/>
                  <a:gd name="T7" fmla="*/ 7 h 114"/>
                  <a:gd name="T8" fmla="*/ 1 w 57"/>
                  <a:gd name="T9" fmla="*/ 7 h 114"/>
                  <a:gd name="T10" fmla="*/ 0 w 57"/>
                  <a:gd name="T11" fmla="*/ 5 h 114"/>
                  <a:gd name="T12" fmla="*/ 0 w 57"/>
                  <a:gd name="T13" fmla="*/ 3 h 114"/>
                  <a:gd name="T14" fmla="*/ 0 w 57"/>
                  <a:gd name="T15" fmla="*/ 2 h 114"/>
                  <a:gd name="T16" fmla="*/ 0 w 57"/>
                  <a:gd name="T17" fmla="*/ 0 h 114"/>
                  <a:gd name="T18" fmla="*/ 1 w 57"/>
                  <a:gd name="T19" fmla="*/ 1 h 114"/>
                  <a:gd name="T20" fmla="*/ 2 w 57"/>
                  <a:gd name="T21" fmla="*/ 3 h 114"/>
                  <a:gd name="T22" fmla="*/ 3 w 57"/>
                  <a:gd name="T23" fmla="*/ 5 h 114"/>
                  <a:gd name="T24" fmla="*/ 4 w 57"/>
                  <a:gd name="T25" fmla="*/ 6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114">
                    <a:moveTo>
                      <a:pt x="57" y="106"/>
                    </a:moveTo>
                    <a:lnTo>
                      <a:pt x="46" y="111"/>
                    </a:lnTo>
                    <a:lnTo>
                      <a:pt x="35" y="114"/>
                    </a:lnTo>
                    <a:lnTo>
                      <a:pt x="21" y="114"/>
                    </a:lnTo>
                    <a:lnTo>
                      <a:pt x="8" y="114"/>
                    </a:lnTo>
                    <a:lnTo>
                      <a:pt x="5" y="84"/>
                    </a:lnTo>
                    <a:lnTo>
                      <a:pt x="2" y="57"/>
                    </a:lnTo>
                    <a:lnTo>
                      <a:pt x="0" y="30"/>
                    </a:lnTo>
                    <a:lnTo>
                      <a:pt x="2" y="0"/>
                    </a:lnTo>
                    <a:lnTo>
                      <a:pt x="19" y="23"/>
                    </a:lnTo>
                    <a:lnTo>
                      <a:pt x="30" y="51"/>
                    </a:lnTo>
                    <a:lnTo>
                      <a:pt x="41" y="81"/>
                    </a:lnTo>
                    <a:lnTo>
                      <a:pt x="57" y="106"/>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10" name="Freeform 102"/>
              <p:cNvSpPr/>
              <p:nvPr/>
            </p:nvSpPr>
            <p:spPr bwMode="auto">
              <a:xfrm>
                <a:off x="3037" y="2225"/>
                <a:ext cx="289" cy="68"/>
              </a:xfrm>
              <a:custGeom>
                <a:avLst/>
                <a:gdLst>
                  <a:gd name="T0" fmla="*/ 72 w 1156"/>
                  <a:gd name="T1" fmla="*/ 6 h 270"/>
                  <a:gd name="T2" fmla="*/ 22 w 1156"/>
                  <a:gd name="T3" fmla="*/ 15 h 270"/>
                  <a:gd name="T4" fmla="*/ 21 w 1156"/>
                  <a:gd name="T5" fmla="*/ 14 h 270"/>
                  <a:gd name="T6" fmla="*/ 4 w 1156"/>
                  <a:gd name="T7" fmla="*/ 17 h 270"/>
                  <a:gd name="T8" fmla="*/ 3 w 1156"/>
                  <a:gd name="T9" fmla="*/ 16 h 270"/>
                  <a:gd name="T10" fmla="*/ 2 w 1156"/>
                  <a:gd name="T11" fmla="*/ 14 h 270"/>
                  <a:gd name="T12" fmla="*/ 1 w 1156"/>
                  <a:gd name="T13" fmla="*/ 13 h 270"/>
                  <a:gd name="T14" fmla="*/ 0 w 1156"/>
                  <a:gd name="T15" fmla="*/ 11 h 270"/>
                  <a:gd name="T16" fmla="*/ 66 w 1156"/>
                  <a:gd name="T17" fmla="*/ 0 h 270"/>
                  <a:gd name="T18" fmla="*/ 67 w 1156"/>
                  <a:gd name="T19" fmla="*/ 0 h 270"/>
                  <a:gd name="T20" fmla="*/ 72 w 1156"/>
                  <a:gd name="T21" fmla="*/ 6 h 2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6" h="270">
                    <a:moveTo>
                      <a:pt x="1156" y="89"/>
                    </a:moveTo>
                    <a:lnTo>
                      <a:pt x="355" y="229"/>
                    </a:lnTo>
                    <a:lnTo>
                      <a:pt x="336" y="223"/>
                    </a:lnTo>
                    <a:lnTo>
                      <a:pt x="66" y="270"/>
                    </a:lnTo>
                    <a:lnTo>
                      <a:pt x="47" y="248"/>
                    </a:lnTo>
                    <a:lnTo>
                      <a:pt x="34" y="223"/>
                    </a:lnTo>
                    <a:lnTo>
                      <a:pt x="20" y="199"/>
                    </a:lnTo>
                    <a:lnTo>
                      <a:pt x="0" y="174"/>
                    </a:lnTo>
                    <a:lnTo>
                      <a:pt x="1059" y="0"/>
                    </a:lnTo>
                    <a:lnTo>
                      <a:pt x="1071" y="0"/>
                    </a:lnTo>
                    <a:lnTo>
                      <a:pt x="1156" y="89"/>
                    </a:lnTo>
                    <a:close/>
                  </a:path>
                </a:pathLst>
              </a:custGeom>
              <a:solidFill>
                <a:srgbClr val="FFB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11" name="Freeform 103"/>
              <p:cNvSpPr/>
              <p:nvPr/>
            </p:nvSpPr>
            <p:spPr bwMode="auto">
              <a:xfrm>
                <a:off x="2845" y="2227"/>
                <a:ext cx="15" cy="29"/>
              </a:xfrm>
              <a:custGeom>
                <a:avLst/>
                <a:gdLst>
                  <a:gd name="T0" fmla="*/ 4 w 60"/>
                  <a:gd name="T1" fmla="*/ 7 h 119"/>
                  <a:gd name="T2" fmla="*/ 0 w 60"/>
                  <a:gd name="T3" fmla="*/ 7 h 119"/>
                  <a:gd name="T4" fmla="*/ 0 w 60"/>
                  <a:gd name="T5" fmla="*/ 5 h 119"/>
                  <a:gd name="T6" fmla="*/ 0 w 60"/>
                  <a:gd name="T7" fmla="*/ 3 h 119"/>
                  <a:gd name="T8" fmla="*/ 0 w 60"/>
                  <a:gd name="T9" fmla="*/ 1 h 119"/>
                  <a:gd name="T10" fmla="*/ 0 w 60"/>
                  <a:gd name="T11" fmla="*/ 0 h 119"/>
                  <a:gd name="T12" fmla="*/ 1 w 60"/>
                  <a:gd name="T13" fmla="*/ 1 h 119"/>
                  <a:gd name="T14" fmla="*/ 2 w 60"/>
                  <a:gd name="T15" fmla="*/ 3 h 119"/>
                  <a:gd name="T16" fmla="*/ 3 w 60"/>
                  <a:gd name="T17" fmla="*/ 5 h 119"/>
                  <a:gd name="T18" fmla="*/ 4 w 60"/>
                  <a:gd name="T19" fmla="*/ 7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119">
                    <a:moveTo>
                      <a:pt x="60" y="113"/>
                    </a:moveTo>
                    <a:lnTo>
                      <a:pt x="0" y="119"/>
                    </a:lnTo>
                    <a:lnTo>
                      <a:pt x="0" y="90"/>
                    </a:lnTo>
                    <a:lnTo>
                      <a:pt x="0" y="56"/>
                    </a:lnTo>
                    <a:lnTo>
                      <a:pt x="0" y="26"/>
                    </a:lnTo>
                    <a:lnTo>
                      <a:pt x="0" y="0"/>
                    </a:lnTo>
                    <a:lnTo>
                      <a:pt x="14" y="26"/>
                    </a:lnTo>
                    <a:lnTo>
                      <a:pt x="30" y="56"/>
                    </a:lnTo>
                    <a:lnTo>
                      <a:pt x="44" y="87"/>
                    </a:lnTo>
                    <a:lnTo>
                      <a:pt x="60" y="113"/>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12" name="Freeform 104"/>
              <p:cNvSpPr/>
              <p:nvPr/>
            </p:nvSpPr>
            <p:spPr bwMode="auto">
              <a:xfrm>
                <a:off x="2789" y="2231"/>
                <a:ext cx="15" cy="35"/>
              </a:xfrm>
              <a:custGeom>
                <a:avLst/>
                <a:gdLst>
                  <a:gd name="T0" fmla="*/ 4 w 60"/>
                  <a:gd name="T1" fmla="*/ 8 h 136"/>
                  <a:gd name="T2" fmla="*/ 0 w 60"/>
                  <a:gd name="T3" fmla="*/ 9 h 136"/>
                  <a:gd name="T4" fmla="*/ 0 w 60"/>
                  <a:gd name="T5" fmla="*/ 7 h 136"/>
                  <a:gd name="T6" fmla="*/ 0 w 60"/>
                  <a:gd name="T7" fmla="*/ 5 h 136"/>
                  <a:gd name="T8" fmla="*/ 0 w 60"/>
                  <a:gd name="T9" fmla="*/ 2 h 136"/>
                  <a:gd name="T10" fmla="*/ 0 w 60"/>
                  <a:gd name="T11" fmla="*/ 0 h 136"/>
                  <a:gd name="T12" fmla="*/ 1 w 60"/>
                  <a:gd name="T13" fmla="*/ 2 h 136"/>
                  <a:gd name="T14" fmla="*/ 2 w 60"/>
                  <a:gd name="T15" fmla="*/ 4 h 136"/>
                  <a:gd name="T16" fmla="*/ 3 w 60"/>
                  <a:gd name="T17" fmla="*/ 6 h 136"/>
                  <a:gd name="T18" fmla="*/ 4 w 60"/>
                  <a:gd name="T19" fmla="*/ 8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136">
                    <a:moveTo>
                      <a:pt x="60" y="124"/>
                    </a:moveTo>
                    <a:lnTo>
                      <a:pt x="5" y="136"/>
                    </a:lnTo>
                    <a:lnTo>
                      <a:pt x="5" y="100"/>
                    </a:lnTo>
                    <a:lnTo>
                      <a:pt x="3" y="68"/>
                    </a:lnTo>
                    <a:lnTo>
                      <a:pt x="0" y="35"/>
                    </a:lnTo>
                    <a:lnTo>
                      <a:pt x="0" y="0"/>
                    </a:lnTo>
                    <a:lnTo>
                      <a:pt x="19" y="29"/>
                    </a:lnTo>
                    <a:lnTo>
                      <a:pt x="35" y="59"/>
                    </a:lnTo>
                    <a:lnTo>
                      <a:pt x="49" y="92"/>
                    </a:lnTo>
                    <a:lnTo>
                      <a:pt x="60" y="124"/>
                    </a:lnTo>
                    <a:close/>
                  </a:path>
                </a:pathLst>
              </a:custGeom>
              <a:solidFill>
                <a:srgbClr val="E0F4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13" name="Freeform 105"/>
              <p:cNvSpPr/>
              <p:nvPr/>
            </p:nvSpPr>
            <p:spPr bwMode="auto">
              <a:xfrm>
                <a:off x="2818" y="2236"/>
                <a:ext cx="12" cy="25"/>
              </a:xfrm>
              <a:custGeom>
                <a:avLst/>
                <a:gdLst>
                  <a:gd name="T0" fmla="*/ 3 w 49"/>
                  <a:gd name="T1" fmla="*/ 5 h 101"/>
                  <a:gd name="T2" fmla="*/ 0 w 49"/>
                  <a:gd name="T3" fmla="*/ 6 h 101"/>
                  <a:gd name="T4" fmla="*/ 0 w 49"/>
                  <a:gd name="T5" fmla="*/ 5 h 101"/>
                  <a:gd name="T6" fmla="*/ 0 w 49"/>
                  <a:gd name="T7" fmla="*/ 3 h 101"/>
                  <a:gd name="T8" fmla="*/ 0 w 49"/>
                  <a:gd name="T9" fmla="*/ 2 h 101"/>
                  <a:gd name="T10" fmla="*/ 0 w 49"/>
                  <a:gd name="T11" fmla="*/ 0 h 101"/>
                  <a:gd name="T12" fmla="*/ 1 w 49"/>
                  <a:gd name="T13" fmla="*/ 1 h 101"/>
                  <a:gd name="T14" fmla="*/ 2 w 49"/>
                  <a:gd name="T15" fmla="*/ 3 h 101"/>
                  <a:gd name="T16" fmla="*/ 2 w 49"/>
                  <a:gd name="T17" fmla="*/ 4 h 101"/>
                  <a:gd name="T18" fmla="*/ 3 w 49"/>
                  <a:gd name="T19" fmla="*/ 5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 h="101">
                    <a:moveTo>
                      <a:pt x="49" y="90"/>
                    </a:moveTo>
                    <a:lnTo>
                      <a:pt x="3" y="101"/>
                    </a:lnTo>
                    <a:lnTo>
                      <a:pt x="5" y="76"/>
                    </a:lnTo>
                    <a:lnTo>
                      <a:pt x="3" y="53"/>
                    </a:lnTo>
                    <a:lnTo>
                      <a:pt x="0" y="28"/>
                    </a:lnTo>
                    <a:lnTo>
                      <a:pt x="3" y="0"/>
                    </a:lnTo>
                    <a:lnTo>
                      <a:pt x="19" y="23"/>
                    </a:lnTo>
                    <a:lnTo>
                      <a:pt x="30" y="44"/>
                    </a:lnTo>
                    <a:lnTo>
                      <a:pt x="40" y="69"/>
                    </a:lnTo>
                    <a:lnTo>
                      <a:pt x="49" y="90"/>
                    </a:lnTo>
                    <a:close/>
                  </a:path>
                </a:pathLst>
              </a:custGeom>
              <a:solidFill>
                <a:srgbClr val="BFE8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14" name="Freeform 106"/>
              <p:cNvSpPr/>
              <p:nvPr/>
            </p:nvSpPr>
            <p:spPr bwMode="auto">
              <a:xfrm>
                <a:off x="2720" y="2239"/>
                <a:ext cx="5" cy="32"/>
              </a:xfrm>
              <a:custGeom>
                <a:avLst/>
                <a:gdLst>
                  <a:gd name="T0" fmla="*/ 1 w 18"/>
                  <a:gd name="T1" fmla="*/ 1 h 129"/>
                  <a:gd name="T2" fmla="*/ 1 w 18"/>
                  <a:gd name="T3" fmla="*/ 3 h 129"/>
                  <a:gd name="T4" fmla="*/ 1 w 18"/>
                  <a:gd name="T5" fmla="*/ 4 h 129"/>
                  <a:gd name="T6" fmla="*/ 1 w 18"/>
                  <a:gd name="T7" fmla="*/ 6 h 129"/>
                  <a:gd name="T8" fmla="*/ 1 w 18"/>
                  <a:gd name="T9" fmla="*/ 8 h 129"/>
                  <a:gd name="T10" fmla="*/ 1 w 18"/>
                  <a:gd name="T11" fmla="*/ 8 h 129"/>
                  <a:gd name="T12" fmla="*/ 1 w 18"/>
                  <a:gd name="T13" fmla="*/ 8 h 129"/>
                  <a:gd name="T14" fmla="*/ 0 w 18"/>
                  <a:gd name="T15" fmla="*/ 8 h 129"/>
                  <a:gd name="T16" fmla="*/ 0 w 18"/>
                  <a:gd name="T17" fmla="*/ 8 h 129"/>
                  <a:gd name="T18" fmla="*/ 0 w 18"/>
                  <a:gd name="T19" fmla="*/ 6 h 129"/>
                  <a:gd name="T20" fmla="*/ 0 w 18"/>
                  <a:gd name="T21" fmla="*/ 4 h 129"/>
                  <a:gd name="T22" fmla="*/ 0 w 18"/>
                  <a:gd name="T23" fmla="*/ 2 h 129"/>
                  <a:gd name="T24" fmla="*/ 0 w 18"/>
                  <a:gd name="T25" fmla="*/ 0 h 129"/>
                  <a:gd name="T26" fmla="*/ 1 w 18"/>
                  <a:gd name="T27" fmla="*/ 0 h 129"/>
                  <a:gd name="T28" fmla="*/ 1 w 18"/>
                  <a:gd name="T29" fmla="*/ 0 h 129"/>
                  <a:gd name="T30" fmla="*/ 1 w 18"/>
                  <a:gd name="T31" fmla="*/ 1 h 129"/>
                  <a:gd name="T32" fmla="*/ 1 w 18"/>
                  <a:gd name="T33" fmla="*/ 1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129">
                    <a:moveTo>
                      <a:pt x="16" y="25"/>
                    </a:moveTo>
                    <a:lnTo>
                      <a:pt x="16" y="49"/>
                    </a:lnTo>
                    <a:lnTo>
                      <a:pt x="16" y="74"/>
                    </a:lnTo>
                    <a:lnTo>
                      <a:pt x="16" y="101"/>
                    </a:lnTo>
                    <a:lnTo>
                      <a:pt x="16" y="125"/>
                    </a:lnTo>
                    <a:lnTo>
                      <a:pt x="13" y="125"/>
                    </a:lnTo>
                    <a:lnTo>
                      <a:pt x="7" y="129"/>
                    </a:lnTo>
                    <a:lnTo>
                      <a:pt x="5" y="129"/>
                    </a:lnTo>
                    <a:lnTo>
                      <a:pt x="0" y="125"/>
                    </a:lnTo>
                    <a:lnTo>
                      <a:pt x="2" y="93"/>
                    </a:lnTo>
                    <a:lnTo>
                      <a:pt x="5" y="63"/>
                    </a:lnTo>
                    <a:lnTo>
                      <a:pt x="5" y="30"/>
                    </a:lnTo>
                    <a:lnTo>
                      <a:pt x="5" y="0"/>
                    </a:lnTo>
                    <a:lnTo>
                      <a:pt x="16" y="3"/>
                    </a:lnTo>
                    <a:lnTo>
                      <a:pt x="18" y="8"/>
                    </a:lnTo>
                    <a:lnTo>
                      <a:pt x="16" y="17"/>
                    </a:lnTo>
                    <a:lnTo>
                      <a:pt x="16"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15" name="Freeform 107"/>
              <p:cNvSpPr/>
              <p:nvPr/>
            </p:nvSpPr>
            <p:spPr bwMode="auto">
              <a:xfrm>
                <a:off x="2820" y="2242"/>
                <a:ext cx="226" cy="44"/>
              </a:xfrm>
              <a:custGeom>
                <a:avLst/>
                <a:gdLst>
                  <a:gd name="T0" fmla="*/ 56 w 905"/>
                  <a:gd name="T1" fmla="*/ 2 h 177"/>
                  <a:gd name="T2" fmla="*/ 56 w 905"/>
                  <a:gd name="T3" fmla="*/ 2 h 177"/>
                  <a:gd name="T4" fmla="*/ 55 w 905"/>
                  <a:gd name="T5" fmla="*/ 2 h 177"/>
                  <a:gd name="T6" fmla="*/ 54 w 905"/>
                  <a:gd name="T7" fmla="*/ 2 h 177"/>
                  <a:gd name="T8" fmla="*/ 53 w 905"/>
                  <a:gd name="T9" fmla="*/ 3 h 177"/>
                  <a:gd name="T10" fmla="*/ 52 w 905"/>
                  <a:gd name="T11" fmla="*/ 3 h 177"/>
                  <a:gd name="T12" fmla="*/ 51 w 905"/>
                  <a:gd name="T13" fmla="*/ 3 h 177"/>
                  <a:gd name="T14" fmla="*/ 50 w 905"/>
                  <a:gd name="T15" fmla="*/ 3 h 177"/>
                  <a:gd name="T16" fmla="*/ 49 w 905"/>
                  <a:gd name="T17" fmla="*/ 3 h 177"/>
                  <a:gd name="T18" fmla="*/ 49 w 905"/>
                  <a:gd name="T19" fmla="*/ 3 h 177"/>
                  <a:gd name="T20" fmla="*/ 49 w 905"/>
                  <a:gd name="T21" fmla="*/ 3 h 177"/>
                  <a:gd name="T22" fmla="*/ 48 w 905"/>
                  <a:gd name="T23" fmla="*/ 3 h 177"/>
                  <a:gd name="T24" fmla="*/ 48 w 905"/>
                  <a:gd name="T25" fmla="*/ 3 h 177"/>
                  <a:gd name="T26" fmla="*/ 0 w 905"/>
                  <a:gd name="T27" fmla="*/ 11 h 177"/>
                  <a:gd name="T28" fmla="*/ 0 w 905"/>
                  <a:gd name="T29" fmla="*/ 10 h 177"/>
                  <a:gd name="T30" fmla="*/ 0 w 905"/>
                  <a:gd name="T31" fmla="*/ 10 h 177"/>
                  <a:gd name="T32" fmla="*/ 0 w 905"/>
                  <a:gd name="T33" fmla="*/ 9 h 177"/>
                  <a:gd name="T34" fmla="*/ 0 w 905"/>
                  <a:gd name="T35" fmla="*/ 9 h 177"/>
                  <a:gd name="T36" fmla="*/ 3 w 905"/>
                  <a:gd name="T37" fmla="*/ 8 h 177"/>
                  <a:gd name="T38" fmla="*/ 7 w 905"/>
                  <a:gd name="T39" fmla="*/ 7 h 177"/>
                  <a:gd name="T40" fmla="*/ 10 w 905"/>
                  <a:gd name="T41" fmla="*/ 7 h 177"/>
                  <a:gd name="T42" fmla="*/ 14 w 905"/>
                  <a:gd name="T43" fmla="*/ 6 h 177"/>
                  <a:gd name="T44" fmla="*/ 17 w 905"/>
                  <a:gd name="T45" fmla="*/ 6 h 177"/>
                  <a:gd name="T46" fmla="*/ 21 w 905"/>
                  <a:gd name="T47" fmla="*/ 5 h 177"/>
                  <a:gd name="T48" fmla="*/ 24 w 905"/>
                  <a:gd name="T49" fmla="*/ 5 h 177"/>
                  <a:gd name="T50" fmla="*/ 28 w 905"/>
                  <a:gd name="T51" fmla="*/ 4 h 177"/>
                  <a:gd name="T52" fmla="*/ 32 w 905"/>
                  <a:gd name="T53" fmla="*/ 4 h 177"/>
                  <a:gd name="T54" fmla="*/ 35 w 905"/>
                  <a:gd name="T55" fmla="*/ 3 h 177"/>
                  <a:gd name="T56" fmla="*/ 39 w 905"/>
                  <a:gd name="T57" fmla="*/ 3 h 177"/>
                  <a:gd name="T58" fmla="*/ 42 w 905"/>
                  <a:gd name="T59" fmla="*/ 2 h 177"/>
                  <a:gd name="T60" fmla="*/ 46 w 905"/>
                  <a:gd name="T61" fmla="*/ 2 h 177"/>
                  <a:gd name="T62" fmla="*/ 49 w 905"/>
                  <a:gd name="T63" fmla="*/ 1 h 177"/>
                  <a:gd name="T64" fmla="*/ 53 w 905"/>
                  <a:gd name="T65" fmla="*/ 0 h 177"/>
                  <a:gd name="T66" fmla="*/ 56 w 905"/>
                  <a:gd name="T67" fmla="*/ 0 h 177"/>
                  <a:gd name="T68" fmla="*/ 56 w 905"/>
                  <a:gd name="T69" fmla="*/ 2 h 1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05" h="177">
                    <a:moveTo>
                      <a:pt x="905" y="33"/>
                    </a:moveTo>
                    <a:lnTo>
                      <a:pt x="892" y="35"/>
                    </a:lnTo>
                    <a:lnTo>
                      <a:pt x="878" y="38"/>
                    </a:lnTo>
                    <a:lnTo>
                      <a:pt x="864" y="41"/>
                    </a:lnTo>
                    <a:lnTo>
                      <a:pt x="850" y="44"/>
                    </a:lnTo>
                    <a:lnTo>
                      <a:pt x="834" y="44"/>
                    </a:lnTo>
                    <a:lnTo>
                      <a:pt x="821" y="46"/>
                    </a:lnTo>
                    <a:lnTo>
                      <a:pt x="807" y="46"/>
                    </a:lnTo>
                    <a:lnTo>
                      <a:pt x="793" y="46"/>
                    </a:lnTo>
                    <a:lnTo>
                      <a:pt x="788" y="46"/>
                    </a:lnTo>
                    <a:lnTo>
                      <a:pt x="779" y="49"/>
                    </a:lnTo>
                    <a:lnTo>
                      <a:pt x="772" y="55"/>
                    </a:lnTo>
                    <a:lnTo>
                      <a:pt x="763" y="57"/>
                    </a:lnTo>
                    <a:lnTo>
                      <a:pt x="0" y="177"/>
                    </a:lnTo>
                    <a:lnTo>
                      <a:pt x="0" y="169"/>
                    </a:lnTo>
                    <a:lnTo>
                      <a:pt x="0" y="161"/>
                    </a:lnTo>
                    <a:lnTo>
                      <a:pt x="0" y="152"/>
                    </a:lnTo>
                    <a:lnTo>
                      <a:pt x="0" y="141"/>
                    </a:lnTo>
                    <a:lnTo>
                      <a:pt x="55" y="134"/>
                    </a:lnTo>
                    <a:lnTo>
                      <a:pt x="112" y="122"/>
                    </a:lnTo>
                    <a:lnTo>
                      <a:pt x="169" y="115"/>
                    </a:lnTo>
                    <a:lnTo>
                      <a:pt x="223" y="106"/>
                    </a:lnTo>
                    <a:lnTo>
                      <a:pt x="281" y="95"/>
                    </a:lnTo>
                    <a:lnTo>
                      <a:pt x="335" y="87"/>
                    </a:lnTo>
                    <a:lnTo>
                      <a:pt x="393" y="79"/>
                    </a:lnTo>
                    <a:lnTo>
                      <a:pt x="450" y="71"/>
                    </a:lnTo>
                    <a:lnTo>
                      <a:pt x="507" y="60"/>
                    </a:lnTo>
                    <a:lnTo>
                      <a:pt x="561" y="51"/>
                    </a:lnTo>
                    <a:lnTo>
                      <a:pt x="619" y="44"/>
                    </a:lnTo>
                    <a:lnTo>
                      <a:pt x="676" y="35"/>
                    </a:lnTo>
                    <a:lnTo>
                      <a:pt x="733" y="28"/>
                    </a:lnTo>
                    <a:lnTo>
                      <a:pt x="791" y="16"/>
                    </a:lnTo>
                    <a:lnTo>
                      <a:pt x="848" y="8"/>
                    </a:lnTo>
                    <a:lnTo>
                      <a:pt x="905" y="0"/>
                    </a:lnTo>
                    <a:lnTo>
                      <a:pt x="905" y="33"/>
                    </a:lnTo>
                    <a:close/>
                  </a:path>
                </a:pathLst>
              </a:custGeom>
              <a:solidFill>
                <a:srgbClr val="FF3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16" name="Freeform 108"/>
              <p:cNvSpPr/>
              <p:nvPr/>
            </p:nvSpPr>
            <p:spPr bwMode="auto">
              <a:xfrm>
                <a:off x="2684" y="2244"/>
                <a:ext cx="6" cy="32"/>
              </a:xfrm>
              <a:custGeom>
                <a:avLst/>
                <a:gdLst>
                  <a:gd name="T0" fmla="*/ 1 w 27"/>
                  <a:gd name="T1" fmla="*/ 1 h 128"/>
                  <a:gd name="T2" fmla="*/ 1 w 27"/>
                  <a:gd name="T3" fmla="*/ 2 h 128"/>
                  <a:gd name="T4" fmla="*/ 1 w 27"/>
                  <a:gd name="T5" fmla="*/ 4 h 128"/>
                  <a:gd name="T6" fmla="*/ 1 w 27"/>
                  <a:gd name="T7" fmla="*/ 6 h 128"/>
                  <a:gd name="T8" fmla="*/ 1 w 27"/>
                  <a:gd name="T9" fmla="*/ 7 h 128"/>
                  <a:gd name="T10" fmla="*/ 1 w 27"/>
                  <a:gd name="T11" fmla="*/ 7 h 128"/>
                  <a:gd name="T12" fmla="*/ 1 w 27"/>
                  <a:gd name="T13" fmla="*/ 7 h 128"/>
                  <a:gd name="T14" fmla="*/ 1 w 27"/>
                  <a:gd name="T15" fmla="*/ 8 h 128"/>
                  <a:gd name="T16" fmla="*/ 1 w 27"/>
                  <a:gd name="T17" fmla="*/ 8 h 128"/>
                  <a:gd name="T18" fmla="*/ 1 w 27"/>
                  <a:gd name="T19" fmla="*/ 8 h 128"/>
                  <a:gd name="T20" fmla="*/ 1 w 27"/>
                  <a:gd name="T21" fmla="*/ 8 h 128"/>
                  <a:gd name="T22" fmla="*/ 0 w 27"/>
                  <a:gd name="T23" fmla="*/ 8 h 128"/>
                  <a:gd name="T24" fmla="*/ 0 w 27"/>
                  <a:gd name="T25" fmla="*/ 8 h 128"/>
                  <a:gd name="T26" fmla="*/ 0 w 27"/>
                  <a:gd name="T27" fmla="*/ 6 h 128"/>
                  <a:gd name="T28" fmla="*/ 0 w 27"/>
                  <a:gd name="T29" fmla="*/ 4 h 128"/>
                  <a:gd name="T30" fmla="*/ 0 w 27"/>
                  <a:gd name="T31" fmla="*/ 3 h 128"/>
                  <a:gd name="T32" fmla="*/ 0 w 27"/>
                  <a:gd name="T33" fmla="*/ 1 h 128"/>
                  <a:gd name="T34" fmla="*/ 0 w 27"/>
                  <a:gd name="T35" fmla="*/ 0 h 128"/>
                  <a:gd name="T36" fmla="*/ 0 w 27"/>
                  <a:gd name="T37" fmla="*/ 0 h 128"/>
                  <a:gd name="T38" fmla="*/ 1 w 27"/>
                  <a:gd name="T39" fmla="*/ 0 h 128"/>
                  <a:gd name="T40" fmla="*/ 1 w 27"/>
                  <a:gd name="T41" fmla="*/ 1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7" h="128">
                    <a:moveTo>
                      <a:pt x="19" y="8"/>
                    </a:moveTo>
                    <a:lnTo>
                      <a:pt x="16" y="36"/>
                    </a:lnTo>
                    <a:lnTo>
                      <a:pt x="19" y="60"/>
                    </a:lnTo>
                    <a:lnTo>
                      <a:pt x="21" y="87"/>
                    </a:lnTo>
                    <a:lnTo>
                      <a:pt x="19" y="114"/>
                    </a:lnTo>
                    <a:lnTo>
                      <a:pt x="21" y="114"/>
                    </a:lnTo>
                    <a:lnTo>
                      <a:pt x="25" y="117"/>
                    </a:lnTo>
                    <a:lnTo>
                      <a:pt x="27" y="123"/>
                    </a:lnTo>
                    <a:lnTo>
                      <a:pt x="25" y="128"/>
                    </a:lnTo>
                    <a:lnTo>
                      <a:pt x="19" y="128"/>
                    </a:lnTo>
                    <a:lnTo>
                      <a:pt x="14" y="128"/>
                    </a:lnTo>
                    <a:lnTo>
                      <a:pt x="9" y="126"/>
                    </a:lnTo>
                    <a:lnTo>
                      <a:pt x="3" y="123"/>
                    </a:lnTo>
                    <a:lnTo>
                      <a:pt x="3" y="93"/>
                    </a:lnTo>
                    <a:lnTo>
                      <a:pt x="3" y="66"/>
                    </a:lnTo>
                    <a:lnTo>
                      <a:pt x="3" y="38"/>
                    </a:lnTo>
                    <a:lnTo>
                      <a:pt x="0" y="8"/>
                    </a:lnTo>
                    <a:lnTo>
                      <a:pt x="3" y="3"/>
                    </a:lnTo>
                    <a:lnTo>
                      <a:pt x="9" y="0"/>
                    </a:lnTo>
                    <a:lnTo>
                      <a:pt x="14" y="3"/>
                    </a:lnTo>
                    <a:lnTo>
                      <a:pt x="19"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17" name="Freeform 109"/>
              <p:cNvSpPr/>
              <p:nvPr/>
            </p:nvSpPr>
            <p:spPr bwMode="auto">
              <a:xfrm>
                <a:off x="2581" y="2265"/>
                <a:ext cx="430" cy="73"/>
              </a:xfrm>
              <a:custGeom>
                <a:avLst/>
                <a:gdLst>
                  <a:gd name="T0" fmla="*/ 104 w 1720"/>
                  <a:gd name="T1" fmla="*/ 2 h 292"/>
                  <a:gd name="T2" fmla="*/ 98 w 1720"/>
                  <a:gd name="T3" fmla="*/ 3 h 292"/>
                  <a:gd name="T4" fmla="*/ 91 w 1720"/>
                  <a:gd name="T5" fmla="*/ 4 h 292"/>
                  <a:gd name="T6" fmla="*/ 84 w 1720"/>
                  <a:gd name="T7" fmla="*/ 5 h 292"/>
                  <a:gd name="T8" fmla="*/ 78 w 1720"/>
                  <a:gd name="T9" fmla="*/ 6 h 292"/>
                  <a:gd name="T10" fmla="*/ 71 w 1720"/>
                  <a:gd name="T11" fmla="*/ 7 h 292"/>
                  <a:gd name="T12" fmla="*/ 64 w 1720"/>
                  <a:gd name="T13" fmla="*/ 8 h 292"/>
                  <a:gd name="T14" fmla="*/ 58 w 1720"/>
                  <a:gd name="T15" fmla="*/ 10 h 292"/>
                  <a:gd name="T16" fmla="*/ 51 w 1720"/>
                  <a:gd name="T17" fmla="*/ 11 h 292"/>
                  <a:gd name="T18" fmla="*/ 45 w 1720"/>
                  <a:gd name="T19" fmla="*/ 12 h 292"/>
                  <a:gd name="T20" fmla="*/ 39 w 1720"/>
                  <a:gd name="T21" fmla="*/ 13 h 292"/>
                  <a:gd name="T22" fmla="*/ 32 w 1720"/>
                  <a:gd name="T23" fmla="*/ 14 h 292"/>
                  <a:gd name="T24" fmla="*/ 26 w 1720"/>
                  <a:gd name="T25" fmla="*/ 15 h 292"/>
                  <a:gd name="T26" fmla="*/ 20 w 1720"/>
                  <a:gd name="T27" fmla="*/ 16 h 292"/>
                  <a:gd name="T28" fmla="*/ 13 w 1720"/>
                  <a:gd name="T29" fmla="*/ 17 h 292"/>
                  <a:gd name="T30" fmla="*/ 7 w 1720"/>
                  <a:gd name="T31" fmla="*/ 18 h 292"/>
                  <a:gd name="T32" fmla="*/ 3 w 1720"/>
                  <a:gd name="T33" fmla="*/ 16 h 292"/>
                  <a:gd name="T34" fmla="*/ 1 w 1720"/>
                  <a:gd name="T35" fmla="*/ 10 h 292"/>
                  <a:gd name="T36" fmla="*/ 4 w 1720"/>
                  <a:gd name="T37" fmla="*/ 11 h 292"/>
                  <a:gd name="T38" fmla="*/ 5 w 1720"/>
                  <a:gd name="T39" fmla="*/ 11 h 292"/>
                  <a:gd name="T40" fmla="*/ 7 w 1720"/>
                  <a:gd name="T41" fmla="*/ 12 h 292"/>
                  <a:gd name="T42" fmla="*/ 18 w 1720"/>
                  <a:gd name="T43" fmla="*/ 10 h 292"/>
                  <a:gd name="T44" fmla="*/ 23 w 1720"/>
                  <a:gd name="T45" fmla="*/ 9 h 292"/>
                  <a:gd name="T46" fmla="*/ 28 w 1720"/>
                  <a:gd name="T47" fmla="*/ 8 h 292"/>
                  <a:gd name="T48" fmla="*/ 33 w 1720"/>
                  <a:gd name="T49" fmla="*/ 8 h 292"/>
                  <a:gd name="T50" fmla="*/ 39 w 1720"/>
                  <a:gd name="T51" fmla="*/ 7 h 292"/>
                  <a:gd name="T52" fmla="*/ 44 w 1720"/>
                  <a:gd name="T53" fmla="*/ 6 h 292"/>
                  <a:gd name="T54" fmla="*/ 49 w 1720"/>
                  <a:gd name="T55" fmla="*/ 5 h 292"/>
                  <a:gd name="T56" fmla="*/ 54 w 1720"/>
                  <a:gd name="T57" fmla="*/ 4 h 292"/>
                  <a:gd name="T58" fmla="*/ 57 w 1720"/>
                  <a:gd name="T59" fmla="*/ 5 h 292"/>
                  <a:gd name="T60" fmla="*/ 58 w 1720"/>
                  <a:gd name="T61" fmla="*/ 7 h 292"/>
                  <a:gd name="T62" fmla="*/ 62 w 1720"/>
                  <a:gd name="T63" fmla="*/ 7 h 292"/>
                  <a:gd name="T64" fmla="*/ 68 w 1720"/>
                  <a:gd name="T65" fmla="*/ 6 h 292"/>
                  <a:gd name="T66" fmla="*/ 74 w 1720"/>
                  <a:gd name="T67" fmla="*/ 5 h 292"/>
                  <a:gd name="T68" fmla="*/ 79 w 1720"/>
                  <a:gd name="T69" fmla="*/ 4 h 292"/>
                  <a:gd name="T70" fmla="*/ 85 w 1720"/>
                  <a:gd name="T71" fmla="*/ 3 h 292"/>
                  <a:gd name="T72" fmla="*/ 91 w 1720"/>
                  <a:gd name="T73" fmla="*/ 3 h 292"/>
                  <a:gd name="T74" fmla="*/ 97 w 1720"/>
                  <a:gd name="T75" fmla="*/ 2 h 292"/>
                  <a:gd name="T76" fmla="*/ 103 w 1720"/>
                  <a:gd name="T77" fmla="*/ 1 h 292"/>
                  <a:gd name="T78" fmla="*/ 106 w 1720"/>
                  <a:gd name="T79" fmla="*/ 0 h 292"/>
                  <a:gd name="T80" fmla="*/ 107 w 1720"/>
                  <a:gd name="T81" fmla="*/ 1 h 2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720" h="292">
                    <a:moveTo>
                      <a:pt x="1720" y="16"/>
                    </a:moveTo>
                    <a:lnTo>
                      <a:pt x="1665" y="27"/>
                    </a:lnTo>
                    <a:lnTo>
                      <a:pt x="1614" y="35"/>
                    </a:lnTo>
                    <a:lnTo>
                      <a:pt x="1559" y="44"/>
                    </a:lnTo>
                    <a:lnTo>
                      <a:pt x="1508" y="51"/>
                    </a:lnTo>
                    <a:lnTo>
                      <a:pt x="1453" y="62"/>
                    </a:lnTo>
                    <a:lnTo>
                      <a:pt x="1401" y="71"/>
                    </a:lnTo>
                    <a:lnTo>
                      <a:pt x="1347" y="79"/>
                    </a:lnTo>
                    <a:lnTo>
                      <a:pt x="1295" y="87"/>
                    </a:lnTo>
                    <a:lnTo>
                      <a:pt x="1240" y="95"/>
                    </a:lnTo>
                    <a:lnTo>
                      <a:pt x="1186" y="103"/>
                    </a:lnTo>
                    <a:lnTo>
                      <a:pt x="1134" y="115"/>
                    </a:lnTo>
                    <a:lnTo>
                      <a:pt x="1079" y="122"/>
                    </a:lnTo>
                    <a:lnTo>
                      <a:pt x="1028" y="131"/>
                    </a:lnTo>
                    <a:lnTo>
                      <a:pt x="973" y="142"/>
                    </a:lnTo>
                    <a:lnTo>
                      <a:pt x="922" y="150"/>
                    </a:lnTo>
                    <a:lnTo>
                      <a:pt x="867" y="161"/>
                    </a:lnTo>
                    <a:lnTo>
                      <a:pt x="818" y="168"/>
                    </a:lnTo>
                    <a:lnTo>
                      <a:pt x="766" y="177"/>
                    </a:lnTo>
                    <a:lnTo>
                      <a:pt x="717" y="186"/>
                    </a:lnTo>
                    <a:lnTo>
                      <a:pt x="665" y="193"/>
                    </a:lnTo>
                    <a:lnTo>
                      <a:pt x="616" y="202"/>
                    </a:lnTo>
                    <a:lnTo>
                      <a:pt x="564" y="210"/>
                    </a:lnTo>
                    <a:lnTo>
                      <a:pt x="516" y="218"/>
                    </a:lnTo>
                    <a:lnTo>
                      <a:pt x="463" y="226"/>
                    </a:lnTo>
                    <a:lnTo>
                      <a:pt x="415" y="234"/>
                    </a:lnTo>
                    <a:lnTo>
                      <a:pt x="363" y="242"/>
                    </a:lnTo>
                    <a:lnTo>
                      <a:pt x="314" y="251"/>
                    </a:lnTo>
                    <a:lnTo>
                      <a:pt x="262" y="259"/>
                    </a:lnTo>
                    <a:lnTo>
                      <a:pt x="213" y="267"/>
                    </a:lnTo>
                    <a:lnTo>
                      <a:pt x="161" y="275"/>
                    </a:lnTo>
                    <a:lnTo>
                      <a:pt x="113" y="283"/>
                    </a:lnTo>
                    <a:lnTo>
                      <a:pt x="60" y="292"/>
                    </a:lnTo>
                    <a:lnTo>
                      <a:pt x="47" y="246"/>
                    </a:lnTo>
                    <a:lnTo>
                      <a:pt x="30" y="202"/>
                    </a:lnTo>
                    <a:lnTo>
                      <a:pt x="14" y="156"/>
                    </a:lnTo>
                    <a:lnTo>
                      <a:pt x="0" y="112"/>
                    </a:lnTo>
                    <a:lnTo>
                      <a:pt x="60" y="172"/>
                    </a:lnTo>
                    <a:lnTo>
                      <a:pt x="72" y="172"/>
                    </a:lnTo>
                    <a:lnTo>
                      <a:pt x="82" y="177"/>
                    </a:lnTo>
                    <a:lnTo>
                      <a:pt x="90" y="188"/>
                    </a:lnTo>
                    <a:lnTo>
                      <a:pt x="104" y="193"/>
                    </a:lnTo>
                    <a:lnTo>
                      <a:pt x="235" y="166"/>
                    </a:lnTo>
                    <a:lnTo>
                      <a:pt x="279" y="161"/>
                    </a:lnTo>
                    <a:lnTo>
                      <a:pt x="320" y="152"/>
                    </a:lnTo>
                    <a:lnTo>
                      <a:pt x="363" y="147"/>
                    </a:lnTo>
                    <a:lnTo>
                      <a:pt x="403" y="138"/>
                    </a:lnTo>
                    <a:lnTo>
                      <a:pt x="444" y="133"/>
                    </a:lnTo>
                    <a:lnTo>
                      <a:pt x="488" y="125"/>
                    </a:lnTo>
                    <a:lnTo>
                      <a:pt x="529" y="120"/>
                    </a:lnTo>
                    <a:lnTo>
                      <a:pt x="573" y="115"/>
                    </a:lnTo>
                    <a:lnTo>
                      <a:pt x="614" y="106"/>
                    </a:lnTo>
                    <a:lnTo>
                      <a:pt x="655" y="101"/>
                    </a:lnTo>
                    <a:lnTo>
                      <a:pt x="699" y="95"/>
                    </a:lnTo>
                    <a:lnTo>
                      <a:pt x="739" y="87"/>
                    </a:lnTo>
                    <a:lnTo>
                      <a:pt x="780" y="82"/>
                    </a:lnTo>
                    <a:lnTo>
                      <a:pt x="824" y="76"/>
                    </a:lnTo>
                    <a:lnTo>
                      <a:pt x="865" y="68"/>
                    </a:lnTo>
                    <a:lnTo>
                      <a:pt x="908" y="62"/>
                    </a:lnTo>
                    <a:lnTo>
                      <a:pt x="913" y="79"/>
                    </a:lnTo>
                    <a:lnTo>
                      <a:pt x="922" y="92"/>
                    </a:lnTo>
                    <a:lnTo>
                      <a:pt x="930" y="106"/>
                    </a:lnTo>
                    <a:lnTo>
                      <a:pt x="941" y="117"/>
                    </a:lnTo>
                    <a:lnTo>
                      <a:pt x="987" y="109"/>
                    </a:lnTo>
                    <a:lnTo>
                      <a:pt x="1033" y="101"/>
                    </a:lnTo>
                    <a:lnTo>
                      <a:pt x="1079" y="92"/>
                    </a:lnTo>
                    <a:lnTo>
                      <a:pt x="1126" y="85"/>
                    </a:lnTo>
                    <a:lnTo>
                      <a:pt x="1175" y="79"/>
                    </a:lnTo>
                    <a:lnTo>
                      <a:pt x="1221" y="71"/>
                    </a:lnTo>
                    <a:lnTo>
                      <a:pt x="1268" y="62"/>
                    </a:lnTo>
                    <a:lnTo>
                      <a:pt x="1315" y="57"/>
                    </a:lnTo>
                    <a:lnTo>
                      <a:pt x="1361" y="49"/>
                    </a:lnTo>
                    <a:lnTo>
                      <a:pt x="1410" y="44"/>
                    </a:lnTo>
                    <a:lnTo>
                      <a:pt x="1456" y="39"/>
                    </a:lnTo>
                    <a:lnTo>
                      <a:pt x="1502" y="30"/>
                    </a:lnTo>
                    <a:lnTo>
                      <a:pt x="1548" y="25"/>
                    </a:lnTo>
                    <a:lnTo>
                      <a:pt x="1598" y="16"/>
                    </a:lnTo>
                    <a:lnTo>
                      <a:pt x="1644" y="11"/>
                    </a:lnTo>
                    <a:lnTo>
                      <a:pt x="1690" y="3"/>
                    </a:lnTo>
                    <a:lnTo>
                      <a:pt x="1701" y="0"/>
                    </a:lnTo>
                    <a:lnTo>
                      <a:pt x="1709" y="3"/>
                    </a:lnTo>
                    <a:lnTo>
                      <a:pt x="1715" y="9"/>
                    </a:lnTo>
                    <a:lnTo>
                      <a:pt x="1720" y="16"/>
                    </a:lnTo>
                    <a:close/>
                  </a:path>
                </a:pathLst>
              </a:custGeom>
              <a:solidFill>
                <a:srgbClr val="3FF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18" name="Freeform 110"/>
              <p:cNvSpPr/>
              <p:nvPr/>
            </p:nvSpPr>
            <p:spPr bwMode="auto">
              <a:xfrm>
                <a:off x="2597" y="2273"/>
                <a:ext cx="427" cy="96"/>
              </a:xfrm>
              <a:custGeom>
                <a:avLst/>
                <a:gdLst>
                  <a:gd name="T0" fmla="*/ 104 w 1710"/>
                  <a:gd name="T1" fmla="*/ 1 h 385"/>
                  <a:gd name="T2" fmla="*/ 105 w 1710"/>
                  <a:gd name="T3" fmla="*/ 2 h 385"/>
                  <a:gd name="T4" fmla="*/ 106 w 1710"/>
                  <a:gd name="T5" fmla="*/ 3 h 385"/>
                  <a:gd name="T6" fmla="*/ 106 w 1710"/>
                  <a:gd name="T7" fmla="*/ 5 h 385"/>
                  <a:gd name="T8" fmla="*/ 107 w 1710"/>
                  <a:gd name="T9" fmla="*/ 6 h 385"/>
                  <a:gd name="T10" fmla="*/ 100 w 1710"/>
                  <a:gd name="T11" fmla="*/ 8 h 385"/>
                  <a:gd name="T12" fmla="*/ 94 w 1710"/>
                  <a:gd name="T13" fmla="*/ 9 h 385"/>
                  <a:gd name="T14" fmla="*/ 87 w 1710"/>
                  <a:gd name="T15" fmla="*/ 10 h 385"/>
                  <a:gd name="T16" fmla="*/ 81 w 1710"/>
                  <a:gd name="T17" fmla="*/ 11 h 385"/>
                  <a:gd name="T18" fmla="*/ 74 w 1710"/>
                  <a:gd name="T19" fmla="*/ 12 h 385"/>
                  <a:gd name="T20" fmla="*/ 68 w 1710"/>
                  <a:gd name="T21" fmla="*/ 13 h 385"/>
                  <a:gd name="T22" fmla="*/ 61 w 1710"/>
                  <a:gd name="T23" fmla="*/ 14 h 385"/>
                  <a:gd name="T24" fmla="*/ 55 w 1710"/>
                  <a:gd name="T25" fmla="*/ 15 h 385"/>
                  <a:gd name="T26" fmla="*/ 48 w 1710"/>
                  <a:gd name="T27" fmla="*/ 16 h 385"/>
                  <a:gd name="T28" fmla="*/ 42 w 1710"/>
                  <a:gd name="T29" fmla="*/ 17 h 385"/>
                  <a:gd name="T30" fmla="*/ 35 w 1710"/>
                  <a:gd name="T31" fmla="*/ 19 h 385"/>
                  <a:gd name="T32" fmla="*/ 29 w 1710"/>
                  <a:gd name="T33" fmla="*/ 20 h 385"/>
                  <a:gd name="T34" fmla="*/ 23 w 1710"/>
                  <a:gd name="T35" fmla="*/ 21 h 385"/>
                  <a:gd name="T36" fmla="*/ 16 w 1710"/>
                  <a:gd name="T37" fmla="*/ 22 h 385"/>
                  <a:gd name="T38" fmla="*/ 9 w 1710"/>
                  <a:gd name="T39" fmla="*/ 23 h 385"/>
                  <a:gd name="T40" fmla="*/ 3 w 1710"/>
                  <a:gd name="T41" fmla="*/ 24 h 385"/>
                  <a:gd name="T42" fmla="*/ 3 w 1710"/>
                  <a:gd name="T43" fmla="*/ 24 h 385"/>
                  <a:gd name="T44" fmla="*/ 3 w 1710"/>
                  <a:gd name="T45" fmla="*/ 24 h 385"/>
                  <a:gd name="T46" fmla="*/ 2 w 1710"/>
                  <a:gd name="T47" fmla="*/ 24 h 385"/>
                  <a:gd name="T48" fmla="*/ 2 w 1710"/>
                  <a:gd name="T49" fmla="*/ 23 h 385"/>
                  <a:gd name="T50" fmla="*/ 0 w 1710"/>
                  <a:gd name="T51" fmla="*/ 17 h 385"/>
                  <a:gd name="T52" fmla="*/ 6 w 1710"/>
                  <a:gd name="T53" fmla="*/ 16 h 385"/>
                  <a:gd name="T54" fmla="*/ 13 w 1710"/>
                  <a:gd name="T55" fmla="*/ 15 h 385"/>
                  <a:gd name="T56" fmla="*/ 20 w 1710"/>
                  <a:gd name="T57" fmla="*/ 14 h 385"/>
                  <a:gd name="T58" fmla="*/ 26 w 1710"/>
                  <a:gd name="T59" fmla="*/ 13 h 385"/>
                  <a:gd name="T60" fmla="*/ 32 w 1710"/>
                  <a:gd name="T61" fmla="*/ 12 h 385"/>
                  <a:gd name="T62" fmla="*/ 39 w 1710"/>
                  <a:gd name="T63" fmla="*/ 10 h 385"/>
                  <a:gd name="T64" fmla="*/ 45 w 1710"/>
                  <a:gd name="T65" fmla="*/ 9 h 385"/>
                  <a:gd name="T66" fmla="*/ 52 w 1710"/>
                  <a:gd name="T67" fmla="*/ 8 h 385"/>
                  <a:gd name="T68" fmla="*/ 58 w 1710"/>
                  <a:gd name="T69" fmla="*/ 7 h 385"/>
                  <a:gd name="T70" fmla="*/ 65 w 1710"/>
                  <a:gd name="T71" fmla="*/ 6 h 385"/>
                  <a:gd name="T72" fmla="*/ 71 w 1710"/>
                  <a:gd name="T73" fmla="*/ 5 h 385"/>
                  <a:gd name="T74" fmla="*/ 78 w 1710"/>
                  <a:gd name="T75" fmla="*/ 4 h 385"/>
                  <a:gd name="T76" fmla="*/ 84 w 1710"/>
                  <a:gd name="T77" fmla="*/ 3 h 385"/>
                  <a:gd name="T78" fmla="*/ 91 w 1710"/>
                  <a:gd name="T79" fmla="*/ 2 h 385"/>
                  <a:gd name="T80" fmla="*/ 97 w 1710"/>
                  <a:gd name="T81" fmla="*/ 1 h 385"/>
                  <a:gd name="T82" fmla="*/ 104 w 1710"/>
                  <a:gd name="T83" fmla="*/ 0 h 385"/>
                  <a:gd name="T84" fmla="*/ 104 w 1710"/>
                  <a:gd name="T85" fmla="*/ 1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710" h="385">
                    <a:moveTo>
                      <a:pt x="1666" y="14"/>
                    </a:moveTo>
                    <a:lnTo>
                      <a:pt x="1680" y="33"/>
                    </a:lnTo>
                    <a:lnTo>
                      <a:pt x="1694" y="55"/>
                    </a:lnTo>
                    <a:lnTo>
                      <a:pt x="1705" y="77"/>
                    </a:lnTo>
                    <a:lnTo>
                      <a:pt x="1710" y="104"/>
                    </a:lnTo>
                    <a:lnTo>
                      <a:pt x="1606" y="124"/>
                    </a:lnTo>
                    <a:lnTo>
                      <a:pt x="1503" y="140"/>
                    </a:lnTo>
                    <a:lnTo>
                      <a:pt x="1399" y="159"/>
                    </a:lnTo>
                    <a:lnTo>
                      <a:pt x="1296" y="175"/>
                    </a:lnTo>
                    <a:lnTo>
                      <a:pt x="1192" y="194"/>
                    </a:lnTo>
                    <a:lnTo>
                      <a:pt x="1089" y="210"/>
                    </a:lnTo>
                    <a:lnTo>
                      <a:pt x="984" y="230"/>
                    </a:lnTo>
                    <a:lnTo>
                      <a:pt x="881" y="246"/>
                    </a:lnTo>
                    <a:lnTo>
                      <a:pt x="777" y="265"/>
                    </a:lnTo>
                    <a:lnTo>
                      <a:pt x="674" y="281"/>
                    </a:lnTo>
                    <a:lnTo>
                      <a:pt x="570" y="301"/>
                    </a:lnTo>
                    <a:lnTo>
                      <a:pt x="467" y="317"/>
                    </a:lnTo>
                    <a:lnTo>
                      <a:pt x="363" y="333"/>
                    </a:lnTo>
                    <a:lnTo>
                      <a:pt x="257" y="352"/>
                    </a:lnTo>
                    <a:lnTo>
                      <a:pt x="154" y="368"/>
                    </a:lnTo>
                    <a:lnTo>
                      <a:pt x="50" y="385"/>
                    </a:lnTo>
                    <a:lnTo>
                      <a:pt x="48" y="385"/>
                    </a:lnTo>
                    <a:lnTo>
                      <a:pt x="44" y="382"/>
                    </a:lnTo>
                    <a:lnTo>
                      <a:pt x="42" y="379"/>
                    </a:lnTo>
                    <a:lnTo>
                      <a:pt x="39" y="374"/>
                    </a:lnTo>
                    <a:lnTo>
                      <a:pt x="0" y="276"/>
                    </a:lnTo>
                    <a:lnTo>
                      <a:pt x="104" y="257"/>
                    </a:lnTo>
                    <a:lnTo>
                      <a:pt x="207" y="240"/>
                    </a:lnTo>
                    <a:lnTo>
                      <a:pt x="315" y="224"/>
                    </a:lnTo>
                    <a:lnTo>
                      <a:pt x="418" y="205"/>
                    </a:lnTo>
                    <a:lnTo>
                      <a:pt x="522" y="189"/>
                    </a:lnTo>
                    <a:lnTo>
                      <a:pt x="625" y="170"/>
                    </a:lnTo>
                    <a:lnTo>
                      <a:pt x="729" y="154"/>
                    </a:lnTo>
                    <a:lnTo>
                      <a:pt x="832" y="136"/>
                    </a:lnTo>
                    <a:lnTo>
                      <a:pt x="936" y="118"/>
                    </a:lnTo>
                    <a:lnTo>
                      <a:pt x="1039" y="101"/>
                    </a:lnTo>
                    <a:lnTo>
                      <a:pt x="1143" y="85"/>
                    </a:lnTo>
                    <a:lnTo>
                      <a:pt x="1246" y="69"/>
                    </a:lnTo>
                    <a:lnTo>
                      <a:pt x="1350" y="53"/>
                    </a:lnTo>
                    <a:lnTo>
                      <a:pt x="1453" y="33"/>
                    </a:lnTo>
                    <a:lnTo>
                      <a:pt x="1558" y="17"/>
                    </a:lnTo>
                    <a:lnTo>
                      <a:pt x="1661" y="0"/>
                    </a:lnTo>
                    <a:lnTo>
                      <a:pt x="1666" y="14"/>
                    </a:lnTo>
                    <a:close/>
                  </a:path>
                </a:pathLst>
              </a:custGeom>
              <a:solidFill>
                <a:srgbClr val="FFB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19" name="Freeform 111"/>
              <p:cNvSpPr/>
              <p:nvPr/>
            </p:nvSpPr>
            <p:spPr bwMode="auto">
              <a:xfrm>
                <a:off x="2586" y="2082"/>
                <a:ext cx="65" cy="169"/>
              </a:xfrm>
              <a:custGeom>
                <a:avLst/>
                <a:gdLst>
                  <a:gd name="T0" fmla="*/ 1 w 262"/>
                  <a:gd name="T1" fmla="*/ 0 h 676"/>
                  <a:gd name="T2" fmla="*/ 16 w 262"/>
                  <a:gd name="T3" fmla="*/ 42 h 676"/>
                  <a:gd name="T4" fmla="*/ 15 w 262"/>
                  <a:gd name="T5" fmla="*/ 42 h 676"/>
                  <a:gd name="T6" fmla="*/ 0 w 262"/>
                  <a:gd name="T7" fmla="*/ 1 h 676"/>
                  <a:gd name="T8" fmla="*/ 1 w 262"/>
                  <a:gd name="T9" fmla="*/ 0 h 6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676">
                    <a:moveTo>
                      <a:pt x="11" y="0"/>
                    </a:moveTo>
                    <a:lnTo>
                      <a:pt x="262" y="669"/>
                    </a:lnTo>
                    <a:lnTo>
                      <a:pt x="251" y="676"/>
                    </a:lnTo>
                    <a:lnTo>
                      <a:pt x="0" y="11"/>
                    </a:lnTo>
                    <a:lnTo>
                      <a:pt x="11"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20" name="Freeform 112"/>
              <p:cNvSpPr/>
              <p:nvPr/>
            </p:nvSpPr>
            <p:spPr bwMode="auto">
              <a:xfrm>
                <a:off x="2621" y="2078"/>
                <a:ext cx="65" cy="168"/>
              </a:xfrm>
              <a:custGeom>
                <a:avLst/>
                <a:gdLst>
                  <a:gd name="T0" fmla="*/ 1 w 260"/>
                  <a:gd name="T1" fmla="*/ 0 h 675"/>
                  <a:gd name="T2" fmla="*/ 16 w 260"/>
                  <a:gd name="T3" fmla="*/ 42 h 675"/>
                  <a:gd name="T4" fmla="*/ 16 w 260"/>
                  <a:gd name="T5" fmla="*/ 42 h 675"/>
                  <a:gd name="T6" fmla="*/ 0 w 260"/>
                  <a:gd name="T7" fmla="*/ 1 h 675"/>
                  <a:gd name="T8" fmla="*/ 1 w 260"/>
                  <a:gd name="T9" fmla="*/ 0 h 6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675">
                    <a:moveTo>
                      <a:pt x="8" y="0"/>
                    </a:moveTo>
                    <a:lnTo>
                      <a:pt x="260" y="670"/>
                    </a:lnTo>
                    <a:lnTo>
                      <a:pt x="246" y="675"/>
                    </a:lnTo>
                    <a:lnTo>
                      <a:pt x="0" y="13"/>
                    </a:lnTo>
                    <a:lnTo>
                      <a:pt x="8"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21" name="Freeform 113"/>
              <p:cNvSpPr/>
              <p:nvPr/>
            </p:nvSpPr>
            <p:spPr bwMode="auto">
              <a:xfrm>
                <a:off x="2652" y="2071"/>
                <a:ext cx="69" cy="168"/>
              </a:xfrm>
              <a:custGeom>
                <a:avLst/>
                <a:gdLst>
                  <a:gd name="T0" fmla="*/ 1 w 276"/>
                  <a:gd name="T1" fmla="*/ 0 h 670"/>
                  <a:gd name="T2" fmla="*/ 17 w 276"/>
                  <a:gd name="T3" fmla="*/ 42 h 670"/>
                  <a:gd name="T4" fmla="*/ 17 w 276"/>
                  <a:gd name="T5" fmla="*/ 42 h 670"/>
                  <a:gd name="T6" fmla="*/ 0 w 276"/>
                  <a:gd name="T7" fmla="*/ 1 h 670"/>
                  <a:gd name="T8" fmla="*/ 1 w 276"/>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670">
                    <a:moveTo>
                      <a:pt x="9" y="0"/>
                    </a:moveTo>
                    <a:lnTo>
                      <a:pt x="276" y="665"/>
                    </a:lnTo>
                    <a:lnTo>
                      <a:pt x="265" y="670"/>
                    </a:lnTo>
                    <a:lnTo>
                      <a:pt x="0" y="13"/>
                    </a:lnTo>
                    <a:lnTo>
                      <a:pt x="9"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22" name="Freeform 114"/>
              <p:cNvSpPr/>
              <p:nvPr/>
            </p:nvSpPr>
            <p:spPr bwMode="auto">
              <a:xfrm>
                <a:off x="2705" y="2066"/>
                <a:ext cx="75" cy="158"/>
              </a:xfrm>
              <a:custGeom>
                <a:avLst/>
                <a:gdLst>
                  <a:gd name="T0" fmla="*/ 1 w 299"/>
                  <a:gd name="T1" fmla="*/ 0 h 633"/>
                  <a:gd name="T2" fmla="*/ 19 w 299"/>
                  <a:gd name="T3" fmla="*/ 39 h 633"/>
                  <a:gd name="T4" fmla="*/ 18 w 299"/>
                  <a:gd name="T5" fmla="*/ 39 h 633"/>
                  <a:gd name="T6" fmla="*/ 0 w 299"/>
                  <a:gd name="T7" fmla="*/ 1 h 633"/>
                  <a:gd name="T8" fmla="*/ 1 w 299"/>
                  <a:gd name="T9" fmla="*/ 0 h 6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 h="633">
                    <a:moveTo>
                      <a:pt x="10" y="0"/>
                    </a:moveTo>
                    <a:lnTo>
                      <a:pt x="299" y="626"/>
                    </a:lnTo>
                    <a:lnTo>
                      <a:pt x="285" y="633"/>
                    </a:lnTo>
                    <a:lnTo>
                      <a:pt x="0" y="17"/>
                    </a:lnTo>
                    <a:lnTo>
                      <a:pt x="10"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23" name="Freeform 115"/>
              <p:cNvSpPr/>
              <p:nvPr/>
            </p:nvSpPr>
            <p:spPr bwMode="auto">
              <a:xfrm>
                <a:off x="3055" y="2028"/>
                <a:ext cx="105" cy="143"/>
              </a:xfrm>
              <a:custGeom>
                <a:avLst/>
                <a:gdLst>
                  <a:gd name="T0" fmla="*/ 0 w 420"/>
                  <a:gd name="T1" fmla="*/ 0 h 572"/>
                  <a:gd name="T2" fmla="*/ 26 w 420"/>
                  <a:gd name="T3" fmla="*/ 35 h 572"/>
                  <a:gd name="T4" fmla="*/ 26 w 420"/>
                  <a:gd name="T5" fmla="*/ 36 h 572"/>
                  <a:gd name="T6" fmla="*/ 0 w 420"/>
                  <a:gd name="T7" fmla="*/ 1 h 572"/>
                  <a:gd name="T8" fmla="*/ 0 w 420"/>
                  <a:gd name="T9" fmla="*/ 1 h 572"/>
                  <a:gd name="T10" fmla="*/ 0 w 420"/>
                  <a:gd name="T11" fmla="*/ 1 h 572"/>
                  <a:gd name="T12" fmla="*/ 0 w 420"/>
                  <a:gd name="T13" fmla="*/ 0 h 572"/>
                  <a:gd name="T14" fmla="*/ 0 w 420"/>
                  <a:gd name="T15" fmla="*/ 0 h 5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0" h="572">
                    <a:moveTo>
                      <a:pt x="0" y="0"/>
                    </a:moveTo>
                    <a:lnTo>
                      <a:pt x="420" y="561"/>
                    </a:lnTo>
                    <a:lnTo>
                      <a:pt x="409" y="572"/>
                    </a:lnTo>
                    <a:lnTo>
                      <a:pt x="0" y="18"/>
                    </a:lnTo>
                    <a:lnTo>
                      <a:pt x="0" y="16"/>
                    </a:lnTo>
                    <a:lnTo>
                      <a:pt x="0" y="7"/>
                    </a:lnTo>
                    <a:lnTo>
                      <a:pt x="0" y="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24" name="Freeform 116"/>
              <p:cNvSpPr/>
              <p:nvPr/>
            </p:nvSpPr>
            <p:spPr bwMode="auto">
              <a:xfrm>
                <a:off x="3087" y="2026"/>
                <a:ext cx="111" cy="140"/>
              </a:xfrm>
              <a:custGeom>
                <a:avLst/>
                <a:gdLst>
                  <a:gd name="T0" fmla="*/ 0 w 441"/>
                  <a:gd name="T1" fmla="*/ 0 h 561"/>
                  <a:gd name="T2" fmla="*/ 28 w 441"/>
                  <a:gd name="T3" fmla="*/ 34 h 561"/>
                  <a:gd name="T4" fmla="*/ 27 w 441"/>
                  <a:gd name="T5" fmla="*/ 35 h 561"/>
                  <a:gd name="T6" fmla="*/ 0 w 441"/>
                  <a:gd name="T7" fmla="*/ 1 h 561"/>
                  <a:gd name="T8" fmla="*/ 0 w 441"/>
                  <a:gd name="T9" fmla="*/ 0 h 5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561">
                    <a:moveTo>
                      <a:pt x="0" y="0"/>
                    </a:moveTo>
                    <a:lnTo>
                      <a:pt x="441" y="547"/>
                    </a:lnTo>
                    <a:lnTo>
                      <a:pt x="430" y="561"/>
                    </a:lnTo>
                    <a:lnTo>
                      <a:pt x="0" y="21"/>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25" name="Freeform 117"/>
              <p:cNvSpPr/>
              <p:nvPr/>
            </p:nvSpPr>
            <p:spPr bwMode="auto">
              <a:xfrm>
                <a:off x="3120" y="2020"/>
                <a:ext cx="110" cy="134"/>
              </a:xfrm>
              <a:custGeom>
                <a:avLst/>
                <a:gdLst>
                  <a:gd name="T0" fmla="*/ 0 w 441"/>
                  <a:gd name="T1" fmla="*/ 0 h 537"/>
                  <a:gd name="T2" fmla="*/ 27 w 441"/>
                  <a:gd name="T3" fmla="*/ 32 h 537"/>
                  <a:gd name="T4" fmla="*/ 27 w 441"/>
                  <a:gd name="T5" fmla="*/ 33 h 537"/>
                  <a:gd name="T6" fmla="*/ 0 w 441"/>
                  <a:gd name="T7" fmla="*/ 1 h 537"/>
                  <a:gd name="T8" fmla="*/ 0 w 441"/>
                  <a:gd name="T9" fmla="*/ 0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537">
                    <a:moveTo>
                      <a:pt x="0" y="0"/>
                    </a:moveTo>
                    <a:lnTo>
                      <a:pt x="441" y="517"/>
                    </a:lnTo>
                    <a:lnTo>
                      <a:pt x="430" y="537"/>
                    </a:lnTo>
                    <a:lnTo>
                      <a:pt x="0" y="2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172" name="Group 118"/>
            <p:cNvGrpSpPr/>
            <p:nvPr/>
          </p:nvGrpSpPr>
          <p:grpSpPr bwMode="auto">
            <a:xfrm rot="-3214438">
              <a:off x="3801" y="903"/>
              <a:ext cx="461" cy="480"/>
              <a:chOff x="3481" y="3030"/>
              <a:chExt cx="1115" cy="1118"/>
            </a:xfrm>
          </p:grpSpPr>
          <p:sp>
            <p:nvSpPr>
              <p:cNvPr id="6174" name="Freeform 119"/>
              <p:cNvSpPr/>
              <p:nvPr/>
            </p:nvSpPr>
            <p:spPr bwMode="auto">
              <a:xfrm>
                <a:off x="3502" y="3068"/>
                <a:ext cx="1045" cy="1051"/>
              </a:xfrm>
              <a:custGeom>
                <a:avLst/>
                <a:gdLst>
                  <a:gd name="T0" fmla="*/ 199 w 4179"/>
                  <a:gd name="T1" fmla="*/ 222 h 4201"/>
                  <a:gd name="T2" fmla="*/ 191 w 4179"/>
                  <a:gd name="T3" fmla="*/ 197 h 4201"/>
                  <a:gd name="T4" fmla="*/ 226 w 4179"/>
                  <a:gd name="T5" fmla="*/ 192 h 4201"/>
                  <a:gd name="T6" fmla="*/ 200 w 4179"/>
                  <a:gd name="T7" fmla="*/ 159 h 4201"/>
                  <a:gd name="T8" fmla="*/ 161 w 4179"/>
                  <a:gd name="T9" fmla="*/ 173 h 4201"/>
                  <a:gd name="T10" fmla="*/ 153 w 4179"/>
                  <a:gd name="T11" fmla="*/ 148 h 4201"/>
                  <a:gd name="T12" fmla="*/ 189 w 4179"/>
                  <a:gd name="T13" fmla="*/ 143 h 4201"/>
                  <a:gd name="T14" fmla="*/ 170 w 4179"/>
                  <a:gd name="T15" fmla="*/ 118 h 4201"/>
                  <a:gd name="T16" fmla="*/ 173 w 4179"/>
                  <a:gd name="T17" fmla="*/ 125 h 4201"/>
                  <a:gd name="T18" fmla="*/ 111 w 4179"/>
                  <a:gd name="T19" fmla="*/ 110 h 4201"/>
                  <a:gd name="T20" fmla="*/ 121 w 4179"/>
                  <a:gd name="T21" fmla="*/ 107 h 4201"/>
                  <a:gd name="T22" fmla="*/ 166 w 4179"/>
                  <a:gd name="T23" fmla="*/ 112 h 4201"/>
                  <a:gd name="T24" fmla="*/ 140 w 4179"/>
                  <a:gd name="T25" fmla="*/ 78 h 4201"/>
                  <a:gd name="T26" fmla="*/ 101 w 4179"/>
                  <a:gd name="T27" fmla="*/ 93 h 4201"/>
                  <a:gd name="T28" fmla="*/ 94 w 4179"/>
                  <a:gd name="T29" fmla="*/ 68 h 4201"/>
                  <a:gd name="T30" fmla="*/ 129 w 4179"/>
                  <a:gd name="T31" fmla="*/ 63 h 4201"/>
                  <a:gd name="T32" fmla="*/ 73 w 4179"/>
                  <a:gd name="T33" fmla="*/ 54 h 4201"/>
                  <a:gd name="T34" fmla="*/ 66 w 4179"/>
                  <a:gd name="T35" fmla="*/ 29 h 4201"/>
                  <a:gd name="T36" fmla="*/ 99 w 4179"/>
                  <a:gd name="T37" fmla="*/ 24 h 4201"/>
                  <a:gd name="T38" fmla="*/ 84 w 4179"/>
                  <a:gd name="T39" fmla="*/ 9 h 4201"/>
                  <a:gd name="T40" fmla="*/ 45 w 4179"/>
                  <a:gd name="T41" fmla="*/ 24 h 4201"/>
                  <a:gd name="T42" fmla="*/ 30 w 4179"/>
                  <a:gd name="T43" fmla="*/ 0 h 4201"/>
                  <a:gd name="T44" fmla="*/ 27 w 4179"/>
                  <a:gd name="T45" fmla="*/ 0 h 4201"/>
                  <a:gd name="T46" fmla="*/ 24 w 4179"/>
                  <a:gd name="T47" fmla="*/ 1 h 4201"/>
                  <a:gd name="T48" fmla="*/ 19 w 4179"/>
                  <a:gd name="T49" fmla="*/ 1 h 4201"/>
                  <a:gd name="T50" fmla="*/ 14 w 4179"/>
                  <a:gd name="T51" fmla="*/ 2 h 4201"/>
                  <a:gd name="T52" fmla="*/ 8 w 4179"/>
                  <a:gd name="T53" fmla="*/ 3 h 4201"/>
                  <a:gd name="T54" fmla="*/ 4 w 4179"/>
                  <a:gd name="T55" fmla="*/ 4 h 4201"/>
                  <a:gd name="T56" fmla="*/ 1 w 4179"/>
                  <a:gd name="T57" fmla="*/ 5 h 4201"/>
                  <a:gd name="T58" fmla="*/ 0 w 4179"/>
                  <a:gd name="T59" fmla="*/ 5 h 4201"/>
                  <a:gd name="T60" fmla="*/ 72 w 4179"/>
                  <a:gd name="T61" fmla="*/ 91 h 4201"/>
                  <a:gd name="T62" fmla="*/ 126 w 4179"/>
                  <a:gd name="T63" fmla="*/ 186 h 4201"/>
                  <a:gd name="T64" fmla="*/ 261 w 4179"/>
                  <a:gd name="T65" fmla="*/ 239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75" name="Freeform 120"/>
              <p:cNvSpPr/>
              <p:nvPr/>
            </p:nvSpPr>
            <p:spPr bwMode="auto">
              <a:xfrm>
                <a:off x="3621" y="3064"/>
                <a:ext cx="33" cy="5"/>
              </a:xfrm>
              <a:custGeom>
                <a:avLst/>
                <a:gdLst>
                  <a:gd name="T0" fmla="*/ 8 w 133"/>
                  <a:gd name="T1" fmla="*/ 1 h 20"/>
                  <a:gd name="T2" fmla="*/ 8 w 133"/>
                  <a:gd name="T3" fmla="*/ 0 h 20"/>
                  <a:gd name="T4" fmla="*/ 0 w 133"/>
                  <a:gd name="T5" fmla="*/ 1 h 20"/>
                  <a:gd name="T6" fmla="*/ 0 w 133"/>
                  <a:gd name="T7" fmla="*/ 1 h 20"/>
                  <a:gd name="T8" fmla="*/ 0 w 133"/>
                  <a:gd name="T9" fmla="*/ 1 h 20"/>
                  <a:gd name="T10" fmla="*/ 8 w 133"/>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3" h="20">
                    <a:moveTo>
                      <a:pt x="133" y="11"/>
                    </a:moveTo>
                    <a:lnTo>
                      <a:pt x="126" y="0"/>
                    </a:lnTo>
                    <a:lnTo>
                      <a:pt x="0" y="20"/>
                    </a:lnTo>
                    <a:lnTo>
                      <a:pt x="3" y="20"/>
                    </a:lnTo>
                    <a:lnTo>
                      <a:pt x="6" y="20"/>
                    </a:lnTo>
                    <a:lnTo>
                      <a:pt x="133" y="1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76" name="Freeform 121"/>
              <p:cNvSpPr/>
              <p:nvPr/>
            </p:nvSpPr>
            <p:spPr bwMode="auto">
              <a:xfrm>
                <a:off x="3611" y="3067"/>
                <a:ext cx="246" cy="96"/>
              </a:xfrm>
              <a:custGeom>
                <a:avLst/>
                <a:gdLst>
                  <a:gd name="T0" fmla="*/ 17 w 986"/>
                  <a:gd name="T1" fmla="*/ 24 h 386"/>
                  <a:gd name="T2" fmla="*/ 61 w 986"/>
                  <a:gd name="T3" fmla="*/ 16 h 386"/>
                  <a:gd name="T4" fmla="*/ 57 w 986"/>
                  <a:gd name="T5" fmla="*/ 9 h 386"/>
                  <a:gd name="T6" fmla="*/ 20 w 986"/>
                  <a:gd name="T7" fmla="*/ 13 h 386"/>
                  <a:gd name="T8" fmla="*/ 11 w 986"/>
                  <a:gd name="T9" fmla="*/ 0 h 386"/>
                  <a:gd name="T10" fmla="*/ 3 w 986"/>
                  <a:gd name="T11" fmla="*/ 0 h 386"/>
                  <a:gd name="T12" fmla="*/ 3 w 986"/>
                  <a:gd name="T13" fmla="*/ 0 h 386"/>
                  <a:gd name="T14" fmla="*/ 2 w 986"/>
                  <a:gd name="T15" fmla="*/ 0 h 386"/>
                  <a:gd name="T16" fmla="*/ 0 w 986"/>
                  <a:gd name="T17" fmla="*/ 1 h 386"/>
                  <a:gd name="T18" fmla="*/ 17 w 986"/>
                  <a:gd name="T19" fmla="*/ 24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77" name="Freeform 122"/>
              <p:cNvSpPr/>
              <p:nvPr/>
            </p:nvSpPr>
            <p:spPr bwMode="auto">
              <a:xfrm>
                <a:off x="3648" y="3044"/>
                <a:ext cx="146" cy="20"/>
              </a:xfrm>
              <a:custGeom>
                <a:avLst/>
                <a:gdLst>
                  <a:gd name="T0" fmla="*/ 0 w 580"/>
                  <a:gd name="T1" fmla="*/ 4 h 81"/>
                  <a:gd name="T2" fmla="*/ 1 w 580"/>
                  <a:gd name="T3" fmla="*/ 5 h 81"/>
                  <a:gd name="T4" fmla="*/ 37 w 580"/>
                  <a:gd name="T5" fmla="*/ 0 h 81"/>
                  <a:gd name="T6" fmla="*/ 0 w 580"/>
                  <a:gd name="T7" fmla="*/ 4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0" h="81">
                    <a:moveTo>
                      <a:pt x="0" y="60"/>
                    </a:moveTo>
                    <a:lnTo>
                      <a:pt x="16" y="81"/>
                    </a:lnTo>
                    <a:lnTo>
                      <a:pt x="580" y="0"/>
                    </a:lnTo>
                    <a:lnTo>
                      <a:pt x="0" y="60"/>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78" name="Freeform 123"/>
              <p:cNvSpPr/>
              <p:nvPr/>
            </p:nvSpPr>
            <p:spPr bwMode="auto">
              <a:xfrm>
                <a:off x="3794" y="3044"/>
                <a:ext cx="59" cy="60"/>
              </a:xfrm>
              <a:custGeom>
                <a:avLst/>
                <a:gdLst>
                  <a:gd name="T0" fmla="*/ 15 w 240"/>
                  <a:gd name="T1" fmla="*/ 15 h 238"/>
                  <a:gd name="T2" fmla="*/ 0 w 240"/>
                  <a:gd name="T3" fmla="*/ 0 h 238"/>
                  <a:gd name="T4" fmla="*/ 7 w 240"/>
                  <a:gd name="T5" fmla="*/ 10 h 238"/>
                  <a:gd name="T6" fmla="*/ 15 w 240"/>
                  <a:gd name="T7" fmla="*/ 15 h 2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238">
                    <a:moveTo>
                      <a:pt x="240" y="238"/>
                    </a:moveTo>
                    <a:lnTo>
                      <a:pt x="0" y="0"/>
                    </a:lnTo>
                    <a:lnTo>
                      <a:pt x="117" y="157"/>
                    </a:lnTo>
                    <a:lnTo>
                      <a:pt x="240" y="238"/>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79" name="Freeform 124"/>
              <p:cNvSpPr/>
              <p:nvPr/>
            </p:nvSpPr>
            <p:spPr bwMode="auto">
              <a:xfrm>
                <a:off x="3823" y="3083"/>
                <a:ext cx="30" cy="22"/>
              </a:xfrm>
              <a:custGeom>
                <a:avLst/>
                <a:gdLst>
                  <a:gd name="T0" fmla="*/ 4 w 123"/>
                  <a:gd name="T1" fmla="*/ 6 h 87"/>
                  <a:gd name="T2" fmla="*/ 7 w 123"/>
                  <a:gd name="T3" fmla="*/ 5 h 87"/>
                  <a:gd name="T4" fmla="*/ 0 w 123"/>
                  <a:gd name="T5" fmla="*/ 0 h 87"/>
                  <a:gd name="T6" fmla="*/ 4 w 123"/>
                  <a:gd name="T7" fmla="*/ 6 h 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3" h="87">
                    <a:moveTo>
                      <a:pt x="65" y="87"/>
                    </a:moveTo>
                    <a:lnTo>
                      <a:pt x="123" y="81"/>
                    </a:lnTo>
                    <a:lnTo>
                      <a:pt x="0" y="0"/>
                    </a:lnTo>
                    <a:lnTo>
                      <a:pt x="65" y="87"/>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80" name="Freeform 125"/>
              <p:cNvSpPr/>
              <p:nvPr/>
            </p:nvSpPr>
            <p:spPr bwMode="auto">
              <a:xfrm>
                <a:off x="3652" y="3044"/>
                <a:ext cx="171" cy="39"/>
              </a:xfrm>
              <a:custGeom>
                <a:avLst/>
                <a:gdLst>
                  <a:gd name="T0" fmla="*/ 34 w 681"/>
                  <a:gd name="T1" fmla="*/ 4 h 157"/>
                  <a:gd name="T2" fmla="*/ 43 w 681"/>
                  <a:gd name="T3" fmla="*/ 10 h 157"/>
                  <a:gd name="T4" fmla="*/ 36 w 681"/>
                  <a:gd name="T5" fmla="*/ 0 h 157"/>
                  <a:gd name="T6" fmla="*/ 0 w 681"/>
                  <a:gd name="T7" fmla="*/ 5 h 157"/>
                  <a:gd name="T8" fmla="*/ 1 w 681"/>
                  <a:gd name="T9" fmla="*/ 6 h 157"/>
                  <a:gd name="T10" fmla="*/ 34 w 681"/>
                  <a:gd name="T11" fmla="*/ 4 h 1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1" h="157">
                    <a:moveTo>
                      <a:pt x="534" y="60"/>
                    </a:moveTo>
                    <a:lnTo>
                      <a:pt x="681" y="157"/>
                    </a:lnTo>
                    <a:lnTo>
                      <a:pt x="564" y="0"/>
                    </a:lnTo>
                    <a:lnTo>
                      <a:pt x="0" y="81"/>
                    </a:lnTo>
                    <a:lnTo>
                      <a:pt x="7" y="92"/>
                    </a:lnTo>
                    <a:lnTo>
                      <a:pt x="534" y="60"/>
                    </a:lnTo>
                    <a:close/>
                  </a:path>
                </a:pathLst>
              </a:custGeom>
              <a:solidFill>
                <a:srgbClr val="2642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81" name="Freeform 126"/>
              <p:cNvSpPr/>
              <p:nvPr/>
            </p:nvSpPr>
            <p:spPr bwMode="auto">
              <a:xfrm>
                <a:off x="3654" y="3059"/>
                <a:ext cx="185" cy="60"/>
              </a:xfrm>
              <a:custGeom>
                <a:avLst/>
                <a:gdLst>
                  <a:gd name="T0" fmla="*/ 33 w 739"/>
                  <a:gd name="T1" fmla="*/ 0 h 238"/>
                  <a:gd name="T2" fmla="*/ 0 w 739"/>
                  <a:gd name="T3" fmla="*/ 2 h 238"/>
                  <a:gd name="T4" fmla="*/ 10 w 739"/>
                  <a:gd name="T5" fmla="*/ 15 h 238"/>
                  <a:gd name="T6" fmla="*/ 46 w 739"/>
                  <a:gd name="T7" fmla="*/ 12 h 238"/>
                  <a:gd name="T8" fmla="*/ 42 w 739"/>
                  <a:gd name="T9" fmla="*/ 6 h 238"/>
                  <a:gd name="T10" fmla="*/ 33 w 739"/>
                  <a:gd name="T11" fmla="*/ 0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9" h="238">
                    <a:moveTo>
                      <a:pt x="527" y="0"/>
                    </a:moveTo>
                    <a:lnTo>
                      <a:pt x="0" y="32"/>
                    </a:lnTo>
                    <a:lnTo>
                      <a:pt x="155" y="238"/>
                    </a:lnTo>
                    <a:lnTo>
                      <a:pt x="739" y="184"/>
                    </a:lnTo>
                    <a:lnTo>
                      <a:pt x="674" y="97"/>
                    </a:lnTo>
                    <a:lnTo>
                      <a:pt x="527" y="0"/>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82" name="Freeform 127"/>
              <p:cNvSpPr/>
              <p:nvPr/>
            </p:nvSpPr>
            <p:spPr bwMode="auto">
              <a:xfrm>
                <a:off x="3945" y="3224"/>
                <a:ext cx="25" cy="26"/>
              </a:xfrm>
              <a:custGeom>
                <a:avLst/>
                <a:gdLst>
                  <a:gd name="T0" fmla="*/ 5 w 101"/>
                  <a:gd name="T1" fmla="*/ 7 h 103"/>
                  <a:gd name="T2" fmla="*/ 6 w 101"/>
                  <a:gd name="T3" fmla="*/ 6 h 103"/>
                  <a:gd name="T4" fmla="*/ 2 w 101"/>
                  <a:gd name="T5" fmla="*/ 0 h 103"/>
                  <a:gd name="T6" fmla="*/ 0 w 101"/>
                  <a:gd name="T7" fmla="*/ 0 h 103"/>
                  <a:gd name="T8" fmla="*/ 5 w 101"/>
                  <a:gd name="T9" fmla="*/ 7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03">
                    <a:moveTo>
                      <a:pt x="76" y="103"/>
                    </a:moveTo>
                    <a:lnTo>
                      <a:pt x="101" y="98"/>
                    </a:lnTo>
                    <a:lnTo>
                      <a:pt x="28" y="0"/>
                    </a:lnTo>
                    <a:lnTo>
                      <a:pt x="0" y="3"/>
                    </a:lnTo>
                    <a:lnTo>
                      <a:pt x="76" y="10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83" name="Freeform 128"/>
              <p:cNvSpPr/>
              <p:nvPr/>
            </p:nvSpPr>
            <p:spPr bwMode="auto">
              <a:xfrm>
                <a:off x="3724" y="3184"/>
                <a:ext cx="240" cy="99"/>
              </a:xfrm>
              <a:custGeom>
                <a:avLst/>
                <a:gdLst>
                  <a:gd name="T0" fmla="*/ 20 w 961"/>
                  <a:gd name="T1" fmla="*/ 13 h 397"/>
                  <a:gd name="T2" fmla="*/ 10 w 961"/>
                  <a:gd name="T3" fmla="*/ 0 h 397"/>
                  <a:gd name="T4" fmla="*/ 0 w 961"/>
                  <a:gd name="T5" fmla="*/ 1 h 397"/>
                  <a:gd name="T6" fmla="*/ 18 w 961"/>
                  <a:gd name="T7" fmla="*/ 25 h 397"/>
                  <a:gd name="T8" fmla="*/ 60 w 961"/>
                  <a:gd name="T9" fmla="*/ 16 h 397"/>
                  <a:gd name="T10" fmla="*/ 55 w 961"/>
                  <a:gd name="T11" fmla="*/ 10 h 397"/>
                  <a:gd name="T12" fmla="*/ 20 w 961"/>
                  <a:gd name="T13" fmla="*/ 13 h 3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84" name="Freeform 129"/>
              <p:cNvSpPr/>
              <p:nvPr/>
            </p:nvSpPr>
            <p:spPr bwMode="auto">
              <a:xfrm>
                <a:off x="3899" y="3163"/>
                <a:ext cx="7" cy="1"/>
              </a:xfrm>
              <a:custGeom>
                <a:avLst/>
                <a:gdLst>
                  <a:gd name="T0" fmla="*/ 2 w 30"/>
                  <a:gd name="T1" fmla="*/ 0 h 2"/>
                  <a:gd name="T2" fmla="*/ 0 w 30"/>
                  <a:gd name="T3" fmla="*/ 1 h 2"/>
                  <a:gd name="T4" fmla="*/ 0 w 30"/>
                  <a:gd name="T5" fmla="*/ 1 h 2"/>
                  <a:gd name="T6" fmla="*/ 2 w 30"/>
                  <a:gd name="T7" fmla="*/ 0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2">
                    <a:moveTo>
                      <a:pt x="30" y="0"/>
                    </a:moveTo>
                    <a:lnTo>
                      <a:pt x="0" y="2"/>
                    </a:lnTo>
                    <a:lnTo>
                      <a:pt x="3" y="2"/>
                    </a:lnTo>
                    <a:lnTo>
                      <a:pt x="30" y="0"/>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85" name="Freeform 130"/>
              <p:cNvSpPr/>
              <p:nvPr/>
            </p:nvSpPr>
            <p:spPr bwMode="auto">
              <a:xfrm>
                <a:off x="3906" y="3163"/>
                <a:ext cx="60" cy="61"/>
              </a:xfrm>
              <a:custGeom>
                <a:avLst/>
                <a:gdLst>
                  <a:gd name="T0" fmla="*/ 15 w 239"/>
                  <a:gd name="T1" fmla="*/ 15 h 244"/>
                  <a:gd name="T2" fmla="*/ 0 w 239"/>
                  <a:gd name="T3" fmla="*/ 0 h 244"/>
                  <a:gd name="T4" fmla="*/ 12 w 239"/>
                  <a:gd name="T5" fmla="*/ 15 h 244"/>
                  <a:gd name="T6" fmla="*/ 15 w 239"/>
                  <a:gd name="T7" fmla="*/ 15 h 2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9" h="244">
                    <a:moveTo>
                      <a:pt x="239" y="238"/>
                    </a:moveTo>
                    <a:lnTo>
                      <a:pt x="0" y="0"/>
                    </a:lnTo>
                    <a:lnTo>
                      <a:pt x="182" y="244"/>
                    </a:lnTo>
                    <a:lnTo>
                      <a:pt x="239" y="238"/>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86" name="Freeform 131"/>
              <p:cNvSpPr/>
              <p:nvPr/>
            </p:nvSpPr>
            <p:spPr bwMode="auto">
              <a:xfrm>
                <a:off x="3761" y="3164"/>
                <a:ext cx="138" cy="20"/>
              </a:xfrm>
              <a:custGeom>
                <a:avLst/>
                <a:gdLst>
                  <a:gd name="T0" fmla="*/ 1 w 554"/>
                  <a:gd name="T1" fmla="*/ 5 h 79"/>
                  <a:gd name="T2" fmla="*/ 34 w 554"/>
                  <a:gd name="T3" fmla="*/ 0 h 79"/>
                  <a:gd name="T4" fmla="*/ 34 w 554"/>
                  <a:gd name="T5" fmla="*/ 0 h 79"/>
                  <a:gd name="T6" fmla="*/ 0 w 554"/>
                  <a:gd name="T7" fmla="*/ 4 h 79"/>
                  <a:gd name="T8" fmla="*/ 1 w 554"/>
                  <a:gd name="T9" fmla="*/ 5 h 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4" h="79">
                    <a:moveTo>
                      <a:pt x="14" y="79"/>
                    </a:moveTo>
                    <a:lnTo>
                      <a:pt x="554" y="0"/>
                    </a:lnTo>
                    <a:lnTo>
                      <a:pt x="551" y="0"/>
                    </a:lnTo>
                    <a:lnTo>
                      <a:pt x="0" y="58"/>
                    </a:lnTo>
                    <a:lnTo>
                      <a:pt x="14" y="79"/>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87" name="Freeform 132"/>
              <p:cNvSpPr/>
              <p:nvPr/>
            </p:nvSpPr>
            <p:spPr bwMode="auto">
              <a:xfrm>
                <a:off x="3899" y="3163"/>
                <a:ext cx="53" cy="62"/>
              </a:xfrm>
              <a:custGeom>
                <a:avLst/>
                <a:gdLst>
                  <a:gd name="T0" fmla="*/ 12 w 209"/>
                  <a:gd name="T1" fmla="*/ 16 h 247"/>
                  <a:gd name="T2" fmla="*/ 13 w 209"/>
                  <a:gd name="T3" fmla="*/ 15 h 247"/>
                  <a:gd name="T4" fmla="*/ 2 w 209"/>
                  <a:gd name="T5" fmla="*/ 0 h 247"/>
                  <a:gd name="T6" fmla="*/ 0 w 209"/>
                  <a:gd name="T7" fmla="*/ 0 h 247"/>
                  <a:gd name="T8" fmla="*/ 12 w 209"/>
                  <a:gd name="T9" fmla="*/ 16 h 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 h="247">
                    <a:moveTo>
                      <a:pt x="181" y="247"/>
                    </a:moveTo>
                    <a:lnTo>
                      <a:pt x="209" y="244"/>
                    </a:lnTo>
                    <a:lnTo>
                      <a:pt x="27" y="0"/>
                    </a:lnTo>
                    <a:lnTo>
                      <a:pt x="0" y="2"/>
                    </a:lnTo>
                    <a:lnTo>
                      <a:pt x="181" y="247"/>
                    </a:lnTo>
                    <a:close/>
                  </a:path>
                </a:pathLst>
              </a:custGeom>
              <a:solidFill>
                <a:srgbClr val="2642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88" name="Freeform 133"/>
              <p:cNvSpPr/>
              <p:nvPr/>
            </p:nvSpPr>
            <p:spPr bwMode="auto">
              <a:xfrm>
                <a:off x="3764" y="3164"/>
                <a:ext cx="181" cy="74"/>
              </a:xfrm>
              <a:custGeom>
                <a:avLst/>
                <a:gdLst>
                  <a:gd name="T0" fmla="*/ 45 w 721"/>
                  <a:gd name="T1" fmla="*/ 15 h 296"/>
                  <a:gd name="T2" fmla="*/ 34 w 721"/>
                  <a:gd name="T3" fmla="*/ 0 h 296"/>
                  <a:gd name="T4" fmla="*/ 0 w 721"/>
                  <a:gd name="T5" fmla="*/ 5 h 296"/>
                  <a:gd name="T6" fmla="*/ 10 w 721"/>
                  <a:gd name="T7" fmla="*/ 19 h 296"/>
                  <a:gd name="T8" fmla="*/ 45 w 721"/>
                  <a:gd name="T9" fmla="*/ 15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1" h="296">
                    <a:moveTo>
                      <a:pt x="721" y="245"/>
                    </a:moveTo>
                    <a:lnTo>
                      <a:pt x="540" y="0"/>
                    </a:lnTo>
                    <a:lnTo>
                      <a:pt x="0" y="79"/>
                    </a:lnTo>
                    <a:lnTo>
                      <a:pt x="165" y="296"/>
                    </a:lnTo>
                    <a:lnTo>
                      <a:pt x="721" y="245"/>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89" name="Freeform 134"/>
              <p:cNvSpPr/>
              <p:nvPr/>
            </p:nvSpPr>
            <p:spPr bwMode="auto">
              <a:xfrm>
                <a:off x="3835" y="3341"/>
                <a:ext cx="246" cy="99"/>
              </a:xfrm>
              <a:custGeom>
                <a:avLst/>
                <a:gdLst>
                  <a:gd name="T0" fmla="*/ 10 w 986"/>
                  <a:gd name="T1" fmla="*/ 0 h 396"/>
                  <a:gd name="T2" fmla="*/ 0 w 986"/>
                  <a:gd name="T3" fmla="*/ 2 h 396"/>
                  <a:gd name="T4" fmla="*/ 17 w 986"/>
                  <a:gd name="T5" fmla="*/ 25 h 396"/>
                  <a:gd name="T6" fmla="*/ 61 w 986"/>
                  <a:gd name="T7" fmla="*/ 17 h 396"/>
                  <a:gd name="T8" fmla="*/ 57 w 986"/>
                  <a:gd name="T9" fmla="*/ 10 h 396"/>
                  <a:gd name="T10" fmla="*/ 20 w 986"/>
                  <a:gd name="T11" fmla="*/ 14 h 396"/>
                  <a:gd name="T12" fmla="*/ 10 w 986"/>
                  <a:gd name="T13" fmla="*/ 0 h 3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90" name="Freeform 135"/>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Lst>
                <a:ahLst/>
                <a:cxnLst>
                  <a:cxn ang="T6">
                    <a:pos x="T0" y="T1"/>
                  </a:cxn>
                  <a:cxn ang="T7">
                    <a:pos x="T2" y="T3"/>
                  </a:cxn>
                  <a:cxn ang="T8">
                    <a:pos x="T4" y="T5"/>
                  </a:cxn>
                </a:cxnLst>
                <a:rect l="0" t="0" r="r" b="b"/>
                <a:pathLst>
                  <a:path w="1" h="3">
                    <a:moveTo>
                      <a:pt x="0" y="0"/>
                    </a:moveTo>
                    <a:lnTo>
                      <a:pt x="0" y="3"/>
                    </a:lnTo>
                    <a:lnTo>
                      <a:pt x="0" y="0"/>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91" name="Freeform 136"/>
              <p:cNvSpPr/>
              <p:nvPr/>
            </p:nvSpPr>
            <p:spPr bwMode="auto">
              <a:xfrm>
                <a:off x="4018" y="3320"/>
                <a:ext cx="59" cy="61"/>
              </a:xfrm>
              <a:custGeom>
                <a:avLst/>
                <a:gdLst>
                  <a:gd name="T0" fmla="*/ 11 w 240"/>
                  <a:gd name="T1" fmla="*/ 15 h 245"/>
                  <a:gd name="T2" fmla="*/ 15 w 240"/>
                  <a:gd name="T3" fmla="*/ 15 h 245"/>
                  <a:gd name="T4" fmla="*/ 0 w 240"/>
                  <a:gd name="T5" fmla="*/ 0 h 245"/>
                  <a:gd name="T6" fmla="*/ 6 w 240"/>
                  <a:gd name="T7" fmla="*/ 8 h 245"/>
                  <a:gd name="T8" fmla="*/ 11 w 240"/>
                  <a:gd name="T9" fmla="*/ 15 h 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245">
                    <a:moveTo>
                      <a:pt x="185" y="245"/>
                    </a:moveTo>
                    <a:lnTo>
                      <a:pt x="240" y="240"/>
                    </a:lnTo>
                    <a:lnTo>
                      <a:pt x="0" y="0"/>
                    </a:lnTo>
                    <a:lnTo>
                      <a:pt x="95" y="131"/>
                    </a:lnTo>
                    <a:lnTo>
                      <a:pt x="185" y="245"/>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92" name="Freeform 137"/>
              <p:cNvSpPr/>
              <p:nvPr/>
            </p:nvSpPr>
            <p:spPr bwMode="auto">
              <a:xfrm>
                <a:off x="3872" y="3321"/>
                <a:ext cx="146" cy="20"/>
              </a:xfrm>
              <a:custGeom>
                <a:avLst/>
                <a:gdLst>
                  <a:gd name="T0" fmla="*/ 1 w 580"/>
                  <a:gd name="T1" fmla="*/ 5 h 80"/>
                  <a:gd name="T2" fmla="*/ 37 w 580"/>
                  <a:gd name="T3" fmla="*/ 0 h 80"/>
                  <a:gd name="T4" fmla="*/ 0 w 580"/>
                  <a:gd name="T5" fmla="*/ 4 h 80"/>
                  <a:gd name="T6" fmla="*/ 1 w 580"/>
                  <a:gd name="T7" fmla="*/ 5 h 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0" h="80">
                    <a:moveTo>
                      <a:pt x="16" y="80"/>
                    </a:moveTo>
                    <a:lnTo>
                      <a:pt x="580" y="0"/>
                    </a:lnTo>
                    <a:lnTo>
                      <a:pt x="0" y="57"/>
                    </a:lnTo>
                    <a:lnTo>
                      <a:pt x="16" y="80"/>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93" name="Freeform 138"/>
              <p:cNvSpPr/>
              <p:nvPr/>
            </p:nvSpPr>
            <p:spPr bwMode="auto">
              <a:xfrm>
                <a:off x="4041" y="3353"/>
                <a:ext cx="23" cy="28"/>
              </a:xfrm>
              <a:custGeom>
                <a:avLst/>
                <a:gdLst>
                  <a:gd name="T0" fmla="*/ 6 w 90"/>
                  <a:gd name="T1" fmla="*/ 7 h 114"/>
                  <a:gd name="T2" fmla="*/ 6 w 90"/>
                  <a:gd name="T3" fmla="*/ 7 h 114"/>
                  <a:gd name="T4" fmla="*/ 0 w 90"/>
                  <a:gd name="T5" fmla="*/ 0 h 114"/>
                  <a:gd name="T6" fmla="*/ 6 w 90"/>
                  <a:gd name="T7" fmla="*/ 7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 h="114">
                    <a:moveTo>
                      <a:pt x="87" y="114"/>
                    </a:moveTo>
                    <a:lnTo>
                      <a:pt x="90" y="114"/>
                    </a:lnTo>
                    <a:lnTo>
                      <a:pt x="0" y="0"/>
                    </a:lnTo>
                    <a:lnTo>
                      <a:pt x="87" y="114"/>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94" name="Freeform 139"/>
              <p:cNvSpPr/>
              <p:nvPr/>
            </p:nvSpPr>
            <p:spPr bwMode="auto">
              <a:xfrm>
                <a:off x="4018" y="3320"/>
                <a:ext cx="23" cy="33"/>
              </a:xfrm>
              <a:custGeom>
                <a:avLst/>
                <a:gdLst>
                  <a:gd name="T0" fmla="*/ 6 w 95"/>
                  <a:gd name="T1" fmla="*/ 8 h 131"/>
                  <a:gd name="T2" fmla="*/ 0 w 95"/>
                  <a:gd name="T3" fmla="*/ 0 h 131"/>
                  <a:gd name="T4" fmla="*/ 0 w 95"/>
                  <a:gd name="T5" fmla="*/ 0 h 131"/>
                  <a:gd name="T6" fmla="*/ 6 w 95"/>
                  <a:gd name="T7" fmla="*/ 8 h 1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 h="131">
                    <a:moveTo>
                      <a:pt x="95" y="131"/>
                    </a:moveTo>
                    <a:lnTo>
                      <a:pt x="0" y="0"/>
                    </a:lnTo>
                    <a:lnTo>
                      <a:pt x="0" y="3"/>
                    </a:lnTo>
                    <a:lnTo>
                      <a:pt x="95" y="131"/>
                    </a:lnTo>
                    <a:close/>
                  </a:path>
                </a:pathLst>
              </a:custGeom>
              <a:solidFill>
                <a:srgbClr val="2642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95" name="Freeform 140"/>
              <p:cNvSpPr/>
              <p:nvPr/>
            </p:nvSpPr>
            <p:spPr bwMode="auto">
              <a:xfrm>
                <a:off x="3876" y="3321"/>
                <a:ext cx="187" cy="74"/>
              </a:xfrm>
              <a:custGeom>
                <a:avLst/>
                <a:gdLst>
                  <a:gd name="T0" fmla="*/ 35 w 746"/>
                  <a:gd name="T1" fmla="*/ 0 h 297"/>
                  <a:gd name="T2" fmla="*/ 0 w 746"/>
                  <a:gd name="T3" fmla="*/ 5 h 297"/>
                  <a:gd name="T4" fmla="*/ 10 w 746"/>
                  <a:gd name="T5" fmla="*/ 18 h 297"/>
                  <a:gd name="T6" fmla="*/ 47 w 746"/>
                  <a:gd name="T7" fmla="*/ 15 h 297"/>
                  <a:gd name="T8" fmla="*/ 41 w 746"/>
                  <a:gd name="T9" fmla="*/ 8 h 297"/>
                  <a:gd name="T10" fmla="*/ 35 w 746"/>
                  <a:gd name="T11" fmla="*/ 0 h 2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46" h="297">
                    <a:moveTo>
                      <a:pt x="564" y="0"/>
                    </a:moveTo>
                    <a:lnTo>
                      <a:pt x="0" y="80"/>
                    </a:lnTo>
                    <a:lnTo>
                      <a:pt x="162" y="297"/>
                    </a:lnTo>
                    <a:lnTo>
                      <a:pt x="746" y="242"/>
                    </a:lnTo>
                    <a:lnTo>
                      <a:pt x="659" y="128"/>
                    </a:lnTo>
                    <a:lnTo>
                      <a:pt x="564" y="0"/>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96" name="Freeform 141"/>
              <p:cNvSpPr/>
              <p:nvPr/>
            </p:nvSpPr>
            <p:spPr bwMode="auto">
              <a:xfrm>
                <a:off x="3947" y="3501"/>
                <a:ext cx="246" cy="99"/>
              </a:xfrm>
              <a:custGeom>
                <a:avLst/>
                <a:gdLst>
                  <a:gd name="T0" fmla="*/ 11 w 983"/>
                  <a:gd name="T1" fmla="*/ 0 h 396"/>
                  <a:gd name="T2" fmla="*/ 0 w 983"/>
                  <a:gd name="T3" fmla="*/ 1 h 396"/>
                  <a:gd name="T4" fmla="*/ 18 w 983"/>
                  <a:gd name="T5" fmla="*/ 25 h 396"/>
                  <a:gd name="T6" fmla="*/ 62 w 983"/>
                  <a:gd name="T7" fmla="*/ 16 h 396"/>
                  <a:gd name="T8" fmla="*/ 57 w 983"/>
                  <a:gd name="T9" fmla="*/ 10 h 396"/>
                  <a:gd name="T10" fmla="*/ 21 w 983"/>
                  <a:gd name="T11" fmla="*/ 14 h 396"/>
                  <a:gd name="T12" fmla="*/ 11 w 983"/>
                  <a:gd name="T13" fmla="*/ 0 h 3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97" name="Freeform 142"/>
              <p:cNvSpPr/>
              <p:nvPr/>
            </p:nvSpPr>
            <p:spPr bwMode="auto">
              <a:xfrm>
                <a:off x="4166" y="3516"/>
                <a:ext cx="23" cy="25"/>
              </a:xfrm>
              <a:custGeom>
                <a:avLst/>
                <a:gdLst>
                  <a:gd name="T0" fmla="*/ 6 w 91"/>
                  <a:gd name="T1" fmla="*/ 6 h 97"/>
                  <a:gd name="T2" fmla="*/ 0 w 91"/>
                  <a:gd name="T3" fmla="*/ 0 h 97"/>
                  <a:gd name="T4" fmla="*/ 5 w 91"/>
                  <a:gd name="T5" fmla="*/ 6 h 97"/>
                  <a:gd name="T6" fmla="*/ 6 w 91"/>
                  <a:gd name="T7" fmla="*/ 6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 h="97">
                    <a:moveTo>
                      <a:pt x="91" y="94"/>
                    </a:moveTo>
                    <a:lnTo>
                      <a:pt x="0" y="0"/>
                    </a:lnTo>
                    <a:lnTo>
                      <a:pt x="70" y="97"/>
                    </a:lnTo>
                    <a:lnTo>
                      <a:pt x="91" y="94"/>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98" name="Freeform 143"/>
              <p:cNvSpPr/>
              <p:nvPr/>
            </p:nvSpPr>
            <p:spPr bwMode="auto">
              <a:xfrm>
                <a:off x="3984" y="3481"/>
                <a:ext cx="145" cy="20"/>
              </a:xfrm>
              <a:custGeom>
                <a:avLst/>
                <a:gdLst>
                  <a:gd name="T0" fmla="*/ 0 w 578"/>
                  <a:gd name="T1" fmla="*/ 4 h 79"/>
                  <a:gd name="T2" fmla="*/ 1 w 578"/>
                  <a:gd name="T3" fmla="*/ 5 h 79"/>
                  <a:gd name="T4" fmla="*/ 36 w 578"/>
                  <a:gd name="T5" fmla="*/ 0 h 79"/>
                  <a:gd name="T6" fmla="*/ 0 w 578"/>
                  <a:gd name="T7" fmla="*/ 4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8" h="79">
                    <a:moveTo>
                      <a:pt x="0" y="57"/>
                    </a:moveTo>
                    <a:lnTo>
                      <a:pt x="16" y="79"/>
                    </a:lnTo>
                    <a:lnTo>
                      <a:pt x="578" y="0"/>
                    </a:lnTo>
                    <a:lnTo>
                      <a:pt x="0" y="57"/>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99" name="Freeform 144"/>
              <p:cNvSpPr/>
              <p:nvPr/>
            </p:nvSpPr>
            <p:spPr bwMode="auto">
              <a:xfrm>
                <a:off x="4129" y="3481"/>
                <a:ext cx="54" cy="61"/>
              </a:xfrm>
              <a:custGeom>
                <a:avLst/>
                <a:gdLst>
                  <a:gd name="T0" fmla="*/ 11 w 217"/>
                  <a:gd name="T1" fmla="*/ 15 h 242"/>
                  <a:gd name="T2" fmla="*/ 13 w 217"/>
                  <a:gd name="T3" fmla="*/ 15 h 242"/>
                  <a:gd name="T4" fmla="*/ 9 w 217"/>
                  <a:gd name="T5" fmla="*/ 9 h 242"/>
                  <a:gd name="T6" fmla="*/ 0 w 217"/>
                  <a:gd name="T7" fmla="*/ 0 h 242"/>
                  <a:gd name="T8" fmla="*/ 11 w 217"/>
                  <a:gd name="T9" fmla="*/ 15 h 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 h="242">
                    <a:moveTo>
                      <a:pt x="182" y="242"/>
                    </a:moveTo>
                    <a:lnTo>
                      <a:pt x="217" y="239"/>
                    </a:lnTo>
                    <a:lnTo>
                      <a:pt x="147" y="142"/>
                    </a:lnTo>
                    <a:lnTo>
                      <a:pt x="0" y="0"/>
                    </a:lnTo>
                    <a:lnTo>
                      <a:pt x="182" y="242"/>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00" name="Freeform 145"/>
              <p:cNvSpPr/>
              <p:nvPr/>
            </p:nvSpPr>
            <p:spPr bwMode="auto">
              <a:xfrm>
                <a:off x="3988" y="3481"/>
                <a:ext cx="186" cy="74"/>
              </a:xfrm>
              <a:custGeom>
                <a:avLst/>
                <a:gdLst>
                  <a:gd name="T0" fmla="*/ 0 w 744"/>
                  <a:gd name="T1" fmla="*/ 5 h 296"/>
                  <a:gd name="T2" fmla="*/ 10 w 744"/>
                  <a:gd name="T3" fmla="*/ 19 h 296"/>
                  <a:gd name="T4" fmla="*/ 47 w 744"/>
                  <a:gd name="T5" fmla="*/ 15 h 296"/>
                  <a:gd name="T6" fmla="*/ 35 w 744"/>
                  <a:gd name="T7" fmla="*/ 0 h 296"/>
                  <a:gd name="T8" fmla="*/ 0 w 744"/>
                  <a:gd name="T9" fmla="*/ 5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4" h="296">
                    <a:moveTo>
                      <a:pt x="0" y="79"/>
                    </a:moveTo>
                    <a:lnTo>
                      <a:pt x="162" y="296"/>
                    </a:lnTo>
                    <a:lnTo>
                      <a:pt x="744" y="242"/>
                    </a:lnTo>
                    <a:lnTo>
                      <a:pt x="562" y="0"/>
                    </a:lnTo>
                    <a:lnTo>
                      <a:pt x="0" y="79"/>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01" name="Freeform 146"/>
              <p:cNvSpPr/>
              <p:nvPr/>
            </p:nvSpPr>
            <p:spPr bwMode="auto">
              <a:xfrm>
                <a:off x="4074" y="3661"/>
                <a:ext cx="246" cy="99"/>
              </a:xfrm>
              <a:custGeom>
                <a:avLst/>
                <a:gdLst>
                  <a:gd name="T0" fmla="*/ 10 w 982"/>
                  <a:gd name="T1" fmla="*/ 0 h 396"/>
                  <a:gd name="T2" fmla="*/ 0 w 982"/>
                  <a:gd name="T3" fmla="*/ 2 h 396"/>
                  <a:gd name="T4" fmla="*/ 18 w 982"/>
                  <a:gd name="T5" fmla="*/ 25 h 396"/>
                  <a:gd name="T6" fmla="*/ 62 w 982"/>
                  <a:gd name="T7" fmla="*/ 17 h 396"/>
                  <a:gd name="T8" fmla="*/ 57 w 982"/>
                  <a:gd name="T9" fmla="*/ 10 h 396"/>
                  <a:gd name="T10" fmla="*/ 21 w 982"/>
                  <a:gd name="T11" fmla="*/ 14 h 396"/>
                  <a:gd name="T12" fmla="*/ 10 w 982"/>
                  <a:gd name="T13" fmla="*/ 0 h 3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02" name="Freeform 147"/>
              <p:cNvSpPr/>
              <p:nvPr/>
            </p:nvSpPr>
            <p:spPr bwMode="auto">
              <a:xfrm>
                <a:off x="4269" y="3654"/>
                <a:ext cx="47" cy="48"/>
              </a:xfrm>
              <a:custGeom>
                <a:avLst/>
                <a:gdLst>
                  <a:gd name="T0" fmla="*/ 12 w 185"/>
                  <a:gd name="T1" fmla="*/ 12 h 191"/>
                  <a:gd name="T2" fmla="*/ 0 w 185"/>
                  <a:gd name="T3" fmla="*/ 0 h 191"/>
                  <a:gd name="T4" fmla="*/ 9 w 185"/>
                  <a:gd name="T5" fmla="*/ 12 h 191"/>
                  <a:gd name="T6" fmla="*/ 12 w 185"/>
                  <a:gd name="T7" fmla="*/ 12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5" h="191">
                    <a:moveTo>
                      <a:pt x="185" y="185"/>
                    </a:moveTo>
                    <a:lnTo>
                      <a:pt x="0" y="0"/>
                    </a:lnTo>
                    <a:lnTo>
                      <a:pt x="145" y="191"/>
                    </a:lnTo>
                    <a:lnTo>
                      <a:pt x="185" y="185"/>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03" name="Freeform 148"/>
              <p:cNvSpPr/>
              <p:nvPr/>
            </p:nvSpPr>
            <p:spPr bwMode="auto">
              <a:xfrm>
                <a:off x="4111" y="3640"/>
                <a:ext cx="145" cy="21"/>
              </a:xfrm>
              <a:custGeom>
                <a:avLst/>
                <a:gdLst>
                  <a:gd name="T0" fmla="*/ 0 w 582"/>
                  <a:gd name="T1" fmla="*/ 4 h 82"/>
                  <a:gd name="T2" fmla="*/ 1 w 582"/>
                  <a:gd name="T3" fmla="*/ 5 h 82"/>
                  <a:gd name="T4" fmla="*/ 36 w 582"/>
                  <a:gd name="T5" fmla="*/ 0 h 82"/>
                  <a:gd name="T6" fmla="*/ 0 w 582"/>
                  <a:gd name="T7" fmla="*/ 4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82">
                    <a:moveTo>
                      <a:pt x="0" y="60"/>
                    </a:moveTo>
                    <a:lnTo>
                      <a:pt x="16" y="82"/>
                    </a:lnTo>
                    <a:lnTo>
                      <a:pt x="582" y="0"/>
                    </a:lnTo>
                    <a:lnTo>
                      <a:pt x="0" y="60"/>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04" name="Freeform 149"/>
              <p:cNvSpPr/>
              <p:nvPr/>
            </p:nvSpPr>
            <p:spPr bwMode="auto">
              <a:xfrm>
                <a:off x="4256" y="3640"/>
                <a:ext cx="49" cy="62"/>
              </a:xfrm>
              <a:custGeom>
                <a:avLst/>
                <a:gdLst>
                  <a:gd name="T0" fmla="*/ 11 w 198"/>
                  <a:gd name="T1" fmla="*/ 16 h 245"/>
                  <a:gd name="T2" fmla="*/ 12 w 198"/>
                  <a:gd name="T3" fmla="*/ 16 h 245"/>
                  <a:gd name="T4" fmla="*/ 3 w 198"/>
                  <a:gd name="T5" fmla="*/ 4 h 245"/>
                  <a:gd name="T6" fmla="*/ 0 w 198"/>
                  <a:gd name="T7" fmla="*/ 0 h 245"/>
                  <a:gd name="T8" fmla="*/ 11 w 198"/>
                  <a:gd name="T9" fmla="*/ 16 h 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245">
                    <a:moveTo>
                      <a:pt x="182" y="245"/>
                    </a:moveTo>
                    <a:lnTo>
                      <a:pt x="198" y="245"/>
                    </a:lnTo>
                    <a:lnTo>
                      <a:pt x="53" y="54"/>
                    </a:lnTo>
                    <a:lnTo>
                      <a:pt x="0" y="0"/>
                    </a:lnTo>
                    <a:lnTo>
                      <a:pt x="182" y="245"/>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05" name="Freeform 150"/>
              <p:cNvSpPr/>
              <p:nvPr/>
            </p:nvSpPr>
            <p:spPr bwMode="auto">
              <a:xfrm>
                <a:off x="4115" y="3640"/>
                <a:ext cx="186" cy="75"/>
              </a:xfrm>
              <a:custGeom>
                <a:avLst/>
                <a:gdLst>
                  <a:gd name="T0" fmla="*/ 0 w 748"/>
                  <a:gd name="T1" fmla="*/ 5 h 299"/>
                  <a:gd name="T2" fmla="*/ 10 w 748"/>
                  <a:gd name="T3" fmla="*/ 19 h 299"/>
                  <a:gd name="T4" fmla="*/ 46 w 748"/>
                  <a:gd name="T5" fmla="*/ 15 h 299"/>
                  <a:gd name="T6" fmla="*/ 35 w 748"/>
                  <a:gd name="T7" fmla="*/ 0 h 299"/>
                  <a:gd name="T8" fmla="*/ 0 w 748"/>
                  <a:gd name="T9" fmla="*/ 5 h 2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8" h="299">
                    <a:moveTo>
                      <a:pt x="0" y="82"/>
                    </a:moveTo>
                    <a:lnTo>
                      <a:pt x="164" y="299"/>
                    </a:lnTo>
                    <a:lnTo>
                      <a:pt x="748" y="245"/>
                    </a:lnTo>
                    <a:lnTo>
                      <a:pt x="566" y="0"/>
                    </a:lnTo>
                    <a:lnTo>
                      <a:pt x="0" y="82"/>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06" name="Freeform 151"/>
              <p:cNvSpPr/>
              <p:nvPr/>
            </p:nvSpPr>
            <p:spPr bwMode="auto">
              <a:xfrm>
                <a:off x="4453" y="3896"/>
                <a:ext cx="20" cy="25"/>
              </a:xfrm>
              <a:custGeom>
                <a:avLst/>
                <a:gdLst>
                  <a:gd name="T0" fmla="*/ 5 w 79"/>
                  <a:gd name="T1" fmla="*/ 6 h 100"/>
                  <a:gd name="T2" fmla="*/ 5 w 79"/>
                  <a:gd name="T3" fmla="*/ 6 h 100"/>
                  <a:gd name="T4" fmla="*/ 0 w 79"/>
                  <a:gd name="T5" fmla="*/ 0 h 100"/>
                  <a:gd name="T6" fmla="*/ 0 w 79"/>
                  <a:gd name="T7" fmla="*/ 0 h 100"/>
                  <a:gd name="T8" fmla="*/ 5 w 79"/>
                  <a:gd name="T9" fmla="*/ 6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00">
                    <a:moveTo>
                      <a:pt x="74" y="100"/>
                    </a:moveTo>
                    <a:lnTo>
                      <a:pt x="79" y="100"/>
                    </a:lnTo>
                    <a:lnTo>
                      <a:pt x="5" y="0"/>
                    </a:lnTo>
                    <a:lnTo>
                      <a:pt x="0" y="3"/>
                    </a:lnTo>
                    <a:lnTo>
                      <a:pt x="74" y="10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07" name="Freeform 152"/>
              <p:cNvSpPr/>
              <p:nvPr/>
            </p:nvSpPr>
            <p:spPr bwMode="auto">
              <a:xfrm>
                <a:off x="4226" y="3855"/>
                <a:ext cx="245" cy="99"/>
              </a:xfrm>
              <a:custGeom>
                <a:avLst/>
                <a:gdLst>
                  <a:gd name="T0" fmla="*/ 20 w 981"/>
                  <a:gd name="T1" fmla="*/ 13 h 397"/>
                  <a:gd name="T2" fmla="*/ 10 w 981"/>
                  <a:gd name="T3" fmla="*/ 0 h 397"/>
                  <a:gd name="T4" fmla="*/ 0 w 981"/>
                  <a:gd name="T5" fmla="*/ 1 h 397"/>
                  <a:gd name="T6" fmla="*/ 18 w 981"/>
                  <a:gd name="T7" fmla="*/ 25 h 397"/>
                  <a:gd name="T8" fmla="*/ 61 w 981"/>
                  <a:gd name="T9" fmla="*/ 16 h 397"/>
                  <a:gd name="T10" fmla="*/ 57 w 981"/>
                  <a:gd name="T11" fmla="*/ 10 h 397"/>
                  <a:gd name="T12" fmla="*/ 20 w 981"/>
                  <a:gd name="T13" fmla="*/ 13 h 3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08" name="Freeform 153"/>
              <p:cNvSpPr/>
              <p:nvPr/>
            </p:nvSpPr>
            <p:spPr bwMode="auto">
              <a:xfrm>
                <a:off x="4409" y="3835"/>
                <a:ext cx="60" cy="61"/>
              </a:xfrm>
              <a:custGeom>
                <a:avLst/>
                <a:gdLst>
                  <a:gd name="T0" fmla="*/ 15 w 238"/>
                  <a:gd name="T1" fmla="*/ 15 h 244"/>
                  <a:gd name="T2" fmla="*/ 0 w 238"/>
                  <a:gd name="T3" fmla="*/ 0 h 244"/>
                  <a:gd name="T4" fmla="*/ 11 w 238"/>
                  <a:gd name="T5" fmla="*/ 15 h 244"/>
                  <a:gd name="T6" fmla="*/ 15 w 238"/>
                  <a:gd name="T7" fmla="*/ 15 h 2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8" h="244">
                    <a:moveTo>
                      <a:pt x="238" y="238"/>
                    </a:moveTo>
                    <a:lnTo>
                      <a:pt x="0" y="0"/>
                    </a:lnTo>
                    <a:lnTo>
                      <a:pt x="178" y="244"/>
                    </a:lnTo>
                    <a:lnTo>
                      <a:pt x="238" y="238"/>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09" name="Freeform 154"/>
              <p:cNvSpPr/>
              <p:nvPr/>
            </p:nvSpPr>
            <p:spPr bwMode="auto">
              <a:xfrm>
                <a:off x="4406" y="3835"/>
                <a:ext cx="3" cy="1"/>
              </a:xfrm>
              <a:custGeom>
                <a:avLst/>
                <a:gdLst>
                  <a:gd name="T0" fmla="*/ 1 w 12"/>
                  <a:gd name="T1" fmla="*/ 0 h 2"/>
                  <a:gd name="T2" fmla="*/ 0 w 12"/>
                  <a:gd name="T3" fmla="*/ 1 h 2"/>
                  <a:gd name="T4" fmla="*/ 1 w 12"/>
                  <a:gd name="T5" fmla="*/ 0 h 2"/>
                  <a:gd name="T6" fmla="*/ 0 60000 65536"/>
                  <a:gd name="T7" fmla="*/ 0 60000 65536"/>
                  <a:gd name="T8" fmla="*/ 0 60000 65536"/>
                </a:gdLst>
                <a:ahLst/>
                <a:cxnLst>
                  <a:cxn ang="T6">
                    <a:pos x="T0" y="T1"/>
                  </a:cxn>
                  <a:cxn ang="T7">
                    <a:pos x="T2" y="T3"/>
                  </a:cxn>
                  <a:cxn ang="T8">
                    <a:pos x="T4" y="T5"/>
                  </a:cxn>
                </a:cxnLst>
                <a:rect l="0" t="0" r="r" b="b"/>
                <a:pathLst>
                  <a:path w="12" h="2">
                    <a:moveTo>
                      <a:pt x="12" y="0"/>
                    </a:moveTo>
                    <a:lnTo>
                      <a:pt x="0" y="2"/>
                    </a:lnTo>
                    <a:lnTo>
                      <a:pt x="12" y="0"/>
                    </a:lnTo>
                    <a:close/>
                  </a:path>
                </a:pathLst>
              </a:custGeom>
              <a:solidFill>
                <a:srgbClr val="4F688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0" name="Freeform 155"/>
              <p:cNvSpPr/>
              <p:nvPr/>
            </p:nvSpPr>
            <p:spPr bwMode="auto">
              <a:xfrm>
                <a:off x="4263" y="3835"/>
                <a:ext cx="143" cy="20"/>
              </a:xfrm>
              <a:custGeom>
                <a:avLst/>
                <a:gdLst>
                  <a:gd name="T0" fmla="*/ 1 w 572"/>
                  <a:gd name="T1" fmla="*/ 5 h 79"/>
                  <a:gd name="T2" fmla="*/ 36 w 572"/>
                  <a:gd name="T3" fmla="*/ 0 h 79"/>
                  <a:gd name="T4" fmla="*/ 0 w 572"/>
                  <a:gd name="T5" fmla="*/ 4 h 79"/>
                  <a:gd name="T6" fmla="*/ 1 w 572"/>
                  <a:gd name="T7" fmla="*/ 5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2" h="79">
                    <a:moveTo>
                      <a:pt x="16" y="79"/>
                    </a:moveTo>
                    <a:lnTo>
                      <a:pt x="572" y="0"/>
                    </a:lnTo>
                    <a:lnTo>
                      <a:pt x="0" y="58"/>
                    </a:lnTo>
                    <a:lnTo>
                      <a:pt x="16" y="79"/>
                    </a:lnTo>
                    <a:close/>
                  </a:path>
                </a:pathLst>
              </a:custGeom>
              <a:solidFill>
                <a:srgbClr val="60915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1" name="Freeform 156"/>
              <p:cNvSpPr/>
              <p:nvPr/>
            </p:nvSpPr>
            <p:spPr bwMode="auto">
              <a:xfrm>
                <a:off x="4406" y="3835"/>
                <a:ext cx="48" cy="61"/>
              </a:xfrm>
              <a:custGeom>
                <a:avLst/>
                <a:gdLst>
                  <a:gd name="T0" fmla="*/ 12 w 190"/>
                  <a:gd name="T1" fmla="*/ 15 h 247"/>
                  <a:gd name="T2" fmla="*/ 12 w 190"/>
                  <a:gd name="T3" fmla="*/ 15 h 247"/>
                  <a:gd name="T4" fmla="*/ 1 w 190"/>
                  <a:gd name="T5" fmla="*/ 0 h 247"/>
                  <a:gd name="T6" fmla="*/ 0 w 190"/>
                  <a:gd name="T7" fmla="*/ 0 h 247"/>
                  <a:gd name="T8" fmla="*/ 12 w 190"/>
                  <a:gd name="T9" fmla="*/ 15 h 2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 h="247">
                    <a:moveTo>
                      <a:pt x="185" y="247"/>
                    </a:moveTo>
                    <a:lnTo>
                      <a:pt x="190" y="244"/>
                    </a:lnTo>
                    <a:lnTo>
                      <a:pt x="12" y="0"/>
                    </a:lnTo>
                    <a:lnTo>
                      <a:pt x="0" y="2"/>
                    </a:lnTo>
                    <a:lnTo>
                      <a:pt x="185" y="247"/>
                    </a:lnTo>
                    <a:close/>
                  </a:path>
                </a:pathLst>
              </a:custGeom>
              <a:solidFill>
                <a:srgbClr val="2642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2" name="Freeform 157"/>
              <p:cNvSpPr/>
              <p:nvPr/>
            </p:nvSpPr>
            <p:spPr bwMode="auto">
              <a:xfrm>
                <a:off x="4267" y="3835"/>
                <a:ext cx="186" cy="74"/>
              </a:xfrm>
              <a:custGeom>
                <a:avLst/>
                <a:gdLst>
                  <a:gd name="T0" fmla="*/ 47 w 741"/>
                  <a:gd name="T1" fmla="*/ 15 h 296"/>
                  <a:gd name="T2" fmla="*/ 35 w 741"/>
                  <a:gd name="T3" fmla="*/ 0 h 296"/>
                  <a:gd name="T4" fmla="*/ 0 w 741"/>
                  <a:gd name="T5" fmla="*/ 5 h 296"/>
                  <a:gd name="T6" fmla="*/ 10 w 741"/>
                  <a:gd name="T7" fmla="*/ 19 h 296"/>
                  <a:gd name="T8" fmla="*/ 47 w 741"/>
                  <a:gd name="T9" fmla="*/ 15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1" h="296">
                    <a:moveTo>
                      <a:pt x="741" y="245"/>
                    </a:moveTo>
                    <a:lnTo>
                      <a:pt x="556" y="0"/>
                    </a:lnTo>
                    <a:lnTo>
                      <a:pt x="0" y="79"/>
                    </a:lnTo>
                    <a:lnTo>
                      <a:pt x="162" y="296"/>
                    </a:lnTo>
                    <a:lnTo>
                      <a:pt x="741" y="245"/>
                    </a:lnTo>
                    <a:close/>
                  </a:path>
                </a:pathLst>
              </a:custGeom>
              <a:solidFill>
                <a:srgbClr val="3359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3" name="Freeform 158"/>
              <p:cNvSpPr/>
              <p:nvPr/>
            </p:nvSpPr>
            <p:spPr bwMode="auto">
              <a:xfrm>
                <a:off x="3566" y="3085"/>
                <a:ext cx="247" cy="383"/>
              </a:xfrm>
              <a:custGeom>
                <a:avLst/>
                <a:gdLst>
                  <a:gd name="T0" fmla="*/ 1 w 986"/>
                  <a:gd name="T1" fmla="*/ 4 h 1530"/>
                  <a:gd name="T2" fmla="*/ 4 w 986"/>
                  <a:gd name="T3" fmla="*/ 10 h 1530"/>
                  <a:gd name="T4" fmla="*/ 7 w 986"/>
                  <a:gd name="T5" fmla="*/ 16 h 1530"/>
                  <a:gd name="T6" fmla="*/ 11 w 986"/>
                  <a:gd name="T7" fmla="*/ 22 h 1530"/>
                  <a:gd name="T8" fmla="*/ 14 w 986"/>
                  <a:gd name="T9" fmla="*/ 27 h 1530"/>
                  <a:gd name="T10" fmla="*/ 17 w 986"/>
                  <a:gd name="T11" fmla="*/ 33 h 1530"/>
                  <a:gd name="T12" fmla="*/ 21 w 986"/>
                  <a:gd name="T13" fmla="*/ 38 h 1530"/>
                  <a:gd name="T14" fmla="*/ 24 w 986"/>
                  <a:gd name="T15" fmla="*/ 44 h 1530"/>
                  <a:gd name="T16" fmla="*/ 28 w 986"/>
                  <a:gd name="T17" fmla="*/ 50 h 1530"/>
                  <a:gd name="T18" fmla="*/ 32 w 986"/>
                  <a:gd name="T19" fmla="*/ 55 h 1530"/>
                  <a:gd name="T20" fmla="*/ 35 w 986"/>
                  <a:gd name="T21" fmla="*/ 61 h 1530"/>
                  <a:gd name="T22" fmla="*/ 39 w 986"/>
                  <a:gd name="T23" fmla="*/ 67 h 1530"/>
                  <a:gd name="T24" fmla="*/ 43 w 986"/>
                  <a:gd name="T25" fmla="*/ 72 h 1530"/>
                  <a:gd name="T26" fmla="*/ 46 w 986"/>
                  <a:gd name="T27" fmla="*/ 78 h 1530"/>
                  <a:gd name="T28" fmla="*/ 50 w 986"/>
                  <a:gd name="T29" fmla="*/ 83 h 1530"/>
                  <a:gd name="T30" fmla="*/ 53 w 986"/>
                  <a:gd name="T31" fmla="*/ 89 h 1530"/>
                  <a:gd name="T32" fmla="*/ 57 w 986"/>
                  <a:gd name="T33" fmla="*/ 95 h 1530"/>
                  <a:gd name="T34" fmla="*/ 57 w 986"/>
                  <a:gd name="T35" fmla="*/ 95 h 1530"/>
                  <a:gd name="T36" fmla="*/ 58 w 986"/>
                  <a:gd name="T37" fmla="*/ 96 h 1530"/>
                  <a:gd name="T38" fmla="*/ 60 w 986"/>
                  <a:gd name="T39" fmla="*/ 96 h 1530"/>
                  <a:gd name="T40" fmla="*/ 61 w 986"/>
                  <a:gd name="T41" fmla="*/ 96 h 1530"/>
                  <a:gd name="T42" fmla="*/ 61 w 986"/>
                  <a:gd name="T43" fmla="*/ 95 h 1530"/>
                  <a:gd name="T44" fmla="*/ 62 w 986"/>
                  <a:gd name="T45" fmla="*/ 94 h 1530"/>
                  <a:gd name="T46" fmla="*/ 62 w 986"/>
                  <a:gd name="T47" fmla="*/ 93 h 1530"/>
                  <a:gd name="T48" fmla="*/ 62 w 986"/>
                  <a:gd name="T49" fmla="*/ 92 h 1530"/>
                  <a:gd name="T50" fmla="*/ 58 w 986"/>
                  <a:gd name="T51" fmla="*/ 86 h 1530"/>
                  <a:gd name="T52" fmla="*/ 54 w 986"/>
                  <a:gd name="T53" fmla="*/ 80 h 1530"/>
                  <a:gd name="T54" fmla="*/ 51 w 986"/>
                  <a:gd name="T55" fmla="*/ 75 h 1530"/>
                  <a:gd name="T56" fmla="*/ 47 w 986"/>
                  <a:gd name="T57" fmla="*/ 69 h 1530"/>
                  <a:gd name="T58" fmla="*/ 44 w 986"/>
                  <a:gd name="T59" fmla="*/ 64 h 1530"/>
                  <a:gd name="T60" fmla="*/ 40 w 986"/>
                  <a:gd name="T61" fmla="*/ 58 h 1530"/>
                  <a:gd name="T62" fmla="*/ 37 w 986"/>
                  <a:gd name="T63" fmla="*/ 53 h 1530"/>
                  <a:gd name="T64" fmla="*/ 33 w 986"/>
                  <a:gd name="T65" fmla="*/ 47 h 1530"/>
                  <a:gd name="T66" fmla="*/ 29 w 986"/>
                  <a:gd name="T67" fmla="*/ 41 h 1530"/>
                  <a:gd name="T68" fmla="*/ 26 w 986"/>
                  <a:gd name="T69" fmla="*/ 36 h 1530"/>
                  <a:gd name="T70" fmla="*/ 22 w 986"/>
                  <a:gd name="T71" fmla="*/ 30 h 1530"/>
                  <a:gd name="T72" fmla="*/ 19 w 986"/>
                  <a:gd name="T73" fmla="*/ 24 h 1530"/>
                  <a:gd name="T74" fmla="*/ 15 w 986"/>
                  <a:gd name="T75" fmla="*/ 19 h 1530"/>
                  <a:gd name="T76" fmla="*/ 12 w 986"/>
                  <a:gd name="T77" fmla="*/ 13 h 1530"/>
                  <a:gd name="T78" fmla="*/ 9 w 986"/>
                  <a:gd name="T79" fmla="*/ 7 h 1530"/>
                  <a:gd name="T80" fmla="*/ 5 w 986"/>
                  <a:gd name="T81" fmla="*/ 2 h 1530"/>
                  <a:gd name="T82" fmla="*/ 5 w 986"/>
                  <a:gd name="T83" fmla="*/ 1 h 1530"/>
                  <a:gd name="T84" fmla="*/ 4 w 986"/>
                  <a:gd name="T85" fmla="*/ 0 h 1530"/>
                  <a:gd name="T86" fmla="*/ 3 w 986"/>
                  <a:gd name="T87" fmla="*/ 0 h 1530"/>
                  <a:gd name="T88" fmla="*/ 2 w 986"/>
                  <a:gd name="T89" fmla="*/ 0 h 1530"/>
                  <a:gd name="T90" fmla="*/ 1 w 986"/>
                  <a:gd name="T91" fmla="*/ 1 h 1530"/>
                  <a:gd name="T92" fmla="*/ 0 w 986"/>
                  <a:gd name="T93" fmla="*/ 2 h 1530"/>
                  <a:gd name="T94" fmla="*/ 0 w 986"/>
                  <a:gd name="T95" fmla="*/ 3 h 1530"/>
                  <a:gd name="T96" fmla="*/ 1 w 986"/>
                  <a:gd name="T97" fmla="*/ 4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4" name="Freeform 159"/>
              <p:cNvSpPr/>
              <p:nvPr/>
            </p:nvSpPr>
            <p:spPr bwMode="auto">
              <a:xfrm>
                <a:off x="3802" y="3453"/>
                <a:ext cx="281" cy="353"/>
              </a:xfrm>
              <a:custGeom>
                <a:avLst/>
                <a:gdLst>
                  <a:gd name="T0" fmla="*/ 1 w 1122"/>
                  <a:gd name="T1" fmla="*/ 5 h 1409"/>
                  <a:gd name="T2" fmla="*/ 5 w 1122"/>
                  <a:gd name="T3" fmla="*/ 10 h 1409"/>
                  <a:gd name="T4" fmla="*/ 9 w 1122"/>
                  <a:gd name="T5" fmla="*/ 15 h 1409"/>
                  <a:gd name="T6" fmla="*/ 13 w 1122"/>
                  <a:gd name="T7" fmla="*/ 20 h 1409"/>
                  <a:gd name="T8" fmla="*/ 17 w 1122"/>
                  <a:gd name="T9" fmla="*/ 25 h 1409"/>
                  <a:gd name="T10" fmla="*/ 22 w 1122"/>
                  <a:gd name="T11" fmla="*/ 30 h 1409"/>
                  <a:gd name="T12" fmla="*/ 26 w 1122"/>
                  <a:gd name="T13" fmla="*/ 35 h 1409"/>
                  <a:gd name="T14" fmla="*/ 30 w 1122"/>
                  <a:gd name="T15" fmla="*/ 40 h 1409"/>
                  <a:gd name="T16" fmla="*/ 34 w 1122"/>
                  <a:gd name="T17" fmla="*/ 46 h 1409"/>
                  <a:gd name="T18" fmla="*/ 38 w 1122"/>
                  <a:gd name="T19" fmla="*/ 51 h 1409"/>
                  <a:gd name="T20" fmla="*/ 42 w 1122"/>
                  <a:gd name="T21" fmla="*/ 56 h 1409"/>
                  <a:gd name="T22" fmla="*/ 46 w 1122"/>
                  <a:gd name="T23" fmla="*/ 61 h 1409"/>
                  <a:gd name="T24" fmla="*/ 49 w 1122"/>
                  <a:gd name="T25" fmla="*/ 66 h 1409"/>
                  <a:gd name="T26" fmla="*/ 54 w 1122"/>
                  <a:gd name="T27" fmla="*/ 72 h 1409"/>
                  <a:gd name="T28" fmla="*/ 57 w 1122"/>
                  <a:gd name="T29" fmla="*/ 77 h 1409"/>
                  <a:gd name="T30" fmla="*/ 61 w 1122"/>
                  <a:gd name="T31" fmla="*/ 82 h 1409"/>
                  <a:gd name="T32" fmla="*/ 65 w 1122"/>
                  <a:gd name="T33" fmla="*/ 87 h 1409"/>
                  <a:gd name="T34" fmla="*/ 66 w 1122"/>
                  <a:gd name="T35" fmla="*/ 88 h 1409"/>
                  <a:gd name="T36" fmla="*/ 67 w 1122"/>
                  <a:gd name="T37" fmla="*/ 88 h 1409"/>
                  <a:gd name="T38" fmla="*/ 68 w 1122"/>
                  <a:gd name="T39" fmla="*/ 88 h 1409"/>
                  <a:gd name="T40" fmla="*/ 69 w 1122"/>
                  <a:gd name="T41" fmla="*/ 88 h 1409"/>
                  <a:gd name="T42" fmla="*/ 70 w 1122"/>
                  <a:gd name="T43" fmla="*/ 87 h 1409"/>
                  <a:gd name="T44" fmla="*/ 70 w 1122"/>
                  <a:gd name="T45" fmla="*/ 86 h 1409"/>
                  <a:gd name="T46" fmla="*/ 70 w 1122"/>
                  <a:gd name="T47" fmla="*/ 85 h 1409"/>
                  <a:gd name="T48" fmla="*/ 70 w 1122"/>
                  <a:gd name="T49" fmla="*/ 84 h 1409"/>
                  <a:gd name="T50" fmla="*/ 66 w 1122"/>
                  <a:gd name="T51" fmla="*/ 78 h 1409"/>
                  <a:gd name="T52" fmla="*/ 62 w 1122"/>
                  <a:gd name="T53" fmla="*/ 73 h 1409"/>
                  <a:gd name="T54" fmla="*/ 58 w 1122"/>
                  <a:gd name="T55" fmla="*/ 68 h 1409"/>
                  <a:gd name="T56" fmla="*/ 54 w 1122"/>
                  <a:gd name="T57" fmla="*/ 63 h 1409"/>
                  <a:gd name="T58" fmla="*/ 50 w 1122"/>
                  <a:gd name="T59" fmla="*/ 58 h 1409"/>
                  <a:gd name="T60" fmla="*/ 46 w 1122"/>
                  <a:gd name="T61" fmla="*/ 52 h 1409"/>
                  <a:gd name="T62" fmla="*/ 42 w 1122"/>
                  <a:gd name="T63" fmla="*/ 47 h 1409"/>
                  <a:gd name="T64" fmla="*/ 38 w 1122"/>
                  <a:gd name="T65" fmla="*/ 42 h 1409"/>
                  <a:gd name="T66" fmla="*/ 34 w 1122"/>
                  <a:gd name="T67" fmla="*/ 37 h 1409"/>
                  <a:gd name="T68" fmla="*/ 30 w 1122"/>
                  <a:gd name="T69" fmla="*/ 32 h 1409"/>
                  <a:gd name="T70" fmla="*/ 26 w 1122"/>
                  <a:gd name="T71" fmla="*/ 26 h 1409"/>
                  <a:gd name="T72" fmla="*/ 22 w 1122"/>
                  <a:gd name="T73" fmla="*/ 21 h 1409"/>
                  <a:gd name="T74" fmla="*/ 18 w 1122"/>
                  <a:gd name="T75" fmla="*/ 16 h 1409"/>
                  <a:gd name="T76" fmla="*/ 14 w 1122"/>
                  <a:gd name="T77" fmla="*/ 11 h 1409"/>
                  <a:gd name="T78" fmla="*/ 9 w 1122"/>
                  <a:gd name="T79" fmla="*/ 6 h 1409"/>
                  <a:gd name="T80" fmla="*/ 5 w 1122"/>
                  <a:gd name="T81" fmla="*/ 1 h 1409"/>
                  <a:gd name="T82" fmla="*/ 4 w 1122"/>
                  <a:gd name="T83" fmla="*/ 0 h 1409"/>
                  <a:gd name="T84" fmla="*/ 3 w 1122"/>
                  <a:gd name="T85" fmla="*/ 0 h 1409"/>
                  <a:gd name="T86" fmla="*/ 2 w 1122"/>
                  <a:gd name="T87" fmla="*/ 0 h 1409"/>
                  <a:gd name="T88" fmla="*/ 1 w 1122"/>
                  <a:gd name="T89" fmla="*/ 1 h 1409"/>
                  <a:gd name="T90" fmla="*/ 1 w 1122"/>
                  <a:gd name="T91" fmla="*/ 2 h 1409"/>
                  <a:gd name="T92" fmla="*/ 0 w 1122"/>
                  <a:gd name="T93" fmla="*/ 3 h 1409"/>
                  <a:gd name="T94" fmla="*/ 0 w 1122"/>
                  <a:gd name="T95" fmla="*/ 4 h 1409"/>
                  <a:gd name="T96" fmla="*/ 1 w 1122"/>
                  <a:gd name="T97" fmla="*/ 5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5" name="Freeform 160"/>
              <p:cNvSpPr/>
              <p:nvPr/>
            </p:nvSpPr>
            <p:spPr bwMode="auto">
              <a:xfrm>
                <a:off x="4116" y="3847"/>
                <a:ext cx="189" cy="254"/>
              </a:xfrm>
              <a:custGeom>
                <a:avLst/>
                <a:gdLst>
                  <a:gd name="T0" fmla="*/ 0 w 755"/>
                  <a:gd name="T1" fmla="*/ 4 h 1016"/>
                  <a:gd name="T2" fmla="*/ 3 w 755"/>
                  <a:gd name="T3" fmla="*/ 8 h 1016"/>
                  <a:gd name="T4" fmla="*/ 5 w 755"/>
                  <a:gd name="T5" fmla="*/ 12 h 1016"/>
                  <a:gd name="T6" fmla="*/ 8 w 755"/>
                  <a:gd name="T7" fmla="*/ 15 h 1016"/>
                  <a:gd name="T8" fmla="*/ 10 w 755"/>
                  <a:gd name="T9" fmla="*/ 19 h 1016"/>
                  <a:gd name="T10" fmla="*/ 13 w 755"/>
                  <a:gd name="T11" fmla="*/ 23 h 1016"/>
                  <a:gd name="T12" fmla="*/ 16 w 755"/>
                  <a:gd name="T13" fmla="*/ 27 h 1016"/>
                  <a:gd name="T14" fmla="*/ 18 w 755"/>
                  <a:gd name="T15" fmla="*/ 30 h 1016"/>
                  <a:gd name="T16" fmla="*/ 21 w 755"/>
                  <a:gd name="T17" fmla="*/ 34 h 1016"/>
                  <a:gd name="T18" fmla="*/ 23 w 755"/>
                  <a:gd name="T19" fmla="*/ 38 h 1016"/>
                  <a:gd name="T20" fmla="*/ 26 w 755"/>
                  <a:gd name="T21" fmla="*/ 41 h 1016"/>
                  <a:gd name="T22" fmla="*/ 29 w 755"/>
                  <a:gd name="T23" fmla="*/ 45 h 1016"/>
                  <a:gd name="T24" fmla="*/ 31 w 755"/>
                  <a:gd name="T25" fmla="*/ 48 h 1016"/>
                  <a:gd name="T26" fmla="*/ 34 w 755"/>
                  <a:gd name="T27" fmla="*/ 52 h 1016"/>
                  <a:gd name="T28" fmla="*/ 37 w 755"/>
                  <a:gd name="T29" fmla="*/ 55 h 1016"/>
                  <a:gd name="T30" fmla="*/ 40 w 755"/>
                  <a:gd name="T31" fmla="*/ 59 h 1016"/>
                  <a:gd name="T32" fmla="*/ 42 w 755"/>
                  <a:gd name="T33" fmla="*/ 63 h 1016"/>
                  <a:gd name="T34" fmla="*/ 43 w 755"/>
                  <a:gd name="T35" fmla="*/ 63 h 1016"/>
                  <a:gd name="T36" fmla="*/ 44 w 755"/>
                  <a:gd name="T37" fmla="*/ 64 h 1016"/>
                  <a:gd name="T38" fmla="*/ 46 w 755"/>
                  <a:gd name="T39" fmla="*/ 63 h 1016"/>
                  <a:gd name="T40" fmla="*/ 47 w 755"/>
                  <a:gd name="T41" fmla="*/ 63 h 1016"/>
                  <a:gd name="T42" fmla="*/ 47 w 755"/>
                  <a:gd name="T43" fmla="*/ 62 h 1016"/>
                  <a:gd name="T44" fmla="*/ 47 w 755"/>
                  <a:gd name="T45" fmla="*/ 61 h 1016"/>
                  <a:gd name="T46" fmla="*/ 47 w 755"/>
                  <a:gd name="T47" fmla="*/ 60 h 1016"/>
                  <a:gd name="T48" fmla="*/ 47 w 755"/>
                  <a:gd name="T49" fmla="*/ 59 h 1016"/>
                  <a:gd name="T50" fmla="*/ 44 w 755"/>
                  <a:gd name="T51" fmla="*/ 55 h 1016"/>
                  <a:gd name="T52" fmla="*/ 41 w 755"/>
                  <a:gd name="T53" fmla="*/ 52 h 1016"/>
                  <a:gd name="T54" fmla="*/ 38 w 755"/>
                  <a:gd name="T55" fmla="*/ 48 h 1016"/>
                  <a:gd name="T56" fmla="*/ 36 w 755"/>
                  <a:gd name="T57" fmla="*/ 45 h 1016"/>
                  <a:gd name="T58" fmla="*/ 33 w 755"/>
                  <a:gd name="T59" fmla="*/ 41 h 1016"/>
                  <a:gd name="T60" fmla="*/ 31 w 755"/>
                  <a:gd name="T61" fmla="*/ 38 h 1016"/>
                  <a:gd name="T62" fmla="*/ 28 w 755"/>
                  <a:gd name="T63" fmla="*/ 34 h 1016"/>
                  <a:gd name="T64" fmla="*/ 25 w 755"/>
                  <a:gd name="T65" fmla="*/ 30 h 1016"/>
                  <a:gd name="T66" fmla="*/ 23 w 755"/>
                  <a:gd name="T67" fmla="*/ 27 h 1016"/>
                  <a:gd name="T68" fmla="*/ 20 w 755"/>
                  <a:gd name="T69" fmla="*/ 23 h 1016"/>
                  <a:gd name="T70" fmla="*/ 18 w 755"/>
                  <a:gd name="T71" fmla="*/ 20 h 1016"/>
                  <a:gd name="T72" fmla="*/ 15 w 755"/>
                  <a:gd name="T73" fmla="*/ 16 h 1016"/>
                  <a:gd name="T74" fmla="*/ 13 w 755"/>
                  <a:gd name="T75" fmla="*/ 12 h 1016"/>
                  <a:gd name="T76" fmla="*/ 10 w 755"/>
                  <a:gd name="T77" fmla="*/ 9 h 1016"/>
                  <a:gd name="T78" fmla="*/ 8 w 755"/>
                  <a:gd name="T79" fmla="*/ 5 h 1016"/>
                  <a:gd name="T80" fmla="*/ 5 w 755"/>
                  <a:gd name="T81" fmla="*/ 1 h 1016"/>
                  <a:gd name="T82" fmla="*/ 4 w 755"/>
                  <a:gd name="T83" fmla="*/ 0 h 1016"/>
                  <a:gd name="T84" fmla="*/ 4 w 755"/>
                  <a:gd name="T85" fmla="*/ 0 h 1016"/>
                  <a:gd name="T86" fmla="*/ 2 w 755"/>
                  <a:gd name="T87" fmla="*/ 0 h 1016"/>
                  <a:gd name="T88" fmla="*/ 1 w 755"/>
                  <a:gd name="T89" fmla="*/ 0 h 1016"/>
                  <a:gd name="T90" fmla="*/ 0 w 755"/>
                  <a:gd name="T91" fmla="*/ 1 h 1016"/>
                  <a:gd name="T92" fmla="*/ 0 w 755"/>
                  <a:gd name="T93" fmla="*/ 2 h 1016"/>
                  <a:gd name="T94" fmla="*/ 0 w 755"/>
                  <a:gd name="T95" fmla="*/ 3 h 1016"/>
                  <a:gd name="T96" fmla="*/ 0 w 755"/>
                  <a:gd name="T97" fmla="*/ 4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6" name="Freeform 161"/>
              <p:cNvSpPr/>
              <p:nvPr/>
            </p:nvSpPr>
            <p:spPr bwMode="auto">
              <a:xfrm>
                <a:off x="3907" y="3135"/>
                <a:ext cx="689" cy="862"/>
              </a:xfrm>
              <a:custGeom>
                <a:avLst/>
                <a:gdLst>
                  <a:gd name="T0" fmla="*/ 172 w 2756"/>
                  <a:gd name="T1" fmla="*/ 215 h 3451"/>
                  <a:gd name="T2" fmla="*/ 169 w 2756"/>
                  <a:gd name="T3" fmla="*/ 215 h 3451"/>
                  <a:gd name="T4" fmla="*/ 163 w 2756"/>
                  <a:gd name="T5" fmla="*/ 209 h 3451"/>
                  <a:gd name="T6" fmla="*/ 158 w 2756"/>
                  <a:gd name="T7" fmla="*/ 202 h 3451"/>
                  <a:gd name="T8" fmla="*/ 153 w 2756"/>
                  <a:gd name="T9" fmla="*/ 195 h 3451"/>
                  <a:gd name="T10" fmla="*/ 148 w 2756"/>
                  <a:gd name="T11" fmla="*/ 189 h 3451"/>
                  <a:gd name="T12" fmla="*/ 143 w 2756"/>
                  <a:gd name="T13" fmla="*/ 182 h 3451"/>
                  <a:gd name="T14" fmla="*/ 137 w 2756"/>
                  <a:gd name="T15" fmla="*/ 175 h 3451"/>
                  <a:gd name="T16" fmla="*/ 132 w 2756"/>
                  <a:gd name="T17" fmla="*/ 169 h 3451"/>
                  <a:gd name="T18" fmla="*/ 127 w 2756"/>
                  <a:gd name="T19" fmla="*/ 162 h 3451"/>
                  <a:gd name="T20" fmla="*/ 122 w 2756"/>
                  <a:gd name="T21" fmla="*/ 155 h 3451"/>
                  <a:gd name="T22" fmla="*/ 117 w 2756"/>
                  <a:gd name="T23" fmla="*/ 148 h 3451"/>
                  <a:gd name="T24" fmla="*/ 112 w 2756"/>
                  <a:gd name="T25" fmla="*/ 142 h 3451"/>
                  <a:gd name="T26" fmla="*/ 107 w 2756"/>
                  <a:gd name="T27" fmla="*/ 135 h 3451"/>
                  <a:gd name="T28" fmla="*/ 101 w 2756"/>
                  <a:gd name="T29" fmla="*/ 128 h 3451"/>
                  <a:gd name="T30" fmla="*/ 96 w 2756"/>
                  <a:gd name="T31" fmla="*/ 122 h 3451"/>
                  <a:gd name="T32" fmla="*/ 91 w 2756"/>
                  <a:gd name="T33" fmla="*/ 115 h 3451"/>
                  <a:gd name="T34" fmla="*/ 86 w 2756"/>
                  <a:gd name="T35" fmla="*/ 108 h 3451"/>
                  <a:gd name="T36" fmla="*/ 81 w 2756"/>
                  <a:gd name="T37" fmla="*/ 102 h 3451"/>
                  <a:gd name="T38" fmla="*/ 76 w 2756"/>
                  <a:gd name="T39" fmla="*/ 95 h 3451"/>
                  <a:gd name="T40" fmla="*/ 70 w 2756"/>
                  <a:gd name="T41" fmla="*/ 88 h 3451"/>
                  <a:gd name="T42" fmla="*/ 65 w 2756"/>
                  <a:gd name="T43" fmla="*/ 82 h 3451"/>
                  <a:gd name="T44" fmla="*/ 60 w 2756"/>
                  <a:gd name="T45" fmla="*/ 75 h 3451"/>
                  <a:gd name="T46" fmla="*/ 55 w 2756"/>
                  <a:gd name="T47" fmla="*/ 68 h 3451"/>
                  <a:gd name="T48" fmla="*/ 49 w 2756"/>
                  <a:gd name="T49" fmla="*/ 62 h 3451"/>
                  <a:gd name="T50" fmla="*/ 44 w 2756"/>
                  <a:gd name="T51" fmla="*/ 55 h 3451"/>
                  <a:gd name="T52" fmla="*/ 39 w 2756"/>
                  <a:gd name="T53" fmla="*/ 49 h 3451"/>
                  <a:gd name="T54" fmla="*/ 33 w 2756"/>
                  <a:gd name="T55" fmla="*/ 42 h 3451"/>
                  <a:gd name="T56" fmla="*/ 28 w 2756"/>
                  <a:gd name="T57" fmla="*/ 36 h 3451"/>
                  <a:gd name="T58" fmla="*/ 22 w 2756"/>
                  <a:gd name="T59" fmla="*/ 29 h 3451"/>
                  <a:gd name="T60" fmla="*/ 17 w 2756"/>
                  <a:gd name="T61" fmla="*/ 23 h 3451"/>
                  <a:gd name="T62" fmla="*/ 11 w 2756"/>
                  <a:gd name="T63" fmla="*/ 16 h 3451"/>
                  <a:gd name="T64" fmla="*/ 6 w 2756"/>
                  <a:gd name="T65" fmla="*/ 10 h 3451"/>
                  <a:gd name="T66" fmla="*/ 0 w 2756"/>
                  <a:gd name="T67" fmla="*/ 3 h 3451"/>
                  <a:gd name="T68" fmla="*/ 0 w 2756"/>
                  <a:gd name="T69" fmla="*/ 2 h 3451"/>
                  <a:gd name="T70" fmla="*/ 0 w 2756"/>
                  <a:gd name="T71" fmla="*/ 1 h 3451"/>
                  <a:gd name="T72" fmla="*/ 0 w 2756"/>
                  <a:gd name="T73" fmla="*/ 1 h 3451"/>
                  <a:gd name="T74" fmla="*/ 1 w 2756"/>
                  <a:gd name="T75" fmla="*/ 0 h 3451"/>
                  <a:gd name="T76" fmla="*/ 4 w 2756"/>
                  <a:gd name="T77" fmla="*/ 1 h 3451"/>
                  <a:gd name="T78" fmla="*/ 53 w 2756"/>
                  <a:gd name="T79" fmla="*/ 59 h 3451"/>
                  <a:gd name="T80" fmla="*/ 147 w 2756"/>
                  <a:gd name="T81" fmla="*/ 182 h 3451"/>
                  <a:gd name="T82" fmla="*/ 150 w 2756"/>
                  <a:gd name="T83" fmla="*/ 186 h 3451"/>
                  <a:gd name="T84" fmla="*/ 153 w 2756"/>
                  <a:gd name="T85" fmla="*/ 190 h 3451"/>
                  <a:gd name="T86" fmla="*/ 157 w 2756"/>
                  <a:gd name="T87" fmla="*/ 194 h 3451"/>
                  <a:gd name="T88" fmla="*/ 160 w 2756"/>
                  <a:gd name="T89" fmla="*/ 198 h 3451"/>
                  <a:gd name="T90" fmla="*/ 163 w 2756"/>
                  <a:gd name="T91" fmla="*/ 202 h 3451"/>
                  <a:gd name="T92" fmla="*/ 166 w 2756"/>
                  <a:gd name="T93" fmla="*/ 206 h 3451"/>
                  <a:gd name="T94" fmla="*/ 170 w 2756"/>
                  <a:gd name="T95" fmla="*/ 210 h 3451"/>
                  <a:gd name="T96" fmla="*/ 172 w 2756"/>
                  <a:gd name="T97" fmla="*/ 214 h 3451"/>
                  <a:gd name="T98" fmla="*/ 172 w 2756"/>
                  <a:gd name="T99" fmla="*/ 215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7" name="Freeform 162"/>
              <p:cNvSpPr/>
              <p:nvPr/>
            </p:nvSpPr>
            <p:spPr bwMode="auto">
              <a:xfrm>
                <a:off x="3481" y="3125"/>
                <a:ext cx="1114" cy="1023"/>
              </a:xfrm>
              <a:custGeom>
                <a:avLst/>
                <a:gdLst>
                  <a:gd name="T0" fmla="*/ 199 w 4456"/>
                  <a:gd name="T1" fmla="*/ 255 h 4092"/>
                  <a:gd name="T2" fmla="*/ 191 w 4456"/>
                  <a:gd name="T3" fmla="*/ 253 h 4092"/>
                  <a:gd name="T4" fmla="*/ 200 w 4456"/>
                  <a:gd name="T5" fmla="*/ 250 h 4092"/>
                  <a:gd name="T6" fmla="*/ 189 w 4456"/>
                  <a:gd name="T7" fmla="*/ 235 h 4092"/>
                  <a:gd name="T8" fmla="*/ 177 w 4456"/>
                  <a:gd name="T9" fmla="*/ 234 h 4092"/>
                  <a:gd name="T10" fmla="*/ 179 w 4456"/>
                  <a:gd name="T11" fmla="*/ 242 h 4092"/>
                  <a:gd name="T12" fmla="*/ 186 w 4456"/>
                  <a:gd name="T13" fmla="*/ 243 h 4092"/>
                  <a:gd name="T14" fmla="*/ 180 w 4456"/>
                  <a:gd name="T15" fmla="*/ 250 h 4092"/>
                  <a:gd name="T16" fmla="*/ 172 w 4456"/>
                  <a:gd name="T17" fmla="*/ 245 h 4092"/>
                  <a:gd name="T18" fmla="*/ 164 w 4456"/>
                  <a:gd name="T19" fmla="*/ 230 h 4092"/>
                  <a:gd name="T20" fmla="*/ 157 w 4456"/>
                  <a:gd name="T21" fmla="*/ 219 h 4092"/>
                  <a:gd name="T22" fmla="*/ 150 w 4456"/>
                  <a:gd name="T23" fmla="*/ 212 h 4092"/>
                  <a:gd name="T24" fmla="*/ 146 w 4456"/>
                  <a:gd name="T25" fmla="*/ 212 h 4092"/>
                  <a:gd name="T26" fmla="*/ 146 w 4456"/>
                  <a:gd name="T27" fmla="*/ 210 h 4092"/>
                  <a:gd name="T28" fmla="*/ 144 w 4456"/>
                  <a:gd name="T29" fmla="*/ 203 h 4092"/>
                  <a:gd name="T30" fmla="*/ 135 w 4456"/>
                  <a:gd name="T31" fmla="*/ 203 h 4092"/>
                  <a:gd name="T32" fmla="*/ 140 w 4456"/>
                  <a:gd name="T33" fmla="*/ 200 h 4092"/>
                  <a:gd name="T34" fmla="*/ 136 w 4456"/>
                  <a:gd name="T35" fmla="*/ 194 h 4092"/>
                  <a:gd name="T36" fmla="*/ 131 w 4456"/>
                  <a:gd name="T37" fmla="*/ 194 h 4092"/>
                  <a:gd name="T38" fmla="*/ 125 w 4456"/>
                  <a:gd name="T39" fmla="*/ 179 h 4092"/>
                  <a:gd name="T40" fmla="*/ 124 w 4456"/>
                  <a:gd name="T41" fmla="*/ 168 h 4092"/>
                  <a:gd name="T42" fmla="*/ 131 w 4456"/>
                  <a:gd name="T43" fmla="*/ 162 h 4092"/>
                  <a:gd name="T44" fmla="*/ 113 w 4456"/>
                  <a:gd name="T45" fmla="*/ 137 h 4092"/>
                  <a:gd name="T46" fmla="*/ 93 w 4456"/>
                  <a:gd name="T47" fmla="*/ 112 h 4092"/>
                  <a:gd name="T48" fmla="*/ 76 w 4456"/>
                  <a:gd name="T49" fmla="*/ 90 h 4092"/>
                  <a:gd name="T50" fmla="*/ 61 w 4456"/>
                  <a:gd name="T51" fmla="*/ 86 h 4092"/>
                  <a:gd name="T52" fmla="*/ 49 w 4456"/>
                  <a:gd name="T53" fmla="*/ 71 h 4092"/>
                  <a:gd name="T54" fmla="*/ 38 w 4456"/>
                  <a:gd name="T55" fmla="*/ 58 h 4092"/>
                  <a:gd name="T56" fmla="*/ 24 w 4456"/>
                  <a:gd name="T57" fmla="*/ 46 h 4092"/>
                  <a:gd name="T58" fmla="*/ 29 w 4456"/>
                  <a:gd name="T59" fmla="*/ 42 h 4092"/>
                  <a:gd name="T60" fmla="*/ 20 w 4456"/>
                  <a:gd name="T61" fmla="*/ 36 h 4092"/>
                  <a:gd name="T62" fmla="*/ 18 w 4456"/>
                  <a:gd name="T63" fmla="*/ 32 h 4092"/>
                  <a:gd name="T64" fmla="*/ 17 w 4456"/>
                  <a:gd name="T65" fmla="*/ 26 h 4092"/>
                  <a:gd name="T66" fmla="*/ 9 w 4456"/>
                  <a:gd name="T67" fmla="*/ 25 h 4092"/>
                  <a:gd name="T68" fmla="*/ 0 w 4456"/>
                  <a:gd name="T69" fmla="*/ 3 h 4092"/>
                  <a:gd name="T70" fmla="*/ 22 w 4456"/>
                  <a:gd name="T71" fmla="*/ 20 h 4092"/>
                  <a:gd name="T72" fmla="*/ 34 w 4456"/>
                  <a:gd name="T73" fmla="*/ 44 h 4092"/>
                  <a:gd name="T74" fmla="*/ 49 w 4456"/>
                  <a:gd name="T75" fmla="*/ 64 h 4092"/>
                  <a:gd name="T76" fmla="*/ 67 w 4456"/>
                  <a:gd name="T77" fmla="*/ 80 h 4092"/>
                  <a:gd name="T78" fmla="*/ 83 w 4456"/>
                  <a:gd name="T79" fmla="*/ 91 h 4092"/>
                  <a:gd name="T80" fmla="*/ 133 w 4456"/>
                  <a:gd name="T81" fmla="*/ 166 h 4092"/>
                  <a:gd name="T82" fmla="*/ 129 w 4456"/>
                  <a:gd name="T83" fmla="*/ 175 h 4092"/>
                  <a:gd name="T84" fmla="*/ 140 w 4456"/>
                  <a:gd name="T85" fmla="*/ 189 h 4092"/>
                  <a:gd name="T86" fmla="*/ 146 w 4456"/>
                  <a:gd name="T87" fmla="*/ 197 h 4092"/>
                  <a:gd name="T88" fmla="*/ 151 w 4456"/>
                  <a:gd name="T89" fmla="*/ 198 h 4092"/>
                  <a:gd name="T90" fmla="*/ 151 w 4456"/>
                  <a:gd name="T91" fmla="*/ 203 h 4092"/>
                  <a:gd name="T92" fmla="*/ 160 w 4456"/>
                  <a:gd name="T93" fmla="*/ 209 h 4092"/>
                  <a:gd name="T94" fmla="*/ 157 w 4456"/>
                  <a:gd name="T95" fmla="*/ 212 h 4092"/>
                  <a:gd name="T96" fmla="*/ 163 w 4456"/>
                  <a:gd name="T97" fmla="*/ 218 h 4092"/>
                  <a:gd name="T98" fmla="*/ 171 w 4456"/>
                  <a:gd name="T99" fmla="*/ 217 h 4092"/>
                  <a:gd name="T100" fmla="*/ 165 w 4456"/>
                  <a:gd name="T101" fmla="*/ 207 h 4092"/>
                  <a:gd name="T102" fmla="*/ 152 w 4456"/>
                  <a:gd name="T103" fmla="*/ 189 h 4092"/>
                  <a:gd name="T104" fmla="*/ 141 w 4456"/>
                  <a:gd name="T105" fmla="*/ 169 h 4092"/>
                  <a:gd name="T106" fmla="*/ 153 w 4456"/>
                  <a:gd name="T107" fmla="*/ 184 h 4092"/>
                  <a:gd name="T108" fmla="*/ 177 w 4456"/>
                  <a:gd name="T109" fmla="*/ 214 h 4092"/>
                  <a:gd name="T110" fmla="*/ 201 w 4456"/>
                  <a:gd name="T111" fmla="*/ 243 h 4092"/>
                  <a:gd name="T112" fmla="*/ 215 w 4456"/>
                  <a:gd name="T113" fmla="*/ 247 h 4092"/>
                  <a:gd name="T114" fmla="*/ 227 w 4456"/>
                  <a:gd name="T115" fmla="*/ 244 h 4092"/>
                  <a:gd name="T116" fmla="*/ 279 w 4456"/>
                  <a:gd name="T117" fmla="*/ 232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8" name="Freeform 163"/>
              <p:cNvSpPr/>
              <p:nvPr/>
            </p:nvSpPr>
            <p:spPr bwMode="auto">
              <a:xfrm>
                <a:off x="4204" y="3793"/>
                <a:ext cx="309" cy="179"/>
              </a:xfrm>
              <a:custGeom>
                <a:avLst/>
                <a:gdLst>
                  <a:gd name="T0" fmla="*/ 54 w 1235"/>
                  <a:gd name="T1" fmla="*/ 44 h 717"/>
                  <a:gd name="T2" fmla="*/ 52 w 1235"/>
                  <a:gd name="T3" fmla="*/ 44 h 717"/>
                  <a:gd name="T4" fmla="*/ 51 w 1235"/>
                  <a:gd name="T5" fmla="*/ 42 h 717"/>
                  <a:gd name="T6" fmla="*/ 56 w 1235"/>
                  <a:gd name="T7" fmla="*/ 41 h 717"/>
                  <a:gd name="T8" fmla="*/ 61 w 1235"/>
                  <a:gd name="T9" fmla="*/ 40 h 717"/>
                  <a:gd name="T10" fmla="*/ 66 w 1235"/>
                  <a:gd name="T11" fmla="*/ 38 h 717"/>
                  <a:gd name="T12" fmla="*/ 70 w 1235"/>
                  <a:gd name="T13" fmla="*/ 36 h 717"/>
                  <a:gd name="T14" fmla="*/ 67 w 1235"/>
                  <a:gd name="T15" fmla="*/ 32 h 717"/>
                  <a:gd name="T16" fmla="*/ 64 w 1235"/>
                  <a:gd name="T17" fmla="*/ 28 h 717"/>
                  <a:gd name="T18" fmla="*/ 61 w 1235"/>
                  <a:gd name="T19" fmla="*/ 24 h 717"/>
                  <a:gd name="T20" fmla="*/ 57 w 1235"/>
                  <a:gd name="T21" fmla="*/ 20 h 717"/>
                  <a:gd name="T22" fmla="*/ 54 w 1235"/>
                  <a:gd name="T23" fmla="*/ 17 h 717"/>
                  <a:gd name="T24" fmla="*/ 50 w 1235"/>
                  <a:gd name="T25" fmla="*/ 13 h 717"/>
                  <a:gd name="T26" fmla="*/ 46 w 1235"/>
                  <a:gd name="T27" fmla="*/ 9 h 717"/>
                  <a:gd name="T28" fmla="*/ 43 w 1235"/>
                  <a:gd name="T29" fmla="*/ 5 h 717"/>
                  <a:gd name="T30" fmla="*/ 37 w 1235"/>
                  <a:gd name="T31" fmla="*/ 6 h 717"/>
                  <a:gd name="T32" fmla="*/ 32 w 1235"/>
                  <a:gd name="T33" fmla="*/ 7 h 717"/>
                  <a:gd name="T34" fmla="*/ 27 w 1235"/>
                  <a:gd name="T35" fmla="*/ 8 h 717"/>
                  <a:gd name="T36" fmla="*/ 23 w 1235"/>
                  <a:gd name="T37" fmla="*/ 10 h 717"/>
                  <a:gd name="T38" fmla="*/ 18 w 1235"/>
                  <a:gd name="T39" fmla="*/ 12 h 717"/>
                  <a:gd name="T40" fmla="*/ 13 w 1235"/>
                  <a:gd name="T41" fmla="*/ 13 h 717"/>
                  <a:gd name="T42" fmla="*/ 8 w 1235"/>
                  <a:gd name="T43" fmla="*/ 15 h 717"/>
                  <a:gd name="T44" fmla="*/ 4 w 1235"/>
                  <a:gd name="T45" fmla="*/ 17 h 717"/>
                  <a:gd name="T46" fmla="*/ 22 w 1235"/>
                  <a:gd name="T47" fmla="*/ 45 h 717"/>
                  <a:gd name="T48" fmla="*/ 15 w 1235"/>
                  <a:gd name="T49" fmla="*/ 38 h 717"/>
                  <a:gd name="T50" fmla="*/ 8 w 1235"/>
                  <a:gd name="T51" fmla="*/ 31 h 717"/>
                  <a:gd name="T52" fmla="*/ 3 w 1235"/>
                  <a:gd name="T53" fmla="*/ 24 h 717"/>
                  <a:gd name="T54" fmla="*/ 0 w 1235"/>
                  <a:gd name="T55" fmla="*/ 15 h 717"/>
                  <a:gd name="T56" fmla="*/ 6 w 1235"/>
                  <a:gd name="T57" fmla="*/ 13 h 717"/>
                  <a:gd name="T58" fmla="*/ 11 w 1235"/>
                  <a:gd name="T59" fmla="*/ 11 h 717"/>
                  <a:gd name="T60" fmla="*/ 17 w 1235"/>
                  <a:gd name="T61" fmla="*/ 9 h 717"/>
                  <a:gd name="T62" fmla="*/ 22 w 1235"/>
                  <a:gd name="T63" fmla="*/ 7 h 717"/>
                  <a:gd name="T64" fmla="*/ 28 w 1235"/>
                  <a:gd name="T65" fmla="*/ 5 h 717"/>
                  <a:gd name="T66" fmla="*/ 34 w 1235"/>
                  <a:gd name="T67" fmla="*/ 3 h 717"/>
                  <a:gd name="T68" fmla="*/ 40 w 1235"/>
                  <a:gd name="T69" fmla="*/ 1 h 717"/>
                  <a:gd name="T70" fmla="*/ 45 w 1235"/>
                  <a:gd name="T71" fmla="*/ 0 h 717"/>
                  <a:gd name="T72" fmla="*/ 49 w 1235"/>
                  <a:gd name="T73" fmla="*/ 5 h 717"/>
                  <a:gd name="T74" fmla="*/ 53 w 1235"/>
                  <a:gd name="T75" fmla="*/ 10 h 717"/>
                  <a:gd name="T76" fmla="*/ 58 w 1235"/>
                  <a:gd name="T77" fmla="*/ 14 h 717"/>
                  <a:gd name="T78" fmla="*/ 62 w 1235"/>
                  <a:gd name="T79" fmla="*/ 19 h 717"/>
                  <a:gd name="T80" fmla="*/ 67 w 1235"/>
                  <a:gd name="T81" fmla="*/ 23 h 717"/>
                  <a:gd name="T82" fmla="*/ 71 w 1235"/>
                  <a:gd name="T83" fmla="*/ 28 h 717"/>
                  <a:gd name="T84" fmla="*/ 74 w 1235"/>
                  <a:gd name="T85" fmla="*/ 33 h 717"/>
                  <a:gd name="T86" fmla="*/ 77 w 1235"/>
                  <a:gd name="T87" fmla="*/ 38 h 717"/>
                  <a:gd name="T88" fmla="*/ 72 w 1235"/>
                  <a:gd name="T89" fmla="*/ 40 h 717"/>
                  <a:gd name="T90" fmla="*/ 66 w 1235"/>
                  <a:gd name="T91" fmla="*/ 41 h 717"/>
                  <a:gd name="T92" fmla="*/ 60 w 1235"/>
                  <a:gd name="T93" fmla="*/ 42 h 717"/>
                  <a:gd name="T94" fmla="*/ 55 w 1235"/>
                  <a:gd name="T95" fmla="*/ 44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19" name="Freeform 164"/>
              <p:cNvSpPr/>
              <p:nvPr/>
            </p:nvSpPr>
            <p:spPr bwMode="auto">
              <a:xfrm>
                <a:off x="4392" y="3992"/>
                <a:ext cx="74" cy="75"/>
              </a:xfrm>
              <a:custGeom>
                <a:avLst/>
                <a:gdLst>
                  <a:gd name="T0" fmla="*/ 18 w 298"/>
                  <a:gd name="T1" fmla="*/ 6 h 304"/>
                  <a:gd name="T2" fmla="*/ 16 w 298"/>
                  <a:gd name="T3" fmla="*/ 6 h 304"/>
                  <a:gd name="T4" fmla="*/ 14 w 298"/>
                  <a:gd name="T5" fmla="*/ 6 h 304"/>
                  <a:gd name="T6" fmla="*/ 12 w 298"/>
                  <a:gd name="T7" fmla="*/ 5 h 304"/>
                  <a:gd name="T8" fmla="*/ 10 w 298"/>
                  <a:gd name="T9" fmla="*/ 5 h 304"/>
                  <a:gd name="T10" fmla="*/ 8 w 298"/>
                  <a:gd name="T11" fmla="*/ 4 h 304"/>
                  <a:gd name="T12" fmla="*/ 6 w 298"/>
                  <a:gd name="T13" fmla="*/ 5 h 304"/>
                  <a:gd name="T14" fmla="*/ 5 w 298"/>
                  <a:gd name="T15" fmla="*/ 6 h 304"/>
                  <a:gd name="T16" fmla="*/ 4 w 298"/>
                  <a:gd name="T17" fmla="*/ 8 h 304"/>
                  <a:gd name="T18" fmla="*/ 4 w 298"/>
                  <a:gd name="T19" fmla="*/ 9 h 304"/>
                  <a:gd name="T20" fmla="*/ 4 w 298"/>
                  <a:gd name="T21" fmla="*/ 11 h 304"/>
                  <a:gd name="T22" fmla="*/ 5 w 298"/>
                  <a:gd name="T23" fmla="*/ 12 h 304"/>
                  <a:gd name="T24" fmla="*/ 6 w 298"/>
                  <a:gd name="T25" fmla="*/ 13 h 304"/>
                  <a:gd name="T26" fmla="*/ 7 w 298"/>
                  <a:gd name="T27" fmla="*/ 14 h 304"/>
                  <a:gd name="T28" fmla="*/ 8 w 298"/>
                  <a:gd name="T29" fmla="*/ 15 h 304"/>
                  <a:gd name="T30" fmla="*/ 9 w 298"/>
                  <a:gd name="T31" fmla="*/ 15 h 304"/>
                  <a:gd name="T32" fmla="*/ 10 w 298"/>
                  <a:gd name="T33" fmla="*/ 16 h 304"/>
                  <a:gd name="T34" fmla="*/ 11 w 298"/>
                  <a:gd name="T35" fmla="*/ 16 h 304"/>
                  <a:gd name="T36" fmla="*/ 11 w 298"/>
                  <a:gd name="T37" fmla="*/ 18 h 304"/>
                  <a:gd name="T38" fmla="*/ 9 w 298"/>
                  <a:gd name="T39" fmla="*/ 19 h 304"/>
                  <a:gd name="T40" fmla="*/ 8 w 298"/>
                  <a:gd name="T41" fmla="*/ 19 h 304"/>
                  <a:gd name="T42" fmla="*/ 6 w 298"/>
                  <a:gd name="T43" fmla="*/ 19 h 304"/>
                  <a:gd name="T44" fmla="*/ 5 w 298"/>
                  <a:gd name="T45" fmla="*/ 18 h 304"/>
                  <a:gd name="T46" fmla="*/ 3 w 298"/>
                  <a:gd name="T47" fmla="*/ 17 h 304"/>
                  <a:gd name="T48" fmla="*/ 2 w 298"/>
                  <a:gd name="T49" fmla="*/ 16 h 304"/>
                  <a:gd name="T50" fmla="*/ 1 w 298"/>
                  <a:gd name="T51" fmla="*/ 15 h 304"/>
                  <a:gd name="T52" fmla="*/ 0 w 298"/>
                  <a:gd name="T53" fmla="*/ 13 h 304"/>
                  <a:gd name="T54" fmla="*/ 0 w 298"/>
                  <a:gd name="T55" fmla="*/ 11 h 304"/>
                  <a:gd name="T56" fmla="*/ 0 w 298"/>
                  <a:gd name="T57" fmla="*/ 9 h 304"/>
                  <a:gd name="T58" fmla="*/ 1 w 298"/>
                  <a:gd name="T59" fmla="*/ 6 h 304"/>
                  <a:gd name="T60" fmla="*/ 2 w 298"/>
                  <a:gd name="T61" fmla="*/ 4 h 304"/>
                  <a:gd name="T62" fmla="*/ 3 w 298"/>
                  <a:gd name="T63" fmla="*/ 3 h 304"/>
                  <a:gd name="T64" fmla="*/ 5 w 298"/>
                  <a:gd name="T65" fmla="*/ 1 h 304"/>
                  <a:gd name="T66" fmla="*/ 6 w 298"/>
                  <a:gd name="T67" fmla="*/ 0 h 304"/>
                  <a:gd name="T68" fmla="*/ 9 w 298"/>
                  <a:gd name="T69" fmla="*/ 0 h 304"/>
                  <a:gd name="T70" fmla="*/ 10 w 298"/>
                  <a:gd name="T71" fmla="*/ 1 h 304"/>
                  <a:gd name="T72" fmla="*/ 11 w 298"/>
                  <a:gd name="T73" fmla="*/ 1 h 304"/>
                  <a:gd name="T74" fmla="*/ 13 w 298"/>
                  <a:gd name="T75" fmla="*/ 1 h 304"/>
                  <a:gd name="T76" fmla="*/ 14 w 298"/>
                  <a:gd name="T77" fmla="*/ 2 h 304"/>
                  <a:gd name="T78" fmla="*/ 16 w 298"/>
                  <a:gd name="T79" fmla="*/ 2 h 304"/>
                  <a:gd name="T80" fmla="*/ 17 w 298"/>
                  <a:gd name="T81" fmla="*/ 3 h 304"/>
                  <a:gd name="T82" fmla="*/ 18 w 298"/>
                  <a:gd name="T83" fmla="*/ 5 h 304"/>
                  <a:gd name="T84" fmla="*/ 18 w 298"/>
                  <a:gd name="T85" fmla="*/ 6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20" name="Freeform 165"/>
              <p:cNvSpPr/>
              <p:nvPr/>
            </p:nvSpPr>
            <p:spPr bwMode="auto">
              <a:xfrm>
                <a:off x="4059" y="3614"/>
                <a:ext cx="284" cy="172"/>
              </a:xfrm>
              <a:custGeom>
                <a:avLst/>
                <a:gdLst>
                  <a:gd name="T0" fmla="*/ 58 w 1138"/>
                  <a:gd name="T1" fmla="*/ 33 h 687"/>
                  <a:gd name="T2" fmla="*/ 60 w 1138"/>
                  <a:gd name="T3" fmla="*/ 31 h 687"/>
                  <a:gd name="T4" fmla="*/ 62 w 1138"/>
                  <a:gd name="T5" fmla="*/ 30 h 687"/>
                  <a:gd name="T6" fmla="*/ 65 w 1138"/>
                  <a:gd name="T7" fmla="*/ 28 h 687"/>
                  <a:gd name="T8" fmla="*/ 44 w 1138"/>
                  <a:gd name="T9" fmla="*/ 5 h 687"/>
                  <a:gd name="T10" fmla="*/ 39 w 1138"/>
                  <a:gd name="T11" fmla="*/ 6 h 687"/>
                  <a:gd name="T12" fmla="*/ 34 w 1138"/>
                  <a:gd name="T13" fmla="*/ 7 h 687"/>
                  <a:gd name="T14" fmla="*/ 30 w 1138"/>
                  <a:gd name="T15" fmla="*/ 8 h 687"/>
                  <a:gd name="T16" fmla="*/ 25 w 1138"/>
                  <a:gd name="T17" fmla="*/ 9 h 687"/>
                  <a:gd name="T18" fmla="*/ 20 w 1138"/>
                  <a:gd name="T19" fmla="*/ 10 h 687"/>
                  <a:gd name="T20" fmla="*/ 15 w 1138"/>
                  <a:gd name="T21" fmla="*/ 12 h 687"/>
                  <a:gd name="T22" fmla="*/ 11 w 1138"/>
                  <a:gd name="T23" fmla="*/ 13 h 687"/>
                  <a:gd name="T24" fmla="*/ 6 w 1138"/>
                  <a:gd name="T25" fmla="*/ 15 h 687"/>
                  <a:gd name="T26" fmla="*/ 23 w 1138"/>
                  <a:gd name="T27" fmla="*/ 43 h 687"/>
                  <a:gd name="T28" fmla="*/ 17 w 1138"/>
                  <a:gd name="T29" fmla="*/ 37 h 687"/>
                  <a:gd name="T30" fmla="*/ 12 w 1138"/>
                  <a:gd name="T31" fmla="*/ 30 h 687"/>
                  <a:gd name="T32" fmla="*/ 7 w 1138"/>
                  <a:gd name="T33" fmla="*/ 22 h 687"/>
                  <a:gd name="T34" fmla="*/ 0 w 1138"/>
                  <a:gd name="T35" fmla="*/ 16 h 687"/>
                  <a:gd name="T36" fmla="*/ 1 w 1138"/>
                  <a:gd name="T37" fmla="*/ 13 h 687"/>
                  <a:gd name="T38" fmla="*/ 3 w 1138"/>
                  <a:gd name="T39" fmla="*/ 12 h 687"/>
                  <a:gd name="T40" fmla="*/ 5 w 1138"/>
                  <a:gd name="T41" fmla="*/ 12 h 687"/>
                  <a:gd name="T42" fmla="*/ 6 w 1138"/>
                  <a:gd name="T43" fmla="*/ 10 h 687"/>
                  <a:gd name="T44" fmla="*/ 11 w 1138"/>
                  <a:gd name="T45" fmla="*/ 9 h 687"/>
                  <a:gd name="T46" fmla="*/ 16 w 1138"/>
                  <a:gd name="T47" fmla="*/ 7 h 687"/>
                  <a:gd name="T48" fmla="*/ 21 w 1138"/>
                  <a:gd name="T49" fmla="*/ 6 h 687"/>
                  <a:gd name="T50" fmla="*/ 26 w 1138"/>
                  <a:gd name="T51" fmla="*/ 4 h 687"/>
                  <a:gd name="T52" fmla="*/ 31 w 1138"/>
                  <a:gd name="T53" fmla="*/ 3 h 687"/>
                  <a:gd name="T54" fmla="*/ 36 w 1138"/>
                  <a:gd name="T55" fmla="*/ 2 h 687"/>
                  <a:gd name="T56" fmla="*/ 42 w 1138"/>
                  <a:gd name="T57" fmla="*/ 1 h 687"/>
                  <a:gd name="T58" fmla="*/ 47 w 1138"/>
                  <a:gd name="T59" fmla="*/ 0 h 687"/>
                  <a:gd name="T60" fmla="*/ 70 w 1138"/>
                  <a:gd name="T61" fmla="*/ 28 h 687"/>
                  <a:gd name="T62" fmla="*/ 67 w 1138"/>
                  <a:gd name="T63" fmla="*/ 31 h 687"/>
                  <a:gd name="T64" fmla="*/ 64 w 1138"/>
                  <a:gd name="T65" fmla="*/ 33 h 687"/>
                  <a:gd name="T66" fmla="*/ 60 w 1138"/>
                  <a:gd name="T67" fmla="*/ 34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21" name="Freeform 166"/>
              <p:cNvSpPr/>
              <p:nvPr/>
            </p:nvSpPr>
            <p:spPr bwMode="auto">
              <a:xfrm>
                <a:off x="4171" y="3877"/>
                <a:ext cx="96" cy="127"/>
              </a:xfrm>
              <a:custGeom>
                <a:avLst/>
                <a:gdLst>
                  <a:gd name="T0" fmla="*/ 23 w 386"/>
                  <a:gd name="T1" fmla="*/ 32 h 507"/>
                  <a:gd name="T2" fmla="*/ 20 w 386"/>
                  <a:gd name="T3" fmla="*/ 32 h 507"/>
                  <a:gd name="T4" fmla="*/ 18 w 386"/>
                  <a:gd name="T5" fmla="*/ 28 h 507"/>
                  <a:gd name="T6" fmla="*/ 15 w 386"/>
                  <a:gd name="T7" fmla="*/ 24 h 507"/>
                  <a:gd name="T8" fmla="*/ 12 w 386"/>
                  <a:gd name="T9" fmla="*/ 21 h 507"/>
                  <a:gd name="T10" fmla="*/ 9 w 386"/>
                  <a:gd name="T11" fmla="*/ 17 h 507"/>
                  <a:gd name="T12" fmla="*/ 6 w 386"/>
                  <a:gd name="T13" fmla="*/ 13 h 507"/>
                  <a:gd name="T14" fmla="*/ 4 w 386"/>
                  <a:gd name="T15" fmla="*/ 9 h 507"/>
                  <a:gd name="T16" fmla="*/ 1 w 386"/>
                  <a:gd name="T17" fmla="*/ 5 h 507"/>
                  <a:gd name="T18" fmla="*/ 0 w 386"/>
                  <a:gd name="T19" fmla="*/ 1 h 507"/>
                  <a:gd name="T20" fmla="*/ 1 w 386"/>
                  <a:gd name="T21" fmla="*/ 0 h 507"/>
                  <a:gd name="T22" fmla="*/ 4 w 386"/>
                  <a:gd name="T23" fmla="*/ 4 h 507"/>
                  <a:gd name="T24" fmla="*/ 7 w 386"/>
                  <a:gd name="T25" fmla="*/ 7 h 507"/>
                  <a:gd name="T26" fmla="*/ 11 w 386"/>
                  <a:gd name="T27" fmla="*/ 11 h 507"/>
                  <a:gd name="T28" fmla="*/ 14 w 386"/>
                  <a:gd name="T29" fmla="*/ 15 h 507"/>
                  <a:gd name="T30" fmla="*/ 16 w 386"/>
                  <a:gd name="T31" fmla="*/ 19 h 507"/>
                  <a:gd name="T32" fmla="*/ 19 w 386"/>
                  <a:gd name="T33" fmla="*/ 23 h 507"/>
                  <a:gd name="T34" fmla="*/ 22 w 386"/>
                  <a:gd name="T35" fmla="*/ 27 h 507"/>
                  <a:gd name="T36" fmla="*/ 24 w 386"/>
                  <a:gd name="T37" fmla="*/ 31 h 507"/>
                  <a:gd name="T38" fmla="*/ 23 w 386"/>
                  <a:gd name="T39" fmla="*/ 32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22" name="Freeform 167"/>
              <p:cNvSpPr/>
              <p:nvPr/>
            </p:nvSpPr>
            <p:spPr bwMode="auto">
              <a:xfrm>
                <a:off x="4176" y="3769"/>
                <a:ext cx="55" cy="21"/>
              </a:xfrm>
              <a:custGeom>
                <a:avLst/>
                <a:gdLst>
                  <a:gd name="T0" fmla="*/ 0 w 220"/>
                  <a:gd name="T1" fmla="*/ 5 h 84"/>
                  <a:gd name="T2" fmla="*/ 1 w 220"/>
                  <a:gd name="T3" fmla="*/ 4 h 84"/>
                  <a:gd name="T4" fmla="*/ 3 w 220"/>
                  <a:gd name="T5" fmla="*/ 3 h 84"/>
                  <a:gd name="T6" fmla="*/ 5 w 220"/>
                  <a:gd name="T7" fmla="*/ 2 h 84"/>
                  <a:gd name="T8" fmla="*/ 7 w 220"/>
                  <a:gd name="T9" fmla="*/ 1 h 84"/>
                  <a:gd name="T10" fmla="*/ 8 w 220"/>
                  <a:gd name="T11" fmla="*/ 1 h 84"/>
                  <a:gd name="T12" fmla="*/ 10 w 220"/>
                  <a:gd name="T13" fmla="*/ 0 h 84"/>
                  <a:gd name="T14" fmla="*/ 12 w 220"/>
                  <a:gd name="T15" fmla="*/ 0 h 84"/>
                  <a:gd name="T16" fmla="*/ 14 w 220"/>
                  <a:gd name="T17" fmla="*/ 0 h 84"/>
                  <a:gd name="T18" fmla="*/ 13 w 220"/>
                  <a:gd name="T19" fmla="*/ 2 h 84"/>
                  <a:gd name="T20" fmla="*/ 11 w 220"/>
                  <a:gd name="T21" fmla="*/ 3 h 84"/>
                  <a:gd name="T22" fmla="*/ 10 w 220"/>
                  <a:gd name="T23" fmla="*/ 4 h 84"/>
                  <a:gd name="T24" fmla="*/ 8 w 220"/>
                  <a:gd name="T25" fmla="*/ 4 h 84"/>
                  <a:gd name="T26" fmla="*/ 6 w 220"/>
                  <a:gd name="T27" fmla="*/ 5 h 84"/>
                  <a:gd name="T28" fmla="*/ 4 w 220"/>
                  <a:gd name="T29" fmla="*/ 5 h 84"/>
                  <a:gd name="T30" fmla="*/ 2 w 220"/>
                  <a:gd name="T31" fmla="*/ 5 h 84"/>
                  <a:gd name="T32" fmla="*/ 0 w 220"/>
                  <a:gd name="T33" fmla="*/ 5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23" name="Freeform 168"/>
              <p:cNvSpPr/>
              <p:nvPr/>
            </p:nvSpPr>
            <p:spPr bwMode="auto">
              <a:xfrm>
                <a:off x="4145" y="4003"/>
                <a:ext cx="65" cy="40"/>
              </a:xfrm>
              <a:custGeom>
                <a:avLst/>
                <a:gdLst>
                  <a:gd name="T0" fmla="*/ 1 w 258"/>
                  <a:gd name="T1" fmla="*/ 4 h 161"/>
                  <a:gd name="T2" fmla="*/ 0 w 258"/>
                  <a:gd name="T3" fmla="*/ 3 h 161"/>
                  <a:gd name="T4" fmla="*/ 1 w 258"/>
                  <a:gd name="T5" fmla="*/ 3 h 161"/>
                  <a:gd name="T6" fmla="*/ 2 w 258"/>
                  <a:gd name="T7" fmla="*/ 3 h 161"/>
                  <a:gd name="T8" fmla="*/ 3 w 258"/>
                  <a:gd name="T9" fmla="*/ 3 h 161"/>
                  <a:gd name="T10" fmla="*/ 4 w 258"/>
                  <a:gd name="T11" fmla="*/ 2 h 161"/>
                  <a:gd name="T12" fmla="*/ 6 w 258"/>
                  <a:gd name="T13" fmla="*/ 2 h 161"/>
                  <a:gd name="T14" fmla="*/ 7 w 258"/>
                  <a:gd name="T15" fmla="*/ 2 h 161"/>
                  <a:gd name="T16" fmla="*/ 7 w 258"/>
                  <a:gd name="T17" fmla="*/ 1 h 161"/>
                  <a:gd name="T18" fmla="*/ 8 w 258"/>
                  <a:gd name="T19" fmla="*/ 0 h 161"/>
                  <a:gd name="T20" fmla="*/ 16 w 258"/>
                  <a:gd name="T21" fmla="*/ 9 h 161"/>
                  <a:gd name="T22" fmla="*/ 14 w 258"/>
                  <a:gd name="T23" fmla="*/ 9 h 161"/>
                  <a:gd name="T24" fmla="*/ 12 w 258"/>
                  <a:gd name="T25" fmla="*/ 10 h 161"/>
                  <a:gd name="T26" fmla="*/ 9 w 258"/>
                  <a:gd name="T27" fmla="*/ 10 h 161"/>
                  <a:gd name="T28" fmla="*/ 7 w 258"/>
                  <a:gd name="T29" fmla="*/ 10 h 161"/>
                  <a:gd name="T30" fmla="*/ 5 w 258"/>
                  <a:gd name="T31" fmla="*/ 9 h 161"/>
                  <a:gd name="T32" fmla="*/ 4 w 258"/>
                  <a:gd name="T33" fmla="*/ 8 h 161"/>
                  <a:gd name="T34" fmla="*/ 2 w 258"/>
                  <a:gd name="T35" fmla="*/ 7 h 161"/>
                  <a:gd name="T36" fmla="*/ 1 w 258"/>
                  <a:gd name="T37" fmla="*/ 4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24" name="Freeform 169"/>
              <p:cNvSpPr/>
              <p:nvPr/>
            </p:nvSpPr>
            <p:spPr bwMode="auto">
              <a:xfrm>
                <a:off x="3942" y="3454"/>
                <a:ext cx="262" cy="157"/>
              </a:xfrm>
              <a:custGeom>
                <a:avLst/>
                <a:gdLst>
                  <a:gd name="T0" fmla="*/ 53 w 1049"/>
                  <a:gd name="T1" fmla="*/ 32 h 625"/>
                  <a:gd name="T2" fmla="*/ 53 w 1049"/>
                  <a:gd name="T3" fmla="*/ 31 h 625"/>
                  <a:gd name="T4" fmla="*/ 54 w 1049"/>
                  <a:gd name="T5" fmla="*/ 29 h 625"/>
                  <a:gd name="T6" fmla="*/ 56 w 1049"/>
                  <a:gd name="T7" fmla="*/ 28 h 625"/>
                  <a:gd name="T8" fmla="*/ 58 w 1049"/>
                  <a:gd name="T9" fmla="*/ 27 h 625"/>
                  <a:gd name="T10" fmla="*/ 60 w 1049"/>
                  <a:gd name="T11" fmla="*/ 25 h 625"/>
                  <a:gd name="T12" fmla="*/ 43 w 1049"/>
                  <a:gd name="T13" fmla="*/ 5 h 625"/>
                  <a:gd name="T14" fmla="*/ 38 w 1049"/>
                  <a:gd name="T15" fmla="*/ 5 h 625"/>
                  <a:gd name="T16" fmla="*/ 33 w 1049"/>
                  <a:gd name="T17" fmla="*/ 6 h 625"/>
                  <a:gd name="T18" fmla="*/ 27 w 1049"/>
                  <a:gd name="T19" fmla="*/ 7 h 625"/>
                  <a:gd name="T20" fmla="*/ 23 w 1049"/>
                  <a:gd name="T21" fmla="*/ 9 h 625"/>
                  <a:gd name="T22" fmla="*/ 18 w 1049"/>
                  <a:gd name="T23" fmla="*/ 11 h 625"/>
                  <a:gd name="T24" fmla="*/ 13 w 1049"/>
                  <a:gd name="T25" fmla="*/ 13 h 625"/>
                  <a:gd name="T26" fmla="*/ 8 w 1049"/>
                  <a:gd name="T27" fmla="*/ 15 h 625"/>
                  <a:gd name="T28" fmla="*/ 3 w 1049"/>
                  <a:gd name="T29" fmla="*/ 17 h 625"/>
                  <a:gd name="T30" fmla="*/ 7 w 1049"/>
                  <a:gd name="T31" fmla="*/ 22 h 625"/>
                  <a:gd name="T32" fmla="*/ 11 w 1049"/>
                  <a:gd name="T33" fmla="*/ 27 h 625"/>
                  <a:gd name="T34" fmla="*/ 15 w 1049"/>
                  <a:gd name="T35" fmla="*/ 32 h 625"/>
                  <a:gd name="T36" fmla="*/ 17 w 1049"/>
                  <a:gd name="T37" fmla="*/ 38 h 625"/>
                  <a:gd name="T38" fmla="*/ 13 w 1049"/>
                  <a:gd name="T39" fmla="*/ 36 h 625"/>
                  <a:gd name="T40" fmla="*/ 8 w 1049"/>
                  <a:gd name="T41" fmla="*/ 30 h 625"/>
                  <a:gd name="T42" fmla="*/ 3 w 1049"/>
                  <a:gd name="T43" fmla="*/ 23 h 625"/>
                  <a:gd name="T44" fmla="*/ 0 w 1049"/>
                  <a:gd name="T45" fmla="*/ 16 h 625"/>
                  <a:gd name="T46" fmla="*/ 3 w 1049"/>
                  <a:gd name="T47" fmla="*/ 12 h 625"/>
                  <a:gd name="T48" fmla="*/ 8 w 1049"/>
                  <a:gd name="T49" fmla="*/ 10 h 625"/>
                  <a:gd name="T50" fmla="*/ 14 w 1049"/>
                  <a:gd name="T51" fmla="*/ 8 h 625"/>
                  <a:gd name="T52" fmla="*/ 19 w 1049"/>
                  <a:gd name="T53" fmla="*/ 6 h 625"/>
                  <a:gd name="T54" fmla="*/ 24 w 1049"/>
                  <a:gd name="T55" fmla="*/ 5 h 625"/>
                  <a:gd name="T56" fmla="*/ 30 w 1049"/>
                  <a:gd name="T57" fmla="*/ 3 h 625"/>
                  <a:gd name="T58" fmla="*/ 36 w 1049"/>
                  <a:gd name="T59" fmla="*/ 2 h 625"/>
                  <a:gd name="T60" fmla="*/ 41 w 1049"/>
                  <a:gd name="T61" fmla="*/ 0 h 625"/>
                  <a:gd name="T62" fmla="*/ 47 w 1049"/>
                  <a:gd name="T63" fmla="*/ 3 h 625"/>
                  <a:gd name="T64" fmla="*/ 53 w 1049"/>
                  <a:gd name="T65" fmla="*/ 9 h 625"/>
                  <a:gd name="T66" fmla="*/ 59 w 1049"/>
                  <a:gd name="T67" fmla="*/ 15 h 625"/>
                  <a:gd name="T68" fmla="*/ 64 w 1049"/>
                  <a:gd name="T69" fmla="*/ 22 h 625"/>
                  <a:gd name="T70" fmla="*/ 64 w 1049"/>
                  <a:gd name="T71" fmla="*/ 27 h 625"/>
                  <a:gd name="T72" fmla="*/ 61 w 1049"/>
                  <a:gd name="T73" fmla="*/ 29 h 625"/>
                  <a:gd name="T74" fmla="*/ 58 w 1049"/>
                  <a:gd name="T75" fmla="*/ 31 h 625"/>
                  <a:gd name="T76" fmla="*/ 55 w 1049"/>
                  <a:gd name="T77" fmla="*/ 32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25" name="Freeform 170"/>
              <p:cNvSpPr/>
              <p:nvPr/>
            </p:nvSpPr>
            <p:spPr bwMode="auto">
              <a:xfrm>
                <a:off x="4037" y="3687"/>
                <a:ext cx="113" cy="139"/>
              </a:xfrm>
              <a:custGeom>
                <a:avLst/>
                <a:gdLst>
                  <a:gd name="T0" fmla="*/ 24 w 450"/>
                  <a:gd name="T1" fmla="*/ 35 h 556"/>
                  <a:gd name="T2" fmla="*/ 22 w 450"/>
                  <a:gd name="T3" fmla="*/ 30 h 556"/>
                  <a:gd name="T4" fmla="*/ 19 w 450"/>
                  <a:gd name="T5" fmla="*/ 26 h 556"/>
                  <a:gd name="T6" fmla="*/ 15 w 450"/>
                  <a:gd name="T7" fmla="*/ 22 h 556"/>
                  <a:gd name="T8" fmla="*/ 12 w 450"/>
                  <a:gd name="T9" fmla="*/ 18 h 556"/>
                  <a:gd name="T10" fmla="*/ 8 w 450"/>
                  <a:gd name="T11" fmla="*/ 14 h 556"/>
                  <a:gd name="T12" fmla="*/ 5 w 450"/>
                  <a:gd name="T13" fmla="*/ 10 h 556"/>
                  <a:gd name="T14" fmla="*/ 2 w 450"/>
                  <a:gd name="T15" fmla="*/ 6 h 556"/>
                  <a:gd name="T16" fmla="*/ 0 w 450"/>
                  <a:gd name="T17" fmla="*/ 1 h 556"/>
                  <a:gd name="T18" fmla="*/ 1 w 450"/>
                  <a:gd name="T19" fmla="*/ 0 h 556"/>
                  <a:gd name="T20" fmla="*/ 2 w 450"/>
                  <a:gd name="T21" fmla="*/ 0 h 556"/>
                  <a:gd name="T22" fmla="*/ 3 w 450"/>
                  <a:gd name="T23" fmla="*/ 0 h 556"/>
                  <a:gd name="T24" fmla="*/ 4 w 450"/>
                  <a:gd name="T25" fmla="*/ 0 h 556"/>
                  <a:gd name="T26" fmla="*/ 28 w 450"/>
                  <a:gd name="T27" fmla="*/ 33 h 556"/>
                  <a:gd name="T28" fmla="*/ 28 w 450"/>
                  <a:gd name="T29" fmla="*/ 34 h 556"/>
                  <a:gd name="T30" fmla="*/ 27 w 450"/>
                  <a:gd name="T31" fmla="*/ 34 h 556"/>
                  <a:gd name="T32" fmla="*/ 25 w 450"/>
                  <a:gd name="T33" fmla="*/ 35 h 556"/>
                  <a:gd name="T34" fmla="*/ 24 w 450"/>
                  <a:gd name="T35" fmla="*/ 35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26" name="Freeform 171"/>
              <p:cNvSpPr/>
              <p:nvPr/>
            </p:nvSpPr>
            <p:spPr bwMode="auto">
              <a:xfrm>
                <a:off x="3821" y="3305"/>
                <a:ext cx="267" cy="165"/>
              </a:xfrm>
              <a:custGeom>
                <a:avLst/>
                <a:gdLst>
                  <a:gd name="T0" fmla="*/ 50 w 1067"/>
                  <a:gd name="T1" fmla="*/ 26 h 660"/>
                  <a:gd name="T2" fmla="*/ 53 w 1067"/>
                  <a:gd name="T3" fmla="*/ 24 h 660"/>
                  <a:gd name="T4" fmla="*/ 56 w 1067"/>
                  <a:gd name="T5" fmla="*/ 23 h 660"/>
                  <a:gd name="T6" fmla="*/ 60 w 1067"/>
                  <a:gd name="T7" fmla="*/ 22 h 660"/>
                  <a:gd name="T8" fmla="*/ 60 w 1067"/>
                  <a:gd name="T9" fmla="*/ 20 h 660"/>
                  <a:gd name="T10" fmla="*/ 56 w 1067"/>
                  <a:gd name="T11" fmla="*/ 17 h 660"/>
                  <a:gd name="T12" fmla="*/ 53 w 1067"/>
                  <a:gd name="T13" fmla="*/ 14 h 660"/>
                  <a:gd name="T14" fmla="*/ 50 w 1067"/>
                  <a:gd name="T15" fmla="*/ 10 h 660"/>
                  <a:gd name="T16" fmla="*/ 47 w 1067"/>
                  <a:gd name="T17" fmla="*/ 6 h 660"/>
                  <a:gd name="T18" fmla="*/ 43 w 1067"/>
                  <a:gd name="T19" fmla="*/ 4 h 660"/>
                  <a:gd name="T20" fmla="*/ 39 w 1067"/>
                  <a:gd name="T21" fmla="*/ 3 h 660"/>
                  <a:gd name="T22" fmla="*/ 35 w 1067"/>
                  <a:gd name="T23" fmla="*/ 5 h 660"/>
                  <a:gd name="T24" fmla="*/ 30 w 1067"/>
                  <a:gd name="T25" fmla="*/ 8 h 660"/>
                  <a:gd name="T26" fmla="*/ 23 w 1067"/>
                  <a:gd name="T27" fmla="*/ 9 h 660"/>
                  <a:gd name="T28" fmla="*/ 16 w 1067"/>
                  <a:gd name="T29" fmla="*/ 11 h 660"/>
                  <a:gd name="T30" fmla="*/ 10 w 1067"/>
                  <a:gd name="T31" fmla="*/ 13 h 660"/>
                  <a:gd name="T32" fmla="*/ 10 w 1067"/>
                  <a:gd name="T33" fmla="*/ 17 h 660"/>
                  <a:gd name="T34" fmla="*/ 14 w 1067"/>
                  <a:gd name="T35" fmla="*/ 24 h 660"/>
                  <a:gd name="T36" fmla="*/ 19 w 1067"/>
                  <a:gd name="T37" fmla="*/ 30 h 660"/>
                  <a:gd name="T38" fmla="*/ 23 w 1067"/>
                  <a:gd name="T39" fmla="*/ 36 h 660"/>
                  <a:gd name="T40" fmla="*/ 26 w 1067"/>
                  <a:gd name="T41" fmla="*/ 40 h 660"/>
                  <a:gd name="T42" fmla="*/ 25 w 1067"/>
                  <a:gd name="T43" fmla="*/ 41 h 660"/>
                  <a:gd name="T44" fmla="*/ 22 w 1067"/>
                  <a:gd name="T45" fmla="*/ 41 h 660"/>
                  <a:gd name="T46" fmla="*/ 17 w 1067"/>
                  <a:gd name="T47" fmla="*/ 34 h 660"/>
                  <a:gd name="T48" fmla="*/ 12 w 1067"/>
                  <a:gd name="T49" fmla="*/ 27 h 660"/>
                  <a:gd name="T50" fmla="*/ 7 w 1067"/>
                  <a:gd name="T51" fmla="*/ 20 h 660"/>
                  <a:gd name="T52" fmla="*/ 0 w 1067"/>
                  <a:gd name="T53" fmla="*/ 14 h 660"/>
                  <a:gd name="T54" fmla="*/ 3 w 1067"/>
                  <a:gd name="T55" fmla="*/ 11 h 660"/>
                  <a:gd name="T56" fmla="*/ 9 w 1067"/>
                  <a:gd name="T57" fmla="*/ 9 h 660"/>
                  <a:gd name="T58" fmla="*/ 14 w 1067"/>
                  <a:gd name="T59" fmla="*/ 7 h 660"/>
                  <a:gd name="T60" fmla="*/ 20 w 1067"/>
                  <a:gd name="T61" fmla="*/ 6 h 660"/>
                  <a:gd name="T62" fmla="*/ 26 w 1067"/>
                  <a:gd name="T63" fmla="*/ 5 h 660"/>
                  <a:gd name="T64" fmla="*/ 31 w 1067"/>
                  <a:gd name="T65" fmla="*/ 3 h 660"/>
                  <a:gd name="T66" fmla="*/ 37 w 1067"/>
                  <a:gd name="T67" fmla="*/ 2 h 660"/>
                  <a:gd name="T68" fmla="*/ 43 w 1067"/>
                  <a:gd name="T69" fmla="*/ 1 h 660"/>
                  <a:gd name="T70" fmla="*/ 48 w 1067"/>
                  <a:gd name="T71" fmla="*/ 3 h 660"/>
                  <a:gd name="T72" fmla="*/ 54 w 1067"/>
                  <a:gd name="T73" fmla="*/ 8 h 660"/>
                  <a:gd name="T74" fmla="*/ 59 w 1067"/>
                  <a:gd name="T75" fmla="*/ 14 h 660"/>
                  <a:gd name="T76" fmla="*/ 65 w 1067"/>
                  <a:gd name="T77" fmla="*/ 19 h 660"/>
                  <a:gd name="T78" fmla="*/ 65 w 1067"/>
                  <a:gd name="T79" fmla="*/ 24 h 660"/>
                  <a:gd name="T80" fmla="*/ 61 w 1067"/>
                  <a:gd name="T81" fmla="*/ 26 h 660"/>
                  <a:gd name="T82" fmla="*/ 57 w 1067"/>
                  <a:gd name="T83" fmla="*/ 27 h 660"/>
                  <a:gd name="T84" fmla="*/ 52 w 1067"/>
                  <a:gd name="T85" fmla="*/ 28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27" name="Freeform 172"/>
              <p:cNvSpPr/>
              <p:nvPr/>
            </p:nvSpPr>
            <p:spPr bwMode="auto">
              <a:xfrm>
                <a:off x="3910" y="3527"/>
                <a:ext cx="85" cy="105"/>
              </a:xfrm>
              <a:custGeom>
                <a:avLst/>
                <a:gdLst>
                  <a:gd name="T0" fmla="*/ 18 w 342"/>
                  <a:gd name="T1" fmla="*/ 26 h 421"/>
                  <a:gd name="T2" fmla="*/ 15 w 342"/>
                  <a:gd name="T3" fmla="*/ 23 h 421"/>
                  <a:gd name="T4" fmla="*/ 13 w 342"/>
                  <a:gd name="T5" fmla="*/ 21 h 421"/>
                  <a:gd name="T6" fmla="*/ 10 w 342"/>
                  <a:gd name="T7" fmla="*/ 18 h 421"/>
                  <a:gd name="T8" fmla="*/ 8 w 342"/>
                  <a:gd name="T9" fmla="*/ 15 h 421"/>
                  <a:gd name="T10" fmla="*/ 6 w 342"/>
                  <a:gd name="T11" fmla="*/ 12 h 421"/>
                  <a:gd name="T12" fmla="*/ 3 w 342"/>
                  <a:gd name="T13" fmla="*/ 8 h 421"/>
                  <a:gd name="T14" fmla="*/ 2 w 342"/>
                  <a:gd name="T15" fmla="*/ 5 h 421"/>
                  <a:gd name="T16" fmla="*/ 0 w 342"/>
                  <a:gd name="T17" fmla="*/ 2 h 421"/>
                  <a:gd name="T18" fmla="*/ 2 w 342"/>
                  <a:gd name="T19" fmla="*/ 0 h 421"/>
                  <a:gd name="T20" fmla="*/ 4 w 342"/>
                  <a:gd name="T21" fmla="*/ 3 h 421"/>
                  <a:gd name="T22" fmla="*/ 7 w 342"/>
                  <a:gd name="T23" fmla="*/ 6 h 421"/>
                  <a:gd name="T24" fmla="*/ 9 w 342"/>
                  <a:gd name="T25" fmla="*/ 9 h 421"/>
                  <a:gd name="T26" fmla="*/ 12 w 342"/>
                  <a:gd name="T27" fmla="*/ 12 h 421"/>
                  <a:gd name="T28" fmla="*/ 15 w 342"/>
                  <a:gd name="T29" fmla="*/ 15 h 421"/>
                  <a:gd name="T30" fmla="*/ 17 w 342"/>
                  <a:gd name="T31" fmla="*/ 19 h 421"/>
                  <a:gd name="T32" fmla="*/ 20 w 342"/>
                  <a:gd name="T33" fmla="*/ 22 h 421"/>
                  <a:gd name="T34" fmla="*/ 21 w 342"/>
                  <a:gd name="T35" fmla="*/ 25 h 421"/>
                  <a:gd name="T36" fmla="*/ 18 w 342"/>
                  <a:gd name="T37" fmla="*/ 26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28" name="Freeform 173"/>
              <p:cNvSpPr/>
              <p:nvPr/>
            </p:nvSpPr>
            <p:spPr bwMode="auto">
              <a:xfrm>
                <a:off x="3718" y="3159"/>
                <a:ext cx="256" cy="123"/>
              </a:xfrm>
              <a:custGeom>
                <a:avLst/>
                <a:gdLst>
                  <a:gd name="T0" fmla="*/ 51 w 1024"/>
                  <a:gd name="T1" fmla="*/ 27 h 489"/>
                  <a:gd name="T2" fmla="*/ 48 w 1024"/>
                  <a:gd name="T3" fmla="*/ 27 h 489"/>
                  <a:gd name="T4" fmla="*/ 48 w 1024"/>
                  <a:gd name="T5" fmla="*/ 24 h 489"/>
                  <a:gd name="T6" fmla="*/ 49 w 1024"/>
                  <a:gd name="T7" fmla="*/ 23 h 489"/>
                  <a:gd name="T8" fmla="*/ 50 w 1024"/>
                  <a:gd name="T9" fmla="*/ 23 h 489"/>
                  <a:gd name="T10" fmla="*/ 52 w 1024"/>
                  <a:gd name="T11" fmla="*/ 23 h 489"/>
                  <a:gd name="T12" fmla="*/ 54 w 1024"/>
                  <a:gd name="T13" fmla="*/ 23 h 489"/>
                  <a:gd name="T14" fmla="*/ 55 w 1024"/>
                  <a:gd name="T15" fmla="*/ 23 h 489"/>
                  <a:gd name="T16" fmla="*/ 57 w 1024"/>
                  <a:gd name="T17" fmla="*/ 23 h 489"/>
                  <a:gd name="T18" fmla="*/ 58 w 1024"/>
                  <a:gd name="T19" fmla="*/ 21 h 489"/>
                  <a:gd name="T20" fmla="*/ 42 w 1024"/>
                  <a:gd name="T21" fmla="*/ 5 h 489"/>
                  <a:gd name="T22" fmla="*/ 39 w 1024"/>
                  <a:gd name="T23" fmla="*/ 5 h 489"/>
                  <a:gd name="T24" fmla="*/ 37 w 1024"/>
                  <a:gd name="T25" fmla="*/ 6 h 489"/>
                  <a:gd name="T26" fmla="*/ 35 w 1024"/>
                  <a:gd name="T27" fmla="*/ 6 h 489"/>
                  <a:gd name="T28" fmla="*/ 32 w 1024"/>
                  <a:gd name="T29" fmla="*/ 6 h 489"/>
                  <a:gd name="T30" fmla="*/ 30 w 1024"/>
                  <a:gd name="T31" fmla="*/ 6 h 489"/>
                  <a:gd name="T32" fmla="*/ 27 w 1024"/>
                  <a:gd name="T33" fmla="*/ 7 h 489"/>
                  <a:gd name="T34" fmla="*/ 25 w 1024"/>
                  <a:gd name="T35" fmla="*/ 7 h 489"/>
                  <a:gd name="T36" fmla="*/ 23 w 1024"/>
                  <a:gd name="T37" fmla="*/ 7 h 489"/>
                  <a:gd name="T38" fmla="*/ 20 w 1024"/>
                  <a:gd name="T39" fmla="*/ 7 h 489"/>
                  <a:gd name="T40" fmla="*/ 18 w 1024"/>
                  <a:gd name="T41" fmla="*/ 8 h 489"/>
                  <a:gd name="T42" fmla="*/ 16 w 1024"/>
                  <a:gd name="T43" fmla="*/ 8 h 489"/>
                  <a:gd name="T44" fmla="*/ 14 w 1024"/>
                  <a:gd name="T45" fmla="*/ 9 h 489"/>
                  <a:gd name="T46" fmla="*/ 11 w 1024"/>
                  <a:gd name="T47" fmla="*/ 9 h 489"/>
                  <a:gd name="T48" fmla="*/ 9 w 1024"/>
                  <a:gd name="T49" fmla="*/ 10 h 489"/>
                  <a:gd name="T50" fmla="*/ 7 w 1024"/>
                  <a:gd name="T51" fmla="*/ 11 h 489"/>
                  <a:gd name="T52" fmla="*/ 5 w 1024"/>
                  <a:gd name="T53" fmla="*/ 11 h 489"/>
                  <a:gd name="T54" fmla="*/ 6 w 1024"/>
                  <a:gd name="T55" fmla="*/ 14 h 489"/>
                  <a:gd name="T56" fmla="*/ 9 w 1024"/>
                  <a:gd name="T57" fmla="*/ 17 h 489"/>
                  <a:gd name="T58" fmla="*/ 11 w 1024"/>
                  <a:gd name="T59" fmla="*/ 19 h 489"/>
                  <a:gd name="T60" fmla="*/ 14 w 1024"/>
                  <a:gd name="T61" fmla="*/ 21 h 489"/>
                  <a:gd name="T62" fmla="*/ 16 w 1024"/>
                  <a:gd name="T63" fmla="*/ 23 h 489"/>
                  <a:gd name="T64" fmla="*/ 18 w 1024"/>
                  <a:gd name="T65" fmla="*/ 25 h 489"/>
                  <a:gd name="T66" fmla="*/ 20 w 1024"/>
                  <a:gd name="T67" fmla="*/ 28 h 489"/>
                  <a:gd name="T68" fmla="*/ 21 w 1024"/>
                  <a:gd name="T69" fmla="*/ 31 h 489"/>
                  <a:gd name="T70" fmla="*/ 18 w 1024"/>
                  <a:gd name="T71" fmla="*/ 30 h 489"/>
                  <a:gd name="T72" fmla="*/ 15 w 1024"/>
                  <a:gd name="T73" fmla="*/ 28 h 489"/>
                  <a:gd name="T74" fmla="*/ 12 w 1024"/>
                  <a:gd name="T75" fmla="*/ 26 h 489"/>
                  <a:gd name="T76" fmla="*/ 10 w 1024"/>
                  <a:gd name="T77" fmla="*/ 23 h 489"/>
                  <a:gd name="T78" fmla="*/ 7 w 1024"/>
                  <a:gd name="T79" fmla="*/ 21 h 489"/>
                  <a:gd name="T80" fmla="*/ 5 w 1024"/>
                  <a:gd name="T81" fmla="*/ 18 h 489"/>
                  <a:gd name="T82" fmla="*/ 3 w 1024"/>
                  <a:gd name="T83" fmla="*/ 16 h 489"/>
                  <a:gd name="T84" fmla="*/ 0 w 1024"/>
                  <a:gd name="T85" fmla="*/ 13 h 489"/>
                  <a:gd name="T86" fmla="*/ 0 w 1024"/>
                  <a:gd name="T87" fmla="*/ 8 h 489"/>
                  <a:gd name="T88" fmla="*/ 43 w 1024"/>
                  <a:gd name="T89" fmla="*/ 0 h 489"/>
                  <a:gd name="T90" fmla="*/ 64 w 1024"/>
                  <a:gd name="T91" fmla="*/ 21 h 489"/>
                  <a:gd name="T92" fmla="*/ 64 w 1024"/>
                  <a:gd name="T93" fmla="*/ 23 h 489"/>
                  <a:gd name="T94" fmla="*/ 63 w 1024"/>
                  <a:gd name="T95" fmla="*/ 24 h 489"/>
                  <a:gd name="T96" fmla="*/ 61 w 1024"/>
                  <a:gd name="T97" fmla="*/ 25 h 489"/>
                  <a:gd name="T98" fmla="*/ 59 w 1024"/>
                  <a:gd name="T99" fmla="*/ 26 h 489"/>
                  <a:gd name="T100" fmla="*/ 57 w 1024"/>
                  <a:gd name="T101" fmla="*/ 26 h 489"/>
                  <a:gd name="T102" fmla="*/ 55 w 1024"/>
                  <a:gd name="T103" fmla="*/ 26 h 489"/>
                  <a:gd name="T104" fmla="*/ 53 w 1024"/>
                  <a:gd name="T105" fmla="*/ 26 h 489"/>
                  <a:gd name="T106" fmla="*/ 51 w 1024"/>
                  <a:gd name="T107" fmla="*/ 27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29" name="Freeform 174"/>
              <p:cNvSpPr/>
              <p:nvPr/>
            </p:nvSpPr>
            <p:spPr bwMode="auto">
              <a:xfrm>
                <a:off x="3803" y="3379"/>
                <a:ext cx="86" cy="102"/>
              </a:xfrm>
              <a:custGeom>
                <a:avLst/>
                <a:gdLst>
                  <a:gd name="T0" fmla="*/ 19 w 342"/>
                  <a:gd name="T1" fmla="*/ 25 h 410"/>
                  <a:gd name="T2" fmla="*/ 0 w 342"/>
                  <a:gd name="T3" fmla="*/ 2 h 410"/>
                  <a:gd name="T4" fmla="*/ 1 w 342"/>
                  <a:gd name="T5" fmla="*/ 1 h 410"/>
                  <a:gd name="T6" fmla="*/ 2 w 342"/>
                  <a:gd name="T7" fmla="*/ 0 h 410"/>
                  <a:gd name="T8" fmla="*/ 3 w 342"/>
                  <a:gd name="T9" fmla="*/ 0 h 410"/>
                  <a:gd name="T10" fmla="*/ 4 w 342"/>
                  <a:gd name="T11" fmla="*/ 0 h 410"/>
                  <a:gd name="T12" fmla="*/ 6 w 342"/>
                  <a:gd name="T13" fmla="*/ 3 h 410"/>
                  <a:gd name="T14" fmla="*/ 9 w 342"/>
                  <a:gd name="T15" fmla="*/ 6 h 410"/>
                  <a:gd name="T16" fmla="*/ 11 w 342"/>
                  <a:gd name="T17" fmla="*/ 9 h 410"/>
                  <a:gd name="T18" fmla="*/ 14 w 342"/>
                  <a:gd name="T19" fmla="*/ 12 h 410"/>
                  <a:gd name="T20" fmla="*/ 16 w 342"/>
                  <a:gd name="T21" fmla="*/ 15 h 410"/>
                  <a:gd name="T22" fmla="*/ 18 w 342"/>
                  <a:gd name="T23" fmla="*/ 18 h 410"/>
                  <a:gd name="T24" fmla="*/ 20 w 342"/>
                  <a:gd name="T25" fmla="*/ 21 h 410"/>
                  <a:gd name="T26" fmla="*/ 22 w 342"/>
                  <a:gd name="T27" fmla="*/ 24 h 410"/>
                  <a:gd name="T28" fmla="*/ 19 w 342"/>
                  <a:gd name="T29" fmla="*/ 25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30" name="Freeform 175"/>
              <p:cNvSpPr/>
              <p:nvPr/>
            </p:nvSpPr>
            <p:spPr bwMode="auto">
              <a:xfrm>
                <a:off x="3622" y="3036"/>
                <a:ext cx="249" cy="107"/>
              </a:xfrm>
              <a:custGeom>
                <a:avLst/>
                <a:gdLst>
                  <a:gd name="T0" fmla="*/ 42 w 994"/>
                  <a:gd name="T1" fmla="*/ 25 h 429"/>
                  <a:gd name="T2" fmla="*/ 38 w 994"/>
                  <a:gd name="T3" fmla="*/ 25 h 429"/>
                  <a:gd name="T4" fmla="*/ 35 w 994"/>
                  <a:gd name="T5" fmla="*/ 26 h 429"/>
                  <a:gd name="T6" fmla="*/ 32 w 994"/>
                  <a:gd name="T7" fmla="*/ 26 h 429"/>
                  <a:gd name="T8" fmla="*/ 30 w 994"/>
                  <a:gd name="T9" fmla="*/ 25 h 429"/>
                  <a:gd name="T10" fmla="*/ 31 w 994"/>
                  <a:gd name="T11" fmla="*/ 23 h 429"/>
                  <a:gd name="T12" fmla="*/ 33 w 994"/>
                  <a:gd name="T13" fmla="*/ 22 h 429"/>
                  <a:gd name="T14" fmla="*/ 36 w 994"/>
                  <a:gd name="T15" fmla="*/ 22 h 429"/>
                  <a:gd name="T16" fmla="*/ 39 w 994"/>
                  <a:gd name="T17" fmla="*/ 21 h 429"/>
                  <a:gd name="T18" fmla="*/ 44 w 994"/>
                  <a:gd name="T19" fmla="*/ 21 h 429"/>
                  <a:gd name="T20" fmla="*/ 48 w 994"/>
                  <a:gd name="T21" fmla="*/ 20 h 429"/>
                  <a:gd name="T22" fmla="*/ 52 w 994"/>
                  <a:gd name="T23" fmla="*/ 19 h 429"/>
                  <a:gd name="T24" fmla="*/ 52 w 994"/>
                  <a:gd name="T25" fmla="*/ 13 h 429"/>
                  <a:gd name="T26" fmla="*/ 48 w 994"/>
                  <a:gd name="T27" fmla="*/ 7 h 429"/>
                  <a:gd name="T28" fmla="*/ 43 w 994"/>
                  <a:gd name="T29" fmla="*/ 4 h 429"/>
                  <a:gd name="T30" fmla="*/ 37 w 994"/>
                  <a:gd name="T31" fmla="*/ 3 h 429"/>
                  <a:gd name="T32" fmla="*/ 30 w 994"/>
                  <a:gd name="T33" fmla="*/ 4 h 429"/>
                  <a:gd name="T34" fmla="*/ 23 w 994"/>
                  <a:gd name="T35" fmla="*/ 7 h 429"/>
                  <a:gd name="T36" fmla="*/ 16 w 994"/>
                  <a:gd name="T37" fmla="*/ 9 h 429"/>
                  <a:gd name="T38" fmla="*/ 10 w 994"/>
                  <a:gd name="T39" fmla="*/ 10 h 429"/>
                  <a:gd name="T40" fmla="*/ 6 w 994"/>
                  <a:gd name="T41" fmla="*/ 12 h 429"/>
                  <a:gd name="T42" fmla="*/ 7 w 994"/>
                  <a:gd name="T43" fmla="*/ 15 h 429"/>
                  <a:gd name="T44" fmla="*/ 10 w 994"/>
                  <a:gd name="T45" fmla="*/ 19 h 429"/>
                  <a:gd name="T46" fmla="*/ 12 w 994"/>
                  <a:gd name="T47" fmla="*/ 22 h 429"/>
                  <a:gd name="T48" fmla="*/ 12 w 994"/>
                  <a:gd name="T49" fmla="*/ 25 h 429"/>
                  <a:gd name="T50" fmla="*/ 8 w 994"/>
                  <a:gd name="T51" fmla="*/ 22 h 429"/>
                  <a:gd name="T52" fmla="*/ 4 w 994"/>
                  <a:gd name="T53" fmla="*/ 18 h 429"/>
                  <a:gd name="T54" fmla="*/ 1 w 994"/>
                  <a:gd name="T55" fmla="*/ 13 h 429"/>
                  <a:gd name="T56" fmla="*/ 0 w 994"/>
                  <a:gd name="T57" fmla="*/ 8 h 429"/>
                  <a:gd name="T58" fmla="*/ 5 w 994"/>
                  <a:gd name="T59" fmla="*/ 7 h 429"/>
                  <a:gd name="T60" fmla="*/ 11 w 994"/>
                  <a:gd name="T61" fmla="*/ 5 h 429"/>
                  <a:gd name="T62" fmla="*/ 16 w 994"/>
                  <a:gd name="T63" fmla="*/ 4 h 429"/>
                  <a:gd name="T64" fmla="*/ 21 w 994"/>
                  <a:gd name="T65" fmla="*/ 3 h 429"/>
                  <a:gd name="T66" fmla="*/ 27 w 994"/>
                  <a:gd name="T67" fmla="*/ 2 h 429"/>
                  <a:gd name="T68" fmla="*/ 32 w 994"/>
                  <a:gd name="T69" fmla="*/ 1 h 429"/>
                  <a:gd name="T70" fmla="*/ 38 w 994"/>
                  <a:gd name="T71" fmla="*/ 0 h 429"/>
                  <a:gd name="T72" fmla="*/ 44 w 994"/>
                  <a:gd name="T73" fmla="*/ 0 h 429"/>
                  <a:gd name="T74" fmla="*/ 60 w 994"/>
                  <a:gd name="T75" fmla="*/ 21 h 429"/>
                  <a:gd name="T76" fmla="*/ 56 w 994"/>
                  <a:gd name="T77" fmla="*/ 23 h 429"/>
                  <a:gd name="T78" fmla="*/ 51 w 994"/>
                  <a:gd name="T79" fmla="*/ 23 h 429"/>
                  <a:gd name="T80" fmla="*/ 46 w 994"/>
                  <a:gd name="T81" fmla="*/ 24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31" name="Freeform 176"/>
              <p:cNvSpPr/>
              <p:nvPr/>
            </p:nvSpPr>
            <p:spPr bwMode="auto">
              <a:xfrm>
                <a:off x="3697" y="3221"/>
                <a:ext cx="78" cy="92"/>
              </a:xfrm>
              <a:custGeom>
                <a:avLst/>
                <a:gdLst>
                  <a:gd name="T0" fmla="*/ 0 w 312"/>
                  <a:gd name="T1" fmla="*/ 3 h 366"/>
                  <a:gd name="T2" fmla="*/ 1 w 312"/>
                  <a:gd name="T3" fmla="*/ 2 h 366"/>
                  <a:gd name="T4" fmla="*/ 1 w 312"/>
                  <a:gd name="T5" fmla="*/ 1 h 366"/>
                  <a:gd name="T6" fmla="*/ 2 w 312"/>
                  <a:gd name="T7" fmla="*/ 0 h 366"/>
                  <a:gd name="T8" fmla="*/ 4 w 312"/>
                  <a:gd name="T9" fmla="*/ 0 h 366"/>
                  <a:gd name="T10" fmla="*/ 20 w 312"/>
                  <a:gd name="T11" fmla="*/ 21 h 366"/>
                  <a:gd name="T12" fmla="*/ 17 w 312"/>
                  <a:gd name="T13" fmla="*/ 23 h 366"/>
                  <a:gd name="T14" fmla="*/ 0 w 312"/>
                  <a:gd name="T15" fmla="*/ 3 h 3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32" name="Freeform 177"/>
              <p:cNvSpPr/>
              <p:nvPr/>
            </p:nvSpPr>
            <p:spPr bwMode="auto">
              <a:xfrm>
                <a:off x="3538" y="3127"/>
                <a:ext cx="169" cy="218"/>
              </a:xfrm>
              <a:custGeom>
                <a:avLst/>
                <a:gdLst>
                  <a:gd name="T0" fmla="*/ 41 w 674"/>
                  <a:gd name="T1" fmla="*/ 54 h 874"/>
                  <a:gd name="T2" fmla="*/ 39 w 674"/>
                  <a:gd name="T3" fmla="*/ 54 h 874"/>
                  <a:gd name="T4" fmla="*/ 0 w 674"/>
                  <a:gd name="T5" fmla="*/ 3 h 874"/>
                  <a:gd name="T6" fmla="*/ 0 w 674"/>
                  <a:gd name="T7" fmla="*/ 2 h 874"/>
                  <a:gd name="T8" fmla="*/ 0 w 674"/>
                  <a:gd name="T9" fmla="*/ 1 h 874"/>
                  <a:gd name="T10" fmla="*/ 0 w 674"/>
                  <a:gd name="T11" fmla="*/ 1 h 874"/>
                  <a:gd name="T12" fmla="*/ 1 w 674"/>
                  <a:gd name="T13" fmla="*/ 0 h 874"/>
                  <a:gd name="T14" fmla="*/ 4 w 674"/>
                  <a:gd name="T15" fmla="*/ 0 h 874"/>
                  <a:gd name="T16" fmla="*/ 42 w 674"/>
                  <a:gd name="T17" fmla="*/ 51 h 874"/>
                  <a:gd name="T18" fmla="*/ 42 w 674"/>
                  <a:gd name="T19" fmla="*/ 52 h 874"/>
                  <a:gd name="T20" fmla="*/ 42 w 674"/>
                  <a:gd name="T21" fmla="*/ 53 h 874"/>
                  <a:gd name="T22" fmla="*/ 42 w 674"/>
                  <a:gd name="T23" fmla="*/ 54 h 874"/>
                  <a:gd name="T24" fmla="*/ 41 w 674"/>
                  <a:gd name="T25" fmla="*/ 54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33" name="Freeform 178"/>
              <p:cNvSpPr/>
              <p:nvPr/>
            </p:nvSpPr>
            <p:spPr bwMode="auto">
              <a:xfrm>
                <a:off x="3600" y="3091"/>
                <a:ext cx="64" cy="91"/>
              </a:xfrm>
              <a:custGeom>
                <a:avLst/>
                <a:gdLst>
                  <a:gd name="T0" fmla="*/ 14 w 258"/>
                  <a:gd name="T1" fmla="*/ 23 h 364"/>
                  <a:gd name="T2" fmla="*/ 12 w 258"/>
                  <a:gd name="T3" fmla="*/ 21 h 364"/>
                  <a:gd name="T4" fmla="*/ 10 w 258"/>
                  <a:gd name="T5" fmla="*/ 19 h 364"/>
                  <a:gd name="T6" fmla="*/ 8 w 258"/>
                  <a:gd name="T7" fmla="*/ 16 h 364"/>
                  <a:gd name="T8" fmla="*/ 6 w 258"/>
                  <a:gd name="T9" fmla="*/ 14 h 364"/>
                  <a:gd name="T10" fmla="*/ 5 w 258"/>
                  <a:gd name="T11" fmla="*/ 12 h 364"/>
                  <a:gd name="T12" fmla="*/ 3 w 258"/>
                  <a:gd name="T13" fmla="*/ 9 h 364"/>
                  <a:gd name="T14" fmla="*/ 1 w 258"/>
                  <a:gd name="T15" fmla="*/ 6 h 364"/>
                  <a:gd name="T16" fmla="*/ 0 w 258"/>
                  <a:gd name="T17" fmla="*/ 4 h 364"/>
                  <a:gd name="T18" fmla="*/ 0 w 258"/>
                  <a:gd name="T19" fmla="*/ 3 h 364"/>
                  <a:gd name="T20" fmla="*/ 1 w 258"/>
                  <a:gd name="T21" fmla="*/ 2 h 364"/>
                  <a:gd name="T22" fmla="*/ 1 w 258"/>
                  <a:gd name="T23" fmla="*/ 1 h 364"/>
                  <a:gd name="T24" fmla="*/ 2 w 258"/>
                  <a:gd name="T25" fmla="*/ 0 h 364"/>
                  <a:gd name="T26" fmla="*/ 4 w 258"/>
                  <a:gd name="T27" fmla="*/ 3 h 364"/>
                  <a:gd name="T28" fmla="*/ 5 w 258"/>
                  <a:gd name="T29" fmla="*/ 5 h 364"/>
                  <a:gd name="T30" fmla="*/ 7 w 258"/>
                  <a:gd name="T31" fmla="*/ 8 h 364"/>
                  <a:gd name="T32" fmla="*/ 9 w 258"/>
                  <a:gd name="T33" fmla="*/ 11 h 364"/>
                  <a:gd name="T34" fmla="*/ 11 w 258"/>
                  <a:gd name="T35" fmla="*/ 13 h 364"/>
                  <a:gd name="T36" fmla="*/ 13 w 258"/>
                  <a:gd name="T37" fmla="*/ 16 h 364"/>
                  <a:gd name="T38" fmla="*/ 14 w 258"/>
                  <a:gd name="T39" fmla="*/ 18 h 364"/>
                  <a:gd name="T40" fmla="*/ 16 w 258"/>
                  <a:gd name="T41" fmla="*/ 21 h 364"/>
                  <a:gd name="T42" fmla="*/ 14 w 258"/>
                  <a:gd name="T43" fmla="*/ 23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34" name="Freeform 179"/>
              <p:cNvSpPr/>
              <p:nvPr/>
            </p:nvSpPr>
            <p:spPr bwMode="auto">
              <a:xfrm>
                <a:off x="3493" y="3030"/>
                <a:ext cx="144" cy="27"/>
              </a:xfrm>
              <a:custGeom>
                <a:avLst/>
                <a:gdLst>
                  <a:gd name="T0" fmla="*/ 33 w 579"/>
                  <a:gd name="T1" fmla="*/ 4 h 111"/>
                  <a:gd name="T2" fmla="*/ 31 w 579"/>
                  <a:gd name="T3" fmla="*/ 4 h 111"/>
                  <a:gd name="T4" fmla="*/ 29 w 579"/>
                  <a:gd name="T5" fmla="*/ 4 h 111"/>
                  <a:gd name="T6" fmla="*/ 27 w 579"/>
                  <a:gd name="T7" fmla="*/ 4 h 111"/>
                  <a:gd name="T8" fmla="*/ 25 w 579"/>
                  <a:gd name="T9" fmla="*/ 4 h 111"/>
                  <a:gd name="T10" fmla="*/ 23 w 579"/>
                  <a:gd name="T11" fmla="*/ 4 h 111"/>
                  <a:gd name="T12" fmla="*/ 21 w 579"/>
                  <a:gd name="T13" fmla="*/ 4 h 111"/>
                  <a:gd name="T14" fmla="*/ 18 w 579"/>
                  <a:gd name="T15" fmla="*/ 4 h 111"/>
                  <a:gd name="T16" fmla="*/ 16 w 579"/>
                  <a:gd name="T17" fmla="*/ 4 h 111"/>
                  <a:gd name="T18" fmla="*/ 14 w 579"/>
                  <a:gd name="T19" fmla="*/ 5 h 111"/>
                  <a:gd name="T20" fmla="*/ 12 w 579"/>
                  <a:gd name="T21" fmla="*/ 5 h 111"/>
                  <a:gd name="T22" fmla="*/ 10 w 579"/>
                  <a:gd name="T23" fmla="*/ 5 h 111"/>
                  <a:gd name="T24" fmla="*/ 8 w 579"/>
                  <a:gd name="T25" fmla="*/ 5 h 111"/>
                  <a:gd name="T26" fmla="*/ 6 w 579"/>
                  <a:gd name="T27" fmla="*/ 6 h 111"/>
                  <a:gd name="T28" fmla="*/ 4 w 579"/>
                  <a:gd name="T29" fmla="*/ 6 h 111"/>
                  <a:gd name="T30" fmla="*/ 2 w 579"/>
                  <a:gd name="T31" fmla="*/ 6 h 111"/>
                  <a:gd name="T32" fmla="*/ 0 w 579"/>
                  <a:gd name="T33" fmla="*/ 7 h 111"/>
                  <a:gd name="T34" fmla="*/ 0 w 579"/>
                  <a:gd name="T35" fmla="*/ 6 h 111"/>
                  <a:gd name="T36" fmla="*/ 0 w 579"/>
                  <a:gd name="T37" fmla="*/ 5 h 111"/>
                  <a:gd name="T38" fmla="*/ 1 w 579"/>
                  <a:gd name="T39" fmla="*/ 4 h 111"/>
                  <a:gd name="T40" fmla="*/ 1 w 579"/>
                  <a:gd name="T41" fmla="*/ 4 h 111"/>
                  <a:gd name="T42" fmla="*/ 2 w 579"/>
                  <a:gd name="T43" fmla="*/ 3 h 111"/>
                  <a:gd name="T44" fmla="*/ 3 w 579"/>
                  <a:gd name="T45" fmla="*/ 3 h 111"/>
                  <a:gd name="T46" fmla="*/ 4 w 579"/>
                  <a:gd name="T47" fmla="*/ 3 h 111"/>
                  <a:gd name="T48" fmla="*/ 4 w 579"/>
                  <a:gd name="T49" fmla="*/ 2 h 111"/>
                  <a:gd name="T50" fmla="*/ 6 w 579"/>
                  <a:gd name="T51" fmla="*/ 2 h 111"/>
                  <a:gd name="T52" fmla="*/ 8 w 579"/>
                  <a:gd name="T53" fmla="*/ 2 h 111"/>
                  <a:gd name="T54" fmla="*/ 10 w 579"/>
                  <a:gd name="T55" fmla="*/ 1 h 111"/>
                  <a:gd name="T56" fmla="*/ 12 w 579"/>
                  <a:gd name="T57" fmla="*/ 1 h 111"/>
                  <a:gd name="T58" fmla="*/ 14 w 579"/>
                  <a:gd name="T59" fmla="*/ 1 h 111"/>
                  <a:gd name="T60" fmla="*/ 16 w 579"/>
                  <a:gd name="T61" fmla="*/ 0 h 111"/>
                  <a:gd name="T62" fmla="*/ 18 w 579"/>
                  <a:gd name="T63" fmla="*/ 0 h 111"/>
                  <a:gd name="T64" fmla="*/ 20 w 579"/>
                  <a:gd name="T65" fmla="*/ 0 h 111"/>
                  <a:gd name="T66" fmla="*/ 22 w 579"/>
                  <a:gd name="T67" fmla="*/ 0 h 111"/>
                  <a:gd name="T68" fmla="*/ 24 w 579"/>
                  <a:gd name="T69" fmla="*/ 0 h 111"/>
                  <a:gd name="T70" fmla="*/ 26 w 579"/>
                  <a:gd name="T71" fmla="*/ 0 h 111"/>
                  <a:gd name="T72" fmla="*/ 28 w 579"/>
                  <a:gd name="T73" fmla="*/ 0 h 111"/>
                  <a:gd name="T74" fmla="*/ 30 w 579"/>
                  <a:gd name="T75" fmla="*/ 0 h 111"/>
                  <a:gd name="T76" fmla="*/ 32 w 579"/>
                  <a:gd name="T77" fmla="*/ 0 h 111"/>
                  <a:gd name="T78" fmla="*/ 34 w 579"/>
                  <a:gd name="T79" fmla="*/ 1 h 111"/>
                  <a:gd name="T80" fmla="*/ 36 w 579"/>
                  <a:gd name="T81" fmla="*/ 1 h 111"/>
                  <a:gd name="T82" fmla="*/ 33 w 579"/>
                  <a:gd name="T83" fmla="*/ 4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73" name="AutoShape 180"/>
            <p:cNvSpPr>
              <a:spLocks noChangeArrowheads="1"/>
            </p:cNvSpPr>
            <p:nvPr/>
          </p:nvSpPr>
          <p:spPr bwMode="auto">
            <a:xfrm>
              <a:off x="2640" y="768"/>
              <a:ext cx="2016" cy="912"/>
            </a:xfrm>
            <a:prstGeom prst="roundRect">
              <a:avLst>
                <a:gd name="adj" fmla="val 16667"/>
              </a:avLst>
            </a:prstGeom>
            <a:noFill/>
            <a:ln w="9525" algn="ctr">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grpSp>
        <p:nvGrpSpPr>
          <p:cNvPr id="487606" name="Group 182"/>
          <p:cNvGrpSpPr/>
          <p:nvPr/>
        </p:nvGrpSpPr>
        <p:grpSpPr bwMode="auto">
          <a:xfrm>
            <a:off x="3200400" y="4114800"/>
            <a:ext cx="5638800" cy="2720975"/>
            <a:chOff x="2016" y="2592"/>
            <a:chExt cx="3552" cy="1714"/>
          </a:xfrm>
        </p:grpSpPr>
        <p:sp>
          <p:nvSpPr>
            <p:cNvPr id="6153" name="Text Box 183"/>
            <p:cNvSpPr txBox="1">
              <a:spLocks noChangeArrowheads="1"/>
            </p:cNvSpPr>
            <p:nvPr/>
          </p:nvSpPr>
          <p:spPr bwMode="auto">
            <a:xfrm>
              <a:off x="2928" y="2820"/>
              <a:ext cx="1440" cy="300"/>
            </a:xfrm>
            <a:prstGeom prst="rect">
              <a:avLst/>
            </a:prstGeom>
            <a:noFill/>
            <a:ln w="19050"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0000"/>
                  </a:solidFill>
                </a:rPr>
                <a:t>扩展总线接口</a:t>
              </a:r>
            </a:p>
          </p:txBody>
        </p:sp>
        <p:sp>
          <p:nvSpPr>
            <p:cNvPr id="6154" name="AutoShape 184"/>
            <p:cNvSpPr>
              <a:spLocks noChangeArrowheads="1"/>
            </p:cNvSpPr>
            <p:nvPr/>
          </p:nvSpPr>
          <p:spPr bwMode="auto">
            <a:xfrm>
              <a:off x="3528" y="2592"/>
              <a:ext cx="240" cy="240"/>
            </a:xfrm>
            <a:prstGeom prst="upDownArrow">
              <a:avLst>
                <a:gd name="adj1" fmla="val 50000"/>
                <a:gd name="adj2" fmla="val 20000"/>
              </a:avLst>
            </a:prstGeom>
            <a:solidFill>
              <a:srgbClr val="CCFF66"/>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155" name="AutoShape 185"/>
            <p:cNvSpPr>
              <a:spLocks noChangeArrowheads="1"/>
            </p:cNvSpPr>
            <p:nvPr/>
          </p:nvSpPr>
          <p:spPr bwMode="auto">
            <a:xfrm rot="5400000">
              <a:off x="4008" y="2712"/>
              <a:ext cx="192" cy="1488"/>
            </a:xfrm>
            <a:prstGeom prst="can">
              <a:avLst>
                <a:gd name="adj" fmla="val 16433"/>
              </a:avLst>
            </a:prstGeom>
            <a:gradFill rotWithShape="1">
              <a:gsLst>
                <a:gs pos="0">
                  <a:srgbClr val="0099FF"/>
                </a:gs>
                <a:gs pos="50000">
                  <a:srgbClr val="004776"/>
                </a:gs>
                <a:gs pos="100000">
                  <a:srgbClr val="0099FF"/>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156" name="AutoShape 186"/>
            <p:cNvSpPr>
              <a:spLocks noChangeArrowheads="1"/>
            </p:cNvSpPr>
            <p:nvPr/>
          </p:nvSpPr>
          <p:spPr bwMode="auto">
            <a:xfrm>
              <a:off x="3504" y="3552"/>
              <a:ext cx="240" cy="240"/>
            </a:xfrm>
            <a:prstGeom prst="upDownArrow">
              <a:avLst>
                <a:gd name="adj1" fmla="val 50000"/>
                <a:gd name="adj2" fmla="val 20000"/>
              </a:avLst>
            </a:prstGeom>
            <a:solidFill>
              <a:srgbClr val="0099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157" name="AutoShape 187"/>
            <p:cNvSpPr>
              <a:spLocks noChangeArrowheads="1"/>
            </p:cNvSpPr>
            <p:nvPr/>
          </p:nvSpPr>
          <p:spPr bwMode="auto">
            <a:xfrm>
              <a:off x="3504" y="3120"/>
              <a:ext cx="240" cy="240"/>
            </a:xfrm>
            <a:prstGeom prst="upDownArrow">
              <a:avLst>
                <a:gd name="adj1" fmla="val 50000"/>
                <a:gd name="adj2" fmla="val 20000"/>
              </a:avLst>
            </a:prstGeom>
            <a:solidFill>
              <a:srgbClr val="0099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158" name="Text Box 188"/>
            <p:cNvSpPr txBox="1">
              <a:spLocks noChangeArrowheads="1"/>
            </p:cNvSpPr>
            <p:nvPr/>
          </p:nvSpPr>
          <p:spPr bwMode="auto">
            <a:xfrm>
              <a:off x="4368" y="3072"/>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扩展总线</a:t>
              </a:r>
            </a:p>
          </p:txBody>
        </p:sp>
        <p:sp>
          <p:nvSpPr>
            <p:cNvPr id="6159" name="Text Box 189"/>
            <p:cNvSpPr txBox="1">
              <a:spLocks noChangeArrowheads="1"/>
            </p:cNvSpPr>
            <p:nvPr/>
          </p:nvSpPr>
          <p:spPr bwMode="auto">
            <a:xfrm>
              <a:off x="3072" y="3792"/>
              <a:ext cx="1056" cy="300"/>
            </a:xfrm>
            <a:prstGeom prst="rect">
              <a:avLst/>
            </a:prstGeom>
            <a:noFill/>
            <a:ln w="19050"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0000"/>
                  </a:solidFill>
                </a:rPr>
                <a:t>并行口</a:t>
              </a:r>
            </a:p>
          </p:txBody>
        </p:sp>
        <p:sp>
          <p:nvSpPr>
            <p:cNvPr id="6160" name="AutoShape 190"/>
            <p:cNvSpPr>
              <a:spLocks noChangeArrowheads="1"/>
            </p:cNvSpPr>
            <p:nvPr/>
          </p:nvSpPr>
          <p:spPr bwMode="auto">
            <a:xfrm>
              <a:off x="4464" y="3552"/>
              <a:ext cx="240" cy="240"/>
            </a:xfrm>
            <a:prstGeom prst="upDownArrow">
              <a:avLst>
                <a:gd name="adj1" fmla="val 50000"/>
                <a:gd name="adj2" fmla="val 20000"/>
              </a:avLst>
            </a:prstGeom>
            <a:solidFill>
              <a:srgbClr val="0099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pic>
          <p:nvPicPr>
            <p:cNvPr id="6161" name="Picture 19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24" y="3792"/>
              <a:ext cx="864" cy="3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62" name="Freeform 192"/>
            <p:cNvSpPr/>
            <p:nvPr/>
          </p:nvSpPr>
          <p:spPr bwMode="auto">
            <a:xfrm>
              <a:off x="2448" y="3872"/>
              <a:ext cx="768" cy="208"/>
            </a:xfrm>
            <a:custGeom>
              <a:avLst/>
              <a:gdLst>
                <a:gd name="T0" fmla="*/ 559 w 1056"/>
                <a:gd name="T1" fmla="*/ 0 h 448"/>
                <a:gd name="T2" fmla="*/ 431 w 1056"/>
                <a:gd name="T3" fmla="*/ 83 h 448"/>
                <a:gd name="T4" fmla="*/ 0 w 1056"/>
                <a:gd name="T5" fmla="*/ 83 h 448"/>
                <a:gd name="T6" fmla="*/ 0 60000 65536"/>
                <a:gd name="T7" fmla="*/ 0 60000 65536"/>
                <a:gd name="T8" fmla="*/ 0 60000 65536"/>
              </a:gdLst>
              <a:ahLst/>
              <a:cxnLst>
                <a:cxn ang="T6">
                  <a:pos x="T0" y="T1"/>
                </a:cxn>
                <a:cxn ang="T7">
                  <a:pos x="T2" y="T3"/>
                </a:cxn>
                <a:cxn ang="T8">
                  <a:pos x="T4" y="T5"/>
                </a:cxn>
              </a:cxnLst>
              <a:rect l="0" t="0" r="r" b="b"/>
              <a:pathLst>
                <a:path w="1056" h="448">
                  <a:moveTo>
                    <a:pt x="1056" y="0"/>
                  </a:moveTo>
                  <a:cubicBezTo>
                    <a:pt x="1024" y="160"/>
                    <a:pt x="992" y="320"/>
                    <a:pt x="816" y="384"/>
                  </a:cubicBezTo>
                  <a:cubicBezTo>
                    <a:pt x="640" y="448"/>
                    <a:pt x="320" y="416"/>
                    <a:pt x="0" y="384"/>
                  </a:cubicBezTo>
                </a:path>
              </a:pathLst>
            </a:custGeom>
            <a:noFill/>
            <a:ln w="38100" cap="flat" cmpd="sng">
              <a:solidFill>
                <a:srgbClr val="FF0000"/>
              </a:solidFill>
              <a:prstDash val="solid"/>
              <a:rou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pic>
          <p:nvPicPr>
            <p:cNvPr id="6163" name="Picture 19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6" y="3744"/>
              <a:ext cx="768" cy="56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7428"/>
                                        </p:tgtEl>
                                        <p:attrNameLst>
                                          <p:attrName>style.visibility</p:attrName>
                                        </p:attrNameLst>
                                      </p:cBhvr>
                                      <p:to>
                                        <p:strVal val="visible"/>
                                      </p:to>
                                    </p:set>
                                    <p:animEffect transition="in" filter="dissolve">
                                      <p:cBhvr>
                                        <p:cTn id="7" dur="500"/>
                                        <p:tgtEl>
                                          <p:spTgt spid="4874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87442"/>
                                        </p:tgtEl>
                                        <p:attrNameLst>
                                          <p:attrName>style.visibility</p:attrName>
                                        </p:attrNameLst>
                                      </p:cBhvr>
                                      <p:to>
                                        <p:strVal val="visible"/>
                                      </p:to>
                                    </p:set>
                                    <p:animEffect transition="in" filter="wipe(down)">
                                      <p:cBhvr>
                                        <p:cTn id="12" dur="500"/>
                                        <p:tgtEl>
                                          <p:spTgt spid="4874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87431"/>
                                        </p:tgtEl>
                                        <p:attrNameLst>
                                          <p:attrName>style.visibility</p:attrName>
                                        </p:attrNameLst>
                                      </p:cBhvr>
                                      <p:to>
                                        <p:strVal val="visible"/>
                                      </p:to>
                                    </p:set>
                                    <p:animEffect transition="in" filter="wipe(down)">
                                      <p:cBhvr>
                                        <p:cTn id="17" dur="500"/>
                                        <p:tgtEl>
                                          <p:spTgt spid="4874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87436"/>
                                        </p:tgtEl>
                                        <p:attrNameLst>
                                          <p:attrName>style.visibility</p:attrName>
                                        </p:attrNameLst>
                                      </p:cBhvr>
                                      <p:to>
                                        <p:strVal val="visible"/>
                                      </p:to>
                                    </p:set>
                                    <p:animEffect transition="in" filter="wipe(up)">
                                      <p:cBhvr>
                                        <p:cTn id="22" dur="500"/>
                                        <p:tgtEl>
                                          <p:spTgt spid="4874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87606"/>
                                        </p:tgtEl>
                                        <p:attrNameLst>
                                          <p:attrName>style.visibility</p:attrName>
                                        </p:attrNameLst>
                                      </p:cBhvr>
                                      <p:to>
                                        <p:strVal val="visible"/>
                                      </p:to>
                                    </p:set>
                                    <p:animEffect transition="in" filter="wipe(up)">
                                      <p:cBhvr>
                                        <p:cTn id="27" dur="500"/>
                                        <p:tgtEl>
                                          <p:spTgt spid="487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j02919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8451" name="Rectangle 3"/>
          <p:cNvSpPr>
            <a:spLocks noChangeArrowheads="1"/>
          </p:cNvSpPr>
          <p:nvPr/>
        </p:nvSpPr>
        <p:spPr bwMode="auto">
          <a:xfrm>
            <a:off x="800100" y="1981200"/>
            <a:ext cx="7791522" cy="4114800"/>
          </a:xfrm>
          <a:prstGeom prst="rect">
            <a:avLst/>
          </a:prstGeom>
          <a:solidFill>
            <a:srgbClr val="FFFFFF"/>
          </a:soli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955" indent="-274955" eaLnBrk="0" hangingPunct="0">
              <a:spcBef>
                <a:spcPct val="20000"/>
              </a:spcBef>
              <a:buClr>
                <a:srgbClr val="993300"/>
              </a:buClr>
              <a:buSzPct val="90000"/>
              <a:buFont typeface="Wingdings" panose="05000000000000000000" pitchFamily="2" charset="2"/>
              <a:buChar char="n"/>
              <a:tabLst>
                <a:tab pos="352425" algn="l"/>
              </a:tabLst>
              <a:defRPr sz="2800" b="1">
                <a:solidFill>
                  <a:schemeClr val="tx1"/>
                </a:solidFill>
                <a:latin typeface="Arial" panose="020B0604020202020204" pitchFamily="34" charset="0"/>
                <a:ea typeface="宋体" panose="02010600030101010101" pitchFamily="2" charset="-122"/>
              </a:defRPr>
            </a:lvl1pPr>
            <a:lvl2pPr marL="989330" indent="-454025" eaLnBrk="0" hangingPunct="0">
              <a:spcBef>
                <a:spcPct val="20000"/>
              </a:spcBef>
              <a:buClr>
                <a:srgbClr val="CC6600"/>
              </a:buClr>
              <a:buSzPct val="80000"/>
              <a:buFont typeface="Wingdings" panose="05000000000000000000" pitchFamily="2" charset="2"/>
              <a:buChar char="l"/>
              <a:tabLst>
                <a:tab pos="352425" algn="l"/>
              </a:tabLst>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tabLst>
                <a:tab pos="352425" algn="l"/>
              </a:tabLst>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tabLst>
                <a:tab pos="352425"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tabLst>
                <a:tab pos="3524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tabLst>
                <a:tab pos="3524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tabLst>
                <a:tab pos="3524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tabLst>
                <a:tab pos="3524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tabLst>
                <a:tab pos="352425"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
                <a:srgbClr val="FF0000"/>
              </a:buClr>
              <a:buFont typeface="Wingdings" panose="05000000000000000000" pitchFamily="2" charset="2"/>
              <a:buChar char="l"/>
            </a:pPr>
            <a:r>
              <a:rPr lang="zh-CN" altLang="en-US" sz="2600" dirty="0"/>
              <a:t>设备管理的主要任务之一是控制设备和内存与</a:t>
            </a:r>
            <a:r>
              <a:rPr lang="en-US" altLang="zh-CN" sz="2600" dirty="0"/>
              <a:t>CPU</a:t>
            </a:r>
            <a:r>
              <a:rPr lang="zh-CN" altLang="en-US" sz="2600" dirty="0"/>
              <a:t>之间的数据传送</a:t>
            </a:r>
          </a:p>
          <a:p>
            <a:pPr eaLnBrk="1" hangingPunct="1">
              <a:lnSpc>
                <a:spcPct val="130000"/>
              </a:lnSpc>
              <a:spcBef>
                <a:spcPct val="0"/>
              </a:spcBef>
              <a:buClr>
                <a:srgbClr val="FF0000"/>
              </a:buClr>
              <a:buFont typeface="Wingdings" panose="05000000000000000000" pitchFamily="2" charset="2"/>
              <a:buChar char="l"/>
            </a:pPr>
            <a:r>
              <a:rPr lang="en-US" altLang="zh-CN" sz="2600" dirty="0"/>
              <a:t>I/O</a:t>
            </a:r>
            <a:r>
              <a:rPr lang="zh-CN" altLang="en-US" sz="2600" dirty="0"/>
              <a:t>控制方式一般有</a:t>
            </a:r>
            <a:r>
              <a:rPr lang="en-US" altLang="zh-CN" sz="2600" dirty="0"/>
              <a:t>4</a:t>
            </a:r>
            <a:r>
              <a:rPr lang="zh-CN" altLang="en-US" sz="2600" dirty="0"/>
              <a:t>种：</a:t>
            </a:r>
          </a:p>
          <a:p>
            <a:pPr lvl="1" eaLnBrk="1" hangingPunct="1">
              <a:lnSpc>
                <a:spcPct val="130000"/>
              </a:lnSpc>
              <a:spcBef>
                <a:spcPct val="0"/>
              </a:spcBef>
              <a:buClr>
                <a:srgbClr val="FF0000"/>
              </a:buClr>
              <a:buSzPct val="85000"/>
              <a:buFont typeface="Wingdings" panose="05000000000000000000" pitchFamily="2" charset="2"/>
              <a:buChar char="u"/>
            </a:pPr>
            <a:r>
              <a:rPr lang="zh-CN" altLang="en-US" sz="2400" dirty="0"/>
              <a:t>程序直接控制（查询）方式</a:t>
            </a:r>
          </a:p>
          <a:p>
            <a:pPr lvl="1" eaLnBrk="1" hangingPunct="1">
              <a:lnSpc>
                <a:spcPct val="130000"/>
              </a:lnSpc>
              <a:spcBef>
                <a:spcPct val="0"/>
              </a:spcBef>
              <a:buClr>
                <a:srgbClr val="FF0000"/>
              </a:buClr>
              <a:buSzPct val="85000"/>
              <a:buFont typeface="Wingdings" panose="05000000000000000000" pitchFamily="2" charset="2"/>
              <a:buChar char="u"/>
            </a:pPr>
            <a:r>
              <a:rPr lang="zh-CN" altLang="en-US" sz="2400" dirty="0"/>
              <a:t>中断控制方式</a:t>
            </a:r>
          </a:p>
          <a:p>
            <a:pPr lvl="1" eaLnBrk="1" hangingPunct="1">
              <a:lnSpc>
                <a:spcPct val="130000"/>
              </a:lnSpc>
              <a:spcBef>
                <a:spcPct val="0"/>
              </a:spcBef>
              <a:buClr>
                <a:srgbClr val="FF0000"/>
              </a:buClr>
              <a:buSzPct val="85000"/>
              <a:buFont typeface="Wingdings" panose="05000000000000000000" pitchFamily="2" charset="2"/>
              <a:buChar char="u"/>
            </a:pPr>
            <a:r>
              <a:rPr lang="zh-CN" altLang="en-US" sz="2400" dirty="0"/>
              <a:t>直接内存存取（</a:t>
            </a:r>
            <a:r>
              <a:rPr lang="en-US" altLang="zh-CN" sz="2400" dirty="0"/>
              <a:t>DMA</a:t>
            </a:r>
            <a:r>
              <a:rPr lang="zh-CN" altLang="en-US" sz="2400" dirty="0"/>
              <a:t>）方式</a:t>
            </a:r>
          </a:p>
          <a:p>
            <a:pPr lvl="1" eaLnBrk="1" hangingPunct="1">
              <a:lnSpc>
                <a:spcPct val="130000"/>
              </a:lnSpc>
              <a:spcBef>
                <a:spcPct val="0"/>
              </a:spcBef>
              <a:buClr>
                <a:srgbClr val="FF0000"/>
              </a:buClr>
              <a:buSzPct val="85000"/>
              <a:buFont typeface="Wingdings" panose="05000000000000000000" pitchFamily="2" charset="2"/>
              <a:buChar char="u"/>
            </a:pPr>
            <a:r>
              <a:rPr lang="zh-CN" altLang="en-US" sz="2400" dirty="0"/>
              <a:t>通道控制方式（智能设备）</a:t>
            </a:r>
          </a:p>
        </p:txBody>
      </p:sp>
      <p:sp>
        <p:nvSpPr>
          <p:cNvPr id="488452" name="Rectangle 2"/>
          <p:cNvSpPr>
            <a:spLocks noChangeArrowheads="1"/>
          </p:cNvSpPr>
          <p:nvPr/>
        </p:nvSpPr>
        <p:spPr bwMode="auto">
          <a:xfrm>
            <a:off x="2590800" y="490538"/>
            <a:ext cx="38100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latin typeface="黑体" panose="02010609060101010101" pitchFamily="49" charset="-122"/>
                <a:ea typeface="黑体" panose="02010609060101010101" pitchFamily="49" charset="-122"/>
              </a:rPr>
              <a:t>10.3 I/O</a:t>
            </a:r>
            <a:r>
              <a:rPr lang="zh-CN" altLang="en-US" sz="3200" dirty="0">
                <a:latin typeface="黑体" panose="02010609060101010101" pitchFamily="49" charset="-122"/>
                <a:ea typeface="黑体" panose="02010609060101010101" pitchFamily="49" charset="-122"/>
              </a:rPr>
              <a:t>控制方式</a:t>
            </a:r>
          </a:p>
        </p:txBody>
      </p:sp>
      <p:sp>
        <p:nvSpPr>
          <p:cNvPr id="488453" name="Rectangle 5"/>
          <p:cNvSpPr>
            <a:spLocks noGrp="1" noChangeArrowheads="1"/>
          </p:cNvSpPr>
          <p:nvPr>
            <p:ph type="title"/>
          </p:nvPr>
        </p:nvSpPr>
        <p:spPr>
          <a:xfrm>
            <a:off x="743022" y="1152525"/>
            <a:ext cx="7848600" cy="676275"/>
          </a:xfrm>
          <a:noFill/>
        </p:spPr>
        <p:txBody>
          <a:bodyPr/>
          <a:lstStyle/>
          <a:p>
            <a:pPr eaLnBrk="1" hangingPunct="1"/>
            <a:r>
              <a:rPr lang="zh-CN" altLang="en-US" sz="2800" dirty="0">
                <a:solidFill>
                  <a:srgbClr val="CC0000"/>
                </a:solidFill>
              </a:rPr>
              <a:t>控制</a:t>
            </a:r>
            <a:r>
              <a:rPr lang="en-US" altLang="zh-CN" sz="2800" dirty="0">
                <a:solidFill>
                  <a:srgbClr val="CC0000"/>
                </a:solidFill>
              </a:rPr>
              <a:t>I/O</a:t>
            </a:r>
            <a:r>
              <a:rPr lang="zh-CN" altLang="en-US" sz="2800" dirty="0">
                <a:solidFill>
                  <a:srgbClr val="CC0000"/>
                </a:solidFill>
              </a:rPr>
              <a:t>硬件的方式</a:t>
            </a:r>
            <a:r>
              <a:rPr lang="en-US" altLang="zh-CN" sz="2800" dirty="0">
                <a:solidFill>
                  <a:srgbClr val="CC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884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88452"/>
                                        </p:tgtEl>
                                        <p:attrNameLst>
                                          <p:attrName>style.visibility</p:attrName>
                                        </p:attrNameLst>
                                      </p:cBhvr>
                                      <p:to>
                                        <p:strVal val="visible"/>
                                      </p:to>
                                    </p:set>
                                    <p:animEffect transition="in" filter="wipe(left)">
                                      <p:cBhvr>
                                        <p:cTn id="11" dur="500"/>
                                        <p:tgtEl>
                                          <p:spTgt spid="488452"/>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488451"/>
                                        </p:tgtEl>
                                        <p:attrNameLst>
                                          <p:attrName>style.visibility</p:attrName>
                                        </p:attrNameLst>
                                      </p:cBhvr>
                                      <p:to>
                                        <p:strVal val="visible"/>
                                      </p:to>
                                    </p:set>
                                    <p:animEffect transition="in" filter="wipe(up)">
                                      <p:cBhvr>
                                        <p:cTn id="15" dur="500"/>
                                        <p:tgtEl>
                                          <p:spTgt spid="48845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88451">
                                            <p:txEl>
                                              <p:pRg st="0" end="0"/>
                                            </p:txEl>
                                          </p:spTgt>
                                        </p:tgtEl>
                                        <p:attrNameLst>
                                          <p:attrName>style.visibility</p:attrName>
                                        </p:attrNameLst>
                                      </p:cBhvr>
                                      <p:to>
                                        <p:strVal val="visible"/>
                                      </p:to>
                                    </p:set>
                                    <p:anim calcmode="lin" valueType="num">
                                      <p:cBhvr additive="base">
                                        <p:cTn id="20" dur="500" fill="hold"/>
                                        <p:tgtEl>
                                          <p:spTgt spid="488451">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884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88451">
                                            <p:txEl>
                                              <p:pRg st="1" end="1"/>
                                            </p:txEl>
                                          </p:spTgt>
                                        </p:tgtEl>
                                        <p:attrNameLst>
                                          <p:attrName>style.visibility</p:attrName>
                                        </p:attrNameLst>
                                      </p:cBhvr>
                                      <p:to>
                                        <p:strVal val="visible"/>
                                      </p:to>
                                    </p:set>
                                    <p:anim calcmode="lin" valueType="num">
                                      <p:cBhvr additive="base">
                                        <p:cTn id="26" dur="500" fill="hold"/>
                                        <p:tgtEl>
                                          <p:spTgt spid="488451">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88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8451">
                                            <p:txEl>
                                              <p:pRg st="2" end="2"/>
                                            </p:txEl>
                                          </p:spTgt>
                                        </p:tgtEl>
                                        <p:attrNameLst>
                                          <p:attrName>style.visibility</p:attrName>
                                        </p:attrNameLst>
                                      </p:cBhvr>
                                      <p:to>
                                        <p:strVal val="visible"/>
                                      </p:to>
                                    </p:set>
                                    <p:animEffect transition="in" filter="fade">
                                      <p:cBhvr>
                                        <p:cTn id="32" dur="500"/>
                                        <p:tgtEl>
                                          <p:spTgt spid="48845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8451">
                                            <p:txEl>
                                              <p:pRg st="3" end="3"/>
                                            </p:txEl>
                                          </p:spTgt>
                                        </p:tgtEl>
                                        <p:attrNameLst>
                                          <p:attrName>style.visibility</p:attrName>
                                        </p:attrNameLst>
                                      </p:cBhvr>
                                      <p:to>
                                        <p:strVal val="visible"/>
                                      </p:to>
                                    </p:set>
                                    <p:animEffect transition="in" filter="fade">
                                      <p:cBhvr>
                                        <p:cTn id="37" dur="500"/>
                                        <p:tgtEl>
                                          <p:spTgt spid="488451">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88451">
                                            <p:txEl>
                                              <p:pRg st="4" end="4"/>
                                            </p:txEl>
                                          </p:spTgt>
                                        </p:tgtEl>
                                        <p:attrNameLst>
                                          <p:attrName>style.visibility</p:attrName>
                                        </p:attrNameLst>
                                      </p:cBhvr>
                                      <p:to>
                                        <p:strVal val="visible"/>
                                      </p:to>
                                    </p:set>
                                    <p:animEffect transition="in" filter="fade">
                                      <p:cBhvr>
                                        <p:cTn id="42" dur="500"/>
                                        <p:tgtEl>
                                          <p:spTgt spid="488451">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88451">
                                            <p:txEl>
                                              <p:pRg st="5" end="5"/>
                                            </p:txEl>
                                          </p:spTgt>
                                        </p:tgtEl>
                                        <p:attrNameLst>
                                          <p:attrName>style.visibility</p:attrName>
                                        </p:attrNameLst>
                                      </p:cBhvr>
                                      <p:to>
                                        <p:strVal val="visible"/>
                                      </p:to>
                                    </p:set>
                                    <p:animEffect transition="in" filter="fade">
                                      <p:cBhvr>
                                        <p:cTn id="47" dur="500"/>
                                        <p:tgtEl>
                                          <p:spTgt spid="4884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1" grpId="0" animBg="1"/>
      <p:bldP spid="488452" grpId="0"/>
      <p:bldP spid="48845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a:solidFill>
                  <a:srgbClr val="CC0000"/>
                </a:solidFill>
              </a:rPr>
              <a:t>控制</a:t>
            </a:r>
            <a:r>
              <a:rPr lang="en-US" altLang="zh-CN" dirty="0">
                <a:solidFill>
                  <a:srgbClr val="CC0000"/>
                </a:solidFill>
              </a:rPr>
              <a:t>I/O</a:t>
            </a:r>
            <a:r>
              <a:rPr lang="zh-CN" altLang="en-US" dirty="0">
                <a:solidFill>
                  <a:srgbClr val="CC0000"/>
                </a:solidFill>
              </a:rPr>
              <a:t>硬件的方式</a:t>
            </a:r>
            <a:endParaRPr lang="en-US" altLang="zh-CN" dirty="0"/>
          </a:p>
        </p:txBody>
      </p:sp>
      <p:sp>
        <p:nvSpPr>
          <p:cNvPr id="486403" name="Rectangle 3"/>
          <p:cNvSpPr>
            <a:spLocks noChangeArrowheads="1"/>
          </p:cNvSpPr>
          <p:nvPr/>
        </p:nvSpPr>
        <p:spPr bwMode="auto">
          <a:xfrm>
            <a:off x="381000" y="1219200"/>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方案</a:t>
            </a:r>
            <a:r>
              <a:rPr lang="en-US" altLang="zh-CN">
                <a:solidFill>
                  <a:srgbClr val="FF0000"/>
                </a:solidFill>
              </a:rPr>
              <a:t>1: </a:t>
            </a:r>
            <a:r>
              <a:rPr lang="zh-CN" altLang="en-US"/>
              <a:t>原地踏步等待</a:t>
            </a:r>
            <a:r>
              <a:rPr lang="en-US" altLang="zh-CN"/>
              <a:t>!</a:t>
            </a:r>
          </a:p>
        </p:txBody>
      </p:sp>
      <p:grpSp>
        <p:nvGrpSpPr>
          <p:cNvPr id="486404" name="Group 4"/>
          <p:cNvGrpSpPr/>
          <p:nvPr/>
        </p:nvGrpSpPr>
        <p:grpSpPr bwMode="auto">
          <a:xfrm>
            <a:off x="1676400" y="1981200"/>
            <a:ext cx="2362200" cy="609600"/>
            <a:chOff x="2448" y="960"/>
            <a:chExt cx="1488" cy="384"/>
          </a:xfrm>
        </p:grpSpPr>
        <p:sp>
          <p:nvSpPr>
            <p:cNvPr id="15405" name="Rectangle 5"/>
            <p:cNvSpPr>
              <a:spLocks noChangeArrowheads="1"/>
            </p:cNvSpPr>
            <p:nvPr/>
          </p:nvSpPr>
          <p:spPr bwMode="auto">
            <a:xfrm>
              <a:off x="2448" y="960"/>
              <a:ext cx="1440" cy="384"/>
            </a:xfrm>
            <a:prstGeom prst="rect">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406" name="Text Box 6"/>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发送</a:t>
              </a:r>
              <a:r>
                <a:rPr lang="en-US" altLang="zh-CN" sz="2400"/>
                <a:t>Read</a:t>
              </a:r>
              <a:r>
                <a:rPr lang="zh-CN" altLang="en-US" sz="2400"/>
                <a:t>命令</a:t>
              </a:r>
            </a:p>
          </p:txBody>
        </p:sp>
      </p:grpSp>
      <p:grpSp>
        <p:nvGrpSpPr>
          <p:cNvPr id="486407" name="Group 7"/>
          <p:cNvGrpSpPr/>
          <p:nvPr/>
        </p:nvGrpSpPr>
        <p:grpSpPr bwMode="auto">
          <a:xfrm>
            <a:off x="1676400" y="2590800"/>
            <a:ext cx="2362200" cy="838200"/>
            <a:chOff x="1632" y="1632"/>
            <a:chExt cx="1488" cy="528"/>
          </a:xfrm>
        </p:grpSpPr>
        <p:grpSp>
          <p:nvGrpSpPr>
            <p:cNvPr id="15401" name="Group 8"/>
            <p:cNvGrpSpPr/>
            <p:nvPr/>
          </p:nvGrpSpPr>
          <p:grpSpPr bwMode="auto">
            <a:xfrm>
              <a:off x="1632" y="1776"/>
              <a:ext cx="1488" cy="384"/>
              <a:chOff x="2448" y="960"/>
              <a:chExt cx="1488" cy="384"/>
            </a:xfrm>
          </p:grpSpPr>
          <p:sp>
            <p:nvSpPr>
              <p:cNvPr id="15403" name="Rectangle 9"/>
              <p:cNvSpPr>
                <a:spLocks noChangeArrowheads="1"/>
              </p:cNvSpPr>
              <p:nvPr/>
            </p:nvSpPr>
            <p:spPr bwMode="auto">
              <a:xfrm>
                <a:off x="2448" y="960"/>
                <a:ext cx="1440" cy="384"/>
              </a:xfrm>
              <a:prstGeom prst="rect">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404" name="Text Box 10"/>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 Read I/O</a:t>
                </a:r>
                <a:r>
                  <a:rPr lang="zh-CN" altLang="en-US" sz="2400"/>
                  <a:t>状态</a:t>
                </a:r>
              </a:p>
            </p:txBody>
          </p:sp>
        </p:grpSp>
        <p:sp>
          <p:nvSpPr>
            <p:cNvPr id="15402" name="Line 11"/>
            <p:cNvSpPr>
              <a:spLocks noChangeShapeType="1"/>
            </p:cNvSpPr>
            <p:nvPr/>
          </p:nvSpPr>
          <p:spPr bwMode="auto">
            <a:xfrm>
              <a:off x="2352" y="1632"/>
              <a:ext cx="0" cy="14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6412" name="Group 12"/>
          <p:cNvGrpSpPr/>
          <p:nvPr/>
        </p:nvGrpSpPr>
        <p:grpSpPr bwMode="auto">
          <a:xfrm>
            <a:off x="1676400" y="3429000"/>
            <a:ext cx="2362200" cy="838200"/>
            <a:chOff x="1632" y="2160"/>
            <a:chExt cx="1488" cy="528"/>
          </a:xfrm>
        </p:grpSpPr>
        <p:grpSp>
          <p:nvGrpSpPr>
            <p:cNvPr id="15397" name="Group 13"/>
            <p:cNvGrpSpPr/>
            <p:nvPr/>
          </p:nvGrpSpPr>
          <p:grpSpPr bwMode="auto">
            <a:xfrm>
              <a:off x="1632" y="2304"/>
              <a:ext cx="1488" cy="384"/>
              <a:chOff x="2448" y="960"/>
              <a:chExt cx="1488" cy="384"/>
            </a:xfrm>
          </p:grpSpPr>
          <p:sp>
            <p:nvSpPr>
              <p:cNvPr id="15399" name="Rectangle 14"/>
              <p:cNvSpPr>
                <a:spLocks noChangeArrowheads="1"/>
              </p:cNvSpPr>
              <p:nvPr/>
            </p:nvSpPr>
            <p:spPr bwMode="auto">
              <a:xfrm>
                <a:off x="2448" y="960"/>
                <a:ext cx="1440" cy="384"/>
              </a:xfrm>
              <a:prstGeom prst="rect">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400" name="Text Box 15"/>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 </a:t>
                </a:r>
                <a:r>
                  <a:rPr lang="zh-CN" altLang="en-US" sz="2400"/>
                  <a:t>检查</a:t>
                </a:r>
                <a:r>
                  <a:rPr lang="en-US" altLang="zh-CN" sz="2400"/>
                  <a:t>I/O</a:t>
                </a:r>
                <a:r>
                  <a:rPr lang="zh-CN" altLang="en-US" sz="2400"/>
                  <a:t>状态</a:t>
                </a:r>
              </a:p>
            </p:txBody>
          </p:sp>
        </p:grpSp>
        <p:sp>
          <p:nvSpPr>
            <p:cNvPr id="15398" name="Line 16"/>
            <p:cNvSpPr>
              <a:spLocks noChangeShapeType="1"/>
            </p:cNvSpPr>
            <p:nvPr/>
          </p:nvSpPr>
          <p:spPr bwMode="auto">
            <a:xfrm>
              <a:off x="2352" y="2160"/>
              <a:ext cx="0" cy="144"/>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6417" name="Group 17"/>
          <p:cNvGrpSpPr/>
          <p:nvPr/>
        </p:nvGrpSpPr>
        <p:grpSpPr bwMode="auto">
          <a:xfrm>
            <a:off x="914400" y="2514600"/>
            <a:ext cx="1905000" cy="1552575"/>
            <a:chOff x="1152" y="1584"/>
            <a:chExt cx="1200" cy="978"/>
          </a:xfrm>
        </p:grpSpPr>
        <p:sp>
          <p:nvSpPr>
            <p:cNvPr id="15392" name="Line 18"/>
            <p:cNvSpPr>
              <a:spLocks noChangeShapeType="1"/>
            </p:cNvSpPr>
            <p:nvPr/>
          </p:nvSpPr>
          <p:spPr bwMode="auto">
            <a:xfrm flipH="1">
              <a:off x="1440" y="2496"/>
              <a:ext cx="192"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3" name="Line 19"/>
            <p:cNvSpPr>
              <a:spLocks noChangeShapeType="1"/>
            </p:cNvSpPr>
            <p:nvPr/>
          </p:nvSpPr>
          <p:spPr bwMode="auto">
            <a:xfrm flipH="1">
              <a:off x="1440" y="1680"/>
              <a:ext cx="912" cy="0"/>
            </a:xfrm>
            <a:prstGeom prst="line">
              <a:avLst/>
            </a:prstGeom>
            <a:noFill/>
            <a:ln w="38100">
              <a:solidFill>
                <a:srgbClr val="FF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394" name="Group 20"/>
            <p:cNvGrpSpPr/>
            <p:nvPr/>
          </p:nvGrpSpPr>
          <p:grpSpPr bwMode="auto">
            <a:xfrm>
              <a:off x="1152" y="1584"/>
              <a:ext cx="480" cy="978"/>
              <a:chOff x="768" y="3072"/>
              <a:chExt cx="480" cy="978"/>
            </a:xfrm>
          </p:grpSpPr>
          <p:sp>
            <p:nvSpPr>
              <p:cNvPr id="15395" name="Line 21"/>
              <p:cNvSpPr>
                <a:spLocks noChangeShapeType="1"/>
              </p:cNvSpPr>
              <p:nvPr/>
            </p:nvSpPr>
            <p:spPr bwMode="auto">
              <a:xfrm flipH="1">
                <a:off x="1056" y="3168"/>
                <a:ext cx="0" cy="816"/>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6" name="Text Box 22"/>
              <p:cNvSpPr txBox="1">
                <a:spLocks noChangeArrowheads="1"/>
              </p:cNvSpPr>
              <p:nvPr/>
            </p:nvSpPr>
            <p:spPr bwMode="auto">
              <a:xfrm>
                <a:off x="768" y="3072"/>
                <a:ext cx="480"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没有就绪</a:t>
                </a:r>
              </a:p>
            </p:txBody>
          </p:sp>
        </p:grpSp>
      </p:grpSp>
      <p:grpSp>
        <p:nvGrpSpPr>
          <p:cNvPr id="486423" name="Group 23"/>
          <p:cNvGrpSpPr/>
          <p:nvPr/>
        </p:nvGrpSpPr>
        <p:grpSpPr bwMode="auto">
          <a:xfrm>
            <a:off x="1676400" y="4191000"/>
            <a:ext cx="2362200" cy="1066800"/>
            <a:chOff x="1632" y="2640"/>
            <a:chExt cx="1488" cy="672"/>
          </a:xfrm>
        </p:grpSpPr>
        <p:grpSp>
          <p:nvGrpSpPr>
            <p:cNvPr id="15387" name="Group 24"/>
            <p:cNvGrpSpPr/>
            <p:nvPr/>
          </p:nvGrpSpPr>
          <p:grpSpPr bwMode="auto">
            <a:xfrm>
              <a:off x="1632" y="2928"/>
              <a:ext cx="1488" cy="384"/>
              <a:chOff x="2448" y="960"/>
              <a:chExt cx="1488" cy="384"/>
            </a:xfrm>
          </p:grpSpPr>
          <p:sp>
            <p:nvSpPr>
              <p:cNvPr id="15390" name="Rectangle 25"/>
              <p:cNvSpPr>
                <a:spLocks noChangeArrowheads="1"/>
              </p:cNvSpPr>
              <p:nvPr/>
            </p:nvSpPr>
            <p:spPr bwMode="auto">
              <a:xfrm>
                <a:off x="2448" y="960"/>
                <a:ext cx="1440" cy="384"/>
              </a:xfrm>
              <a:prstGeom prst="rect">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391" name="Text Box 26"/>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从</a:t>
                </a:r>
                <a:r>
                  <a:rPr lang="en-US" altLang="zh-CN" sz="2400"/>
                  <a:t>I/O</a:t>
                </a:r>
                <a:r>
                  <a:rPr lang="zh-CN" altLang="en-US" sz="2400"/>
                  <a:t>读取数据</a:t>
                </a:r>
              </a:p>
            </p:txBody>
          </p:sp>
        </p:grpSp>
        <p:sp>
          <p:nvSpPr>
            <p:cNvPr id="15388" name="Line 27"/>
            <p:cNvSpPr>
              <a:spLocks noChangeShapeType="1"/>
            </p:cNvSpPr>
            <p:nvPr/>
          </p:nvSpPr>
          <p:spPr bwMode="auto">
            <a:xfrm>
              <a:off x="2352" y="2688"/>
              <a:ext cx="0" cy="24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9" name="Rectangle 28"/>
            <p:cNvSpPr>
              <a:spLocks noChangeArrowheads="1"/>
            </p:cNvSpPr>
            <p:nvPr/>
          </p:nvSpPr>
          <p:spPr bwMode="auto">
            <a:xfrm>
              <a:off x="2400" y="2640"/>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就绪</a:t>
              </a:r>
            </a:p>
          </p:txBody>
        </p:sp>
      </p:grpSp>
      <p:grpSp>
        <p:nvGrpSpPr>
          <p:cNvPr id="486429" name="Group 29"/>
          <p:cNvGrpSpPr/>
          <p:nvPr/>
        </p:nvGrpSpPr>
        <p:grpSpPr bwMode="auto">
          <a:xfrm>
            <a:off x="1676400" y="5257800"/>
            <a:ext cx="2362200" cy="838200"/>
            <a:chOff x="1632" y="3312"/>
            <a:chExt cx="1488" cy="528"/>
          </a:xfrm>
        </p:grpSpPr>
        <p:grpSp>
          <p:nvGrpSpPr>
            <p:cNvPr id="15383" name="Group 30"/>
            <p:cNvGrpSpPr/>
            <p:nvPr/>
          </p:nvGrpSpPr>
          <p:grpSpPr bwMode="auto">
            <a:xfrm>
              <a:off x="1632" y="3456"/>
              <a:ext cx="1488" cy="384"/>
              <a:chOff x="2448" y="960"/>
              <a:chExt cx="1488" cy="384"/>
            </a:xfrm>
          </p:grpSpPr>
          <p:sp>
            <p:nvSpPr>
              <p:cNvPr id="15385" name="Rectangle 31"/>
              <p:cNvSpPr>
                <a:spLocks noChangeArrowheads="1"/>
              </p:cNvSpPr>
              <p:nvPr/>
            </p:nvSpPr>
            <p:spPr bwMode="auto">
              <a:xfrm>
                <a:off x="2448" y="960"/>
                <a:ext cx="1440" cy="384"/>
              </a:xfrm>
              <a:prstGeom prst="rect">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386" name="Text Box 32"/>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将数据写内存</a:t>
                </a:r>
              </a:p>
            </p:txBody>
          </p:sp>
        </p:grpSp>
        <p:sp>
          <p:nvSpPr>
            <p:cNvPr id="15384" name="Line 33"/>
            <p:cNvSpPr>
              <a:spLocks noChangeShapeType="1"/>
            </p:cNvSpPr>
            <p:nvPr/>
          </p:nvSpPr>
          <p:spPr bwMode="auto">
            <a:xfrm>
              <a:off x="2352" y="3312"/>
              <a:ext cx="0" cy="144"/>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6434" name="Group 34"/>
          <p:cNvGrpSpPr/>
          <p:nvPr/>
        </p:nvGrpSpPr>
        <p:grpSpPr bwMode="auto">
          <a:xfrm>
            <a:off x="228600" y="2362200"/>
            <a:ext cx="1371600" cy="1828800"/>
            <a:chOff x="720" y="1488"/>
            <a:chExt cx="864" cy="1152"/>
          </a:xfrm>
        </p:grpSpPr>
        <p:sp>
          <p:nvSpPr>
            <p:cNvPr id="15381" name="Oval 35"/>
            <p:cNvSpPr>
              <a:spLocks noChangeArrowheads="1"/>
            </p:cNvSpPr>
            <p:nvPr/>
          </p:nvSpPr>
          <p:spPr bwMode="auto">
            <a:xfrm>
              <a:off x="1056" y="1488"/>
              <a:ext cx="528" cy="1152"/>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382" name="Text Box 36"/>
            <p:cNvSpPr txBox="1">
              <a:spLocks noChangeArrowheads="1"/>
            </p:cNvSpPr>
            <p:nvPr/>
          </p:nvSpPr>
          <p:spPr bwMode="auto">
            <a:xfrm>
              <a:off x="720" y="1680"/>
              <a:ext cx="346" cy="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原地踏步</a:t>
              </a:r>
            </a:p>
          </p:txBody>
        </p:sp>
      </p:grpSp>
      <p:grpSp>
        <p:nvGrpSpPr>
          <p:cNvPr id="486437" name="Group 37"/>
          <p:cNvGrpSpPr/>
          <p:nvPr/>
        </p:nvGrpSpPr>
        <p:grpSpPr bwMode="auto">
          <a:xfrm>
            <a:off x="3962400" y="3962400"/>
            <a:ext cx="914400" cy="2038350"/>
            <a:chOff x="3072" y="2496"/>
            <a:chExt cx="576" cy="1284"/>
          </a:xfrm>
        </p:grpSpPr>
        <p:sp>
          <p:nvSpPr>
            <p:cNvPr id="15378" name="Text Box 38"/>
            <p:cNvSpPr txBox="1">
              <a:spLocks noChangeArrowheads="1"/>
            </p:cNvSpPr>
            <p:nvPr/>
          </p:nvSpPr>
          <p:spPr bwMode="auto">
            <a:xfrm>
              <a:off x="3216" y="2784"/>
              <a:ext cx="432" cy="99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出错处理</a:t>
              </a:r>
            </a:p>
          </p:txBody>
        </p:sp>
        <p:sp>
          <p:nvSpPr>
            <p:cNvPr id="15379" name="Line 39"/>
            <p:cNvSpPr>
              <a:spLocks noChangeShapeType="1"/>
            </p:cNvSpPr>
            <p:nvPr/>
          </p:nvSpPr>
          <p:spPr bwMode="auto">
            <a:xfrm>
              <a:off x="3072" y="2496"/>
              <a:ext cx="33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0" name="Line 40"/>
            <p:cNvSpPr>
              <a:spLocks noChangeShapeType="1"/>
            </p:cNvSpPr>
            <p:nvPr/>
          </p:nvSpPr>
          <p:spPr bwMode="auto">
            <a:xfrm>
              <a:off x="3408" y="2496"/>
              <a:ext cx="0" cy="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6441" name="Group 41"/>
          <p:cNvGrpSpPr/>
          <p:nvPr/>
        </p:nvGrpSpPr>
        <p:grpSpPr bwMode="auto">
          <a:xfrm>
            <a:off x="4953000" y="1981200"/>
            <a:ext cx="3733800" cy="2750855"/>
            <a:chOff x="3120" y="1152"/>
            <a:chExt cx="2352" cy="1473"/>
          </a:xfrm>
        </p:grpSpPr>
        <p:sp>
          <p:nvSpPr>
            <p:cNvPr id="15376" name="Rectangle 42"/>
            <p:cNvSpPr>
              <a:spLocks noChangeArrowheads="1"/>
            </p:cNvSpPr>
            <p:nvPr/>
          </p:nvSpPr>
          <p:spPr bwMode="auto">
            <a:xfrm>
              <a:off x="3360" y="1152"/>
              <a:ext cx="1968" cy="1440"/>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5377" name="Rectangle 43"/>
            <p:cNvSpPr>
              <a:spLocks noChangeArrowheads="1"/>
            </p:cNvSpPr>
            <p:nvPr/>
          </p:nvSpPr>
          <p:spPr bwMode="auto">
            <a:xfrm>
              <a:off x="3120" y="1152"/>
              <a:ext cx="2352" cy="1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en-US" altLang="zh-CN" sz="2400" dirty="0">
                  <a:latin typeface="Courier New" panose="02070309020205020404" pitchFamily="49" charset="0"/>
                </a:rPr>
                <a:t>in AL, 0x??</a:t>
              </a:r>
            </a:p>
            <a:p>
              <a:pPr lvl="1" eaLnBrk="1" hangingPunct="1">
                <a:lnSpc>
                  <a:spcPct val="120000"/>
                </a:lnSpc>
                <a:spcBef>
                  <a:spcPct val="0"/>
                </a:spcBef>
                <a:buClrTx/>
                <a:buSzTx/>
                <a:buFontTx/>
                <a:buNone/>
              </a:pPr>
              <a:r>
                <a:rPr lang="en-US" altLang="zh-CN" sz="2400" dirty="0">
                  <a:latin typeface="Courier New" panose="02070309020205020404" pitchFamily="49" charset="0"/>
                </a:rPr>
                <a:t>while(AL!=ready)</a:t>
              </a:r>
            </a:p>
            <a:p>
              <a:pPr lvl="1" eaLnBrk="1" hangingPunct="1">
                <a:lnSpc>
                  <a:spcPct val="120000"/>
                </a:lnSpc>
                <a:spcBef>
                  <a:spcPct val="0"/>
                </a:spcBef>
                <a:buClrTx/>
                <a:buSzTx/>
                <a:buFontTx/>
                <a:buNone/>
              </a:pPr>
              <a:r>
                <a:rPr lang="en-US" altLang="zh-CN" sz="2400" dirty="0">
                  <a:latin typeface="Courier New" panose="02070309020205020404" pitchFamily="49" charset="0"/>
                </a:rPr>
                <a:t>{</a:t>
              </a:r>
            </a:p>
            <a:p>
              <a:pPr lvl="1" eaLnBrk="1" hangingPunct="1">
                <a:lnSpc>
                  <a:spcPct val="120000"/>
                </a:lnSpc>
                <a:spcBef>
                  <a:spcPct val="0"/>
                </a:spcBef>
                <a:buClrTx/>
                <a:buSzTx/>
                <a:buFontTx/>
                <a:buNone/>
              </a:pPr>
              <a:r>
                <a:rPr lang="en-US" altLang="zh-CN" sz="2400" dirty="0">
                  <a:latin typeface="Courier New" panose="02070309020205020404" pitchFamily="49" charset="0"/>
                </a:rPr>
                <a:t>  in AL, 0x??</a:t>
              </a:r>
            </a:p>
            <a:p>
              <a:pPr lvl="1" eaLnBrk="1" hangingPunct="1">
                <a:lnSpc>
                  <a:spcPct val="120000"/>
                </a:lnSpc>
                <a:spcBef>
                  <a:spcPct val="0"/>
                </a:spcBef>
                <a:buClrTx/>
                <a:buSzTx/>
                <a:buFontTx/>
                <a:buNone/>
              </a:pPr>
              <a:r>
                <a:rPr lang="en-US" altLang="zh-CN" sz="2400" dirty="0">
                  <a:latin typeface="Courier New" panose="02070309020205020404" pitchFamily="49" charset="0"/>
                </a:rPr>
                <a:t>} </a:t>
              </a:r>
            </a:p>
            <a:p>
              <a:pPr lvl="1" eaLnBrk="1" hangingPunct="1">
                <a:lnSpc>
                  <a:spcPct val="120000"/>
                </a:lnSpc>
                <a:spcBef>
                  <a:spcPct val="0"/>
                </a:spcBef>
                <a:buClrTx/>
                <a:buSzTx/>
                <a:buFontTx/>
                <a:buNone/>
              </a:pPr>
              <a:r>
                <a:rPr lang="zh-CN" altLang="en-US" sz="2400" dirty="0">
                  <a:latin typeface="Courier New" panose="02070309020205020404" pitchFamily="49" charset="0"/>
                </a:rPr>
                <a:t>读数据</a:t>
              </a:r>
              <a:r>
                <a:rPr lang="en-US" altLang="zh-CN" sz="2400" dirty="0">
                  <a:latin typeface="Courier New" panose="02070309020205020404" pitchFamily="49" charset="0"/>
                </a:rPr>
                <a:t>...</a:t>
              </a:r>
              <a:endParaRPr lang="en-US" altLang="zh-CN" sz="2400" dirty="0">
                <a:latin typeface="Courier New" panose="02070309020205020404" pitchFamily="49" charset="0"/>
                <a:sym typeface="Symbol" panose="05050102010706020507" pitchFamily="18" charset="2"/>
              </a:endParaRPr>
            </a:p>
          </p:txBody>
        </p:sp>
      </p:grpSp>
      <p:sp>
        <p:nvSpPr>
          <p:cNvPr id="486444" name="AutoShape 44"/>
          <p:cNvSpPr>
            <a:spLocks noChangeArrowheads="1"/>
          </p:cNvSpPr>
          <p:nvPr/>
        </p:nvSpPr>
        <p:spPr bwMode="auto">
          <a:xfrm rot="10800000">
            <a:off x="7315200" y="1371600"/>
            <a:ext cx="1371600" cy="533400"/>
          </a:xfrm>
          <a:prstGeom prst="wedgeRoundRectCallout">
            <a:avLst>
              <a:gd name="adj1" fmla="val 43171"/>
              <a:gd name="adj2" fmla="val -169347"/>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轮询</a:t>
            </a:r>
            <a:r>
              <a:rPr lang="en-US" altLang="zh-CN" sz="2400"/>
              <a:t>!</a:t>
            </a:r>
          </a:p>
        </p:txBody>
      </p:sp>
      <p:sp>
        <p:nvSpPr>
          <p:cNvPr id="486445" name="Text Box 45"/>
          <p:cNvSpPr txBox="1">
            <a:spLocks noChangeArrowheads="1"/>
          </p:cNvSpPr>
          <p:nvPr/>
        </p:nvSpPr>
        <p:spPr bwMode="auto">
          <a:xfrm>
            <a:off x="4533900" y="1345049"/>
            <a:ext cx="2286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None/>
            </a:pPr>
            <a:r>
              <a:rPr lang="zh-CN" altLang="en-US" dirty="0">
                <a:solidFill>
                  <a:srgbClr val="FF0000"/>
                </a:solidFill>
              </a:rPr>
              <a:t>查询（轮询）</a:t>
            </a:r>
          </a:p>
        </p:txBody>
      </p:sp>
      <p:sp>
        <p:nvSpPr>
          <p:cNvPr id="486446" name="AutoShape 46"/>
          <p:cNvSpPr>
            <a:spLocks noChangeArrowheads="1"/>
          </p:cNvSpPr>
          <p:nvPr/>
        </p:nvSpPr>
        <p:spPr bwMode="auto">
          <a:xfrm rot="10800000">
            <a:off x="6248400" y="5105400"/>
            <a:ext cx="2590800" cy="1219200"/>
          </a:xfrm>
          <a:prstGeom prst="wedgeRoundRectCallout">
            <a:avLst>
              <a:gd name="adj1" fmla="val 26838"/>
              <a:gd name="adj2" fmla="val 128644"/>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浪费</a:t>
            </a:r>
            <a:r>
              <a:rPr lang="en-US" altLang="zh-CN" sz="2400"/>
              <a:t>CPU</a:t>
            </a:r>
            <a:r>
              <a:rPr lang="zh-CN" altLang="en-US" sz="2400"/>
              <a:t>资源</a:t>
            </a:r>
            <a:r>
              <a:rPr lang="en-US" altLang="zh-CN" sz="2400"/>
              <a:t>(CPU</a:t>
            </a:r>
            <a:r>
              <a:rPr lang="zh-CN" altLang="en-US" sz="2400"/>
              <a:t>比外设快太多了</a:t>
            </a:r>
            <a:r>
              <a:rPr lang="en-US" altLang="zh-CN" sz="24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86403"/>
                                        </p:tgtEl>
                                        <p:attrNameLst>
                                          <p:attrName>style.visibility</p:attrName>
                                        </p:attrNameLst>
                                      </p:cBhvr>
                                      <p:to>
                                        <p:strVal val="visible"/>
                                      </p:to>
                                    </p:set>
                                    <p:animEffect transition="in" filter="dissolve">
                                      <p:cBhvr>
                                        <p:cTn id="7" dur="500"/>
                                        <p:tgtEl>
                                          <p:spTgt spid="48640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6445"/>
                                        </p:tgtEl>
                                        <p:attrNameLst>
                                          <p:attrName>style.visibility</p:attrName>
                                        </p:attrNameLst>
                                      </p:cBhvr>
                                      <p:to>
                                        <p:strVal val="visible"/>
                                      </p:to>
                                    </p:set>
                                    <p:animEffect transition="in" filter="dissolve">
                                      <p:cBhvr>
                                        <p:cTn id="12" dur="500"/>
                                        <p:tgtEl>
                                          <p:spTgt spid="4864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86404"/>
                                        </p:tgtEl>
                                        <p:attrNameLst>
                                          <p:attrName>style.visibility</p:attrName>
                                        </p:attrNameLst>
                                      </p:cBhvr>
                                      <p:to>
                                        <p:strVal val="visible"/>
                                      </p:to>
                                    </p:set>
                                    <p:animEffect transition="in" filter="dissolve">
                                      <p:cBhvr>
                                        <p:cTn id="17" dur="500"/>
                                        <p:tgtEl>
                                          <p:spTgt spid="4864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86407"/>
                                        </p:tgtEl>
                                        <p:attrNameLst>
                                          <p:attrName>style.visibility</p:attrName>
                                        </p:attrNameLst>
                                      </p:cBhvr>
                                      <p:to>
                                        <p:strVal val="visible"/>
                                      </p:to>
                                    </p:set>
                                    <p:animEffect transition="in" filter="wipe(up)">
                                      <p:cBhvr>
                                        <p:cTn id="22" dur="500"/>
                                        <p:tgtEl>
                                          <p:spTgt spid="4864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86412"/>
                                        </p:tgtEl>
                                        <p:attrNameLst>
                                          <p:attrName>style.visibility</p:attrName>
                                        </p:attrNameLst>
                                      </p:cBhvr>
                                      <p:to>
                                        <p:strVal val="visible"/>
                                      </p:to>
                                    </p:set>
                                    <p:animEffect transition="in" filter="wipe(up)">
                                      <p:cBhvr>
                                        <p:cTn id="27" dur="500"/>
                                        <p:tgtEl>
                                          <p:spTgt spid="4864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86423"/>
                                        </p:tgtEl>
                                        <p:attrNameLst>
                                          <p:attrName>style.visibility</p:attrName>
                                        </p:attrNameLst>
                                      </p:cBhvr>
                                      <p:to>
                                        <p:strVal val="visible"/>
                                      </p:to>
                                    </p:set>
                                    <p:animEffect transition="in" filter="wipe(up)">
                                      <p:cBhvr>
                                        <p:cTn id="32" dur="500"/>
                                        <p:tgtEl>
                                          <p:spTgt spid="4864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86417"/>
                                        </p:tgtEl>
                                        <p:attrNameLst>
                                          <p:attrName>style.visibility</p:attrName>
                                        </p:attrNameLst>
                                      </p:cBhvr>
                                      <p:to>
                                        <p:strVal val="visible"/>
                                      </p:to>
                                    </p:set>
                                    <p:animEffect transition="in" filter="wipe(down)">
                                      <p:cBhvr>
                                        <p:cTn id="37" dur="500"/>
                                        <p:tgtEl>
                                          <p:spTgt spid="48641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86434"/>
                                        </p:tgtEl>
                                        <p:attrNameLst>
                                          <p:attrName>style.visibility</p:attrName>
                                        </p:attrNameLst>
                                      </p:cBhvr>
                                      <p:to>
                                        <p:strVal val="visible"/>
                                      </p:to>
                                    </p:set>
                                    <p:animEffect transition="in" filter="dissolve">
                                      <p:cBhvr>
                                        <p:cTn id="42" dur="500"/>
                                        <p:tgtEl>
                                          <p:spTgt spid="48643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86429"/>
                                        </p:tgtEl>
                                        <p:attrNameLst>
                                          <p:attrName>style.visibility</p:attrName>
                                        </p:attrNameLst>
                                      </p:cBhvr>
                                      <p:to>
                                        <p:strVal val="visible"/>
                                      </p:to>
                                    </p:set>
                                    <p:animEffect transition="in" filter="dissolve">
                                      <p:cBhvr>
                                        <p:cTn id="47" dur="500"/>
                                        <p:tgtEl>
                                          <p:spTgt spid="48642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486437"/>
                                        </p:tgtEl>
                                        <p:attrNameLst>
                                          <p:attrName>style.visibility</p:attrName>
                                        </p:attrNameLst>
                                      </p:cBhvr>
                                      <p:to>
                                        <p:strVal val="visible"/>
                                      </p:to>
                                    </p:set>
                                    <p:animEffect transition="in" filter="dissolve">
                                      <p:cBhvr>
                                        <p:cTn id="52" dur="500"/>
                                        <p:tgtEl>
                                          <p:spTgt spid="48643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86441"/>
                                        </p:tgtEl>
                                        <p:attrNameLst>
                                          <p:attrName>style.visibility</p:attrName>
                                        </p:attrNameLst>
                                      </p:cBhvr>
                                      <p:to>
                                        <p:strVal val="visible"/>
                                      </p:to>
                                    </p:set>
                                    <p:animEffect transition="in" filter="dissolve">
                                      <p:cBhvr>
                                        <p:cTn id="57" dur="500"/>
                                        <p:tgtEl>
                                          <p:spTgt spid="48644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86444"/>
                                        </p:tgtEl>
                                        <p:attrNameLst>
                                          <p:attrName>style.visibility</p:attrName>
                                        </p:attrNameLst>
                                      </p:cBhvr>
                                      <p:to>
                                        <p:strVal val="visible"/>
                                      </p:to>
                                    </p:set>
                                    <p:animEffect transition="in" filter="dissolve">
                                      <p:cBhvr>
                                        <p:cTn id="62" dur="500"/>
                                        <p:tgtEl>
                                          <p:spTgt spid="486444"/>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86446"/>
                                        </p:tgtEl>
                                        <p:attrNameLst>
                                          <p:attrName>style.visibility</p:attrName>
                                        </p:attrNameLst>
                                      </p:cBhvr>
                                      <p:to>
                                        <p:strVal val="visible"/>
                                      </p:to>
                                    </p:set>
                                    <p:animEffect transition="in" filter="dissolve">
                                      <p:cBhvr>
                                        <p:cTn id="67" dur="500"/>
                                        <p:tgtEl>
                                          <p:spTgt spid="486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p:bldP spid="486444" grpId="0" animBg="1"/>
      <p:bldP spid="486445" grpId="0"/>
      <p:bldP spid="48644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z="3200">
                <a:solidFill>
                  <a:srgbClr val="CC0000"/>
                </a:solidFill>
              </a:rPr>
              <a:t>例子：程序方法控制</a:t>
            </a:r>
            <a:r>
              <a:rPr lang="en-US" altLang="zh-CN" sz="3200">
                <a:solidFill>
                  <a:srgbClr val="CC0000"/>
                </a:solidFill>
              </a:rPr>
              <a:t>I/O</a:t>
            </a:r>
            <a:r>
              <a:rPr lang="zh-CN" altLang="en-US" sz="3200">
                <a:solidFill>
                  <a:srgbClr val="CC0000"/>
                </a:solidFill>
              </a:rPr>
              <a:t>设备读入数据流程</a:t>
            </a:r>
          </a:p>
        </p:txBody>
      </p:sp>
      <p:sp>
        <p:nvSpPr>
          <p:cNvPr id="16387" name="Rectangle 3"/>
          <p:cNvSpPr>
            <a:spLocks noGrp="1" noChangeArrowheads="1"/>
          </p:cNvSpPr>
          <p:nvPr>
            <p:ph type="body" idx="1"/>
          </p:nvPr>
        </p:nvSpPr>
        <p:spPr>
          <a:xfrm>
            <a:off x="4648200" y="1295400"/>
            <a:ext cx="4114800" cy="5029200"/>
          </a:xfrm>
          <a:noFill/>
          <a:ln>
            <a:solidFill>
              <a:srgbClr val="C0C0C0"/>
            </a:solidFill>
            <a:miter lim="800000"/>
          </a:ln>
        </p:spPr>
        <p:txBody>
          <a:bodyPr anchor="ctr"/>
          <a:lstStyle/>
          <a:p>
            <a:pPr marL="363855" indent="-363855" eaLnBrk="1" hangingPunct="1">
              <a:lnSpc>
                <a:spcPct val="110000"/>
              </a:lnSpc>
              <a:buFont typeface="Wingdings" panose="05000000000000000000" pitchFamily="2" charset="2"/>
              <a:buNone/>
            </a:pPr>
            <a:r>
              <a:rPr lang="zh-CN" altLang="en-US" sz="2000">
                <a:solidFill>
                  <a:srgbClr val="CC0000"/>
                </a:solidFill>
              </a:rPr>
              <a:t>程序直接控制（查询）方式 工作</a:t>
            </a:r>
          </a:p>
          <a:p>
            <a:pPr marL="363855" indent="-363855" eaLnBrk="1" hangingPunct="1">
              <a:lnSpc>
                <a:spcPct val="110000"/>
              </a:lnSpc>
              <a:buFont typeface="Wingdings" panose="05000000000000000000" pitchFamily="2" charset="2"/>
              <a:buNone/>
            </a:pPr>
            <a:r>
              <a:rPr lang="zh-CN" altLang="en-US" sz="2000">
                <a:solidFill>
                  <a:srgbClr val="CC0000"/>
                </a:solidFill>
              </a:rPr>
              <a:t>步骤小结：</a:t>
            </a:r>
          </a:p>
          <a:p>
            <a:pPr marL="363855" indent="-363855" eaLnBrk="1" hangingPunct="1">
              <a:lnSpc>
                <a:spcPct val="130000"/>
              </a:lnSpc>
              <a:buFont typeface="Wingdings" panose="05000000000000000000" pitchFamily="2" charset="2"/>
              <a:buNone/>
            </a:pPr>
            <a:r>
              <a:rPr lang="zh-CN" altLang="en-US" sz="1800"/>
              <a:t>（</a:t>
            </a:r>
            <a:r>
              <a:rPr lang="en-US" altLang="zh-CN" sz="1800"/>
              <a:t>1</a:t>
            </a:r>
            <a:r>
              <a:rPr lang="zh-CN" altLang="en-US" sz="1800"/>
              <a:t>）当某进程需要输入</a:t>
            </a:r>
            <a:r>
              <a:rPr lang="en-US" altLang="zh-CN" sz="1800"/>
              <a:t>/</a:t>
            </a:r>
            <a:r>
              <a:rPr lang="zh-CN" altLang="en-US" sz="1800"/>
              <a:t>输出数据时，由</a:t>
            </a:r>
            <a:r>
              <a:rPr lang="en-US" altLang="zh-CN" sz="1800"/>
              <a:t>CPU</a:t>
            </a:r>
            <a:r>
              <a:rPr lang="zh-CN" altLang="en-US" sz="1800"/>
              <a:t>向设备控制器发出一条</a:t>
            </a:r>
            <a:r>
              <a:rPr lang="en-US" altLang="zh-CN" sz="1800"/>
              <a:t>I/O</a:t>
            </a:r>
            <a:r>
              <a:rPr lang="zh-CN" altLang="en-US" sz="1800"/>
              <a:t>指令启动设备工作（对于输出操作，则</a:t>
            </a:r>
            <a:r>
              <a:rPr lang="en-US" altLang="zh-CN" sz="1800"/>
              <a:t>CPU</a:t>
            </a:r>
            <a:r>
              <a:rPr lang="zh-CN" altLang="en-US" sz="1800"/>
              <a:t>还要向数据寄存器中存放输出数据）；</a:t>
            </a:r>
          </a:p>
          <a:p>
            <a:pPr marL="363855" indent="-363855" eaLnBrk="1" hangingPunct="1">
              <a:lnSpc>
                <a:spcPct val="130000"/>
              </a:lnSpc>
              <a:buFont typeface="Wingdings" panose="05000000000000000000" pitchFamily="2" charset="2"/>
              <a:buNone/>
            </a:pPr>
            <a:r>
              <a:rPr lang="zh-CN" altLang="en-US" sz="1800"/>
              <a:t>（</a:t>
            </a:r>
            <a:r>
              <a:rPr lang="en-US" altLang="zh-CN" sz="1800"/>
              <a:t>2</a:t>
            </a:r>
            <a:r>
              <a:rPr lang="zh-CN" altLang="en-US" sz="1800"/>
              <a:t>）在设备输入</a:t>
            </a:r>
            <a:r>
              <a:rPr lang="en-US" altLang="zh-CN" sz="1800"/>
              <a:t>/</a:t>
            </a:r>
            <a:r>
              <a:rPr lang="zh-CN" altLang="en-US" sz="1800"/>
              <a:t>输出数据期间，</a:t>
            </a:r>
            <a:r>
              <a:rPr lang="en-US" altLang="zh-CN" sz="1800"/>
              <a:t>CPU</a:t>
            </a:r>
            <a:r>
              <a:rPr lang="zh-CN" altLang="en-US" sz="1800"/>
              <a:t>不断地循环进行查询设备状态寄存器的值（检查</a:t>
            </a:r>
            <a:r>
              <a:rPr lang="en-US" altLang="zh-CN" sz="1800"/>
              <a:t>I/O</a:t>
            </a:r>
            <a:r>
              <a:rPr lang="zh-CN" altLang="en-US" sz="1800"/>
              <a:t>工作是否完成）。</a:t>
            </a:r>
          </a:p>
          <a:p>
            <a:pPr marL="363855" indent="-363855" eaLnBrk="1" hangingPunct="1">
              <a:lnSpc>
                <a:spcPct val="130000"/>
              </a:lnSpc>
              <a:buFont typeface="Wingdings" panose="05000000000000000000" pitchFamily="2" charset="2"/>
              <a:buNone/>
            </a:pPr>
            <a:r>
              <a:rPr lang="zh-CN" altLang="en-US" sz="1800"/>
              <a:t>（</a:t>
            </a:r>
            <a:r>
              <a:rPr lang="en-US" altLang="zh-CN" sz="1800"/>
              <a:t>3</a:t>
            </a:r>
            <a:r>
              <a:rPr lang="zh-CN" altLang="en-US" sz="1800"/>
              <a:t>）若完成，对输入操作来说</a:t>
            </a:r>
            <a:r>
              <a:rPr lang="en-US" altLang="zh-CN" sz="1800"/>
              <a:t>CPU</a:t>
            </a:r>
            <a:r>
              <a:rPr lang="zh-CN" altLang="en-US" sz="1800"/>
              <a:t>则从数据寄存器中取出数据，然后进行下一次的输入</a:t>
            </a:r>
            <a:r>
              <a:rPr lang="en-US" altLang="zh-CN" sz="1800"/>
              <a:t>/</a:t>
            </a:r>
            <a:r>
              <a:rPr lang="zh-CN" altLang="en-US" sz="1800"/>
              <a:t>输出数据或结束。</a:t>
            </a:r>
          </a:p>
        </p:txBody>
      </p:sp>
      <p:sp>
        <p:nvSpPr>
          <p:cNvPr id="16388" name="Rectangle 7"/>
          <p:cNvSpPr>
            <a:spLocks noChangeArrowheads="1"/>
          </p:cNvSpPr>
          <p:nvPr/>
        </p:nvSpPr>
        <p:spPr bwMode="auto">
          <a:xfrm>
            <a:off x="965200" y="2381250"/>
            <a:ext cx="1676400" cy="400050"/>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a:latin typeface="Times New Roman" panose="02020603050405020304" pitchFamily="18" charset="0"/>
              </a:rPr>
              <a:t>读</a:t>
            </a:r>
            <a:r>
              <a:rPr lang="en-US" altLang="zh-CN" sz="1400">
                <a:latin typeface="Times New Roman" panose="02020603050405020304" pitchFamily="18" charset="0"/>
              </a:rPr>
              <a:t>I/O</a:t>
            </a:r>
            <a:r>
              <a:rPr lang="zh-CN" altLang="en-US" sz="1400">
                <a:latin typeface="Times New Roman" panose="02020603050405020304" pitchFamily="18" charset="0"/>
              </a:rPr>
              <a:t>控制器状态</a:t>
            </a:r>
            <a:endParaRPr lang="zh-CN" altLang="en-US" sz="1400"/>
          </a:p>
        </p:txBody>
      </p:sp>
      <p:sp>
        <p:nvSpPr>
          <p:cNvPr id="16389" name="Rectangle 8"/>
          <p:cNvSpPr>
            <a:spLocks noChangeArrowheads="1"/>
          </p:cNvSpPr>
          <p:nvPr/>
        </p:nvSpPr>
        <p:spPr bwMode="auto">
          <a:xfrm>
            <a:off x="700088" y="3714750"/>
            <a:ext cx="2284412" cy="400050"/>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a:latin typeface="Times New Roman" panose="02020603050405020304" pitchFamily="18" charset="0"/>
              </a:rPr>
              <a:t>从</a:t>
            </a:r>
            <a:r>
              <a:rPr lang="en-US" altLang="zh-CN" sz="1400">
                <a:latin typeface="Times New Roman" panose="02020603050405020304" pitchFamily="18" charset="0"/>
              </a:rPr>
              <a:t>I/O</a:t>
            </a:r>
            <a:r>
              <a:rPr lang="zh-CN" altLang="en-US" sz="1400">
                <a:latin typeface="Times New Roman" panose="02020603050405020304" pitchFamily="18" charset="0"/>
              </a:rPr>
              <a:t>控制器中读一个字</a:t>
            </a:r>
            <a:endParaRPr lang="zh-CN" altLang="en-US" sz="1400"/>
          </a:p>
        </p:txBody>
      </p:sp>
      <p:sp>
        <p:nvSpPr>
          <p:cNvPr id="16390" name="Rectangle 9"/>
          <p:cNvSpPr>
            <a:spLocks noChangeArrowheads="1"/>
          </p:cNvSpPr>
          <p:nvPr/>
        </p:nvSpPr>
        <p:spPr bwMode="auto">
          <a:xfrm>
            <a:off x="914400" y="4381500"/>
            <a:ext cx="1828800" cy="400050"/>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a:latin typeface="Times New Roman" panose="02020603050405020304" pitchFamily="18" charset="0"/>
              </a:rPr>
              <a:t>取出该字存到内存</a:t>
            </a:r>
            <a:endParaRPr lang="zh-CN" altLang="en-US" sz="1400"/>
          </a:p>
        </p:txBody>
      </p:sp>
      <p:sp>
        <p:nvSpPr>
          <p:cNvPr id="16391" name="AutoShape 10"/>
          <p:cNvSpPr>
            <a:spLocks noChangeArrowheads="1"/>
          </p:cNvSpPr>
          <p:nvPr/>
        </p:nvSpPr>
        <p:spPr bwMode="auto">
          <a:xfrm>
            <a:off x="1066800" y="3048000"/>
            <a:ext cx="1524000" cy="387350"/>
          </a:xfrm>
          <a:prstGeom prst="flowChartDecision">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400"/>
          </a:p>
        </p:txBody>
      </p:sp>
      <p:sp>
        <p:nvSpPr>
          <p:cNvPr id="16392" name="AutoShape 11"/>
          <p:cNvSpPr>
            <a:spLocks noChangeArrowheads="1"/>
          </p:cNvSpPr>
          <p:nvPr/>
        </p:nvSpPr>
        <p:spPr bwMode="auto">
          <a:xfrm>
            <a:off x="1066800" y="5048250"/>
            <a:ext cx="1524000" cy="400050"/>
          </a:xfrm>
          <a:prstGeom prst="flowChartDecision">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6393" name="Line 12"/>
          <p:cNvSpPr>
            <a:spLocks noChangeShapeType="1"/>
          </p:cNvSpPr>
          <p:nvPr/>
        </p:nvSpPr>
        <p:spPr bwMode="auto">
          <a:xfrm>
            <a:off x="1827213" y="1206500"/>
            <a:ext cx="1587" cy="40005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4" name="Line 13"/>
          <p:cNvSpPr>
            <a:spLocks noChangeShapeType="1"/>
          </p:cNvSpPr>
          <p:nvPr/>
        </p:nvSpPr>
        <p:spPr bwMode="auto">
          <a:xfrm>
            <a:off x="1828800" y="1981200"/>
            <a:ext cx="1588" cy="40005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5" name="Line 14"/>
          <p:cNvSpPr>
            <a:spLocks noChangeShapeType="1"/>
          </p:cNvSpPr>
          <p:nvPr/>
        </p:nvSpPr>
        <p:spPr bwMode="auto">
          <a:xfrm>
            <a:off x="1828800" y="2781300"/>
            <a:ext cx="1588" cy="2667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6" name="Line 15"/>
          <p:cNvSpPr>
            <a:spLocks noChangeShapeType="1"/>
          </p:cNvSpPr>
          <p:nvPr/>
        </p:nvSpPr>
        <p:spPr bwMode="auto">
          <a:xfrm>
            <a:off x="1828800" y="3448050"/>
            <a:ext cx="1588" cy="2667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7" name="Line 16"/>
          <p:cNvSpPr>
            <a:spLocks noChangeShapeType="1"/>
          </p:cNvSpPr>
          <p:nvPr/>
        </p:nvSpPr>
        <p:spPr bwMode="auto">
          <a:xfrm>
            <a:off x="1828800" y="4114800"/>
            <a:ext cx="1588" cy="2667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8" name="Line 17"/>
          <p:cNvSpPr>
            <a:spLocks noChangeShapeType="1"/>
          </p:cNvSpPr>
          <p:nvPr/>
        </p:nvSpPr>
        <p:spPr bwMode="auto">
          <a:xfrm>
            <a:off x="1828800" y="4781550"/>
            <a:ext cx="1588" cy="2667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9" name="Line 18"/>
          <p:cNvSpPr>
            <a:spLocks noChangeShapeType="1"/>
          </p:cNvSpPr>
          <p:nvPr/>
        </p:nvSpPr>
        <p:spPr bwMode="auto">
          <a:xfrm>
            <a:off x="1827213" y="5448300"/>
            <a:ext cx="1587" cy="40005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0" name="Line 19"/>
          <p:cNvSpPr>
            <a:spLocks noChangeShapeType="1"/>
          </p:cNvSpPr>
          <p:nvPr/>
        </p:nvSpPr>
        <p:spPr bwMode="auto">
          <a:xfrm>
            <a:off x="457200" y="1447800"/>
            <a:ext cx="13716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1" name="Line 20"/>
          <p:cNvSpPr>
            <a:spLocks noChangeShapeType="1"/>
          </p:cNvSpPr>
          <p:nvPr/>
        </p:nvSpPr>
        <p:spPr bwMode="auto">
          <a:xfrm>
            <a:off x="457200" y="1447800"/>
            <a:ext cx="1588" cy="37973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2" name="Line 21"/>
          <p:cNvSpPr>
            <a:spLocks noChangeShapeType="1"/>
          </p:cNvSpPr>
          <p:nvPr/>
        </p:nvSpPr>
        <p:spPr bwMode="auto">
          <a:xfrm>
            <a:off x="457200" y="5245100"/>
            <a:ext cx="609600" cy="15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3" name="Line 22"/>
          <p:cNvSpPr>
            <a:spLocks noChangeShapeType="1"/>
          </p:cNvSpPr>
          <p:nvPr/>
        </p:nvSpPr>
        <p:spPr bwMode="auto">
          <a:xfrm>
            <a:off x="762000" y="2165350"/>
            <a:ext cx="1066800" cy="158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4" name="Line 23"/>
          <p:cNvSpPr>
            <a:spLocks noChangeShapeType="1"/>
          </p:cNvSpPr>
          <p:nvPr/>
        </p:nvSpPr>
        <p:spPr bwMode="auto">
          <a:xfrm>
            <a:off x="762000" y="2165350"/>
            <a:ext cx="1588" cy="10668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5" name="Line 24"/>
          <p:cNvSpPr>
            <a:spLocks noChangeShapeType="1"/>
          </p:cNvSpPr>
          <p:nvPr/>
        </p:nvSpPr>
        <p:spPr bwMode="auto">
          <a:xfrm>
            <a:off x="762000" y="3232150"/>
            <a:ext cx="304800" cy="15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6" name="Line 25"/>
          <p:cNvSpPr>
            <a:spLocks noChangeShapeType="1"/>
          </p:cNvSpPr>
          <p:nvPr/>
        </p:nvSpPr>
        <p:spPr bwMode="auto">
          <a:xfrm>
            <a:off x="2590800" y="3236913"/>
            <a:ext cx="6096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7" name="Rectangle 26"/>
          <p:cNvSpPr>
            <a:spLocks noChangeArrowheads="1"/>
          </p:cNvSpPr>
          <p:nvPr/>
        </p:nvSpPr>
        <p:spPr bwMode="auto">
          <a:xfrm>
            <a:off x="1371600" y="5056188"/>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a:latin typeface="Times New Roman" panose="02020603050405020304" pitchFamily="18" charset="0"/>
              </a:rPr>
              <a:t>传送完成？</a:t>
            </a:r>
          </a:p>
          <a:p>
            <a:pPr eaLnBrk="1" hangingPunct="1">
              <a:spcBef>
                <a:spcPct val="0"/>
              </a:spcBef>
              <a:buClrTx/>
              <a:buSzTx/>
              <a:buFontTx/>
              <a:buNone/>
            </a:pPr>
            <a:endParaRPr lang="en-US" altLang="zh-CN" sz="1400"/>
          </a:p>
        </p:txBody>
      </p:sp>
      <p:sp>
        <p:nvSpPr>
          <p:cNvPr id="16408" name="Rectangle 27"/>
          <p:cNvSpPr>
            <a:spLocks noChangeArrowheads="1"/>
          </p:cNvSpPr>
          <p:nvPr/>
        </p:nvSpPr>
        <p:spPr bwMode="auto">
          <a:xfrm>
            <a:off x="1270000" y="584835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a:latin typeface="Times New Roman" panose="02020603050405020304" pitchFamily="18" charset="0"/>
              </a:rPr>
              <a:t>下一条指令</a:t>
            </a:r>
          </a:p>
          <a:p>
            <a:pPr eaLnBrk="1" hangingPunct="1">
              <a:spcBef>
                <a:spcPct val="0"/>
              </a:spcBef>
              <a:buClrTx/>
              <a:buSzTx/>
              <a:buFontTx/>
              <a:buNone/>
            </a:pPr>
            <a:endParaRPr lang="en-US" altLang="zh-CN" sz="1400"/>
          </a:p>
        </p:txBody>
      </p:sp>
      <p:sp>
        <p:nvSpPr>
          <p:cNvPr id="16409" name="Rectangle 28"/>
          <p:cNvSpPr>
            <a:spLocks noChangeArrowheads="1"/>
          </p:cNvSpPr>
          <p:nvPr/>
        </p:nvSpPr>
        <p:spPr bwMode="auto">
          <a:xfrm>
            <a:off x="1384300" y="30353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a:latin typeface="Times New Roman" panose="02020603050405020304" pitchFamily="18" charset="0"/>
              </a:rPr>
              <a:t>检查状态？</a:t>
            </a:r>
          </a:p>
          <a:p>
            <a:pPr eaLnBrk="1" hangingPunct="1">
              <a:spcBef>
                <a:spcPct val="0"/>
              </a:spcBef>
              <a:buClrTx/>
              <a:buSzTx/>
              <a:buFontTx/>
              <a:buNone/>
            </a:pPr>
            <a:endParaRPr lang="en-US" altLang="zh-CN" sz="1400"/>
          </a:p>
        </p:txBody>
      </p:sp>
      <p:sp>
        <p:nvSpPr>
          <p:cNvPr id="16410" name="Rectangle 29"/>
          <p:cNvSpPr>
            <a:spLocks noChangeArrowheads="1"/>
          </p:cNvSpPr>
          <p:nvPr/>
        </p:nvSpPr>
        <p:spPr bwMode="auto">
          <a:xfrm>
            <a:off x="3200400" y="1581150"/>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400">
                <a:latin typeface="Times New Roman" panose="02020603050405020304" pitchFamily="18" charset="0"/>
              </a:rPr>
              <a:t>CPU → I/O</a:t>
            </a:r>
          </a:p>
          <a:p>
            <a:pPr eaLnBrk="1" hangingPunct="1">
              <a:spcBef>
                <a:spcPct val="0"/>
              </a:spcBef>
              <a:buClrTx/>
              <a:buSzTx/>
              <a:buFontTx/>
              <a:buNone/>
            </a:pPr>
            <a:endParaRPr lang="en-US" altLang="zh-CN" sz="1400"/>
          </a:p>
        </p:txBody>
      </p:sp>
      <p:sp>
        <p:nvSpPr>
          <p:cNvPr id="16411" name="Rectangle 30"/>
          <p:cNvSpPr>
            <a:spLocks noChangeArrowheads="1"/>
          </p:cNvSpPr>
          <p:nvPr/>
        </p:nvSpPr>
        <p:spPr bwMode="auto">
          <a:xfrm>
            <a:off x="3200400" y="2381250"/>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400">
                <a:latin typeface="Times New Roman" panose="02020603050405020304" pitchFamily="18" charset="0"/>
              </a:rPr>
              <a:t>I/O → CPU</a:t>
            </a:r>
            <a:endParaRPr lang="en-US" altLang="zh-CN" sz="1400"/>
          </a:p>
        </p:txBody>
      </p:sp>
      <p:sp>
        <p:nvSpPr>
          <p:cNvPr id="16412" name="Rectangle 31"/>
          <p:cNvSpPr>
            <a:spLocks noChangeArrowheads="1"/>
          </p:cNvSpPr>
          <p:nvPr/>
        </p:nvSpPr>
        <p:spPr bwMode="auto">
          <a:xfrm>
            <a:off x="3200400" y="3048000"/>
            <a:ext cx="76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a:solidFill>
                  <a:srgbClr val="993366"/>
                </a:solidFill>
                <a:latin typeface="Times New Roman" panose="02020603050405020304" pitchFamily="18" charset="0"/>
              </a:rPr>
              <a:t>出错</a:t>
            </a:r>
          </a:p>
          <a:p>
            <a:pPr eaLnBrk="1" hangingPunct="1">
              <a:spcBef>
                <a:spcPct val="0"/>
              </a:spcBef>
              <a:buClrTx/>
              <a:buSzTx/>
              <a:buFontTx/>
              <a:buNone/>
            </a:pPr>
            <a:endParaRPr lang="en-US" altLang="zh-CN" sz="1400"/>
          </a:p>
        </p:txBody>
      </p:sp>
      <p:sp>
        <p:nvSpPr>
          <p:cNvPr id="16413" name="Rectangle 32"/>
          <p:cNvSpPr>
            <a:spLocks noChangeArrowheads="1"/>
          </p:cNvSpPr>
          <p:nvPr/>
        </p:nvSpPr>
        <p:spPr bwMode="auto">
          <a:xfrm>
            <a:off x="3200400" y="3714750"/>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400">
                <a:latin typeface="Times New Roman" panose="02020603050405020304" pitchFamily="18" charset="0"/>
              </a:rPr>
              <a:t>I/O → CPU</a:t>
            </a:r>
          </a:p>
          <a:p>
            <a:pPr eaLnBrk="1" hangingPunct="1">
              <a:spcBef>
                <a:spcPct val="0"/>
              </a:spcBef>
              <a:buClrTx/>
              <a:buSzTx/>
              <a:buFontTx/>
              <a:buNone/>
            </a:pPr>
            <a:endParaRPr lang="en-US" altLang="zh-CN" sz="1400"/>
          </a:p>
        </p:txBody>
      </p:sp>
      <p:sp>
        <p:nvSpPr>
          <p:cNvPr id="16414" name="Rectangle 33"/>
          <p:cNvSpPr>
            <a:spLocks noChangeArrowheads="1"/>
          </p:cNvSpPr>
          <p:nvPr/>
        </p:nvSpPr>
        <p:spPr bwMode="auto">
          <a:xfrm>
            <a:off x="3200400" y="4381500"/>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400">
                <a:latin typeface="Times New Roman" panose="02020603050405020304" pitchFamily="18" charset="0"/>
              </a:rPr>
              <a:t>CPU → </a:t>
            </a:r>
            <a:r>
              <a:rPr lang="zh-CN" altLang="en-US" sz="1400">
                <a:latin typeface="Times New Roman" panose="02020603050405020304" pitchFamily="18" charset="0"/>
              </a:rPr>
              <a:t>内存</a:t>
            </a:r>
          </a:p>
          <a:p>
            <a:pPr eaLnBrk="1" hangingPunct="1">
              <a:spcBef>
                <a:spcPct val="0"/>
              </a:spcBef>
              <a:buClrTx/>
              <a:buSzTx/>
              <a:buFontTx/>
              <a:buNone/>
            </a:pPr>
            <a:endParaRPr lang="en-US" altLang="zh-CN" sz="1400"/>
          </a:p>
        </p:txBody>
      </p:sp>
      <p:sp>
        <p:nvSpPr>
          <p:cNvPr id="16415" name="Rectangle 34"/>
          <p:cNvSpPr>
            <a:spLocks noChangeArrowheads="1"/>
          </p:cNvSpPr>
          <p:nvPr/>
        </p:nvSpPr>
        <p:spPr bwMode="auto">
          <a:xfrm>
            <a:off x="1752600" y="5384800"/>
            <a:ext cx="76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a:solidFill>
                  <a:srgbClr val="993366"/>
                </a:solidFill>
                <a:latin typeface="Times New Roman" panose="02020603050405020304" pitchFamily="18" charset="0"/>
              </a:rPr>
              <a:t>完成</a:t>
            </a:r>
            <a:endParaRPr lang="zh-CN" altLang="en-US" sz="1400"/>
          </a:p>
        </p:txBody>
      </p:sp>
      <p:sp>
        <p:nvSpPr>
          <p:cNvPr id="16416" name="Rectangle 35"/>
          <p:cNvSpPr>
            <a:spLocks noChangeArrowheads="1"/>
          </p:cNvSpPr>
          <p:nvPr/>
        </p:nvSpPr>
        <p:spPr bwMode="auto">
          <a:xfrm>
            <a:off x="1765300" y="3397250"/>
            <a:ext cx="76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a:solidFill>
                  <a:srgbClr val="993366"/>
                </a:solidFill>
                <a:latin typeface="Times New Roman" panose="02020603050405020304" pitchFamily="18" charset="0"/>
              </a:rPr>
              <a:t>就绪</a:t>
            </a:r>
            <a:endParaRPr lang="zh-CN" altLang="en-US" sz="1400"/>
          </a:p>
        </p:txBody>
      </p:sp>
      <p:sp>
        <p:nvSpPr>
          <p:cNvPr id="16417" name="Rectangle 36"/>
          <p:cNvSpPr>
            <a:spLocks noChangeArrowheads="1"/>
          </p:cNvSpPr>
          <p:nvPr/>
        </p:nvSpPr>
        <p:spPr bwMode="auto">
          <a:xfrm>
            <a:off x="457200" y="4940300"/>
            <a:ext cx="76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a:solidFill>
                  <a:srgbClr val="993366"/>
                </a:solidFill>
                <a:latin typeface="Times New Roman" panose="02020603050405020304" pitchFamily="18" charset="0"/>
              </a:rPr>
              <a:t>未完成</a:t>
            </a:r>
            <a:endParaRPr lang="zh-CN" altLang="en-US" sz="1400"/>
          </a:p>
        </p:txBody>
      </p:sp>
      <p:sp>
        <p:nvSpPr>
          <p:cNvPr id="16418" name="Rectangle 37"/>
          <p:cNvSpPr>
            <a:spLocks noChangeArrowheads="1"/>
          </p:cNvSpPr>
          <p:nvPr/>
        </p:nvSpPr>
        <p:spPr bwMode="auto">
          <a:xfrm>
            <a:off x="673100" y="29019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a:solidFill>
                  <a:srgbClr val="993366"/>
                </a:solidFill>
                <a:latin typeface="Times New Roman" panose="02020603050405020304" pitchFamily="18" charset="0"/>
              </a:rPr>
              <a:t>未就绪</a:t>
            </a:r>
            <a:endParaRPr lang="zh-CN" altLang="en-US" sz="1400"/>
          </a:p>
        </p:txBody>
      </p:sp>
      <p:sp>
        <p:nvSpPr>
          <p:cNvPr id="16419" name="Rectangle 38"/>
          <p:cNvSpPr>
            <a:spLocks noChangeArrowheads="1"/>
          </p:cNvSpPr>
          <p:nvPr/>
        </p:nvSpPr>
        <p:spPr bwMode="auto">
          <a:xfrm>
            <a:off x="763588" y="1606550"/>
            <a:ext cx="2132012" cy="400050"/>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a:latin typeface="Times New Roman" panose="02020603050405020304" pitchFamily="18" charset="0"/>
              </a:rPr>
              <a:t>向</a:t>
            </a:r>
            <a:r>
              <a:rPr lang="en-US" altLang="zh-CN" sz="1400">
                <a:latin typeface="Times New Roman" panose="02020603050405020304" pitchFamily="18" charset="0"/>
              </a:rPr>
              <a:t>I/O</a:t>
            </a:r>
            <a:r>
              <a:rPr lang="zh-CN" altLang="en-US" sz="1400">
                <a:latin typeface="Times New Roman" panose="02020603050405020304" pitchFamily="18" charset="0"/>
              </a:rPr>
              <a:t>控制器发读指令 </a:t>
            </a:r>
            <a:endParaRPr lang="zh-CN" altLang="en-US" sz="1400"/>
          </a:p>
        </p:txBody>
      </p:sp>
      <p:sp>
        <p:nvSpPr>
          <p:cNvPr id="16420" name="Rectangle 39"/>
          <p:cNvSpPr>
            <a:spLocks noChangeArrowheads="1"/>
          </p:cNvSpPr>
          <p:nvPr/>
        </p:nvSpPr>
        <p:spPr bwMode="auto">
          <a:xfrm>
            <a:off x="685800" y="6248400"/>
            <a:ext cx="3657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a:solidFill>
                  <a:srgbClr val="CC0000"/>
                </a:solidFill>
                <a:latin typeface="Times New Roman" panose="02020603050405020304" pitchFamily="18" charset="0"/>
              </a:rPr>
              <a:t>例子：程序方法控制</a:t>
            </a:r>
            <a:r>
              <a:rPr lang="en-US" altLang="zh-CN" sz="1400">
                <a:solidFill>
                  <a:srgbClr val="CC0000"/>
                </a:solidFill>
                <a:latin typeface="Times New Roman" panose="02020603050405020304" pitchFamily="18" charset="0"/>
              </a:rPr>
              <a:t>I/O</a:t>
            </a:r>
            <a:r>
              <a:rPr lang="zh-CN" altLang="en-US" sz="1400">
                <a:solidFill>
                  <a:srgbClr val="CC0000"/>
                </a:solidFill>
                <a:latin typeface="Times New Roman" panose="02020603050405020304" pitchFamily="18" charset="0"/>
              </a:rPr>
              <a:t>设备读入数据流程</a:t>
            </a:r>
          </a:p>
          <a:p>
            <a:pPr eaLnBrk="1" hangingPunct="1">
              <a:spcBef>
                <a:spcPct val="0"/>
              </a:spcBef>
              <a:buClrTx/>
              <a:buSzTx/>
              <a:buFontTx/>
              <a:buNone/>
            </a:pPr>
            <a:endParaRPr lang="en-US" altLang="zh-CN" sz="1400">
              <a:solidFill>
                <a:srgbClr val="CC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a:solidFill>
                  <a:srgbClr val="CC0000"/>
                </a:solidFill>
              </a:rPr>
              <a:t>控制</a:t>
            </a:r>
            <a:r>
              <a:rPr lang="en-US" altLang="zh-CN" dirty="0">
                <a:solidFill>
                  <a:srgbClr val="CC0000"/>
                </a:solidFill>
              </a:rPr>
              <a:t>I/O</a:t>
            </a:r>
            <a:r>
              <a:rPr lang="zh-CN" altLang="en-US" dirty="0">
                <a:solidFill>
                  <a:srgbClr val="CC0000"/>
                </a:solidFill>
              </a:rPr>
              <a:t>硬件的方式</a:t>
            </a:r>
            <a:r>
              <a:rPr lang="en-US" altLang="zh-CN" dirty="0"/>
              <a:t>?</a:t>
            </a:r>
          </a:p>
        </p:txBody>
      </p:sp>
      <p:sp>
        <p:nvSpPr>
          <p:cNvPr id="474115" name="Rectangle 3"/>
          <p:cNvSpPr>
            <a:spLocks noChangeArrowheads="1"/>
          </p:cNvSpPr>
          <p:nvPr/>
        </p:nvSpPr>
        <p:spPr bwMode="auto">
          <a:xfrm>
            <a:off x="381000" y="1219200"/>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方案</a:t>
            </a:r>
            <a:r>
              <a:rPr lang="en-US" altLang="zh-CN">
                <a:solidFill>
                  <a:srgbClr val="FF0000"/>
                </a:solidFill>
              </a:rPr>
              <a:t>2: </a:t>
            </a:r>
            <a:r>
              <a:rPr lang="zh-CN" altLang="en-US"/>
              <a:t>设备就绪了告诉</a:t>
            </a:r>
            <a:r>
              <a:rPr lang="en-US" altLang="zh-CN"/>
              <a:t>CPU</a:t>
            </a:r>
            <a:r>
              <a:rPr lang="zh-CN" altLang="en-US"/>
              <a:t>一声</a:t>
            </a:r>
            <a:r>
              <a:rPr lang="en-US" altLang="zh-CN"/>
              <a:t>!</a:t>
            </a:r>
          </a:p>
        </p:txBody>
      </p:sp>
      <p:grpSp>
        <p:nvGrpSpPr>
          <p:cNvPr id="474116" name="Group 4"/>
          <p:cNvGrpSpPr/>
          <p:nvPr/>
        </p:nvGrpSpPr>
        <p:grpSpPr bwMode="auto">
          <a:xfrm>
            <a:off x="4419600" y="3505200"/>
            <a:ext cx="4724400" cy="3194050"/>
            <a:chOff x="2784" y="2256"/>
            <a:chExt cx="2976" cy="2012"/>
          </a:xfrm>
        </p:grpSpPr>
        <p:sp>
          <p:nvSpPr>
            <p:cNvPr id="17450" name="Rectangle 5"/>
            <p:cNvSpPr>
              <a:spLocks noChangeArrowheads="1"/>
            </p:cNvSpPr>
            <p:nvPr/>
          </p:nvSpPr>
          <p:spPr bwMode="auto">
            <a:xfrm>
              <a:off x="3120" y="2304"/>
              <a:ext cx="2592" cy="1920"/>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51" name="Rectangle 6"/>
            <p:cNvSpPr>
              <a:spLocks noChangeArrowheads="1"/>
            </p:cNvSpPr>
            <p:nvPr/>
          </p:nvSpPr>
          <p:spPr bwMode="auto">
            <a:xfrm>
              <a:off x="2784" y="2256"/>
              <a:ext cx="2976" cy="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en-US" altLang="zh-CN" sz="2400" dirty="0" err="1">
                  <a:latin typeface="Courier New" panose="02070309020205020404" pitchFamily="49" charset="0"/>
                </a:rPr>
                <a:t>set_trap_gate</a:t>
              </a:r>
              <a:r>
                <a:rPr lang="en-US" altLang="zh-CN" sz="2400" dirty="0">
                  <a:latin typeface="Courier New" panose="02070309020205020404" pitchFamily="49" charset="0"/>
                </a:rPr>
                <a:t>(??,do?())</a:t>
              </a:r>
            </a:p>
            <a:p>
              <a:pPr lvl="1" eaLnBrk="1" hangingPunct="1">
                <a:lnSpc>
                  <a:spcPct val="120000"/>
                </a:lnSpc>
                <a:spcBef>
                  <a:spcPct val="0"/>
                </a:spcBef>
                <a:buClrTx/>
                <a:buSzTx/>
                <a:buFontTx/>
                <a:buNone/>
              </a:pPr>
              <a:r>
                <a:rPr lang="en-US" altLang="zh-CN" sz="2400" dirty="0">
                  <a:latin typeface="Courier New" panose="02070309020205020404" pitchFamily="49" charset="0"/>
                </a:rPr>
                <a:t>do?()</a:t>
              </a:r>
            </a:p>
            <a:p>
              <a:pPr lvl="1" eaLnBrk="1" hangingPunct="1">
                <a:lnSpc>
                  <a:spcPct val="120000"/>
                </a:lnSpc>
                <a:spcBef>
                  <a:spcPct val="0"/>
                </a:spcBef>
                <a:buClrTx/>
                <a:buSzTx/>
                <a:buFontTx/>
                <a:buNone/>
              </a:pPr>
              <a:r>
                <a:rPr lang="en-US" altLang="zh-CN" sz="2400" dirty="0">
                  <a:latin typeface="Courier New" panose="02070309020205020404" pitchFamily="49" charset="0"/>
                </a:rPr>
                <a:t>{ in AL, 0x??</a:t>
              </a:r>
            </a:p>
            <a:p>
              <a:pPr lvl="1" eaLnBrk="1" hangingPunct="1">
                <a:lnSpc>
                  <a:spcPct val="120000"/>
                </a:lnSpc>
                <a:spcBef>
                  <a:spcPct val="0"/>
                </a:spcBef>
                <a:buClrTx/>
                <a:buSzTx/>
                <a:buFontTx/>
                <a:buNone/>
              </a:pPr>
              <a:r>
                <a:rPr lang="en-US" altLang="zh-CN" sz="2400" dirty="0">
                  <a:latin typeface="Courier New" panose="02070309020205020404" pitchFamily="49" charset="0"/>
                </a:rPr>
                <a:t>  if(AL!=ready)</a:t>
              </a:r>
            </a:p>
            <a:p>
              <a:pPr lvl="1" eaLnBrk="1" hangingPunct="1">
                <a:lnSpc>
                  <a:spcPct val="120000"/>
                </a:lnSpc>
                <a:spcBef>
                  <a:spcPct val="0"/>
                </a:spcBef>
                <a:buClrTx/>
                <a:buSzTx/>
                <a:buFontTx/>
                <a:buNone/>
              </a:pPr>
              <a:r>
                <a:rPr lang="en-US" altLang="zh-CN" sz="2400" dirty="0">
                  <a:latin typeface="Courier New" panose="02070309020205020404" pitchFamily="49" charset="0"/>
                </a:rPr>
                <a:t>  { error(); }</a:t>
              </a:r>
            </a:p>
            <a:p>
              <a:pPr lvl="1" eaLnBrk="1" hangingPunct="1">
                <a:lnSpc>
                  <a:spcPct val="120000"/>
                </a:lnSpc>
                <a:spcBef>
                  <a:spcPct val="0"/>
                </a:spcBef>
                <a:buClrTx/>
                <a:buSzTx/>
                <a:buFontTx/>
                <a:buNone/>
              </a:pPr>
              <a:r>
                <a:rPr lang="en-US" altLang="zh-CN" sz="2400" dirty="0">
                  <a:latin typeface="Courier New" panose="02070309020205020404" pitchFamily="49" charset="0"/>
                </a:rPr>
                <a:t>  </a:t>
              </a:r>
              <a:r>
                <a:rPr lang="zh-CN" altLang="en-US" sz="2400" dirty="0">
                  <a:latin typeface="Courier New" panose="02070309020205020404" pitchFamily="49" charset="0"/>
                </a:rPr>
                <a:t>读数据</a:t>
              </a:r>
              <a:r>
                <a:rPr lang="en-US" altLang="zh-CN" sz="2400" dirty="0">
                  <a:latin typeface="Courier New" panose="02070309020205020404" pitchFamily="49" charset="0"/>
                </a:rPr>
                <a:t>...</a:t>
              </a:r>
            </a:p>
            <a:p>
              <a:pPr lvl="1" eaLnBrk="1" hangingPunct="1">
                <a:lnSpc>
                  <a:spcPct val="120000"/>
                </a:lnSpc>
                <a:spcBef>
                  <a:spcPct val="0"/>
                </a:spcBef>
                <a:buClrTx/>
                <a:buSzTx/>
                <a:buFontTx/>
                <a:buNone/>
              </a:pPr>
              <a:r>
                <a:rPr lang="en-US" altLang="zh-CN" sz="2400" dirty="0">
                  <a:latin typeface="Courier New" panose="02070309020205020404" pitchFamily="49" charset="0"/>
                </a:rPr>
                <a:t>}</a:t>
              </a:r>
              <a:endParaRPr lang="en-US" altLang="zh-CN" sz="2400" dirty="0">
                <a:latin typeface="Courier New" panose="02070309020205020404" pitchFamily="49" charset="0"/>
                <a:sym typeface="Symbol" panose="05050102010706020507" pitchFamily="18" charset="2"/>
              </a:endParaRPr>
            </a:p>
          </p:txBody>
        </p:sp>
      </p:grpSp>
      <p:sp>
        <p:nvSpPr>
          <p:cNvPr id="474119" name="Text Box 7"/>
          <p:cNvSpPr txBox="1">
            <a:spLocks noChangeArrowheads="1"/>
          </p:cNvSpPr>
          <p:nvPr/>
        </p:nvSpPr>
        <p:spPr bwMode="auto">
          <a:xfrm>
            <a:off x="6629400" y="1295400"/>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a:solidFill>
                  <a:srgbClr val="FF0000"/>
                </a:solidFill>
              </a:rPr>
              <a:t>中断</a:t>
            </a:r>
          </a:p>
        </p:txBody>
      </p:sp>
      <p:grpSp>
        <p:nvGrpSpPr>
          <p:cNvPr id="474120" name="Group 8"/>
          <p:cNvGrpSpPr/>
          <p:nvPr/>
        </p:nvGrpSpPr>
        <p:grpSpPr bwMode="auto">
          <a:xfrm>
            <a:off x="1676400" y="1981200"/>
            <a:ext cx="2362200" cy="609600"/>
            <a:chOff x="2448" y="960"/>
            <a:chExt cx="1488" cy="384"/>
          </a:xfrm>
        </p:grpSpPr>
        <p:sp>
          <p:nvSpPr>
            <p:cNvPr id="17448" name="Rectangle 9"/>
            <p:cNvSpPr>
              <a:spLocks noChangeArrowheads="1"/>
            </p:cNvSpPr>
            <p:nvPr/>
          </p:nvSpPr>
          <p:spPr bwMode="auto">
            <a:xfrm>
              <a:off x="2448" y="960"/>
              <a:ext cx="1440" cy="384"/>
            </a:xfrm>
            <a:prstGeom prst="rect">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49" name="Text Box 10"/>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发送</a:t>
              </a:r>
              <a:r>
                <a:rPr lang="en-US" altLang="zh-CN" sz="2400"/>
                <a:t>Read</a:t>
              </a:r>
              <a:r>
                <a:rPr lang="zh-CN" altLang="en-US" sz="2400"/>
                <a:t>命令</a:t>
              </a:r>
            </a:p>
          </p:txBody>
        </p:sp>
      </p:grpSp>
      <p:grpSp>
        <p:nvGrpSpPr>
          <p:cNvPr id="474123" name="Group 11"/>
          <p:cNvGrpSpPr/>
          <p:nvPr/>
        </p:nvGrpSpPr>
        <p:grpSpPr bwMode="auto">
          <a:xfrm>
            <a:off x="1676400" y="3124200"/>
            <a:ext cx="2362200" cy="609600"/>
            <a:chOff x="2448" y="960"/>
            <a:chExt cx="1488" cy="384"/>
          </a:xfrm>
        </p:grpSpPr>
        <p:sp>
          <p:nvSpPr>
            <p:cNvPr id="17446" name="Rectangle 12"/>
            <p:cNvSpPr>
              <a:spLocks noChangeArrowheads="1"/>
            </p:cNvSpPr>
            <p:nvPr/>
          </p:nvSpPr>
          <p:spPr bwMode="auto">
            <a:xfrm>
              <a:off x="2448" y="960"/>
              <a:ext cx="1440" cy="384"/>
            </a:xfrm>
            <a:prstGeom prst="rect">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47" name="Text Box 13"/>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 Read I/O</a:t>
              </a:r>
              <a:r>
                <a:rPr lang="zh-CN" altLang="en-US" sz="2400"/>
                <a:t>状态</a:t>
              </a:r>
            </a:p>
          </p:txBody>
        </p:sp>
      </p:grpSp>
      <p:grpSp>
        <p:nvGrpSpPr>
          <p:cNvPr id="474126" name="Group 14"/>
          <p:cNvGrpSpPr/>
          <p:nvPr/>
        </p:nvGrpSpPr>
        <p:grpSpPr bwMode="auto">
          <a:xfrm>
            <a:off x="1676400" y="3733800"/>
            <a:ext cx="2362200" cy="838200"/>
            <a:chOff x="1056" y="2352"/>
            <a:chExt cx="1488" cy="528"/>
          </a:xfrm>
        </p:grpSpPr>
        <p:grpSp>
          <p:nvGrpSpPr>
            <p:cNvPr id="17442" name="Group 15"/>
            <p:cNvGrpSpPr/>
            <p:nvPr/>
          </p:nvGrpSpPr>
          <p:grpSpPr bwMode="auto">
            <a:xfrm>
              <a:off x="1056" y="2496"/>
              <a:ext cx="1488" cy="384"/>
              <a:chOff x="2448" y="960"/>
              <a:chExt cx="1488" cy="384"/>
            </a:xfrm>
          </p:grpSpPr>
          <p:sp>
            <p:nvSpPr>
              <p:cNvPr id="17444" name="Rectangle 16"/>
              <p:cNvSpPr>
                <a:spLocks noChangeArrowheads="1"/>
              </p:cNvSpPr>
              <p:nvPr/>
            </p:nvSpPr>
            <p:spPr bwMode="auto">
              <a:xfrm>
                <a:off x="2448" y="960"/>
                <a:ext cx="1440" cy="384"/>
              </a:xfrm>
              <a:prstGeom prst="rect">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45" name="Text Box 17"/>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 </a:t>
                </a:r>
                <a:r>
                  <a:rPr lang="zh-CN" altLang="en-US" sz="2400"/>
                  <a:t>检查</a:t>
                </a:r>
                <a:r>
                  <a:rPr lang="en-US" altLang="zh-CN" sz="2400"/>
                  <a:t>I/O</a:t>
                </a:r>
                <a:r>
                  <a:rPr lang="zh-CN" altLang="en-US" sz="2400"/>
                  <a:t>状态</a:t>
                </a:r>
              </a:p>
            </p:txBody>
          </p:sp>
        </p:grpSp>
        <p:sp>
          <p:nvSpPr>
            <p:cNvPr id="17443" name="Line 18"/>
            <p:cNvSpPr>
              <a:spLocks noChangeShapeType="1"/>
            </p:cNvSpPr>
            <p:nvPr/>
          </p:nvSpPr>
          <p:spPr bwMode="auto">
            <a:xfrm>
              <a:off x="1776" y="2352"/>
              <a:ext cx="0" cy="14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4131" name="Group 19"/>
          <p:cNvGrpSpPr/>
          <p:nvPr/>
        </p:nvGrpSpPr>
        <p:grpSpPr bwMode="auto">
          <a:xfrm>
            <a:off x="1676400" y="4495800"/>
            <a:ext cx="2362200" cy="1066800"/>
            <a:chOff x="1056" y="2832"/>
            <a:chExt cx="1488" cy="672"/>
          </a:xfrm>
        </p:grpSpPr>
        <p:grpSp>
          <p:nvGrpSpPr>
            <p:cNvPr id="17437" name="Group 20"/>
            <p:cNvGrpSpPr/>
            <p:nvPr/>
          </p:nvGrpSpPr>
          <p:grpSpPr bwMode="auto">
            <a:xfrm>
              <a:off x="1056" y="3120"/>
              <a:ext cx="1488" cy="384"/>
              <a:chOff x="2448" y="960"/>
              <a:chExt cx="1488" cy="384"/>
            </a:xfrm>
          </p:grpSpPr>
          <p:sp>
            <p:nvSpPr>
              <p:cNvPr id="17440" name="Rectangle 21"/>
              <p:cNvSpPr>
                <a:spLocks noChangeArrowheads="1"/>
              </p:cNvSpPr>
              <p:nvPr/>
            </p:nvSpPr>
            <p:spPr bwMode="auto">
              <a:xfrm>
                <a:off x="2448" y="960"/>
                <a:ext cx="1440" cy="384"/>
              </a:xfrm>
              <a:prstGeom prst="rect">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41" name="Text Box 22"/>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从</a:t>
                </a:r>
                <a:r>
                  <a:rPr lang="en-US" altLang="zh-CN" sz="2400"/>
                  <a:t>I/O</a:t>
                </a:r>
                <a:r>
                  <a:rPr lang="zh-CN" altLang="en-US" sz="2400"/>
                  <a:t>读取数据</a:t>
                </a:r>
              </a:p>
            </p:txBody>
          </p:sp>
        </p:grpSp>
        <p:sp>
          <p:nvSpPr>
            <p:cNvPr id="17438" name="Line 23"/>
            <p:cNvSpPr>
              <a:spLocks noChangeShapeType="1"/>
            </p:cNvSpPr>
            <p:nvPr/>
          </p:nvSpPr>
          <p:spPr bwMode="auto">
            <a:xfrm>
              <a:off x="1776" y="2880"/>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9" name="Rectangle 24"/>
            <p:cNvSpPr>
              <a:spLocks noChangeArrowheads="1"/>
            </p:cNvSpPr>
            <p:nvPr/>
          </p:nvSpPr>
          <p:spPr bwMode="auto">
            <a:xfrm>
              <a:off x="1824" y="283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就绪</a:t>
              </a:r>
            </a:p>
          </p:txBody>
        </p:sp>
      </p:grpSp>
      <p:grpSp>
        <p:nvGrpSpPr>
          <p:cNvPr id="474137" name="Group 25"/>
          <p:cNvGrpSpPr/>
          <p:nvPr/>
        </p:nvGrpSpPr>
        <p:grpSpPr bwMode="auto">
          <a:xfrm>
            <a:off x="1676400" y="5562600"/>
            <a:ext cx="2362200" cy="838200"/>
            <a:chOff x="1056" y="3504"/>
            <a:chExt cx="1488" cy="528"/>
          </a:xfrm>
        </p:grpSpPr>
        <p:grpSp>
          <p:nvGrpSpPr>
            <p:cNvPr id="17433" name="Group 26"/>
            <p:cNvGrpSpPr/>
            <p:nvPr/>
          </p:nvGrpSpPr>
          <p:grpSpPr bwMode="auto">
            <a:xfrm>
              <a:off x="1056" y="3648"/>
              <a:ext cx="1488" cy="384"/>
              <a:chOff x="2448" y="960"/>
              <a:chExt cx="1488" cy="384"/>
            </a:xfrm>
          </p:grpSpPr>
          <p:sp>
            <p:nvSpPr>
              <p:cNvPr id="17435" name="Rectangle 27"/>
              <p:cNvSpPr>
                <a:spLocks noChangeArrowheads="1"/>
              </p:cNvSpPr>
              <p:nvPr/>
            </p:nvSpPr>
            <p:spPr bwMode="auto">
              <a:xfrm>
                <a:off x="2448" y="960"/>
                <a:ext cx="1440" cy="384"/>
              </a:xfrm>
              <a:prstGeom prst="rect">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7436" name="Text Box 28"/>
              <p:cNvSpPr txBox="1">
                <a:spLocks noChangeArrowheads="1"/>
              </p:cNvSpPr>
              <p:nvPr/>
            </p:nvSpPr>
            <p:spPr bwMode="auto">
              <a:xfrm>
                <a:off x="2496" y="100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将数据写内存</a:t>
                </a:r>
              </a:p>
            </p:txBody>
          </p:sp>
        </p:grpSp>
        <p:sp>
          <p:nvSpPr>
            <p:cNvPr id="17434" name="Line 29"/>
            <p:cNvSpPr>
              <a:spLocks noChangeShapeType="1"/>
            </p:cNvSpPr>
            <p:nvPr/>
          </p:nvSpPr>
          <p:spPr bwMode="auto">
            <a:xfrm>
              <a:off x="1776" y="3504"/>
              <a:ext cx="0" cy="14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4142" name="Group 30"/>
          <p:cNvGrpSpPr/>
          <p:nvPr/>
        </p:nvGrpSpPr>
        <p:grpSpPr bwMode="auto">
          <a:xfrm>
            <a:off x="3962400" y="2286000"/>
            <a:ext cx="3581400" cy="457200"/>
            <a:chOff x="2496" y="1440"/>
            <a:chExt cx="2256" cy="288"/>
          </a:xfrm>
        </p:grpSpPr>
        <p:sp>
          <p:nvSpPr>
            <p:cNvPr id="17431" name="Line 31"/>
            <p:cNvSpPr>
              <a:spLocks noChangeShapeType="1"/>
            </p:cNvSpPr>
            <p:nvPr/>
          </p:nvSpPr>
          <p:spPr bwMode="auto">
            <a:xfrm>
              <a:off x="2496" y="1584"/>
              <a:ext cx="336" cy="0"/>
            </a:xfrm>
            <a:prstGeom prst="line">
              <a:avLst/>
            </a:prstGeom>
            <a:noFill/>
            <a:ln w="38100" cap="rnd">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2" name="Text Box 32"/>
            <p:cNvSpPr txBox="1">
              <a:spLocks noChangeArrowheads="1"/>
            </p:cNvSpPr>
            <p:nvPr/>
          </p:nvSpPr>
          <p:spPr bwMode="auto">
            <a:xfrm>
              <a:off x="2832" y="1440"/>
              <a:ext cx="1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CPU</a:t>
              </a:r>
              <a:r>
                <a:rPr lang="zh-CN" altLang="en-US" sz="2400">
                  <a:solidFill>
                    <a:srgbClr val="FF0000"/>
                  </a:solidFill>
                </a:rPr>
                <a:t>做其它工作</a:t>
              </a:r>
            </a:p>
          </p:txBody>
        </p:sp>
      </p:grpSp>
      <p:grpSp>
        <p:nvGrpSpPr>
          <p:cNvPr id="474145" name="Group 33"/>
          <p:cNvGrpSpPr/>
          <p:nvPr/>
        </p:nvGrpSpPr>
        <p:grpSpPr bwMode="auto">
          <a:xfrm>
            <a:off x="3962400" y="3048000"/>
            <a:ext cx="2438400" cy="457200"/>
            <a:chOff x="2496" y="1920"/>
            <a:chExt cx="1536" cy="288"/>
          </a:xfrm>
        </p:grpSpPr>
        <p:sp>
          <p:nvSpPr>
            <p:cNvPr id="17429" name="Line 34"/>
            <p:cNvSpPr>
              <a:spLocks noChangeShapeType="1"/>
            </p:cNvSpPr>
            <p:nvPr/>
          </p:nvSpPr>
          <p:spPr bwMode="auto">
            <a:xfrm flipH="1">
              <a:off x="2496" y="2064"/>
              <a:ext cx="336" cy="0"/>
            </a:xfrm>
            <a:prstGeom prst="line">
              <a:avLst/>
            </a:prstGeom>
            <a:noFill/>
            <a:ln w="28575" cap="rnd">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0" name="Text Box 35"/>
            <p:cNvSpPr txBox="1">
              <a:spLocks noChangeArrowheads="1"/>
            </p:cNvSpPr>
            <p:nvPr/>
          </p:nvSpPr>
          <p:spPr bwMode="auto">
            <a:xfrm>
              <a:off x="2832" y="1920"/>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sym typeface="Wingdings" panose="05000000000000000000" pitchFamily="2" charset="2"/>
                </a:rPr>
                <a:t>I/O </a:t>
              </a:r>
              <a:r>
                <a:rPr lang="zh-CN" altLang="en-US" sz="2400">
                  <a:solidFill>
                    <a:srgbClr val="FF0000"/>
                  </a:solidFill>
                  <a:sym typeface="Wingdings" panose="05000000000000000000" pitchFamily="2" charset="2"/>
                </a:rPr>
                <a:t>中断</a:t>
              </a:r>
              <a:endParaRPr lang="zh-CN" altLang="en-US" sz="2400">
                <a:solidFill>
                  <a:srgbClr val="FF0000"/>
                </a:solidFill>
              </a:endParaRPr>
            </a:p>
          </p:txBody>
        </p:sp>
      </p:grpSp>
      <p:grpSp>
        <p:nvGrpSpPr>
          <p:cNvPr id="474148" name="Group 36"/>
          <p:cNvGrpSpPr/>
          <p:nvPr/>
        </p:nvGrpSpPr>
        <p:grpSpPr bwMode="auto">
          <a:xfrm>
            <a:off x="76200" y="2514600"/>
            <a:ext cx="2743200" cy="914400"/>
            <a:chOff x="48" y="1584"/>
            <a:chExt cx="1728" cy="576"/>
          </a:xfrm>
        </p:grpSpPr>
        <p:sp>
          <p:nvSpPr>
            <p:cNvPr id="17427" name="AutoShape 37"/>
            <p:cNvSpPr>
              <a:spLocks noChangeArrowheads="1"/>
            </p:cNvSpPr>
            <p:nvPr/>
          </p:nvSpPr>
          <p:spPr bwMode="auto">
            <a:xfrm rot="10800000">
              <a:off x="48" y="1584"/>
              <a:ext cx="1008" cy="576"/>
            </a:xfrm>
            <a:prstGeom prst="wedgeRoundRectCallout">
              <a:avLst>
                <a:gd name="adj1" fmla="val -112699"/>
                <a:gd name="adj2" fmla="val 13537"/>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CPU</a:t>
              </a:r>
              <a:r>
                <a:rPr lang="zh-CN" altLang="en-US" sz="2400"/>
                <a:t>和</a:t>
              </a:r>
              <a:r>
                <a:rPr lang="en-US" altLang="zh-CN" sz="2400"/>
                <a:t>I/O</a:t>
              </a:r>
              <a:r>
                <a:rPr lang="zh-CN" altLang="en-US" sz="2400"/>
                <a:t>并行</a:t>
              </a:r>
            </a:p>
          </p:txBody>
        </p:sp>
        <p:sp>
          <p:nvSpPr>
            <p:cNvPr id="17428" name="Line 38"/>
            <p:cNvSpPr>
              <a:spLocks noChangeShapeType="1"/>
            </p:cNvSpPr>
            <p:nvPr/>
          </p:nvSpPr>
          <p:spPr bwMode="auto">
            <a:xfrm>
              <a:off x="1776" y="1680"/>
              <a:ext cx="0" cy="240"/>
            </a:xfrm>
            <a:prstGeom prst="line">
              <a:avLst/>
            </a:prstGeom>
            <a:noFill/>
            <a:ln w="76200" cmpd="tri">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4151" name="Group 39"/>
          <p:cNvGrpSpPr/>
          <p:nvPr/>
        </p:nvGrpSpPr>
        <p:grpSpPr bwMode="auto">
          <a:xfrm>
            <a:off x="3962400" y="4286250"/>
            <a:ext cx="914400" cy="2038350"/>
            <a:chOff x="3072" y="2496"/>
            <a:chExt cx="576" cy="1284"/>
          </a:xfrm>
        </p:grpSpPr>
        <p:sp>
          <p:nvSpPr>
            <p:cNvPr id="17424" name="Text Box 40"/>
            <p:cNvSpPr txBox="1">
              <a:spLocks noChangeArrowheads="1"/>
            </p:cNvSpPr>
            <p:nvPr/>
          </p:nvSpPr>
          <p:spPr bwMode="auto">
            <a:xfrm>
              <a:off x="3216" y="2784"/>
              <a:ext cx="432" cy="99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出错处理</a:t>
              </a:r>
            </a:p>
          </p:txBody>
        </p:sp>
        <p:sp>
          <p:nvSpPr>
            <p:cNvPr id="17425" name="Line 41"/>
            <p:cNvSpPr>
              <a:spLocks noChangeShapeType="1"/>
            </p:cNvSpPr>
            <p:nvPr/>
          </p:nvSpPr>
          <p:spPr bwMode="auto">
            <a:xfrm>
              <a:off x="3072" y="2496"/>
              <a:ext cx="33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6" name="Line 42"/>
            <p:cNvSpPr>
              <a:spLocks noChangeShapeType="1"/>
            </p:cNvSpPr>
            <p:nvPr/>
          </p:nvSpPr>
          <p:spPr bwMode="auto">
            <a:xfrm>
              <a:off x="3408" y="2496"/>
              <a:ext cx="0" cy="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74155" name="AutoShape 43"/>
          <p:cNvSpPr>
            <a:spLocks noChangeArrowheads="1"/>
          </p:cNvSpPr>
          <p:nvPr/>
        </p:nvSpPr>
        <p:spPr bwMode="auto">
          <a:xfrm rot="10800000">
            <a:off x="6400800" y="76200"/>
            <a:ext cx="2743200" cy="914400"/>
          </a:xfrm>
          <a:prstGeom prst="wedgeRoundRectCallout">
            <a:avLst>
              <a:gd name="adj1" fmla="val 26042"/>
              <a:gd name="adj2" fmla="val -96875"/>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中断是大部分</a:t>
            </a:r>
            <a:r>
              <a:rPr lang="en-US" altLang="zh-CN" sz="2400"/>
              <a:t>I/O</a:t>
            </a:r>
            <a:r>
              <a:rPr lang="zh-CN" altLang="en-US" sz="2400"/>
              <a:t>的处理方式</a:t>
            </a:r>
            <a:r>
              <a:rPr lang="en-US" altLang="zh-CN" sz="24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4115"/>
                                        </p:tgtEl>
                                        <p:attrNameLst>
                                          <p:attrName>style.visibility</p:attrName>
                                        </p:attrNameLst>
                                      </p:cBhvr>
                                      <p:to>
                                        <p:strVal val="visible"/>
                                      </p:to>
                                    </p:set>
                                    <p:animEffect transition="in" filter="dissolve">
                                      <p:cBhvr>
                                        <p:cTn id="7" dur="500"/>
                                        <p:tgtEl>
                                          <p:spTgt spid="4741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4119"/>
                                        </p:tgtEl>
                                        <p:attrNameLst>
                                          <p:attrName>style.visibility</p:attrName>
                                        </p:attrNameLst>
                                      </p:cBhvr>
                                      <p:to>
                                        <p:strVal val="visible"/>
                                      </p:to>
                                    </p:set>
                                    <p:animEffect transition="in" filter="dissolve">
                                      <p:cBhvr>
                                        <p:cTn id="12" dur="500"/>
                                        <p:tgtEl>
                                          <p:spTgt spid="4741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74120"/>
                                        </p:tgtEl>
                                        <p:attrNameLst>
                                          <p:attrName>style.visibility</p:attrName>
                                        </p:attrNameLst>
                                      </p:cBhvr>
                                      <p:to>
                                        <p:strVal val="visible"/>
                                      </p:to>
                                    </p:set>
                                    <p:animEffect transition="in" filter="dissolve">
                                      <p:cBhvr>
                                        <p:cTn id="17" dur="500"/>
                                        <p:tgtEl>
                                          <p:spTgt spid="474120"/>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474142"/>
                                        </p:tgtEl>
                                        <p:attrNameLst>
                                          <p:attrName>style.visibility</p:attrName>
                                        </p:attrNameLst>
                                      </p:cBhvr>
                                      <p:to>
                                        <p:strVal val="visible"/>
                                      </p:to>
                                    </p:set>
                                    <p:anim calcmode="lin" valueType="num">
                                      <p:cBhvr>
                                        <p:cTn id="22" dur="500" fill="hold"/>
                                        <p:tgtEl>
                                          <p:spTgt spid="474142"/>
                                        </p:tgtEl>
                                        <p:attrNameLst>
                                          <p:attrName>ppt_x</p:attrName>
                                        </p:attrNameLst>
                                      </p:cBhvr>
                                      <p:tavLst>
                                        <p:tav tm="0">
                                          <p:val>
                                            <p:strVal val="#ppt_x-#ppt_w/2"/>
                                          </p:val>
                                        </p:tav>
                                        <p:tav tm="100000">
                                          <p:val>
                                            <p:strVal val="#ppt_x"/>
                                          </p:val>
                                        </p:tav>
                                      </p:tavLst>
                                    </p:anim>
                                    <p:anim calcmode="lin" valueType="num">
                                      <p:cBhvr>
                                        <p:cTn id="23" dur="500" fill="hold"/>
                                        <p:tgtEl>
                                          <p:spTgt spid="474142"/>
                                        </p:tgtEl>
                                        <p:attrNameLst>
                                          <p:attrName>ppt_y</p:attrName>
                                        </p:attrNameLst>
                                      </p:cBhvr>
                                      <p:tavLst>
                                        <p:tav tm="0">
                                          <p:val>
                                            <p:strVal val="#ppt_y"/>
                                          </p:val>
                                        </p:tav>
                                        <p:tav tm="100000">
                                          <p:val>
                                            <p:strVal val="#ppt_y"/>
                                          </p:val>
                                        </p:tav>
                                      </p:tavLst>
                                    </p:anim>
                                    <p:anim calcmode="lin" valueType="num">
                                      <p:cBhvr>
                                        <p:cTn id="24" dur="500" fill="hold"/>
                                        <p:tgtEl>
                                          <p:spTgt spid="474142"/>
                                        </p:tgtEl>
                                        <p:attrNameLst>
                                          <p:attrName>ppt_w</p:attrName>
                                        </p:attrNameLst>
                                      </p:cBhvr>
                                      <p:tavLst>
                                        <p:tav tm="0">
                                          <p:val>
                                            <p:fltVal val="0"/>
                                          </p:val>
                                        </p:tav>
                                        <p:tav tm="100000">
                                          <p:val>
                                            <p:strVal val="#ppt_w"/>
                                          </p:val>
                                        </p:tav>
                                      </p:tavLst>
                                    </p:anim>
                                    <p:anim calcmode="lin" valueType="num">
                                      <p:cBhvr>
                                        <p:cTn id="25" dur="500" fill="hold"/>
                                        <p:tgtEl>
                                          <p:spTgt spid="474142"/>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74148"/>
                                        </p:tgtEl>
                                        <p:attrNameLst>
                                          <p:attrName>style.visibility</p:attrName>
                                        </p:attrNameLst>
                                      </p:cBhvr>
                                      <p:to>
                                        <p:strVal val="visible"/>
                                      </p:to>
                                    </p:set>
                                    <p:animEffect transition="in" filter="dissolve">
                                      <p:cBhvr>
                                        <p:cTn id="30" dur="500"/>
                                        <p:tgtEl>
                                          <p:spTgt spid="474148"/>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2" fill="hold" nodeType="clickEffect">
                                  <p:stCondLst>
                                    <p:cond delay="0"/>
                                  </p:stCondLst>
                                  <p:childTnLst>
                                    <p:set>
                                      <p:cBhvr>
                                        <p:cTn id="34" dur="1" fill="hold">
                                          <p:stCondLst>
                                            <p:cond delay="0"/>
                                          </p:stCondLst>
                                        </p:cTn>
                                        <p:tgtEl>
                                          <p:spTgt spid="474145"/>
                                        </p:tgtEl>
                                        <p:attrNameLst>
                                          <p:attrName>style.visibility</p:attrName>
                                        </p:attrNameLst>
                                      </p:cBhvr>
                                      <p:to>
                                        <p:strVal val="visible"/>
                                      </p:to>
                                    </p:set>
                                    <p:anim calcmode="lin" valueType="num">
                                      <p:cBhvr>
                                        <p:cTn id="35" dur="500" fill="hold"/>
                                        <p:tgtEl>
                                          <p:spTgt spid="474145"/>
                                        </p:tgtEl>
                                        <p:attrNameLst>
                                          <p:attrName>ppt_x</p:attrName>
                                        </p:attrNameLst>
                                      </p:cBhvr>
                                      <p:tavLst>
                                        <p:tav tm="0">
                                          <p:val>
                                            <p:strVal val="#ppt_x+#ppt_w/2"/>
                                          </p:val>
                                        </p:tav>
                                        <p:tav tm="100000">
                                          <p:val>
                                            <p:strVal val="#ppt_x"/>
                                          </p:val>
                                        </p:tav>
                                      </p:tavLst>
                                    </p:anim>
                                    <p:anim calcmode="lin" valueType="num">
                                      <p:cBhvr>
                                        <p:cTn id="36" dur="500" fill="hold"/>
                                        <p:tgtEl>
                                          <p:spTgt spid="474145"/>
                                        </p:tgtEl>
                                        <p:attrNameLst>
                                          <p:attrName>ppt_y</p:attrName>
                                        </p:attrNameLst>
                                      </p:cBhvr>
                                      <p:tavLst>
                                        <p:tav tm="0">
                                          <p:val>
                                            <p:strVal val="#ppt_y"/>
                                          </p:val>
                                        </p:tav>
                                        <p:tav tm="100000">
                                          <p:val>
                                            <p:strVal val="#ppt_y"/>
                                          </p:val>
                                        </p:tav>
                                      </p:tavLst>
                                    </p:anim>
                                    <p:anim calcmode="lin" valueType="num">
                                      <p:cBhvr>
                                        <p:cTn id="37" dur="500" fill="hold"/>
                                        <p:tgtEl>
                                          <p:spTgt spid="474145"/>
                                        </p:tgtEl>
                                        <p:attrNameLst>
                                          <p:attrName>ppt_w</p:attrName>
                                        </p:attrNameLst>
                                      </p:cBhvr>
                                      <p:tavLst>
                                        <p:tav tm="0">
                                          <p:val>
                                            <p:fltVal val="0"/>
                                          </p:val>
                                        </p:tav>
                                        <p:tav tm="100000">
                                          <p:val>
                                            <p:strVal val="#ppt_w"/>
                                          </p:val>
                                        </p:tav>
                                      </p:tavLst>
                                    </p:anim>
                                    <p:anim calcmode="lin" valueType="num">
                                      <p:cBhvr>
                                        <p:cTn id="38" dur="500" fill="hold"/>
                                        <p:tgtEl>
                                          <p:spTgt spid="474145"/>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474123"/>
                                        </p:tgtEl>
                                        <p:attrNameLst>
                                          <p:attrName>style.visibility</p:attrName>
                                        </p:attrNameLst>
                                      </p:cBhvr>
                                      <p:to>
                                        <p:strVal val="visible"/>
                                      </p:to>
                                    </p:set>
                                    <p:animEffect transition="in" filter="dissolve">
                                      <p:cBhvr>
                                        <p:cTn id="43" dur="500"/>
                                        <p:tgtEl>
                                          <p:spTgt spid="47412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474126"/>
                                        </p:tgtEl>
                                        <p:attrNameLst>
                                          <p:attrName>style.visibility</p:attrName>
                                        </p:attrNameLst>
                                      </p:cBhvr>
                                      <p:to>
                                        <p:strVal val="visible"/>
                                      </p:to>
                                    </p:set>
                                    <p:animEffect transition="in" filter="wipe(up)">
                                      <p:cBhvr>
                                        <p:cTn id="48" dur="500"/>
                                        <p:tgtEl>
                                          <p:spTgt spid="47412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474131"/>
                                        </p:tgtEl>
                                        <p:attrNameLst>
                                          <p:attrName>style.visibility</p:attrName>
                                        </p:attrNameLst>
                                      </p:cBhvr>
                                      <p:to>
                                        <p:strVal val="visible"/>
                                      </p:to>
                                    </p:set>
                                    <p:animEffect transition="in" filter="wipe(up)">
                                      <p:cBhvr>
                                        <p:cTn id="53" dur="500"/>
                                        <p:tgtEl>
                                          <p:spTgt spid="47413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474137"/>
                                        </p:tgtEl>
                                        <p:attrNameLst>
                                          <p:attrName>style.visibility</p:attrName>
                                        </p:attrNameLst>
                                      </p:cBhvr>
                                      <p:to>
                                        <p:strVal val="visible"/>
                                      </p:to>
                                    </p:set>
                                    <p:animEffect transition="in" filter="wipe(up)">
                                      <p:cBhvr>
                                        <p:cTn id="58" dur="500"/>
                                        <p:tgtEl>
                                          <p:spTgt spid="474137"/>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474151"/>
                                        </p:tgtEl>
                                        <p:attrNameLst>
                                          <p:attrName>style.visibility</p:attrName>
                                        </p:attrNameLst>
                                      </p:cBhvr>
                                      <p:to>
                                        <p:strVal val="visible"/>
                                      </p:to>
                                    </p:set>
                                    <p:animEffect transition="in" filter="dissolve">
                                      <p:cBhvr>
                                        <p:cTn id="63" dur="500"/>
                                        <p:tgtEl>
                                          <p:spTgt spid="474151"/>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474116"/>
                                        </p:tgtEl>
                                        <p:attrNameLst>
                                          <p:attrName>style.visibility</p:attrName>
                                        </p:attrNameLst>
                                      </p:cBhvr>
                                      <p:to>
                                        <p:strVal val="visible"/>
                                      </p:to>
                                    </p:set>
                                    <p:animEffect transition="in" filter="dissolve">
                                      <p:cBhvr>
                                        <p:cTn id="68" dur="500"/>
                                        <p:tgtEl>
                                          <p:spTgt spid="474116"/>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474155"/>
                                        </p:tgtEl>
                                        <p:attrNameLst>
                                          <p:attrName>style.visibility</p:attrName>
                                        </p:attrNameLst>
                                      </p:cBhvr>
                                      <p:to>
                                        <p:strVal val="visible"/>
                                      </p:to>
                                    </p:set>
                                    <p:animEffect transition="in" filter="dissolve">
                                      <p:cBhvr>
                                        <p:cTn id="73" dur="500"/>
                                        <p:tgtEl>
                                          <p:spTgt spid="474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p:bldP spid="474119" grpId="0"/>
      <p:bldP spid="47415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3200">
                <a:solidFill>
                  <a:srgbClr val="CC0000"/>
                </a:solidFill>
              </a:rPr>
              <a:t>例子：中断方法控制</a:t>
            </a:r>
            <a:r>
              <a:rPr lang="en-US" altLang="zh-CN" sz="3200">
                <a:solidFill>
                  <a:srgbClr val="CC0000"/>
                </a:solidFill>
              </a:rPr>
              <a:t>I/O</a:t>
            </a:r>
            <a:r>
              <a:rPr lang="zh-CN" altLang="en-US" sz="3200">
                <a:solidFill>
                  <a:srgbClr val="CC0000"/>
                </a:solidFill>
              </a:rPr>
              <a:t>设备读入数据流程</a:t>
            </a:r>
          </a:p>
        </p:txBody>
      </p:sp>
      <p:sp>
        <p:nvSpPr>
          <p:cNvPr id="18435" name="Line 7"/>
          <p:cNvSpPr>
            <a:spLocks noChangeShapeType="1"/>
          </p:cNvSpPr>
          <p:nvPr/>
        </p:nvSpPr>
        <p:spPr bwMode="auto">
          <a:xfrm flipH="1" flipV="1">
            <a:off x="6434138" y="6103937"/>
            <a:ext cx="0" cy="200026"/>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8437" name="Line 9"/>
          <p:cNvSpPr>
            <a:spLocks noChangeShapeType="1"/>
          </p:cNvSpPr>
          <p:nvPr/>
        </p:nvSpPr>
        <p:spPr bwMode="auto">
          <a:xfrm flipV="1">
            <a:off x="3987800" y="3592513"/>
            <a:ext cx="0" cy="1293812"/>
          </a:xfrm>
          <a:prstGeom prst="line">
            <a:avLst/>
          </a:prstGeom>
          <a:noFill/>
          <a:ln w="19050">
            <a:solidFill>
              <a:srgbClr val="000000"/>
            </a:solidFill>
            <a:prstDash val="dash"/>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38" name="Line 10"/>
          <p:cNvSpPr>
            <a:spLocks noChangeShapeType="1"/>
          </p:cNvSpPr>
          <p:nvPr/>
        </p:nvSpPr>
        <p:spPr bwMode="auto">
          <a:xfrm>
            <a:off x="1949451" y="3167063"/>
            <a:ext cx="1101724" cy="3175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8439" name="Rectangle 11"/>
          <p:cNvSpPr>
            <a:spLocks noChangeArrowheads="1"/>
          </p:cNvSpPr>
          <p:nvPr/>
        </p:nvSpPr>
        <p:spPr bwMode="auto">
          <a:xfrm>
            <a:off x="1025525" y="3343275"/>
            <a:ext cx="1809750" cy="620713"/>
          </a:xfrm>
          <a:prstGeom prst="rect">
            <a:avLst/>
          </a:prstGeom>
          <a:solidFill>
            <a:srgbClr val="FFFFFF"/>
          </a:solidFill>
          <a:ln w="9525">
            <a:solidFill>
              <a:srgbClr val="000000"/>
            </a:solidFill>
            <a:miter lim="800000"/>
          </a:ln>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a:latin typeface="Times New Roman" panose="02020603050405020304" pitchFamily="18" charset="0"/>
              </a:rPr>
              <a:t>该进程进入阻塞态</a:t>
            </a:r>
          </a:p>
          <a:p>
            <a:pPr algn="ctr" eaLnBrk="1" hangingPunct="1">
              <a:spcBef>
                <a:spcPct val="0"/>
              </a:spcBef>
              <a:buClrTx/>
              <a:buSzTx/>
              <a:buFontTx/>
              <a:buNone/>
            </a:pPr>
            <a:r>
              <a:rPr lang="zh-CN" altLang="en-US" sz="1400">
                <a:latin typeface="Times New Roman" panose="02020603050405020304" pitchFamily="18" charset="0"/>
              </a:rPr>
              <a:t>（等待输入完成）</a:t>
            </a:r>
            <a:endParaRPr lang="zh-CN" altLang="en-US" sz="1400"/>
          </a:p>
        </p:txBody>
      </p:sp>
      <p:sp>
        <p:nvSpPr>
          <p:cNvPr id="18440" name="Line 12"/>
          <p:cNvSpPr>
            <a:spLocks noChangeShapeType="1"/>
          </p:cNvSpPr>
          <p:nvPr/>
        </p:nvSpPr>
        <p:spPr bwMode="auto">
          <a:xfrm flipH="1">
            <a:off x="1943100" y="1676400"/>
            <a:ext cx="0" cy="45720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1" name="Line 13"/>
          <p:cNvSpPr>
            <a:spLocks noChangeShapeType="1"/>
          </p:cNvSpPr>
          <p:nvPr/>
        </p:nvSpPr>
        <p:spPr bwMode="auto">
          <a:xfrm>
            <a:off x="1925638" y="2722563"/>
            <a:ext cx="0" cy="620712"/>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2" name="Line 14"/>
          <p:cNvSpPr>
            <a:spLocks noChangeShapeType="1"/>
          </p:cNvSpPr>
          <p:nvPr/>
        </p:nvSpPr>
        <p:spPr bwMode="auto">
          <a:xfrm>
            <a:off x="1935163" y="3963988"/>
            <a:ext cx="1587" cy="620712"/>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3" name="Line 15"/>
          <p:cNvSpPr>
            <a:spLocks noChangeShapeType="1"/>
          </p:cNvSpPr>
          <p:nvPr/>
        </p:nvSpPr>
        <p:spPr bwMode="auto">
          <a:xfrm>
            <a:off x="1947863" y="4957763"/>
            <a:ext cx="1587" cy="373062"/>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4" name="Rectangle 16"/>
          <p:cNvSpPr>
            <a:spLocks noChangeArrowheads="1"/>
          </p:cNvSpPr>
          <p:nvPr/>
        </p:nvSpPr>
        <p:spPr bwMode="auto">
          <a:xfrm>
            <a:off x="677863" y="2128838"/>
            <a:ext cx="2447925" cy="717550"/>
          </a:xfrm>
          <a:prstGeom prst="rect">
            <a:avLst/>
          </a:prstGeom>
          <a:solidFill>
            <a:srgbClr val="FFFFFF"/>
          </a:solidFill>
          <a:ln w="9525">
            <a:solidFill>
              <a:srgbClr val="000000"/>
            </a:solidFill>
            <a:miter lim="800000"/>
          </a:ln>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a:latin typeface="Times New Roman" panose="02020603050405020304" pitchFamily="18" charset="0"/>
              </a:rPr>
              <a:t>该进程向</a:t>
            </a:r>
            <a:r>
              <a:rPr lang="en-US" altLang="zh-CN" sz="1400">
                <a:latin typeface="Times New Roman" panose="02020603050405020304" pitchFamily="18" charset="0"/>
              </a:rPr>
              <a:t>I/O</a:t>
            </a:r>
            <a:r>
              <a:rPr lang="zh-CN" altLang="en-US" sz="1400">
                <a:latin typeface="Times New Roman" panose="02020603050405020304" pitchFamily="18" charset="0"/>
              </a:rPr>
              <a:t>控制器发读指令</a:t>
            </a:r>
          </a:p>
          <a:p>
            <a:pPr algn="just" eaLnBrk="1" hangingPunct="1">
              <a:spcBef>
                <a:spcPct val="0"/>
              </a:spcBef>
              <a:buClrTx/>
              <a:buSzTx/>
              <a:buFontTx/>
              <a:buNone/>
            </a:pPr>
            <a:r>
              <a:rPr lang="zh-CN" altLang="en-US" sz="1400">
                <a:latin typeface="Times New Roman" panose="02020603050405020304" pitchFamily="18" charset="0"/>
              </a:rPr>
              <a:t>置中断允许</a:t>
            </a:r>
            <a:r>
              <a:rPr lang="en-US" altLang="zh-CN" sz="1400">
                <a:latin typeface="Times New Roman" panose="02020603050405020304" pitchFamily="18" charset="0"/>
              </a:rPr>
              <a:t>(</a:t>
            </a:r>
            <a:r>
              <a:rPr lang="zh-CN" altLang="en-US" sz="1400">
                <a:latin typeface="Times New Roman" panose="02020603050405020304" pitchFamily="18" charset="0"/>
              </a:rPr>
              <a:t>在</a:t>
            </a:r>
            <a:r>
              <a:rPr lang="en-US" altLang="zh-CN" sz="1400">
                <a:latin typeface="Times New Roman" panose="02020603050405020304" pitchFamily="18" charset="0"/>
              </a:rPr>
              <a:t>CPU</a:t>
            </a:r>
            <a:r>
              <a:rPr lang="zh-CN" altLang="en-US" sz="1400">
                <a:latin typeface="Times New Roman" panose="02020603050405020304" pitchFamily="18" charset="0"/>
              </a:rPr>
              <a:t>状态字中</a:t>
            </a:r>
            <a:r>
              <a:rPr lang="en-US" altLang="zh-CN" sz="1400">
                <a:latin typeface="Times New Roman" panose="02020603050405020304" pitchFamily="18" charset="0"/>
              </a:rPr>
              <a:t>)</a:t>
            </a:r>
            <a:endParaRPr lang="en-US" altLang="zh-CN" sz="1400"/>
          </a:p>
        </p:txBody>
      </p:sp>
      <p:sp>
        <p:nvSpPr>
          <p:cNvPr id="18445" name="Rectangle 18"/>
          <p:cNvSpPr>
            <a:spLocks noChangeArrowheads="1"/>
          </p:cNvSpPr>
          <p:nvPr/>
        </p:nvSpPr>
        <p:spPr bwMode="auto">
          <a:xfrm>
            <a:off x="1254125" y="4584700"/>
            <a:ext cx="1582738" cy="373063"/>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a:latin typeface="Times New Roman" panose="02020603050405020304" pitchFamily="18" charset="0"/>
              </a:rPr>
              <a:t>处理输入的数据</a:t>
            </a:r>
            <a:endParaRPr lang="zh-CN" altLang="en-US" sz="1400"/>
          </a:p>
        </p:txBody>
      </p:sp>
      <p:sp>
        <p:nvSpPr>
          <p:cNvPr id="18446" name="Line 19"/>
          <p:cNvSpPr>
            <a:spLocks noChangeShapeType="1"/>
          </p:cNvSpPr>
          <p:nvPr/>
        </p:nvSpPr>
        <p:spPr bwMode="auto">
          <a:xfrm flipH="1">
            <a:off x="3176036" y="2101850"/>
            <a:ext cx="381552" cy="1096963"/>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8447" name="Rectangle 20"/>
          <p:cNvSpPr>
            <a:spLocks noChangeArrowheads="1"/>
          </p:cNvSpPr>
          <p:nvPr/>
        </p:nvSpPr>
        <p:spPr bwMode="auto">
          <a:xfrm>
            <a:off x="4886325" y="3467100"/>
            <a:ext cx="1008063"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a:solidFill>
                  <a:srgbClr val="993366"/>
                </a:solidFill>
                <a:latin typeface="Times New Roman" panose="02020603050405020304" pitchFamily="18" charset="0"/>
              </a:rPr>
              <a:t>发生中断</a:t>
            </a:r>
          </a:p>
          <a:p>
            <a:pPr eaLnBrk="1" hangingPunct="1">
              <a:spcBef>
                <a:spcPct val="0"/>
              </a:spcBef>
              <a:buClrTx/>
              <a:buSzTx/>
              <a:buFontTx/>
              <a:buNone/>
            </a:pPr>
            <a:endParaRPr lang="en-US" altLang="zh-CN" sz="1400"/>
          </a:p>
        </p:txBody>
      </p:sp>
      <p:sp>
        <p:nvSpPr>
          <p:cNvPr id="18448" name="Line 21"/>
          <p:cNvSpPr>
            <a:spLocks noChangeShapeType="1"/>
          </p:cNvSpPr>
          <p:nvPr/>
        </p:nvSpPr>
        <p:spPr bwMode="auto">
          <a:xfrm flipH="1">
            <a:off x="5283200" y="2787650"/>
            <a:ext cx="431800" cy="744538"/>
          </a:xfrm>
          <a:prstGeom prst="line">
            <a:avLst/>
          </a:prstGeom>
          <a:noFill/>
          <a:ln w="19050">
            <a:solidFill>
              <a:srgbClr val="993366"/>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9" name="Rectangle 22"/>
          <p:cNvSpPr>
            <a:spLocks noChangeArrowheads="1"/>
          </p:cNvSpPr>
          <p:nvPr/>
        </p:nvSpPr>
        <p:spPr bwMode="auto">
          <a:xfrm>
            <a:off x="914400" y="1360488"/>
            <a:ext cx="2209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u="sng">
                <a:solidFill>
                  <a:srgbClr val="CC0000"/>
                </a:solidFill>
                <a:latin typeface="Times New Roman" panose="02020603050405020304" pitchFamily="18" charset="0"/>
              </a:rPr>
              <a:t>某进程（有</a:t>
            </a:r>
            <a:r>
              <a:rPr lang="en-US" altLang="zh-CN" sz="1600" u="sng">
                <a:solidFill>
                  <a:srgbClr val="CC0000"/>
                </a:solidFill>
                <a:latin typeface="Times New Roman" panose="02020603050405020304" pitchFamily="18" charset="0"/>
              </a:rPr>
              <a:t>I/O</a:t>
            </a:r>
            <a:r>
              <a:rPr lang="zh-CN" altLang="en-US" sz="1600" u="sng">
                <a:solidFill>
                  <a:srgbClr val="CC0000"/>
                </a:solidFill>
                <a:latin typeface="Times New Roman" panose="02020603050405020304" pitchFamily="18" charset="0"/>
              </a:rPr>
              <a:t>请求）</a:t>
            </a:r>
          </a:p>
          <a:p>
            <a:pPr eaLnBrk="1" hangingPunct="1">
              <a:spcBef>
                <a:spcPct val="0"/>
              </a:spcBef>
              <a:buClrTx/>
              <a:buSzTx/>
              <a:buFontTx/>
              <a:buNone/>
            </a:pPr>
            <a:endParaRPr lang="en-US" altLang="zh-CN" sz="1400"/>
          </a:p>
        </p:txBody>
      </p:sp>
      <p:sp>
        <p:nvSpPr>
          <p:cNvPr id="18450" name="Rectangle 23"/>
          <p:cNvSpPr>
            <a:spLocks noChangeArrowheads="1"/>
          </p:cNvSpPr>
          <p:nvPr/>
        </p:nvSpPr>
        <p:spPr bwMode="auto">
          <a:xfrm>
            <a:off x="3505200" y="1357313"/>
            <a:ext cx="1150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u="sng">
                <a:solidFill>
                  <a:srgbClr val="CC0000"/>
                </a:solidFill>
                <a:latin typeface="Times New Roman" panose="02020603050405020304" pitchFamily="18" charset="0"/>
              </a:rPr>
              <a:t>其他进程</a:t>
            </a:r>
            <a:endParaRPr lang="zh-CN" altLang="en-US" sz="1600" u="sng">
              <a:solidFill>
                <a:srgbClr val="CC0000"/>
              </a:solidFill>
            </a:endParaRPr>
          </a:p>
        </p:txBody>
      </p:sp>
      <p:sp>
        <p:nvSpPr>
          <p:cNvPr id="18451" name="Line 24"/>
          <p:cNvSpPr>
            <a:spLocks noChangeShapeType="1"/>
          </p:cNvSpPr>
          <p:nvPr/>
        </p:nvSpPr>
        <p:spPr bwMode="auto">
          <a:xfrm flipH="1" flipV="1">
            <a:off x="3557588" y="2101850"/>
            <a:ext cx="431800" cy="1588"/>
          </a:xfrm>
          <a:prstGeom prst="line">
            <a:avLst/>
          </a:prstGeom>
          <a:noFill/>
          <a:ln w="19050">
            <a:solidFill>
              <a:srgbClr val="000000"/>
            </a:solidFill>
            <a:prstDash val="dash"/>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2" name="Line 25"/>
          <p:cNvSpPr>
            <a:spLocks noChangeShapeType="1"/>
          </p:cNvSpPr>
          <p:nvPr/>
        </p:nvSpPr>
        <p:spPr bwMode="auto">
          <a:xfrm flipV="1">
            <a:off x="3989388" y="1730375"/>
            <a:ext cx="1587" cy="992188"/>
          </a:xfrm>
          <a:prstGeom prst="line">
            <a:avLst/>
          </a:prstGeom>
          <a:noFill/>
          <a:ln w="19050">
            <a:solidFill>
              <a:srgbClr val="000000"/>
            </a:solidFill>
            <a:prstDash val="dash"/>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3" name="Rectangle 26"/>
          <p:cNvSpPr>
            <a:spLocks noChangeArrowheads="1"/>
          </p:cNvSpPr>
          <p:nvPr/>
        </p:nvSpPr>
        <p:spPr bwMode="auto">
          <a:xfrm>
            <a:off x="3051175" y="2298700"/>
            <a:ext cx="10080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dirty="0">
                <a:solidFill>
                  <a:srgbClr val="993366"/>
                </a:solidFill>
                <a:latin typeface="Times New Roman" panose="02020603050405020304" pitchFamily="18" charset="0"/>
              </a:rPr>
              <a:t>进程调度</a:t>
            </a:r>
          </a:p>
          <a:p>
            <a:pPr eaLnBrk="1" hangingPunct="1">
              <a:spcBef>
                <a:spcPct val="0"/>
              </a:spcBef>
              <a:buClrTx/>
              <a:buSzTx/>
              <a:buFontTx/>
              <a:buNone/>
            </a:pPr>
            <a:endParaRPr lang="en-US" altLang="zh-CN" sz="1400" dirty="0"/>
          </a:p>
        </p:txBody>
      </p:sp>
      <p:sp>
        <p:nvSpPr>
          <p:cNvPr id="18454" name="Rectangle 27"/>
          <p:cNvSpPr>
            <a:spLocks noChangeArrowheads="1"/>
          </p:cNvSpPr>
          <p:nvPr/>
        </p:nvSpPr>
        <p:spPr bwMode="auto">
          <a:xfrm>
            <a:off x="3411538" y="3343275"/>
            <a:ext cx="1295400" cy="373063"/>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a:latin typeface="Times New Roman" panose="02020603050405020304" pitchFamily="18" charset="0"/>
              </a:rPr>
              <a:t>执行程序指令</a:t>
            </a:r>
            <a:endParaRPr lang="zh-CN" altLang="en-US" sz="1400"/>
          </a:p>
        </p:txBody>
      </p:sp>
      <p:sp>
        <p:nvSpPr>
          <p:cNvPr id="18456" name="Line 29"/>
          <p:cNvSpPr>
            <a:spLocks noChangeShapeType="1"/>
          </p:cNvSpPr>
          <p:nvPr/>
        </p:nvSpPr>
        <p:spPr bwMode="auto">
          <a:xfrm flipV="1">
            <a:off x="3986213" y="3095625"/>
            <a:ext cx="1587" cy="247650"/>
          </a:xfrm>
          <a:prstGeom prst="line">
            <a:avLst/>
          </a:prstGeom>
          <a:noFill/>
          <a:ln w="19050">
            <a:solidFill>
              <a:srgbClr val="000000"/>
            </a:solidFill>
            <a:prstDash val="dash"/>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7" name="Rectangle 30"/>
          <p:cNvSpPr>
            <a:spLocks noChangeArrowheads="1"/>
          </p:cNvSpPr>
          <p:nvPr/>
        </p:nvSpPr>
        <p:spPr bwMode="auto">
          <a:xfrm>
            <a:off x="3413125" y="2722563"/>
            <a:ext cx="1295400" cy="373062"/>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a:latin typeface="Times New Roman" panose="02020603050405020304" pitchFamily="18" charset="0"/>
              </a:rPr>
              <a:t>执行程序指令</a:t>
            </a:r>
            <a:endParaRPr lang="zh-CN" altLang="en-US" sz="1400"/>
          </a:p>
        </p:txBody>
      </p:sp>
      <p:sp>
        <p:nvSpPr>
          <p:cNvPr id="18458" name="Rectangle 31"/>
          <p:cNvSpPr>
            <a:spLocks noChangeArrowheads="1"/>
          </p:cNvSpPr>
          <p:nvPr/>
        </p:nvSpPr>
        <p:spPr bwMode="auto">
          <a:xfrm>
            <a:off x="5538788" y="3009900"/>
            <a:ext cx="2093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u="sng" dirty="0">
                <a:solidFill>
                  <a:srgbClr val="CC0000"/>
                </a:solidFill>
                <a:latin typeface="Times New Roman" panose="02020603050405020304" pitchFamily="18" charset="0"/>
              </a:rPr>
              <a:t>   中断服务程序</a:t>
            </a:r>
            <a:endParaRPr lang="zh-CN" altLang="en-US" sz="1600" u="sng" dirty="0">
              <a:solidFill>
                <a:srgbClr val="CC0000"/>
              </a:solidFill>
            </a:endParaRPr>
          </a:p>
        </p:txBody>
      </p:sp>
      <p:sp>
        <p:nvSpPr>
          <p:cNvPr id="18459" name="Line 32"/>
          <p:cNvSpPr>
            <a:spLocks noChangeShapeType="1"/>
          </p:cNvSpPr>
          <p:nvPr/>
        </p:nvSpPr>
        <p:spPr bwMode="auto">
          <a:xfrm>
            <a:off x="3987800" y="3852863"/>
            <a:ext cx="863600"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60" name="Line 33"/>
          <p:cNvSpPr>
            <a:spLocks noChangeShapeType="1"/>
          </p:cNvSpPr>
          <p:nvPr/>
        </p:nvSpPr>
        <p:spPr bwMode="auto">
          <a:xfrm flipH="1">
            <a:off x="4851400" y="3355975"/>
            <a:ext cx="1582738" cy="49847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61" name="Rectangle 34"/>
          <p:cNvSpPr>
            <a:spLocks noChangeArrowheads="1"/>
          </p:cNvSpPr>
          <p:nvPr/>
        </p:nvSpPr>
        <p:spPr bwMode="auto">
          <a:xfrm>
            <a:off x="6002338" y="5707063"/>
            <a:ext cx="1008062" cy="373062"/>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dirty="0">
                <a:solidFill>
                  <a:srgbClr val="993366"/>
                </a:solidFill>
                <a:latin typeface="Times New Roman" panose="02020603050405020304" pitchFamily="18" charset="0"/>
              </a:rPr>
              <a:t>进程调度</a:t>
            </a:r>
          </a:p>
        </p:txBody>
      </p:sp>
      <p:sp>
        <p:nvSpPr>
          <p:cNvPr id="18462" name="Line 35"/>
          <p:cNvSpPr>
            <a:spLocks noChangeShapeType="1"/>
          </p:cNvSpPr>
          <p:nvPr/>
        </p:nvSpPr>
        <p:spPr bwMode="auto">
          <a:xfrm>
            <a:off x="6434138" y="5459413"/>
            <a:ext cx="1587" cy="24765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3" name="Rectangle 36"/>
          <p:cNvSpPr>
            <a:spLocks noChangeArrowheads="1"/>
          </p:cNvSpPr>
          <p:nvPr/>
        </p:nvSpPr>
        <p:spPr bwMode="auto">
          <a:xfrm>
            <a:off x="5070475" y="5110163"/>
            <a:ext cx="2930525" cy="373062"/>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dirty="0">
                <a:latin typeface="Times New Roman" panose="02020603050405020304" pitchFamily="18" charset="0"/>
              </a:rPr>
              <a:t>将请求本次</a:t>
            </a:r>
            <a:r>
              <a:rPr lang="en-US" altLang="zh-CN" sz="1400" dirty="0">
                <a:latin typeface="Times New Roman" panose="02020603050405020304" pitchFamily="18" charset="0"/>
              </a:rPr>
              <a:t>I/O</a:t>
            </a:r>
            <a:r>
              <a:rPr lang="zh-CN" altLang="en-US" sz="1400" dirty="0">
                <a:latin typeface="Times New Roman" panose="02020603050405020304" pitchFamily="18" charset="0"/>
              </a:rPr>
              <a:t>设备的进程变为就绪</a:t>
            </a:r>
            <a:endParaRPr lang="zh-CN" altLang="en-US" sz="1400" dirty="0"/>
          </a:p>
        </p:txBody>
      </p:sp>
      <p:sp>
        <p:nvSpPr>
          <p:cNvPr id="18464" name="Line 37"/>
          <p:cNvSpPr>
            <a:spLocks noChangeShapeType="1"/>
          </p:cNvSpPr>
          <p:nvPr/>
        </p:nvSpPr>
        <p:spPr bwMode="auto">
          <a:xfrm>
            <a:off x="6434138" y="4851400"/>
            <a:ext cx="1587" cy="24765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5" name="Rectangle 38"/>
          <p:cNvSpPr>
            <a:spLocks noChangeArrowheads="1"/>
          </p:cNvSpPr>
          <p:nvPr/>
        </p:nvSpPr>
        <p:spPr bwMode="auto">
          <a:xfrm>
            <a:off x="5426075" y="4265613"/>
            <a:ext cx="2160588" cy="620712"/>
          </a:xfrm>
          <a:prstGeom prst="rect">
            <a:avLst/>
          </a:prstGeom>
          <a:solidFill>
            <a:srgbClr val="FFFFFF"/>
          </a:solidFill>
          <a:ln w="9525">
            <a:solidFill>
              <a:srgbClr val="000000"/>
            </a:solidFill>
            <a:miter lim="800000"/>
          </a:ln>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a:latin typeface="Times New Roman" panose="02020603050405020304" pitchFamily="18" charset="0"/>
              </a:rPr>
              <a:t>将数据寄存器中的数据传送到某特定内存单元中</a:t>
            </a:r>
            <a:endParaRPr lang="zh-CN" altLang="en-US" sz="1400"/>
          </a:p>
        </p:txBody>
      </p:sp>
      <p:sp>
        <p:nvSpPr>
          <p:cNvPr id="18466" name="Line 39"/>
          <p:cNvSpPr>
            <a:spLocks noChangeShapeType="1"/>
          </p:cNvSpPr>
          <p:nvPr/>
        </p:nvSpPr>
        <p:spPr bwMode="auto">
          <a:xfrm>
            <a:off x="6434138" y="4033838"/>
            <a:ext cx="1587" cy="24765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7" name="Rectangle 40"/>
          <p:cNvSpPr>
            <a:spLocks noChangeArrowheads="1"/>
          </p:cNvSpPr>
          <p:nvPr/>
        </p:nvSpPr>
        <p:spPr bwMode="auto">
          <a:xfrm>
            <a:off x="5859463" y="3716338"/>
            <a:ext cx="1150937" cy="373062"/>
          </a:xfrm>
          <a:prstGeom prst="rect">
            <a:avLst/>
          </a:prstGeom>
          <a:solidFill>
            <a:srgbClr val="FFFFFF"/>
          </a:solidFill>
          <a:ln w="9525">
            <a:solidFill>
              <a:srgbClr val="000000"/>
            </a:solidFill>
            <a:miter lim="800000"/>
          </a:ln>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dirty="0">
                <a:latin typeface="Times New Roman" panose="02020603050405020304" pitchFamily="18" charset="0"/>
              </a:rPr>
              <a:t>保存现场</a:t>
            </a:r>
            <a:endParaRPr lang="zh-CN" altLang="en-US" sz="1400" dirty="0"/>
          </a:p>
        </p:txBody>
      </p:sp>
      <p:sp>
        <p:nvSpPr>
          <p:cNvPr id="18468" name="Line 41"/>
          <p:cNvSpPr>
            <a:spLocks noChangeShapeType="1"/>
          </p:cNvSpPr>
          <p:nvPr/>
        </p:nvSpPr>
        <p:spPr bwMode="auto">
          <a:xfrm flipH="1">
            <a:off x="6434138" y="3343275"/>
            <a:ext cx="1587" cy="373063"/>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9" name="Rectangle 42"/>
          <p:cNvSpPr>
            <a:spLocks noChangeArrowheads="1"/>
          </p:cNvSpPr>
          <p:nvPr/>
        </p:nvSpPr>
        <p:spPr bwMode="auto">
          <a:xfrm>
            <a:off x="4994275" y="1730375"/>
            <a:ext cx="3024188" cy="1174750"/>
          </a:xfrm>
          <a:prstGeom prst="rect">
            <a:avLst/>
          </a:prstGeom>
          <a:solidFill>
            <a:srgbClr val="FFFFFF"/>
          </a:solidFill>
          <a:ln w="9525">
            <a:solidFill>
              <a:srgbClr val="000000"/>
            </a:solidFill>
            <a:miter lim="800000"/>
          </a:ln>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400">
                <a:latin typeface="Times New Roman" panose="02020603050405020304" pitchFamily="18" charset="0"/>
              </a:rPr>
              <a:t>I/O</a:t>
            </a:r>
            <a:r>
              <a:rPr lang="zh-CN" altLang="en-US" sz="1400">
                <a:latin typeface="Times New Roman" panose="02020603050405020304" pitchFamily="18" charset="0"/>
              </a:rPr>
              <a:t>设备执行读操作</a:t>
            </a:r>
          </a:p>
          <a:p>
            <a:pPr algn="just" eaLnBrk="1" hangingPunct="1">
              <a:spcBef>
                <a:spcPct val="0"/>
              </a:spcBef>
              <a:buClrTx/>
              <a:buSzTx/>
              <a:buFontTx/>
              <a:buNone/>
            </a:pPr>
            <a:r>
              <a:rPr lang="zh-CN" altLang="en-US" sz="1400">
                <a:latin typeface="Times New Roman" panose="02020603050405020304" pitchFamily="18" charset="0"/>
              </a:rPr>
              <a:t>当完成读操作后，将数据放在数据寄存器中，同时</a:t>
            </a:r>
            <a:r>
              <a:rPr lang="en-US" altLang="zh-CN" sz="1400">
                <a:latin typeface="Times New Roman" panose="02020603050405020304" pitchFamily="18" charset="0"/>
              </a:rPr>
              <a:t>I/O</a:t>
            </a:r>
            <a:r>
              <a:rPr lang="zh-CN" altLang="en-US" sz="1400">
                <a:latin typeface="Times New Roman" panose="02020603050405020304" pitchFamily="18" charset="0"/>
              </a:rPr>
              <a:t>控制器向</a:t>
            </a:r>
            <a:r>
              <a:rPr lang="en-US" altLang="zh-CN" sz="1400">
                <a:latin typeface="Times New Roman" panose="02020603050405020304" pitchFamily="18" charset="0"/>
              </a:rPr>
              <a:t>CPU</a:t>
            </a:r>
            <a:r>
              <a:rPr lang="zh-CN" altLang="en-US" sz="1400">
                <a:latin typeface="Times New Roman" panose="02020603050405020304" pitchFamily="18" charset="0"/>
              </a:rPr>
              <a:t>发出中断信号</a:t>
            </a:r>
            <a:endParaRPr lang="zh-CN" altLang="en-US" sz="1400"/>
          </a:p>
        </p:txBody>
      </p:sp>
      <p:sp>
        <p:nvSpPr>
          <p:cNvPr id="18470" name="Rectangle 43"/>
          <p:cNvSpPr>
            <a:spLocks noChangeArrowheads="1"/>
          </p:cNvSpPr>
          <p:nvPr/>
        </p:nvSpPr>
        <p:spPr bwMode="auto">
          <a:xfrm>
            <a:off x="6078538" y="1357313"/>
            <a:ext cx="1008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u="sng">
                <a:solidFill>
                  <a:srgbClr val="CC0000"/>
                </a:solidFill>
                <a:latin typeface="Times New Roman" panose="02020603050405020304" pitchFamily="18" charset="0"/>
              </a:rPr>
              <a:t>I/O</a:t>
            </a:r>
            <a:r>
              <a:rPr lang="zh-CN" altLang="en-US" sz="1600" u="sng">
                <a:solidFill>
                  <a:srgbClr val="CC0000"/>
                </a:solidFill>
                <a:latin typeface="Times New Roman" panose="02020603050405020304" pitchFamily="18" charset="0"/>
              </a:rPr>
              <a:t>设备</a:t>
            </a:r>
            <a:endParaRPr lang="zh-CN" altLang="en-US" sz="1600" u="sng">
              <a:solidFill>
                <a:srgbClr val="CC0000"/>
              </a:solidFill>
            </a:endParaRPr>
          </a:p>
        </p:txBody>
      </p:sp>
      <p:sp>
        <p:nvSpPr>
          <p:cNvPr id="18471" name="Line 44"/>
          <p:cNvSpPr>
            <a:spLocks noChangeShapeType="1"/>
          </p:cNvSpPr>
          <p:nvPr/>
        </p:nvSpPr>
        <p:spPr bwMode="auto">
          <a:xfrm flipH="1" flipV="1">
            <a:off x="4851400" y="6199188"/>
            <a:ext cx="1582738"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72" name="Line 45"/>
          <p:cNvSpPr>
            <a:spLocks noChangeShapeType="1"/>
          </p:cNvSpPr>
          <p:nvPr/>
        </p:nvSpPr>
        <p:spPr bwMode="auto">
          <a:xfrm flipH="1">
            <a:off x="4851400" y="4344988"/>
            <a:ext cx="0" cy="185420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73" name="Line 46"/>
          <p:cNvSpPr>
            <a:spLocks noChangeShapeType="1"/>
          </p:cNvSpPr>
          <p:nvPr/>
        </p:nvSpPr>
        <p:spPr bwMode="auto">
          <a:xfrm flipH="1" flipV="1">
            <a:off x="4005263" y="4343400"/>
            <a:ext cx="863600" cy="1587"/>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74" name="Line 47"/>
          <p:cNvSpPr>
            <a:spLocks noChangeShapeType="1"/>
          </p:cNvSpPr>
          <p:nvPr/>
        </p:nvSpPr>
        <p:spPr bwMode="auto">
          <a:xfrm>
            <a:off x="6434138" y="6075363"/>
            <a:ext cx="0" cy="12382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75" name="Rectangle 48"/>
          <p:cNvSpPr>
            <a:spLocks noChangeArrowheads="1"/>
          </p:cNvSpPr>
          <p:nvPr/>
        </p:nvSpPr>
        <p:spPr bwMode="auto">
          <a:xfrm>
            <a:off x="3411538" y="4957763"/>
            <a:ext cx="1295400" cy="373062"/>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a:latin typeface="Times New Roman" panose="02020603050405020304" pitchFamily="18" charset="0"/>
              </a:rPr>
              <a:t>执行程序指令</a:t>
            </a:r>
            <a:endParaRPr lang="zh-CN" altLang="en-US" sz="1400"/>
          </a:p>
        </p:txBody>
      </p:sp>
      <p:sp>
        <p:nvSpPr>
          <p:cNvPr id="18476" name="Line 49"/>
          <p:cNvSpPr>
            <a:spLocks noChangeShapeType="1"/>
          </p:cNvSpPr>
          <p:nvPr/>
        </p:nvSpPr>
        <p:spPr bwMode="auto">
          <a:xfrm flipV="1">
            <a:off x="3122613" y="4833938"/>
            <a:ext cx="1587" cy="1489075"/>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8479" name="Line 53"/>
          <p:cNvSpPr>
            <a:spLocks noChangeShapeType="1"/>
          </p:cNvSpPr>
          <p:nvPr/>
        </p:nvSpPr>
        <p:spPr bwMode="auto">
          <a:xfrm>
            <a:off x="2547938" y="3963988"/>
            <a:ext cx="574675" cy="869950"/>
          </a:xfrm>
          <a:prstGeom prst="line">
            <a:avLst/>
          </a:prstGeom>
          <a:noFill/>
          <a:ln w="19050">
            <a:solidFill>
              <a:srgbClr val="000000"/>
            </a:solidFill>
            <a:prstDash val="dash"/>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80" name="Line 54"/>
          <p:cNvSpPr>
            <a:spLocks noChangeShapeType="1"/>
          </p:cNvSpPr>
          <p:nvPr/>
        </p:nvSpPr>
        <p:spPr bwMode="auto">
          <a:xfrm>
            <a:off x="3122613" y="6348414"/>
            <a:ext cx="3311525"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nvGrpSpPr>
          <p:cNvPr id="10" name="组合 9"/>
          <p:cNvGrpSpPr/>
          <p:nvPr/>
        </p:nvGrpSpPr>
        <p:grpSpPr>
          <a:xfrm>
            <a:off x="7086600" y="5799078"/>
            <a:ext cx="2039937" cy="400110"/>
            <a:chOff x="169864" y="5578475"/>
            <a:chExt cx="2039937" cy="400110"/>
          </a:xfrm>
        </p:grpSpPr>
        <p:cxnSp>
          <p:nvCxnSpPr>
            <p:cNvPr id="5" name="直接箭头连接符 4"/>
            <p:cNvCxnSpPr>
              <a:stCxn id="9" idx="1"/>
            </p:cNvCxnSpPr>
            <p:nvPr/>
          </p:nvCxnSpPr>
          <p:spPr bwMode="auto">
            <a:xfrm flipH="1" flipV="1">
              <a:off x="169864" y="5672991"/>
              <a:ext cx="211137" cy="105539"/>
            </a:xfrm>
            <a:prstGeom prst="straightConnector1">
              <a:avLst/>
            </a:prstGeom>
            <a:solidFill>
              <a:schemeClr val="accent1"/>
            </a:solidFill>
            <a:ln w="952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381001" y="5578475"/>
              <a:ext cx="1828800" cy="400110"/>
            </a:xfrm>
            <a:prstGeom prst="rect">
              <a:avLst/>
            </a:prstGeom>
            <a:noFill/>
            <a:ln>
              <a:solidFill>
                <a:srgbClr val="C00000"/>
              </a:solidFill>
            </a:ln>
          </p:spPr>
          <p:txBody>
            <a:bodyPr wrap="square" rtlCol="0">
              <a:spAutoFit/>
            </a:bodyPr>
            <a:lstStyle/>
            <a:p>
              <a:r>
                <a:rPr lang="zh-CN" altLang="en-US" sz="2000" dirty="0"/>
                <a:t>哪个进程执行？</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同一</a:t>
            </a:r>
            <a:r>
              <a:rPr lang="en-US" altLang="zh-CN" dirty="0"/>
              <a:t>IO</a:t>
            </a:r>
            <a:r>
              <a:rPr lang="zh-CN" altLang="en-US" dirty="0"/>
              <a:t>设备：轮询或中断</a:t>
            </a:r>
          </a:p>
        </p:txBody>
      </p:sp>
      <p:sp>
        <p:nvSpPr>
          <p:cNvPr id="3" name="内容占位符 2"/>
          <p:cNvSpPr>
            <a:spLocks noGrp="1"/>
          </p:cNvSpPr>
          <p:nvPr>
            <p:ph idx="1"/>
          </p:nvPr>
        </p:nvSpPr>
        <p:spPr/>
        <p:txBody>
          <a:bodyPr/>
          <a:lstStyle/>
          <a:p>
            <a:r>
              <a:rPr lang="en-US" altLang="zh-CN" sz="2400" dirty="0"/>
              <a:t>SJA1000 CAN</a:t>
            </a:r>
            <a:r>
              <a:rPr lang="zh-CN" altLang="en-US" sz="2400" dirty="0"/>
              <a:t>总线控制器：</a:t>
            </a:r>
            <a:r>
              <a:rPr lang="en-US" altLang="zh-CN" sz="2400" b="0" dirty="0"/>
              <a:t>SJA1000 </a:t>
            </a:r>
            <a:r>
              <a:rPr lang="zh-CN" altLang="en-US" sz="2400" b="0" dirty="0"/>
              <a:t>是一种</a:t>
            </a:r>
            <a:r>
              <a:rPr lang="en-US" altLang="zh-CN" sz="2400" b="0" dirty="0"/>
              <a:t>I/O </a:t>
            </a:r>
            <a:r>
              <a:rPr lang="zh-CN" altLang="en-US" sz="2400" b="0" dirty="0"/>
              <a:t>设备基于内存编址的微控制</a:t>
            </a:r>
            <a:endParaRPr lang="en-US" altLang="zh-CN" sz="2400" dirty="0"/>
          </a:p>
          <a:p>
            <a:r>
              <a:rPr lang="en-US" altLang="zh-CN" sz="2400" dirty="0" err="1"/>
              <a:t>VxWorks</a:t>
            </a:r>
            <a:r>
              <a:rPr lang="zh-CN" altLang="en-US" sz="2400" dirty="0"/>
              <a:t>操作系统，强实时嵌入式操作系统</a:t>
            </a:r>
            <a:endParaRPr lang="en-US" altLang="zh-CN" sz="2400" dirty="0"/>
          </a:p>
          <a:p>
            <a:r>
              <a:rPr lang="zh-CN" altLang="en-US" sz="2400" dirty="0"/>
              <a:t>引导程序中使用轮询实现星上软件修复</a:t>
            </a:r>
            <a:endParaRPr lang="en-US" altLang="zh-CN" sz="2400" dirty="0"/>
          </a:p>
          <a:p>
            <a:r>
              <a:rPr lang="zh-CN" altLang="en-US" sz="2400" dirty="0"/>
              <a:t>应用程序中使用正常的中断服务程序</a:t>
            </a:r>
          </a:p>
        </p:txBody>
      </p:sp>
      <p:pic>
        <p:nvPicPr>
          <p:cNvPr id="4" name="图片 3"/>
          <p:cNvPicPr>
            <a:picLocks noChangeAspect="1"/>
          </p:cNvPicPr>
          <p:nvPr/>
        </p:nvPicPr>
        <p:blipFill>
          <a:blip r:embed="rId3"/>
          <a:stretch>
            <a:fillRect/>
          </a:stretch>
        </p:blipFill>
        <p:spPr>
          <a:xfrm>
            <a:off x="1303336" y="3607594"/>
            <a:ext cx="6540501" cy="294560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1687"/>
            <a:ext cx="8458200" cy="676275"/>
          </a:xfrm>
        </p:spPr>
        <p:txBody>
          <a:bodyPr/>
          <a:lstStyle/>
          <a:p>
            <a:r>
              <a:rPr lang="en-US" altLang="zh-CN" sz="3200" dirty="0" err="1"/>
              <a:t>SJA1000</a:t>
            </a:r>
            <a:r>
              <a:rPr lang="en-US" altLang="zh-CN" sz="3200" dirty="0"/>
              <a:t> CAN</a:t>
            </a:r>
            <a:r>
              <a:rPr lang="zh-CN" altLang="en-US" sz="3200" dirty="0"/>
              <a:t>总线控制器部分寄存器组</a:t>
            </a:r>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1371600" y="646730"/>
            <a:ext cx="6400800" cy="2671354"/>
          </a:xfrm>
          <a:prstGeom prst="rect">
            <a:avLst/>
          </a:prstGeom>
        </p:spPr>
      </p:pic>
      <p:pic>
        <p:nvPicPr>
          <p:cNvPr id="4" name="图片 3"/>
          <p:cNvPicPr>
            <a:picLocks noChangeAspect="1"/>
          </p:cNvPicPr>
          <p:nvPr/>
        </p:nvPicPr>
        <p:blipFill>
          <a:blip r:embed="rId3"/>
          <a:stretch>
            <a:fillRect/>
          </a:stretch>
        </p:blipFill>
        <p:spPr>
          <a:xfrm>
            <a:off x="579782" y="3393671"/>
            <a:ext cx="3535017" cy="3380243"/>
          </a:xfrm>
          <a:prstGeom prst="rect">
            <a:avLst/>
          </a:prstGeom>
        </p:spPr>
      </p:pic>
      <p:pic>
        <p:nvPicPr>
          <p:cNvPr id="9" name="图片 8"/>
          <p:cNvPicPr>
            <a:picLocks noChangeAspect="1"/>
          </p:cNvPicPr>
          <p:nvPr/>
        </p:nvPicPr>
        <p:blipFill>
          <a:blip r:embed="rId4"/>
          <a:stretch>
            <a:fillRect/>
          </a:stretch>
        </p:blipFill>
        <p:spPr>
          <a:xfrm>
            <a:off x="5105400" y="3320818"/>
            <a:ext cx="3486946" cy="3351651"/>
          </a:xfrm>
          <a:prstGeom prst="rect">
            <a:avLst/>
          </a:prstGeom>
        </p:spPr>
      </p:pic>
    </p:spTree>
    <p:extLst>
      <p:ext uri="{BB962C8B-B14F-4D97-AF65-F5344CB8AC3E}">
        <p14:creationId xmlns:p14="http://schemas.microsoft.com/office/powerpoint/2010/main" val="420784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8458200" cy="676275"/>
          </a:xfrm>
        </p:spPr>
        <p:txBody>
          <a:bodyPr/>
          <a:lstStyle/>
          <a:p>
            <a:r>
              <a:rPr lang="en-US" altLang="zh-CN" sz="3200" dirty="0"/>
              <a:t>SJA1000 </a:t>
            </a:r>
            <a:r>
              <a:rPr lang="zh-CN" altLang="en-US" sz="3200" dirty="0"/>
              <a:t>中断发送</a:t>
            </a:r>
          </a:p>
        </p:txBody>
      </p:sp>
      <p:pic>
        <p:nvPicPr>
          <p:cNvPr id="11" name="图片 10"/>
          <p:cNvPicPr>
            <a:picLocks noChangeAspect="1"/>
          </p:cNvPicPr>
          <p:nvPr/>
        </p:nvPicPr>
        <p:blipFill>
          <a:blip r:embed="rId2"/>
          <a:stretch>
            <a:fillRect/>
          </a:stretch>
        </p:blipFill>
        <p:spPr>
          <a:xfrm>
            <a:off x="122385" y="1905000"/>
            <a:ext cx="8899230" cy="33601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8458200" cy="676275"/>
          </a:xfrm>
        </p:spPr>
        <p:txBody>
          <a:bodyPr/>
          <a:lstStyle/>
          <a:p>
            <a:r>
              <a:rPr lang="en-US" altLang="zh-CN" sz="3200" dirty="0"/>
              <a:t>SJA1000 </a:t>
            </a:r>
            <a:r>
              <a:rPr lang="zh-CN" altLang="en-US" sz="3200" dirty="0"/>
              <a:t>中断发送</a:t>
            </a:r>
          </a:p>
        </p:txBody>
      </p:sp>
      <p:pic>
        <p:nvPicPr>
          <p:cNvPr id="11" name="图片 10"/>
          <p:cNvPicPr>
            <a:picLocks noChangeAspect="1"/>
          </p:cNvPicPr>
          <p:nvPr/>
        </p:nvPicPr>
        <p:blipFill>
          <a:blip r:embed="rId2"/>
          <a:stretch>
            <a:fillRect/>
          </a:stretch>
        </p:blipFill>
        <p:spPr>
          <a:xfrm>
            <a:off x="457200" y="1364264"/>
            <a:ext cx="8109876" cy="3131536"/>
          </a:xfrm>
          <a:prstGeom prst="rect">
            <a:avLst/>
          </a:prstGeom>
        </p:spPr>
      </p:pic>
      <p:pic>
        <p:nvPicPr>
          <p:cNvPr id="12" name="图片 11"/>
          <p:cNvPicPr>
            <a:picLocks noChangeAspect="1"/>
          </p:cNvPicPr>
          <p:nvPr/>
        </p:nvPicPr>
        <p:blipFill rotWithShape="1">
          <a:blip r:embed="rId3"/>
          <a:srcRect t="5566"/>
          <a:stretch>
            <a:fillRect/>
          </a:stretch>
        </p:blipFill>
        <p:spPr>
          <a:xfrm>
            <a:off x="609600" y="914400"/>
            <a:ext cx="7696200" cy="5333181"/>
          </a:xfrm>
          <a:prstGeom prst="rect">
            <a:avLst/>
          </a:prstGeom>
        </p:spPr>
      </p:pic>
      <p:graphicFrame>
        <p:nvGraphicFramePr>
          <p:cNvPr id="14" name="表格 13"/>
          <p:cNvGraphicFramePr>
            <a:graphicFrameLocks noGrp="1"/>
          </p:cNvGraphicFramePr>
          <p:nvPr/>
        </p:nvGraphicFramePr>
        <p:xfrm>
          <a:off x="171156" y="6096000"/>
          <a:ext cx="8896644" cy="381000"/>
        </p:xfrm>
        <a:graphic>
          <a:graphicData uri="http://schemas.openxmlformats.org/drawingml/2006/table">
            <a:tbl>
              <a:tblPr firstRow="1" bandRow="1">
                <a:tableStyleId>{5C22544A-7EE6-4342-B048-85BDC9FD1C3A}</a:tableStyleId>
              </a:tblPr>
              <a:tblGrid>
                <a:gridCol w="988516">
                  <a:extLst>
                    <a:ext uri="{9D8B030D-6E8A-4147-A177-3AD203B41FA5}">
                      <a16:colId xmlns:a16="http://schemas.microsoft.com/office/drawing/2014/main" val="20000"/>
                    </a:ext>
                  </a:extLst>
                </a:gridCol>
                <a:gridCol w="988516">
                  <a:extLst>
                    <a:ext uri="{9D8B030D-6E8A-4147-A177-3AD203B41FA5}">
                      <a16:colId xmlns:a16="http://schemas.microsoft.com/office/drawing/2014/main" val="20001"/>
                    </a:ext>
                  </a:extLst>
                </a:gridCol>
                <a:gridCol w="988516">
                  <a:extLst>
                    <a:ext uri="{9D8B030D-6E8A-4147-A177-3AD203B41FA5}">
                      <a16:colId xmlns:a16="http://schemas.microsoft.com/office/drawing/2014/main" val="20002"/>
                    </a:ext>
                  </a:extLst>
                </a:gridCol>
                <a:gridCol w="988516">
                  <a:extLst>
                    <a:ext uri="{9D8B030D-6E8A-4147-A177-3AD203B41FA5}">
                      <a16:colId xmlns:a16="http://schemas.microsoft.com/office/drawing/2014/main" val="20003"/>
                    </a:ext>
                  </a:extLst>
                </a:gridCol>
                <a:gridCol w="988516">
                  <a:extLst>
                    <a:ext uri="{9D8B030D-6E8A-4147-A177-3AD203B41FA5}">
                      <a16:colId xmlns:a16="http://schemas.microsoft.com/office/drawing/2014/main" val="20004"/>
                    </a:ext>
                  </a:extLst>
                </a:gridCol>
                <a:gridCol w="988516">
                  <a:extLst>
                    <a:ext uri="{9D8B030D-6E8A-4147-A177-3AD203B41FA5}">
                      <a16:colId xmlns:a16="http://schemas.microsoft.com/office/drawing/2014/main" val="20005"/>
                    </a:ext>
                  </a:extLst>
                </a:gridCol>
                <a:gridCol w="988516">
                  <a:extLst>
                    <a:ext uri="{9D8B030D-6E8A-4147-A177-3AD203B41FA5}">
                      <a16:colId xmlns:a16="http://schemas.microsoft.com/office/drawing/2014/main" val="20006"/>
                    </a:ext>
                  </a:extLst>
                </a:gridCol>
                <a:gridCol w="988516">
                  <a:extLst>
                    <a:ext uri="{9D8B030D-6E8A-4147-A177-3AD203B41FA5}">
                      <a16:colId xmlns:a16="http://schemas.microsoft.com/office/drawing/2014/main" val="20007"/>
                    </a:ext>
                  </a:extLst>
                </a:gridCol>
                <a:gridCol w="988516">
                  <a:extLst>
                    <a:ext uri="{9D8B030D-6E8A-4147-A177-3AD203B41FA5}">
                      <a16:colId xmlns:a16="http://schemas.microsoft.com/office/drawing/2014/main" val="20008"/>
                    </a:ext>
                  </a:extLst>
                </a:gridCol>
              </a:tblGrid>
              <a:tr h="381000">
                <a:tc>
                  <a:txBody>
                    <a:bodyPr/>
                    <a:lstStyle/>
                    <a:p>
                      <a:r>
                        <a:rPr lang="zh-CN" altLang="en-US" sz="1600" dirty="0">
                          <a:solidFill>
                            <a:schemeClr val="tx1"/>
                          </a:solidFill>
                        </a:rPr>
                        <a:t>剩余帧</a:t>
                      </a:r>
                    </a:p>
                  </a:txBody>
                  <a:tcPr/>
                </a:tc>
                <a:tc>
                  <a:txBody>
                    <a:bodyPr/>
                    <a:lstStyle/>
                    <a:p>
                      <a:r>
                        <a:rPr lang="zh-CN" altLang="en-US" sz="1600" dirty="0">
                          <a:solidFill>
                            <a:schemeClr val="tx1"/>
                          </a:solidFill>
                        </a:rPr>
                        <a:t>第</a:t>
                      </a:r>
                      <a:r>
                        <a:rPr lang="en-US" altLang="zh-CN" sz="1600" dirty="0">
                          <a:solidFill>
                            <a:schemeClr val="tx1"/>
                          </a:solidFill>
                        </a:rPr>
                        <a:t>1</a:t>
                      </a:r>
                      <a:r>
                        <a:rPr lang="zh-CN" altLang="en-US" sz="1600" dirty="0">
                          <a:solidFill>
                            <a:schemeClr val="tx1"/>
                          </a:solidFill>
                        </a:rPr>
                        <a:t>帧</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rPr>
                        <a:t>第</a:t>
                      </a:r>
                      <a:r>
                        <a:rPr lang="en-US" altLang="zh-CN" sz="1600" dirty="0">
                          <a:solidFill>
                            <a:schemeClr val="tx1"/>
                          </a:solidFill>
                        </a:rPr>
                        <a:t>2</a:t>
                      </a:r>
                      <a:r>
                        <a:rPr lang="zh-CN" altLang="en-US" sz="1600" dirty="0">
                          <a:solidFill>
                            <a:schemeClr val="tx1"/>
                          </a:solidFill>
                        </a:rPr>
                        <a:t>帧</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rPr>
                        <a:t>第</a:t>
                      </a:r>
                      <a:r>
                        <a:rPr lang="en-US" altLang="zh-CN" sz="1600" dirty="0">
                          <a:solidFill>
                            <a:schemeClr val="tx1"/>
                          </a:solidFill>
                        </a:rPr>
                        <a:t>3</a:t>
                      </a:r>
                      <a:r>
                        <a:rPr lang="zh-CN" altLang="en-US" sz="1600" dirty="0">
                          <a:solidFill>
                            <a:schemeClr val="tx1"/>
                          </a:solidFill>
                        </a:rPr>
                        <a:t>帧</a:t>
                      </a:r>
                    </a:p>
                  </a:txBody>
                  <a:tcPr/>
                </a:tc>
                <a:tc>
                  <a:txBody>
                    <a:bodyPr/>
                    <a:lstStyle/>
                    <a:p>
                      <a:endParaRPr lang="zh-CN" altLang="en-US" sz="1600" dirty="0"/>
                    </a:p>
                  </a:txBody>
                  <a:tcPr/>
                </a:tc>
                <a:tc>
                  <a:txBody>
                    <a:bodyPr/>
                    <a:lstStyle/>
                    <a:p>
                      <a:endParaRPr lang="zh-CN" altLang="en-US" sz="1600"/>
                    </a:p>
                  </a:txBody>
                  <a:tcPr/>
                </a:tc>
                <a:tc>
                  <a:txBody>
                    <a:bodyPr/>
                    <a:lstStyle/>
                    <a:p>
                      <a:endParaRPr lang="zh-CN" altLang="en-US" sz="1600" dirty="0"/>
                    </a:p>
                  </a:txBody>
                  <a:tcPr/>
                </a:tc>
                <a:tc>
                  <a:txBody>
                    <a:bodyPr/>
                    <a:lstStyle/>
                    <a:p>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rPr>
                        <a:t>第</a:t>
                      </a:r>
                      <a:r>
                        <a:rPr lang="en-US" altLang="zh-CN" sz="1600" dirty="0">
                          <a:solidFill>
                            <a:schemeClr val="tx1"/>
                          </a:solidFill>
                        </a:rPr>
                        <a:t>n</a:t>
                      </a:r>
                      <a:r>
                        <a:rPr lang="zh-CN" altLang="en-US" sz="1600" dirty="0">
                          <a:solidFill>
                            <a:schemeClr val="tx1"/>
                          </a:solidFill>
                        </a:rPr>
                        <a:t>帧</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9863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SJA1000 </a:t>
            </a:r>
            <a:r>
              <a:rPr lang="zh-CN" altLang="en-US" dirty="0"/>
              <a:t>中断与轮询接收</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1162762"/>
            <a:ext cx="5076190" cy="5695238"/>
          </a:xfrm>
          <a:prstGeom prst="rect">
            <a:avLst/>
          </a:prstGeom>
        </p:spPr>
      </p:pic>
      <p:pic>
        <p:nvPicPr>
          <p:cNvPr id="5" name="图片 4"/>
          <p:cNvPicPr>
            <a:picLocks noChangeAspect="1"/>
          </p:cNvPicPr>
          <p:nvPr/>
        </p:nvPicPr>
        <p:blipFill>
          <a:blip r:embed="rId3"/>
          <a:stretch>
            <a:fillRect/>
          </a:stretch>
        </p:blipFill>
        <p:spPr>
          <a:xfrm>
            <a:off x="5590147" y="1419540"/>
            <a:ext cx="3188728" cy="51816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a:t>认识计算机外设与计算机</a:t>
            </a:r>
            <a:r>
              <a:rPr lang="en-US" altLang="zh-CN"/>
              <a:t>!</a:t>
            </a:r>
          </a:p>
        </p:txBody>
      </p:sp>
      <p:graphicFrame>
        <p:nvGraphicFramePr>
          <p:cNvPr id="6147"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name="剪辑" r:id="rId2" imgW="2166620" imgH="2287270" progId="MS_ClipArt_Gallery.2">
                  <p:embed/>
                </p:oleObj>
              </mc:Choice>
              <mc:Fallback>
                <p:oleObj name="剪辑" r:id="rId2" imgW="2166620" imgH="2287270" progId="MS_ClipArt_Gallery.2">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4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60197" b="5606"/>
          <a:stretch>
            <a:fillRect/>
          </a:stretch>
        </p:blipFill>
        <p:spPr bwMode="auto">
          <a:xfrm>
            <a:off x="1828800" y="1053830"/>
            <a:ext cx="426720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中断服务程序的设置</a:t>
            </a:r>
            <a:endParaRPr lang="zh-CN" altLang="en-US" dirty="0"/>
          </a:p>
        </p:txBody>
      </p:sp>
      <p:sp>
        <p:nvSpPr>
          <p:cNvPr id="3" name="内容占位符 2"/>
          <p:cNvSpPr>
            <a:spLocks noGrp="1"/>
          </p:cNvSpPr>
          <p:nvPr>
            <p:ph idx="1"/>
          </p:nvPr>
        </p:nvSpPr>
        <p:spPr/>
        <p:txBody>
          <a:bodyPr/>
          <a:lstStyle/>
          <a:p>
            <a:r>
              <a:rPr lang="en-US" altLang="zh-CN" dirty="0" err="1"/>
              <a:t>VxWorks</a:t>
            </a:r>
            <a:r>
              <a:rPr lang="zh-CN" altLang="en-US" dirty="0"/>
              <a:t>中与中断相关的重要</a:t>
            </a:r>
            <a:r>
              <a:rPr lang="en-US" altLang="zh-CN" dirty="0"/>
              <a:t>API</a:t>
            </a:r>
            <a:r>
              <a:rPr lang="zh-CN" altLang="en-US" dirty="0"/>
              <a:t>函数</a:t>
            </a:r>
          </a:p>
          <a:p>
            <a:r>
              <a:rPr lang="zh-CN" altLang="en-US" dirty="0"/>
              <a:t>（</a:t>
            </a:r>
            <a:r>
              <a:rPr lang="en-US" altLang="zh-CN" dirty="0"/>
              <a:t>1</a:t>
            </a:r>
            <a:r>
              <a:rPr lang="zh-CN" altLang="en-US" dirty="0"/>
              <a:t>）</a:t>
            </a:r>
            <a:r>
              <a:rPr lang="en-US" altLang="zh-CN" dirty="0" err="1"/>
              <a:t>intConnect</a:t>
            </a:r>
            <a:r>
              <a:rPr lang="en-US" altLang="zh-CN" dirty="0"/>
              <a:t>()</a:t>
            </a:r>
            <a:r>
              <a:rPr lang="zh-CN" altLang="en-US" dirty="0"/>
              <a:t>：中断连接，将中断向量与中断服务程序</a:t>
            </a:r>
            <a:r>
              <a:rPr lang="en-US" altLang="zh-CN" dirty="0"/>
              <a:t>ISR</a:t>
            </a:r>
            <a:r>
              <a:rPr lang="zh-CN" altLang="en-US" dirty="0"/>
              <a:t>的入口函数绑定</a:t>
            </a:r>
            <a:endParaRPr lang="en-US" altLang="zh-CN" dirty="0"/>
          </a:p>
          <a:p>
            <a:r>
              <a:rPr lang="en-US" altLang="zh-CN" sz="1800" dirty="0"/>
              <a:t>SYNOPSIS STATUS </a:t>
            </a:r>
            <a:r>
              <a:rPr lang="en-US" altLang="zh-CN" sz="1800" dirty="0" err="1"/>
              <a:t>intConnect</a:t>
            </a:r>
            <a:br>
              <a:rPr lang="en-US" altLang="zh-CN" sz="1800" dirty="0"/>
            </a:br>
            <a:r>
              <a:rPr lang="zh-CN" altLang="en-US" sz="1800" dirty="0"/>
              <a:t>　　 </a:t>
            </a:r>
            <a:r>
              <a:rPr lang="en-US" altLang="zh-CN" sz="1800" dirty="0"/>
              <a:t>(</a:t>
            </a:r>
            <a:br>
              <a:rPr lang="en-US" altLang="zh-CN" sz="1800" dirty="0"/>
            </a:br>
            <a:r>
              <a:rPr lang="zh-CN" altLang="en-US" sz="1800" dirty="0"/>
              <a:t>　　　 </a:t>
            </a:r>
            <a:r>
              <a:rPr lang="en-US" altLang="zh-CN" sz="1800" dirty="0"/>
              <a:t>VOIDFUNCPTR *</a:t>
            </a:r>
            <a:r>
              <a:rPr lang="zh-CN" altLang="en-US" sz="1800" dirty="0"/>
              <a:t>　</a:t>
            </a:r>
            <a:r>
              <a:rPr lang="en-US" altLang="zh-CN" sz="1800" dirty="0"/>
              <a:t>vector,/* interrupt vector to attach to</a:t>
            </a:r>
            <a:r>
              <a:rPr lang="zh-CN" altLang="en-US" sz="1800" dirty="0"/>
              <a:t>　　*</a:t>
            </a:r>
            <a:r>
              <a:rPr lang="en-US" altLang="zh-CN" sz="1800" dirty="0"/>
              <a:t>/</a:t>
            </a:r>
            <a:br>
              <a:rPr lang="en-US" altLang="zh-CN" sz="1800" dirty="0"/>
            </a:br>
            <a:r>
              <a:rPr lang="zh-CN" altLang="en-US" sz="1800" dirty="0"/>
              <a:t>　　　 </a:t>
            </a:r>
            <a:r>
              <a:rPr lang="en-US" altLang="zh-CN" sz="1800" dirty="0"/>
              <a:t>VOIDFUNCPTR</a:t>
            </a:r>
            <a:r>
              <a:rPr lang="zh-CN" altLang="en-US" sz="1800" dirty="0"/>
              <a:t>　　</a:t>
            </a:r>
            <a:r>
              <a:rPr lang="en-US" altLang="zh-CN" sz="1800" dirty="0"/>
              <a:t>routine, /* routine to be called</a:t>
            </a:r>
            <a:r>
              <a:rPr lang="zh-CN" altLang="en-US" sz="1800" dirty="0"/>
              <a:t>　　　　 *</a:t>
            </a:r>
            <a:r>
              <a:rPr lang="en-US" altLang="zh-CN" sz="1800" dirty="0"/>
              <a:t>/</a:t>
            </a:r>
            <a:br>
              <a:rPr lang="en-US" altLang="zh-CN" sz="1800" dirty="0"/>
            </a:br>
            <a:r>
              <a:rPr lang="zh-CN" altLang="en-US" sz="1800" dirty="0"/>
              <a:t>　　　 </a:t>
            </a:r>
            <a:r>
              <a:rPr lang="en-US" altLang="zh-CN" sz="1800" dirty="0" err="1"/>
              <a:t>int</a:t>
            </a:r>
            <a:r>
              <a:rPr lang="zh-CN" altLang="en-US" sz="1800" dirty="0"/>
              <a:t>　　　　</a:t>
            </a:r>
            <a:r>
              <a:rPr lang="en-US" altLang="zh-CN" sz="1800" dirty="0"/>
              <a:t>parameter /* parameter to be passed to routine */</a:t>
            </a:r>
            <a:br>
              <a:rPr lang="en-US" altLang="zh-CN" sz="1800" dirty="0"/>
            </a:br>
            <a:r>
              <a:rPr lang="zh-CN" altLang="en-US" sz="1800" dirty="0"/>
              <a:t>　 　</a:t>
            </a:r>
            <a:r>
              <a:rPr lang="en-US" altLang="zh-CN" sz="1800" dirty="0"/>
              <a:t>);</a:t>
            </a:r>
            <a:endParaRPr lang="zh-CN" altLang="en-US" sz="1800" dirty="0"/>
          </a:p>
          <a:p>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硬件缓冲区</a:t>
            </a:r>
          </a:p>
        </p:txBody>
      </p:sp>
      <p:sp>
        <p:nvSpPr>
          <p:cNvPr id="3" name="内容占位符 2"/>
          <p:cNvSpPr>
            <a:spLocks noGrp="1"/>
          </p:cNvSpPr>
          <p:nvPr>
            <p:ph idx="1"/>
          </p:nvPr>
        </p:nvSpPr>
        <p:spPr/>
        <p:txBody>
          <a:bodyPr/>
          <a:lstStyle/>
          <a:p>
            <a:r>
              <a:rPr lang="en-US" altLang="zh-CN" dirty="0"/>
              <a:t>CPU</a:t>
            </a:r>
            <a:r>
              <a:rPr lang="zh-CN" altLang="en-US" dirty="0"/>
              <a:t>速度快</a:t>
            </a:r>
            <a:endParaRPr lang="en-US" altLang="zh-CN" dirty="0"/>
          </a:p>
          <a:p>
            <a:r>
              <a:rPr lang="en-US" altLang="zh-CN" dirty="0"/>
              <a:t>IO</a:t>
            </a:r>
            <a:r>
              <a:rPr lang="zh-CN" altLang="en-US" dirty="0"/>
              <a:t>收发慢</a:t>
            </a:r>
            <a:endParaRPr lang="en-US" altLang="zh-CN" dirty="0"/>
          </a:p>
          <a:p>
            <a:endParaRPr lang="en-US" altLang="zh-CN" dirty="0"/>
          </a:p>
        </p:txBody>
      </p:sp>
      <p:pic>
        <p:nvPicPr>
          <p:cNvPr id="4" name="图片 3"/>
          <p:cNvPicPr>
            <a:picLocks noChangeAspect="1"/>
          </p:cNvPicPr>
          <p:nvPr/>
        </p:nvPicPr>
        <p:blipFill rotWithShape="1">
          <a:blip r:embed="rId2"/>
          <a:srcRect b="11540"/>
          <a:stretch>
            <a:fillRect/>
          </a:stretch>
        </p:blipFill>
        <p:spPr>
          <a:xfrm>
            <a:off x="3581400" y="1130300"/>
            <a:ext cx="5128642" cy="5727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a:t>中断在某些场合还不够</a:t>
            </a:r>
            <a:r>
              <a:rPr lang="en-US" altLang="zh-CN"/>
              <a:t>!</a:t>
            </a:r>
          </a:p>
        </p:txBody>
      </p:sp>
      <p:sp>
        <p:nvSpPr>
          <p:cNvPr id="475139" name="Rectangle 3"/>
          <p:cNvSpPr>
            <a:spLocks noChangeArrowheads="1"/>
          </p:cNvSpPr>
          <p:nvPr/>
        </p:nvSpPr>
        <p:spPr bwMode="auto">
          <a:xfrm>
            <a:off x="765175" y="1219200"/>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如果用中断来读磁盘</a:t>
            </a:r>
            <a:r>
              <a:rPr lang="en-US" altLang="zh-CN">
                <a:solidFill>
                  <a:srgbClr val="FF0000"/>
                </a:solidFill>
              </a:rPr>
              <a:t>…</a:t>
            </a:r>
            <a:endParaRPr lang="en-US" altLang="zh-CN"/>
          </a:p>
        </p:txBody>
      </p:sp>
      <p:grpSp>
        <p:nvGrpSpPr>
          <p:cNvPr id="475140" name="Group 4"/>
          <p:cNvGrpSpPr/>
          <p:nvPr/>
        </p:nvGrpSpPr>
        <p:grpSpPr bwMode="auto">
          <a:xfrm>
            <a:off x="990600" y="1524000"/>
            <a:ext cx="8001000" cy="3505200"/>
            <a:chOff x="624" y="768"/>
            <a:chExt cx="5040" cy="2208"/>
          </a:xfrm>
        </p:grpSpPr>
        <p:sp>
          <p:nvSpPr>
            <p:cNvPr id="19483" name="Rectangle 5"/>
            <p:cNvSpPr>
              <a:spLocks noChangeArrowheads="1"/>
            </p:cNvSpPr>
            <p:nvPr/>
          </p:nvSpPr>
          <p:spPr bwMode="auto">
            <a:xfrm>
              <a:off x="3148" y="1440"/>
              <a:ext cx="768" cy="864"/>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9484" name="AutoShape 6"/>
            <p:cNvSpPr>
              <a:spLocks noChangeArrowheads="1"/>
            </p:cNvSpPr>
            <p:nvPr/>
          </p:nvSpPr>
          <p:spPr bwMode="auto">
            <a:xfrm>
              <a:off x="3264" y="768"/>
              <a:ext cx="528" cy="528"/>
            </a:xfrm>
            <a:prstGeom prst="can">
              <a:avLst>
                <a:gd name="adj" fmla="val 25000"/>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9485" name="Text Box 7"/>
            <p:cNvSpPr txBox="1">
              <a:spLocks noChangeArrowheads="1"/>
            </p:cNvSpPr>
            <p:nvPr/>
          </p:nvSpPr>
          <p:spPr bwMode="auto">
            <a:xfrm>
              <a:off x="3696" y="81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磁盘</a:t>
              </a:r>
            </a:p>
          </p:txBody>
        </p:sp>
        <p:sp>
          <p:nvSpPr>
            <p:cNvPr id="19486" name="Text Box 8"/>
            <p:cNvSpPr txBox="1">
              <a:spLocks noChangeArrowheads="1"/>
            </p:cNvSpPr>
            <p:nvPr/>
          </p:nvSpPr>
          <p:spPr bwMode="auto">
            <a:xfrm>
              <a:off x="3312" y="200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缓存</a:t>
              </a:r>
            </a:p>
          </p:txBody>
        </p:sp>
        <p:sp>
          <p:nvSpPr>
            <p:cNvPr id="19487" name="Rectangle 9"/>
            <p:cNvSpPr>
              <a:spLocks noChangeArrowheads="1"/>
            </p:cNvSpPr>
            <p:nvPr/>
          </p:nvSpPr>
          <p:spPr bwMode="auto">
            <a:xfrm>
              <a:off x="3312" y="1536"/>
              <a:ext cx="452" cy="480"/>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9488" name="Text Box 10"/>
            <p:cNvSpPr txBox="1">
              <a:spLocks noChangeArrowheads="1"/>
            </p:cNvSpPr>
            <p:nvPr/>
          </p:nvSpPr>
          <p:spPr bwMode="auto">
            <a:xfrm>
              <a:off x="3916" y="1392"/>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磁盘控制器</a:t>
              </a:r>
            </a:p>
          </p:txBody>
        </p:sp>
        <p:sp>
          <p:nvSpPr>
            <p:cNvPr id="19489" name="Text Box 11"/>
            <p:cNvSpPr txBox="1">
              <a:spLocks noChangeArrowheads="1"/>
            </p:cNvSpPr>
            <p:nvPr/>
          </p:nvSpPr>
          <p:spPr bwMode="auto">
            <a:xfrm>
              <a:off x="4896" y="2688"/>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总线</a:t>
              </a:r>
            </a:p>
          </p:txBody>
        </p:sp>
        <p:sp>
          <p:nvSpPr>
            <p:cNvPr id="19490" name="AutoShape 12"/>
            <p:cNvSpPr>
              <a:spLocks noChangeArrowheads="1"/>
            </p:cNvSpPr>
            <p:nvPr/>
          </p:nvSpPr>
          <p:spPr bwMode="auto">
            <a:xfrm rot="5400000">
              <a:off x="2976" y="144"/>
              <a:ext cx="192" cy="4896"/>
            </a:xfrm>
            <a:prstGeom prst="can">
              <a:avLst>
                <a:gd name="adj" fmla="val 54069"/>
              </a:avLst>
            </a:prstGeom>
            <a:gradFill rotWithShape="1">
              <a:gsLst>
                <a:gs pos="0">
                  <a:srgbClr val="EAEAEA"/>
                </a:gs>
                <a:gs pos="50000">
                  <a:srgbClr val="6C6C6C"/>
                </a:gs>
                <a:gs pos="100000">
                  <a:srgbClr val="EAEAEA"/>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9491" name="AutoShape 13"/>
            <p:cNvSpPr>
              <a:spLocks noChangeArrowheads="1"/>
            </p:cNvSpPr>
            <p:nvPr/>
          </p:nvSpPr>
          <p:spPr bwMode="auto">
            <a:xfrm>
              <a:off x="3456" y="2304"/>
              <a:ext cx="192" cy="240"/>
            </a:xfrm>
            <a:prstGeom prst="upDownArrow">
              <a:avLst>
                <a:gd name="adj1" fmla="val 50000"/>
                <a:gd name="adj2" fmla="val 25000"/>
              </a:avLst>
            </a:prstGeom>
            <a:solidFill>
              <a:srgbClr val="EAEAEA"/>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9492" name="AutoShape 14"/>
            <p:cNvSpPr>
              <a:spLocks noChangeArrowheads="1"/>
            </p:cNvSpPr>
            <p:nvPr/>
          </p:nvSpPr>
          <p:spPr bwMode="auto">
            <a:xfrm>
              <a:off x="3456" y="1296"/>
              <a:ext cx="144" cy="240"/>
            </a:xfrm>
            <a:prstGeom prst="upDownArrow">
              <a:avLst>
                <a:gd name="adj1" fmla="val 50000"/>
                <a:gd name="adj2" fmla="val 33333"/>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9493" name="Text Box 15"/>
            <p:cNvSpPr txBox="1">
              <a:spLocks noChangeArrowheads="1"/>
            </p:cNvSpPr>
            <p:nvPr/>
          </p:nvSpPr>
          <p:spPr bwMode="auto">
            <a:xfrm>
              <a:off x="5068" y="1440"/>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内存</a:t>
              </a:r>
            </a:p>
          </p:txBody>
        </p:sp>
        <p:sp>
          <p:nvSpPr>
            <p:cNvPr id="19494" name="Rectangle 16"/>
            <p:cNvSpPr>
              <a:spLocks noChangeArrowheads="1"/>
            </p:cNvSpPr>
            <p:nvPr/>
          </p:nvSpPr>
          <p:spPr bwMode="auto">
            <a:xfrm>
              <a:off x="720" y="1440"/>
              <a:ext cx="768" cy="864"/>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9495" name="Text Box 17"/>
            <p:cNvSpPr txBox="1">
              <a:spLocks noChangeArrowheads="1"/>
            </p:cNvSpPr>
            <p:nvPr/>
          </p:nvSpPr>
          <p:spPr bwMode="auto">
            <a:xfrm>
              <a:off x="1488" y="1440"/>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CPU</a:t>
              </a:r>
            </a:p>
          </p:txBody>
        </p:sp>
        <p:sp>
          <p:nvSpPr>
            <p:cNvPr id="19496" name="AutoShape 18"/>
            <p:cNvSpPr>
              <a:spLocks noChangeArrowheads="1"/>
            </p:cNvSpPr>
            <p:nvPr/>
          </p:nvSpPr>
          <p:spPr bwMode="auto">
            <a:xfrm>
              <a:off x="1008" y="2304"/>
              <a:ext cx="192" cy="240"/>
            </a:xfrm>
            <a:prstGeom prst="upDownArrow">
              <a:avLst>
                <a:gd name="adj1" fmla="val 50000"/>
                <a:gd name="adj2" fmla="val 25000"/>
              </a:avLst>
            </a:prstGeom>
            <a:solidFill>
              <a:srgbClr val="EAEAEA"/>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9497" name="Rectangle 19"/>
            <p:cNvSpPr>
              <a:spLocks noChangeArrowheads="1"/>
            </p:cNvSpPr>
            <p:nvPr/>
          </p:nvSpPr>
          <p:spPr bwMode="auto">
            <a:xfrm>
              <a:off x="4320" y="1440"/>
              <a:ext cx="768" cy="864"/>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9498" name="AutoShape 20"/>
            <p:cNvSpPr>
              <a:spLocks noChangeArrowheads="1"/>
            </p:cNvSpPr>
            <p:nvPr/>
          </p:nvSpPr>
          <p:spPr bwMode="auto">
            <a:xfrm>
              <a:off x="4608" y="2304"/>
              <a:ext cx="192" cy="240"/>
            </a:xfrm>
            <a:prstGeom prst="upDownArrow">
              <a:avLst>
                <a:gd name="adj1" fmla="val 50000"/>
                <a:gd name="adj2" fmla="val 25000"/>
              </a:avLst>
            </a:prstGeom>
            <a:solidFill>
              <a:srgbClr val="EAEAEA"/>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sp>
        <p:nvSpPr>
          <p:cNvPr id="475157" name="Rectangle 21"/>
          <p:cNvSpPr>
            <a:spLocks noChangeArrowheads="1"/>
          </p:cNvSpPr>
          <p:nvPr/>
        </p:nvSpPr>
        <p:spPr bwMode="auto">
          <a:xfrm>
            <a:off x="5257800" y="1905000"/>
            <a:ext cx="717550" cy="304800"/>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nvGrpSpPr>
          <p:cNvPr id="475158" name="Group 22"/>
          <p:cNvGrpSpPr/>
          <p:nvPr/>
        </p:nvGrpSpPr>
        <p:grpSpPr bwMode="auto">
          <a:xfrm>
            <a:off x="1981200" y="3733800"/>
            <a:ext cx="3289300" cy="482600"/>
            <a:chOff x="1248" y="2160"/>
            <a:chExt cx="2072" cy="304"/>
          </a:xfrm>
        </p:grpSpPr>
        <p:sp>
          <p:nvSpPr>
            <p:cNvPr id="19481" name="Freeform 23"/>
            <p:cNvSpPr/>
            <p:nvPr/>
          </p:nvSpPr>
          <p:spPr bwMode="auto">
            <a:xfrm>
              <a:off x="1248" y="2160"/>
              <a:ext cx="2072" cy="304"/>
            </a:xfrm>
            <a:custGeom>
              <a:avLst/>
              <a:gdLst>
                <a:gd name="T0" fmla="*/ 1937 w 2208"/>
                <a:gd name="T1" fmla="*/ 0 h 304"/>
                <a:gd name="T2" fmla="*/ 1937 w 2208"/>
                <a:gd name="T3" fmla="*/ 240 h 304"/>
                <a:gd name="T4" fmla="*/ 1895 w 2208"/>
                <a:gd name="T5" fmla="*/ 288 h 304"/>
                <a:gd name="T6" fmla="*/ 1810 w 2208"/>
                <a:gd name="T7" fmla="*/ 288 h 304"/>
                <a:gd name="T8" fmla="*/ 1261 w 2208"/>
                <a:gd name="T9" fmla="*/ 288 h 304"/>
                <a:gd name="T10" fmla="*/ 205 w 2208"/>
                <a:gd name="T11" fmla="*/ 288 h 304"/>
                <a:gd name="T12" fmla="*/ 36 w 2208"/>
                <a:gd name="T13" fmla="*/ 192 h 304"/>
                <a:gd name="T14" fmla="*/ 36 w 2208"/>
                <a:gd name="T15" fmla="*/ 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08" h="304">
                  <a:moveTo>
                    <a:pt x="2200" y="0"/>
                  </a:moveTo>
                  <a:cubicBezTo>
                    <a:pt x="2204" y="96"/>
                    <a:pt x="2208" y="192"/>
                    <a:pt x="2200" y="240"/>
                  </a:cubicBezTo>
                  <a:cubicBezTo>
                    <a:pt x="2192" y="288"/>
                    <a:pt x="2176" y="280"/>
                    <a:pt x="2152" y="288"/>
                  </a:cubicBezTo>
                  <a:cubicBezTo>
                    <a:pt x="2128" y="296"/>
                    <a:pt x="2176" y="288"/>
                    <a:pt x="2056" y="288"/>
                  </a:cubicBezTo>
                  <a:cubicBezTo>
                    <a:pt x="1936" y="288"/>
                    <a:pt x="1736" y="288"/>
                    <a:pt x="1432" y="288"/>
                  </a:cubicBezTo>
                  <a:cubicBezTo>
                    <a:pt x="1128" y="288"/>
                    <a:pt x="464" y="304"/>
                    <a:pt x="232" y="288"/>
                  </a:cubicBezTo>
                  <a:cubicBezTo>
                    <a:pt x="0" y="272"/>
                    <a:pt x="72" y="240"/>
                    <a:pt x="40" y="192"/>
                  </a:cubicBezTo>
                  <a:cubicBezTo>
                    <a:pt x="8" y="144"/>
                    <a:pt x="24" y="72"/>
                    <a:pt x="4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2" name="Text Box 24"/>
            <p:cNvSpPr txBox="1">
              <a:spLocks noChangeArrowheads="1"/>
            </p:cNvSpPr>
            <p:nvPr/>
          </p:nvSpPr>
          <p:spPr bwMode="auto">
            <a:xfrm>
              <a:off x="1536" y="2160"/>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中断</a:t>
              </a:r>
            </a:p>
          </p:txBody>
        </p:sp>
      </p:grpSp>
      <p:sp>
        <p:nvSpPr>
          <p:cNvPr id="475161" name="Rectangle 25"/>
          <p:cNvSpPr>
            <a:spLocks noChangeArrowheads="1"/>
          </p:cNvSpPr>
          <p:nvPr/>
        </p:nvSpPr>
        <p:spPr bwMode="auto">
          <a:xfrm>
            <a:off x="5257800" y="2743200"/>
            <a:ext cx="717550" cy="76200"/>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75162" name="Rectangle 26"/>
          <p:cNvSpPr>
            <a:spLocks noChangeArrowheads="1"/>
          </p:cNvSpPr>
          <p:nvPr/>
        </p:nvSpPr>
        <p:spPr bwMode="auto">
          <a:xfrm>
            <a:off x="5257800" y="2819400"/>
            <a:ext cx="717550" cy="76200"/>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75163" name="Rectangle 27"/>
          <p:cNvSpPr>
            <a:spLocks noChangeArrowheads="1"/>
          </p:cNvSpPr>
          <p:nvPr/>
        </p:nvSpPr>
        <p:spPr bwMode="auto">
          <a:xfrm>
            <a:off x="5257800" y="2895600"/>
            <a:ext cx="717550" cy="76200"/>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75164" name="Rectangle 28"/>
          <p:cNvSpPr>
            <a:spLocks noChangeArrowheads="1"/>
          </p:cNvSpPr>
          <p:nvPr/>
        </p:nvSpPr>
        <p:spPr bwMode="auto">
          <a:xfrm>
            <a:off x="5257800" y="2971800"/>
            <a:ext cx="717550" cy="76200"/>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75165" name="Rectangle 29"/>
          <p:cNvSpPr>
            <a:spLocks noChangeArrowheads="1"/>
          </p:cNvSpPr>
          <p:nvPr/>
        </p:nvSpPr>
        <p:spPr bwMode="auto">
          <a:xfrm>
            <a:off x="7131050" y="2971800"/>
            <a:ext cx="717550" cy="76200"/>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nvGrpSpPr>
          <p:cNvPr id="475166" name="Group 30"/>
          <p:cNvGrpSpPr/>
          <p:nvPr/>
        </p:nvGrpSpPr>
        <p:grpSpPr bwMode="auto">
          <a:xfrm>
            <a:off x="1866900" y="3048000"/>
            <a:ext cx="5600700" cy="2087563"/>
            <a:chOff x="1176" y="2064"/>
            <a:chExt cx="3480" cy="1413"/>
          </a:xfrm>
        </p:grpSpPr>
        <p:sp>
          <p:nvSpPr>
            <p:cNvPr id="19479" name="Freeform 31"/>
            <p:cNvSpPr/>
            <p:nvPr/>
          </p:nvSpPr>
          <p:spPr bwMode="auto">
            <a:xfrm>
              <a:off x="1176" y="2064"/>
              <a:ext cx="3480" cy="1152"/>
            </a:xfrm>
            <a:custGeom>
              <a:avLst/>
              <a:gdLst>
                <a:gd name="T0" fmla="*/ 24 w 3480"/>
                <a:gd name="T1" fmla="*/ 497 h 1240"/>
                <a:gd name="T2" fmla="*/ 24 w 3480"/>
                <a:gd name="T3" fmla="*/ 829 h 1240"/>
                <a:gd name="T4" fmla="*/ 168 w 3480"/>
                <a:gd name="T5" fmla="*/ 953 h 1240"/>
                <a:gd name="T6" fmla="*/ 552 w 3480"/>
                <a:gd name="T7" fmla="*/ 953 h 1240"/>
                <a:gd name="T8" fmla="*/ 2328 w 3480"/>
                <a:gd name="T9" fmla="*/ 953 h 1240"/>
                <a:gd name="T10" fmla="*/ 2568 w 3480"/>
                <a:gd name="T11" fmla="*/ 787 h 1240"/>
                <a:gd name="T12" fmla="*/ 2568 w 3480"/>
                <a:gd name="T13" fmla="*/ 414 h 1240"/>
                <a:gd name="T14" fmla="*/ 2424 w 3480"/>
                <a:gd name="T15" fmla="*/ 124 h 1240"/>
                <a:gd name="T16" fmla="*/ 2568 w 3480"/>
                <a:gd name="T17" fmla="*/ 165 h 1240"/>
                <a:gd name="T18" fmla="*/ 2664 w 3480"/>
                <a:gd name="T19" fmla="*/ 414 h 1240"/>
                <a:gd name="T20" fmla="*/ 2664 w 3480"/>
                <a:gd name="T21" fmla="*/ 953 h 1240"/>
                <a:gd name="T22" fmla="*/ 3192 w 3480"/>
                <a:gd name="T23" fmla="*/ 953 h 1240"/>
                <a:gd name="T24" fmla="*/ 3432 w 3480"/>
                <a:gd name="T25" fmla="*/ 911 h 1240"/>
                <a:gd name="T26" fmla="*/ 3480 w 3480"/>
                <a:gd name="T27" fmla="*/ 0 h 12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480" h="1240">
                  <a:moveTo>
                    <a:pt x="24" y="576"/>
                  </a:moveTo>
                  <a:cubicBezTo>
                    <a:pt x="12" y="724"/>
                    <a:pt x="0" y="872"/>
                    <a:pt x="24" y="960"/>
                  </a:cubicBezTo>
                  <a:cubicBezTo>
                    <a:pt x="48" y="1048"/>
                    <a:pt x="80" y="1080"/>
                    <a:pt x="168" y="1104"/>
                  </a:cubicBezTo>
                  <a:cubicBezTo>
                    <a:pt x="256" y="1128"/>
                    <a:pt x="192" y="1104"/>
                    <a:pt x="552" y="1104"/>
                  </a:cubicBezTo>
                  <a:cubicBezTo>
                    <a:pt x="912" y="1104"/>
                    <a:pt x="1992" y="1136"/>
                    <a:pt x="2328" y="1104"/>
                  </a:cubicBezTo>
                  <a:cubicBezTo>
                    <a:pt x="2664" y="1072"/>
                    <a:pt x="2528" y="1016"/>
                    <a:pt x="2568" y="912"/>
                  </a:cubicBezTo>
                  <a:cubicBezTo>
                    <a:pt x="2608" y="808"/>
                    <a:pt x="2592" y="608"/>
                    <a:pt x="2568" y="480"/>
                  </a:cubicBezTo>
                  <a:cubicBezTo>
                    <a:pt x="2544" y="352"/>
                    <a:pt x="2424" y="192"/>
                    <a:pt x="2424" y="144"/>
                  </a:cubicBezTo>
                  <a:cubicBezTo>
                    <a:pt x="2424" y="96"/>
                    <a:pt x="2528" y="136"/>
                    <a:pt x="2568" y="192"/>
                  </a:cubicBezTo>
                  <a:cubicBezTo>
                    <a:pt x="2608" y="248"/>
                    <a:pt x="2648" y="328"/>
                    <a:pt x="2664" y="480"/>
                  </a:cubicBezTo>
                  <a:cubicBezTo>
                    <a:pt x="2680" y="632"/>
                    <a:pt x="2576" y="1000"/>
                    <a:pt x="2664" y="1104"/>
                  </a:cubicBezTo>
                  <a:cubicBezTo>
                    <a:pt x="2752" y="1208"/>
                    <a:pt x="3064" y="1112"/>
                    <a:pt x="3192" y="1104"/>
                  </a:cubicBezTo>
                  <a:cubicBezTo>
                    <a:pt x="3320" y="1096"/>
                    <a:pt x="3384" y="1240"/>
                    <a:pt x="3432" y="1056"/>
                  </a:cubicBezTo>
                  <a:cubicBezTo>
                    <a:pt x="3480" y="872"/>
                    <a:pt x="3480" y="436"/>
                    <a:pt x="348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0" name="Text Box 32"/>
            <p:cNvSpPr txBox="1">
              <a:spLocks noChangeArrowheads="1"/>
            </p:cNvSpPr>
            <p:nvPr/>
          </p:nvSpPr>
          <p:spPr bwMode="auto">
            <a:xfrm>
              <a:off x="1968" y="3168"/>
              <a:ext cx="1968"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将数据读入内存</a:t>
              </a:r>
            </a:p>
          </p:txBody>
        </p:sp>
      </p:grpSp>
      <p:sp>
        <p:nvSpPr>
          <p:cNvPr id="475169" name="Rectangle 33"/>
          <p:cNvSpPr>
            <a:spLocks noChangeArrowheads="1"/>
          </p:cNvSpPr>
          <p:nvPr/>
        </p:nvSpPr>
        <p:spPr bwMode="auto">
          <a:xfrm>
            <a:off x="7131050" y="2895600"/>
            <a:ext cx="717550" cy="76200"/>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75170" name="Rectangle 34"/>
          <p:cNvSpPr>
            <a:spLocks noChangeArrowheads="1"/>
          </p:cNvSpPr>
          <p:nvPr/>
        </p:nvSpPr>
        <p:spPr bwMode="auto">
          <a:xfrm>
            <a:off x="7131050" y="2819400"/>
            <a:ext cx="717550" cy="76200"/>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75171" name="Rectangle 35"/>
          <p:cNvSpPr>
            <a:spLocks noChangeArrowheads="1"/>
          </p:cNvSpPr>
          <p:nvPr/>
        </p:nvSpPr>
        <p:spPr bwMode="auto">
          <a:xfrm>
            <a:off x="7131050" y="2743200"/>
            <a:ext cx="717550" cy="76200"/>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nvGrpSpPr>
          <p:cNvPr id="475172" name="Group 36"/>
          <p:cNvGrpSpPr/>
          <p:nvPr/>
        </p:nvGrpSpPr>
        <p:grpSpPr bwMode="auto">
          <a:xfrm>
            <a:off x="914400" y="5029200"/>
            <a:ext cx="7315200" cy="603250"/>
            <a:chOff x="576" y="3220"/>
            <a:chExt cx="4608" cy="380"/>
          </a:xfrm>
        </p:grpSpPr>
        <p:sp>
          <p:nvSpPr>
            <p:cNvPr id="19477" name="Rectangle 37"/>
            <p:cNvSpPr>
              <a:spLocks noChangeArrowheads="1"/>
            </p:cNvSpPr>
            <p:nvPr/>
          </p:nvSpPr>
          <p:spPr bwMode="auto">
            <a:xfrm>
              <a:off x="576" y="3220"/>
              <a:ext cx="4608"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ym typeface="Symbol" panose="05050102010706020507" pitchFamily="18" charset="2"/>
                </a:rPr>
                <a:t>每个字节从缓存移动内存都由</a:t>
              </a:r>
              <a:r>
                <a:rPr lang="en-US" altLang="zh-CN" sz="2400">
                  <a:sym typeface="Symbol" panose="05050102010706020507" pitchFamily="18" charset="2"/>
                </a:rPr>
                <a:t>CPU</a:t>
              </a:r>
              <a:r>
                <a:rPr lang="zh-CN" altLang="en-US" sz="2400">
                  <a:sym typeface="Symbol" panose="05050102010706020507" pitchFamily="18" charset="2"/>
                </a:rPr>
                <a:t>负责完成</a:t>
              </a:r>
            </a:p>
          </p:txBody>
        </p:sp>
        <p:pic>
          <p:nvPicPr>
            <p:cNvPr id="19478" name="Picture 38"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3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5175" name="AutoShape 39"/>
          <p:cNvSpPr>
            <a:spLocks noChangeArrowheads="1"/>
          </p:cNvSpPr>
          <p:nvPr/>
        </p:nvSpPr>
        <p:spPr bwMode="auto">
          <a:xfrm rot="10800000">
            <a:off x="2895600" y="5638800"/>
            <a:ext cx="5334000" cy="914400"/>
          </a:xfrm>
          <a:prstGeom prst="wedgeRoundRectCallout">
            <a:avLst>
              <a:gd name="adj1" fmla="val 472"/>
              <a:gd name="adj2" fmla="val 70481"/>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可以设计有一定处理能力的外围设备，将一些简单任务交给它</a:t>
            </a:r>
            <a:r>
              <a:rPr lang="en-US" altLang="zh-CN" sz="2400"/>
              <a:t>!</a:t>
            </a:r>
          </a:p>
        </p:txBody>
      </p:sp>
      <p:grpSp>
        <p:nvGrpSpPr>
          <p:cNvPr id="475179" name="Group 43"/>
          <p:cNvGrpSpPr/>
          <p:nvPr/>
        </p:nvGrpSpPr>
        <p:grpSpPr bwMode="auto">
          <a:xfrm>
            <a:off x="1752600" y="3733800"/>
            <a:ext cx="4267200" cy="817563"/>
            <a:chOff x="1104" y="2352"/>
            <a:chExt cx="2688" cy="515"/>
          </a:xfrm>
        </p:grpSpPr>
        <p:sp>
          <p:nvSpPr>
            <p:cNvPr id="19475" name="Freeform 41"/>
            <p:cNvSpPr/>
            <p:nvPr/>
          </p:nvSpPr>
          <p:spPr bwMode="auto">
            <a:xfrm flipH="1">
              <a:off x="1104" y="2352"/>
              <a:ext cx="2688" cy="400"/>
            </a:xfrm>
            <a:custGeom>
              <a:avLst/>
              <a:gdLst>
                <a:gd name="T0" fmla="*/ 3260 w 2208"/>
                <a:gd name="T1" fmla="*/ 0 h 304"/>
                <a:gd name="T2" fmla="*/ 3260 w 2208"/>
                <a:gd name="T3" fmla="*/ 416 h 304"/>
                <a:gd name="T4" fmla="*/ 3190 w 2208"/>
                <a:gd name="T5" fmla="*/ 499 h 304"/>
                <a:gd name="T6" fmla="*/ 3047 w 2208"/>
                <a:gd name="T7" fmla="*/ 499 h 304"/>
                <a:gd name="T8" fmla="*/ 2122 w 2208"/>
                <a:gd name="T9" fmla="*/ 499 h 304"/>
                <a:gd name="T10" fmla="*/ 343 w 2208"/>
                <a:gd name="T11" fmla="*/ 499 h 304"/>
                <a:gd name="T12" fmla="*/ 60 w 2208"/>
                <a:gd name="T13" fmla="*/ 333 h 304"/>
                <a:gd name="T14" fmla="*/ 60 w 2208"/>
                <a:gd name="T15" fmla="*/ 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08" h="304">
                  <a:moveTo>
                    <a:pt x="2200" y="0"/>
                  </a:moveTo>
                  <a:cubicBezTo>
                    <a:pt x="2204" y="96"/>
                    <a:pt x="2208" y="192"/>
                    <a:pt x="2200" y="240"/>
                  </a:cubicBezTo>
                  <a:cubicBezTo>
                    <a:pt x="2192" y="288"/>
                    <a:pt x="2176" y="280"/>
                    <a:pt x="2152" y="288"/>
                  </a:cubicBezTo>
                  <a:cubicBezTo>
                    <a:pt x="2128" y="296"/>
                    <a:pt x="2176" y="288"/>
                    <a:pt x="2056" y="288"/>
                  </a:cubicBezTo>
                  <a:cubicBezTo>
                    <a:pt x="1936" y="288"/>
                    <a:pt x="1736" y="288"/>
                    <a:pt x="1432" y="288"/>
                  </a:cubicBezTo>
                  <a:cubicBezTo>
                    <a:pt x="1128" y="288"/>
                    <a:pt x="464" y="304"/>
                    <a:pt x="232" y="288"/>
                  </a:cubicBezTo>
                  <a:cubicBezTo>
                    <a:pt x="0" y="272"/>
                    <a:pt x="72" y="240"/>
                    <a:pt x="40" y="192"/>
                  </a:cubicBezTo>
                  <a:cubicBezTo>
                    <a:pt x="8" y="144"/>
                    <a:pt x="24" y="72"/>
                    <a:pt x="40" y="0"/>
                  </a:cubicBezTo>
                </a:path>
              </a:pathLst>
            </a:custGeom>
            <a:noFill/>
            <a:ln w="28575" cap="flat" cmpd="sng">
              <a:solidFill>
                <a:srgbClr val="00008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6" name="Text Box 42"/>
            <p:cNvSpPr txBox="1">
              <a:spLocks noChangeArrowheads="1"/>
            </p:cNvSpPr>
            <p:nvPr/>
          </p:nvSpPr>
          <p:spPr bwMode="auto">
            <a:xfrm flipH="1">
              <a:off x="1968" y="2579"/>
              <a:ext cx="11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0000CC"/>
                  </a:solidFill>
                </a:rPr>
                <a:t>发出读请求</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5139"/>
                                        </p:tgtEl>
                                        <p:attrNameLst>
                                          <p:attrName>style.visibility</p:attrName>
                                        </p:attrNameLst>
                                      </p:cBhvr>
                                      <p:to>
                                        <p:strVal val="visible"/>
                                      </p:to>
                                    </p:set>
                                    <p:animEffect transition="in" filter="dissolve">
                                      <p:cBhvr>
                                        <p:cTn id="7" dur="500"/>
                                        <p:tgtEl>
                                          <p:spTgt spid="4751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75140"/>
                                        </p:tgtEl>
                                        <p:attrNameLst>
                                          <p:attrName>style.visibility</p:attrName>
                                        </p:attrNameLst>
                                      </p:cBhvr>
                                      <p:to>
                                        <p:strVal val="visible"/>
                                      </p:to>
                                    </p:set>
                                    <p:animEffect transition="in" filter="dissolve">
                                      <p:cBhvr>
                                        <p:cTn id="12" dur="500"/>
                                        <p:tgtEl>
                                          <p:spTgt spid="4751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5179"/>
                                        </p:tgtEl>
                                        <p:attrNameLst>
                                          <p:attrName>style.visibility</p:attrName>
                                        </p:attrNameLst>
                                      </p:cBhvr>
                                      <p:to>
                                        <p:strVal val="visible"/>
                                      </p:to>
                                    </p:set>
                                    <p:animEffect transition="in" filter="wipe(left)">
                                      <p:cBhvr>
                                        <p:cTn id="17" dur="1000"/>
                                        <p:tgtEl>
                                          <p:spTgt spid="47517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5157"/>
                                        </p:tgtEl>
                                        <p:attrNameLst>
                                          <p:attrName>style.visibility</p:attrName>
                                        </p:attrNameLst>
                                      </p:cBhvr>
                                      <p:to>
                                        <p:strVal val="visible"/>
                                      </p:to>
                                    </p:set>
                                    <p:animEffect transition="in" filter="dissolve">
                                      <p:cBhvr>
                                        <p:cTn id="22" dur="500"/>
                                        <p:tgtEl>
                                          <p:spTgt spid="4751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1" nodeType="clickEffect">
                                  <p:stCondLst>
                                    <p:cond delay="0"/>
                                  </p:stCondLst>
                                  <p:childTnLst>
                                    <p:set>
                                      <p:cBhvr>
                                        <p:cTn id="26" dur="1" fill="hold">
                                          <p:stCondLst>
                                            <p:cond delay="0"/>
                                          </p:stCondLst>
                                        </p:cTn>
                                        <p:tgtEl>
                                          <p:spTgt spid="475157"/>
                                        </p:tgtEl>
                                        <p:attrNameLst>
                                          <p:attrName>style.visibility</p:attrName>
                                        </p:attrNameLst>
                                      </p:cBhvr>
                                      <p:to>
                                        <p:strVal val="visible"/>
                                      </p:to>
                                    </p:set>
                                    <p:animEffect transition="in" filter="wipe(down)">
                                      <p:cBhvr>
                                        <p:cTn id="27" dur="500"/>
                                        <p:tgtEl>
                                          <p:spTgt spid="47515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2" nodeType="clickEffect">
                                  <p:stCondLst>
                                    <p:cond delay="0"/>
                                  </p:stCondLst>
                                  <p:childTnLst>
                                    <p:set>
                                      <p:cBhvr>
                                        <p:cTn id="31" dur="1" fill="hold">
                                          <p:stCondLst>
                                            <p:cond delay="0"/>
                                          </p:stCondLst>
                                        </p:cTn>
                                        <p:tgtEl>
                                          <p:spTgt spid="475157"/>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47516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7516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7516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7516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475158"/>
                                        </p:tgtEl>
                                        <p:attrNameLst>
                                          <p:attrName>style.visibility</p:attrName>
                                        </p:attrNameLst>
                                      </p:cBhvr>
                                      <p:to>
                                        <p:strVal val="visible"/>
                                      </p:to>
                                    </p:set>
                                    <p:animEffect transition="in" filter="wipe(right)">
                                      <p:cBhvr>
                                        <p:cTn id="44" dur="500"/>
                                        <p:tgtEl>
                                          <p:spTgt spid="47515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475166"/>
                                        </p:tgtEl>
                                        <p:attrNameLst>
                                          <p:attrName>style.visibility</p:attrName>
                                        </p:attrNameLst>
                                      </p:cBhvr>
                                      <p:to>
                                        <p:strVal val="visible"/>
                                      </p:to>
                                    </p:set>
                                    <p:animEffect transition="in" filter="wipe(left)">
                                      <p:cBhvr>
                                        <p:cTn id="49" dur="500"/>
                                        <p:tgtEl>
                                          <p:spTgt spid="475166"/>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475164"/>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75165"/>
                                        </p:tgtEl>
                                        <p:attrNameLst>
                                          <p:attrName>style.visibility</p:attrName>
                                        </p:attrNameLst>
                                      </p:cBhvr>
                                      <p:to>
                                        <p:strVal val="visible"/>
                                      </p:to>
                                    </p:set>
                                    <p:animEffect transition="in" filter="dissolve">
                                      <p:cBhvr>
                                        <p:cTn id="58" dur="500"/>
                                        <p:tgtEl>
                                          <p:spTgt spid="47516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7516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75169"/>
                                        </p:tgtEl>
                                        <p:attrNameLst>
                                          <p:attrName>style.visibility</p:attrName>
                                        </p:attrNameLst>
                                      </p:cBhvr>
                                      <p:to>
                                        <p:strVal val="visible"/>
                                      </p:to>
                                    </p:set>
                                    <p:animEffect transition="in" filter="dissolve">
                                      <p:cBhvr>
                                        <p:cTn id="67" dur="500"/>
                                        <p:tgtEl>
                                          <p:spTgt spid="475169"/>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47516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475170"/>
                                        </p:tgtEl>
                                        <p:attrNameLst>
                                          <p:attrName>style.visibility</p:attrName>
                                        </p:attrNameLst>
                                      </p:cBhvr>
                                      <p:to>
                                        <p:strVal val="visible"/>
                                      </p:to>
                                    </p:set>
                                    <p:animEffect transition="in" filter="dissolve">
                                      <p:cBhvr>
                                        <p:cTn id="76" dur="500"/>
                                        <p:tgtEl>
                                          <p:spTgt spid="475170"/>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7516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475171"/>
                                        </p:tgtEl>
                                        <p:attrNameLst>
                                          <p:attrName>style.visibility</p:attrName>
                                        </p:attrNameLst>
                                      </p:cBhvr>
                                      <p:to>
                                        <p:strVal val="visible"/>
                                      </p:to>
                                    </p:set>
                                    <p:animEffect transition="in" filter="dissolve">
                                      <p:cBhvr>
                                        <p:cTn id="85" dur="500"/>
                                        <p:tgtEl>
                                          <p:spTgt spid="475171"/>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nodeType="clickEffect">
                                  <p:stCondLst>
                                    <p:cond delay="0"/>
                                  </p:stCondLst>
                                  <p:childTnLst>
                                    <p:set>
                                      <p:cBhvr>
                                        <p:cTn id="89" dur="1" fill="hold">
                                          <p:stCondLst>
                                            <p:cond delay="0"/>
                                          </p:stCondLst>
                                        </p:cTn>
                                        <p:tgtEl>
                                          <p:spTgt spid="475172"/>
                                        </p:tgtEl>
                                        <p:attrNameLst>
                                          <p:attrName>style.visibility</p:attrName>
                                        </p:attrNameLst>
                                      </p:cBhvr>
                                      <p:to>
                                        <p:strVal val="visible"/>
                                      </p:to>
                                    </p:set>
                                    <p:animEffect transition="in" filter="dissolve">
                                      <p:cBhvr>
                                        <p:cTn id="90" dur="500"/>
                                        <p:tgtEl>
                                          <p:spTgt spid="475172"/>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475175"/>
                                        </p:tgtEl>
                                        <p:attrNameLst>
                                          <p:attrName>style.visibility</p:attrName>
                                        </p:attrNameLst>
                                      </p:cBhvr>
                                      <p:to>
                                        <p:strVal val="visible"/>
                                      </p:to>
                                    </p:set>
                                    <p:animEffect transition="in" filter="dissolve">
                                      <p:cBhvr>
                                        <p:cTn id="95" dur="500"/>
                                        <p:tgtEl>
                                          <p:spTgt spid="475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9" grpId="0"/>
      <p:bldP spid="475157" grpId="0" animBg="1"/>
      <p:bldP spid="475157" grpId="1" animBg="1"/>
      <p:bldP spid="475157" grpId="2" animBg="1"/>
      <p:bldP spid="475161" grpId="0" animBg="1"/>
      <p:bldP spid="475161" grpId="1" animBg="1"/>
      <p:bldP spid="475162" grpId="0" animBg="1"/>
      <p:bldP spid="475162" grpId="1" animBg="1"/>
      <p:bldP spid="475163" grpId="0" animBg="1"/>
      <p:bldP spid="475163" grpId="1" animBg="1"/>
      <p:bldP spid="475164" grpId="0" animBg="1"/>
      <p:bldP spid="475164" grpId="1" animBg="1"/>
      <p:bldP spid="475165" grpId="0" animBg="1"/>
      <p:bldP spid="475169" grpId="0" animBg="1"/>
      <p:bldP spid="475170" grpId="0" animBg="1"/>
      <p:bldP spid="475171" grpId="0" animBg="1"/>
      <p:bldP spid="47517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a:t>I/O</a:t>
            </a:r>
            <a:r>
              <a:rPr lang="zh-CN" altLang="en-US"/>
              <a:t>系统发完命令后做什么</a:t>
            </a:r>
            <a:r>
              <a:rPr lang="en-US" altLang="zh-CN"/>
              <a:t>?</a:t>
            </a:r>
          </a:p>
        </p:txBody>
      </p:sp>
      <p:sp>
        <p:nvSpPr>
          <p:cNvPr id="476163" name="Rectangle 3"/>
          <p:cNvSpPr>
            <a:spLocks noChangeArrowheads="1"/>
          </p:cNvSpPr>
          <p:nvPr/>
        </p:nvSpPr>
        <p:spPr bwMode="auto">
          <a:xfrm>
            <a:off x="381000" y="1219200"/>
            <a:ext cx="80740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方案</a:t>
            </a:r>
            <a:r>
              <a:rPr lang="en-US" altLang="zh-CN">
                <a:solidFill>
                  <a:srgbClr val="FF0000"/>
                </a:solidFill>
              </a:rPr>
              <a:t>3: </a:t>
            </a:r>
            <a:r>
              <a:rPr lang="zh-CN" altLang="en-US"/>
              <a:t>简单任务自己做，完成了告诉</a:t>
            </a:r>
            <a:r>
              <a:rPr lang="en-US" altLang="zh-CN"/>
              <a:t>CPU</a:t>
            </a:r>
            <a:r>
              <a:rPr lang="zh-CN" altLang="en-US"/>
              <a:t>一声</a:t>
            </a:r>
            <a:r>
              <a:rPr lang="en-US" altLang="zh-CN"/>
              <a:t>!</a:t>
            </a:r>
          </a:p>
        </p:txBody>
      </p:sp>
      <p:grpSp>
        <p:nvGrpSpPr>
          <p:cNvPr id="476164" name="Group 4"/>
          <p:cNvGrpSpPr/>
          <p:nvPr/>
        </p:nvGrpSpPr>
        <p:grpSpPr bwMode="auto">
          <a:xfrm>
            <a:off x="533400" y="1905000"/>
            <a:ext cx="7315200" cy="603250"/>
            <a:chOff x="576" y="3220"/>
            <a:chExt cx="4608" cy="380"/>
          </a:xfrm>
        </p:grpSpPr>
        <p:sp>
          <p:nvSpPr>
            <p:cNvPr id="20539" name="Rectangle 5"/>
            <p:cNvSpPr>
              <a:spLocks noChangeArrowheads="1"/>
            </p:cNvSpPr>
            <p:nvPr/>
          </p:nvSpPr>
          <p:spPr bwMode="auto">
            <a:xfrm>
              <a:off x="576" y="3220"/>
              <a:ext cx="4608"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ym typeface="Symbol" panose="05050102010706020507" pitchFamily="18" charset="2"/>
                </a:rPr>
                <a:t>引入</a:t>
              </a:r>
              <a:r>
                <a:rPr lang="en-US" altLang="zh-CN" sz="2400">
                  <a:solidFill>
                    <a:srgbClr val="FF0000"/>
                  </a:solidFill>
                  <a:sym typeface="Symbol" panose="05050102010706020507" pitchFamily="18" charset="2"/>
                </a:rPr>
                <a:t>DMA</a:t>
              </a:r>
              <a:r>
                <a:rPr lang="en-US" altLang="zh-CN" sz="2400">
                  <a:sym typeface="Symbol" panose="05050102010706020507" pitchFamily="18" charset="2"/>
                </a:rPr>
                <a:t>(</a:t>
              </a:r>
              <a:r>
                <a:rPr lang="zh-CN" altLang="en-US" sz="2400">
                  <a:sym typeface="Symbol" panose="05050102010706020507" pitchFamily="18" charset="2"/>
                </a:rPr>
                <a:t>直接内存存取</a:t>
              </a:r>
              <a:r>
                <a:rPr lang="en-US" altLang="zh-CN" sz="2400">
                  <a:sym typeface="Symbol" panose="05050102010706020507" pitchFamily="18" charset="2"/>
                </a:rPr>
                <a:t>)</a:t>
              </a:r>
            </a:p>
          </p:txBody>
        </p:sp>
        <p:pic>
          <p:nvPicPr>
            <p:cNvPr id="20540" name="Picture 6"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3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6167" name="Group 7"/>
          <p:cNvGrpSpPr/>
          <p:nvPr/>
        </p:nvGrpSpPr>
        <p:grpSpPr bwMode="auto">
          <a:xfrm>
            <a:off x="914400" y="1951038"/>
            <a:ext cx="8001000" cy="3505200"/>
            <a:chOff x="576" y="1325"/>
            <a:chExt cx="5040" cy="2208"/>
          </a:xfrm>
        </p:grpSpPr>
        <p:sp>
          <p:nvSpPr>
            <p:cNvPr id="20513" name="Text Box 8"/>
            <p:cNvSpPr txBox="1">
              <a:spLocks noChangeArrowheads="1"/>
            </p:cNvSpPr>
            <p:nvPr/>
          </p:nvSpPr>
          <p:spPr bwMode="auto">
            <a:xfrm>
              <a:off x="4848" y="3245"/>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t>总线</a:t>
              </a:r>
            </a:p>
          </p:txBody>
        </p:sp>
        <p:grpSp>
          <p:nvGrpSpPr>
            <p:cNvPr id="20514" name="Group 9"/>
            <p:cNvGrpSpPr/>
            <p:nvPr/>
          </p:nvGrpSpPr>
          <p:grpSpPr bwMode="auto">
            <a:xfrm>
              <a:off x="576" y="1325"/>
              <a:ext cx="4896" cy="1920"/>
              <a:chOff x="576" y="1325"/>
              <a:chExt cx="4896" cy="1920"/>
            </a:xfrm>
          </p:grpSpPr>
          <p:grpSp>
            <p:nvGrpSpPr>
              <p:cNvPr id="20515" name="Group 10"/>
              <p:cNvGrpSpPr/>
              <p:nvPr/>
            </p:nvGrpSpPr>
            <p:grpSpPr bwMode="auto">
              <a:xfrm>
                <a:off x="576" y="1325"/>
                <a:ext cx="4896" cy="1920"/>
                <a:chOff x="576" y="1325"/>
                <a:chExt cx="4896" cy="1920"/>
              </a:xfrm>
            </p:grpSpPr>
            <p:grpSp>
              <p:nvGrpSpPr>
                <p:cNvPr id="20517" name="Group 11"/>
                <p:cNvGrpSpPr/>
                <p:nvPr/>
              </p:nvGrpSpPr>
              <p:grpSpPr bwMode="auto">
                <a:xfrm>
                  <a:off x="576" y="1325"/>
                  <a:ext cx="4896" cy="1920"/>
                  <a:chOff x="576" y="1325"/>
                  <a:chExt cx="4896" cy="1920"/>
                </a:xfrm>
              </p:grpSpPr>
              <p:sp>
                <p:nvSpPr>
                  <p:cNvPr id="20522" name="AutoShape 12"/>
                  <p:cNvSpPr>
                    <a:spLocks noChangeArrowheads="1"/>
                  </p:cNvSpPr>
                  <p:nvPr/>
                </p:nvSpPr>
                <p:spPr bwMode="auto">
                  <a:xfrm rot="5400000">
                    <a:off x="2928" y="701"/>
                    <a:ext cx="192" cy="4896"/>
                  </a:xfrm>
                  <a:prstGeom prst="can">
                    <a:avLst>
                      <a:gd name="adj" fmla="val 54069"/>
                    </a:avLst>
                  </a:prstGeom>
                  <a:gradFill rotWithShape="1">
                    <a:gsLst>
                      <a:gs pos="0">
                        <a:srgbClr val="EAEAEA"/>
                      </a:gs>
                      <a:gs pos="50000">
                        <a:srgbClr val="6C6C6C"/>
                      </a:gs>
                      <a:gs pos="100000">
                        <a:srgbClr val="EAEAEA"/>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0523" name="Rectangle 13"/>
                  <p:cNvSpPr>
                    <a:spLocks noChangeArrowheads="1"/>
                  </p:cNvSpPr>
                  <p:nvPr/>
                </p:nvSpPr>
                <p:spPr bwMode="auto">
                  <a:xfrm>
                    <a:off x="1968" y="2016"/>
                    <a:ext cx="768" cy="864"/>
                  </a:xfrm>
                  <a:prstGeom prst="rect">
                    <a:avLst/>
                  </a:prstGeom>
                  <a:solidFill>
                    <a:schemeClr val="bg1"/>
                  </a:solidFill>
                  <a:ln w="28575"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0524" name="AutoShape 14"/>
                  <p:cNvSpPr>
                    <a:spLocks noChangeArrowheads="1"/>
                  </p:cNvSpPr>
                  <p:nvPr/>
                </p:nvSpPr>
                <p:spPr bwMode="auto">
                  <a:xfrm>
                    <a:off x="2256" y="2880"/>
                    <a:ext cx="192" cy="240"/>
                  </a:xfrm>
                  <a:prstGeom prst="upDownArrow">
                    <a:avLst>
                      <a:gd name="adj1" fmla="val 50000"/>
                      <a:gd name="adj2" fmla="val 25000"/>
                    </a:avLst>
                  </a:prstGeom>
                  <a:solidFill>
                    <a:srgbClr val="EAEAEA"/>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0525" name="Rectangle 15"/>
                  <p:cNvSpPr>
                    <a:spLocks noChangeArrowheads="1"/>
                  </p:cNvSpPr>
                  <p:nvPr/>
                </p:nvSpPr>
                <p:spPr bwMode="auto">
                  <a:xfrm>
                    <a:off x="3100" y="1997"/>
                    <a:ext cx="768" cy="864"/>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0526" name="AutoShape 16"/>
                  <p:cNvSpPr>
                    <a:spLocks noChangeArrowheads="1"/>
                  </p:cNvSpPr>
                  <p:nvPr/>
                </p:nvSpPr>
                <p:spPr bwMode="auto">
                  <a:xfrm>
                    <a:off x="3216" y="1325"/>
                    <a:ext cx="528" cy="528"/>
                  </a:xfrm>
                  <a:prstGeom prst="can">
                    <a:avLst>
                      <a:gd name="adj" fmla="val 25000"/>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0527" name="Text Box 17"/>
                  <p:cNvSpPr txBox="1">
                    <a:spLocks noChangeArrowheads="1"/>
                  </p:cNvSpPr>
                  <p:nvPr/>
                </p:nvSpPr>
                <p:spPr bwMode="auto">
                  <a:xfrm>
                    <a:off x="3648" y="1373"/>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t>磁盘</a:t>
                    </a:r>
                  </a:p>
                </p:txBody>
              </p:sp>
              <p:sp>
                <p:nvSpPr>
                  <p:cNvPr id="20528" name="Text Box 18"/>
                  <p:cNvSpPr txBox="1">
                    <a:spLocks noChangeArrowheads="1"/>
                  </p:cNvSpPr>
                  <p:nvPr/>
                </p:nvSpPr>
                <p:spPr bwMode="auto">
                  <a:xfrm>
                    <a:off x="3264" y="2563"/>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缓存</a:t>
                    </a:r>
                  </a:p>
                </p:txBody>
              </p:sp>
              <p:sp>
                <p:nvSpPr>
                  <p:cNvPr id="20529" name="Rectangle 19"/>
                  <p:cNvSpPr>
                    <a:spLocks noChangeArrowheads="1"/>
                  </p:cNvSpPr>
                  <p:nvPr/>
                </p:nvSpPr>
                <p:spPr bwMode="auto">
                  <a:xfrm>
                    <a:off x="3264" y="2093"/>
                    <a:ext cx="452" cy="480"/>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0530" name="Text Box 20"/>
                  <p:cNvSpPr txBox="1">
                    <a:spLocks noChangeArrowheads="1"/>
                  </p:cNvSpPr>
                  <p:nvPr/>
                </p:nvSpPr>
                <p:spPr bwMode="auto">
                  <a:xfrm>
                    <a:off x="3868" y="1949"/>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磁盘控制器</a:t>
                    </a:r>
                  </a:p>
                </p:txBody>
              </p:sp>
              <p:sp>
                <p:nvSpPr>
                  <p:cNvPr id="20531" name="AutoShape 21"/>
                  <p:cNvSpPr>
                    <a:spLocks noChangeArrowheads="1"/>
                  </p:cNvSpPr>
                  <p:nvPr/>
                </p:nvSpPr>
                <p:spPr bwMode="auto">
                  <a:xfrm>
                    <a:off x="3408" y="2861"/>
                    <a:ext cx="192" cy="240"/>
                  </a:xfrm>
                  <a:prstGeom prst="upDownArrow">
                    <a:avLst>
                      <a:gd name="adj1" fmla="val 50000"/>
                      <a:gd name="adj2" fmla="val 25000"/>
                    </a:avLst>
                  </a:prstGeom>
                  <a:solidFill>
                    <a:srgbClr val="EAEAEA"/>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0532" name="Text Box 22"/>
                  <p:cNvSpPr txBox="1">
                    <a:spLocks noChangeArrowheads="1"/>
                  </p:cNvSpPr>
                  <p:nvPr/>
                </p:nvSpPr>
                <p:spPr bwMode="auto">
                  <a:xfrm>
                    <a:off x="5020" y="1997"/>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内存</a:t>
                    </a:r>
                  </a:p>
                </p:txBody>
              </p:sp>
              <p:sp>
                <p:nvSpPr>
                  <p:cNvPr id="20533" name="Rectangle 23"/>
                  <p:cNvSpPr>
                    <a:spLocks noChangeArrowheads="1"/>
                  </p:cNvSpPr>
                  <p:nvPr/>
                </p:nvSpPr>
                <p:spPr bwMode="auto">
                  <a:xfrm>
                    <a:off x="672" y="1997"/>
                    <a:ext cx="768" cy="864"/>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0534" name="Text Box 24"/>
                  <p:cNvSpPr txBox="1">
                    <a:spLocks noChangeArrowheads="1"/>
                  </p:cNvSpPr>
                  <p:nvPr/>
                </p:nvSpPr>
                <p:spPr bwMode="auto">
                  <a:xfrm>
                    <a:off x="1440" y="1997"/>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CPU</a:t>
                    </a:r>
                  </a:p>
                </p:txBody>
              </p:sp>
              <p:sp>
                <p:nvSpPr>
                  <p:cNvPr id="20535" name="AutoShape 25"/>
                  <p:cNvSpPr>
                    <a:spLocks noChangeArrowheads="1"/>
                  </p:cNvSpPr>
                  <p:nvPr/>
                </p:nvSpPr>
                <p:spPr bwMode="auto">
                  <a:xfrm>
                    <a:off x="960" y="2861"/>
                    <a:ext cx="192" cy="240"/>
                  </a:xfrm>
                  <a:prstGeom prst="upDownArrow">
                    <a:avLst>
                      <a:gd name="adj1" fmla="val 50000"/>
                      <a:gd name="adj2" fmla="val 25000"/>
                    </a:avLst>
                  </a:prstGeom>
                  <a:solidFill>
                    <a:srgbClr val="EAEAEA"/>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0536" name="Rectangle 26"/>
                  <p:cNvSpPr>
                    <a:spLocks noChangeArrowheads="1"/>
                  </p:cNvSpPr>
                  <p:nvPr/>
                </p:nvSpPr>
                <p:spPr bwMode="auto">
                  <a:xfrm>
                    <a:off x="4272" y="1997"/>
                    <a:ext cx="768" cy="864"/>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0537" name="AutoShape 27"/>
                  <p:cNvSpPr>
                    <a:spLocks noChangeArrowheads="1"/>
                  </p:cNvSpPr>
                  <p:nvPr/>
                </p:nvSpPr>
                <p:spPr bwMode="auto">
                  <a:xfrm>
                    <a:off x="4560" y="2861"/>
                    <a:ext cx="192" cy="240"/>
                  </a:xfrm>
                  <a:prstGeom prst="upDownArrow">
                    <a:avLst>
                      <a:gd name="adj1" fmla="val 50000"/>
                      <a:gd name="adj2" fmla="val 25000"/>
                    </a:avLst>
                  </a:prstGeom>
                  <a:solidFill>
                    <a:srgbClr val="EAEAEA"/>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0538" name="Text Box 28"/>
                  <p:cNvSpPr txBox="1">
                    <a:spLocks noChangeArrowheads="1"/>
                  </p:cNvSpPr>
                  <p:nvPr/>
                </p:nvSpPr>
                <p:spPr bwMode="auto">
                  <a:xfrm>
                    <a:off x="2716" y="2016"/>
                    <a:ext cx="308"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FF0000"/>
                        </a:solidFill>
                      </a:rPr>
                      <a:t>DMA</a:t>
                    </a:r>
                  </a:p>
                </p:txBody>
              </p:sp>
            </p:grpSp>
            <p:sp>
              <p:nvSpPr>
                <p:cNvPr id="20518" name="Rectangle 29"/>
                <p:cNvSpPr>
                  <a:spLocks noChangeArrowheads="1"/>
                </p:cNvSpPr>
                <p:nvPr/>
              </p:nvSpPr>
              <p:spPr bwMode="auto">
                <a:xfrm>
                  <a:off x="2064" y="2112"/>
                  <a:ext cx="576" cy="240"/>
                </a:xfrm>
                <a:prstGeom prst="rect">
                  <a:avLst/>
                </a:prstGeom>
                <a:solidFill>
                  <a:schemeClr val="bg1"/>
                </a:solidFill>
                <a:ln w="190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0519" name="Text Box 30"/>
                <p:cNvSpPr txBox="1">
                  <a:spLocks noChangeArrowheads="1"/>
                </p:cNvSpPr>
                <p:nvPr/>
              </p:nvSpPr>
              <p:spPr bwMode="auto">
                <a:xfrm>
                  <a:off x="2140" y="2102"/>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地址</a:t>
                  </a:r>
                </a:p>
              </p:txBody>
            </p:sp>
            <p:sp>
              <p:nvSpPr>
                <p:cNvPr id="20520" name="Rectangle 31"/>
                <p:cNvSpPr>
                  <a:spLocks noChangeArrowheads="1"/>
                </p:cNvSpPr>
                <p:nvPr/>
              </p:nvSpPr>
              <p:spPr bwMode="auto">
                <a:xfrm>
                  <a:off x="2064" y="2448"/>
                  <a:ext cx="576" cy="240"/>
                </a:xfrm>
                <a:prstGeom prst="rect">
                  <a:avLst/>
                </a:prstGeom>
                <a:solidFill>
                  <a:schemeClr val="bg1"/>
                </a:solidFill>
                <a:ln w="190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0521" name="Text Box 32"/>
                <p:cNvSpPr txBox="1">
                  <a:spLocks noChangeArrowheads="1"/>
                </p:cNvSpPr>
                <p:nvPr/>
              </p:nvSpPr>
              <p:spPr bwMode="auto">
                <a:xfrm>
                  <a:off x="2140" y="2438"/>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t>计数</a:t>
                  </a:r>
                </a:p>
              </p:txBody>
            </p:sp>
          </p:grpSp>
          <p:sp>
            <p:nvSpPr>
              <p:cNvPr id="20516" name="AutoShape 33"/>
              <p:cNvSpPr>
                <a:spLocks noChangeArrowheads="1"/>
              </p:cNvSpPr>
              <p:nvPr/>
            </p:nvSpPr>
            <p:spPr bwMode="auto">
              <a:xfrm>
                <a:off x="3408" y="1853"/>
                <a:ext cx="144" cy="240"/>
              </a:xfrm>
              <a:prstGeom prst="upDownArrow">
                <a:avLst>
                  <a:gd name="adj1" fmla="val 50000"/>
                  <a:gd name="adj2" fmla="val 33333"/>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grpSp>
      <p:sp>
        <p:nvSpPr>
          <p:cNvPr id="476194" name="Rectangle 34"/>
          <p:cNvSpPr>
            <a:spLocks noChangeArrowheads="1"/>
          </p:cNvSpPr>
          <p:nvPr/>
        </p:nvSpPr>
        <p:spPr bwMode="auto">
          <a:xfrm>
            <a:off x="5181600" y="2332038"/>
            <a:ext cx="717550" cy="304800"/>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nvGrpSpPr>
          <p:cNvPr id="476195" name="Group 35"/>
          <p:cNvGrpSpPr/>
          <p:nvPr/>
        </p:nvGrpSpPr>
        <p:grpSpPr bwMode="auto">
          <a:xfrm>
            <a:off x="1905000" y="4160838"/>
            <a:ext cx="1524000" cy="482600"/>
            <a:chOff x="1200" y="2717"/>
            <a:chExt cx="960" cy="304"/>
          </a:xfrm>
        </p:grpSpPr>
        <p:sp>
          <p:nvSpPr>
            <p:cNvPr id="20511" name="Freeform 36"/>
            <p:cNvSpPr/>
            <p:nvPr/>
          </p:nvSpPr>
          <p:spPr bwMode="auto">
            <a:xfrm>
              <a:off x="1200" y="2784"/>
              <a:ext cx="960" cy="237"/>
            </a:xfrm>
            <a:custGeom>
              <a:avLst/>
              <a:gdLst>
                <a:gd name="T0" fmla="*/ 416 w 2208"/>
                <a:gd name="T1" fmla="*/ 0 h 304"/>
                <a:gd name="T2" fmla="*/ 416 w 2208"/>
                <a:gd name="T3" fmla="*/ 146 h 304"/>
                <a:gd name="T4" fmla="*/ 407 w 2208"/>
                <a:gd name="T5" fmla="*/ 175 h 304"/>
                <a:gd name="T6" fmla="*/ 389 w 2208"/>
                <a:gd name="T7" fmla="*/ 175 h 304"/>
                <a:gd name="T8" fmla="*/ 271 w 2208"/>
                <a:gd name="T9" fmla="*/ 175 h 304"/>
                <a:gd name="T10" fmla="*/ 44 w 2208"/>
                <a:gd name="T11" fmla="*/ 175 h 304"/>
                <a:gd name="T12" fmla="*/ 7 w 2208"/>
                <a:gd name="T13" fmla="*/ 117 h 304"/>
                <a:gd name="T14" fmla="*/ 7 w 2208"/>
                <a:gd name="T15" fmla="*/ 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08" h="304">
                  <a:moveTo>
                    <a:pt x="2200" y="0"/>
                  </a:moveTo>
                  <a:cubicBezTo>
                    <a:pt x="2204" y="96"/>
                    <a:pt x="2208" y="192"/>
                    <a:pt x="2200" y="240"/>
                  </a:cubicBezTo>
                  <a:cubicBezTo>
                    <a:pt x="2192" y="288"/>
                    <a:pt x="2176" y="280"/>
                    <a:pt x="2152" y="288"/>
                  </a:cubicBezTo>
                  <a:cubicBezTo>
                    <a:pt x="2128" y="296"/>
                    <a:pt x="2176" y="288"/>
                    <a:pt x="2056" y="288"/>
                  </a:cubicBezTo>
                  <a:cubicBezTo>
                    <a:pt x="1936" y="288"/>
                    <a:pt x="1736" y="288"/>
                    <a:pt x="1432" y="288"/>
                  </a:cubicBezTo>
                  <a:cubicBezTo>
                    <a:pt x="1128" y="288"/>
                    <a:pt x="464" y="304"/>
                    <a:pt x="232" y="288"/>
                  </a:cubicBezTo>
                  <a:cubicBezTo>
                    <a:pt x="0" y="272"/>
                    <a:pt x="72" y="240"/>
                    <a:pt x="40" y="192"/>
                  </a:cubicBezTo>
                  <a:cubicBezTo>
                    <a:pt x="8" y="144"/>
                    <a:pt x="24" y="72"/>
                    <a:pt x="4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2" name="Text Box 37"/>
            <p:cNvSpPr txBox="1">
              <a:spLocks noChangeArrowheads="1"/>
            </p:cNvSpPr>
            <p:nvPr/>
          </p:nvSpPr>
          <p:spPr bwMode="auto">
            <a:xfrm>
              <a:off x="1429" y="2717"/>
              <a:ext cx="6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chemeClr val="accent2"/>
                  </a:solidFill>
                </a:rPr>
                <a:t>中断</a:t>
              </a:r>
            </a:p>
          </p:txBody>
        </p:sp>
      </p:grpSp>
      <p:sp>
        <p:nvSpPr>
          <p:cNvPr id="476198" name="Rectangle 38"/>
          <p:cNvSpPr>
            <a:spLocks noChangeArrowheads="1"/>
          </p:cNvSpPr>
          <p:nvPr/>
        </p:nvSpPr>
        <p:spPr bwMode="auto">
          <a:xfrm>
            <a:off x="5181600" y="3170238"/>
            <a:ext cx="717550" cy="76200"/>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76199" name="Rectangle 39"/>
          <p:cNvSpPr>
            <a:spLocks noChangeArrowheads="1"/>
          </p:cNvSpPr>
          <p:nvPr/>
        </p:nvSpPr>
        <p:spPr bwMode="auto">
          <a:xfrm>
            <a:off x="5181600" y="3246438"/>
            <a:ext cx="717550" cy="76200"/>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76200" name="Rectangle 40"/>
          <p:cNvSpPr>
            <a:spLocks noChangeArrowheads="1"/>
          </p:cNvSpPr>
          <p:nvPr/>
        </p:nvSpPr>
        <p:spPr bwMode="auto">
          <a:xfrm>
            <a:off x="5181600" y="3322638"/>
            <a:ext cx="717550" cy="76200"/>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76201" name="Rectangle 41"/>
          <p:cNvSpPr>
            <a:spLocks noChangeArrowheads="1"/>
          </p:cNvSpPr>
          <p:nvPr/>
        </p:nvSpPr>
        <p:spPr bwMode="auto">
          <a:xfrm>
            <a:off x="5181600" y="3398838"/>
            <a:ext cx="717550" cy="76200"/>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76202" name="Rectangle 42"/>
          <p:cNvSpPr>
            <a:spLocks noChangeArrowheads="1"/>
          </p:cNvSpPr>
          <p:nvPr/>
        </p:nvSpPr>
        <p:spPr bwMode="auto">
          <a:xfrm>
            <a:off x="7054850" y="3398838"/>
            <a:ext cx="717550" cy="76200"/>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76203" name="Rectangle 43"/>
          <p:cNvSpPr>
            <a:spLocks noChangeArrowheads="1"/>
          </p:cNvSpPr>
          <p:nvPr/>
        </p:nvSpPr>
        <p:spPr bwMode="auto">
          <a:xfrm>
            <a:off x="7054850" y="3322638"/>
            <a:ext cx="717550" cy="76200"/>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76204" name="Rectangle 44"/>
          <p:cNvSpPr>
            <a:spLocks noChangeArrowheads="1"/>
          </p:cNvSpPr>
          <p:nvPr/>
        </p:nvSpPr>
        <p:spPr bwMode="auto">
          <a:xfrm>
            <a:off x="7054850" y="3246438"/>
            <a:ext cx="717550" cy="76200"/>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76205" name="Rectangle 45"/>
          <p:cNvSpPr>
            <a:spLocks noChangeArrowheads="1"/>
          </p:cNvSpPr>
          <p:nvPr/>
        </p:nvSpPr>
        <p:spPr bwMode="auto">
          <a:xfrm>
            <a:off x="7054850" y="3170238"/>
            <a:ext cx="717550" cy="76200"/>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nvGrpSpPr>
          <p:cNvPr id="476206" name="Group 46"/>
          <p:cNvGrpSpPr/>
          <p:nvPr/>
        </p:nvGrpSpPr>
        <p:grpSpPr bwMode="auto">
          <a:xfrm>
            <a:off x="1447800" y="4191000"/>
            <a:ext cx="2589213" cy="1295400"/>
            <a:chOff x="912" y="2736"/>
            <a:chExt cx="1631" cy="816"/>
          </a:xfrm>
        </p:grpSpPr>
        <p:sp>
          <p:nvSpPr>
            <p:cNvPr id="20509" name="Freeform 47"/>
            <p:cNvSpPr/>
            <p:nvPr/>
          </p:nvSpPr>
          <p:spPr bwMode="auto">
            <a:xfrm>
              <a:off x="1104" y="2736"/>
              <a:ext cx="1152" cy="616"/>
            </a:xfrm>
            <a:custGeom>
              <a:avLst/>
              <a:gdLst>
                <a:gd name="T0" fmla="*/ 48 w 1152"/>
                <a:gd name="T1" fmla="*/ 48 h 616"/>
                <a:gd name="T2" fmla="*/ 48 w 1152"/>
                <a:gd name="T3" fmla="*/ 384 h 616"/>
                <a:gd name="T4" fmla="*/ 48 w 1152"/>
                <a:gd name="T5" fmla="*/ 528 h 616"/>
                <a:gd name="T6" fmla="*/ 336 w 1152"/>
                <a:gd name="T7" fmla="*/ 528 h 616"/>
                <a:gd name="T8" fmla="*/ 1008 w 1152"/>
                <a:gd name="T9" fmla="*/ 528 h 616"/>
                <a:gd name="T10" fmla="*/ 1104 w 1152"/>
                <a:gd name="T11" fmla="*/ 528 h 616"/>
                <a:gd name="T12" fmla="*/ 1152 w 1152"/>
                <a:gd name="T13" fmla="*/ 0 h 6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2" h="616">
                  <a:moveTo>
                    <a:pt x="48" y="48"/>
                  </a:moveTo>
                  <a:cubicBezTo>
                    <a:pt x="48" y="176"/>
                    <a:pt x="48" y="304"/>
                    <a:pt x="48" y="384"/>
                  </a:cubicBezTo>
                  <a:cubicBezTo>
                    <a:pt x="48" y="464"/>
                    <a:pt x="0" y="504"/>
                    <a:pt x="48" y="528"/>
                  </a:cubicBezTo>
                  <a:cubicBezTo>
                    <a:pt x="96" y="552"/>
                    <a:pt x="176" y="528"/>
                    <a:pt x="336" y="528"/>
                  </a:cubicBezTo>
                  <a:cubicBezTo>
                    <a:pt x="496" y="528"/>
                    <a:pt x="880" y="528"/>
                    <a:pt x="1008" y="528"/>
                  </a:cubicBezTo>
                  <a:cubicBezTo>
                    <a:pt x="1136" y="528"/>
                    <a:pt x="1080" y="616"/>
                    <a:pt x="1104" y="528"/>
                  </a:cubicBezTo>
                  <a:cubicBezTo>
                    <a:pt x="1128" y="440"/>
                    <a:pt x="1140" y="220"/>
                    <a:pt x="1152"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0" name="Text Box 48"/>
            <p:cNvSpPr txBox="1">
              <a:spLocks noChangeArrowheads="1"/>
            </p:cNvSpPr>
            <p:nvPr/>
          </p:nvSpPr>
          <p:spPr bwMode="auto">
            <a:xfrm>
              <a:off x="912" y="3264"/>
              <a:ext cx="16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0000"/>
                  </a:solidFill>
                </a:rPr>
                <a:t>发送命令</a:t>
              </a:r>
            </a:p>
          </p:txBody>
        </p:sp>
      </p:grpSp>
      <p:grpSp>
        <p:nvGrpSpPr>
          <p:cNvPr id="476209" name="Group 49"/>
          <p:cNvGrpSpPr/>
          <p:nvPr/>
        </p:nvGrpSpPr>
        <p:grpSpPr bwMode="auto">
          <a:xfrm>
            <a:off x="3413125" y="3200400"/>
            <a:ext cx="1524000" cy="930275"/>
            <a:chOff x="2150" y="2112"/>
            <a:chExt cx="960" cy="586"/>
          </a:xfrm>
        </p:grpSpPr>
        <p:sp>
          <p:nvSpPr>
            <p:cNvPr id="20507" name="Text Box 50"/>
            <p:cNvSpPr txBox="1">
              <a:spLocks noChangeArrowheads="1"/>
            </p:cNvSpPr>
            <p:nvPr/>
          </p:nvSpPr>
          <p:spPr bwMode="auto">
            <a:xfrm>
              <a:off x="2150" y="2448"/>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solidFill>
                    <a:srgbClr val="FF0000"/>
                  </a:solidFill>
                </a:rPr>
                <a:t>计数</a:t>
              </a:r>
            </a:p>
          </p:txBody>
        </p:sp>
        <p:sp>
          <p:nvSpPr>
            <p:cNvPr id="20508" name="Text Box 51"/>
            <p:cNvSpPr txBox="1">
              <a:spLocks noChangeArrowheads="1"/>
            </p:cNvSpPr>
            <p:nvPr/>
          </p:nvSpPr>
          <p:spPr bwMode="auto">
            <a:xfrm>
              <a:off x="2150" y="2112"/>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solidFill>
                    <a:srgbClr val="FF0000"/>
                  </a:solidFill>
                </a:rPr>
                <a:t>地址</a:t>
              </a:r>
            </a:p>
          </p:txBody>
        </p:sp>
      </p:grpSp>
      <p:grpSp>
        <p:nvGrpSpPr>
          <p:cNvPr id="476212" name="Group 52"/>
          <p:cNvGrpSpPr/>
          <p:nvPr/>
        </p:nvGrpSpPr>
        <p:grpSpPr bwMode="auto">
          <a:xfrm>
            <a:off x="3924300" y="4191000"/>
            <a:ext cx="1358900" cy="482600"/>
            <a:chOff x="2472" y="2736"/>
            <a:chExt cx="856" cy="304"/>
          </a:xfrm>
        </p:grpSpPr>
        <p:sp>
          <p:nvSpPr>
            <p:cNvPr id="20505" name="Freeform 53"/>
            <p:cNvSpPr/>
            <p:nvPr/>
          </p:nvSpPr>
          <p:spPr bwMode="auto">
            <a:xfrm>
              <a:off x="2472" y="2784"/>
              <a:ext cx="856" cy="256"/>
            </a:xfrm>
            <a:custGeom>
              <a:avLst/>
              <a:gdLst>
                <a:gd name="T0" fmla="*/ 24 w 856"/>
                <a:gd name="T1" fmla="*/ 0 h 304"/>
                <a:gd name="T2" fmla="*/ 24 w 856"/>
                <a:gd name="T3" fmla="*/ 170 h 304"/>
                <a:gd name="T4" fmla="*/ 120 w 856"/>
                <a:gd name="T5" fmla="*/ 205 h 304"/>
                <a:gd name="T6" fmla="*/ 744 w 856"/>
                <a:gd name="T7" fmla="*/ 205 h 304"/>
                <a:gd name="T8" fmla="*/ 792 w 856"/>
                <a:gd name="T9" fmla="*/ 136 h 304"/>
                <a:gd name="T10" fmla="*/ 792 w 856"/>
                <a:gd name="T11" fmla="*/ 0 h 3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56" h="304">
                  <a:moveTo>
                    <a:pt x="24" y="0"/>
                  </a:moveTo>
                  <a:cubicBezTo>
                    <a:pt x="16" y="96"/>
                    <a:pt x="8" y="192"/>
                    <a:pt x="24" y="240"/>
                  </a:cubicBezTo>
                  <a:cubicBezTo>
                    <a:pt x="40" y="288"/>
                    <a:pt x="0" y="280"/>
                    <a:pt x="120" y="288"/>
                  </a:cubicBezTo>
                  <a:cubicBezTo>
                    <a:pt x="240" y="296"/>
                    <a:pt x="632" y="304"/>
                    <a:pt x="744" y="288"/>
                  </a:cubicBezTo>
                  <a:cubicBezTo>
                    <a:pt x="856" y="272"/>
                    <a:pt x="784" y="240"/>
                    <a:pt x="792" y="192"/>
                  </a:cubicBezTo>
                  <a:cubicBezTo>
                    <a:pt x="800" y="144"/>
                    <a:pt x="792" y="32"/>
                    <a:pt x="792"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6" name="Text Box 54"/>
            <p:cNvSpPr txBox="1">
              <a:spLocks noChangeArrowheads="1"/>
            </p:cNvSpPr>
            <p:nvPr/>
          </p:nvSpPr>
          <p:spPr bwMode="auto">
            <a:xfrm>
              <a:off x="2688" y="273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命令</a:t>
              </a:r>
            </a:p>
          </p:txBody>
        </p:sp>
      </p:grpSp>
      <p:grpSp>
        <p:nvGrpSpPr>
          <p:cNvPr id="476215" name="Group 55"/>
          <p:cNvGrpSpPr/>
          <p:nvPr/>
        </p:nvGrpSpPr>
        <p:grpSpPr bwMode="auto">
          <a:xfrm>
            <a:off x="3835400" y="3581400"/>
            <a:ext cx="3556000" cy="1905000"/>
            <a:chOff x="2416" y="2352"/>
            <a:chExt cx="2240" cy="1200"/>
          </a:xfrm>
        </p:grpSpPr>
        <p:sp>
          <p:nvSpPr>
            <p:cNvPr id="20503" name="Text Box 56"/>
            <p:cNvSpPr txBox="1">
              <a:spLocks noChangeArrowheads="1"/>
            </p:cNvSpPr>
            <p:nvPr/>
          </p:nvSpPr>
          <p:spPr bwMode="auto">
            <a:xfrm>
              <a:off x="2688" y="3264"/>
              <a:ext cx="16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将数据读入内存</a:t>
              </a:r>
            </a:p>
          </p:txBody>
        </p:sp>
        <p:sp>
          <p:nvSpPr>
            <p:cNvPr id="20504" name="Freeform 57"/>
            <p:cNvSpPr/>
            <p:nvPr/>
          </p:nvSpPr>
          <p:spPr bwMode="auto">
            <a:xfrm>
              <a:off x="2416" y="2352"/>
              <a:ext cx="2240" cy="960"/>
            </a:xfrm>
            <a:custGeom>
              <a:avLst/>
              <a:gdLst>
                <a:gd name="T0" fmla="*/ 32 w 2240"/>
                <a:gd name="T1" fmla="*/ 480 h 960"/>
                <a:gd name="T2" fmla="*/ 32 w 2240"/>
                <a:gd name="T3" fmla="*/ 768 h 960"/>
                <a:gd name="T4" fmla="*/ 32 w 2240"/>
                <a:gd name="T5" fmla="*/ 864 h 960"/>
                <a:gd name="T6" fmla="*/ 224 w 2240"/>
                <a:gd name="T7" fmla="*/ 912 h 960"/>
                <a:gd name="T8" fmla="*/ 704 w 2240"/>
                <a:gd name="T9" fmla="*/ 912 h 960"/>
                <a:gd name="T10" fmla="*/ 1856 w 2240"/>
                <a:gd name="T11" fmla="*/ 912 h 960"/>
                <a:gd name="T12" fmla="*/ 2048 w 2240"/>
                <a:gd name="T13" fmla="*/ 912 h 960"/>
                <a:gd name="T14" fmla="*/ 2048 w 2240"/>
                <a:gd name="T15" fmla="*/ 624 h 960"/>
                <a:gd name="T16" fmla="*/ 2144 w 2240"/>
                <a:gd name="T17" fmla="*/ 288 h 960"/>
                <a:gd name="T18" fmla="*/ 2240 w 2240"/>
                <a:gd name="T19" fmla="*/ 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40" h="960">
                  <a:moveTo>
                    <a:pt x="32" y="480"/>
                  </a:moveTo>
                  <a:cubicBezTo>
                    <a:pt x="32" y="592"/>
                    <a:pt x="32" y="704"/>
                    <a:pt x="32" y="768"/>
                  </a:cubicBezTo>
                  <a:cubicBezTo>
                    <a:pt x="32" y="832"/>
                    <a:pt x="0" y="840"/>
                    <a:pt x="32" y="864"/>
                  </a:cubicBezTo>
                  <a:cubicBezTo>
                    <a:pt x="64" y="888"/>
                    <a:pt x="112" y="904"/>
                    <a:pt x="224" y="912"/>
                  </a:cubicBezTo>
                  <a:cubicBezTo>
                    <a:pt x="336" y="920"/>
                    <a:pt x="432" y="912"/>
                    <a:pt x="704" y="912"/>
                  </a:cubicBezTo>
                  <a:cubicBezTo>
                    <a:pt x="976" y="912"/>
                    <a:pt x="1632" y="912"/>
                    <a:pt x="1856" y="912"/>
                  </a:cubicBezTo>
                  <a:cubicBezTo>
                    <a:pt x="2080" y="912"/>
                    <a:pt x="2016" y="960"/>
                    <a:pt x="2048" y="912"/>
                  </a:cubicBezTo>
                  <a:cubicBezTo>
                    <a:pt x="2080" y="864"/>
                    <a:pt x="2032" y="728"/>
                    <a:pt x="2048" y="624"/>
                  </a:cubicBezTo>
                  <a:cubicBezTo>
                    <a:pt x="2064" y="520"/>
                    <a:pt x="2112" y="392"/>
                    <a:pt x="2144" y="288"/>
                  </a:cubicBezTo>
                  <a:cubicBezTo>
                    <a:pt x="2176" y="184"/>
                    <a:pt x="2208" y="92"/>
                    <a:pt x="224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6218" name="Group 58"/>
          <p:cNvGrpSpPr/>
          <p:nvPr/>
        </p:nvGrpSpPr>
        <p:grpSpPr bwMode="auto">
          <a:xfrm>
            <a:off x="533400" y="5438775"/>
            <a:ext cx="7315200" cy="1114425"/>
            <a:chOff x="576" y="3220"/>
            <a:chExt cx="4608" cy="702"/>
          </a:xfrm>
        </p:grpSpPr>
        <p:sp>
          <p:nvSpPr>
            <p:cNvPr id="20501" name="Rectangle 59"/>
            <p:cNvSpPr>
              <a:spLocks noChangeArrowheads="1"/>
            </p:cNvSpPr>
            <p:nvPr/>
          </p:nvSpPr>
          <p:spPr bwMode="auto">
            <a:xfrm>
              <a:off x="576" y="3220"/>
              <a:ext cx="4608"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FF0000"/>
                  </a:solidFill>
                  <a:sym typeface="Symbol" panose="05050102010706020507" pitchFamily="18" charset="2"/>
                </a:rPr>
                <a:t>幸运的是</a:t>
              </a:r>
              <a:r>
                <a:rPr lang="en-US" altLang="zh-CN" sz="2400">
                  <a:solidFill>
                    <a:srgbClr val="FF0000"/>
                  </a:solidFill>
                  <a:sym typeface="Symbol" panose="05050102010706020507" pitchFamily="18" charset="2"/>
                </a:rPr>
                <a:t>:</a:t>
              </a:r>
              <a:r>
                <a:rPr lang="en-US" altLang="zh-CN" sz="2400">
                  <a:sym typeface="Symbol" panose="05050102010706020507" pitchFamily="18" charset="2"/>
                </a:rPr>
                <a:t> </a:t>
              </a:r>
              <a:r>
                <a:rPr lang="zh-CN" altLang="en-US" sz="2400">
                  <a:sym typeface="Symbol" panose="05050102010706020507" pitchFamily="18" charset="2"/>
                </a:rPr>
                <a:t>该方式的细节由</a:t>
              </a:r>
              <a:r>
                <a:rPr lang="en-US" altLang="zh-CN" sz="2400">
                  <a:sym typeface="Symbol" panose="05050102010706020507" pitchFamily="18" charset="2"/>
                </a:rPr>
                <a:t>DMA</a:t>
              </a:r>
              <a:r>
                <a:rPr lang="zh-CN" altLang="en-US" sz="2400">
                  <a:sym typeface="Symbol" panose="05050102010706020507" pitchFamily="18" charset="2"/>
                </a:rPr>
                <a:t>设计者考虑，对于操作系统而言，</a:t>
              </a:r>
              <a:r>
                <a:rPr lang="zh-CN" altLang="en-US" sz="2400">
                  <a:solidFill>
                    <a:srgbClr val="FF0000"/>
                  </a:solidFill>
                  <a:sym typeface="Symbol" panose="05050102010706020507" pitchFamily="18" charset="2"/>
                </a:rPr>
                <a:t>考虑的仍然只是中断处理</a:t>
              </a:r>
            </a:p>
          </p:txBody>
        </p:sp>
        <p:pic>
          <p:nvPicPr>
            <p:cNvPr id="20502" name="Picture 60" descr="j01158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 y="3379"/>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6163"/>
                                        </p:tgtEl>
                                        <p:attrNameLst>
                                          <p:attrName>style.visibility</p:attrName>
                                        </p:attrNameLst>
                                      </p:cBhvr>
                                      <p:to>
                                        <p:strVal val="visible"/>
                                      </p:to>
                                    </p:set>
                                    <p:animEffect transition="in" filter="dissolve">
                                      <p:cBhvr>
                                        <p:cTn id="7" dur="500"/>
                                        <p:tgtEl>
                                          <p:spTgt spid="4761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76164"/>
                                        </p:tgtEl>
                                        <p:attrNameLst>
                                          <p:attrName>style.visibility</p:attrName>
                                        </p:attrNameLst>
                                      </p:cBhvr>
                                      <p:to>
                                        <p:strVal val="visible"/>
                                      </p:to>
                                    </p:set>
                                    <p:animEffect transition="in" filter="dissolve">
                                      <p:cBhvr>
                                        <p:cTn id="12" dur="500"/>
                                        <p:tgtEl>
                                          <p:spTgt spid="47616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76167"/>
                                        </p:tgtEl>
                                        <p:attrNameLst>
                                          <p:attrName>style.visibility</p:attrName>
                                        </p:attrNameLst>
                                      </p:cBhvr>
                                      <p:to>
                                        <p:strVal val="visible"/>
                                      </p:to>
                                    </p:set>
                                    <p:animEffect transition="in" filter="dissolve">
                                      <p:cBhvr>
                                        <p:cTn id="17" dur="500"/>
                                        <p:tgtEl>
                                          <p:spTgt spid="4761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76206"/>
                                        </p:tgtEl>
                                        <p:attrNameLst>
                                          <p:attrName>style.visibility</p:attrName>
                                        </p:attrNameLst>
                                      </p:cBhvr>
                                      <p:to>
                                        <p:strVal val="visible"/>
                                      </p:to>
                                    </p:set>
                                    <p:animEffect transition="in" filter="wipe(left)">
                                      <p:cBhvr>
                                        <p:cTn id="22" dur="500"/>
                                        <p:tgtEl>
                                          <p:spTgt spid="47620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76209"/>
                                        </p:tgtEl>
                                        <p:attrNameLst>
                                          <p:attrName>style.visibility</p:attrName>
                                        </p:attrNameLst>
                                      </p:cBhvr>
                                      <p:to>
                                        <p:strVal val="visible"/>
                                      </p:to>
                                    </p:set>
                                    <p:animEffect transition="in" filter="dissolve">
                                      <p:cBhvr>
                                        <p:cTn id="27" dur="500"/>
                                        <p:tgtEl>
                                          <p:spTgt spid="4762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76212"/>
                                        </p:tgtEl>
                                        <p:attrNameLst>
                                          <p:attrName>style.visibility</p:attrName>
                                        </p:attrNameLst>
                                      </p:cBhvr>
                                      <p:to>
                                        <p:strVal val="visible"/>
                                      </p:to>
                                    </p:set>
                                    <p:animEffect transition="in" filter="wipe(left)">
                                      <p:cBhvr>
                                        <p:cTn id="32" dur="500"/>
                                        <p:tgtEl>
                                          <p:spTgt spid="47621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76194"/>
                                        </p:tgtEl>
                                        <p:attrNameLst>
                                          <p:attrName>style.visibility</p:attrName>
                                        </p:attrNameLst>
                                      </p:cBhvr>
                                      <p:to>
                                        <p:strVal val="visible"/>
                                      </p:to>
                                    </p:set>
                                    <p:animEffect transition="in" filter="dissolve">
                                      <p:cBhvr>
                                        <p:cTn id="37" dur="500"/>
                                        <p:tgtEl>
                                          <p:spTgt spid="476194"/>
                                        </p:tgtEl>
                                      </p:cBhvr>
                                    </p:animEffec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1" nodeType="clickEffect">
                                  <p:stCondLst>
                                    <p:cond delay="0"/>
                                  </p:stCondLst>
                                  <p:childTnLst>
                                    <p:animMotion origin="layout" path="M -7.22222E-6 -1.15607E-7 L -7.22222E-6 0.12208 " pathEditMode="relative" ptsTypes="AA">
                                      <p:cBhvr>
                                        <p:cTn id="41" dur="2000" fill="hold"/>
                                        <p:tgtEl>
                                          <p:spTgt spid="476194"/>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76215"/>
                                        </p:tgtEl>
                                        <p:attrNameLst>
                                          <p:attrName>style.visibility</p:attrName>
                                        </p:attrNameLst>
                                      </p:cBhvr>
                                      <p:to>
                                        <p:strVal val="visible"/>
                                      </p:to>
                                    </p:set>
                                    <p:animEffect transition="in" filter="wipe(left)">
                                      <p:cBhvr>
                                        <p:cTn id="46" dur="500"/>
                                        <p:tgtEl>
                                          <p:spTgt spid="476215"/>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2" nodeType="clickEffect">
                                  <p:stCondLst>
                                    <p:cond delay="0"/>
                                  </p:stCondLst>
                                  <p:childTnLst>
                                    <p:set>
                                      <p:cBhvr>
                                        <p:cTn id="50" dur="1" fill="hold">
                                          <p:stCondLst>
                                            <p:cond delay="0"/>
                                          </p:stCondLst>
                                        </p:cTn>
                                        <p:tgtEl>
                                          <p:spTgt spid="476194"/>
                                        </p:tgtEl>
                                        <p:attrNameLst>
                                          <p:attrName>style.visibility</p:attrName>
                                        </p:attrNameLst>
                                      </p:cBhvr>
                                      <p:to>
                                        <p:strVal val="hidden"/>
                                      </p:to>
                                    </p:set>
                                  </p:childTnLst>
                                </p:cTn>
                              </p:par>
                              <p:par>
                                <p:cTn id="51" presetID="22" presetClass="entr" presetSubtype="8" fill="hold" grpId="0" nodeType="withEffect">
                                  <p:stCondLst>
                                    <p:cond delay="0"/>
                                  </p:stCondLst>
                                  <p:childTnLst>
                                    <p:set>
                                      <p:cBhvr>
                                        <p:cTn id="52" dur="1" fill="hold">
                                          <p:stCondLst>
                                            <p:cond delay="0"/>
                                          </p:stCondLst>
                                        </p:cTn>
                                        <p:tgtEl>
                                          <p:spTgt spid="476198"/>
                                        </p:tgtEl>
                                        <p:attrNameLst>
                                          <p:attrName>style.visibility</p:attrName>
                                        </p:attrNameLst>
                                      </p:cBhvr>
                                      <p:to>
                                        <p:strVal val="visible"/>
                                      </p:to>
                                    </p:set>
                                    <p:animEffect transition="in" filter="wipe(left)">
                                      <p:cBhvr>
                                        <p:cTn id="53" dur="500"/>
                                        <p:tgtEl>
                                          <p:spTgt spid="476198"/>
                                        </p:tgtEl>
                                      </p:cBhvr>
                                    </p:animEffect>
                                  </p:childTnLst>
                                </p:cTn>
                              </p:par>
                              <p:par>
                                <p:cTn id="54" presetID="1" presetClass="entr" presetSubtype="0" fill="hold" grpId="0" nodeType="withEffect">
                                  <p:stCondLst>
                                    <p:cond delay="0"/>
                                  </p:stCondLst>
                                  <p:childTnLst>
                                    <p:set>
                                      <p:cBhvr>
                                        <p:cTn id="55" dur="1" fill="hold">
                                          <p:stCondLst>
                                            <p:cond delay="0"/>
                                          </p:stCondLst>
                                        </p:cTn>
                                        <p:tgtEl>
                                          <p:spTgt spid="47619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76200"/>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7620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47620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76202"/>
                                        </p:tgtEl>
                                        <p:attrNameLst>
                                          <p:attrName>style.visibility</p:attrName>
                                        </p:attrNameLst>
                                      </p:cBhvr>
                                      <p:to>
                                        <p:strVal val="visible"/>
                                      </p:to>
                                    </p:set>
                                    <p:animEffect transition="in" filter="dissolve">
                                      <p:cBhvr>
                                        <p:cTn id="68" dur="500"/>
                                        <p:tgtEl>
                                          <p:spTgt spid="47620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47620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476203"/>
                                        </p:tgtEl>
                                        <p:attrNameLst>
                                          <p:attrName>style.visibility</p:attrName>
                                        </p:attrNameLst>
                                      </p:cBhvr>
                                      <p:to>
                                        <p:strVal val="visible"/>
                                      </p:to>
                                    </p:set>
                                    <p:animEffect transition="in" filter="dissolve">
                                      <p:cBhvr>
                                        <p:cTn id="77" dur="500"/>
                                        <p:tgtEl>
                                          <p:spTgt spid="476203"/>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476199"/>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476204"/>
                                        </p:tgtEl>
                                        <p:attrNameLst>
                                          <p:attrName>style.visibility</p:attrName>
                                        </p:attrNameLst>
                                      </p:cBhvr>
                                      <p:to>
                                        <p:strVal val="visible"/>
                                      </p:to>
                                    </p:set>
                                    <p:animEffect transition="in" filter="dissolve">
                                      <p:cBhvr>
                                        <p:cTn id="86" dur="500"/>
                                        <p:tgtEl>
                                          <p:spTgt spid="476204"/>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476198"/>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476205"/>
                                        </p:tgtEl>
                                        <p:attrNameLst>
                                          <p:attrName>style.visibility</p:attrName>
                                        </p:attrNameLst>
                                      </p:cBhvr>
                                      <p:to>
                                        <p:strVal val="visible"/>
                                      </p:to>
                                    </p:set>
                                    <p:animEffect transition="in" filter="dissolve">
                                      <p:cBhvr>
                                        <p:cTn id="95" dur="500"/>
                                        <p:tgtEl>
                                          <p:spTgt spid="476205"/>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2" fill="hold" nodeType="clickEffect">
                                  <p:stCondLst>
                                    <p:cond delay="0"/>
                                  </p:stCondLst>
                                  <p:childTnLst>
                                    <p:set>
                                      <p:cBhvr>
                                        <p:cTn id="99" dur="1" fill="hold">
                                          <p:stCondLst>
                                            <p:cond delay="0"/>
                                          </p:stCondLst>
                                        </p:cTn>
                                        <p:tgtEl>
                                          <p:spTgt spid="476195"/>
                                        </p:tgtEl>
                                        <p:attrNameLst>
                                          <p:attrName>style.visibility</p:attrName>
                                        </p:attrNameLst>
                                      </p:cBhvr>
                                      <p:to>
                                        <p:strVal val="visible"/>
                                      </p:to>
                                    </p:set>
                                    <p:animEffect transition="in" filter="wipe(right)">
                                      <p:cBhvr>
                                        <p:cTn id="100" dur="500"/>
                                        <p:tgtEl>
                                          <p:spTgt spid="476195"/>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476218"/>
                                        </p:tgtEl>
                                        <p:attrNameLst>
                                          <p:attrName>style.visibility</p:attrName>
                                        </p:attrNameLst>
                                      </p:cBhvr>
                                      <p:to>
                                        <p:strVal val="visible"/>
                                      </p:to>
                                    </p:set>
                                    <p:animEffect transition="in" filter="dissolve">
                                      <p:cBhvr>
                                        <p:cTn id="105" dur="500"/>
                                        <p:tgtEl>
                                          <p:spTgt spid="476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p:bldP spid="476194" grpId="0" animBg="1"/>
      <p:bldP spid="476194" grpId="1" animBg="1"/>
      <p:bldP spid="476194" grpId="2" animBg="1"/>
      <p:bldP spid="476198" grpId="0" animBg="1"/>
      <p:bldP spid="476198" grpId="1" animBg="1"/>
      <p:bldP spid="476199" grpId="0" animBg="1"/>
      <p:bldP spid="476199" grpId="1" animBg="1"/>
      <p:bldP spid="476200" grpId="0" animBg="1"/>
      <p:bldP spid="476200" grpId="1" animBg="1"/>
      <p:bldP spid="476201" grpId="0" animBg="1"/>
      <p:bldP spid="476201" grpId="1" animBg="1"/>
      <p:bldP spid="476202" grpId="0" animBg="1"/>
      <p:bldP spid="476203" grpId="0" animBg="1"/>
      <p:bldP spid="476204" grpId="0" animBg="1"/>
      <p:bldP spid="47620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152400"/>
            <a:ext cx="7848600" cy="676275"/>
          </a:xfrm>
        </p:spPr>
        <p:txBody>
          <a:bodyPr/>
          <a:lstStyle/>
          <a:p>
            <a:pPr eaLnBrk="1" hangingPunct="1"/>
            <a:r>
              <a:rPr lang="zh-CN" altLang="en-US" sz="3200">
                <a:solidFill>
                  <a:srgbClr val="CC0000"/>
                </a:solidFill>
              </a:rPr>
              <a:t>例子：</a:t>
            </a:r>
            <a:r>
              <a:rPr lang="en-US" altLang="zh-CN" sz="3200">
                <a:solidFill>
                  <a:srgbClr val="CC0000"/>
                </a:solidFill>
              </a:rPr>
              <a:t>DMA</a:t>
            </a:r>
            <a:r>
              <a:rPr lang="zh-CN" altLang="en-US" sz="3200">
                <a:solidFill>
                  <a:srgbClr val="CC0000"/>
                </a:solidFill>
              </a:rPr>
              <a:t>方式数据输入过程</a:t>
            </a:r>
          </a:p>
        </p:txBody>
      </p:sp>
      <p:sp>
        <p:nvSpPr>
          <p:cNvPr id="21507" name="Rectangle 3"/>
          <p:cNvSpPr>
            <a:spLocks noGrp="1" noChangeArrowheads="1"/>
          </p:cNvSpPr>
          <p:nvPr>
            <p:ph type="body" idx="1"/>
          </p:nvPr>
        </p:nvSpPr>
        <p:spPr>
          <a:xfrm>
            <a:off x="457200" y="838200"/>
            <a:ext cx="8305800" cy="5943600"/>
          </a:xfrm>
          <a:solidFill>
            <a:srgbClr val="FFFFFF"/>
          </a:solidFill>
          <a:ln>
            <a:solidFill>
              <a:srgbClr val="C0C0C0"/>
            </a:solidFill>
            <a:miter lim="800000"/>
          </a:ln>
        </p:spPr>
        <p:txBody>
          <a:bodyPr/>
          <a:lstStyle/>
          <a:p>
            <a:pPr marL="444500" indent="-444500" eaLnBrk="1" hangingPunct="1">
              <a:lnSpc>
                <a:spcPct val="90000"/>
              </a:lnSpc>
              <a:buFont typeface="Wingdings" panose="05000000000000000000" pitchFamily="2" charset="2"/>
              <a:buNone/>
            </a:pPr>
            <a:r>
              <a:rPr lang="zh-CN" altLang="en-US" sz="1800" dirty="0">
                <a:solidFill>
                  <a:srgbClr val="CC0000"/>
                </a:solidFill>
              </a:rPr>
              <a:t>（</a:t>
            </a:r>
            <a:r>
              <a:rPr lang="en-US" altLang="zh-CN" sz="1800" dirty="0">
                <a:solidFill>
                  <a:srgbClr val="CC0000"/>
                </a:solidFill>
              </a:rPr>
              <a:t>1</a:t>
            </a:r>
            <a:r>
              <a:rPr lang="zh-CN" altLang="en-US" sz="1800" dirty="0">
                <a:solidFill>
                  <a:srgbClr val="CC0000"/>
                </a:solidFill>
              </a:rPr>
              <a:t>）当一个进程要求设备输入数据时，</a:t>
            </a:r>
            <a:r>
              <a:rPr lang="en-US" altLang="zh-CN" sz="1800" dirty="0">
                <a:solidFill>
                  <a:srgbClr val="CC0000"/>
                </a:solidFill>
              </a:rPr>
              <a:t>CPU</a:t>
            </a:r>
            <a:r>
              <a:rPr lang="zh-CN" altLang="en-US" sz="1800" dirty="0">
                <a:solidFill>
                  <a:srgbClr val="CC0000"/>
                </a:solidFill>
              </a:rPr>
              <a:t>对</a:t>
            </a:r>
            <a:r>
              <a:rPr lang="en-US" altLang="zh-CN" sz="1800" dirty="0">
                <a:solidFill>
                  <a:srgbClr val="CC0000"/>
                </a:solidFill>
              </a:rPr>
              <a:t>DMA</a:t>
            </a:r>
            <a:r>
              <a:rPr lang="zh-CN" altLang="en-US" sz="1800" dirty="0">
                <a:solidFill>
                  <a:srgbClr val="CC0000"/>
                </a:solidFill>
              </a:rPr>
              <a:t>进行初始化工作：</a:t>
            </a:r>
          </a:p>
          <a:p>
            <a:pPr marL="809625" lvl="1" indent="-186055" eaLnBrk="1" hangingPunct="1">
              <a:lnSpc>
                <a:spcPct val="90000"/>
              </a:lnSpc>
            </a:pPr>
            <a:r>
              <a:rPr lang="zh-CN" altLang="en-US" sz="1800" dirty="0">
                <a:solidFill>
                  <a:srgbClr val="0070C0"/>
                </a:solidFill>
              </a:rPr>
              <a:t>存放数据的内存起始地址 </a:t>
            </a:r>
            <a:r>
              <a:rPr lang="zh-CN" altLang="en-US" sz="1800" dirty="0"/>
              <a:t>－ </a:t>
            </a:r>
            <a:r>
              <a:rPr lang="en-US" altLang="zh-CN" sz="1800" dirty="0"/>
              <a:t>DMA</a:t>
            </a:r>
            <a:r>
              <a:rPr lang="zh-CN" altLang="en-US" sz="1800" dirty="0"/>
              <a:t>控制器的内存地址寄存器；</a:t>
            </a:r>
          </a:p>
          <a:p>
            <a:pPr marL="809625" lvl="1" indent="-186055" eaLnBrk="1" hangingPunct="1">
              <a:lnSpc>
                <a:spcPct val="90000"/>
              </a:lnSpc>
            </a:pPr>
            <a:r>
              <a:rPr lang="zh-CN" altLang="en-US" sz="1800" dirty="0">
                <a:solidFill>
                  <a:srgbClr val="0070C0"/>
                </a:solidFill>
              </a:rPr>
              <a:t>要输入数据的字节数     </a:t>
            </a:r>
            <a:r>
              <a:rPr lang="zh-CN" altLang="en-US" sz="1800" dirty="0"/>
              <a:t>－ </a:t>
            </a:r>
            <a:r>
              <a:rPr lang="en-US" altLang="zh-CN" sz="1800" dirty="0"/>
              <a:t>DMA</a:t>
            </a:r>
            <a:r>
              <a:rPr lang="zh-CN" altLang="en-US" sz="1800" dirty="0"/>
              <a:t>控制器的传送字节数寄存器；</a:t>
            </a:r>
          </a:p>
          <a:p>
            <a:pPr marL="809625" lvl="1" indent="-186055" eaLnBrk="1" hangingPunct="1">
              <a:lnSpc>
                <a:spcPct val="90000"/>
              </a:lnSpc>
            </a:pPr>
            <a:r>
              <a:rPr lang="zh-CN" altLang="en-US" sz="1800" dirty="0">
                <a:solidFill>
                  <a:srgbClr val="0070C0"/>
                </a:solidFill>
              </a:rPr>
              <a:t>控制字</a:t>
            </a:r>
            <a:r>
              <a:rPr lang="en-US" altLang="zh-CN" sz="1800" dirty="0"/>
              <a:t>(</a:t>
            </a:r>
            <a:r>
              <a:rPr lang="zh-CN" altLang="en-US" sz="1800" dirty="0"/>
              <a:t>中断允许、</a:t>
            </a:r>
            <a:r>
              <a:rPr lang="en-US" altLang="zh-CN" sz="1800" dirty="0"/>
              <a:t>DMA</a:t>
            </a:r>
            <a:r>
              <a:rPr lang="zh-CN" altLang="en-US" sz="1800" dirty="0"/>
              <a:t>启动位</a:t>
            </a:r>
            <a:r>
              <a:rPr lang="en-US" altLang="zh-CN" sz="1800" dirty="0"/>
              <a:t>=1) </a:t>
            </a:r>
            <a:r>
              <a:rPr lang="zh-CN" altLang="en-US" sz="1800" dirty="0"/>
              <a:t>－</a:t>
            </a:r>
            <a:r>
              <a:rPr lang="en-US" altLang="zh-CN" sz="1800" dirty="0"/>
              <a:t>DMA</a:t>
            </a:r>
            <a:r>
              <a:rPr lang="zh-CN" altLang="en-US" sz="1800" dirty="0"/>
              <a:t>控制器的控制状态寄存器；</a:t>
            </a:r>
          </a:p>
          <a:p>
            <a:pPr marL="809625" lvl="1" indent="-186055" eaLnBrk="1" hangingPunct="1">
              <a:lnSpc>
                <a:spcPct val="90000"/>
              </a:lnSpc>
            </a:pPr>
            <a:r>
              <a:rPr lang="zh-CN" altLang="en-US" sz="1800" dirty="0">
                <a:solidFill>
                  <a:srgbClr val="0070C0"/>
                </a:solidFill>
              </a:rPr>
              <a:t>启动位被置</a:t>
            </a:r>
            <a:r>
              <a:rPr lang="en-US" altLang="zh-CN" sz="1800" dirty="0">
                <a:solidFill>
                  <a:srgbClr val="0070C0"/>
                </a:solidFill>
              </a:rPr>
              <a:t>1</a:t>
            </a:r>
            <a:r>
              <a:rPr lang="zh-CN" altLang="en-US" sz="1800" dirty="0"/>
              <a:t>，则启动</a:t>
            </a:r>
            <a:r>
              <a:rPr lang="en-US" altLang="zh-CN" sz="1800" dirty="0"/>
              <a:t>DMA</a:t>
            </a:r>
            <a:r>
              <a:rPr lang="zh-CN" altLang="en-US" sz="1800" dirty="0"/>
              <a:t>控制器开始进行数据传输。</a:t>
            </a:r>
          </a:p>
          <a:p>
            <a:pPr marL="444500" indent="-444500" eaLnBrk="1" hangingPunct="1">
              <a:lnSpc>
                <a:spcPct val="90000"/>
              </a:lnSpc>
              <a:buFont typeface="Wingdings" panose="05000000000000000000" pitchFamily="2" charset="2"/>
              <a:buNone/>
            </a:pPr>
            <a:r>
              <a:rPr lang="zh-CN" altLang="en-US" sz="1800" dirty="0">
                <a:solidFill>
                  <a:srgbClr val="CC0000"/>
                </a:solidFill>
              </a:rPr>
              <a:t>（</a:t>
            </a:r>
            <a:r>
              <a:rPr lang="en-US" altLang="zh-CN" sz="1800" dirty="0">
                <a:solidFill>
                  <a:srgbClr val="CC0000"/>
                </a:solidFill>
              </a:rPr>
              <a:t>2</a:t>
            </a:r>
            <a:r>
              <a:rPr lang="zh-CN" altLang="en-US" sz="1800" dirty="0">
                <a:solidFill>
                  <a:srgbClr val="CC0000"/>
                </a:solidFill>
              </a:rPr>
              <a:t>）该进程放弃</a:t>
            </a:r>
            <a:r>
              <a:rPr lang="en-US" altLang="zh-CN" sz="1800" dirty="0">
                <a:solidFill>
                  <a:srgbClr val="CC0000"/>
                </a:solidFill>
              </a:rPr>
              <a:t>CPU</a:t>
            </a:r>
            <a:r>
              <a:rPr lang="zh-CN" altLang="en-US" sz="1800" dirty="0">
                <a:solidFill>
                  <a:srgbClr val="CC0000"/>
                </a:solidFill>
              </a:rPr>
              <a:t>，进入阻塞等待状态，等待第一批数据输入完成。</a:t>
            </a:r>
          </a:p>
          <a:p>
            <a:pPr marL="444500" indent="-444500" eaLnBrk="1" hangingPunct="1">
              <a:lnSpc>
                <a:spcPct val="90000"/>
              </a:lnSpc>
              <a:buFont typeface="Wingdings" panose="05000000000000000000" pitchFamily="2" charset="2"/>
              <a:buNone/>
            </a:pPr>
            <a:r>
              <a:rPr lang="zh-CN" altLang="en-US" sz="1800" dirty="0"/>
              <a:t>          进程调度程序调度其他进程运行。</a:t>
            </a:r>
          </a:p>
          <a:p>
            <a:pPr marL="444500" indent="-444500" eaLnBrk="1" hangingPunct="1">
              <a:lnSpc>
                <a:spcPct val="90000"/>
              </a:lnSpc>
              <a:buFont typeface="Wingdings" panose="05000000000000000000" pitchFamily="2" charset="2"/>
              <a:buNone/>
            </a:pPr>
            <a:r>
              <a:rPr lang="zh-CN" altLang="en-US" sz="1800" dirty="0">
                <a:solidFill>
                  <a:srgbClr val="CC0000"/>
                </a:solidFill>
              </a:rPr>
              <a:t>（</a:t>
            </a:r>
            <a:r>
              <a:rPr lang="en-US" altLang="zh-CN" sz="1800" dirty="0">
                <a:solidFill>
                  <a:srgbClr val="CC0000"/>
                </a:solidFill>
              </a:rPr>
              <a:t>3</a:t>
            </a:r>
            <a:r>
              <a:rPr lang="zh-CN" altLang="en-US" sz="1800" dirty="0">
                <a:solidFill>
                  <a:srgbClr val="CC0000"/>
                </a:solidFill>
              </a:rPr>
              <a:t>）由</a:t>
            </a:r>
            <a:r>
              <a:rPr lang="en-US" altLang="zh-CN" sz="1800" dirty="0">
                <a:solidFill>
                  <a:srgbClr val="CC0000"/>
                </a:solidFill>
              </a:rPr>
              <a:t>DMA</a:t>
            </a:r>
            <a:r>
              <a:rPr lang="zh-CN" altLang="en-US" sz="1800" dirty="0">
                <a:solidFill>
                  <a:srgbClr val="CC0000"/>
                </a:solidFill>
              </a:rPr>
              <a:t>控制器控制整个数据的传输。</a:t>
            </a:r>
          </a:p>
          <a:p>
            <a:pPr marL="809625" lvl="1" indent="-186055" eaLnBrk="1" hangingPunct="1">
              <a:lnSpc>
                <a:spcPct val="90000"/>
              </a:lnSpc>
            </a:pPr>
            <a:r>
              <a:rPr lang="zh-CN" altLang="en-US" sz="1800" dirty="0"/>
              <a:t>当输入设备将一个数据送入</a:t>
            </a:r>
            <a:r>
              <a:rPr lang="en-US" altLang="zh-CN" sz="1800" dirty="0"/>
              <a:t>DMA</a:t>
            </a:r>
            <a:r>
              <a:rPr lang="zh-CN" altLang="en-US" sz="1800" dirty="0"/>
              <a:t>控制器的数据缓冲寄存器后，</a:t>
            </a:r>
            <a:r>
              <a:rPr lang="en-US" altLang="zh-CN" sz="1800" dirty="0">
                <a:solidFill>
                  <a:srgbClr val="0070C0"/>
                </a:solidFill>
              </a:rPr>
              <a:t>DMA</a:t>
            </a:r>
            <a:br>
              <a:rPr lang="en-US" altLang="zh-CN" sz="1800" dirty="0">
                <a:solidFill>
                  <a:srgbClr val="0070C0"/>
                </a:solidFill>
              </a:rPr>
            </a:br>
            <a:r>
              <a:rPr lang="zh-CN" altLang="en-US" sz="1800" dirty="0">
                <a:solidFill>
                  <a:srgbClr val="0070C0"/>
                </a:solidFill>
              </a:rPr>
              <a:t>控制器立即取代</a:t>
            </a:r>
            <a:r>
              <a:rPr lang="en-US" altLang="zh-CN" sz="1800" dirty="0">
                <a:solidFill>
                  <a:srgbClr val="0070C0"/>
                </a:solidFill>
              </a:rPr>
              <a:t>CPU</a:t>
            </a:r>
            <a:r>
              <a:rPr lang="zh-CN" altLang="en-US" sz="1800" dirty="0">
                <a:solidFill>
                  <a:srgbClr val="0070C0"/>
                </a:solidFill>
              </a:rPr>
              <a:t>，接管数据地址总线的控制权</a:t>
            </a:r>
            <a:r>
              <a:rPr lang="zh-CN" altLang="en-US" sz="1800" dirty="0"/>
              <a:t>（</a:t>
            </a:r>
            <a:r>
              <a:rPr lang="en-US" altLang="zh-CN" sz="1800" dirty="0"/>
              <a:t>CPU</a:t>
            </a:r>
            <a:r>
              <a:rPr lang="zh-CN" altLang="en-US" sz="1800" dirty="0"/>
              <a:t>工作周期挪用），将数据送至相应的内存单元；</a:t>
            </a:r>
          </a:p>
          <a:p>
            <a:pPr marL="809625" lvl="1" indent="-186055" eaLnBrk="1" hangingPunct="1">
              <a:lnSpc>
                <a:spcPct val="90000"/>
              </a:lnSpc>
            </a:pPr>
            <a:r>
              <a:rPr lang="en-US" altLang="zh-CN" sz="1800" dirty="0"/>
              <a:t>DMA</a:t>
            </a:r>
            <a:r>
              <a:rPr lang="zh-CN" altLang="en-US" sz="1800" dirty="0"/>
              <a:t>控制器中的传输字节数寄存器计数减</a:t>
            </a:r>
            <a:r>
              <a:rPr lang="en-US" altLang="zh-CN" sz="1800" dirty="0"/>
              <a:t>1</a:t>
            </a:r>
            <a:r>
              <a:rPr lang="zh-CN" altLang="en-US" sz="1800" dirty="0"/>
              <a:t>；</a:t>
            </a:r>
          </a:p>
          <a:p>
            <a:pPr marL="809625" lvl="1" indent="-186055" eaLnBrk="1" hangingPunct="1">
              <a:lnSpc>
                <a:spcPct val="90000"/>
              </a:lnSpc>
            </a:pPr>
            <a:r>
              <a:rPr lang="zh-CN" altLang="en-US" sz="1800" dirty="0"/>
              <a:t>恢复</a:t>
            </a:r>
            <a:r>
              <a:rPr lang="en-US" altLang="zh-CN" sz="1800" dirty="0"/>
              <a:t>CPU</a:t>
            </a:r>
            <a:r>
              <a:rPr lang="zh-CN" altLang="en-US" sz="1800" dirty="0"/>
              <a:t>对数据地址总线的控制权；</a:t>
            </a:r>
          </a:p>
          <a:p>
            <a:pPr marL="809625" lvl="1" indent="-186055" eaLnBrk="1" hangingPunct="1">
              <a:lnSpc>
                <a:spcPct val="90000"/>
              </a:lnSpc>
            </a:pPr>
            <a:r>
              <a:rPr lang="zh-CN" altLang="en-US" sz="1800" dirty="0"/>
              <a:t>第（</a:t>
            </a:r>
            <a:r>
              <a:rPr lang="en-US" altLang="zh-CN" sz="1800" dirty="0"/>
              <a:t>3</a:t>
            </a:r>
            <a:r>
              <a:rPr lang="zh-CN" altLang="en-US" sz="1800" dirty="0"/>
              <a:t>）步过程循环直到数据传输完毕。</a:t>
            </a:r>
          </a:p>
          <a:p>
            <a:pPr marL="444500" indent="-444500" eaLnBrk="1" hangingPunct="1">
              <a:lnSpc>
                <a:spcPct val="90000"/>
              </a:lnSpc>
              <a:buFont typeface="Wingdings" panose="05000000000000000000" pitchFamily="2" charset="2"/>
              <a:buNone/>
            </a:pPr>
            <a:r>
              <a:rPr lang="zh-CN" altLang="en-US" sz="1800" dirty="0">
                <a:solidFill>
                  <a:srgbClr val="CC0000"/>
                </a:solidFill>
              </a:rPr>
              <a:t>（</a:t>
            </a:r>
            <a:r>
              <a:rPr lang="en-US" altLang="zh-CN" sz="1800" dirty="0">
                <a:solidFill>
                  <a:srgbClr val="CC0000"/>
                </a:solidFill>
              </a:rPr>
              <a:t>4</a:t>
            </a:r>
            <a:r>
              <a:rPr lang="zh-CN" altLang="en-US" sz="1800" dirty="0">
                <a:solidFill>
                  <a:srgbClr val="CC0000"/>
                </a:solidFill>
              </a:rPr>
              <a:t>）当一批数据输入完成，</a:t>
            </a:r>
            <a:r>
              <a:rPr lang="en-US" altLang="zh-CN" sz="1800" dirty="0">
                <a:solidFill>
                  <a:srgbClr val="CC0000"/>
                </a:solidFill>
              </a:rPr>
              <a:t>DMA</a:t>
            </a:r>
            <a:r>
              <a:rPr lang="zh-CN" altLang="en-US" sz="1800" dirty="0">
                <a:solidFill>
                  <a:srgbClr val="CC0000"/>
                </a:solidFill>
              </a:rPr>
              <a:t>控制器向</a:t>
            </a:r>
            <a:r>
              <a:rPr lang="en-US" altLang="zh-CN" sz="1800" dirty="0">
                <a:solidFill>
                  <a:srgbClr val="CC0000"/>
                </a:solidFill>
              </a:rPr>
              <a:t>CPU</a:t>
            </a:r>
            <a:r>
              <a:rPr lang="zh-CN" altLang="en-US" sz="1800" dirty="0">
                <a:solidFill>
                  <a:srgbClr val="CC0000"/>
                </a:solidFill>
              </a:rPr>
              <a:t>发出中断信号，请求中断运行</a:t>
            </a:r>
            <a:br>
              <a:rPr lang="zh-CN" altLang="en-US" sz="1800" dirty="0">
                <a:solidFill>
                  <a:srgbClr val="CC0000"/>
                </a:solidFill>
              </a:rPr>
            </a:br>
            <a:r>
              <a:rPr lang="zh-CN" altLang="en-US" sz="1800" dirty="0">
                <a:solidFill>
                  <a:srgbClr val="CC0000"/>
                </a:solidFill>
              </a:rPr>
              <a:t>  进程并转向执行中断处理程序。</a:t>
            </a:r>
          </a:p>
          <a:p>
            <a:pPr marL="444500" indent="-444500" eaLnBrk="1" hangingPunct="1">
              <a:lnSpc>
                <a:spcPct val="90000"/>
              </a:lnSpc>
              <a:buFont typeface="Wingdings" panose="05000000000000000000" pitchFamily="2" charset="2"/>
              <a:buNone/>
            </a:pPr>
            <a:r>
              <a:rPr lang="zh-CN" altLang="en-US" sz="1800" dirty="0">
                <a:solidFill>
                  <a:srgbClr val="CC0000"/>
                </a:solidFill>
              </a:rPr>
              <a:t>（</a:t>
            </a:r>
            <a:r>
              <a:rPr lang="en-US" altLang="zh-CN" sz="1800" dirty="0">
                <a:solidFill>
                  <a:srgbClr val="CC0000"/>
                </a:solidFill>
              </a:rPr>
              <a:t>5</a:t>
            </a:r>
            <a:r>
              <a:rPr lang="zh-CN" altLang="en-US" sz="1800" dirty="0">
                <a:solidFill>
                  <a:srgbClr val="CC0000"/>
                </a:solidFill>
              </a:rPr>
              <a:t>）中断程序首先保存被中断进程的现场，唤醒等待输入数据的那个进程，使</a:t>
            </a:r>
            <a:br>
              <a:rPr lang="zh-CN" altLang="en-US" sz="1800" dirty="0">
                <a:solidFill>
                  <a:srgbClr val="CC0000"/>
                </a:solidFill>
              </a:rPr>
            </a:br>
            <a:r>
              <a:rPr lang="zh-CN" altLang="en-US" sz="1800" dirty="0">
                <a:solidFill>
                  <a:srgbClr val="CC0000"/>
                </a:solidFill>
              </a:rPr>
              <a:t>  其变成就绪状态，恢复现场，返回被中断的进程继续执行。</a:t>
            </a:r>
          </a:p>
          <a:p>
            <a:pPr marL="444500" indent="-444500" eaLnBrk="1" hangingPunct="1">
              <a:lnSpc>
                <a:spcPct val="90000"/>
              </a:lnSpc>
              <a:buFont typeface="Wingdings" panose="05000000000000000000" pitchFamily="2" charset="2"/>
              <a:buNone/>
            </a:pPr>
            <a:r>
              <a:rPr lang="zh-CN" altLang="en-US" sz="1800" dirty="0">
                <a:solidFill>
                  <a:srgbClr val="CC0000"/>
                </a:solidFill>
              </a:rPr>
              <a:t>（</a:t>
            </a:r>
            <a:r>
              <a:rPr lang="en-US" altLang="zh-CN" sz="1800" dirty="0">
                <a:solidFill>
                  <a:srgbClr val="CC0000"/>
                </a:solidFill>
              </a:rPr>
              <a:t>6</a:t>
            </a:r>
            <a:r>
              <a:rPr lang="zh-CN" altLang="en-US" sz="1800" dirty="0">
                <a:solidFill>
                  <a:srgbClr val="CC0000"/>
                </a:solidFill>
              </a:rPr>
              <a:t>）当进程调度程序调度到要求输入数据的那个进程时，该进程就到指定的内</a:t>
            </a:r>
            <a:br>
              <a:rPr lang="zh-CN" altLang="en-US" sz="1800" dirty="0">
                <a:solidFill>
                  <a:srgbClr val="CC0000"/>
                </a:solidFill>
              </a:rPr>
            </a:br>
            <a:r>
              <a:rPr lang="zh-CN" altLang="en-US" sz="1800" dirty="0">
                <a:solidFill>
                  <a:srgbClr val="CC0000"/>
                </a:solidFill>
              </a:rPr>
              <a:t>  存地址中读取数据进行处理。</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228600"/>
            <a:ext cx="7848600" cy="676275"/>
          </a:xfrm>
        </p:spPr>
        <p:txBody>
          <a:bodyPr/>
          <a:lstStyle/>
          <a:p>
            <a:pPr eaLnBrk="1" hangingPunct="1"/>
            <a:r>
              <a:rPr lang="zh-CN" altLang="en-US" dirty="0"/>
              <a:t>如果有更复杂的</a:t>
            </a:r>
            <a:r>
              <a:rPr lang="en-US" altLang="zh-CN" dirty="0"/>
              <a:t>IO</a:t>
            </a:r>
            <a:r>
              <a:rPr lang="zh-CN" altLang="en-US" dirty="0"/>
              <a:t>需求怎么办？</a:t>
            </a:r>
            <a:endParaRPr lang="en-US" altLang="zh-CN" dirty="0"/>
          </a:p>
        </p:txBody>
      </p:sp>
      <p:sp>
        <p:nvSpPr>
          <p:cNvPr id="494595" name="Rectangle 3"/>
          <p:cNvSpPr>
            <a:spLocks noChangeArrowheads="1"/>
          </p:cNvSpPr>
          <p:nvPr/>
        </p:nvSpPr>
        <p:spPr bwMode="auto">
          <a:xfrm>
            <a:off x="381000" y="963613"/>
            <a:ext cx="80740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方案</a:t>
            </a:r>
            <a:r>
              <a:rPr lang="en-US" altLang="zh-CN">
                <a:solidFill>
                  <a:srgbClr val="FF0000"/>
                </a:solidFill>
              </a:rPr>
              <a:t>4: </a:t>
            </a:r>
            <a:r>
              <a:rPr lang="zh-CN" altLang="en-US"/>
              <a:t>可以交办复杂任务，完成后汇报</a:t>
            </a:r>
            <a:r>
              <a:rPr lang="en-US" altLang="zh-CN"/>
              <a:t>!</a:t>
            </a:r>
          </a:p>
        </p:txBody>
      </p:sp>
      <p:sp>
        <p:nvSpPr>
          <p:cNvPr id="494597" name="Rectangle 5"/>
          <p:cNvSpPr>
            <a:spLocks noChangeArrowheads="1"/>
          </p:cNvSpPr>
          <p:nvPr/>
        </p:nvSpPr>
        <p:spPr bwMode="auto">
          <a:xfrm>
            <a:off x="152400" y="1981200"/>
            <a:ext cx="876300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spcBef>
                <a:spcPct val="0"/>
              </a:spcBef>
              <a:buClr>
                <a:srgbClr val="33CC33"/>
              </a:buClr>
              <a:buFont typeface="Wingdings" panose="05000000000000000000" pitchFamily="2" charset="2"/>
              <a:buChar char="n"/>
            </a:pPr>
            <a:r>
              <a:rPr lang="en-US" altLang="zh-CN" sz="2000" dirty="0">
                <a:sym typeface="Symbol" panose="05050102010706020507" pitchFamily="18" charset="2"/>
              </a:rPr>
              <a:t> </a:t>
            </a:r>
            <a:r>
              <a:rPr lang="zh-CN" altLang="en-US" sz="2000" dirty="0">
                <a:sym typeface="Symbol" panose="05050102010706020507" pitchFamily="18" charset="2"/>
              </a:rPr>
              <a:t>通道具有简单的</a:t>
            </a:r>
            <a:r>
              <a:rPr lang="en-US" altLang="zh-CN" sz="2000" dirty="0">
                <a:sym typeface="Symbol" panose="05050102010706020507" pitchFamily="18" charset="2"/>
              </a:rPr>
              <a:t>CPU</a:t>
            </a:r>
            <a:r>
              <a:rPr lang="zh-CN" altLang="en-US" sz="2000" dirty="0">
                <a:sym typeface="Symbol" panose="05050102010706020507" pitchFamily="18" charset="2"/>
              </a:rPr>
              <a:t>功能，可编程，可管理多个设备同时工作。从而真正实现了</a:t>
            </a:r>
            <a:r>
              <a:rPr lang="en-US" altLang="zh-CN" sz="2000" dirty="0">
                <a:sym typeface="Symbol" panose="05050102010706020507" pitchFamily="18" charset="2"/>
              </a:rPr>
              <a:t>CPU</a:t>
            </a:r>
            <a:r>
              <a:rPr lang="zh-CN" altLang="en-US" sz="2000" dirty="0">
                <a:sym typeface="Symbol" panose="05050102010706020507" pitchFamily="18" charset="2"/>
              </a:rPr>
              <a:t>与外部设备的并行工作。</a:t>
            </a:r>
            <a:r>
              <a:rPr lang="zh-CN" altLang="en-US" sz="2600" dirty="0">
                <a:sym typeface="Symbol" panose="05050102010706020507" pitchFamily="18" charset="2"/>
              </a:rPr>
              <a:t> </a:t>
            </a:r>
          </a:p>
        </p:txBody>
      </p:sp>
      <p:sp>
        <p:nvSpPr>
          <p:cNvPr id="494654" name="Rectangle 62"/>
          <p:cNvSpPr>
            <a:spLocks noChangeArrowheads="1"/>
          </p:cNvSpPr>
          <p:nvPr/>
        </p:nvSpPr>
        <p:spPr bwMode="auto">
          <a:xfrm>
            <a:off x="152400" y="1524000"/>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
                <a:srgbClr val="33CC33"/>
              </a:buClr>
              <a:buFont typeface="Wingdings" panose="05000000000000000000" pitchFamily="2" charset="2"/>
              <a:buChar char="n"/>
            </a:pPr>
            <a:r>
              <a:rPr lang="en-US" altLang="zh-CN" sz="2000" dirty="0">
                <a:sym typeface="Symbol" panose="05050102010706020507" pitchFamily="18" charset="2"/>
              </a:rPr>
              <a:t> </a:t>
            </a:r>
            <a:r>
              <a:rPr lang="zh-CN" altLang="en-US" sz="2000" dirty="0">
                <a:sym typeface="Symbol" panose="05050102010706020507" pitchFamily="18" charset="2"/>
              </a:rPr>
              <a:t>引入</a:t>
            </a:r>
            <a:r>
              <a:rPr lang="zh-CN" altLang="en-US" sz="2000" dirty="0">
                <a:solidFill>
                  <a:srgbClr val="FF0000"/>
                </a:solidFill>
                <a:sym typeface="Symbol" panose="05050102010706020507" pitchFamily="18" charset="2"/>
              </a:rPr>
              <a:t>通道</a:t>
            </a:r>
            <a:r>
              <a:rPr lang="zh-CN" altLang="en-US" sz="2000" dirty="0">
                <a:sym typeface="Symbol" panose="05050102010706020507" pitchFamily="18" charset="2"/>
              </a:rPr>
              <a:t>（</a:t>
            </a:r>
            <a:r>
              <a:rPr lang="en-US" altLang="zh-CN" sz="2000" dirty="0">
                <a:sym typeface="Symbol" panose="05050102010706020507" pitchFamily="18" charset="2"/>
              </a:rPr>
              <a:t>channel</a:t>
            </a:r>
            <a:r>
              <a:rPr lang="zh-CN" altLang="en-US" sz="2000" dirty="0">
                <a:sym typeface="Symbol" panose="05050102010706020507" pitchFamily="18" charset="2"/>
              </a:rPr>
              <a:t>）方式</a:t>
            </a:r>
          </a:p>
        </p:txBody>
      </p:sp>
      <p:sp>
        <p:nvSpPr>
          <p:cNvPr id="494656" name="Rectangle 64"/>
          <p:cNvSpPr>
            <a:spLocks noChangeArrowheads="1"/>
          </p:cNvSpPr>
          <p:nvPr/>
        </p:nvSpPr>
        <p:spPr bwMode="auto">
          <a:xfrm>
            <a:off x="304800" y="2794000"/>
            <a:ext cx="8534400" cy="3683000"/>
          </a:xfrm>
          <a:prstGeom prst="rect">
            <a:avLst/>
          </a:prstGeom>
          <a:solidFill>
            <a:srgbClr val="FFFFFF"/>
          </a:solidFill>
          <a:ln w="9525">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809625" indent="-186055"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47955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887855"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295525"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752725"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3209925"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667125"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4124325"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zh-CN" altLang="en-US" sz="1800" dirty="0">
                <a:solidFill>
                  <a:srgbClr val="CC0000"/>
                </a:solidFill>
              </a:rPr>
              <a:t>通道控制方式的工作过程：</a:t>
            </a:r>
          </a:p>
          <a:p>
            <a:pPr eaLnBrk="1" hangingPunct="1">
              <a:buFont typeface="Wingdings" panose="05000000000000000000" pitchFamily="2" charset="2"/>
              <a:buNone/>
            </a:pPr>
            <a:r>
              <a:rPr lang="zh-CN" altLang="en-US" sz="1800" dirty="0"/>
              <a:t>（</a:t>
            </a:r>
            <a:r>
              <a:rPr lang="en-US" altLang="zh-CN" sz="1800" dirty="0"/>
              <a:t>1</a:t>
            </a:r>
            <a:r>
              <a:rPr lang="zh-CN" altLang="en-US" sz="1800" dirty="0"/>
              <a:t>）当一个进程要求输入输出数据时，</a:t>
            </a:r>
            <a:r>
              <a:rPr lang="en-US" altLang="zh-CN" sz="1800" dirty="0"/>
              <a:t>CPU</a:t>
            </a:r>
            <a:r>
              <a:rPr lang="zh-CN" altLang="en-US" sz="1800" dirty="0"/>
              <a:t>根据请求</a:t>
            </a:r>
            <a:r>
              <a:rPr lang="zh-CN" altLang="en-US" sz="1800" dirty="0">
                <a:solidFill>
                  <a:srgbClr val="0070C0"/>
                </a:solidFill>
              </a:rPr>
              <a:t>形成有关通道程序</a:t>
            </a:r>
            <a:r>
              <a:rPr lang="zh-CN" altLang="en-US" sz="1800" dirty="0"/>
              <a:t>，然后执行输入输出指令</a:t>
            </a:r>
            <a:r>
              <a:rPr lang="zh-CN" altLang="en-US" sz="1800" dirty="0">
                <a:solidFill>
                  <a:srgbClr val="0070C0"/>
                </a:solidFill>
              </a:rPr>
              <a:t>启动通道工作</a:t>
            </a:r>
            <a:r>
              <a:rPr lang="zh-CN" altLang="en-US" sz="1800" dirty="0"/>
              <a:t>；</a:t>
            </a:r>
          </a:p>
          <a:p>
            <a:pPr eaLnBrk="1" hangingPunct="1">
              <a:buFont typeface="Wingdings" panose="05000000000000000000" pitchFamily="2" charset="2"/>
              <a:buNone/>
            </a:pPr>
            <a:r>
              <a:rPr lang="zh-CN" altLang="en-US" sz="1800" dirty="0"/>
              <a:t>（</a:t>
            </a:r>
            <a:r>
              <a:rPr lang="en-US" altLang="zh-CN" sz="1800" dirty="0"/>
              <a:t>2</a:t>
            </a:r>
            <a:r>
              <a:rPr lang="zh-CN" altLang="en-US" sz="1800" dirty="0"/>
              <a:t>）申请输入输出数据的</a:t>
            </a:r>
            <a:r>
              <a:rPr lang="zh-CN" altLang="en-US" sz="1800" dirty="0">
                <a:solidFill>
                  <a:srgbClr val="0070C0"/>
                </a:solidFill>
              </a:rPr>
              <a:t>进程放弃</a:t>
            </a:r>
            <a:r>
              <a:rPr lang="en-US" altLang="zh-CN" sz="1800" dirty="0">
                <a:solidFill>
                  <a:srgbClr val="0070C0"/>
                </a:solidFill>
              </a:rPr>
              <a:t>CPU</a:t>
            </a:r>
            <a:r>
              <a:rPr lang="zh-CN" altLang="en-US" sz="1800" dirty="0">
                <a:solidFill>
                  <a:srgbClr val="0070C0"/>
                </a:solidFill>
              </a:rPr>
              <a:t>进入阻塞等待状态</a:t>
            </a:r>
            <a:r>
              <a:rPr lang="zh-CN" altLang="en-US" sz="1800" dirty="0"/>
              <a:t>，等待数据输入输出工作的完成，于是</a:t>
            </a:r>
            <a:r>
              <a:rPr lang="zh-CN" altLang="en-US" sz="1800" dirty="0">
                <a:solidFill>
                  <a:srgbClr val="0070C0"/>
                </a:solidFill>
              </a:rPr>
              <a:t>进程调度程序调度其他进程运行</a:t>
            </a:r>
            <a:r>
              <a:rPr lang="zh-CN" altLang="en-US" sz="1800" dirty="0"/>
              <a:t>；</a:t>
            </a:r>
          </a:p>
          <a:p>
            <a:pPr eaLnBrk="1" hangingPunct="1">
              <a:buFont typeface="Wingdings" panose="05000000000000000000" pitchFamily="2" charset="2"/>
              <a:buNone/>
            </a:pPr>
            <a:r>
              <a:rPr lang="zh-CN" altLang="en-US" sz="1800" dirty="0"/>
              <a:t>（</a:t>
            </a:r>
            <a:r>
              <a:rPr lang="en-US" altLang="zh-CN" sz="1800" dirty="0"/>
              <a:t>3</a:t>
            </a:r>
            <a:r>
              <a:rPr lang="zh-CN" altLang="en-US" sz="1800" dirty="0"/>
              <a:t>）</a:t>
            </a:r>
            <a:r>
              <a:rPr lang="zh-CN" altLang="en-US" sz="1800" dirty="0">
                <a:solidFill>
                  <a:srgbClr val="0070C0"/>
                </a:solidFill>
              </a:rPr>
              <a:t>通道开始执行</a:t>
            </a:r>
            <a:r>
              <a:rPr lang="en-US" altLang="zh-CN" sz="1800" dirty="0">
                <a:solidFill>
                  <a:srgbClr val="0070C0"/>
                </a:solidFill>
              </a:rPr>
              <a:t>CPU</a:t>
            </a:r>
            <a:r>
              <a:rPr lang="zh-CN" altLang="en-US" sz="1800" dirty="0">
                <a:solidFill>
                  <a:srgbClr val="0070C0"/>
                </a:solidFill>
              </a:rPr>
              <a:t>放在主存中的通道程序</a:t>
            </a:r>
            <a:r>
              <a:rPr lang="zh-CN" altLang="en-US" sz="1800" dirty="0"/>
              <a:t>，独立负责外设与主存的数据交换；</a:t>
            </a:r>
          </a:p>
          <a:p>
            <a:pPr eaLnBrk="1" hangingPunct="1">
              <a:buFont typeface="Wingdings" panose="05000000000000000000" pitchFamily="2" charset="2"/>
              <a:buNone/>
            </a:pPr>
            <a:r>
              <a:rPr lang="zh-CN" altLang="en-US" sz="1800" dirty="0"/>
              <a:t>（</a:t>
            </a:r>
            <a:r>
              <a:rPr lang="en-US" altLang="zh-CN" sz="1800" dirty="0"/>
              <a:t>4</a:t>
            </a:r>
            <a:r>
              <a:rPr lang="zh-CN" altLang="en-US" sz="1800" dirty="0"/>
              <a:t>）当数据交换完成后，通道</a:t>
            </a:r>
            <a:r>
              <a:rPr lang="zh-CN" altLang="en-US" sz="1800" dirty="0">
                <a:solidFill>
                  <a:srgbClr val="0070C0"/>
                </a:solidFill>
              </a:rPr>
              <a:t>向</a:t>
            </a:r>
            <a:r>
              <a:rPr lang="en-US" altLang="zh-CN" sz="1800" dirty="0">
                <a:solidFill>
                  <a:srgbClr val="0070C0"/>
                </a:solidFill>
              </a:rPr>
              <a:t>CPU</a:t>
            </a:r>
            <a:r>
              <a:rPr lang="zh-CN" altLang="en-US" sz="1800" dirty="0">
                <a:solidFill>
                  <a:srgbClr val="0070C0"/>
                </a:solidFill>
              </a:rPr>
              <a:t>发出中断信号</a:t>
            </a:r>
            <a:r>
              <a:rPr lang="zh-CN" altLang="en-US" sz="1800" dirty="0"/>
              <a:t>，中断正在运行的进程，转向中断处理程序；</a:t>
            </a:r>
          </a:p>
          <a:p>
            <a:pPr eaLnBrk="1" hangingPunct="1">
              <a:buFont typeface="Wingdings" panose="05000000000000000000" pitchFamily="2" charset="2"/>
              <a:buNone/>
            </a:pPr>
            <a:r>
              <a:rPr lang="zh-CN" altLang="en-US" sz="1800" dirty="0"/>
              <a:t>（</a:t>
            </a:r>
            <a:r>
              <a:rPr lang="en-US" altLang="zh-CN" sz="1800" dirty="0"/>
              <a:t>5</a:t>
            </a:r>
            <a:r>
              <a:rPr lang="zh-CN" altLang="en-US" sz="1800" dirty="0"/>
              <a:t>）中断处理程序首先</a:t>
            </a:r>
            <a:r>
              <a:rPr lang="zh-CN" altLang="en-US" sz="1800" dirty="0">
                <a:solidFill>
                  <a:srgbClr val="0070C0"/>
                </a:solidFill>
              </a:rPr>
              <a:t>保护被中断进程的现场</a:t>
            </a:r>
            <a:r>
              <a:rPr lang="zh-CN" altLang="en-US" sz="1800" dirty="0"/>
              <a:t>，</a:t>
            </a:r>
            <a:r>
              <a:rPr lang="zh-CN" altLang="en-US" sz="1800" dirty="0">
                <a:solidFill>
                  <a:srgbClr val="0070C0"/>
                </a:solidFill>
              </a:rPr>
              <a:t>唤醒申请输入输出的那个进程</a:t>
            </a:r>
            <a:r>
              <a:rPr lang="zh-CN" altLang="en-US" sz="1800" dirty="0"/>
              <a:t>，使其变为就绪状态，关闭通道，然后恢复现场，返回被中断的进程继续运行；</a:t>
            </a:r>
          </a:p>
          <a:p>
            <a:pPr eaLnBrk="1" hangingPunct="1">
              <a:buFont typeface="Wingdings" panose="05000000000000000000" pitchFamily="2" charset="2"/>
              <a:buNone/>
            </a:pPr>
            <a:r>
              <a:rPr lang="zh-CN" altLang="en-US" sz="1800" dirty="0"/>
              <a:t>（</a:t>
            </a:r>
            <a:r>
              <a:rPr lang="en-US" altLang="zh-CN" sz="1800" dirty="0"/>
              <a:t>6</a:t>
            </a:r>
            <a:r>
              <a:rPr lang="zh-CN" altLang="en-US" sz="1800" dirty="0"/>
              <a:t>）当进程调度程序调度到申请输入输出数据的那个进程时，该进程就到指定的内存地址中进行数据处理。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4595"/>
                                        </p:tgtEl>
                                        <p:attrNameLst>
                                          <p:attrName>style.visibility</p:attrName>
                                        </p:attrNameLst>
                                      </p:cBhvr>
                                      <p:to>
                                        <p:strVal val="visible"/>
                                      </p:to>
                                    </p:set>
                                    <p:animEffect transition="in" filter="wipe(left)">
                                      <p:cBhvr>
                                        <p:cTn id="7" dur="500"/>
                                        <p:tgtEl>
                                          <p:spTgt spid="4945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4654"/>
                                        </p:tgtEl>
                                        <p:attrNameLst>
                                          <p:attrName>style.visibility</p:attrName>
                                        </p:attrNameLst>
                                      </p:cBhvr>
                                      <p:to>
                                        <p:strVal val="visible"/>
                                      </p:to>
                                    </p:set>
                                    <p:animEffect transition="in" filter="wipe(left)">
                                      <p:cBhvr>
                                        <p:cTn id="12" dur="500"/>
                                        <p:tgtEl>
                                          <p:spTgt spid="4946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4597"/>
                                        </p:tgtEl>
                                        <p:attrNameLst>
                                          <p:attrName>style.visibility</p:attrName>
                                        </p:attrNameLst>
                                      </p:cBhvr>
                                      <p:to>
                                        <p:strVal val="visible"/>
                                      </p:to>
                                    </p:set>
                                    <p:animEffect transition="in" filter="wipe(left)">
                                      <p:cBhvr>
                                        <p:cTn id="17" dur="500"/>
                                        <p:tgtEl>
                                          <p:spTgt spid="49459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4656"/>
                                        </p:tgtEl>
                                        <p:attrNameLst>
                                          <p:attrName>style.visibility</p:attrName>
                                        </p:attrNameLst>
                                      </p:cBhvr>
                                      <p:to>
                                        <p:strVal val="visible"/>
                                      </p:to>
                                    </p:set>
                                    <p:animEffect transition="in" filter="fade">
                                      <p:cBhvr>
                                        <p:cTn id="22" dur="500"/>
                                        <p:tgtEl>
                                          <p:spTgt spid="494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p:bldP spid="494597" grpId="0"/>
      <p:bldP spid="494654" grpId="0"/>
      <p:bldP spid="49465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2"/>
          <p:cNvSpPr>
            <a:spLocks noChangeArrowheads="1"/>
          </p:cNvSpPr>
          <p:nvPr/>
        </p:nvSpPr>
        <p:spPr bwMode="auto">
          <a:xfrm>
            <a:off x="2362200" y="1447800"/>
            <a:ext cx="38100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4000" dirty="0">
                <a:latin typeface="黑体" panose="02010609060101010101" pitchFamily="49" charset="-122"/>
                <a:ea typeface="黑体" panose="02010609060101010101" pitchFamily="49" charset="-122"/>
              </a:rPr>
              <a:t>10.4 </a:t>
            </a:r>
            <a:r>
              <a:rPr lang="zh-CN" altLang="en-US" sz="4000" dirty="0">
                <a:latin typeface="黑体" panose="02010609060101010101" pitchFamily="49" charset="-122"/>
                <a:ea typeface="黑体" panose="02010609060101010101" pitchFamily="49" charset="-122"/>
              </a:rPr>
              <a:t>缓冲技术</a:t>
            </a:r>
          </a:p>
        </p:txBody>
      </p:sp>
      <p:pic>
        <p:nvPicPr>
          <p:cNvPr id="28674" name="Picture 2" descr="https://gimg2.baidu.com/image_search/src=http%3A%2F%2Fwww.pianshen.com%2Fimages%2F31%2Fdf8cc202e742dd8aeb5d1503c9207e0f.png&amp;refer=http%3A%2F%2Fwww.pianshen.com&amp;app=2002&amp;size=f9999,10000&amp;q=a80&amp;n=0&amp;g=0n&amp;fmt=auto?sec=1656031187&amp;t=6ab91a8e113c1ca8d2d494d5772953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667000"/>
            <a:ext cx="5851532"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3"/>
          <p:cNvSpPr>
            <a:spLocks noChangeArrowheads="1"/>
          </p:cNvSpPr>
          <p:nvPr/>
        </p:nvSpPr>
        <p:spPr bwMode="auto">
          <a:xfrm>
            <a:off x="567531" y="1524000"/>
            <a:ext cx="7814469" cy="4648200"/>
          </a:xfrm>
          <a:prstGeom prst="rect">
            <a:avLst/>
          </a:prstGeom>
          <a:solidFill>
            <a:srgbClr val="FFFFFF"/>
          </a:soli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955" indent="-274955" eaLnBrk="0" hangingPunct="0">
              <a:spcBef>
                <a:spcPct val="20000"/>
              </a:spcBef>
              <a:buClr>
                <a:srgbClr val="993300"/>
              </a:buClr>
              <a:buSzPct val="90000"/>
              <a:buFont typeface="Wingdings" panose="05000000000000000000" pitchFamily="2" charset="2"/>
              <a:buChar char="n"/>
              <a:tabLst>
                <a:tab pos="809625" algn="l"/>
              </a:tabLst>
              <a:defRPr sz="2800" b="1">
                <a:solidFill>
                  <a:schemeClr val="tx1"/>
                </a:solidFill>
                <a:latin typeface="Arial" panose="020B0604020202020204" pitchFamily="34" charset="0"/>
                <a:ea typeface="宋体" panose="02010600030101010101" pitchFamily="2" charset="-122"/>
              </a:defRPr>
            </a:lvl1pPr>
            <a:lvl2pPr marL="454025" indent="81280" eaLnBrk="0" hangingPunct="0">
              <a:spcBef>
                <a:spcPct val="20000"/>
              </a:spcBef>
              <a:buClr>
                <a:srgbClr val="CC6600"/>
              </a:buClr>
              <a:buSzPct val="80000"/>
              <a:buFont typeface="Wingdings" panose="05000000000000000000" pitchFamily="2" charset="2"/>
              <a:buChar char="l"/>
              <a:tabLst>
                <a:tab pos="809625" algn="l"/>
              </a:tabLst>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tabLst>
                <a:tab pos="809625" algn="l"/>
              </a:tabLst>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0"/>
              </a:spcBef>
              <a:buClr>
                <a:srgbClr val="FF0000"/>
              </a:buClr>
              <a:buFont typeface="Wingdings" panose="05000000000000000000" pitchFamily="2" charset="2"/>
              <a:buChar char="l"/>
            </a:pPr>
            <a:r>
              <a:rPr lang="zh-CN" altLang="en-US" sz="2400" dirty="0">
                <a:solidFill>
                  <a:srgbClr val="CC0000"/>
                </a:solidFill>
              </a:rPr>
              <a:t>缓冲的目的：</a:t>
            </a:r>
            <a:r>
              <a:rPr lang="en-US" altLang="zh-CN" sz="2400" dirty="0"/>
              <a:t>(1)</a:t>
            </a:r>
            <a:r>
              <a:rPr lang="zh-CN" altLang="en-US" sz="2400" dirty="0"/>
              <a:t>解决</a:t>
            </a:r>
            <a:r>
              <a:rPr lang="en-US" altLang="zh-CN" sz="2400" dirty="0"/>
              <a:t>CPU</a:t>
            </a:r>
            <a:r>
              <a:rPr lang="zh-CN" altLang="en-US" sz="2400" dirty="0"/>
              <a:t>和外设速度不匹配的矛盾，</a:t>
            </a:r>
            <a:r>
              <a:rPr lang="en-US" altLang="zh-CN" sz="2400" dirty="0"/>
              <a:t>(2)</a:t>
            </a:r>
            <a:r>
              <a:rPr lang="zh-CN" altLang="en-US" sz="2400" dirty="0"/>
              <a:t>提高</a:t>
            </a:r>
            <a:r>
              <a:rPr lang="en-US" altLang="zh-CN" sz="2400" dirty="0"/>
              <a:t>CPU</a:t>
            </a:r>
            <a:r>
              <a:rPr lang="zh-CN" altLang="en-US" sz="2400" dirty="0"/>
              <a:t>与外设之间的并行性，</a:t>
            </a:r>
            <a:r>
              <a:rPr lang="en-US" altLang="zh-CN" sz="2400" dirty="0"/>
              <a:t>(3)</a:t>
            </a:r>
            <a:r>
              <a:rPr lang="zh-CN" altLang="en-US" sz="2400" dirty="0"/>
              <a:t>减少对</a:t>
            </a:r>
            <a:r>
              <a:rPr lang="en-US" altLang="zh-CN" sz="2400" dirty="0"/>
              <a:t>CPU</a:t>
            </a:r>
            <a:r>
              <a:rPr lang="zh-CN" altLang="en-US" sz="2400" dirty="0"/>
              <a:t>的中断频率；</a:t>
            </a:r>
            <a:r>
              <a:rPr lang="en-US" altLang="zh-CN" sz="2400" dirty="0"/>
              <a:t>(4)</a:t>
            </a:r>
            <a:r>
              <a:rPr lang="zh-CN" altLang="en-US" sz="2400" dirty="0"/>
              <a:t>提升进程的执行效率。</a:t>
            </a:r>
          </a:p>
          <a:p>
            <a:pPr algn="just" eaLnBrk="1" hangingPunct="1">
              <a:lnSpc>
                <a:spcPct val="130000"/>
              </a:lnSpc>
              <a:spcBef>
                <a:spcPct val="0"/>
              </a:spcBef>
              <a:buClr>
                <a:srgbClr val="FF0000"/>
              </a:buClr>
              <a:buFont typeface="Wingdings" panose="05000000000000000000" pitchFamily="2" charset="2"/>
              <a:buChar char="l"/>
            </a:pPr>
            <a:r>
              <a:rPr lang="zh-CN" altLang="en-US" sz="2400" dirty="0">
                <a:solidFill>
                  <a:srgbClr val="CC0000"/>
                </a:solidFill>
              </a:rPr>
              <a:t>缓冲技术的实现方法：</a:t>
            </a:r>
            <a:r>
              <a:rPr lang="zh-CN" altLang="en-US" sz="2400" dirty="0"/>
              <a:t>硬件缓冲、软件缓冲</a:t>
            </a:r>
            <a:endParaRPr lang="en-US" altLang="zh-CN" sz="2400" dirty="0"/>
          </a:p>
          <a:p>
            <a:pPr algn="just" eaLnBrk="1" hangingPunct="1">
              <a:lnSpc>
                <a:spcPct val="130000"/>
              </a:lnSpc>
              <a:spcBef>
                <a:spcPct val="0"/>
              </a:spcBef>
              <a:buClr>
                <a:srgbClr val="FF0000"/>
              </a:buClr>
              <a:buFont typeface="Wingdings" panose="05000000000000000000" pitchFamily="2" charset="2"/>
              <a:buChar char="ü"/>
            </a:pPr>
            <a:r>
              <a:rPr lang="zh-CN" altLang="en-US" sz="2000" dirty="0">
                <a:solidFill>
                  <a:schemeClr val="tx1">
                    <a:lumMod val="95000"/>
                    <a:lumOff val="5000"/>
                  </a:schemeClr>
                </a:solidFill>
              </a:rPr>
              <a:t>硬件缓冲：</a:t>
            </a:r>
            <a:r>
              <a:rPr lang="zh-CN" altLang="en-US" sz="2000" b="0" dirty="0">
                <a:solidFill>
                  <a:schemeClr val="tx1">
                    <a:lumMod val="95000"/>
                    <a:lumOff val="5000"/>
                  </a:schemeClr>
                </a:solidFill>
              </a:rPr>
              <a:t>利用专门的硬件寄存器作为缓冲区，一般由外设自带的专用寄存器构成。</a:t>
            </a:r>
            <a:endParaRPr lang="en-US" altLang="zh-CN" sz="2000" b="0" dirty="0">
              <a:solidFill>
                <a:schemeClr val="tx1">
                  <a:lumMod val="95000"/>
                  <a:lumOff val="5000"/>
                </a:schemeClr>
              </a:solidFill>
            </a:endParaRPr>
          </a:p>
          <a:p>
            <a:pPr marL="0" indent="0" algn="just" eaLnBrk="1" hangingPunct="1">
              <a:lnSpc>
                <a:spcPct val="130000"/>
              </a:lnSpc>
              <a:spcBef>
                <a:spcPct val="0"/>
              </a:spcBef>
              <a:buClr>
                <a:srgbClr val="FF0000"/>
              </a:buClr>
              <a:buNone/>
            </a:pPr>
            <a:r>
              <a:rPr lang="en-US" altLang="zh-CN" sz="2000" b="0" dirty="0">
                <a:solidFill>
                  <a:schemeClr val="tx1">
                    <a:lumMod val="95000"/>
                    <a:lumOff val="5000"/>
                  </a:schemeClr>
                </a:solidFill>
              </a:rPr>
              <a:t>	</a:t>
            </a:r>
            <a:r>
              <a:rPr lang="zh-CN" altLang="en-US" sz="1800" b="0" dirty="0">
                <a:solidFill>
                  <a:schemeClr val="tx1">
                    <a:lumMod val="95000"/>
                    <a:lumOff val="5000"/>
                  </a:schemeClr>
                </a:solidFill>
              </a:rPr>
              <a:t>例如：</a:t>
            </a:r>
            <a:r>
              <a:rPr lang="en-US" altLang="zh-CN" sz="1800" b="0" dirty="0">
                <a:solidFill>
                  <a:schemeClr val="tx1">
                    <a:lumMod val="95000"/>
                    <a:lumOff val="5000"/>
                  </a:schemeClr>
                </a:solidFill>
              </a:rPr>
              <a:t>Printer</a:t>
            </a:r>
            <a:r>
              <a:rPr lang="zh-CN" altLang="en-US" sz="1800" b="0" dirty="0">
                <a:solidFill>
                  <a:schemeClr val="tx1">
                    <a:lumMod val="95000"/>
                    <a:lumOff val="5000"/>
                  </a:schemeClr>
                </a:solidFill>
              </a:rPr>
              <a:t>、</a:t>
            </a:r>
            <a:r>
              <a:rPr lang="en-US" altLang="zh-CN" sz="1800" b="0" dirty="0">
                <a:solidFill>
                  <a:schemeClr val="tx1">
                    <a:lumMod val="95000"/>
                    <a:lumOff val="5000"/>
                  </a:schemeClr>
                </a:solidFill>
              </a:rPr>
              <a:t>CD-ROM</a:t>
            </a:r>
            <a:r>
              <a:rPr lang="zh-CN" altLang="en-US" sz="1800" b="0" dirty="0">
                <a:solidFill>
                  <a:schemeClr val="tx1">
                    <a:lumMod val="95000"/>
                    <a:lumOff val="5000"/>
                  </a:schemeClr>
                </a:solidFill>
              </a:rPr>
              <a:t>等</a:t>
            </a:r>
            <a:endParaRPr lang="en-US" altLang="zh-CN" sz="1800" b="0" dirty="0">
              <a:solidFill>
                <a:schemeClr val="tx1">
                  <a:lumMod val="95000"/>
                  <a:lumOff val="5000"/>
                </a:schemeClr>
              </a:solidFill>
            </a:endParaRPr>
          </a:p>
          <a:p>
            <a:pPr algn="just" eaLnBrk="1" hangingPunct="1">
              <a:lnSpc>
                <a:spcPct val="130000"/>
              </a:lnSpc>
              <a:spcBef>
                <a:spcPct val="0"/>
              </a:spcBef>
              <a:buClr>
                <a:srgbClr val="FF0000"/>
              </a:buClr>
              <a:buFont typeface="Wingdings" panose="05000000000000000000" pitchFamily="2" charset="2"/>
              <a:buChar char="ü"/>
            </a:pPr>
            <a:r>
              <a:rPr lang="zh-CN" altLang="en-US" sz="2000" dirty="0">
                <a:solidFill>
                  <a:schemeClr val="tx1">
                    <a:lumMod val="95000"/>
                    <a:lumOff val="5000"/>
                  </a:schemeClr>
                </a:solidFill>
              </a:rPr>
              <a:t>软件缓冲：</a:t>
            </a:r>
            <a:r>
              <a:rPr lang="zh-CN" altLang="en-US" sz="2000" b="0" dirty="0">
                <a:solidFill>
                  <a:schemeClr val="tx1">
                    <a:lumMod val="95000"/>
                    <a:lumOff val="5000"/>
                  </a:schemeClr>
                </a:solidFill>
              </a:rPr>
              <a:t>借助操作系统的管理，在内存中专门开辟若干单元作为缓冲区。</a:t>
            </a:r>
          </a:p>
          <a:p>
            <a:pPr marL="0" indent="0" algn="just" eaLnBrk="1" hangingPunct="1">
              <a:lnSpc>
                <a:spcPct val="130000"/>
              </a:lnSpc>
              <a:spcBef>
                <a:spcPct val="0"/>
              </a:spcBef>
              <a:buClr>
                <a:srgbClr val="FF0000"/>
              </a:buClr>
              <a:buNone/>
            </a:pPr>
            <a:endParaRPr lang="en-US" altLang="zh-CN" sz="2400" dirty="0"/>
          </a:p>
        </p:txBody>
      </p:sp>
      <p:sp>
        <p:nvSpPr>
          <p:cNvPr id="23556" name="Rectangle 2"/>
          <p:cNvSpPr>
            <a:spLocks noChangeArrowheads="1"/>
          </p:cNvSpPr>
          <p:nvPr/>
        </p:nvSpPr>
        <p:spPr bwMode="auto">
          <a:xfrm>
            <a:off x="2590800" y="490538"/>
            <a:ext cx="38100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latin typeface="黑体" panose="02010609060101010101" pitchFamily="49" charset="-122"/>
                <a:ea typeface="黑体" panose="02010609060101010101" pitchFamily="49" charset="-122"/>
              </a:rPr>
              <a:t>10.4 </a:t>
            </a:r>
            <a:r>
              <a:rPr lang="zh-CN" altLang="en-US" sz="3200" dirty="0">
                <a:latin typeface="黑体" panose="02010609060101010101" pitchFamily="49" charset="-122"/>
                <a:ea typeface="黑体" panose="02010609060101010101" pitchFamily="49" charset="-122"/>
              </a:rPr>
              <a:t>缓冲技术</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3"/>
          <p:cNvSpPr>
            <a:spLocks noChangeArrowheads="1"/>
          </p:cNvSpPr>
          <p:nvPr/>
        </p:nvSpPr>
        <p:spPr bwMode="auto">
          <a:xfrm>
            <a:off x="609600" y="1143000"/>
            <a:ext cx="8077200" cy="685800"/>
          </a:xfrm>
          <a:prstGeom prst="rect">
            <a:avLst/>
          </a:prstGeom>
          <a:solidFill>
            <a:srgbClr val="FFFFFF"/>
          </a:soli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955" indent="-274955" eaLnBrk="0" hangingPunct="0">
              <a:spcBef>
                <a:spcPct val="20000"/>
              </a:spcBef>
              <a:buClr>
                <a:srgbClr val="993300"/>
              </a:buClr>
              <a:buSzPct val="90000"/>
              <a:buFont typeface="Wingdings" panose="05000000000000000000" pitchFamily="2" charset="2"/>
              <a:buChar char="n"/>
              <a:tabLst>
                <a:tab pos="809625" algn="l"/>
              </a:tabLst>
              <a:defRPr sz="2800" b="1">
                <a:solidFill>
                  <a:schemeClr val="tx1"/>
                </a:solidFill>
                <a:latin typeface="Arial" panose="020B0604020202020204" pitchFamily="34" charset="0"/>
                <a:ea typeface="宋体" panose="02010600030101010101" pitchFamily="2" charset="-122"/>
              </a:defRPr>
            </a:lvl1pPr>
            <a:lvl2pPr marL="454025" indent="81280" eaLnBrk="0" hangingPunct="0">
              <a:spcBef>
                <a:spcPct val="20000"/>
              </a:spcBef>
              <a:buClr>
                <a:srgbClr val="CC6600"/>
              </a:buClr>
              <a:buSzPct val="80000"/>
              <a:buFont typeface="Wingdings" panose="05000000000000000000" pitchFamily="2" charset="2"/>
              <a:buChar char="l"/>
              <a:tabLst>
                <a:tab pos="809625" algn="l"/>
              </a:tabLst>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tabLst>
                <a:tab pos="809625" algn="l"/>
              </a:tabLst>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
                <a:srgbClr val="FF0000"/>
              </a:buClr>
              <a:buFont typeface="Wingdings" panose="05000000000000000000" pitchFamily="2" charset="2"/>
              <a:buChar char="l"/>
            </a:pPr>
            <a:r>
              <a:rPr lang="zh-CN" altLang="en-US" sz="2600"/>
              <a:t>单缓冲，双缓冲，环形缓冲，缓冲池</a:t>
            </a:r>
            <a:endParaRPr lang="zh-CN" altLang="en-US" sz="2400"/>
          </a:p>
        </p:txBody>
      </p:sp>
      <p:sp>
        <p:nvSpPr>
          <p:cNvPr id="24580" name="Rectangle 2"/>
          <p:cNvSpPr>
            <a:spLocks noChangeArrowheads="1"/>
          </p:cNvSpPr>
          <p:nvPr/>
        </p:nvSpPr>
        <p:spPr bwMode="auto">
          <a:xfrm>
            <a:off x="838200" y="490538"/>
            <a:ext cx="716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a:latin typeface="黑体" panose="02010609060101010101" pitchFamily="49" charset="-122"/>
                <a:ea typeface="黑体" panose="02010609060101010101" pitchFamily="49" charset="-122"/>
              </a:rPr>
              <a:t>缓冲技术</a:t>
            </a:r>
            <a:r>
              <a:rPr lang="en-US" altLang="zh-CN" sz="3200">
                <a:solidFill>
                  <a:srgbClr val="CC0000"/>
                </a:solidFill>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软件缓冲的</a:t>
            </a:r>
            <a:r>
              <a:rPr lang="en-US" altLang="zh-CN" sz="3200">
                <a:latin typeface="黑体" panose="02010609060101010101" pitchFamily="49" charset="-122"/>
                <a:ea typeface="黑体" panose="02010609060101010101" pitchFamily="49" charset="-122"/>
              </a:rPr>
              <a:t>4</a:t>
            </a:r>
            <a:r>
              <a:rPr lang="zh-CN" altLang="en-US" sz="3200">
                <a:latin typeface="黑体" panose="02010609060101010101" pitchFamily="49" charset="-122"/>
                <a:ea typeface="黑体" panose="02010609060101010101" pitchFamily="49" charset="-122"/>
              </a:rPr>
              <a:t>种实现方法</a:t>
            </a:r>
          </a:p>
        </p:txBody>
      </p:sp>
      <p:sp>
        <p:nvSpPr>
          <p:cNvPr id="24581" name="Rectangle 5"/>
          <p:cNvSpPr>
            <a:spLocks noChangeArrowheads="1"/>
          </p:cNvSpPr>
          <p:nvPr/>
        </p:nvSpPr>
        <p:spPr bwMode="auto">
          <a:xfrm>
            <a:off x="609600" y="1905000"/>
            <a:ext cx="8077200" cy="1447800"/>
          </a:xfrm>
          <a:prstGeom prst="rect">
            <a:avLst/>
          </a:prstGeom>
          <a:solidFill>
            <a:srgbClr val="FFFFFF"/>
          </a:soli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955" indent="-274955" eaLnBrk="0" hangingPunct="0">
              <a:spcBef>
                <a:spcPct val="20000"/>
              </a:spcBef>
              <a:buClr>
                <a:srgbClr val="993300"/>
              </a:buClr>
              <a:buSzPct val="90000"/>
              <a:buFont typeface="Wingdings" panose="05000000000000000000" pitchFamily="2" charset="2"/>
              <a:buChar char="n"/>
              <a:tabLst>
                <a:tab pos="809625" algn="l"/>
              </a:tabLst>
              <a:defRPr sz="2800" b="1">
                <a:solidFill>
                  <a:schemeClr val="tx1"/>
                </a:solidFill>
                <a:latin typeface="Arial" panose="020B0604020202020204" pitchFamily="34" charset="0"/>
                <a:ea typeface="宋体" panose="02010600030101010101" pitchFamily="2" charset="-122"/>
              </a:defRPr>
            </a:lvl1pPr>
            <a:lvl2pPr marL="454025" indent="81280" eaLnBrk="0" hangingPunct="0">
              <a:spcBef>
                <a:spcPct val="20000"/>
              </a:spcBef>
              <a:buClr>
                <a:srgbClr val="CC6600"/>
              </a:buClr>
              <a:buSzPct val="80000"/>
              <a:buFont typeface="Wingdings" panose="05000000000000000000" pitchFamily="2" charset="2"/>
              <a:buChar char="l"/>
              <a:tabLst>
                <a:tab pos="809625" algn="l"/>
              </a:tabLst>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tabLst>
                <a:tab pos="809625" algn="l"/>
              </a:tabLst>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sz="2000" dirty="0"/>
              <a:t>1.</a:t>
            </a:r>
            <a:r>
              <a:rPr lang="zh-CN" altLang="en-US" sz="2000" dirty="0">
                <a:solidFill>
                  <a:srgbClr val="CC0000"/>
                </a:solidFill>
              </a:rPr>
              <a:t>单缓冲：</a:t>
            </a:r>
            <a:r>
              <a:rPr lang="zh-CN" altLang="en-US" sz="2000" dirty="0"/>
              <a:t>在内存中开辟一个固定大小的区域作为缓冲区</a:t>
            </a:r>
          </a:p>
          <a:p>
            <a:pPr eaLnBrk="1" hangingPunct="1">
              <a:lnSpc>
                <a:spcPct val="120000"/>
              </a:lnSpc>
              <a:spcBef>
                <a:spcPct val="0"/>
              </a:spcBef>
              <a:buClr>
                <a:srgbClr val="CC0000"/>
              </a:buClr>
              <a:buSzPct val="80000"/>
              <a:buFont typeface="Wingdings" panose="05000000000000000000" pitchFamily="2" charset="2"/>
              <a:buChar char="l"/>
            </a:pPr>
            <a:r>
              <a:rPr lang="zh-CN" altLang="en-US" sz="2000" dirty="0"/>
              <a:t> 外设和</a:t>
            </a:r>
            <a:r>
              <a:rPr lang="en-US" altLang="zh-CN" sz="2000" dirty="0"/>
              <a:t>CPU</a:t>
            </a:r>
            <a:r>
              <a:rPr lang="zh-CN" altLang="en-US" sz="2000" dirty="0"/>
              <a:t>交换数据时，先将被交换的数据写入缓冲区，然后再由需要数据的</a:t>
            </a:r>
            <a:r>
              <a:rPr lang="en-US" altLang="zh-CN" sz="2000" dirty="0"/>
              <a:t>CPU</a:t>
            </a:r>
            <a:r>
              <a:rPr lang="zh-CN" altLang="en-US" sz="2000" dirty="0"/>
              <a:t>或外设从缓冲区中取出。</a:t>
            </a:r>
          </a:p>
          <a:p>
            <a:pPr eaLnBrk="1" hangingPunct="1">
              <a:lnSpc>
                <a:spcPct val="120000"/>
              </a:lnSpc>
              <a:spcBef>
                <a:spcPct val="0"/>
              </a:spcBef>
              <a:buClr>
                <a:srgbClr val="CC0000"/>
              </a:buClr>
              <a:buSzPct val="80000"/>
              <a:buFont typeface="Wingdings" panose="05000000000000000000" pitchFamily="2" charset="2"/>
              <a:buChar char="l"/>
            </a:pPr>
            <a:r>
              <a:rPr lang="zh-CN" altLang="en-US" sz="2000" dirty="0"/>
              <a:t> 该方式中，外设与</a:t>
            </a:r>
            <a:r>
              <a:rPr lang="en-US" altLang="zh-CN" sz="2000" dirty="0"/>
              <a:t>CPU</a:t>
            </a:r>
            <a:r>
              <a:rPr lang="zh-CN" altLang="en-US" sz="2000" dirty="0"/>
              <a:t>对缓冲区的操作是串行的。</a:t>
            </a:r>
          </a:p>
        </p:txBody>
      </p:sp>
      <p:sp>
        <p:nvSpPr>
          <p:cNvPr id="24582" name="Rectangle 6"/>
          <p:cNvSpPr>
            <a:spLocks noChangeArrowheads="1"/>
          </p:cNvSpPr>
          <p:nvPr/>
        </p:nvSpPr>
        <p:spPr bwMode="auto">
          <a:xfrm>
            <a:off x="609600" y="3505200"/>
            <a:ext cx="8077200" cy="1143000"/>
          </a:xfrm>
          <a:prstGeom prst="rect">
            <a:avLst/>
          </a:prstGeom>
          <a:solidFill>
            <a:srgbClr val="FFFFFF"/>
          </a:soli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955" indent="-274955" eaLnBrk="0" hangingPunct="0">
              <a:spcBef>
                <a:spcPct val="20000"/>
              </a:spcBef>
              <a:buClr>
                <a:srgbClr val="993300"/>
              </a:buClr>
              <a:buSzPct val="90000"/>
              <a:buFont typeface="Wingdings" panose="05000000000000000000" pitchFamily="2" charset="2"/>
              <a:buChar char="n"/>
              <a:tabLst>
                <a:tab pos="809625" algn="l"/>
              </a:tabLst>
              <a:defRPr sz="2800" b="1">
                <a:solidFill>
                  <a:schemeClr val="tx1"/>
                </a:solidFill>
                <a:latin typeface="Arial" panose="020B0604020202020204" pitchFamily="34" charset="0"/>
                <a:ea typeface="宋体" panose="02010600030101010101" pitchFamily="2" charset="-122"/>
              </a:defRPr>
            </a:lvl1pPr>
            <a:lvl2pPr marL="454025" indent="81280" eaLnBrk="0" hangingPunct="0">
              <a:spcBef>
                <a:spcPct val="20000"/>
              </a:spcBef>
              <a:buClr>
                <a:srgbClr val="CC6600"/>
              </a:buClr>
              <a:buSzPct val="80000"/>
              <a:buFont typeface="Wingdings" panose="05000000000000000000" pitchFamily="2" charset="2"/>
              <a:buChar char="l"/>
              <a:tabLst>
                <a:tab pos="809625" algn="l"/>
              </a:tabLst>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tabLst>
                <a:tab pos="809625" algn="l"/>
              </a:tabLst>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sz="2000" dirty="0"/>
              <a:t>2.</a:t>
            </a:r>
            <a:r>
              <a:rPr lang="zh-CN" altLang="en-US" sz="2000" dirty="0">
                <a:solidFill>
                  <a:srgbClr val="CC0000"/>
                </a:solidFill>
              </a:rPr>
              <a:t>双缓冲：</a:t>
            </a:r>
            <a:r>
              <a:rPr lang="zh-CN" altLang="en-US" sz="2000" dirty="0"/>
              <a:t>在内存中设置</a:t>
            </a:r>
            <a:r>
              <a:rPr lang="en-US" altLang="zh-CN" sz="2000" dirty="0"/>
              <a:t>2</a:t>
            </a:r>
            <a:r>
              <a:rPr lang="zh-CN" altLang="en-US" sz="2000" dirty="0"/>
              <a:t>个大小相同的缓冲区。</a:t>
            </a:r>
          </a:p>
          <a:p>
            <a:pPr eaLnBrk="1" hangingPunct="1">
              <a:lnSpc>
                <a:spcPct val="120000"/>
              </a:lnSpc>
              <a:spcBef>
                <a:spcPct val="0"/>
              </a:spcBef>
              <a:buClr>
                <a:srgbClr val="CC0000"/>
              </a:buClr>
              <a:buSzPct val="80000"/>
              <a:buFont typeface="Wingdings" panose="05000000000000000000" pitchFamily="2" charset="2"/>
              <a:buChar char="l"/>
            </a:pPr>
            <a:r>
              <a:rPr lang="zh-CN" altLang="en-US" sz="2000" dirty="0"/>
              <a:t> 外设和</a:t>
            </a:r>
            <a:r>
              <a:rPr lang="en-US" altLang="zh-CN" sz="2000" dirty="0"/>
              <a:t>CPU</a:t>
            </a:r>
            <a:r>
              <a:rPr lang="zh-CN" altLang="en-US" sz="2000" dirty="0"/>
              <a:t>可以交替使用这</a:t>
            </a:r>
            <a:r>
              <a:rPr lang="en-US" altLang="zh-CN" sz="2000" dirty="0"/>
              <a:t>2</a:t>
            </a:r>
            <a:r>
              <a:rPr lang="zh-CN" altLang="en-US" sz="2000" dirty="0"/>
              <a:t>个缓冲区，从而在一定程度上实现并行交换数据。</a:t>
            </a:r>
          </a:p>
        </p:txBody>
      </p:sp>
      <p:graphicFrame>
        <p:nvGraphicFramePr>
          <p:cNvPr id="7" name="Object 0"/>
          <p:cNvGraphicFramePr>
            <a:graphicFrameLocks noChangeAspect="1"/>
          </p:cNvGraphicFramePr>
          <p:nvPr/>
        </p:nvGraphicFramePr>
        <p:xfrm>
          <a:off x="2209800" y="4705713"/>
          <a:ext cx="5181600" cy="2058131"/>
        </p:xfrm>
        <a:graphic>
          <a:graphicData uri="http://schemas.openxmlformats.org/presentationml/2006/ole">
            <mc:AlternateContent xmlns:mc="http://schemas.openxmlformats.org/markup-compatibility/2006">
              <mc:Choice xmlns:v="urn:schemas-microsoft-com:vml" Requires="v">
                <p:oleObj name="Visio" r:id="rId3" imgW="2951480" imgH="1243965" progId="Visio.Drawing.11">
                  <p:embed/>
                </p:oleObj>
              </mc:Choice>
              <mc:Fallback>
                <p:oleObj name="Visio" r:id="rId3" imgW="2951480" imgH="1243965" progId="Visio.Drawing.11">
                  <p:embed/>
                  <p:pic>
                    <p:nvPicPr>
                      <p:cNvPr id="0" name="Object 0"/>
                      <p:cNvPicPr>
                        <a:picLocks noChangeAspect="1" noChangeArrowheads="1"/>
                      </p:cNvPicPr>
                      <p:nvPr/>
                    </p:nvPicPr>
                    <p:blipFill>
                      <a:blip r:embed="rId4"/>
                      <a:srcRect/>
                      <a:stretch>
                        <a:fillRect/>
                      </a:stretch>
                    </p:blipFill>
                    <p:spPr bwMode="auto">
                      <a:xfrm>
                        <a:off x="2209800" y="4705713"/>
                        <a:ext cx="5181600" cy="2058131"/>
                      </a:xfrm>
                      <a:prstGeom prst="rect">
                        <a:avLst/>
                      </a:prstGeom>
                      <a:solidFill>
                        <a:srgbClr val="EBF5FF"/>
                      </a:solidFill>
                      <a:ln>
                        <a:noFill/>
                      </a:ln>
                    </p:spPr>
                  </p:pic>
                </p:oleObj>
              </mc:Fallback>
            </mc:AlternateContent>
          </a:graphicData>
        </a:graphic>
      </p:graphicFrame>
      <p:sp>
        <p:nvSpPr>
          <p:cNvPr id="2" name="矩形 1"/>
          <p:cNvSpPr/>
          <p:nvPr/>
        </p:nvSpPr>
        <p:spPr>
          <a:xfrm>
            <a:off x="464112" y="5562600"/>
            <a:ext cx="1593288" cy="646331"/>
          </a:xfrm>
          <a:prstGeom prst="rect">
            <a:avLst/>
          </a:prstGeom>
        </p:spPr>
        <p:txBody>
          <a:bodyPr wrap="square">
            <a:spAutoFit/>
          </a:bodyPr>
          <a:lstStyle/>
          <a:p>
            <a:r>
              <a:rPr lang="zh-CN" altLang="en-US" sz="1800" dirty="0"/>
              <a:t>双机通信时缓冲区的设置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ChangeArrowheads="1"/>
          </p:cNvSpPr>
          <p:nvPr/>
        </p:nvSpPr>
        <p:spPr bwMode="auto">
          <a:xfrm>
            <a:off x="762000" y="1143000"/>
            <a:ext cx="7391400" cy="685800"/>
          </a:xfrm>
          <a:prstGeom prst="rect">
            <a:avLst/>
          </a:prstGeom>
          <a:solidFill>
            <a:srgbClr val="FFFFFF"/>
          </a:soli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955" indent="-274955" eaLnBrk="0" hangingPunct="0">
              <a:spcBef>
                <a:spcPct val="20000"/>
              </a:spcBef>
              <a:buClr>
                <a:srgbClr val="993300"/>
              </a:buClr>
              <a:buSzPct val="90000"/>
              <a:buFont typeface="Wingdings" panose="05000000000000000000" pitchFamily="2" charset="2"/>
              <a:buChar char="n"/>
              <a:tabLst>
                <a:tab pos="809625" algn="l"/>
              </a:tabLst>
              <a:defRPr sz="2800" b="1">
                <a:solidFill>
                  <a:schemeClr val="tx1"/>
                </a:solidFill>
                <a:latin typeface="Arial" panose="020B0604020202020204" pitchFamily="34" charset="0"/>
                <a:ea typeface="宋体" panose="02010600030101010101" pitchFamily="2" charset="-122"/>
              </a:defRPr>
            </a:lvl1pPr>
            <a:lvl2pPr marL="454025" indent="81280" eaLnBrk="0" hangingPunct="0">
              <a:spcBef>
                <a:spcPct val="20000"/>
              </a:spcBef>
              <a:buClr>
                <a:srgbClr val="CC6600"/>
              </a:buClr>
              <a:buSzPct val="80000"/>
              <a:buFont typeface="Wingdings" panose="05000000000000000000" pitchFamily="2" charset="2"/>
              <a:buChar char="l"/>
              <a:tabLst>
                <a:tab pos="809625" algn="l"/>
              </a:tabLst>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tabLst>
                <a:tab pos="809625" algn="l"/>
              </a:tabLst>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
                <a:srgbClr val="FF0000"/>
              </a:buClr>
              <a:buFont typeface="Wingdings" panose="05000000000000000000" pitchFamily="2" charset="2"/>
              <a:buChar char="l"/>
            </a:pPr>
            <a:r>
              <a:rPr lang="zh-CN" altLang="en-US" sz="2600"/>
              <a:t>单缓冲，双缓冲，环形缓冲，缓冲池</a:t>
            </a:r>
            <a:endParaRPr lang="zh-CN" altLang="en-US" sz="2400"/>
          </a:p>
        </p:txBody>
      </p:sp>
      <p:sp>
        <p:nvSpPr>
          <p:cNvPr id="25604" name="Rectangle 2"/>
          <p:cNvSpPr>
            <a:spLocks noChangeArrowheads="1"/>
          </p:cNvSpPr>
          <p:nvPr/>
        </p:nvSpPr>
        <p:spPr bwMode="auto">
          <a:xfrm>
            <a:off x="838200" y="490538"/>
            <a:ext cx="716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dirty="0">
                <a:latin typeface="黑体" panose="02010609060101010101" pitchFamily="49" charset="-122"/>
                <a:ea typeface="黑体" panose="02010609060101010101" pitchFamily="49" charset="-122"/>
              </a:rPr>
              <a:t>缓冲技术</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软件缓冲的</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种实现方法</a:t>
            </a:r>
          </a:p>
        </p:txBody>
      </p:sp>
      <p:sp>
        <p:nvSpPr>
          <p:cNvPr id="25605" name="Rectangle 5"/>
          <p:cNvSpPr>
            <a:spLocks noChangeArrowheads="1"/>
          </p:cNvSpPr>
          <p:nvPr/>
        </p:nvSpPr>
        <p:spPr bwMode="auto">
          <a:xfrm>
            <a:off x="762000" y="2057400"/>
            <a:ext cx="7391400" cy="914400"/>
          </a:xfrm>
          <a:prstGeom prst="rect">
            <a:avLst/>
          </a:prstGeom>
          <a:solidFill>
            <a:srgbClr val="FFFFFF"/>
          </a:soli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955" indent="-274955" eaLnBrk="0" hangingPunct="0">
              <a:spcBef>
                <a:spcPct val="20000"/>
              </a:spcBef>
              <a:buClr>
                <a:srgbClr val="993300"/>
              </a:buClr>
              <a:buSzPct val="90000"/>
              <a:buFont typeface="Wingdings" panose="05000000000000000000" pitchFamily="2" charset="2"/>
              <a:buChar char="n"/>
              <a:tabLst>
                <a:tab pos="809625" algn="l"/>
              </a:tabLst>
              <a:defRPr sz="2800" b="1">
                <a:solidFill>
                  <a:schemeClr val="tx1"/>
                </a:solidFill>
                <a:latin typeface="Arial" panose="020B0604020202020204" pitchFamily="34" charset="0"/>
                <a:ea typeface="宋体" panose="02010600030101010101" pitchFamily="2" charset="-122"/>
              </a:defRPr>
            </a:lvl1pPr>
            <a:lvl2pPr marL="454025" indent="81280" eaLnBrk="0" hangingPunct="0">
              <a:spcBef>
                <a:spcPct val="20000"/>
              </a:spcBef>
              <a:buClr>
                <a:srgbClr val="CC6600"/>
              </a:buClr>
              <a:buSzPct val="80000"/>
              <a:buFont typeface="Wingdings" panose="05000000000000000000" pitchFamily="2" charset="2"/>
              <a:buChar char="l"/>
              <a:tabLst>
                <a:tab pos="809625" algn="l"/>
              </a:tabLst>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tabLst>
                <a:tab pos="809625" algn="l"/>
              </a:tabLst>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sz="2200"/>
              <a:t>3.</a:t>
            </a:r>
            <a:r>
              <a:rPr lang="zh-CN" altLang="en-US" sz="2200">
                <a:solidFill>
                  <a:srgbClr val="CC0000"/>
                </a:solidFill>
              </a:rPr>
              <a:t>环形缓冲：</a:t>
            </a:r>
            <a:r>
              <a:rPr lang="zh-CN" altLang="en-US" sz="2200"/>
              <a:t>在内存中设置大小相等的多个缓冲区，并将它们链接称为一个环形链表。</a:t>
            </a:r>
          </a:p>
        </p:txBody>
      </p:sp>
      <p:grpSp>
        <p:nvGrpSpPr>
          <p:cNvPr id="25606" name="Group 31"/>
          <p:cNvGrpSpPr/>
          <p:nvPr/>
        </p:nvGrpSpPr>
        <p:grpSpPr bwMode="auto">
          <a:xfrm>
            <a:off x="1295400" y="3048000"/>
            <a:ext cx="6362700" cy="1544638"/>
            <a:chOff x="816" y="1920"/>
            <a:chExt cx="4008" cy="973"/>
          </a:xfrm>
        </p:grpSpPr>
        <p:sp>
          <p:nvSpPr>
            <p:cNvPr id="25608" name="Rectangle 8"/>
            <p:cNvSpPr>
              <a:spLocks noChangeArrowheads="1"/>
            </p:cNvSpPr>
            <p:nvPr/>
          </p:nvSpPr>
          <p:spPr bwMode="auto">
            <a:xfrm>
              <a:off x="1655" y="2477"/>
              <a:ext cx="466" cy="207"/>
            </a:xfrm>
            <a:prstGeom prst="rect">
              <a:avLst/>
            </a:prstGeom>
            <a:solidFill>
              <a:srgbClr val="808080"/>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09" name="Line 9"/>
            <p:cNvSpPr>
              <a:spLocks noChangeShapeType="1"/>
            </p:cNvSpPr>
            <p:nvPr/>
          </p:nvSpPr>
          <p:spPr bwMode="auto">
            <a:xfrm>
              <a:off x="2121" y="2580"/>
              <a:ext cx="186"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0" name="Rectangle 10"/>
            <p:cNvSpPr>
              <a:spLocks noChangeArrowheads="1"/>
            </p:cNvSpPr>
            <p:nvPr/>
          </p:nvSpPr>
          <p:spPr bwMode="auto">
            <a:xfrm>
              <a:off x="2307" y="2477"/>
              <a:ext cx="466" cy="207"/>
            </a:xfrm>
            <a:prstGeom prst="rect">
              <a:avLst/>
            </a:prstGeom>
            <a:solidFill>
              <a:srgbClr val="808080"/>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11" name="Line 11"/>
            <p:cNvSpPr>
              <a:spLocks noChangeShapeType="1"/>
            </p:cNvSpPr>
            <p:nvPr/>
          </p:nvSpPr>
          <p:spPr bwMode="auto">
            <a:xfrm>
              <a:off x="2773" y="2580"/>
              <a:ext cx="186"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2" name="Rectangle 12"/>
            <p:cNvSpPr>
              <a:spLocks noChangeArrowheads="1"/>
            </p:cNvSpPr>
            <p:nvPr/>
          </p:nvSpPr>
          <p:spPr bwMode="auto">
            <a:xfrm>
              <a:off x="2960" y="2477"/>
              <a:ext cx="466" cy="207"/>
            </a:xfrm>
            <a:prstGeom prst="rect">
              <a:avLst/>
            </a:prstGeom>
            <a:solidFill>
              <a:srgbClr val="808080"/>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13" name="Line 13"/>
            <p:cNvSpPr>
              <a:spLocks noChangeShapeType="1"/>
            </p:cNvSpPr>
            <p:nvPr/>
          </p:nvSpPr>
          <p:spPr bwMode="auto">
            <a:xfrm>
              <a:off x="3426" y="2580"/>
              <a:ext cx="186"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4" name="Rectangle 14"/>
            <p:cNvSpPr>
              <a:spLocks noChangeArrowheads="1"/>
            </p:cNvSpPr>
            <p:nvPr/>
          </p:nvSpPr>
          <p:spPr bwMode="auto">
            <a:xfrm>
              <a:off x="3612" y="2477"/>
              <a:ext cx="466" cy="207"/>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15" name="Line 15"/>
            <p:cNvSpPr>
              <a:spLocks noChangeShapeType="1"/>
            </p:cNvSpPr>
            <p:nvPr/>
          </p:nvSpPr>
          <p:spPr bwMode="auto">
            <a:xfrm>
              <a:off x="4078" y="2580"/>
              <a:ext cx="186"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6" name="Rectangle 16"/>
            <p:cNvSpPr>
              <a:spLocks noChangeArrowheads="1"/>
            </p:cNvSpPr>
            <p:nvPr/>
          </p:nvSpPr>
          <p:spPr bwMode="auto">
            <a:xfrm>
              <a:off x="4264" y="2477"/>
              <a:ext cx="466" cy="207"/>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17" name="Line 17"/>
            <p:cNvSpPr>
              <a:spLocks noChangeShapeType="1"/>
            </p:cNvSpPr>
            <p:nvPr/>
          </p:nvSpPr>
          <p:spPr bwMode="auto">
            <a:xfrm>
              <a:off x="4730" y="2580"/>
              <a:ext cx="93"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18" name="Rectangle 18"/>
            <p:cNvSpPr>
              <a:spLocks noChangeArrowheads="1"/>
            </p:cNvSpPr>
            <p:nvPr/>
          </p:nvSpPr>
          <p:spPr bwMode="auto">
            <a:xfrm>
              <a:off x="1002" y="2477"/>
              <a:ext cx="466" cy="207"/>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5619" name="Line 19"/>
            <p:cNvSpPr>
              <a:spLocks noChangeShapeType="1"/>
            </p:cNvSpPr>
            <p:nvPr/>
          </p:nvSpPr>
          <p:spPr bwMode="auto">
            <a:xfrm>
              <a:off x="1468" y="2580"/>
              <a:ext cx="187"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0" name="Line 20"/>
            <p:cNvSpPr>
              <a:spLocks noChangeShapeType="1"/>
            </p:cNvSpPr>
            <p:nvPr/>
          </p:nvSpPr>
          <p:spPr bwMode="auto">
            <a:xfrm>
              <a:off x="4823" y="2580"/>
              <a:ext cx="1" cy="3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21" name="Line 21"/>
            <p:cNvSpPr>
              <a:spLocks noChangeShapeType="1"/>
            </p:cNvSpPr>
            <p:nvPr/>
          </p:nvSpPr>
          <p:spPr bwMode="auto">
            <a:xfrm>
              <a:off x="816" y="2893"/>
              <a:ext cx="4007"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22" name="Line 22"/>
            <p:cNvSpPr>
              <a:spLocks noChangeShapeType="1"/>
            </p:cNvSpPr>
            <p:nvPr/>
          </p:nvSpPr>
          <p:spPr bwMode="auto">
            <a:xfrm flipV="1">
              <a:off x="816" y="2578"/>
              <a:ext cx="1" cy="31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23" name="Line 23"/>
            <p:cNvSpPr>
              <a:spLocks noChangeShapeType="1"/>
            </p:cNvSpPr>
            <p:nvPr/>
          </p:nvSpPr>
          <p:spPr bwMode="auto">
            <a:xfrm>
              <a:off x="816" y="2578"/>
              <a:ext cx="186"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4" name="Rectangle 24"/>
            <p:cNvSpPr>
              <a:spLocks noChangeArrowheads="1"/>
            </p:cNvSpPr>
            <p:nvPr/>
          </p:nvSpPr>
          <p:spPr bwMode="auto">
            <a:xfrm>
              <a:off x="938" y="1920"/>
              <a:ext cx="63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a:latin typeface="Times New Roman" panose="02020603050405020304" pitchFamily="18" charset="0"/>
                </a:rPr>
                <a:t>Head</a:t>
              </a:r>
              <a:endParaRPr lang="en-US" altLang="zh-CN" sz="2000"/>
            </a:p>
          </p:txBody>
        </p:sp>
        <p:sp>
          <p:nvSpPr>
            <p:cNvPr id="25625" name="Line 25"/>
            <p:cNvSpPr>
              <a:spLocks noChangeShapeType="1"/>
            </p:cNvSpPr>
            <p:nvPr/>
          </p:nvSpPr>
          <p:spPr bwMode="auto">
            <a:xfrm>
              <a:off x="1189" y="2167"/>
              <a:ext cx="0" cy="31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6" name="Rectangle 26"/>
            <p:cNvSpPr>
              <a:spLocks noChangeArrowheads="1"/>
            </p:cNvSpPr>
            <p:nvPr/>
          </p:nvSpPr>
          <p:spPr bwMode="auto">
            <a:xfrm>
              <a:off x="1701" y="1920"/>
              <a:ext cx="46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a:latin typeface="Times New Roman" panose="02020603050405020304" pitchFamily="18" charset="0"/>
                </a:rPr>
                <a:t>Full</a:t>
              </a:r>
              <a:endParaRPr lang="en-US" altLang="zh-CN" sz="2000"/>
            </a:p>
          </p:txBody>
        </p:sp>
        <p:sp>
          <p:nvSpPr>
            <p:cNvPr id="25627" name="Line 27"/>
            <p:cNvSpPr>
              <a:spLocks noChangeShapeType="1"/>
            </p:cNvSpPr>
            <p:nvPr/>
          </p:nvSpPr>
          <p:spPr bwMode="auto">
            <a:xfrm>
              <a:off x="1888" y="2167"/>
              <a:ext cx="0" cy="31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8" name="Rectangle 28"/>
            <p:cNvSpPr>
              <a:spLocks noChangeArrowheads="1"/>
            </p:cNvSpPr>
            <p:nvPr/>
          </p:nvSpPr>
          <p:spPr bwMode="auto">
            <a:xfrm>
              <a:off x="3552" y="1920"/>
              <a:ext cx="75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a:latin typeface="Times New Roman" panose="02020603050405020304" pitchFamily="18" charset="0"/>
                </a:rPr>
                <a:t>Empty</a:t>
              </a:r>
              <a:endParaRPr lang="en-US" altLang="zh-CN" sz="2000"/>
            </a:p>
          </p:txBody>
        </p:sp>
        <p:sp>
          <p:nvSpPr>
            <p:cNvPr id="25629" name="Line 29"/>
            <p:cNvSpPr>
              <a:spLocks noChangeShapeType="1"/>
            </p:cNvSpPr>
            <p:nvPr/>
          </p:nvSpPr>
          <p:spPr bwMode="auto">
            <a:xfrm>
              <a:off x="3853" y="2167"/>
              <a:ext cx="0" cy="31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5607" name="Rectangle 32"/>
          <p:cNvSpPr>
            <a:spLocks noChangeArrowheads="1"/>
          </p:cNvSpPr>
          <p:nvPr/>
        </p:nvSpPr>
        <p:spPr bwMode="auto">
          <a:xfrm>
            <a:off x="762000" y="4724400"/>
            <a:ext cx="7391400" cy="1905000"/>
          </a:xfrm>
          <a:prstGeom prst="rect">
            <a:avLst/>
          </a:prstGeom>
          <a:solidFill>
            <a:srgbClr val="FFFFFF"/>
          </a:soli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52425" indent="-352425" eaLnBrk="0" hangingPunct="0">
              <a:spcBef>
                <a:spcPct val="20000"/>
              </a:spcBef>
              <a:buClr>
                <a:srgbClr val="993300"/>
              </a:buClr>
              <a:buSzPct val="90000"/>
              <a:buFont typeface="Wingdings" panose="05000000000000000000" pitchFamily="2" charset="2"/>
              <a:buChar char="n"/>
              <a:tabLst>
                <a:tab pos="809625" algn="l"/>
              </a:tabLst>
              <a:defRPr sz="2800" b="1">
                <a:solidFill>
                  <a:schemeClr val="tx1"/>
                </a:solidFill>
                <a:latin typeface="Arial" panose="020B0604020202020204" pitchFamily="34" charset="0"/>
                <a:ea typeface="宋体" panose="02010600030101010101" pitchFamily="2" charset="-122"/>
              </a:defRPr>
            </a:lvl1pPr>
            <a:lvl2pPr marL="532130" indent="81280" eaLnBrk="0" hangingPunct="0">
              <a:spcBef>
                <a:spcPct val="20000"/>
              </a:spcBef>
              <a:buClr>
                <a:srgbClr val="CC6600"/>
              </a:buClr>
              <a:buSzPct val="80000"/>
              <a:buFont typeface="Wingdings" panose="05000000000000000000" pitchFamily="2" charset="2"/>
              <a:buChar char="l"/>
              <a:tabLst>
                <a:tab pos="809625" algn="l"/>
              </a:tabLst>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tabLst>
                <a:tab pos="809625" algn="l"/>
              </a:tabLst>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
                <a:srgbClr val="CC0000"/>
              </a:buClr>
              <a:buSzPct val="80000"/>
            </a:pPr>
            <a:r>
              <a:rPr lang="en-US" altLang="zh-CN" sz="2000"/>
              <a:t> Head</a:t>
            </a:r>
            <a:r>
              <a:rPr lang="zh-CN" altLang="en-US" sz="2000"/>
              <a:t>一直指向缓冲区链表的第一个缓冲区；</a:t>
            </a:r>
          </a:p>
          <a:p>
            <a:pPr eaLnBrk="1" hangingPunct="1">
              <a:lnSpc>
                <a:spcPct val="110000"/>
              </a:lnSpc>
              <a:spcBef>
                <a:spcPct val="0"/>
              </a:spcBef>
              <a:buClr>
                <a:srgbClr val="CC0000"/>
              </a:buClr>
              <a:buSzPct val="80000"/>
            </a:pPr>
            <a:r>
              <a:rPr lang="zh-CN" altLang="en-US" sz="2000"/>
              <a:t> </a:t>
            </a:r>
            <a:r>
              <a:rPr lang="en-US" altLang="zh-CN" sz="2000"/>
              <a:t>Full</a:t>
            </a:r>
            <a:r>
              <a:rPr lang="zh-CN" altLang="en-US" sz="2000"/>
              <a:t>一直指向缓冲区链表中的第一个存满数据的缓冲区；</a:t>
            </a:r>
          </a:p>
          <a:p>
            <a:pPr eaLnBrk="1" hangingPunct="1">
              <a:lnSpc>
                <a:spcPct val="110000"/>
              </a:lnSpc>
              <a:spcBef>
                <a:spcPct val="0"/>
              </a:spcBef>
              <a:buClr>
                <a:srgbClr val="CC0000"/>
              </a:buClr>
              <a:buSzPct val="80000"/>
            </a:pPr>
            <a:r>
              <a:rPr lang="zh-CN" altLang="en-US" sz="2000"/>
              <a:t> </a:t>
            </a:r>
            <a:r>
              <a:rPr lang="en-US" altLang="zh-CN" sz="2000"/>
              <a:t>Empty</a:t>
            </a:r>
            <a:r>
              <a:rPr lang="zh-CN" altLang="en-US" sz="2000"/>
              <a:t>一直指向缓冲区链表中的第一个空白的缓冲区。</a:t>
            </a:r>
          </a:p>
          <a:p>
            <a:pPr eaLnBrk="1" hangingPunct="1">
              <a:lnSpc>
                <a:spcPct val="110000"/>
              </a:lnSpc>
              <a:spcBef>
                <a:spcPct val="0"/>
              </a:spcBef>
              <a:buClr>
                <a:srgbClr val="CC0000"/>
              </a:buClr>
              <a:buSzPct val="80000"/>
            </a:pPr>
            <a:r>
              <a:rPr lang="zh-CN" altLang="en-US" sz="2000"/>
              <a:t> 初始化时：</a:t>
            </a:r>
            <a:r>
              <a:rPr lang="en-US" altLang="zh-CN" sz="2000"/>
              <a:t>Head=Full=Empty</a:t>
            </a:r>
            <a:r>
              <a:rPr lang="zh-CN" altLang="en-US" sz="2000"/>
              <a:t>，整个缓冲区链表为空；</a:t>
            </a:r>
          </a:p>
          <a:p>
            <a:pPr eaLnBrk="1" hangingPunct="1">
              <a:lnSpc>
                <a:spcPct val="110000"/>
              </a:lnSpc>
              <a:spcBef>
                <a:spcPct val="0"/>
              </a:spcBef>
              <a:buClr>
                <a:srgbClr val="CC0000"/>
              </a:buClr>
              <a:buSzPct val="80000"/>
            </a:pPr>
            <a:r>
              <a:rPr lang="zh-CN" altLang="en-US" sz="2000"/>
              <a:t> 使用过程中：当</a:t>
            </a:r>
            <a:r>
              <a:rPr lang="en-US" altLang="zh-CN" sz="2000"/>
              <a:t>Full=Empty &lt;==&gt; </a:t>
            </a:r>
            <a:r>
              <a:rPr lang="zh-CN" altLang="en-US" sz="2000"/>
              <a:t>整个缓冲区链表为空。</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a:t>
            </a:r>
            <a:r>
              <a:rPr lang="en-US" altLang="zh-CN" dirty="0"/>
              <a:t>IO</a:t>
            </a:r>
            <a:r>
              <a:rPr lang="zh-CN" altLang="en-US" dirty="0"/>
              <a:t>设备管理思考？</a:t>
            </a:r>
          </a:p>
        </p:txBody>
      </p:sp>
      <p:sp>
        <p:nvSpPr>
          <p:cNvPr id="3" name="内容占位符 2"/>
          <p:cNvSpPr>
            <a:spLocks noGrp="1"/>
          </p:cNvSpPr>
          <p:nvPr>
            <p:ph idx="1"/>
          </p:nvPr>
        </p:nvSpPr>
        <p:spPr/>
        <p:txBody>
          <a:bodyPr/>
          <a:lstStyle/>
          <a:p>
            <a:r>
              <a:rPr lang="zh-CN" altLang="en-US" dirty="0"/>
              <a:t>计算机包含不同厂商的各种外设</a:t>
            </a:r>
            <a:endParaRPr lang="en-US" altLang="zh-CN" dirty="0"/>
          </a:p>
          <a:p>
            <a:r>
              <a:rPr lang="zh-CN" altLang="en-US" dirty="0"/>
              <a:t>外设不断更新换代</a:t>
            </a:r>
            <a:endParaRPr lang="en-US" altLang="zh-CN" dirty="0"/>
          </a:p>
          <a:p>
            <a:r>
              <a:rPr lang="zh-CN" altLang="en-US" dirty="0"/>
              <a:t>操作系统管理这些外设，为用户提供服务</a:t>
            </a:r>
            <a:endParaRPr lang="en-US" altLang="zh-CN" dirty="0"/>
          </a:p>
          <a:p>
            <a:r>
              <a:rPr lang="en-US" altLang="zh-CN" dirty="0"/>
              <a:t>CPU</a:t>
            </a:r>
            <a:r>
              <a:rPr lang="zh-CN" altLang="en-US" dirty="0"/>
              <a:t>速度很快，外设速度很慢</a:t>
            </a:r>
            <a:endParaRPr lang="en-US" altLang="zh-CN" dirty="0"/>
          </a:p>
          <a:p>
            <a:endParaRPr lang="en-US" altLang="zh-CN" dirty="0"/>
          </a:p>
          <a:p>
            <a:r>
              <a:rPr lang="zh-CN" altLang="en-US" dirty="0"/>
              <a:t>接口规范，内存缓冲，高层抽象</a:t>
            </a:r>
          </a:p>
        </p:txBody>
      </p:sp>
      <p:graphicFrame>
        <p:nvGraphicFramePr>
          <p:cNvPr id="4" name="Object 3"/>
          <p:cNvGraphicFramePr>
            <a:graphicFrameLocks noChangeAspect="1"/>
          </p:cNvGraphicFramePr>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name="剪辑" r:id="rId2" imgW="2166620" imgH="2287270" progId="MS_ClipArt_Gallery.2">
                  <p:embed/>
                </p:oleObj>
              </mc:Choice>
              <mc:Fallback>
                <p:oleObj name="剪辑" r:id="rId2" imgW="2166620" imgH="2287270" progId="MS_ClipArt_Gallery.2">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ChangeArrowheads="1"/>
          </p:cNvSpPr>
          <p:nvPr/>
        </p:nvSpPr>
        <p:spPr bwMode="auto">
          <a:xfrm>
            <a:off x="762000" y="1143000"/>
            <a:ext cx="7391400" cy="685800"/>
          </a:xfrm>
          <a:prstGeom prst="rect">
            <a:avLst/>
          </a:prstGeom>
          <a:solidFill>
            <a:srgbClr val="FFFFFF"/>
          </a:soli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955" indent="-274955" eaLnBrk="0" hangingPunct="0">
              <a:spcBef>
                <a:spcPct val="20000"/>
              </a:spcBef>
              <a:buClr>
                <a:srgbClr val="993300"/>
              </a:buClr>
              <a:buSzPct val="90000"/>
              <a:buFont typeface="Wingdings" panose="05000000000000000000" pitchFamily="2" charset="2"/>
              <a:buChar char="n"/>
              <a:tabLst>
                <a:tab pos="809625" algn="l"/>
              </a:tabLst>
              <a:defRPr sz="2800" b="1">
                <a:solidFill>
                  <a:schemeClr val="tx1"/>
                </a:solidFill>
                <a:latin typeface="Arial" panose="020B0604020202020204" pitchFamily="34" charset="0"/>
                <a:ea typeface="宋体" panose="02010600030101010101" pitchFamily="2" charset="-122"/>
              </a:defRPr>
            </a:lvl1pPr>
            <a:lvl2pPr marL="454025" indent="81280" eaLnBrk="0" hangingPunct="0">
              <a:spcBef>
                <a:spcPct val="20000"/>
              </a:spcBef>
              <a:buClr>
                <a:srgbClr val="CC6600"/>
              </a:buClr>
              <a:buSzPct val="80000"/>
              <a:buFont typeface="Wingdings" panose="05000000000000000000" pitchFamily="2" charset="2"/>
              <a:buChar char="l"/>
              <a:tabLst>
                <a:tab pos="809625" algn="l"/>
              </a:tabLst>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tabLst>
                <a:tab pos="809625" algn="l"/>
              </a:tabLst>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
                <a:srgbClr val="FF0000"/>
              </a:buClr>
              <a:buFont typeface="Wingdings" panose="05000000000000000000" pitchFamily="2" charset="2"/>
              <a:buChar char="l"/>
            </a:pPr>
            <a:r>
              <a:rPr lang="zh-CN" altLang="en-US" sz="2600"/>
              <a:t>单缓冲，双缓冲，环形缓冲，缓冲池</a:t>
            </a:r>
            <a:endParaRPr lang="zh-CN" altLang="en-US" sz="2400"/>
          </a:p>
        </p:txBody>
      </p:sp>
      <p:sp>
        <p:nvSpPr>
          <p:cNvPr id="26628" name="Rectangle 2"/>
          <p:cNvSpPr>
            <a:spLocks noChangeArrowheads="1"/>
          </p:cNvSpPr>
          <p:nvPr/>
        </p:nvSpPr>
        <p:spPr bwMode="auto">
          <a:xfrm>
            <a:off x="838200" y="490538"/>
            <a:ext cx="716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dirty="0">
                <a:latin typeface="黑体" panose="02010609060101010101" pitchFamily="49" charset="-122"/>
                <a:ea typeface="黑体" panose="02010609060101010101" pitchFamily="49" charset="-122"/>
              </a:rPr>
              <a:t>缓冲技术</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软件缓冲的</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种实现方法</a:t>
            </a:r>
          </a:p>
        </p:txBody>
      </p:sp>
      <p:sp>
        <p:nvSpPr>
          <p:cNvPr id="26629" name="Rectangle 5"/>
          <p:cNvSpPr>
            <a:spLocks noChangeArrowheads="1"/>
          </p:cNvSpPr>
          <p:nvPr/>
        </p:nvSpPr>
        <p:spPr bwMode="auto">
          <a:xfrm>
            <a:off x="762000" y="1905000"/>
            <a:ext cx="7391400" cy="1600200"/>
          </a:xfrm>
          <a:prstGeom prst="rect">
            <a:avLst/>
          </a:prstGeom>
          <a:solidFill>
            <a:srgbClr val="FFFFFF"/>
          </a:soli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955" indent="-274955" eaLnBrk="0" hangingPunct="0">
              <a:spcBef>
                <a:spcPct val="20000"/>
              </a:spcBef>
              <a:buClr>
                <a:srgbClr val="993300"/>
              </a:buClr>
              <a:buSzPct val="90000"/>
              <a:buFont typeface="Wingdings" panose="05000000000000000000" pitchFamily="2" charset="2"/>
              <a:buChar char="n"/>
              <a:tabLst>
                <a:tab pos="809625" algn="l"/>
              </a:tabLst>
              <a:defRPr sz="2800" b="1">
                <a:solidFill>
                  <a:schemeClr val="tx1"/>
                </a:solidFill>
                <a:latin typeface="Arial" panose="020B0604020202020204" pitchFamily="34" charset="0"/>
                <a:ea typeface="宋体" panose="02010600030101010101" pitchFamily="2" charset="-122"/>
              </a:defRPr>
            </a:lvl1pPr>
            <a:lvl2pPr marL="454025" indent="81280" eaLnBrk="0" hangingPunct="0">
              <a:spcBef>
                <a:spcPct val="20000"/>
              </a:spcBef>
              <a:buClr>
                <a:srgbClr val="CC6600"/>
              </a:buClr>
              <a:buSzPct val="80000"/>
              <a:buFont typeface="Wingdings" panose="05000000000000000000" pitchFamily="2" charset="2"/>
              <a:buChar char="l"/>
              <a:tabLst>
                <a:tab pos="809625" algn="l"/>
              </a:tabLst>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tabLst>
                <a:tab pos="809625" algn="l"/>
              </a:tabLst>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en-US" altLang="zh-CN" sz="2200"/>
              <a:t>4.</a:t>
            </a:r>
            <a:r>
              <a:rPr lang="zh-CN" altLang="en-US" sz="2200">
                <a:solidFill>
                  <a:srgbClr val="CC0000"/>
                </a:solidFill>
              </a:rPr>
              <a:t>缓冲池</a:t>
            </a:r>
            <a:r>
              <a:rPr lang="zh-CN" altLang="en-US" sz="2000">
                <a:solidFill>
                  <a:srgbClr val="CC0000"/>
                </a:solidFill>
              </a:rPr>
              <a:t>：</a:t>
            </a:r>
            <a:r>
              <a:rPr lang="zh-CN" altLang="en-US" sz="2000"/>
              <a:t> 缓冲池是有多个大小相同的缓冲区组成</a:t>
            </a:r>
          </a:p>
          <a:p>
            <a:pPr eaLnBrk="1" hangingPunct="1">
              <a:lnSpc>
                <a:spcPct val="110000"/>
              </a:lnSpc>
              <a:spcBef>
                <a:spcPct val="0"/>
              </a:spcBef>
              <a:buClr>
                <a:srgbClr val="CC0000"/>
              </a:buClr>
              <a:buSzPct val="80000"/>
              <a:buFont typeface="Wingdings" panose="05000000000000000000" pitchFamily="2" charset="2"/>
              <a:buChar char="l"/>
            </a:pPr>
            <a:r>
              <a:rPr lang="zh-CN" altLang="en-US" sz="2000"/>
              <a:t> 池中的缓冲区是系统公共资源，所有进程均可以共享</a:t>
            </a:r>
          </a:p>
          <a:p>
            <a:pPr eaLnBrk="1" hangingPunct="1">
              <a:lnSpc>
                <a:spcPct val="110000"/>
              </a:lnSpc>
              <a:spcBef>
                <a:spcPct val="0"/>
              </a:spcBef>
              <a:buClr>
                <a:srgbClr val="CC0000"/>
              </a:buClr>
              <a:buSzPct val="80000"/>
              <a:buFont typeface="Wingdings" panose="05000000000000000000" pitchFamily="2" charset="2"/>
              <a:buChar char="l"/>
            </a:pPr>
            <a:r>
              <a:rPr lang="zh-CN" altLang="en-US" sz="2000"/>
              <a:t> 池由系统管理程序统一管理，负责分配、回收工作</a:t>
            </a:r>
          </a:p>
          <a:p>
            <a:pPr eaLnBrk="1" hangingPunct="1">
              <a:lnSpc>
                <a:spcPct val="110000"/>
              </a:lnSpc>
              <a:spcBef>
                <a:spcPct val="0"/>
              </a:spcBef>
              <a:buClr>
                <a:srgbClr val="CC0000"/>
              </a:buClr>
              <a:buSzPct val="80000"/>
              <a:buFont typeface="Wingdings" panose="05000000000000000000" pitchFamily="2" charset="2"/>
              <a:buChar char="l"/>
            </a:pPr>
            <a:r>
              <a:rPr lang="zh-CN" altLang="en-US" sz="2000"/>
              <a:t> 池中每个缓冲区既可以用于输入数据，也可以用以输出数据</a:t>
            </a:r>
          </a:p>
        </p:txBody>
      </p:sp>
      <p:sp>
        <p:nvSpPr>
          <p:cNvPr id="26630" name="Rectangle 33"/>
          <p:cNvSpPr>
            <a:spLocks noChangeArrowheads="1"/>
          </p:cNvSpPr>
          <p:nvPr/>
        </p:nvSpPr>
        <p:spPr bwMode="auto">
          <a:xfrm>
            <a:off x="2238375" y="5786438"/>
            <a:ext cx="7810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900">
                <a:solidFill>
                  <a:srgbClr val="993366"/>
                </a:solidFill>
                <a:latin typeface="Times New Roman" panose="02020603050405020304" pitchFamily="18" charset="0"/>
              </a:rPr>
              <a:t>提取输出</a:t>
            </a:r>
            <a:endParaRPr lang="zh-CN" altLang="en-US" sz="900"/>
          </a:p>
        </p:txBody>
      </p:sp>
      <p:sp>
        <p:nvSpPr>
          <p:cNvPr id="26631" name="Rectangle 34"/>
          <p:cNvSpPr>
            <a:spLocks noChangeArrowheads="1"/>
          </p:cNvSpPr>
          <p:nvPr/>
        </p:nvSpPr>
        <p:spPr bwMode="auto">
          <a:xfrm>
            <a:off x="1485900" y="5521325"/>
            <a:ext cx="800100" cy="296863"/>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900">
                <a:latin typeface="Times New Roman" panose="02020603050405020304" pitchFamily="18" charset="0"/>
              </a:rPr>
              <a:t>输入设备</a:t>
            </a:r>
            <a:endParaRPr lang="zh-CN" altLang="en-US" sz="900"/>
          </a:p>
        </p:txBody>
      </p:sp>
      <p:sp>
        <p:nvSpPr>
          <p:cNvPr id="26632" name="Rectangle 35"/>
          <p:cNvSpPr>
            <a:spLocks noChangeArrowheads="1"/>
          </p:cNvSpPr>
          <p:nvPr/>
        </p:nvSpPr>
        <p:spPr bwMode="auto">
          <a:xfrm>
            <a:off x="3657600" y="6332538"/>
            <a:ext cx="13906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900">
                <a:latin typeface="Times New Roman" panose="02020603050405020304" pitchFamily="18" charset="0"/>
              </a:rPr>
              <a:t>缓冲池的工作流程</a:t>
            </a:r>
            <a:endParaRPr lang="zh-CN" altLang="en-US" sz="900"/>
          </a:p>
        </p:txBody>
      </p:sp>
      <p:sp>
        <p:nvSpPr>
          <p:cNvPr id="26633" name="Rectangle 36"/>
          <p:cNvSpPr>
            <a:spLocks noChangeArrowheads="1"/>
          </p:cNvSpPr>
          <p:nvPr/>
        </p:nvSpPr>
        <p:spPr bwMode="auto">
          <a:xfrm>
            <a:off x="1485900" y="5897563"/>
            <a:ext cx="800100" cy="296862"/>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900">
                <a:latin typeface="Times New Roman" panose="02020603050405020304" pitchFamily="18" charset="0"/>
              </a:rPr>
              <a:t>输出设备</a:t>
            </a:r>
            <a:endParaRPr lang="zh-CN" altLang="en-US" sz="900"/>
          </a:p>
        </p:txBody>
      </p:sp>
      <p:sp>
        <p:nvSpPr>
          <p:cNvPr id="26634" name="Rectangle 37"/>
          <p:cNvSpPr>
            <a:spLocks noChangeArrowheads="1"/>
          </p:cNvSpPr>
          <p:nvPr/>
        </p:nvSpPr>
        <p:spPr bwMode="auto">
          <a:xfrm>
            <a:off x="2981325" y="5935663"/>
            <a:ext cx="447675" cy="244475"/>
          </a:xfrm>
          <a:prstGeom prst="rect">
            <a:avLst/>
          </a:prstGeom>
          <a:solidFill>
            <a:srgbClr val="0000FF">
              <a:alpha val="20000"/>
            </a:srgbClr>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900">
                <a:latin typeface="Times New Roman" panose="02020603050405020304" pitchFamily="18" charset="0"/>
              </a:rPr>
              <a:t>Sout</a:t>
            </a:r>
            <a:endParaRPr lang="en-US" altLang="zh-CN" sz="900"/>
          </a:p>
        </p:txBody>
      </p:sp>
      <p:sp>
        <p:nvSpPr>
          <p:cNvPr id="26635" name="Rectangle 38"/>
          <p:cNvSpPr>
            <a:spLocks noChangeArrowheads="1"/>
          </p:cNvSpPr>
          <p:nvPr/>
        </p:nvSpPr>
        <p:spPr bwMode="auto">
          <a:xfrm>
            <a:off x="5484813" y="5935663"/>
            <a:ext cx="458787" cy="244475"/>
          </a:xfrm>
          <a:prstGeom prst="rect">
            <a:avLst/>
          </a:prstGeom>
          <a:solidFill>
            <a:srgbClr val="0000FF">
              <a:alpha val="20000"/>
            </a:srgbClr>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900">
                <a:latin typeface="Times New Roman" panose="02020603050405020304" pitchFamily="18" charset="0"/>
              </a:rPr>
              <a:t>Houtin</a:t>
            </a:r>
            <a:endParaRPr lang="en-US" altLang="zh-CN" sz="900"/>
          </a:p>
        </p:txBody>
      </p:sp>
      <p:sp>
        <p:nvSpPr>
          <p:cNvPr id="26636" name="Rectangle 39"/>
          <p:cNvSpPr>
            <a:spLocks noChangeArrowheads="1"/>
          </p:cNvSpPr>
          <p:nvPr/>
        </p:nvSpPr>
        <p:spPr bwMode="auto">
          <a:xfrm>
            <a:off x="6629400" y="5349875"/>
            <a:ext cx="457200" cy="793750"/>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endParaRPr lang="en-US" altLang="zh-CN" sz="900">
              <a:latin typeface="Times New Roman" panose="02020603050405020304" pitchFamily="18" charset="0"/>
            </a:endParaRPr>
          </a:p>
          <a:p>
            <a:pPr algn="just" eaLnBrk="1" hangingPunct="1">
              <a:spcBef>
                <a:spcPct val="0"/>
              </a:spcBef>
              <a:buClrTx/>
              <a:buSzTx/>
              <a:buFontTx/>
              <a:buNone/>
            </a:pPr>
            <a:r>
              <a:rPr lang="en-US" altLang="zh-CN" sz="900">
                <a:latin typeface="Times New Roman" panose="02020603050405020304" pitchFamily="18" charset="0"/>
              </a:rPr>
              <a:t>CPU</a:t>
            </a:r>
            <a:endParaRPr lang="en-US" altLang="zh-CN" sz="900"/>
          </a:p>
        </p:txBody>
      </p:sp>
      <p:sp>
        <p:nvSpPr>
          <p:cNvPr id="26637" name="Line 40"/>
          <p:cNvSpPr>
            <a:spLocks noChangeShapeType="1"/>
          </p:cNvSpPr>
          <p:nvPr/>
        </p:nvSpPr>
        <p:spPr bwMode="auto">
          <a:xfrm>
            <a:off x="2295525" y="5678488"/>
            <a:ext cx="685800" cy="158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8" name="Line 41"/>
          <p:cNvSpPr>
            <a:spLocks noChangeShapeType="1"/>
          </p:cNvSpPr>
          <p:nvPr/>
        </p:nvSpPr>
        <p:spPr bwMode="auto">
          <a:xfrm flipH="1">
            <a:off x="2295525" y="6022975"/>
            <a:ext cx="6858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9" name="Line 42"/>
          <p:cNvSpPr>
            <a:spLocks noChangeShapeType="1"/>
          </p:cNvSpPr>
          <p:nvPr/>
        </p:nvSpPr>
        <p:spPr bwMode="auto">
          <a:xfrm>
            <a:off x="5943600" y="5668963"/>
            <a:ext cx="6858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0" name="Line 43"/>
          <p:cNvSpPr>
            <a:spLocks noChangeShapeType="1"/>
          </p:cNvSpPr>
          <p:nvPr/>
        </p:nvSpPr>
        <p:spPr bwMode="auto">
          <a:xfrm flipH="1">
            <a:off x="5943600" y="6021388"/>
            <a:ext cx="685800" cy="158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1" name="Rectangle 44"/>
          <p:cNvSpPr>
            <a:spLocks noChangeArrowheads="1"/>
          </p:cNvSpPr>
          <p:nvPr/>
        </p:nvSpPr>
        <p:spPr bwMode="auto">
          <a:xfrm>
            <a:off x="4246563" y="5935663"/>
            <a:ext cx="7810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900">
                <a:latin typeface="Times New Roman" panose="02020603050405020304" pitchFamily="18" charset="0"/>
              </a:rPr>
              <a:t>缓冲池</a:t>
            </a:r>
            <a:endParaRPr lang="zh-CN" altLang="en-US" sz="900"/>
          </a:p>
        </p:txBody>
      </p:sp>
      <p:sp>
        <p:nvSpPr>
          <p:cNvPr id="26642" name="Rectangle 45"/>
          <p:cNvSpPr>
            <a:spLocks noChangeArrowheads="1"/>
          </p:cNvSpPr>
          <p:nvPr/>
        </p:nvSpPr>
        <p:spPr bwMode="auto">
          <a:xfrm>
            <a:off x="2238375" y="5440363"/>
            <a:ext cx="7810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900">
                <a:solidFill>
                  <a:srgbClr val="993366"/>
                </a:solidFill>
                <a:latin typeface="Times New Roman" panose="02020603050405020304" pitchFamily="18" charset="0"/>
              </a:rPr>
              <a:t>收容输入</a:t>
            </a:r>
            <a:endParaRPr lang="zh-CN" altLang="en-US" sz="900"/>
          </a:p>
        </p:txBody>
      </p:sp>
      <p:sp>
        <p:nvSpPr>
          <p:cNvPr id="26643" name="Rectangle 46"/>
          <p:cNvSpPr>
            <a:spLocks noChangeArrowheads="1"/>
          </p:cNvSpPr>
          <p:nvPr/>
        </p:nvSpPr>
        <p:spPr bwMode="auto">
          <a:xfrm>
            <a:off x="5991225" y="5795963"/>
            <a:ext cx="78105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900">
                <a:solidFill>
                  <a:srgbClr val="993366"/>
                </a:solidFill>
                <a:latin typeface="Times New Roman" panose="02020603050405020304" pitchFamily="18" charset="0"/>
              </a:rPr>
              <a:t>收容输出</a:t>
            </a:r>
            <a:endParaRPr lang="zh-CN" altLang="en-US" sz="900"/>
          </a:p>
        </p:txBody>
      </p:sp>
      <p:sp>
        <p:nvSpPr>
          <p:cNvPr id="26644" name="Rectangle 47"/>
          <p:cNvSpPr>
            <a:spLocks noChangeArrowheads="1"/>
          </p:cNvSpPr>
          <p:nvPr/>
        </p:nvSpPr>
        <p:spPr bwMode="auto">
          <a:xfrm>
            <a:off x="5991225" y="5440363"/>
            <a:ext cx="7810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900">
                <a:solidFill>
                  <a:srgbClr val="993366"/>
                </a:solidFill>
                <a:latin typeface="Times New Roman" panose="02020603050405020304" pitchFamily="18" charset="0"/>
              </a:rPr>
              <a:t>提取输入</a:t>
            </a:r>
            <a:endParaRPr lang="zh-CN" altLang="en-US" sz="900"/>
          </a:p>
        </p:txBody>
      </p:sp>
      <p:sp>
        <p:nvSpPr>
          <p:cNvPr id="26645" name="Rectangle 48"/>
          <p:cNvSpPr>
            <a:spLocks noChangeArrowheads="1"/>
          </p:cNvSpPr>
          <p:nvPr/>
        </p:nvSpPr>
        <p:spPr bwMode="auto">
          <a:xfrm>
            <a:off x="4133850" y="4549775"/>
            <a:ext cx="209550" cy="198438"/>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900"/>
          </a:p>
        </p:txBody>
      </p:sp>
      <p:sp>
        <p:nvSpPr>
          <p:cNvPr id="26646" name="Rectangle 49"/>
          <p:cNvSpPr>
            <a:spLocks noChangeArrowheads="1"/>
          </p:cNvSpPr>
          <p:nvPr/>
        </p:nvSpPr>
        <p:spPr bwMode="auto">
          <a:xfrm>
            <a:off x="4486275" y="4549775"/>
            <a:ext cx="209550" cy="198438"/>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900"/>
          </a:p>
        </p:txBody>
      </p:sp>
      <p:sp>
        <p:nvSpPr>
          <p:cNvPr id="26647" name="Rectangle 50"/>
          <p:cNvSpPr>
            <a:spLocks noChangeArrowheads="1"/>
          </p:cNvSpPr>
          <p:nvPr/>
        </p:nvSpPr>
        <p:spPr bwMode="auto">
          <a:xfrm>
            <a:off x="4838700" y="4549775"/>
            <a:ext cx="209550" cy="198438"/>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900"/>
          </a:p>
        </p:txBody>
      </p:sp>
      <p:sp>
        <p:nvSpPr>
          <p:cNvPr id="26648" name="Rectangle 51"/>
          <p:cNvSpPr>
            <a:spLocks noChangeArrowheads="1"/>
          </p:cNvSpPr>
          <p:nvPr/>
        </p:nvSpPr>
        <p:spPr bwMode="auto">
          <a:xfrm>
            <a:off x="5467350" y="4549775"/>
            <a:ext cx="209550" cy="198438"/>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900"/>
          </a:p>
        </p:txBody>
      </p:sp>
      <p:sp>
        <p:nvSpPr>
          <p:cNvPr id="26649" name="Rectangle 52"/>
          <p:cNvSpPr>
            <a:spLocks noChangeArrowheads="1"/>
          </p:cNvSpPr>
          <p:nvPr/>
        </p:nvSpPr>
        <p:spPr bwMode="auto">
          <a:xfrm>
            <a:off x="5103813" y="4549775"/>
            <a:ext cx="3333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a:latin typeface="Times New Roman" panose="02020603050405020304" pitchFamily="18" charset="0"/>
              </a:rPr>
              <a:t>…</a:t>
            </a:r>
            <a:endParaRPr lang="en-US" altLang="zh-CN" sz="900"/>
          </a:p>
        </p:txBody>
      </p:sp>
      <p:sp>
        <p:nvSpPr>
          <p:cNvPr id="26650" name="Line 53"/>
          <p:cNvSpPr>
            <a:spLocks noChangeShapeType="1"/>
          </p:cNvSpPr>
          <p:nvPr/>
        </p:nvSpPr>
        <p:spPr bwMode="auto">
          <a:xfrm>
            <a:off x="4360863" y="4667250"/>
            <a:ext cx="114300" cy="1588"/>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51" name="Line 54"/>
          <p:cNvSpPr>
            <a:spLocks noChangeShapeType="1"/>
          </p:cNvSpPr>
          <p:nvPr/>
        </p:nvSpPr>
        <p:spPr bwMode="auto">
          <a:xfrm>
            <a:off x="4713288" y="4667250"/>
            <a:ext cx="114300" cy="1588"/>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52" name="Line 55"/>
          <p:cNvSpPr>
            <a:spLocks noChangeShapeType="1"/>
          </p:cNvSpPr>
          <p:nvPr/>
        </p:nvSpPr>
        <p:spPr bwMode="auto">
          <a:xfrm>
            <a:off x="5075238" y="4667250"/>
            <a:ext cx="114300" cy="1588"/>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53" name="Line 56"/>
          <p:cNvSpPr>
            <a:spLocks noChangeShapeType="1"/>
          </p:cNvSpPr>
          <p:nvPr/>
        </p:nvSpPr>
        <p:spPr bwMode="auto">
          <a:xfrm>
            <a:off x="5351463" y="4667250"/>
            <a:ext cx="114300" cy="1588"/>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54" name="Rectangle 57"/>
          <p:cNvSpPr>
            <a:spLocks noChangeArrowheads="1"/>
          </p:cNvSpPr>
          <p:nvPr/>
        </p:nvSpPr>
        <p:spPr bwMode="auto">
          <a:xfrm>
            <a:off x="3084513" y="4540250"/>
            <a:ext cx="9048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900">
                <a:latin typeface="Times New Roman" panose="02020603050405020304" pitchFamily="18" charset="0"/>
              </a:rPr>
              <a:t>空缓冲队列</a:t>
            </a:r>
            <a:endParaRPr lang="zh-CN" altLang="en-US" sz="900"/>
          </a:p>
        </p:txBody>
      </p:sp>
      <p:sp>
        <p:nvSpPr>
          <p:cNvPr id="26655" name="Line 58"/>
          <p:cNvSpPr>
            <a:spLocks noChangeShapeType="1"/>
          </p:cNvSpPr>
          <p:nvPr/>
        </p:nvSpPr>
        <p:spPr bwMode="auto">
          <a:xfrm>
            <a:off x="3894138" y="4667250"/>
            <a:ext cx="228600" cy="1588"/>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56" name="Rectangle 59"/>
          <p:cNvSpPr>
            <a:spLocks noChangeArrowheads="1"/>
          </p:cNvSpPr>
          <p:nvPr/>
        </p:nvSpPr>
        <p:spPr bwMode="auto">
          <a:xfrm>
            <a:off x="4141788" y="4846638"/>
            <a:ext cx="207962" cy="207962"/>
          </a:xfrm>
          <a:prstGeom prst="rect">
            <a:avLst/>
          </a:prstGeom>
          <a:solidFill>
            <a:srgbClr val="800000">
              <a:alpha val="38823"/>
            </a:srgbClr>
          </a:solidFill>
          <a:ln w="9525">
            <a:solidFill>
              <a:srgbClr val="8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900"/>
          </a:p>
        </p:txBody>
      </p:sp>
      <p:sp>
        <p:nvSpPr>
          <p:cNvPr id="26657" name="Rectangle 60"/>
          <p:cNvSpPr>
            <a:spLocks noChangeArrowheads="1"/>
          </p:cNvSpPr>
          <p:nvPr/>
        </p:nvSpPr>
        <p:spPr bwMode="auto">
          <a:xfrm>
            <a:off x="4494213" y="4846638"/>
            <a:ext cx="207962" cy="207962"/>
          </a:xfrm>
          <a:prstGeom prst="rect">
            <a:avLst/>
          </a:prstGeom>
          <a:solidFill>
            <a:srgbClr val="800000">
              <a:alpha val="38823"/>
            </a:srgbClr>
          </a:solidFill>
          <a:ln w="9525">
            <a:solidFill>
              <a:srgbClr val="8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900"/>
          </a:p>
        </p:txBody>
      </p:sp>
      <p:sp>
        <p:nvSpPr>
          <p:cNvPr id="26658" name="Rectangle 61"/>
          <p:cNvSpPr>
            <a:spLocks noChangeArrowheads="1"/>
          </p:cNvSpPr>
          <p:nvPr/>
        </p:nvSpPr>
        <p:spPr bwMode="auto">
          <a:xfrm>
            <a:off x="4846638" y="4846638"/>
            <a:ext cx="207962" cy="207962"/>
          </a:xfrm>
          <a:prstGeom prst="rect">
            <a:avLst/>
          </a:prstGeom>
          <a:solidFill>
            <a:srgbClr val="800000">
              <a:alpha val="38823"/>
            </a:srgbClr>
          </a:solidFill>
          <a:ln w="9525">
            <a:solidFill>
              <a:srgbClr val="8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900"/>
          </a:p>
        </p:txBody>
      </p:sp>
      <p:sp>
        <p:nvSpPr>
          <p:cNvPr id="26659" name="Rectangle 62"/>
          <p:cNvSpPr>
            <a:spLocks noChangeArrowheads="1"/>
          </p:cNvSpPr>
          <p:nvPr/>
        </p:nvSpPr>
        <p:spPr bwMode="auto">
          <a:xfrm>
            <a:off x="5475288" y="4846638"/>
            <a:ext cx="217487" cy="207962"/>
          </a:xfrm>
          <a:prstGeom prst="rect">
            <a:avLst/>
          </a:prstGeom>
          <a:solidFill>
            <a:srgbClr val="800000">
              <a:alpha val="38823"/>
            </a:srgbClr>
          </a:solidFill>
          <a:ln w="9525">
            <a:solidFill>
              <a:srgbClr val="8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900"/>
          </a:p>
        </p:txBody>
      </p:sp>
      <p:sp>
        <p:nvSpPr>
          <p:cNvPr id="26660" name="Rectangle 63"/>
          <p:cNvSpPr>
            <a:spLocks noChangeArrowheads="1"/>
          </p:cNvSpPr>
          <p:nvPr/>
        </p:nvSpPr>
        <p:spPr bwMode="auto">
          <a:xfrm>
            <a:off x="5111750" y="4856163"/>
            <a:ext cx="3333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a:latin typeface="Times New Roman" panose="02020603050405020304" pitchFamily="18" charset="0"/>
              </a:rPr>
              <a:t>…</a:t>
            </a:r>
            <a:endParaRPr lang="en-US" altLang="zh-CN" sz="900"/>
          </a:p>
        </p:txBody>
      </p:sp>
      <p:sp>
        <p:nvSpPr>
          <p:cNvPr id="26661" name="Line 64"/>
          <p:cNvSpPr>
            <a:spLocks noChangeShapeType="1"/>
          </p:cNvSpPr>
          <p:nvPr/>
        </p:nvSpPr>
        <p:spPr bwMode="auto">
          <a:xfrm>
            <a:off x="4368800" y="4973638"/>
            <a:ext cx="114300" cy="1587"/>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62" name="Line 65"/>
          <p:cNvSpPr>
            <a:spLocks noChangeShapeType="1"/>
          </p:cNvSpPr>
          <p:nvPr/>
        </p:nvSpPr>
        <p:spPr bwMode="auto">
          <a:xfrm>
            <a:off x="4721225" y="4973638"/>
            <a:ext cx="114300" cy="1587"/>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63" name="Line 66"/>
          <p:cNvSpPr>
            <a:spLocks noChangeShapeType="1"/>
          </p:cNvSpPr>
          <p:nvPr/>
        </p:nvSpPr>
        <p:spPr bwMode="auto">
          <a:xfrm>
            <a:off x="5083175" y="4973638"/>
            <a:ext cx="114300" cy="1587"/>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64" name="Line 67"/>
          <p:cNvSpPr>
            <a:spLocks noChangeShapeType="1"/>
          </p:cNvSpPr>
          <p:nvPr/>
        </p:nvSpPr>
        <p:spPr bwMode="auto">
          <a:xfrm>
            <a:off x="5359400" y="4973638"/>
            <a:ext cx="114300" cy="1587"/>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65" name="Rectangle 68"/>
          <p:cNvSpPr>
            <a:spLocks noChangeArrowheads="1"/>
          </p:cNvSpPr>
          <p:nvPr/>
        </p:nvSpPr>
        <p:spPr bwMode="auto">
          <a:xfrm>
            <a:off x="3092450" y="4846638"/>
            <a:ext cx="9048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900">
                <a:solidFill>
                  <a:srgbClr val="993366"/>
                </a:solidFill>
                <a:latin typeface="Times New Roman" panose="02020603050405020304" pitchFamily="18" charset="0"/>
              </a:rPr>
              <a:t>输入缓冲队列</a:t>
            </a:r>
            <a:endParaRPr lang="zh-CN" altLang="en-US" sz="900"/>
          </a:p>
        </p:txBody>
      </p:sp>
      <p:sp>
        <p:nvSpPr>
          <p:cNvPr id="26666" name="Line 69"/>
          <p:cNvSpPr>
            <a:spLocks noChangeShapeType="1"/>
          </p:cNvSpPr>
          <p:nvPr/>
        </p:nvSpPr>
        <p:spPr bwMode="auto">
          <a:xfrm>
            <a:off x="3902075" y="4973638"/>
            <a:ext cx="228600" cy="1587"/>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67" name="Rectangle 70"/>
          <p:cNvSpPr>
            <a:spLocks noChangeArrowheads="1"/>
          </p:cNvSpPr>
          <p:nvPr/>
        </p:nvSpPr>
        <p:spPr bwMode="auto">
          <a:xfrm>
            <a:off x="4495800" y="5143500"/>
            <a:ext cx="207963" cy="207963"/>
          </a:xfrm>
          <a:prstGeom prst="rect">
            <a:avLst/>
          </a:prstGeom>
          <a:solidFill>
            <a:srgbClr val="0000FF">
              <a:alpha val="36862"/>
            </a:srgbClr>
          </a:solidFill>
          <a:ln w="9525">
            <a:solidFill>
              <a:srgbClr val="3366FF"/>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900"/>
          </a:p>
        </p:txBody>
      </p:sp>
      <p:sp>
        <p:nvSpPr>
          <p:cNvPr id="26668" name="Rectangle 71"/>
          <p:cNvSpPr>
            <a:spLocks noChangeArrowheads="1"/>
          </p:cNvSpPr>
          <p:nvPr/>
        </p:nvSpPr>
        <p:spPr bwMode="auto">
          <a:xfrm>
            <a:off x="4848225" y="5143500"/>
            <a:ext cx="207963" cy="207963"/>
          </a:xfrm>
          <a:prstGeom prst="rect">
            <a:avLst/>
          </a:prstGeom>
          <a:solidFill>
            <a:srgbClr val="0000FF">
              <a:alpha val="36862"/>
            </a:srgbClr>
          </a:solidFill>
          <a:ln w="9525">
            <a:solidFill>
              <a:srgbClr val="3366FF"/>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900"/>
          </a:p>
        </p:txBody>
      </p:sp>
      <p:sp>
        <p:nvSpPr>
          <p:cNvPr id="26669" name="Rectangle 72"/>
          <p:cNvSpPr>
            <a:spLocks noChangeArrowheads="1"/>
          </p:cNvSpPr>
          <p:nvPr/>
        </p:nvSpPr>
        <p:spPr bwMode="auto">
          <a:xfrm>
            <a:off x="5476875" y="5143500"/>
            <a:ext cx="217488" cy="207963"/>
          </a:xfrm>
          <a:prstGeom prst="rect">
            <a:avLst/>
          </a:prstGeom>
          <a:solidFill>
            <a:srgbClr val="0000FF">
              <a:alpha val="36862"/>
            </a:srgbClr>
          </a:solidFill>
          <a:ln w="9525">
            <a:solidFill>
              <a:srgbClr val="3366FF"/>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900"/>
          </a:p>
        </p:txBody>
      </p:sp>
      <p:sp>
        <p:nvSpPr>
          <p:cNvPr id="26670" name="Rectangle 73"/>
          <p:cNvSpPr>
            <a:spLocks noChangeArrowheads="1"/>
          </p:cNvSpPr>
          <p:nvPr/>
        </p:nvSpPr>
        <p:spPr bwMode="auto">
          <a:xfrm>
            <a:off x="5113338" y="5153025"/>
            <a:ext cx="3333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a:latin typeface="Times New Roman" panose="02020603050405020304" pitchFamily="18" charset="0"/>
              </a:rPr>
              <a:t>…</a:t>
            </a:r>
            <a:endParaRPr lang="en-US" altLang="zh-CN" sz="900"/>
          </a:p>
        </p:txBody>
      </p:sp>
      <p:sp>
        <p:nvSpPr>
          <p:cNvPr id="26671" name="Line 74"/>
          <p:cNvSpPr>
            <a:spLocks noChangeShapeType="1"/>
          </p:cNvSpPr>
          <p:nvPr/>
        </p:nvSpPr>
        <p:spPr bwMode="auto">
          <a:xfrm>
            <a:off x="4370388" y="5272088"/>
            <a:ext cx="114300" cy="0"/>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72" name="Line 75"/>
          <p:cNvSpPr>
            <a:spLocks noChangeShapeType="1"/>
          </p:cNvSpPr>
          <p:nvPr/>
        </p:nvSpPr>
        <p:spPr bwMode="auto">
          <a:xfrm>
            <a:off x="4722813" y="5272088"/>
            <a:ext cx="114300" cy="0"/>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73" name="Line 76"/>
          <p:cNvSpPr>
            <a:spLocks noChangeShapeType="1"/>
          </p:cNvSpPr>
          <p:nvPr/>
        </p:nvSpPr>
        <p:spPr bwMode="auto">
          <a:xfrm>
            <a:off x="5084763" y="5272088"/>
            <a:ext cx="114300" cy="0"/>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74" name="Line 77"/>
          <p:cNvSpPr>
            <a:spLocks noChangeShapeType="1"/>
          </p:cNvSpPr>
          <p:nvPr/>
        </p:nvSpPr>
        <p:spPr bwMode="auto">
          <a:xfrm>
            <a:off x="5360988" y="5272088"/>
            <a:ext cx="114300" cy="0"/>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75" name="Rectangle 78"/>
          <p:cNvSpPr>
            <a:spLocks noChangeArrowheads="1"/>
          </p:cNvSpPr>
          <p:nvPr/>
        </p:nvSpPr>
        <p:spPr bwMode="auto">
          <a:xfrm>
            <a:off x="3094038" y="5143500"/>
            <a:ext cx="9048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900">
                <a:solidFill>
                  <a:srgbClr val="0000FF"/>
                </a:solidFill>
                <a:latin typeface="Times New Roman" panose="02020603050405020304" pitchFamily="18" charset="0"/>
              </a:rPr>
              <a:t>输出缓冲队列</a:t>
            </a:r>
            <a:endParaRPr lang="zh-CN" altLang="en-US" sz="900"/>
          </a:p>
        </p:txBody>
      </p:sp>
      <p:sp>
        <p:nvSpPr>
          <p:cNvPr id="26676" name="Line 79"/>
          <p:cNvSpPr>
            <a:spLocks noChangeShapeType="1"/>
          </p:cNvSpPr>
          <p:nvPr/>
        </p:nvSpPr>
        <p:spPr bwMode="auto">
          <a:xfrm>
            <a:off x="3903663" y="5272088"/>
            <a:ext cx="228600" cy="0"/>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6677" name="Rectangle 80"/>
          <p:cNvSpPr>
            <a:spLocks noChangeArrowheads="1"/>
          </p:cNvSpPr>
          <p:nvPr/>
        </p:nvSpPr>
        <p:spPr bwMode="auto">
          <a:xfrm>
            <a:off x="2855913" y="4351338"/>
            <a:ext cx="3200400" cy="1981200"/>
          </a:xfrm>
          <a:prstGeom prst="rect">
            <a:avLst/>
          </a:prstGeom>
          <a:solidFill>
            <a:srgbClr val="C0C0C0">
              <a:alpha val="16862"/>
            </a:srgbClr>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6678" name="Freeform 81"/>
          <p:cNvSpPr/>
          <p:nvPr/>
        </p:nvSpPr>
        <p:spPr bwMode="auto">
          <a:xfrm>
            <a:off x="3017838" y="4741863"/>
            <a:ext cx="1114425" cy="819150"/>
          </a:xfrm>
          <a:custGeom>
            <a:avLst/>
            <a:gdLst>
              <a:gd name="T0" fmla="*/ 707659875 w 1755"/>
              <a:gd name="T1" fmla="*/ 0 h 1290"/>
              <a:gd name="T2" fmla="*/ 326612250 w 1755"/>
              <a:gd name="T3" fmla="*/ 42338625 h 1290"/>
              <a:gd name="T4" fmla="*/ 193548000 w 1755"/>
              <a:gd name="T5" fmla="*/ 54435375 h 1290"/>
              <a:gd name="T6" fmla="*/ 96774000 w 1755"/>
              <a:gd name="T7" fmla="*/ 84677250 h 1290"/>
              <a:gd name="T8" fmla="*/ 72580500 w 1755"/>
              <a:gd name="T9" fmla="*/ 114919125 h 1290"/>
              <a:gd name="T10" fmla="*/ 60483750 w 1755"/>
              <a:gd name="T11" fmla="*/ 133064250 h 1290"/>
              <a:gd name="T12" fmla="*/ 48387000 w 1755"/>
              <a:gd name="T13" fmla="*/ 169354500 h 1290"/>
              <a:gd name="T14" fmla="*/ 42338625 w 1755"/>
              <a:gd name="T15" fmla="*/ 187499625 h 1290"/>
              <a:gd name="T16" fmla="*/ 24193500 w 1755"/>
              <a:gd name="T17" fmla="*/ 272176875 h 1290"/>
              <a:gd name="T18" fmla="*/ 12096750 w 1755"/>
              <a:gd name="T19" fmla="*/ 362902500 h 1290"/>
              <a:gd name="T20" fmla="*/ 6048375 w 1755"/>
              <a:gd name="T21" fmla="*/ 423386250 h 1290"/>
              <a:gd name="T22" fmla="*/ 6048375 w 1755"/>
              <a:gd name="T23" fmla="*/ 447579750 h 1290"/>
              <a:gd name="T24" fmla="*/ 12096750 w 1755"/>
              <a:gd name="T25" fmla="*/ 520160250 h 12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5" h="1290">
                <a:moveTo>
                  <a:pt x="1755" y="0"/>
                </a:moveTo>
                <a:cubicBezTo>
                  <a:pt x="1439" y="79"/>
                  <a:pt x="1136" y="80"/>
                  <a:pt x="810" y="105"/>
                </a:cubicBezTo>
                <a:cubicBezTo>
                  <a:pt x="627" y="142"/>
                  <a:pt x="843" y="102"/>
                  <a:pt x="480" y="135"/>
                </a:cubicBezTo>
                <a:cubicBezTo>
                  <a:pt x="390" y="143"/>
                  <a:pt x="326" y="193"/>
                  <a:pt x="240" y="210"/>
                </a:cubicBezTo>
                <a:cubicBezTo>
                  <a:pt x="164" y="261"/>
                  <a:pt x="216" y="213"/>
                  <a:pt x="180" y="285"/>
                </a:cubicBezTo>
                <a:cubicBezTo>
                  <a:pt x="172" y="301"/>
                  <a:pt x="157" y="314"/>
                  <a:pt x="150" y="330"/>
                </a:cubicBezTo>
                <a:cubicBezTo>
                  <a:pt x="137" y="359"/>
                  <a:pt x="130" y="390"/>
                  <a:pt x="120" y="420"/>
                </a:cubicBezTo>
                <a:cubicBezTo>
                  <a:pt x="115" y="435"/>
                  <a:pt x="105" y="465"/>
                  <a:pt x="105" y="465"/>
                </a:cubicBezTo>
                <a:cubicBezTo>
                  <a:pt x="92" y="632"/>
                  <a:pt x="92" y="516"/>
                  <a:pt x="60" y="675"/>
                </a:cubicBezTo>
                <a:cubicBezTo>
                  <a:pt x="49" y="732"/>
                  <a:pt x="49" y="843"/>
                  <a:pt x="30" y="900"/>
                </a:cubicBezTo>
                <a:cubicBezTo>
                  <a:pt x="20" y="930"/>
                  <a:pt x="15" y="1050"/>
                  <a:pt x="15" y="1050"/>
                </a:cubicBezTo>
                <a:cubicBezTo>
                  <a:pt x="20" y="1065"/>
                  <a:pt x="5" y="1098"/>
                  <a:pt x="15" y="1110"/>
                </a:cubicBezTo>
                <a:cubicBezTo>
                  <a:pt x="0" y="1155"/>
                  <a:pt x="59" y="1232"/>
                  <a:pt x="30" y="1290"/>
                </a:cubicBezTo>
              </a:path>
            </a:pathLst>
          </a:custGeom>
          <a:noFill/>
          <a:ln w="9525">
            <a:solidFill>
              <a:srgbClr val="993366"/>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79" name="Freeform 82"/>
          <p:cNvSpPr/>
          <p:nvPr/>
        </p:nvSpPr>
        <p:spPr bwMode="auto">
          <a:xfrm>
            <a:off x="5703888" y="5189538"/>
            <a:ext cx="298450" cy="752475"/>
          </a:xfrm>
          <a:custGeom>
            <a:avLst/>
            <a:gdLst>
              <a:gd name="T0" fmla="*/ 127015875 w 470"/>
              <a:gd name="T1" fmla="*/ 477821625 h 1185"/>
              <a:gd name="T2" fmla="*/ 169354500 w 470"/>
              <a:gd name="T3" fmla="*/ 435483000 h 1185"/>
              <a:gd name="T4" fmla="*/ 181451250 w 470"/>
              <a:gd name="T5" fmla="*/ 399192750 h 1185"/>
              <a:gd name="T6" fmla="*/ 187499625 w 470"/>
              <a:gd name="T7" fmla="*/ 338709000 h 1185"/>
              <a:gd name="T8" fmla="*/ 187499625 w 470"/>
              <a:gd name="T9" fmla="*/ 302418750 h 1185"/>
              <a:gd name="T10" fmla="*/ 181451250 w 470"/>
              <a:gd name="T11" fmla="*/ 199596375 h 1185"/>
              <a:gd name="T12" fmla="*/ 169354500 w 470"/>
              <a:gd name="T13" fmla="*/ 127015875 h 1185"/>
              <a:gd name="T14" fmla="*/ 102822375 w 470"/>
              <a:gd name="T15" fmla="*/ 24193500 h 1185"/>
              <a:gd name="T16" fmla="*/ 48387000 w 470"/>
              <a:gd name="T17" fmla="*/ 0 h 1185"/>
              <a:gd name="T18" fmla="*/ 0 w 470"/>
              <a:gd name="T19" fmla="*/ 12096750 h 11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0" h="1185">
                <a:moveTo>
                  <a:pt x="315" y="1185"/>
                </a:moveTo>
                <a:cubicBezTo>
                  <a:pt x="377" y="1164"/>
                  <a:pt x="390" y="1170"/>
                  <a:pt x="420" y="1080"/>
                </a:cubicBezTo>
                <a:cubicBezTo>
                  <a:pt x="430" y="1050"/>
                  <a:pt x="450" y="990"/>
                  <a:pt x="450" y="990"/>
                </a:cubicBezTo>
                <a:cubicBezTo>
                  <a:pt x="455" y="940"/>
                  <a:pt x="465" y="890"/>
                  <a:pt x="465" y="840"/>
                </a:cubicBezTo>
                <a:cubicBezTo>
                  <a:pt x="465" y="720"/>
                  <a:pt x="425" y="870"/>
                  <a:pt x="465" y="750"/>
                </a:cubicBezTo>
                <a:cubicBezTo>
                  <a:pt x="451" y="665"/>
                  <a:pt x="422" y="579"/>
                  <a:pt x="450" y="495"/>
                </a:cubicBezTo>
                <a:cubicBezTo>
                  <a:pt x="409" y="372"/>
                  <a:pt x="470" y="566"/>
                  <a:pt x="420" y="315"/>
                </a:cubicBezTo>
                <a:cubicBezTo>
                  <a:pt x="403" y="232"/>
                  <a:pt x="336" y="96"/>
                  <a:pt x="255" y="60"/>
                </a:cubicBezTo>
                <a:cubicBezTo>
                  <a:pt x="177" y="25"/>
                  <a:pt x="205" y="12"/>
                  <a:pt x="120" y="0"/>
                </a:cubicBezTo>
                <a:cubicBezTo>
                  <a:pt x="70" y="17"/>
                  <a:pt x="31" y="30"/>
                  <a:pt x="0" y="30"/>
                </a:cubicBezTo>
              </a:path>
            </a:pathLst>
          </a:custGeom>
          <a:noFill/>
          <a:ln w="9525">
            <a:solidFill>
              <a:srgbClr val="99CCFF"/>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80" name="Freeform 83"/>
          <p:cNvSpPr/>
          <p:nvPr/>
        </p:nvSpPr>
        <p:spPr bwMode="auto">
          <a:xfrm>
            <a:off x="3446463" y="4913313"/>
            <a:ext cx="2495550" cy="790575"/>
          </a:xfrm>
          <a:custGeom>
            <a:avLst/>
            <a:gdLst>
              <a:gd name="T0" fmla="*/ 0 w 3930"/>
              <a:gd name="T1" fmla="*/ 501612224 h 1246"/>
              <a:gd name="T2" fmla="*/ 731853375 w 3930"/>
              <a:gd name="T3" fmla="*/ 483496255 h 1246"/>
              <a:gd name="T4" fmla="*/ 834675750 w 3930"/>
              <a:gd name="T5" fmla="*/ 465380286 h 1246"/>
              <a:gd name="T6" fmla="*/ 1294352250 w 3930"/>
              <a:gd name="T7" fmla="*/ 386877330 h 1246"/>
              <a:gd name="T8" fmla="*/ 1457658375 w 3930"/>
              <a:gd name="T9" fmla="*/ 332529423 h 1246"/>
              <a:gd name="T10" fmla="*/ 1475803500 w 3930"/>
              <a:gd name="T11" fmla="*/ 326490978 h 1246"/>
              <a:gd name="T12" fmla="*/ 1512093750 w 3930"/>
              <a:gd name="T13" fmla="*/ 302335930 h 1246"/>
              <a:gd name="T14" fmla="*/ 1530238875 w 3930"/>
              <a:gd name="T15" fmla="*/ 290259040 h 1246"/>
              <a:gd name="T16" fmla="*/ 1584674250 w 3930"/>
              <a:gd name="T17" fmla="*/ 127214685 h 1246"/>
              <a:gd name="T18" fmla="*/ 1524190500 w 3930"/>
              <a:gd name="T19" fmla="*/ 6441346 h 1246"/>
              <a:gd name="T20" fmla="*/ 1481851875 w 3930"/>
              <a:gd name="T21" fmla="*/ 402267 h 1246"/>
              <a:gd name="T22" fmla="*/ 1427416500 w 3930"/>
              <a:gd name="T23" fmla="*/ 12479791 h 12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30" h="1246">
                <a:moveTo>
                  <a:pt x="0" y="1246"/>
                </a:moveTo>
                <a:cubicBezTo>
                  <a:pt x="607" y="1236"/>
                  <a:pt x="1208" y="1214"/>
                  <a:pt x="1815" y="1201"/>
                </a:cubicBezTo>
                <a:cubicBezTo>
                  <a:pt x="1902" y="1190"/>
                  <a:pt x="1985" y="1170"/>
                  <a:pt x="2070" y="1156"/>
                </a:cubicBezTo>
                <a:cubicBezTo>
                  <a:pt x="2451" y="1093"/>
                  <a:pt x="2829" y="1024"/>
                  <a:pt x="3210" y="961"/>
                </a:cubicBezTo>
                <a:cubicBezTo>
                  <a:pt x="3352" y="937"/>
                  <a:pt x="3488" y="890"/>
                  <a:pt x="3615" y="826"/>
                </a:cubicBezTo>
                <a:cubicBezTo>
                  <a:pt x="3629" y="819"/>
                  <a:pt x="3646" y="819"/>
                  <a:pt x="3660" y="811"/>
                </a:cubicBezTo>
                <a:cubicBezTo>
                  <a:pt x="3692" y="793"/>
                  <a:pt x="3720" y="771"/>
                  <a:pt x="3750" y="751"/>
                </a:cubicBezTo>
                <a:cubicBezTo>
                  <a:pt x="3765" y="741"/>
                  <a:pt x="3795" y="721"/>
                  <a:pt x="3795" y="721"/>
                </a:cubicBezTo>
                <a:cubicBezTo>
                  <a:pt x="3886" y="584"/>
                  <a:pt x="3910" y="477"/>
                  <a:pt x="3930" y="316"/>
                </a:cubicBezTo>
                <a:cubicBezTo>
                  <a:pt x="3866" y="220"/>
                  <a:pt x="3899" y="75"/>
                  <a:pt x="3780" y="16"/>
                </a:cubicBezTo>
                <a:cubicBezTo>
                  <a:pt x="3749" y="1"/>
                  <a:pt x="3704" y="7"/>
                  <a:pt x="3675" y="1"/>
                </a:cubicBezTo>
                <a:cubicBezTo>
                  <a:pt x="3634" y="11"/>
                  <a:pt x="3571" y="0"/>
                  <a:pt x="3540" y="31"/>
                </a:cubicBezTo>
              </a:path>
            </a:pathLst>
          </a:custGeom>
          <a:noFill/>
          <a:ln w="9525">
            <a:solidFill>
              <a:srgbClr val="993366"/>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81" name="Freeform 84"/>
          <p:cNvSpPr/>
          <p:nvPr/>
        </p:nvSpPr>
        <p:spPr bwMode="auto">
          <a:xfrm>
            <a:off x="3432175" y="5351463"/>
            <a:ext cx="814388" cy="735012"/>
          </a:xfrm>
          <a:custGeom>
            <a:avLst/>
            <a:gdLst>
              <a:gd name="T0" fmla="*/ 517338389 w 1282"/>
              <a:gd name="T1" fmla="*/ 0 h 1158"/>
              <a:gd name="T2" fmla="*/ 499179188 w 1282"/>
              <a:gd name="T3" fmla="*/ 6043220 h 1158"/>
              <a:gd name="T4" fmla="*/ 493125909 w 1282"/>
              <a:gd name="T5" fmla="*/ 24172882 h 1158"/>
              <a:gd name="T6" fmla="*/ 474966709 w 1282"/>
              <a:gd name="T7" fmla="*/ 60431570 h 1158"/>
              <a:gd name="T8" fmla="*/ 462860787 w 1282"/>
              <a:gd name="T9" fmla="*/ 78560596 h 1158"/>
              <a:gd name="T10" fmla="*/ 450754229 w 1282"/>
              <a:gd name="T11" fmla="*/ 114819919 h 1158"/>
              <a:gd name="T12" fmla="*/ 438648307 w 1282"/>
              <a:gd name="T13" fmla="*/ 132948945 h 1158"/>
              <a:gd name="T14" fmla="*/ 426541750 w 1282"/>
              <a:gd name="T15" fmla="*/ 169208268 h 1158"/>
              <a:gd name="T16" fmla="*/ 414435828 w 1282"/>
              <a:gd name="T17" fmla="*/ 187337294 h 1158"/>
              <a:gd name="T18" fmla="*/ 359957590 w 1282"/>
              <a:gd name="T19" fmla="*/ 271941745 h 1158"/>
              <a:gd name="T20" fmla="*/ 323639189 w 1282"/>
              <a:gd name="T21" fmla="*/ 320286874 h 1158"/>
              <a:gd name="T22" fmla="*/ 299426709 w 1282"/>
              <a:gd name="T23" fmla="*/ 356545562 h 1158"/>
              <a:gd name="T24" fmla="*/ 226789271 w 1282"/>
              <a:gd name="T25" fmla="*/ 392804250 h 1158"/>
              <a:gd name="T26" fmla="*/ 214683349 w 1282"/>
              <a:gd name="T27" fmla="*/ 410933911 h 1158"/>
              <a:gd name="T28" fmla="*/ 148099189 w 1282"/>
              <a:gd name="T29" fmla="*/ 429063572 h 1158"/>
              <a:gd name="T30" fmla="*/ 33090071 w 1282"/>
              <a:gd name="T31" fmla="*/ 459279040 h 1158"/>
              <a:gd name="T32" fmla="*/ 2824948 w 1282"/>
              <a:gd name="T33" fmla="*/ 465322260 h 11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82" h="1158">
                <a:moveTo>
                  <a:pt x="1282" y="0"/>
                </a:moveTo>
                <a:cubicBezTo>
                  <a:pt x="1267" y="5"/>
                  <a:pt x="1248" y="4"/>
                  <a:pt x="1237" y="15"/>
                </a:cubicBezTo>
                <a:cubicBezTo>
                  <a:pt x="1226" y="26"/>
                  <a:pt x="1229" y="46"/>
                  <a:pt x="1222" y="60"/>
                </a:cubicBezTo>
                <a:cubicBezTo>
                  <a:pt x="1207" y="90"/>
                  <a:pt x="1192" y="120"/>
                  <a:pt x="1177" y="150"/>
                </a:cubicBezTo>
                <a:cubicBezTo>
                  <a:pt x="1169" y="166"/>
                  <a:pt x="1154" y="179"/>
                  <a:pt x="1147" y="195"/>
                </a:cubicBezTo>
                <a:cubicBezTo>
                  <a:pt x="1134" y="224"/>
                  <a:pt x="1135" y="259"/>
                  <a:pt x="1117" y="285"/>
                </a:cubicBezTo>
                <a:cubicBezTo>
                  <a:pt x="1107" y="300"/>
                  <a:pt x="1094" y="314"/>
                  <a:pt x="1087" y="330"/>
                </a:cubicBezTo>
                <a:cubicBezTo>
                  <a:pt x="1074" y="359"/>
                  <a:pt x="1075" y="394"/>
                  <a:pt x="1057" y="420"/>
                </a:cubicBezTo>
                <a:cubicBezTo>
                  <a:pt x="1047" y="435"/>
                  <a:pt x="1034" y="449"/>
                  <a:pt x="1027" y="465"/>
                </a:cubicBezTo>
                <a:cubicBezTo>
                  <a:pt x="985" y="558"/>
                  <a:pt x="985" y="613"/>
                  <a:pt x="892" y="675"/>
                </a:cubicBezTo>
                <a:cubicBezTo>
                  <a:pt x="872" y="734"/>
                  <a:pt x="854" y="760"/>
                  <a:pt x="802" y="795"/>
                </a:cubicBezTo>
                <a:cubicBezTo>
                  <a:pt x="782" y="825"/>
                  <a:pt x="772" y="865"/>
                  <a:pt x="742" y="885"/>
                </a:cubicBezTo>
                <a:cubicBezTo>
                  <a:pt x="688" y="921"/>
                  <a:pt x="624" y="954"/>
                  <a:pt x="562" y="975"/>
                </a:cubicBezTo>
                <a:cubicBezTo>
                  <a:pt x="552" y="990"/>
                  <a:pt x="547" y="1010"/>
                  <a:pt x="532" y="1020"/>
                </a:cubicBezTo>
                <a:cubicBezTo>
                  <a:pt x="509" y="1036"/>
                  <a:pt x="397" y="1056"/>
                  <a:pt x="367" y="1065"/>
                </a:cubicBezTo>
                <a:cubicBezTo>
                  <a:pt x="268" y="1095"/>
                  <a:pt x="183" y="1118"/>
                  <a:pt x="82" y="1140"/>
                </a:cubicBezTo>
                <a:cubicBezTo>
                  <a:pt x="0" y="1158"/>
                  <a:pt x="70" y="1155"/>
                  <a:pt x="7" y="1155"/>
                </a:cubicBezTo>
              </a:path>
            </a:pathLst>
          </a:custGeom>
          <a:noFill/>
          <a:ln w="9525">
            <a:solidFill>
              <a:srgbClr val="99CCFF"/>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82" name="Rectangle 85"/>
          <p:cNvSpPr>
            <a:spLocks noChangeArrowheads="1"/>
          </p:cNvSpPr>
          <p:nvPr/>
        </p:nvSpPr>
        <p:spPr bwMode="auto">
          <a:xfrm>
            <a:off x="5484813" y="5572125"/>
            <a:ext cx="458787" cy="246063"/>
          </a:xfrm>
          <a:prstGeom prst="rect">
            <a:avLst/>
          </a:prstGeom>
          <a:solidFill>
            <a:srgbClr val="800000">
              <a:alpha val="25098"/>
            </a:srgbClr>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900">
                <a:latin typeface="Times New Roman" panose="02020603050405020304" pitchFamily="18" charset="0"/>
              </a:rPr>
              <a:t>Sin</a:t>
            </a:r>
            <a:endParaRPr lang="en-US" altLang="zh-CN" sz="900"/>
          </a:p>
        </p:txBody>
      </p:sp>
      <p:sp>
        <p:nvSpPr>
          <p:cNvPr id="26684" name="Freeform 87"/>
          <p:cNvSpPr/>
          <p:nvPr/>
        </p:nvSpPr>
        <p:spPr bwMode="auto">
          <a:xfrm>
            <a:off x="3992563" y="5056188"/>
            <a:ext cx="1492250" cy="628650"/>
          </a:xfrm>
          <a:custGeom>
            <a:avLst/>
            <a:gdLst>
              <a:gd name="T0" fmla="*/ 179685688 w 2351"/>
              <a:gd name="T1" fmla="*/ 0 h 990"/>
              <a:gd name="T2" fmla="*/ 40691265 w 2351"/>
              <a:gd name="T3" fmla="*/ 72580500 h 990"/>
              <a:gd name="T4" fmla="*/ 4431684 w 2351"/>
              <a:gd name="T5" fmla="*/ 187499625 h 990"/>
              <a:gd name="T6" fmla="*/ 40691265 w 2351"/>
              <a:gd name="T7" fmla="*/ 272176875 h 990"/>
              <a:gd name="T8" fmla="*/ 167599161 w 2351"/>
              <a:gd name="T9" fmla="*/ 326612250 h 990"/>
              <a:gd name="T10" fmla="*/ 306592950 w 2351"/>
              <a:gd name="T11" fmla="*/ 320563875 h 990"/>
              <a:gd name="T12" fmla="*/ 397241901 w 2351"/>
              <a:gd name="T13" fmla="*/ 332660625 h 990"/>
              <a:gd name="T14" fmla="*/ 554365480 w 2351"/>
              <a:gd name="T15" fmla="*/ 362902500 h 990"/>
              <a:gd name="T16" fmla="*/ 669186850 w 2351"/>
              <a:gd name="T17" fmla="*/ 387096000 h 990"/>
              <a:gd name="T18" fmla="*/ 771921693 w 2351"/>
              <a:gd name="T19" fmla="*/ 393144375 h 990"/>
              <a:gd name="T20" fmla="*/ 832354327 w 2351"/>
              <a:gd name="T21" fmla="*/ 399192750 h 990"/>
              <a:gd name="T22" fmla="*/ 947175697 w 2351"/>
              <a:gd name="T23" fmla="*/ 393144375 h 9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351" h="990">
                <a:moveTo>
                  <a:pt x="446" y="0"/>
                </a:moveTo>
                <a:cubicBezTo>
                  <a:pt x="451" y="125"/>
                  <a:pt x="236" y="75"/>
                  <a:pt x="101" y="180"/>
                </a:cubicBezTo>
                <a:cubicBezTo>
                  <a:pt x="103" y="214"/>
                  <a:pt x="0" y="427"/>
                  <a:pt x="11" y="465"/>
                </a:cubicBezTo>
                <a:cubicBezTo>
                  <a:pt x="26" y="515"/>
                  <a:pt x="54" y="643"/>
                  <a:pt x="101" y="675"/>
                </a:cubicBezTo>
                <a:cubicBezTo>
                  <a:pt x="172" y="723"/>
                  <a:pt x="309" y="774"/>
                  <a:pt x="416" y="810"/>
                </a:cubicBezTo>
                <a:cubicBezTo>
                  <a:pt x="551" y="750"/>
                  <a:pt x="744" y="790"/>
                  <a:pt x="761" y="795"/>
                </a:cubicBezTo>
                <a:cubicBezTo>
                  <a:pt x="834" y="815"/>
                  <a:pt x="911" y="814"/>
                  <a:pt x="986" y="825"/>
                </a:cubicBezTo>
                <a:cubicBezTo>
                  <a:pt x="1083" y="793"/>
                  <a:pt x="1265" y="875"/>
                  <a:pt x="1376" y="900"/>
                </a:cubicBezTo>
                <a:cubicBezTo>
                  <a:pt x="1467" y="920"/>
                  <a:pt x="1569" y="952"/>
                  <a:pt x="1661" y="960"/>
                </a:cubicBezTo>
                <a:cubicBezTo>
                  <a:pt x="1746" y="967"/>
                  <a:pt x="1831" y="969"/>
                  <a:pt x="1916" y="975"/>
                </a:cubicBezTo>
                <a:cubicBezTo>
                  <a:pt x="1966" y="979"/>
                  <a:pt x="2016" y="985"/>
                  <a:pt x="2066" y="990"/>
                </a:cubicBezTo>
                <a:cubicBezTo>
                  <a:pt x="2311" y="974"/>
                  <a:pt x="2216" y="975"/>
                  <a:pt x="2351" y="975"/>
                </a:cubicBezTo>
              </a:path>
            </a:pathLst>
          </a:custGeom>
          <a:noFill/>
          <a:ln w="9525">
            <a:solidFill>
              <a:srgbClr val="993366"/>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85" name="Rectangle 88"/>
          <p:cNvSpPr>
            <a:spLocks noChangeArrowheads="1"/>
          </p:cNvSpPr>
          <p:nvPr/>
        </p:nvSpPr>
        <p:spPr bwMode="auto">
          <a:xfrm>
            <a:off x="4143375" y="5143500"/>
            <a:ext cx="207963" cy="207963"/>
          </a:xfrm>
          <a:prstGeom prst="rect">
            <a:avLst/>
          </a:prstGeom>
          <a:solidFill>
            <a:srgbClr val="0000FF">
              <a:alpha val="36862"/>
            </a:srgbClr>
          </a:solidFill>
          <a:ln w="9525">
            <a:solidFill>
              <a:srgbClr val="3366FF"/>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900"/>
          </a:p>
        </p:txBody>
      </p:sp>
      <p:sp>
        <p:nvSpPr>
          <p:cNvPr id="26686" name="Freeform 89"/>
          <p:cNvSpPr/>
          <p:nvPr/>
        </p:nvSpPr>
        <p:spPr bwMode="auto">
          <a:xfrm>
            <a:off x="3924300" y="4751388"/>
            <a:ext cx="1560513" cy="1344612"/>
          </a:xfrm>
          <a:custGeom>
            <a:avLst/>
            <a:gdLst>
              <a:gd name="T0" fmla="*/ 198467784 w 2457"/>
              <a:gd name="T1" fmla="*/ 0 h 2117"/>
              <a:gd name="T2" fmla="*/ 144009881 w 2457"/>
              <a:gd name="T3" fmla="*/ 30255993 h 2117"/>
              <a:gd name="T4" fmla="*/ 95603492 w 2457"/>
              <a:gd name="T5" fmla="*/ 78665836 h 2117"/>
              <a:gd name="T6" fmla="*/ 71399980 w 2457"/>
              <a:gd name="T7" fmla="*/ 114973536 h 2117"/>
              <a:gd name="T8" fmla="*/ 65349102 w 2457"/>
              <a:gd name="T9" fmla="*/ 133126750 h 2117"/>
              <a:gd name="T10" fmla="*/ 53247346 w 2457"/>
              <a:gd name="T11" fmla="*/ 151280600 h 2117"/>
              <a:gd name="T12" fmla="*/ 35094712 w 2457"/>
              <a:gd name="T13" fmla="*/ 217844293 h 2117"/>
              <a:gd name="T14" fmla="*/ 4840956 w 2457"/>
              <a:gd name="T15" fmla="*/ 387278743 h 2117"/>
              <a:gd name="T16" fmla="*/ 47196468 w 2457"/>
              <a:gd name="T17" fmla="*/ 484098429 h 2117"/>
              <a:gd name="T18" fmla="*/ 95603492 w 2457"/>
              <a:gd name="T19" fmla="*/ 538559343 h 2117"/>
              <a:gd name="T20" fmla="*/ 144009881 w 2457"/>
              <a:gd name="T21" fmla="*/ 593020258 h 2117"/>
              <a:gd name="T22" fmla="*/ 198467784 w 2457"/>
              <a:gd name="T23" fmla="*/ 617225179 h 2117"/>
              <a:gd name="T24" fmla="*/ 240823295 w 2457"/>
              <a:gd name="T25" fmla="*/ 629327958 h 2117"/>
              <a:gd name="T26" fmla="*/ 252925051 w 2457"/>
              <a:gd name="T27" fmla="*/ 647481172 h 2117"/>
              <a:gd name="T28" fmla="*/ 289230319 w 2457"/>
              <a:gd name="T29" fmla="*/ 659583951 h 2117"/>
              <a:gd name="T30" fmla="*/ 307382953 w 2457"/>
              <a:gd name="T31" fmla="*/ 671686094 h 2117"/>
              <a:gd name="T32" fmla="*/ 349738464 w 2457"/>
              <a:gd name="T33" fmla="*/ 683788872 h 2117"/>
              <a:gd name="T34" fmla="*/ 434450122 w 2457"/>
              <a:gd name="T35" fmla="*/ 714044865 h 2117"/>
              <a:gd name="T36" fmla="*/ 694636607 w 2457"/>
              <a:gd name="T37" fmla="*/ 786659630 h 2117"/>
              <a:gd name="T38" fmla="*/ 827755289 w 2457"/>
              <a:gd name="T39" fmla="*/ 810864551 h 2117"/>
              <a:gd name="T40" fmla="*/ 936670459 w 2457"/>
              <a:gd name="T41" fmla="*/ 847171616 h 2117"/>
              <a:gd name="T42" fmla="*/ 991127726 w 2457"/>
              <a:gd name="T43" fmla="*/ 853223322 h 21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57" h="2117">
                <a:moveTo>
                  <a:pt x="492" y="0"/>
                </a:moveTo>
                <a:cubicBezTo>
                  <a:pt x="447" y="30"/>
                  <a:pt x="402" y="45"/>
                  <a:pt x="357" y="75"/>
                </a:cubicBezTo>
                <a:cubicBezTo>
                  <a:pt x="323" y="126"/>
                  <a:pt x="280" y="152"/>
                  <a:pt x="237" y="195"/>
                </a:cubicBezTo>
                <a:cubicBezTo>
                  <a:pt x="201" y="302"/>
                  <a:pt x="252" y="173"/>
                  <a:pt x="177" y="285"/>
                </a:cubicBezTo>
                <a:cubicBezTo>
                  <a:pt x="168" y="298"/>
                  <a:pt x="169" y="316"/>
                  <a:pt x="162" y="330"/>
                </a:cubicBezTo>
                <a:cubicBezTo>
                  <a:pt x="154" y="346"/>
                  <a:pt x="142" y="360"/>
                  <a:pt x="132" y="375"/>
                </a:cubicBezTo>
                <a:cubicBezTo>
                  <a:pt x="118" y="431"/>
                  <a:pt x="101" y="484"/>
                  <a:pt x="87" y="540"/>
                </a:cubicBezTo>
                <a:cubicBezTo>
                  <a:pt x="92" y="665"/>
                  <a:pt x="0" y="835"/>
                  <a:pt x="12" y="960"/>
                </a:cubicBezTo>
                <a:cubicBezTo>
                  <a:pt x="20" y="1038"/>
                  <a:pt x="78" y="1141"/>
                  <a:pt x="117" y="1200"/>
                </a:cubicBezTo>
                <a:cubicBezTo>
                  <a:pt x="137" y="1230"/>
                  <a:pt x="207" y="1315"/>
                  <a:pt x="237" y="1335"/>
                </a:cubicBezTo>
                <a:cubicBezTo>
                  <a:pt x="252" y="1345"/>
                  <a:pt x="335" y="1448"/>
                  <a:pt x="357" y="1470"/>
                </a:cubicBezTo>
                <a:cubicBezTo>
                  <a:pt x="392" y="1505"/>
                  <a:pt x="463" y="1489"/>
                  <a:pt x="492" y="1530"/>
                </a:cubicBezTo>
                <a:cubicBezTo>
                  <a:pt x="518" y="1567"/>
                  <a:pt x="561" y="1536"/>
                  <a:pt x="597" y="1560"/>
                </a:cubicBezTo>
                <a:cubicBezTo>
                  <a:pt x="607" y="1575"/>
                  <a:pt x="612" y="1595"/>
                  <a:pt x="627" y="1605"/>
                </a:cubicBezTo>
                <a:cubicBezTo>
                  <a:pt x="654" y="1622"/>
                  <a:pt x="687" y="1625"/>
                  <a:pt x="717" y="1635"/>
                </a:cubicBezTo>
                <a:cubicBezTo>
                  <a:pt x="734" y="1641"/>
                  <a:pt x="746" y="1657"/>
                  <a:pt x="762" y="1665"/>
                </a:cubicBezTo>
                <a:cubicBezTo>
                  <a:pt x="784" y="1676"/>
                  <a:pt x="848" y="1690"/>
                  <a:pt x="867" y="1695"/>
                </a:cubicBezTo>
                <a:cubicBezTo>
                  <a:pt x="934" y="1739"/>
                  <a:pt x="1000" y="1755"/>
                  <a:pt x="1077" y="1770"/>
                </a:cubicBezTo>
                <a:cubicBezTo>
                  <a:pt x="1264" y="1894"/>
                  <a:pt x="1503" y="1926"/>
                  <a:pt x="1722" y="1950"/>
                </a:cubicBezTo>
                <a:cubicBezTo>
                  <a:pt x="1831" y="1977"/>
                  <a:pt x="1942" y="1992"/>
                  <a:pt x="2052" y="2010"/>
                </a:cubicBezTo>
                <a:cubicBezTo>
                  <a:pt x="2140" y="2025"/>
                  <a:pt x="2236" y="2071"/>
                  <a:pt x="2322" y="2100"/>
                </a:cubicBezTo>
                <a:cubicBezTo>
                  <a:pt x="2373" y="2117"/>
                  <a:pt x="2394" y="2115"/>
                  <a:pt x="2457" y="2115"/>
                </a:cubicBezTo>
              </a:path>
            </a:pathLst>
          </a:custGeom>
          <a:noFill/>
          <a:ln w="9525">
            <a:solidFill>
              <a:srgbClr val="99CCFF"/>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88" name="Rectangle 91"/>
          <p:cNvSpPr>
            <a:spLocks noChangeArrowheads="1"/>
          </p:cNvSpPr>
          <p:nvPr/>
        </p:nvSpPr>
        <p:spPr bwMode="auto">
          <a:xfrm>
            <a:off x="2981325" y="5572125"/>
            <a:ext cx="447675" cy="246063"/>
          </a:xfrm>
          <a:prstGeom prst="rect">
            <a:avLst/>
          </a:prstGeom>
          <a:solidFill>
            <a:srgbClr val="800000">
              <a:alpha val="25098"/>
            </a:srgbClr>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900">
                <a:latin typeface="Times New Roman" panose="02020603050405020304" pitchFamily="18" charset="0"/>
              </a:rPr>
              <a:t>Hin</a:t>
            </a:r>
            <a:endParaRPr lang="en-US" altLang="zh-CN" sz="900"/>
          </a:p>
        </p:txBody>
      </p:sp>
      <p:sp>
        <p:nvSpPr>
          <p:cNvPr id="26689" name="AutoShape 92"/>
          <p:cNvSpPr/>
          <p:nvPr/>
        </p:nvSpPr>
        <p:spPr bwMode="auto">
          <a:xfrm>
            <a:off x="2665413" y="3856038"/>
            <a:ext cx="114300" cy="1485900"/>
          </a:xfrm>
          <a:prstGeom prst="rightBrace">
            <a:avLst>
              <a:gd name="adj1" fmla="val 108333"/>
              <a:gd name="adj2" fmla="val 27051"/>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6690" name="Freeform 93"/>
          <p:cNvSpPr/>
          <p:nvPr/>
        </p:nvSpPr>
        <p:spPr bwMode="auto">
          <a:xfrm>
            <a:off x="2760663" y="4233863"/>
            <a:ext cx="1485900" cy="315912"/>
          </a:xfrm>
          <a:custGeom>
            <a:avLst/>
            <a:gdLst>
              <a:gd name="T0" fmla="*/ 1022175375 w 2160"/>
              <a:gd name="T1" fmla="*/ 193411612 h 516"/>
              <a:gd name="T2" fmla="*/ 802123904 w 2160"/>
              <a:gd name="T3" fmla="*/ 29236554 h 516"/>
              <a:gd name="T4" fmla="*/ 0 w 2160"/>
              <a:gd name="T5" fmla="*/ 17991678 h 516"/>
              <a:gd name="T6" fmla="*/ 0 60000 65536"/>
              <a:gd name="T7" fmla="*/ 0 60000 65536"/>
              <a:gd name="T8" fmla="*/ 0 60000 65536"/>
            </a:gdLst>
            <a:ahLst/>
            <a:cxnLst>
              <a:cxn ang="T6">
                <a:pos x="T0" y="T1"/>
              </a:cxn>
              <a:cxn ang="T7">
                <a:pos x="T2" y="T3"/>
              </a:cxn>
              <a:cxn ang="T8">
                <a:pos x="T4" y="T5"/>
              </a:cxn>
            </a:cxnLst>
            <a:rect l="0" t="0" r="r" b="b"/>
            <a:pathLst>
              <a:path w="2160" h="516">
                <a:moveTo>
                  <a:pt x="2160" y="516"/>
                </a:moveTo>
                <a:cubicBezTo>
                  <a:pt x="2083" y="443"/>
                  <a:pt x="2055" y="156"/>
                  <a:pt x="1695" y="78"/>
                </a:cubicBezTo>
                <a:cubicBezTo>
                  <a:pt x="1335" y="0"/>
                  <a:pt x="353" y="54"/>
                  <a:pt x="0" y="48"/>
                </a:cubicBezTo>
              </a:path>
            </a:pathLst>
          </a:custGeom>
          <a:noFill/>
          <a:ln w="19050">
            <a:solidFill>
              <a:srgbClr val="800000"/>
            </a:solidFill>
            <a:rou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91" name="Rectangle 94"/>
          <p:cNvSpPr>
            <a:spLocks noChangeArrowheads="1"/>
          </p:cNvSpPr>
          <p:nvPr/>
        </p:nvSpPr>
        <p:spPr bwMode="auto">
          <a:xfrm>
            <a:off x="1474788" y="3856038"/>
            <a:ext cx="1143000" cy="1543050"/>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spcBef>
                <a:spcPct val="0"/>
              </a:spcBef>
              <a:buClrTx/>
              <a:buSzTx/>
              <a:buFontTx/>
              <a:buNone/>
            </a:pPr>
            <a:r>
              <a:rPr lang="zh-CN" altLang="en-US" sz="900">
                <a:latin typeface="Times New Roman" panose="02020603050405020304" pitchFamily="18" charset="0"/>
              </a:rPr>
              <a:t>缓冲区号</a:t>
            </a:r>
          </a:p>
          <a:p>
            <a:pPr algn="just" eaLnBrk="1" hangingPunct="1">
              <a:lnSpc>
                <a:spcPct val="140000"/>
              </a:lnSpc>
              <a:spcBef>
                <a:spcPct val="0"/>
              </a:spcBef>
              <a:buClrTx/>
              <a:buSzTx/>
              <a:buFontTx/>
              <a:buNone/>
            </a:pPr>
            <a:r>
              <a:rPr lang="zh-CN" altLang="en-US" sz="900">
                <a:latin typeface="Times New Roman" panose="02020603050405020304" pitchFamily="18" charset="0"/>
              </a:rPr>
              <a:t>设备号</a:t>
            </a:r>
          </a:p>
          <a:p>
            <a:pPr algn="just" eaLnBrk="1" hangingPunct="1">
              <a:lnSpc>
                <a:spcPct val="140000"/>
              </a:lnSpc>
              <a:spcBef>
                <a:spcPct val="0"/>
              </a:spcBef>
              <a:buClrTx/>
              <a:buSzTx/>
              <a:buFontTx/>
              <a:buNone/>
            </a:pPr>
            <a:r>
              <a:rPr lang="zh-CN" altLang="en-US" sz="900">
                <a:latin typeface="Times New Roman" panose="02020603050405020304" pitchFamily="18" charset="0"/>
              </a:rPr>
              <a:t>设备上的数据块号</a:t>
            </a:r>
          </a:p>
          <a:p>
            <a:pPr algn="just" eaLnBrk="1" hangingPunct="1">
              <a:lnSpc>
                <a:spcPct val="140000"/>
              </a:lnSpc>
              <a:spcBef>
                <a:spcPct val="0"/>
              </a:spcBef>
              <a:buClrTx/>
              <a:buSzTx/>
              <a:buFontTx/>
              <a:buNone/>
            </a:pPr>
            <a:r>
              <a:rPr lang="zh-CN" altLang="en-US" sz="900">
                <a:latin typeface="Times New Roman" panose="02020603050405020304" pitchFamily="18" charset="0"/>
              </a:rPr>
              <a:t>互斥标识位</a:t>
            </a:r>
          </a:p>
          <a:p>
            <a:pPr algn="just" eaLnBrk="1" hangingPunct="1">
              <a:lnSpc>
                <a:spcPct val="140000"/>
              </a:lnSpc>
              <a:spcBef>
                <a:spcPct val="0"/>
              </a:spcBef>
              <a:buClrTx/>
              <a:buSzTx/>
              <a:buFontTx/>
              <a:buNone/>
            </a:pPr>
            <a:r>
              <a:rPr lang="zh-CN" altLang="en-US" sz="900">
                <a:latin typeface="Times New Roman" panose="02020603050405020304" pitchFamily="18" charset="0"/>
              </a:rPr>
              <a:t>队列指针</a:t>
            </a:r>
          </a:p>
          <a:p>
            <a:pPr algn="just" eaLnBrk="1" hangingPunct="1">
              <a:lnSpc>
                <a:spcPct val="140000"/>
              </a:lnSpc>
              <a:spcBef>
                <a:spcPct val="0"/>
              </a:spcBef>
              <a:buClrTx/>
              <a:buSzTx/>
              <a:buFontTx/>
              <a:buNone/>
            </a:pPr>
            <a:endParaRPr lang="zh-CN" altLang="en-US" sz="900">
              <a:latin typeface="Times New Roman" panose="02020603050405020304" pitchFamily="18" charset="0"/>
            </a:endParaRPr>
          </a:p>
          <a:p>
            <a:pPr algn="just" eaLnBrk="1" hangingPunct="1">
              <a:lnSpc>
                <a:spcPct val="140000"/>
              </a:lnSpc>
              <a:spcBef>
                <a:spcPct val="0"/>
              </a:spcBef>
              <a:buClrTx/>
              <a:buSzTx/>
              <a:buFontTx/>
              <a:buNone/>
            </a:pPr>
            <a:r>
              <a:rPr lang="zh-CN" altLang="en-US" sz="900">
                <a:latin typeface="Times New Roman" panose="02020603050405020304" pitchFamily="18" charset="0"/>
              </a:rPr>
              <a:t>数据区</a:t>
            </a:r>
            <a:endParaRPr lang="zh-CN" altLang="en-US" sz="900"/>
          </a:p>
        </p:txBody>
      </p:sp>
      <p:sp>
        <p:nvSpPr>
          <p:cNvPr id="26692" name="Rectangle 95"/>
          <p:cNvSpPr>
            <a:spLocks noChangeArrowheads="1"/>
          </p:cNvSpPr>
          <p:nvPr/>
        </p:nvSpPr>
        <p:spPr bwMode="auto">
          <a:xfrm>
            <a:off x="1616075" y="3625850"/>
            <a:ext cx="10287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900">
                <a:latin typeface="Times New Roman" panose="02020603050405020304" pitchFamily="18" charset="0"/>
              </a:rPr>
              <a:t>缓冲区数据结构</a:t>
            </a:r>
            <a:endParaRPr lang="zh-CN" altLang="en-US" sz="900"/>
          </a:p>
        </p:txBody>
      </p:sp>
      <p:sp>
        <p:nvSpPr>
          <p:cNvPr id="26693" name="Line 96"/>
          <p:cNvSpPr>
            <a:spLocks noChangeShapeType="1"/>
          </p:cNvSpPr>
          <p:nvPr/>
        </p:nvSpPr>
        <p:spPr bwMode="auto">
          <a:xfrm>
            <a:off x="1482725" y="4705350"/>
            <a:ext cx="1143000" cy="158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94" name="Line 97"/>
          <p:cNvSpPr>
            <a:spLocks noChangeShapeType="1"/>
          </p:cNvSpPr>
          <p:nvPr/>
        </p:nvSpPr>
        <p:spPr bwMode="auto">
          <a:xfrm>
            <a:off x="1482725" y="4506913"/>
            <a:ext cx="1143000" cy="1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95" name="Line 98"/>
          <p:cNvSpPr>
            <a:spLocks noChangeShapeType="1"/>
          </p:cNvSpPr>
          <p:nvPr/>
        </p:nvSpPr>
        <p:spPr bwMode="auto">
          <a:xfrm>
            <a:off x="1482725" y="4310063"/>
            <a:ext cx="1143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96" name="Line 99"/>
          <p:cNvSpPr>
            <a:spLocks noChangeShapeType="1"/>
          </p:cNvSpPr>
          <p:nvPr/>
        </p:nvSpPr>
        <p:spPr bwMode="auto">
          <a:xfrm>
            <a:off x="1482725" y="4111625"/>
            <a:ext cx="1143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697" name="Line 100"/>
          <p:cNvSpPr>
            <a:spLocks noChangeShapeType="1"/>
          </p:cNvSpPr>
          <p:nvPr/>
        </p:nvSpPr>
        <p:spPr bwMode="auto">
          <a:xfrm>
            <a:off x="1484313" y="4902200"/>
            <a:ext cx="1143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3"/>
          <p:cNvSpPr>
            <a:spLocks noChangeArrowheads="1"/>
          </p:cNvSpPr>
          <p:nvPr/>
        </p:nvSpPr>
        <p:spPr bwMode="auto">
          <a:xfrm>
            <a:off x="762000" y="1143000"/>
            <a:ext cx="7391400" cy="685800"/>
          </a:xfrm>
          <a:prstGeom prst="rect">
            <a:avLst/>
          </a:prstGeom>
          <a:solidFill>
            <a:srgbClr val="FFFFFF"/>
          </a:soli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955" indent="-274955" eaLnBrk="0" hangingPunct="0">
              <a:spcBef>
                <a:spcPct val="20000"/>
              </a:spcBef>
              <a:buClr>
                <a:srgbClr val="993300"/>
              </a:buClr>
              <a:buSzPct val="90000"/>
              <a:buFont typeface="Wingdings" panose="05000000000000000000" pitchFamily="2" charset="2"/>
              <a:buChar char="n"/>
              <a:tabLst>
                <a:tab pos="809625" algn="l"/>
              </a:tabLst>
              <a:defRPr sz="2800" b="1">
                <a:solidFill>
                  <a:schemeClr val="tx1"/>
                </a:solidFill>
                <a:latin typeface="Arial" panose="020B0604020202020204" pitchFamily="34" charset="0"/>
                <a:ea typeface="宋体" panose="02010600030101010101" pitchFamily="2" charset="-122"/>
              </a:defRPr>
            </a:lvl1pPr>
            <a:lvl2pPr marL="454025" indent="81280" eaLnBrk="0" hangingPunct="0">
              <a:spcBef>
                <a:spcPct val="20000"/>
              </a:spcBef>
              <a:buClr>
                <a:srgbClr val="CC6600"/>
              </a:buClr>
              <a:buSzPct val="80000"/>
              <a:buFont typeface="Wingdings" panose="05000000000000000000" pitchFamily="2" charset="2"/>
              <a:buChar char="l"/>
              <a:tabLst>
                <a:tab pos="809625" algn="l"/>
              </a:tabLst>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tabLst>
                <a:tab pos="809625" algn="l"/>
              </a:tabLst>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
                <a:srgbClr val="FF0000"/>
              </a:buClr>
              <a:buFont typeface="Wingdings" panose="05000000000000000000" pitchFamily="2" charset="2"/>
              <a:buChar char="l"/>
            </a:pPr>
            <a:r>
              <a:rPr lang="zh-CN" altLang="en-US" sz="2600"/>
              <a:t>单缓冲，双缓冲，环形缓冲，</a:t>
            </a:r>
            <a:r>
              <a:rPr lang="zh-CN" altLang="en-US" sz="2600">
                <a:solidFill>
                  <a:srgbClr val="CC0000"/>
                </a:solidFill>
              </a:rPr>
              <a:t>缓冲池</a:t>
            </a:r>
            <a:endParaRPr lang="zh-CN" altLang="en-US" sz="2400">
              <a:solidFill>
                <a:srgbClr val="CC0000"/>
              </a:solidFill>
            </a:endParaRPr>
          </a:p>
        </p:txBody>
      </p:sp>
      <p:sp>
        <p:nvSpPr>
          <p:cNvPr id="27652" name="Rectangle 2"/>
          <p:cNvSpPr>
            <a:spLocks noChangeArrowheads="1"/>
          </p:cNvSpPr>
          <p:nvPr/>
        </p:nvSpPr>
        <p:spPr bwMode="auto">
          <a:xfrm>
            <a:off x="838200" y="490538"/>
            <a:ext cx="716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dirty="0">
                <a:latin typeface="黑体" panose="02010609060101010101" pitchFamily="49" charset="-122"/>
                <a:ea typeface="黑体" panose="02010609060101010101" pitchFamily="49" charset="-122"/>
              </a:rPr>
              <a:t>缓冲技术</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软件缓冲的</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种实现方法</a:t>
            </a:r>
          </a:p>
        </p:txBody>
      </p:sp>
      <p:sp>
        <p:nvSpPr>
          <p:cNvPr id="27653" name="Rectangle 8"/>
          <p:cNvSpPr>
            <a:spLocks noChangeArrowheads="1"/>
          </p:cNvSpPr>
          <p:nvPr/>
        </p:nvSpPr>
        <p:spPr bwMode="auto">
          <a:xfrm>
            <a:off x="3949700" y="6307138"/>
            <a:ext cx="22225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a:solidFill>
                  <a:srgbClr val="CC0000"/>
                </a:solidFill>
                <a:latin typeface="Times New Roman" panose="02020603050405020304" pitchFamily="18" charset="0"/>
              </a:rPr>
              <a:t>缓冲池的工作流程</a:t>
            </a:r>
            <a:endParaRPr lang="zh-CN" altLang="en-US" sz="1600">
              <a:solidFill>
                <a:srgbClr val="CC0000"/>
              </a:solidFill>
            </a:endParaRPr>
          </a:p>
        </p:txBody>
      </p:sp>
      <p:sp>
        <p:nvSpPr>
          <p:cNvPr id="27654" name="Rectangle 53"/>
          <p:cNvSpPr>
            <a:spLocks noChangeArrowheads="1"/>
          </p:cNvSpPr>
          <p:nvPr/>
        </p:nvSpPr>
        <p:spPr bwMode="auto">
          <a:xfrm>
            <a:off x="2943225" y="3063875"/>
            <a:ext cx="4287838" cy="3167063"/>
          </a:xfrm>
          <a:prstGeom prst="rect">
            <a:avLst/>
          </a:prstGeom>
          <a:solidFill>
            <a:srgbClr val="C0C0C0">
              <a:alpha val="5098"/>
            </a:srgbClr>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600"/>
          </a:p>
        </p:txBody>
      </p:sp>
      <p:sp>
        <p:nvSpPr>
          <p:cNvPr id="27655" name="Rectangle 6"/>
          <p:cNvSpPr>
            <a:spLocks noChangeArrowheads="1"/>
          </p:cNvSpPr>
          <p:nvPr/>
        </p:nvSpPr>
        <p:spPr bwMode="auto">
          <a:xfrm>
            <a:off x="1905000" y="5468938"/>
            <a:ext cx="104616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a:solidFill>
                  <a:srgbClr val="993366"/>
                </a:solidFill>
                <a:latin typeface="Times New Roman" panose="02020603050405020304" pitchFamily="18" charset="0"/>
              </a:rPr>
              <a:t>提取输出</a:t>
            </a:r>
            <a:endParaRPr lang="zh-CN" altLang="en-US" sz="1600"/>
          </a:p>
        </p:txBody>
      </p:sp>
      <p:sp>
        <p:nvSpPr>
          <p:cNvPr id="27656" name="Rectangle 7"/>
          <p:cNvSpPr>
            <a:spLocks noChangeArrowheads="1"/>
          </p:cNvSpPr>
          <p:nvPr/>
        </p:nvSpPr>
        <p:spPr bwMode="auto">
          <a:xfrm>
            <a:off x="838200" y="4933950"/>
            <a:ext cx="1071563" cy="474663"/>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latin typeface="Times New Roman" panose="02020603050405020304" pitchFamily="18" charset="0"/>
              </a:rPr>
              <a:t>输入设备</a:t>
            </a:r>
            <a:endParaRPr lang="zh-CN" altLang="en-US" sz="1600"/>
          </a:p>
        </p:txBody>
      </p:sp>
      <p:sp>
        <p:nvSpPr>
          <p:cNvPr id="27657" name="Rectangle 9"/>
          <p:cNvSpPr>
            <a:spLocks noChangeArrowheads="1"/>
          </p:cNvSpPr>
          <p:nvPr/>
        </p:nvSpPr>
        <p:spPr bwMode="auto">
          <a:xfrm>
            <a:off x="838200" y="5535613"/>
            <a:ext cx="1071563" cy="474662"/>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latin typeface="Times New Roman" panose="02020603050405020304" pitchFamily="18" charset="0"/>
              </a:rPr>
              <a:t>输出设备</a:t>
            </a:r>
            <a:endParaRPr lang="zh-CN" altLang="en-US" sz="1600"/>
          </a:p>
        </p:txBody>
      </p:sp>
      <p:sp>
        <p:nvSpPr>
          <p:cNvPr id="27658" name="Rectangle 10"/>
          <p:cNvSpPr>
            <a:spLocks noChangeArrowheads="1"/>
          </p:cNvSpPr>
          <p:nvPr/>
        </p:nvSpPr>
        <p:spPr bwMode="auto">
          <a:xfrm>
            <a:off x="3111500" y="5597525"/>
            <a:ext cx="600075" cy="390525"/>
          </a:xfrm>
          <a:prstGeom prst="rect">
            <a:avLst/>
          </a:prstGeom>
          <a:solidFill>
            <a:srgbClr val="0000FF">
              <a:alpha val="20000"/>
            </a:srgbClr>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latin typeface="Times New Roman" panose="02020603050405020304" pitchFamily="18" charset="0"/>
              </a:rPr>
              <a:t>Sout</a:t>
            </a:r>
            <a:endParaRPr lang="en-US" altLang="zh-CN" sz="1600"/>
          </a:p>
        </p:txBody>
      </p:sp>
      <p:sp>
        <p:nvSpPr>
          <p:cNvPr id="27659" name="Rectangle 11"/>
          <p:cNvSpPr>
            <a:spLocks noChangeArrowheads="1"/>
          </p:cNvSpPr>
          <p:nvPr/>
        </p:nvSpPr>
        <p:spPr bwMode="auto">
          <a:xfrm>
            <a:off x="6464300" y="5597525"/>
            <a:ext cx="615950" cy="390525"/>
          </a:xfrm>
          <a:prstGeom prst="rect">
            <a:avLst/>
          </a:prstGeom>
          <a:solidFill>
            <a:srgbClr val="0000FF">
              <a:alpha val="20000"/>
            </a:srgbClr>
          </a:solidFill>
          <a:ln w="9525">
            <a:solidFill>
              <a:srgbClr val="000000"/>
            </a:solidFill>
            <a:miter lim="800000"/>
          </a:ln>
        </p:spPr>
        <p:txBody>
          <a:bodyPr lIns="0" rIns="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latin typeface="Times New Roman" panose="02020603050405020304" pitchFamily="18" charset="0"/>
              </a:rPr>
              <a:t>Hout</a:t>
            </a:r>
            <a:endParaRPr lang="en-US" altLang="zh-CN" sz="1600"/>
          </a:p>
        </p:txBody>
      </p:sp>
      <p:sp>
        <p:nvSpPr>
          <p:cNvPr id="27660" name="Rectangle 12"/>
          <p:cNvSpPr>
            <a:spLocks noChangeArrowheads="1"/>
          </p:cNvSpPr>
          <p:nvPr/>
        </p:nvSpPr>
        <p:spPr bwMode="auto">
          <a:xfrm>
            <a:off x="8226425" y="4660900"/>
            <a:ext cx="612775" cy="1268413"/>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endParaRPr lang="en-US" altLang="zh-CN" sz="1600">
              <a:latin typeface="Times New Roman" panose="02020603050405020304" pitchFamily="18" charset="0"/>
            </a:endParaRPr>
          </a:p>
          <a:p>
            <a:pPr algn="just" eaLnBrk="1" hangingPunct="1">
              <a:spcBef>
                <a:spcPct val="0"/>
              </a:spcBef>
              <a:buClrTx/>
              <a:buSzTx/>
              <a:buFontTx/>
              <a:buNone/>
            </a:pPr>
            <a:r>
              <a:rPr lang="en-US" altLang="zh-CN" sz="1600">
                <a:latin typeface="Times New Roman" panose="02020603050405020304" pitchFamily="18" charset="0"/>
              </a:rPr>
              <a:t>CPU</a:t>
            </a:r>
            <a:endParaRPr lang="en-US" altLang="zh-CN" sz="1600"/>
          </a:p>
        </p:txBody>
      </p:sp>
      <p:sp>
        <p:nvSpPr>
          <p:cNvPr id="27661" name="Line 13"/>
          <p:cNvSpPr>
            <a:spLocks noChangeShapeType="1"/>
          </p:cNvSpPr>
          <p:nvPr/>
        </p:nvSpPr>
        <p:spPr bwMode="auto">
          <a:xfrm>
            <a:off x="1905000" y="5181600"/>
            <a:ext cx="12192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2" name="Line 14"/>
          <p:cNvSpPr>
            <a:spLocks noChangeShapeType="1"/>
          </p:cNvSpPr>
          <p:nvPr/>
        </p:nvSpPr>
        <p:spPr bwMode="auto">
          <a:xfrm flipH="1" flipV="1">
            <a:off x="1905000" y="5791200"/>
            <a:ext cx="12192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3" name="Line 15"/>
          <p:cNvSpPr>
            <a:spLocks noChangeShapeType="1"/>
          </p:cNvSpPr>
          <p:nvPr/>
        </p:nvSpPr>
        <p:spPr bwMode="auto">
          <a:xfrm>
            <a:off x="7086600" y="5181600"/>
            <a:ext cx="11430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4" name="Line 16"/>
          <p:cNvSpPr>
            <a:spLocks noChangeShapeType="1"/>
          </p:cNvSpPr>
          <p:nvPr/>
        </p:nvSpPr>
        <p:spPr bwMode="auto">
          <a:xfrm flipH="1" flipV="1">
            <a:off x="7086600" y="5791200"/>
            <a:ext cx="11430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5" name="Rectangle 17"/>
          <p:cNvSpPr>
            <a:spLocks noChangeArrowheads="1"/>
          </p:cNvSpPr>
          <p:nvPr/>
        </p:nvSpPr>
        <p:spPr bwMode="auto">
          <a:xfrm>
            <a:off x="4806950" y="5597525"/>
            <a:ext cx="10461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a:latin typeface="Times New Roman" panose="02020603050405020304" pitchFamily="18" charset="0"/>
              </a:rPr>
              <a:t>缓冲池</a:t>
            </a:r>
            <a:endParaRPr lang="zh-CN" altLang="en-US" sz="1600"/>
          </a:p>
        </p:txBody>
      </p:sp>
      <p:sp>
        <p:nvSpPr>
          <p:cNvPr id="27666" name="Rectangle 18"/>
          <p:cNvSpPr>
            <a:spLocks noChangeArrowheads="1"/>
          </p:cNvSpPr>
          <p:nvPr/>
        </p:nvSpPr>
        <p:spPr bwMode="auto">
          <a:xfrm>
            <a:off x="1905000" y="4857750"/>
            <a:ext cx="104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a:solidFill>
                  <a:srgbClr val="993366"/>
                </a:solidFill>
                <a:latin typeface="Times New Roman" panose="02020603050405020304" pitchFamily="18" charset="0"/>
              </a:rPr>
              <a:t>收容输入</a:t>
            </a:r>
            <a:endParaRPr lang="zh-CN" altLang="en-US" sz="1600"/>
          </a:p>
        </p:txBody>
      </p:sp>
      <p:sp>
        <p:nvSpPr>
          <p:cNvPr id="27667" name="Rectangle 19"/>
          <p:cNvSpPr>
            <a:spLocks noChangeArrowheads="1"/>
          </p:cNvSpPr>
          <p:nvPr/>
        </p:nvSpPr>
        <p:spPr bwMode="auto">
          <a:xfrm>
            <a:off x="7183438" y="5468938"/>
            <a:ext cx="1046162"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a:solidFill>
                  <a:srgbClr val="993366"/>
                </a:solidFill>
                <a:latin typeface="Times New Roman" panose="02020603050405020304" pitchFamily="18" charset="0"/>
              </a:rPr>
              <a:t>收容输出</a:t>
            </a:r>
            <a:endParaRPr lang="zh-CN" altLang="en-US" sz="1600"/>
          </a:p>
        </p:txBody>
      </p:sp>
      <p:sp>
        <p:nvSpPr>
          <p:cNvPr id="27668" name="Rectangle 20"/>
          <p:cNvSpPr>
            <a:spLocks noChangeArrowheads="1"/>
          </p:cNvSpPr>
          <p:nvPr/>
        </p:nvSpPr>
        <p:spPr bwMode="auto">
          <a:xfrm>
            <a:off x="7183438" y="4857750"/>
            <a:ext cx="104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a:solidFill>
                  <a:srgbClr val="993366"/>
                </a:solidFill>
                <a:latin typeface="Times New Roman" panose="02020603050405020304" pitchFamily="18" charset="0"/>
              </a:rPr>
              <a:t>提取输入</a:t>
            </a:r>
            <a:endParaRPr lang="zh-CN" altLang="en-US" sz="1600"/>
          </a:p>
        </p:txBody>
      </p:sp>
      <p:sp>
        <p:nvSpPr>
          <p:cNvPr id="27669" name="Rectangle 21"/>
          <p:cNvSpPr>
            <a:spLocks noChangeArrowheads="1"/>
          </p:cNvSpPr>
          <p:nvPr/>
        </p:nvSpPr>
        <p:spPr bwMode="auto">
          <a:xfrm>
            <a:off x="4656138" y="3381375"/>
            <a:ext cx="279400" cy="317500"/>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p>
        </p:txBody>
      </p:sp>
      <p:sp>
        <p:nvSpPr>
          <p:cNvPr id="27670" name="Rectangle 22"/>
          <p:cNvSpPr>
            <a:spLocks noChangeArrowheads="1"/>
          </p:cNvSpPr>
          <p:nvPr/>
        </p:nvSpPr>
        <p:spPr bwMode="auto">
          <a:xfrm>
            <a:off x="5127625" y="3381375"/>
            <a:ext cx="280988" cy="317500"/>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p>
        </p:txBody>
      </p:sp>
      <p:sp>
        <p:nvSpPr>
          <p:cNvPr id="27671" name="Rectangle 23"/>
          <p:cNvSpPr>
            <a:spLocks noChangeArrowheads="1"/>
          </p:cNvSpPr>
          <p:nvPr/>
        </p:nvSpPr>
        <p:spPr bwMode="auto">
          <a:xfrm>
            <a:off x="5599113" y="3381375"/>
            <a:ext cx="280987" cy="317500"/>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p>
        </p:txBody>
      </p:sp>
      <p:sp>
        <p:nvSpPr>
          <p:cNvPr id="27672" name="Rectangle 24"/>
          <p:cNvSpPr>
            <a:spLocks noChangeArrowheads="1"/>
          </p:cNvSpPr>
          <p:nvPr/>
        </p:nvSpPr>
        <p:spPr bwMode="auto">
          <a:xfrm>
            <a:off x="6442075" y="3381375"/>
            <a:ext cx="280988" cy="317500"/>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p>
        </p:txBody>
      </p:sp>
      <p:sp>
        <p:nvSpPr>
          <p:cNvPr id="27673" name="Rectangle 25"/>
          <p:cNvSpPr>
            <a:spLocks noChangeArrowheads="1"/>
          </p:cNvSpPr>
          <p:nvPr/>
        </p:nvSpPr>
        <p:spPr bwMode="auto">
          <a:xfrm>
            <a:off x="5954713" y="3381375"/>
            <a:ext cx="4460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a:t>
            </a:r>
            <a:endParaRPr lang="en-US" altLang="zh-CN" sz="1600"/>
          </a:p>
        </p:txBody>
      </p:sp>
      <p:sp>
        <p:nvSpPr>
          <p:cNvPr id="27674" name="Line 26"/>
          <p:cNvSpPr>
            <a:spLocks noChangeShapeType="1"/>
          </p:cNvSpPr>
          <p:nvPr/>
        </p:nvSpPr>
        <p:spPr bwMode="auto">
          <a:xfrm>
            <a:off x="4959350" y="3568700"/>
            <a:ext cx="153988" cy="3175"/>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75" name="Line 27"/>
          <p:cNvSpPr>
            <a:spLocks noChangeShapeType="1"/>
          </p:cNvSpPr>
          <p:nvPr/>
        </p:nvSpPr>
        <p:spPr bwMode="auto">
          <a:xfrm>
            <a:off x="5432425" y="3568700"/>
            <a:ext cx="152400" cy="3175"/>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76" name="Line 28"/>
          <p:cNvSpPr>
            <a:spLocks noChangeShapeType="1"/>
          </p:cNvSpPr>
          <p:nvPr/>
        </p:nvSpPr>
        <p:spPr bwMode="auto">
          <a:xfrm>
            <a:off x="5916613" y="3568700"/>
            <a:ext cx="152400" cy="3175"/>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77" name="Line 29"/>
          <p:cNvSpPr>
            <a:spLocks noChangeShapeType="1"/>
          </p:cNvSpPr>
          <p:nvPr/>
        </p:nvSpPr>
        <p:spPr bwMode="auto">
          <a:xfrm>
            <a:off x="6286500" y="3568700"/>
            <a:ext cx="152400" cy="3175"/>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78" name="Rectangle 30"/>
          <p:cNvSpPr>
            <a:spLocks noChangeArrowheads="1"/>
          </p:cNvSpPr>
          <p:nvPr/>
        </p:nvSpPr>
        <p:spPr bwMode="auto">
          <a:xfrm>
            <a:off x="2997200" y="3430588"/>
            <a:ext cx="141446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a:latin typeface="Times New Roman" panose="02020603050405020304" pitchFamily="18" charset="0"/>
              </a:rPr>
              <a:t>空缓冲队列</a:t>
            </a:r>
            <a:endParaRPr lang="zh-CN" altLang="en-US" sz="1600"/>
          </a:p>
        </p:txBody>
      </p:sp>
      <p:sp>
        <p:nvSpPr>
          <p:cNvPr id="27679" name="Line 31"/>
          <p:cNvSpPr>
            <a:spLocks noChangeShapeType="1"/>
          </p:cNvSpPr>
          <p:nvPr/>
        </p:nvSpPr>
        <p:spPr bwMode="auto">
          <a:xfrm>
            <a:off x="4333875" y="3568700"/>
            <a:ext cx="306388" cy="3175"/>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80" name="Rectangle 32"/>
          <p:cNvSpPr>
            <a:spLocks noChangeArrowheads="1"/>
          </p:cNvSpPr>
          <p:nvPr/>
        </p:nvSpPr>
        <p:spPr bwMode="auto">
          <a:xfrm>
            <a:off x="4665663" y="3856038"/>
            <a:ext cx="279400" cy="331787"/>
          </a:xfrm>
          <a:prstGeom prst="rect">
            <a:avLst/>
          </a:prstGeom>
          <a:solidFill>
            <a:srgbClr val="800000">
              <a:alpha val="38823"/>
            </a:srgbClr>
          </a:solidFill>
          <a:ln w="9525">
            <a:solidFill>
              <a:srgbClr val="8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p>
        </p:txBody>
      </p:sp>
      <p:sp>
        <p:nvSpPr>
          <p:cNvPr id="27681" name="Rectangle 33"/>
          <p:cNvSpPr>
            <a:spLocks noChangeArrowheads="1"/>
          </p:cNvSpPr>
          <p:nvPr/>
        </p:nvSpPr>
        <p:spPr bwMode="auto">
          <a:xfrm>
            <a:off x="5138738" y="3856038"/>
            <a:ext cx="277812" cy="331787"/>
          </a:xfrm>
          <a:prstGeom prst="rect">
            <a:avLst/>
          </a:prstGeom>
          <a:solidFill>
            <a:srgbClr val="800000">
              <a:alpha val="38823"/>
            </a:srgbClr>
          </a:solidFill>
          <a:ln w="9525">
            <a:solidFill>
              <a:srgbClr val="8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p>
        </p:txBody>
      </p:sp>
      <p:sp>
        <p:nvSpPr>
          <p:cNvPr id="27682" name="Rectangle 34"/>
          <p:cNvSpPr>
            <a:spLocks noChangeArrowheads="1"/>
          </p:cNvSpPr>
          <p:nvPr/>
        </p:nvSpPr>
        <p:spPr bwMode="auto">
          <a:xfrm>
            <a:off x="5610225" y="3856038"/>
            <a:ext cx="277813" cy="331787"/>
          </a:xfrm>
          <a:prstGeom prst="rect">
            <a:avLst/>
          </a:prstGeom>
          <a:solidFill>
            <a:srgbClr val="800000">
              <a:alpha val="38823"/>
            </a:srgbClr>
          </a:solidFill>
          <a:ln w="9525">
            <a:solidFill>
              <a:srgbClr val="8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p>
        </p:txBody>
      </p:sp>
      <p:sp>
        <p:nvSpPr>
          <p:cNvPr id="27683" name="Rectangle 35"/>
          <p:cNvSpPr>
            <a:spLocks noChangeArrowheads="1"/>
          </p:cNvSpPr>
          <p:nvPr/>
        </p:nvSpPr>
        <p:spPr bwMode="auto">
          <a:xfrm>
            <a:off x="6451600" y="3856038"/>
            <a:ext cx="292100" cy="331787"/>
          </a:xfrm>
          <a:prstGeom prst="rect">
            <a:avLst/>
          </a:prstGeom>
          <a:solidFill>
            <a:srgbClr val="800000">
              <a:alpha val="38823"/>
            </a:srgbClr>
          </a:solidFill>
          <a:ln w="9525">
            <a:solidFill>
              <a:srgbClr val="8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p>
        </p:txBody>
      </p:sp>
      <p:sp>
        <p:nvSpPr>
          <p:cNvPr id="27684" name="Rectangle 36"/>
          <p:cNvSpPr>
            <a:spLocks noChangeArrowheads="1"/>
          </p:cNvSpPr>
          <p:nvPr/>
        </p:nvSpPr>
        <p:spPr bwMode="auto">
          <a:xfrm>
            <a:off x="5965825" y="3871913"/>
            <a:ext cx="446088"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a:t>
            </a:r>
            <a:endParaRPr lang="en-US" altLang="zh-CN" sz="1600"/>
          </a:p>
        </p:txBody>
      </p:sp>
      <p:sp>
        <p:nvSpPr>
          <p:cNvPr id="27685" name="Line 37"/>
          <p:cNvSpPr>
            <a:spLocks noChangeShapeType="1"/>
          </p:cNvSpPr>
          <p:nvPr/>
        </p:nvSpPr>
        <p:spPr bwMode="auto">
          <a:xfrm>
            <a:off x="4970463" y="4059238"/>
            <a:ext cx="152400" cy="3175"/>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86" name="Line 38"/>
          <p:cNvSpPr>
            <a:spLocks noChangeShapeType="1"/>
          </p:cNvSpPr>
          <p:nvPr/>
        </p:nvSpPr>
        <p:spPr bwMode="auto">
          <a:xfrm>
            <a:off x="5441950" y="4059238"/>
            <a:ext cx="153988" cy="3175"/>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87" name="Line 39"/>
          <p:cNvSpPr>
            <a:spLocks noChangeShapeType="1"/>
          </p:cNvSpPr>
          <p:nvPr/>
        </p:nvSpPr>
        <p:spPr bwMode="auto">
          <a:xfrm>
            <a:off x="5927725" y="4059238"/>
            <a:ext cx="152400" cy="3175"/>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88" name="Line 40"/>
          <p:cNvSpPr>
            <a:spLocks noChangeShapeType="1"/>
          </p:cNvSpPr>
          <p:nvPr/>
        </p:nvSpPr>
        <p:spPr bwMode="auto">
          <a:xfrm>
            <a:off x="6297613" y="4059238"/>
            <a:ext cx="152400" cy="3175"/>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89" name="Rectangle 41"/>
          <p:cNvSpPr>
            <a:spLocks noChangeArrowheads="1"/>
          </p:cNvSpPr>
          <p:nvPr/>
        </p:nvSpPr>
        <p:spPr bwMode="auto">
          <a:xfrm>
            <a:off x="2971800" y="3919538"/>
            <a:ext cx="1500188"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a:solidFill>
                  <a:srgbClr val="993366"/>
                </a:solidFill>
                <a:latin typeface="Times New Roman" panose="02020603050405020304" pitchFamily="18" charset="0"/>
              </a:rPr>
              <a:t>输入缓冲队列</a:t>
            </a:r>
            <a:endParaRPr lang="zh-CN" altLang="en-US" sz="1600"/>
          </a:p>
        </p:txBody>
      </p:sp>
      <p:sp>
        <p:nvSpPr>
          <p:cNvPr id="27690" name="Line 42"/>
          <p:cNvSpPr>
            <a:spLocks noChangeShapeType="1"/>
          </p:cNvSpPr>
          <p:nvPr/>
        </p:nvSpPr>
        <p:spPr bwMode="auto">
          <a:xfrm>
            <a:off x="4344988" y="4059238"/>
            <a:ext cx="306387" cy="3175"/>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91" name="Rectangle 43"/>
          <p:cNvSpPr>
            <a:spLocks noChangeArrowheads="1"/>
          </p:cNvSpPr>
          <p:nvPr/>
        </p:nvSpPr>
        <p:spPr bwMode="auto">
          <a:xfrm>
            <a:off x="5140325" y="4330700"/>
            <a:ext cx="277813" cy="331788"/>
          </a:xfrm>
          <a:prstGeom prst="rect">
            <a:avLst/>
          </a:prstGeom>
          <a:solidFill>
            <a:srgbClr val="0000FF">
              <a:alpha val="36862"/>
            </a:srgbClr>
          </a:solidFill>
          <a:ln w="9525">
            <a:solidFill>
              <a:srgbClr val="3366FF"/>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p>
        </p:txBody>
      </p:sp>
      <p:sp>
        <p:nvSpPr>
          <p:cNvPr id="27692" name="Rectangle 44"/>
          <p:cNvSpPr>
            <a:spLocks noChangeArrowheads="1"/>
          </p:cNvSpPr>
          <p:nvPr/>
        </p:nvSpPr>
        <p:spPr bwMode="auto">
          <a:xfrm>
            <a:off x="5611813" y="4330700"/>
            <a:ext cx="279400" cy="331788"/>
          </a:xfrm>
          <a:prstGeom prst="rect">
            <a:avLst/>
          </a:prstGeom>
          <a:solidFill>
            <a:srgbClr val="0000FF">
              <a:alpha val="36862"/>
            </a:srgbClr>
          </a:solidFill>
          <a:ln w="9525">
            <a:solidFill>
              <a:srgbClr val="3366FF"/>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p>
        </p:txBody>
      </p:sp>
      <p:sp>
        <p:nvSpPr>
          <p:cNvPr id="27693" name="Rectangle 45"/>
          <p:cNvSpPr>
            <a:spLocks noChangeArrowheads="1"/>
          </p:cNvSpPr>
          <p:nvPr/>
        </p:nvSpPr>
        <p:spPr bwMode="auto">
          <a:xfrm>
            <a:off x="6454775" y="4330700"/>
            <a:ext cx="290513" cy="331788"/>
          </a:xfrm>
          <a:prstGeom prst="rect">
            <a:avLst/>
          </a:prstGeom>
          <a:solidFill>
            <a:srgbClr val="0000FF">
              <a:alpha val="36862"/>
            </a:srgbClr>
          </a:solidFill>
          <a:ln w="9525">
            <a:solidFill>
              <a:srgbClr val="3366FF"/>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p>
        </p:txBody>
      </p:sp>
      <p:sp>
        <p:nvSpPr>
          <p:cNvPr id="27694" name="Rectangle 46"/>
          <p:cNvSpPr>
            <a:spLocks noChangeArrowheads="1"/>
          </p:cNvSpPr>
          <p:nvPr/>
        </p:nvSpPr>
        <p:spPr bwMode="auto">
          <a:xfrm>
            <a:off x="5967413" y="4346575"/>
            <a:ext cx="44608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a:t>
            </a:r>
            <a:endParaRPr lang="en-US" altLang="zh-CN" sz="1600"/>
          </a:p>
        </p:txBody>
      </p:sp>
      <p:sp>
        <p:nvSpPr>
          <p:cNvPr id="27695" name="Line 47"/>
          <p:cNvSpPr>
            <a:spLocks noChangeShapeType="1"/>
          </p:cNvSpPr>
          <p:nvPr/>
        </p:nvSpPr>
        <p:spPr bwMode="auto">
          <a:xfrm>
            <a:off x="4972050" y="4535488"/>
            <a:ext cx="153988" cy="0"/>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96" name="Line 48"/>
          <p:cNvSpPr>
            <a:spLocks noChangeShapeType="1"/>
          </p:cNvSpPr>
          <p:nvPr/>
        </p:nvSpPr>
        <p:spPr bwMode="auto">
          <a:xfrm>
            <a:off x="5445125" y="4535488"/>
            <a:ext cx="152400" cy="0"/>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97" name="Line 49"/>
          <p:cNvSpPr>
            <a:spLocks noChangeShapeType="1"/>
          </p:cNvSpPr>
          <p:nvPr/>
        </p:nvSpPr>
        <p:spPr bwMode="auto">
          <a:xfrm>
            <a:off x="5929313" y="4535488"/>
            <a:ext cx="152400" cy="0"/>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98" name="Line 50"/>
          <p:cNvSpPr>
            <a:spLocks noChangeShapeType="1"/>
          </p:cNvSpPr>
          <p:nvPr/>
        </p:nvSpPr>
        <p:spPr bwMode="auto">
          <a:xfrm>
            <a:off x="6299200" y="4535488"/>
            <a:ext cx="152400" cy="0"/>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699" name="Rectangle 51"/>
          <p:cNvSpPr>
            <a:spLocks noChangeArrowheads="1"/>
          </p:cNvSpPr>
          <p:nvPr/>
        </p:nvSpPr>
        <p:spPr bwMode="auto">
          <a:xfrm>
            <a:off x="2971800" y="4381500"/>
            <a:ext cx="15033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a:solidFill>
                  <a:srgbClr val="0000FF"/>
                </a:solidFill>
                <a:latin typeface="Times New Roman" panose="02020603050405020304" pitchFamily="18" charset="0"/>
              </a:rPr>
              <a:t>输出缓冲队列</a:t>
            </a:r>
            <a:endParaRPr lang="zh-CN" altLang="en-US" sz="1600"/>
          </a:p>
        </p:txBody>
      </p:sp>
      <p:sp>
        <p:nvSpPr>
          <p:cNvPr id="27700" name="Line 52"/>
          <p:cNvSpPr>
            <a:spLocks noChangeShapeType="1"/>
          </p:cNvSpPr>
          <p:nvPr/>
        </p:nvSpPr>
        <p:spPr bwMode="auto">
          <a:xfrm>
            <a:off x="4346575" y="4535488"/>
            <a:ext cx="306388" cy="0"/>
          </a:xfrm>
          <a:prstGeom prst="line">
            <a:avLst/>
          </a:prstGeom>
          <a:noFill/>
          <a:ln w="9525">
            <a:solidFill>
              <a:srgbClr val="000000"/>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7701" name="Freeform 54"/>
          <p:cNvSpPr/>
          <p:nvPr/>
        </p:nvSpPr>
        <p:spPr bwMode="auto">
          <a:xfrm>
            <a:off x="3160713" y="3689350"/>
            <a:ext cx="1492250" cy="1308100"/>
          </a:xfrm>
          <a:custGeom>
            <a:avLst/>
            <a:gdLst>
              <a:gd name="T0" fmla="*/ 1268837642 w 1755"/>
              <a:gd name="T1" fmla="*/ 0 h 1290"/>
              <a:gd name="T2" fmla="*/ 585617570 w 1755"/>
              <a:gd name="T3" fmla="*/ 107966923 h 1290"/>
              <a:gd name="T4" fmla="*/ 347032728 w 1755"/>
              <a:gd name="T5" fmla="*/ 138814761 h 1290"/>
              <a:gd name="T6" fmla="*/ 173515939 w 1755"/>
              <a:gd name="T7" fmla="*/ 215934861 h 1290"/>
              <a:gd name="T8" fmla="*/ 130136954 w 1755"/>
              <a:gd name="T9" fmla="*/ 293053947 h 1290"/>
              <a:gd name="T10" fmla="*/ 108447887 w 1755"/>
              <a:gd name="T11" fmla="*/ 339325196 h 1290"/>
              <a:gd name="T12" fmla="*/ 86757970 w 1755"/>
              <a:gd name="T13" fmla="*/ 431868708 h 1290"/>
              <a:gd name="T14" fmla="*/ 75913436 w 1755"/>
              <a:gd name="T15" fmla="*/ 478139957 h 1290"/>
              <a:gd name="T16" fmla="*/ 43378985 w 1755"/>
              <a:gd name="T17" fmla="*/ 694074818 h 1290"/>
              <a:gd name="T18" fmla="*/ 21689918 w 1755"/>
              <a:gd name="T19" fmla="*/ 925433091 h 1290"/>
              <a:gd name="T20" fmla="*/ 10844534 w 1755"/>
              <a:gd name="T21" fmla="*/ 1079672277 h 1290"/>
              <a:gd name="T22" fmla="*/ 10844534 w 1755"/>
              <a:gd name="T23" fmla="*/ 1141366938 h 1290"/>
              <a:gd name="T24" fmla="*/ 21689918 w 1755"/>
              <a:gd name="T25" fmla="*/ 1326453961 h 12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5" h="1290">
                <a:moveTo>
                  <a:pt x="1755" y="0"/>
                </a:moveTo>
                <a:cubicBezTo>
                  <a:pt x="1439" y="79"/>
                  <a:pt x="1136" y="80"/>
                  <a:pt x="810" y="105"/>
                </a:cubicBezTo>
                <a:cubicBezTo>
                  <a:pt x="627" y="142"/>
                  <a:pt x="843" y="102"/>
                  <a:pt x="480" y="135"/>
                </a:cubicBezTo>
                <a:cubicBezTo>
                  <a:pt x="390" y="143"/>
                  <a:pt x="326" y="193"/>
                  <a:pt x="240" y="210"/>
                </a:cubicBezTo>
                <a:cubicBezTo>
                  <a:pt x="164" y="261"/>
                  <a:pt x="216" y="213"/>
                  <a:pt x="180" y="285"/>
                </a:cubicBezTo>
                <a:cubicBezTo>
                  <a:pt x="172" y="301"/>
                  <a:pt x="157" y="314"/>
                  <a:pt x="150" y="330"/>
                </a:cubicBezTo>
                <a:cubicBezTo>
                  <a:pt x="137" y="359"/>
                  <a:pt x="130" y="390"/>
                  <a:pt x="120" y="420"/>
                </a:cubicBezTo>
                <a:cubicBezTo>
                  <a:pt x="115" y="435"/>
                  <a:pt x="105" y="465"/>
                  <a:pt x="105" y="465"/>
                </a:cubicBezTo>
                <a:cubicBezTo>
                  <a:pt x="92" y="632"/>
                  <a:pt x="92" y="516"/>
                  <a:pt x="60" y="675"/>
                </a:cubicBezTo>
                <a:cubicBezTo>
                  <a:pt x="49" y="732"/>
                  <a:pt x="49" y="843"/>
                  <a:pt x="30" y="900"/>
                </a:cubicBezTo>
                <a:cubicBezTo>
                  <a:pt x="20" y="930"/>
                  <a:pt x="15" y="1050"/>
                  <a:pt x="15" y="1050"/>
                </a:cubicBezTo>
                <a:cubicBezTo>
                  <a:pt x="20" y="1065"/>
                  <a:pt x="5" y="1098"/>
                  <a:pt x="15" y="1110"/>
                </a:cubicBezTo>
                <a:cubicBezTo>
                  <a:pt x="0" y="1155"/>
                  <a:pt x="59" y="1232"/>
                  <a:pt x="30" y="1290"/>
                </a:cubicBezTo>
              </a:path>
            </a:pathLst>
          </a:custGeom>
          <a:noFill/>
          <a:ln w="19050">
            <a:solidFill>
              <a:srgbClr val="993366"/>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2" name="Freeform 55"/>
          <p:cNvSpPr/>
          <p:nvPr/>
        </p:nvSpPr>
        <p:spPr bwMode="auto">
          <a:xfrm>
            <a:off x="6757988" y="4403725"/>
            <a:ext cx="400050" cy="1203325"/>
          </a:xfrm>
          <a:custGeom>
            <a:avLst/>
            <a:gdLst>
              <a:gd name="T0" fmla="*/ 228214906 w 470"/>
              <a:gd name="T1" fmla="*/ 1221933380 h 1185"/>
              <a:gd name="T2" fmla="*/ 304285691 w 470"/>
              <a:gd name="T3" fmla="*/ 1113660532 h 1185"/>
              <a:gd name="T4" fmla="*/ 326021173 w 470"/>
              <a:gd name="T5" fmla="*/ 1020855234 h 1185"/>
              <a:gd name="T6" fmla="*/ 336888063 w 470"/>
              <a:gd name="T7" fmla="*/ 866180753 h 1185"/>
              <a:gd name="T8" fmla="*/ 336888063 w 470"/>
              <a:gd name="T9" fmla="*/ 773375454 h 1185"/>
              <a:gd name="T10" fmla="*/ 326021173 w 470"/>
              <a:gd name="T11" fmla="*/ 510428125 h 1185"/>
              <a:gd name="T12" fmla="*/ 304285691 w 470"/>
              <a:gd name="T13" fmla="*/ 324817528 h 1185"/>
              <a:gd name="T14" fmla="*/ 184744792 w 470"/>
              <a:gd name="T15" fmla="*/ 61870199 h 1185"/>
              <a:gd name="T16" fmla="*/ 86938526 w 470"/>
              <a:gd name="T17" fmla="*/ 0 h 1185"/>
              <a:gd name="T18" fmla="*/ 0 w 470"/>
              <a:gd name="T19" fmla="*/ 30935099 h 11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0" h="1185">
                <a:moveTo>
                  <a:pt x="315" y="1185"/>
                </a:moveTo>
                <a:cubicBezTo>
                  <a:pt x="377" y="1164"/>
                  <a:pt x="390" y="1170"/>
                  <a:pt x="420" y="1080"/>
                </a:cubicBezTo>
                <a:cubicBezTo>
                  <a:pt x="430" y="1050"/>
                  <a:pt x="450" y="990"/>
                  <a:pt x="450" y="990"/>
                </a:cubicBezTo>
                <a:cubicBezTo>
                  <a:pt x="455" y="940"/>
                  <a:pt x="465" y="890"/>
                  <a:pt x="465" y="840"/>
                </a:cubicBezTo>
                <a:cubicBezTo>
                  <a:pt x="465" y="720"/>
                  <a:pt x="425" y="870"/>
                  <a:pt x="465" y="750"/>
                </a:cubicBezTo>
                <a:cubicBezTo>
                  <a:pt x="451" y="665"/>
                  <a:pt x="422" y="579"/>
                  <a:pt x="450" y="495"/>
                </a:cubicBezTo>
                <a:cubicBezTo>
                  <a:pt x="409" y="372"/>
                  <a:pt x="470" y="566"/>
                  <a:pt x="420" y="315"/>
                </a:cubicBezTo>
                <a:cubicBezTo>
                  <a:pt x="403" y="232"/>
                  <a:pt x="336" y="96"/>
                  <a:pt x="255" y="60"/>
                </a:cubicBezTo>
                <a:cubicBezTo>
                  <a:pt x="177" y="25"/>
                  <a:pt x="205" y="12"/>
                  <a:pt x="120" y="0"/>
                </a:cubicBezTo>
                <a:cubicBezTo>
                  <a:pt x="70" y="17"/>
                  <a:pt x="31" y="30"/>
                  <a:pt x="0" y="30"/>
                </a:cubicBezTo>
              </a:path>
            </a:pathLst>
          </a:custGeom>
          <a:noFill/>
          <a:ln w="19050">
            <a:solidFill>
              <a:srgbClr val="99CCFF"/>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3" name="Freeform 56"/>
          <p:cNvSpPr/>
          <p:nvPr/>
        </p:nvSpPr>
        <p:spPr bwMode="auto">
          <a:xfrm>
            <a:off x="3735388" y="3962400"/>
            <a:ext cx="3341687" cy="1263650"/>
          </a:xfrm>
          <a:custGeom>
            <a:avLst/>
            <a:gdLst>
              <a:gd name="T0" fmla="*/ 0 w 3930"/>
              <a:gd name="T1" fmla="*/ 1281550018 h 1246"/>
              <a:gd name="T2" fmla="*/ 1312269431 w 3930"/>
              <a:gd name="T3" fmla="*/ 1235266555 h 1246"/>
              <a:gd name="T4" fmla="*/ 1496637870 w 3930"/>
              <a:gd name="T5" fmla="*/ 1188982078 h 1246"/>
              <a:gd name="T6" fmla="*/ 2147483647 w 3930"/>
              <a:gd name="T7" fmla="*/ 988418714 h 1246"/>
              <a:gd name="T8" fmla="*/ 2147483647 w 3930"/>
              <a:gd name="T9" fmla="*/ 849567310 h 1246"/>
              <a:gd name="T10" fmla="*/ 2147483647 w 3930"/>
              <a:gd name="T11" fmla="*/ 834138813 h 1246"/>
              <a:gd name="T12" fmla="*/ 2147483647 w 3930"/>
              <a:gd name="T13" fmla="*/ 772426853 h 1246"/>
              <a:gd name="T14" fmla="*/ 2147483647 w 3930"/>
              <a:gd name="T15" fmla="*/ 741570873 h 1246"/>
              <a:gd name="T16" fmla="*/ 2147483647 w 3930"/>
              <a:gd name="T17" fmla="*/ 325015648 h 1246"/>
              <a:gd name="T18" fmla="*/ 2147483647 w 3930"/>
              <a:gd name="T19" fmla="*/ 16456861 h 1246"/>
              <a:gd name="T20" fmla="*/ 2147483647 w 3930"/>
              <a:gd name="T21" fmla="*/ 1028364 h 1246"/>
              <a:gd name="T22" fmla="*/ 2147483647 w 3930"/>
              <a:gd name="T23" fmla="*/ 31884344 h 12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30" h="1246">
                <a:moveTo>
                  <a:pt x="0" y="1246"/>
                </a:moveTo>
                <a:cubicBezTo>
                  <a:pt x="607" y="1236"/>
                  <a:pt x="1208" y="1214"/>
                  <a:pt x="1815" y="1201"/>
                </a:cubicBezTo>
                <a:cubicBezTo>
                  <a:pt x="1902" y="1190"/>
                  <a:pt x="1985" y="1170"/>
                  <a:pt x="2070" y="1156"/>
                </a:cubicBezTo>
                <a:cubicBezTo>
                  <a:pt x="2451" y="1093"/>
                  <a:pt x="2829" y="1024"/>
                  <a:pt x="3210" y="961"/>
                </a:cubicBezTo>
                <a:cubicBezTo>
                  <a:pt x="3352" y="937"/>
                  <a:pt x="3488" y="890"/>
                  <a:pt x="3615" y="826"/>
                </a:cubicBezTo>
                <a:cubicBezTo>
                  <a:pt x="3629" y="819"/>
                  <a:pt x="3646" y="819"/>
                  <a:pt x="3660" y="811"/>
                </a:cubicBezTo>
                <a:cubicBezTo>
                  <a:pt x="3692" y="793"/>
                  <a:pt x="3720" y="771"/>
                  <a:pt x="3750" y="751"/>
                </a:cubicBezTo>
                <a:cubicBezTo>
                  <a:pt x="3765" y="741"/>
                  <a:pt x="3795" y="721"/>
                  <a:pt x="3795" y="721"/>
                </a:cubicBezTo>
                <a:cubicBezTo>
                  <a:pt x="3886" y="584"/>
                  <a:pt x="3910" y="477"/>
                  <a:pt x="3930" y="316"/>
                </a:cubicBezTo>
                <a:cubicBezTo>
                  <a:pt x="3866" y="220"/>
                  <a:pt x="3899" y="75"/>
                  <a:pt x="3780" y="16"/>
                </a:cubicBezTo>
                <a:cubicBezTo>
                  <a:pt x="3749" y="1"/>
                  <a:pt x="3704" y="7"/>
                  <a:pt x="3675" y="1"/>
                </a:cubicBezTo>
                <a:cubicBezTo>
                  <a:pt x="3634" y="11"/>
                  <a:pt x="3571" y="0"/>
                  <a:pt x="3540" y="31"/>
                </a:cubicBezTo>
              </a:path>
            </a:pathLst>
          </a:custGeom>
          <a:noFill/>
          <a:ln w="9525">
            <a:solidFill>
              <a:srgbClr val="993366"/>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4" name="Freeform 57"/>
          <p:cNvSpPr/>
          <p:nvPr/>
        </p:nvSpPr>
        <p:spPr bwMode="auto">
          <a:xfrm>
            <a:off x="3709988" y="4692650"/>
            <a:ext cx="1090612" cy="1174750"/>
          </a:xfrm>
          <a:custGeom>
            <a:avLst/>
            <a:gdLst>
              <a:gd name="T0" fmla="*/ 927796049 w 1282"/>
              <a:gd name="T1" fmla="*/ 0 h 1158"/>
              <a:gd name="T2" fmla="*/ 895229115 w 1282"/>
              <a:gd name="T3" fmla="*/ 15437108 h 1158"/>
              <a:gd name="T4" fmla="*/ 884373187 w 1282"/>
              <a:gd name="T5" fmla="*/ 61748431 h 1158"/>
              <a:gd name="T6" fmla="*/ 851806254 w 1282"/>
              <a:gd name="T7" fmla="*/ 154371077 h 1158"/>
              <a:gd name="T8" fmla="*/ 830095249 w 1282"/>
              <a:gd name="T9" fmla="*/ 200682400 h 1158"/>
              <a:gd name="T10" fmla="*/ 808384243 w 1282"/>
              <a:gd name="T11" fmla="*/ 293304032 h 1158"/>
              <a:gd name="T12" fmla="*/ 786672387 w 1282"/>
              <a:gd name="T13" fmla="*/ 339615356 h 1158"/>
              <a:gd name="T14" fmla="*/ 764961382 w 1282"/>
              <a:gd name="T15" fmla="*/ 432238002 h 1158"/>
              <a:gd name="T16" fmla="*/ 743250377 w 1282"/>
              <a:gd name="T17" fmla="*/ 478549325 h 1158"/>
              <a:gd name="T18" fmla="*/ 645549576 w 1282"/>
              <a:gd name="T19" fmla="*/ 694668833 h 1158"/>
              <a:gd name="T20" fmla="*/ 580415710 w 1282"/>
              <a:gd name="T21" fmla="*/ 818164681 h 1158"/>
              <a:gd name="T22" fmla="*/ 536992848 w 1282"/>
              <a:gd name="T23" fmla="*/ 910787327 h 1158"/>
              <a:gd name="T24" fmla="*/ 406725115 w 1282"/>
              <a:gd name="T25" fmla="*/ 1003409973 h 1158"/>
              <a:gd name="T26" fmla="*/ 385013259 w 1282"/>
              <a:gd name="T27" fmla="*/ 1049721297 h 1158"/>
              <a:gd name="T28" fmla="*/ 265601453 w 1282"/>
              <a:gd name="T29" fmla="*/ 1096032620 h 1158"/>
              <a:gd name="T30" fmla="*/ 59343925 w 1282"/>
              <a:gd name="T31" fmla="*/ 1173218158 h 1158"/>
              <a:gd name="T32" fmla="*/ 5065986 w 1282"/>
              <a:gd name="T33" fmla="*/ 1188655266 h 11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82" h="1158">
                <a:moveTo>
                  <a:pt x="1282" y="0"/>
                </a:moveTo>
                <a:cubicBezTo>
                  <a:pt x="1267" y="5"/>
                  <a:pt x="1248" y="4"/>
                  <a:pt x="1237" y="15"/>
                </a:cubicBezTo>
                <a:cubicBezTo>
                  <a:pt x="1226" y="26"/>
                  <a:pt x="1229" y="46"/>
                  <a:pt x="1222" y="60"/>
                </a:cubicBezTo>
                <a:cubicBezTo>
                  <a:pt x="1207" y="90"/>
                  <a:pt x="1192" y="120"/>
                  <a:pt x="1177" y="150"/>
                </a:cubicBezTo>
                <a:cubicBezTo>
                  <a:pt x="1169" y="166"/>
                  <a:pt x="1154" y="179"/>
                  <a:pt x="1147" y="195"/>
                </a:cubicBezTo>
                <a:cubicBezTo>
                  <a:pt x="1134" y="224"/>
                  <a:pt x="1135" y="259"/>
                  <a:pt x="1117" y="285"/>
                </a:cubicBezTo>
                <a:cubicBezTo>
                  <a:pt x="1107" y="300"/>
                  <a:pt x="1094" y="314"/>
                  <a:pt x="1087" y="330"/>
                </a:cubicBezTo>
                <a:cubicBezTo>
                  <a:pt x="1074" y="359"/>
                  <a:pt x="1075" y="394"/>
                  <a:pt x="1057" y="420"/>
                </a:cubicBezTo>
                <a:cubicBezTo>
                  <a:pt x="1047" y="435"/>
                  <a:pt x="1034" y="449"/>
                  <a:pt x="1027" y="465"/>
                </a:cubicBezTo>
                <a:cubicBezTo>
                  <a:pt x="985" y="558"/>
                  <a:pt x="985" y="613"/>
                  <a:pt x="892" y="675"/>
                </a:cubicBezTo>
                <a:cubicBezTo>
                  <a:pt x="872" y="734"/>
                  <a:pt x="854" y="760"/>
                  <a:pt x="802" y="795"/>
                </a:cubicBezTo>
                <a:cubicBezTo>
                  <a:pt x="782" y="825"/>
                  <a:pt x="772" y="865"/>
                  <a:pt x="742" y="885"/>
                </a:cubicBezTo>
                <a:cubicBezTo>
                  <a:pt x="688" y="921"/>
                  <a:pt x="624" y="954"/>
                  <a:pt x="562" y="975"/>
                </a:cubicBezTo>
                <a:cubicBezTo>
                  <a:pt x="552" y="990"/>
                  <a:pt x="547" y="1010"/>
                  <a:pt x="532" y="1020"/>
                </a:cubicBezTo>
                <a:cubicBezTo>
                  <a:pt x="509" y="1036"/>
                  <a:pt x="397" y="1056"/>
                  <a:pt x="367" y="1065"/>
                </a:cubicBezTo>
                <a:cubicBezTo>
                  <a:pt x="268" y="1095"/>
                  <a:pt x="183" y="1118"/>
                  <a:pt x="82" y="1140"/>
                </a:cubicBezTo>
                <a:cubicBezTo>
                  <a:pt x="0" y="1158"/>
                  <a:pt x="70" y="1155"/>
                  <a:pt x="7" y="1155"/>
                </a:cubicBezTo>
              </a:path>
            </a:pathLst>
          </a:custGeom>
          <a:noFill/>
          <a:ln w="19050">
            <a:solidFill>
              <a:srgbClr val="99CCFF"/>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5" name="Rectangle 58"/>
          <p:cNvSpPr>
            <a:spLocks noChangeArrowheads="1"/>
          </p:cNvSpPr>
          <p:nvPr/>
        </p:nvSpPr>
        <p:spPr bwMode="auto">
          <a:xfrm>
            <a:off x="6464300" y="5016500"/>
            <a:ext cx="615950" cy="392113"/>
          </a:xfrm>
          <a:prstGeom prst="rect">
            <a:avLst/>
          </a:prstGeom>
          <a:solidFill>
            <a:srgbClr val="800000">
              <a:alpha val="25098"/>
            </a:srgbClr>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latin typeface="Times New Roman" panose="02020603050405020304" pitchFamily="18" charset="0"/>
              </a:rPr>
              <a:t>Sin</a:t>
            </a:r>
            <a:endParaRPr lang="en-US" altLang="zh-CN" sz="1600"/>
          </a:p>
        </p:txBody>
      </p:sp>
      <p:sp>
        <p:nvSpPr>
          <p:cNvPr id="27707" name="Freeform 60"/>
          <p:cNvSpPr/>
          <p:nvPr/>
        </p:nvSpPr>
        <p:spPr bwMode="auto">
          <a:xfrm>
            <a:off x="4465638" y="4191000"/>
            <a:ext cx="1998662" cy="1004888"/>
          </a:xfrm>
          <a:custGeom>
            <a:avLst/>
            <a:gdLst>
              <a:gd name="T0" fmla="*/ 322335468 w 2351"/>
              <a:gd name="T1" fmla="*/ 0 h 990"/>
              <a:gd name="T2" fmla="*/ 72994945 w 2351"/>
              <a:gd name="T3" fmla="*/ 185454618 h 990"/>
              <a:gd name="T4" fmla="*/ 7949591 w 2351"/>
              <a:gd name="T5" fmla="*/ 479091012 h 990"/>
              <a:gd name="T6" fmla="*/ 72994945 w 2351"/>
              <a:gd name="T7" fmla="*/ 695454564 h 990"/>
              <a:gd name="T8" fmla="*/ 300653683 w 2351"/>
              <a:gd name="T9" fmla="*/ 834545273 h 990"/>
              <a:gd name="T10" fmla="*/ 549994207 w 2351"/>
              <a:gd name="T11" fmla="*/ 819091314 h 990"/>
              <a:gd name="T12" fmla="*/ 712607591 w 2351"/>
              <a:gd name="T13" fmla="*/ 850000248 h 990"/>
              <a:gd name="T14" fmla="*/ 994470791 w 2351"/>
              <a:gd name="T15" fmla="*/ 927273090 h 990"/>
              <a:gd name="T16" fmla="*/ 1200446895 w 2351"/>
              <a:gd name="T17" fmla="*/ 989090958 h 990"/>
              <a:gd name="T18" fmla="*/ 1384742064 w 2351"/>
              <a:gd name="T19" fmla="*/ 1004544917 h 990"/>
              <a:gd name="T20" fmla="*/ 1493150987 w 2351"/>
              <a:gd name="T21" fmla="*/ 1019999891 h 990"/>
              <a:gd name="T22" fmla="*/ 1699127941 w 2351"/>
              <a:gd name="T23" fmla="*/ 1004544917 h 9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351" h="990">
                <a:moveTo>
                  <a:pt x="446" y="0"/>
                </a:moveTo>
                <a:cubicBezTo>
                  <a:pt x="451" y="125"/>
                  <a:pt x="236" y="75"/>
                  <a:pt x="101" y="180"/>
                </a:cubicBezTo>
                <a:cubicBezTo>
                  <a:pt x="103" y="214"/>
                  <a:pt x="0" y="427"/>
                  <a:pt x="11" y="465"/>
                </a:cubicBezTo>
                <a:cubicBezTo>
                  <a:pt x="26" y="515"/>
                  <a:pt x="54" y="643"/>
                  <a:pt x="101" y="675"/>
                </a:cubicBezTo>
                <a:cubicBezTo>
                  <a:pt x="172" y="723"/>
                  <a:pt x="309" y="774"/>
                  <a:pt x="416" y="810"/>
                </a:cubicBezTo>
                <a:cubicBezTo>
                  <a:pt x="551" y="750"/>
                  <a:pt x="744" y="790"/>
                  <a:pt x="761" y="795"/>
                </a:cubicBezTo>
                <a:cubicBezTo>
                  <a:pt x="834" y="815"/>
                  <a:pt x="911" y="814"/>
                  <a:pt x="986" y="825"/>
                </a:cubicBezTo>
                <a:cubicBezTo>
                  <a:pt x="1083" y="793"/>
                  <a:pt x="1265" y="875"/>
                  <a:pt x="1376" y="900"/>
                </a:cubicBezTo>
                <a:cubicBezTo>
                  <a:pt x="1467" y="920"/>
                  <a:pt x="1569" y="952"/>
                  <a:pt x="1661" y="960"/>
                </a:cubicBezTo>
                <a:cubicBezTo>
                  <a:pt x="1746" y="967"/>
                  <a:pt x="1831" y="969"/>
                  <a:pt x="1916" y="975"/>
                </a:cubicBezTo>
                <a:cubicBezTo>
                  <a:pt x="1966" y="979"/>
                  <a:pt x="2016" y="985"/>
                  <a:pt x="2066" y="990"/>
                </a:cubicBezTo>
                <a:cubicBezTo>
                  <a:pt x="2311" y="974"/>
                  <a:pt x="2216" y="975"/>
                  <a:pt x="2351" y="975"/>
                </a:cubicBezTo>
              </a:path>
            </a:pathLst>
          </a:custGeom>
          <a:noFill/>
          <a:ln w="19050">
            <a:solidFill>
              <a:srgbClr val="993366"/>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8" name="Rectangle 61"/>
          <p:cNvSpPr>
            <a:spLocks noChangeArrowheads="1"/>
          </p:cNvSpPr>
          <p:nvPr/>
        </p:nvSpPr>
        <p:spPr bwMode="auto">
          <a:xfrm>
            <a:off x="4668838" y="4330700"/>
            <a:ext cx="277812" cy="331788"/>
          </a:xfrm>
          <a:prstGeom prst="rect">
            <a:avLst/>
          </a:prstGeom>
          <a:solidFill>
            <a:srgbClr val="0000FF">
              <a:alpha val="36862"/>
            </a:srgbClr>
          </a:solidFill>
          <a:ln w="9525">
            <a:solidFill>
              <a:srgbClr val="3366FF"/>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p>
        </p:txBody>
      </p:sp>
      <p:sp>
        <p:nvSpPr>
          <p:cNvPr id="27709" name="Freeform 62"/>
          <p:cNvSpPr/>
          <p:nvPr/>
        </p:nvSpPr>
        <p:spPr bwMode="auto">
          <a:xfrm>
            <a:off x="4375150" y="3703638"/>
            <a:ext cx="2089150" cy="2149475"/>
          </a:xfrm>
          <a:custGeom>
            <a:avLst/>
            <a:gdLst>
              <a:gd name="T0" fmla="*/ 355708185 w 2457"/>
              <a:gd name="T1" fmla="*/ 0 h 2117"/>
              <a:gd name="T2" fmla="*/ 258105682 w 2457"/>
              <a:gd name="T3" fmla="*/ 77319164 h 2117"/>
              <a:gd name="T4" fmla="*/ 171347713 w 2457"/>
              <a:gd name="T5" fmla="*/ 201028203 h 2117"/>
              <a:gd name="T6" fmla="*/ 127967877 w 2457"/>
              <a:gd name="T7" fmla="*/ 293810997 h 2117"/>
              <a:gd name="T8" fmla="*/ 117123344 w 2457"/>
              <a:gd name="T9" fmla="*/ 340201886 h 2117"/>
              <a:gd name="T10" fmla="*/ 95434277 w 2457"/>
              <a:gd name="T11" fmla="*/ 386593791 h 2117"/>
              <a:gd name="T12" fmla="*/ 62899825 w 2457"/>
              <a:gd name="T13" fmla="*/ 556694734 h 2117"/>
              <a:gd name="T14" fmla="*/ 8675457 w 2457"/>
              <a:gd name="T15" fmla="*/ 989678398 h 2117"/>
              <a:gd name="T16" fmla="*/ 84588893 w 2457"/>
              <a:gd name="T17" fmla="*/ 1237098505 h 2117"/>
              <a:gd name="T18" fmla="*/ 171347713 w 2457"/>
              <a:gd name="T19" fmla="*/ 1376272189 h 2117"/>
              <a:gd name="T20" fmla="*/ 258105682 w 2457"/>
              <a:gd name="T21" fmla="*/ 1515445872 h 2117"/>
              <a:gd name="T22" fmla="*/ 355708185 w 2457"/>
              <a:gd name="T23" fmla="*/ 1577300391 h 2117"/>
              <a:gd name="T24" fmla="*/ 431621621 w 2457"/>
              <a:gd name="T25" fmla="*/ 1608228666 h 2117"/>
              <a:gd name="T26" fmla="*/ 453311539 w 2457"/>
              <a:gd name="T27" fmla="*/ 1654619555 h 2117"/>
              <a:gd name="T28" fmla="*/ 518379591 w 2457"/>
              <a:gd name="T29" fmla="*/ 1685546815 h 2117"/>
              <a:gd name="T30" fmla="*/ 550914042 w 2457"/>
              <a:gd name="T31" fmla="*/ 1716474075 h 2117"/>
              <a:gd name="T32" fmla="*/ 626827478 w 2457"/>
              <a:gd name="T33" fmla="*/ 1747401334 h 2117"/>
              <a:gd name="T34" fmla="*/ 778654349 w 2457"/>
              <a:gd name="T35" fmla="*/ 1824720498 h 2117"/>
              <a:gd name="T36" fmla="*/ 1244979498 w 2457"/>
              <a:gd name="T37" fmla="*/ 2010285071 h 2117"/>
              <a:gd name="T38" fmla="*/ 1483564340 w 2457"/>
              <a:gd name="T39" fmla="*/ 2072140606 h 2117"/>
              <a:gd name="T40" fmla="*/ 1678770196 w 2457"/>
              <a:gd name="T41" fmla="*/ 2147483647 h 2117"/>
              <a:gd name="T42" fmla="*/ 1776372699 w 2457"/>
              <a:gd name="T43" fmla="*/ 2147483647 h 21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57" h="2117">
                <a:moveTo>
                  <a:pt x="492" y="0"/>
                </a:moveTo>
                <a:cubicBezTo>
                  <a:pt x="447" y="30"/>
                  <a:pt x="402" y="45"/>
                  <a:pt x="357" y="75"/>
                </a:cubicBezTo>
                <a:cubicBezTo>
                  <a:pt x="323" y="126"/>
                  <a:pt x="280" y="152"/>
                  <a:pt x="237" y="195"/>
                </a:cubicBezTo>
                <a:cubicBezTo>
                  <a:pt x="201" y="302"/>
                  <a:pt x="252" y="173"/>
                  <a:pt x="177" y="285"/>
                </a:cubicBezTo>
                <a:cubicBezTo>
                  <a:pt x="168" y="298"/>
                  <a:pt x="169" y="316"/>
                  <a:pt x="162" y="330"/>
                </a:cubicBezTo>
                <a:cubicBezTo>
                  <a:pt x="154" y="346"/>
                  <a:pt x="142" y="360"/>
                  <a:pt x="132" y="375"/>
                </a:cubicBezTo>
                <a:cubicBezTo>
                  <a:pt x="118" y="431"/>
                  <a:pt x="101" y="484"/>
                  <a:pt x="87" y="540"/>
                </a:cubicBezTo>
                <a:cubicBezTo>
                  <a:pt x="92" y="665"/>
                  <a:pt x="0" y="835"/>
                  <a:pt x="12" y="960"/>
                </a:cubicBezTo>
                <a:cubicBezTo>
                  <a:pt x="20" y="1038"/>
                  <a:pt x="78" y="1141"/>
                  <a:pt x="117" y="1200"/>
                </a:cubicBezTo>
                <a:cubicBezTo>
                  <a:pt x="137" y="1230"/>
                  <a:pt x="207" y="1315"/>
                  <a:pt x="237" y="1335"/>
                </a:cubicBezTo>
                <a:cubicBezTo>
                  <a:pt x="252" y="1345"/>
                  <a:pt x="335" y="1448"/>
                  <a:pt x="357" y="1470"/>
                </a:cubicBezTo>
                <a:cubicBezTo>
                  <a:pt x="392" y="1505"/>
                  <a:pt x="463" y="1489"/>
                  <a:pt x="492" y="1530"/>
                </a:cubicBezTo>
                <a:cubicBezTo>
                  <a:pt x="518" y="1567"/>
                  <a:pt x="561" y="1536"/>
                  <a:pt x="597" y="1560"/>
                </a:cubicBezTo>
                <a:cubicBezTo>
                  <a:pt x="607" y="1575"/>
                  <a:pt x="612" y="1595"/>
                  <a:pt x="627" y="1605"/>
                </a:cubicBezTo>
                <a:cubicBezTo>
                  <a:pt x="654" y="1622"/>
                  <a:pt x="687" y="1625"/>
                  <a:pt x="717" y="1635"/>
                </a:cubicBezTo>
                <a:cubicBezTo>
                  <a:pt x="734" y="1641"/>
                  <a:pt x="746" y="1657"/>
                  <a:pt x="762" y="1665"/>
                </a:cubicBezTo>
                <a:cubicBezTo>
                  <a:pt x="784" y="1676"/>
                  <a:pt x="848" y="1690"/>
                  <a:pt x="867" y="1695"/>
                </a:cubicBezTo>
                <a:cubicBezTo>
                  <a:pt x="934" y="1739"/>
                  <a:pt x="1000" y="1755"/>
                  <a:pt x="1077" y="1770"/>
                </a:cubicBezTo>
                <a:cubicBezTo>
                  <a:pt x="1264" y="1894"/>
                  <a:pt x="1503" y="1926"/>
                  <a:pt x="1722" y="1950"/>
                </a:cubicBezTo>
                <a:cubicBezTo>
                  <a:pt x="1831" y="1977"/>
                  <a:pt x="1942" y="1992"/>
                  <a:pt x="2052" y="2010"/>
                </a:cubicBezTo>
                <a:cubicBezTo>
                  <a:pt x="2140" y="2025"/>
                  <a:pt x="2236" y="2071"/>
                  <a:pt x="2322" y="2100"/>
                </a:cubicBezTo>
                <a:cubicBezTo>
                  <a:pt x="2373" y="2117"/>
                  <a:pt x="2394" y="2115"/>
                  <a:pt x="2457" y="2115"/>
                </a:cubicBezTo>
              </a:path>
            </a:pathLst>
          </a:custGeom>
          <a:noFill/>
          <a:ln w="19050">
            <a:solidFill>
              <a:srgbClr val="99CCFF"/>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11" name="Rectangle 64"/>
          <p:cNvSpPr>
            <a:spLocks noChangeArrowheads="1"/>
          </p:cNvSpPr>
          <p:nvPr/>
        </p:nvSpPr>
        <p:spPr bwMode="auto">
          <a:xfrm>
            <a:off x="3111500" y="5016500"/>
            <a:ext cx="600075" cy="392113"/>
          </a:xfrm>
          <a:prstGeom prst="rect">
            <a:avLst/>
          </a:prstGeom>
          <a:solidFill>
            <a:srgbClr val="800000">
              <a:alpha val="25098"/>
            </a:srgbClr>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latin typeface="Times New Roman" panose="02020603050405020304" pitchFamily="18" charset="0"/>
              </a:rPr>
              <a:t>Hin</a:t>
            </a:r>
            <a:endParaRPr lang="en-US" altLang="zh-CN" sz="1600"/>
          </a:p>
        </p:txBody>
      </p:sp>
      <p:sp>
        <p:nvSpPr>
          <p:cNvPr id="27712" name="AutoShape 65"/>
          <p:cNvSpPr/>
          <p:nvPr/>
        </p:nvSpPr>
        <p:spPr bwMode="auto">
          <a:xfrm>
            <a:off x="2689225" y="2273300"/>
            <a:ext cx="152400" cy="2374900"/>
          </a:xfrm>
          <a:prstGeom prst="rightBrace">
            <a:avLst>
              <a:gd name="adj1" fmla="val 129861"/>
              <a:gd name="adj2" fmla="val 27051"/>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27713" name="Freeform 66"/>
          <p:cNvSpPr/>
          <p:nvPr/>
        </p:nvSpPr>
        <p:spPr bwMode="auto">
          <a:xfrm>
            <a:off x="2816225" y="2876550"/>
            <a:ext cx="1990725" cy="504825"/>
          </a:xfrm>
          <a:custGeom>
            <a:avLst/>
            <a:gdLst>
              <a:gd name="T0" fmla="*/ 1834715753 w 2160"/>
              <a:gd name="T1" fmla="*/ 493892017 h 516"/>
              <a:gd name="T2" fmla="*/ 1439742088 w 2160"/>
              <a:gd name="T3" fmla="*/ 74658334 h 516"/>
              <a:gd name="T4" fmla="*/ 0 w 2160"/>
              <a:gd name="T5" fmla="*/ 45942988 h 516"/>
              <a:gd name="T6" fmla="*/ 0 60000 65536"/>
              <a:gd name="T7" fmla="*/ 0 60000 65536"/>
              <a:gd name="T8" fmla="*/ 0 60000 65536"/>
            </a:gdLst>
            <a:ahLst/>
            <a:cxnLst>
              <a:cxn ang="T6">
                <a:pos x="T0" y="T1"/>
              </a:cxn>
              <a:cxn ang="T7">
                <a:pos x="T2" y="T3"/>
              </a:cxn>
              <a:cxn ang="T8">
                <a:pos x="T4" y="T5"/>
              </a:cxn>
            </a:cxnLst>
            <a:rect l="0" t="0" r="r" b="b"/>
            <a:pathLst>
              <a:path w="2160" h="516">
                <a:moveTo>
                  <a:pt x="2160" y="516"/>
                </a:moveTo>
                <a:cubicBezTo>
                  <a:pt x="2083" y="443"/>
                  <a:pt x="2055" y="156"/>
                  <a:pt x="1695" y="78"/>
                </a:cubicBezTo>
                <a:cubicBezTo>
                  <a:pt x="1335" y="0"/>
                  <a:pt x="353" y="54"/>
                  <a:pt x="0" y="48"/>
                </a:cubicBezTo>
              </a:path>
            </a:pathLst>
          </a:custGeom>
          <a:noFill/>
          <a:ln w="19050">
            <a:solidFill>
              <a:srgbClr val="800000"/>
            </a:solidFill>
            <a:rou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14" name="Rectangle 67"/>
          <p:cNvSpPr>
            <a:spLocks noChangeArrowheads="1"/>
          </p:cNvSpPr>
          <p:nvPr/>
        </p:nvSpPr>
        <p:spPr bwMode="auto">
          <a:xfrm>
            <a:off x="762000" y="2273300"/>
            <a:ext cx="1862138" cy="2465388"/>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0"/>
              </a:spcBef>
              <a:buClrTx/>
              <a:buSzTx/>
              <a:buFontTx/>
              <a:buNone/>
            </a:pPr>
            <a:r>
              <a:rPr lang="zh-CN" altLang="en-US" sz="1600">
                <a:latin typeface="Times New Roman" panose="02020603050405020304" pitchFamily="18" charset="0"/>
              </a:rPr>
              <a:t>缓冲区号</a:t>
            </a:r>
          </a:p>
          <a:p>
            <a:pPr algn="just" eaLnBrk="1" hangingPunct="1">
              <a:lnSpc>
                <a:spcPct val="130000"/>
              </a:lnSpc>
              <a:spcBef>
                <a:spcPct val="0"/>
              </a:spcBef>
              <a:buClrTx/>
              <a:buSzTx/>
              <a:buFontTx/>
              <a:buNone/>
            </a:pPr>
            <a:r>
              <a:rPr lang="zh-CN" altLang="en-US" sz="1600">
                <a:latin typeface="Times New Roman" panose="02020603050405020304" pitchFamily="18" charset="0"/>
              </a:rPr>
              <a:t>设备号</a:t>
            </a:r>
          </a:p>
          <a:p>
            <a:pPr algn="just" eaLnBrk="1" hangingPunct="1">
              <a:lnSpc>
                <a:spcPct val="130000"/>
              </a:lnSpc>
              <a:spcBef>
                <a:spcPct val="0"/>
              </a:spcBef>
              <a:buClrTx/>
              <a:buSzTx/>
              <a:buFontTx/>
              <a:buNone/>
            </a:pPr>
            <a:r>
              <a:rPr lang="zh-CN" altLang="en-US" sz="1600">
                <a:latin typeface="Times New Roman" panose="02020603050405020304" pitchFamily="18" charset="0"/>
              </a:rPr>
              <a:t>设备上的数据块号</a:t>
            </a:r>
          </a:p>
          <a:p>
            <a:pPr algn="just" eaLnBrk="1" hangingPunct="1">
              <a:lnSpc>
                <a:spcPct val="130000"/>
              </a:lnSpc>
              <a:spcBef>
                <a:spcPct val="0"/>
              </a:spcBef>
              <a:buClrTx/>
              <a:buSzTx/>
              <a:buFontTx/>
              <a:buNone/>
            </a:pPr>
            <a:r>
              <a:rPr lang="zh-CN" altLang="en-US" sz="1600">
                <a:latin typeface="Times New Roman" panose="02020603050405020304" pitchFamily="18" charset="0"/>
              </a:rPr>
              <a:t>互斥标识位</a:t>
            </a:r>
          </a:p>
          <a:p>
            <a:pPr algn="just" eaLnBrk="1" hangingPunct="1">
              <a:lnSpc>
                <a:spcPct val="130000"/>
              </a:lnSpc>
              <a:spcBef>
                <a:spcPct val="0"/>
              </a:spcBef>
              <a:buClrTx/>
              <a:buSzTx/>
              <a:buFontTx/>
              <a:buNone/>
            </a:pPr>
            <a:r>
              <a:rPr lang="zh-CN" altLang="en-US" sz="1600">
                <a:latin typeface="Times New Roman" panose="02020603050405020304" pitchFamily="18" charset="0"/>
              </a:rPr>
              <a:t>队列指针</a:t>
            </a:r>
          </a:p>
          <a:p>
            <a:pPr algn="just" eaLnBrk="1" hangingPunct="1">
              <a:lnSpc>
                <a:spcPct val="130000"/>
              </a:lnSpc>
              <a:spcBef>
                <a:spcPct val="0"/>
              </a:spcBef>
              <a:buClrTx/>
              <a:buSzTx/>
              <a:buFontTx/>
              <a:buNone/>
            </a:pPr>
            <a:endParaRPr lang="zh-CN" altLang="en-US" sz="1600">
              <a:latin typeface="Times New Roman" panose="02020603050405020304" pitchFamily="18" charset="0"/>
            </a:endParaRPr>
          </a:p>
          <a:p>
            <a:pPr algn="just" eaLnBrk="1" hangingPunct="1">
              <a:lnSpc>
                <a:spcPct val="130000"/>
              </a:lnSpc>
              <a:spcBef>
                <a:spcPct val="0"/>
              </a:spcBef>
              <a:buClrTx/>
              <a:buSzTx/>
              <a:buFontTx/>
              <a:buNone/>
            </a:pPr>
            <a:r>
              <a:rPr lang="zh-CN" altLang="en-US" sz="1600">
                <a:latin typeface="Times New Roman" panose="02020603050405020304" pitchFamily="18" charset="0"/>
              </a:rPr>
              <a:t>数据区</a:t>
            </a:r>
            <a:endParaRPr lang="zh-CN" altLang="en-US" sz="1600"/>
          </a:p>
        </p:txBody>
      </p:sp>
      <p:sp>
        <p:nvSpPr>
          <p:cNvPr id="27715" name="Rectangle 68"/>
          <p:cNvSpPr>
            <a:spLocks noChangeArrowheads="1"/>
          </p:cNvSpPr>
          <p:nvPr/>
        </p:nvSpPr>
        <p:spPr bwMode="auto">
          <a:xfrm>
            <a:off x="914400" y="1905000"/>
            <a:ext cx="16700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a:solidFill>
                  <a:srgbClr val="CC0000"/>
                </a:solidFill>
                <a:latin typeface="Times New Roman" panose="02020603050405020304" pitchFamily="18" charset="0"/>
              </a:rPr>
              <a:t>缓冲区数据结构</a:t>
            </a:r>
            <a:endParaRPr lang="zh-CN" altLang="en-US" sz="1600">
              <a:solidFill>
                <a:srgbClr val="CC0000"/>
              </a:solidFill>
            </a:endParaRPr>
          </a:p>
        </p:txBody>
      </p:sp>
      <p:sp>
        <p:nvSpPr>
          <p:cNvPr id="27716" name="Line 73"/>
          <p:cNvSpPr>
            <a:spLocks noChangeShapeType="1"/>
          </p:cNvSpPr>
          <p:nvPr/>
        </p:nvSpPr>
        <p:spPr bwMode="auto">
          <a:xfrm flipV="1">
            <a:off x="762000" y="3962400"/>
            <a:ext cx="18288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717" name="Line 75"/>
          <p:cNvSpPr>
            <a:spLocks noChangeShapeType="1"/>
          </p:cNvSpPr>
          <p:nvPr/>
        </p:nvSpPr>
        <p:spPr bwMode="auto">
          <a:xfrm flipV="1">
            <a:off x="762000" y="3632200"/>
            <a:ext cx="18288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718" name="Line 76"/>
          <p:cNvSpPr>
            <a:spLocks noChangeShapeType="1"/>
          </p:cNvSpPr>
          <p:nvPr/>
        </p:nvSpPr>
        <p:spPr bwMode="auto">
          <a:xfrm flipV="1">
            <a:off x="762000" y="3327400"/>
            <a:ext cx="18288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719" name="Line 77"/>
          <p:cNvSpPr>
            <a:spLocks noChangeShapeType="1"/>
          </p:cNvSpPr>
          <p:nvPr/>
        </p:nvSpPr>
        <p:spPr bwMode="auto">
          <a:xfrm flipV="1">
            <a:off x="762000" y="2997200"/>
            <a:ext cx="18288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720" name="Line 78"/>
          <p:cNvSpPr>
            <a:spLocks noChangeShapeType="1"/>
          </p:cNvSpPr>
          <p:nvPr/>
        </p:nvSpPr>
        <p:spPr bwMode="auto">
          <a:xfrm flipV="1">
            <a:off x="762000" y="2692400"/>
            <a:ext cx="18288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3"/>
          <p:cNvSpPr>
            <a:spLocks noChangeArrowheads="1"/>
          </p:cNvSpPr>
          <p:nvPr/>
        </p:nvSpPr>
        <p:spPr bwMode="auto">
          <a:xfrm>
            <a:off x="762000" y="1143000"/>
            <a:ext cx="7391400" cy="685800"/>
          </a:xfrm>
          <a:prstGeom prst="rect">
            <a:avLst/>
          </a:prstGeom>
          <a:solidFill>
            <a:srgbClr val="FFFFFF"/>
          </a:soli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955" indent="-274955" eaLnBrk="0" hangingPunct="0">
              <a:spcBef>
                <a:spcPct val="20000"/>
              </a:spcBef>
              <a:buClr>
                <a:srgbClr val="993300"/>
              </a:buClr>
              <a:buSzPct val="90000"/>
              <a:buFont typeface="Wingdings" panose="05000000000000000000" pitchFamily="2" charset="2"/>
              <a:buChar char="n"/>
              <a:tabLst>
                <a:tab pos="809625" algn="l"/>
              </a:tabLst>
              <a:defRPr sz="2800" b="1">
                <a:solidFill>
                  <a:schemeClr val="tx1"/>
                </a:solidFill>
                <a:latin typeface="Arial" panose="020B0604020202020204" pitchFamily="34" charset="0"/>
                <a:ea typeface="宋体" panose="02010600030101010101" pitchFamily="2" charset="-122"/>
              </a:defRPr>
            </a:lvl1pPr>
            <a:lvl2pPr marL="454025" indent="81280" eaLnBrk="0" hangingPunct="0">
              <a:spcBef>
                <a:spcPct val="20000"/>
              </a:spcBef>
              <a:buClr>
                <a:srgbClr val="CC6600"/>
              </a:buClr>
              <a:buSzPct val="80000"/>
              <a:buFont typeface="Wingdings" panose="05000000000000000000" pitchFamily="2" charset="2"/>
              <a:buChar char="l"/>
              <a:tabLst>
                <a:tab pos="809625" algn="l"/>
              </a:tabLst>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tabLst>
                <a:tab pos="809625" algn="l"/>
              </a:tabLst>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
                <a:srgbClr val="FF0000"/>
              </a:buClr>
              <a:buFont typeface="Wingdings" panose="05000000000000000000" pitchFamily="2" charset="2"/>
              <a:buChar char="l"/>
            </a:pPr>
            <a:r>
              <a:rPr lang="zh-CN" altLang="en-US" sz="2600"/>
              <a:t>单缓冲，双缓冲，环形缓冲，</a:t>
            </a:r>
            <a:r>
              <a:rPr lang="zh-CN" altLang="en-US" sz="2600">
                <a:solidFill>
                  <a:srgbClr val="CC0000"/>
                </a:solidFill>
              </a:rPr>
              <a:t>缓冲池</a:t>
            </a:r>
            <a:endParaRPr lang="zh-CN" altLang="en-US" sz="2400">
              <a:solidFill>
                <a:srgbClr val="CC0000"/>
              </a:solidFill>
            </a:endParaRPr>
          </a:p>
        </p:txBody>
      </p:sp>
      <p:sp>
        <p:nvSpPr>
          <p:cNvPr id="28676" name="Rectangle 2"/>
          <p:cNvSpPr>
            <a:spLocks noChangeArrowheads="1"/>
          </p:cNvSpPr>
          <p:nvPr/>
        </p:nvSpPr>
        <p:spPr bwMode="auto">
          <a:xfrm>
            <a:off x="838200" y="490538"/>
            <a:ext cx="716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dirty="0">
                <a:latin typeface="黑体" panose="02010609060101010101" pitchFamily="49" charset="-122"/>
                <a:ea typeface="黑体" panose="02010609060101010101" pitchFamily="49" charset="-122"/>
              </a:rPr>
              <a:t>缓冲技术</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软件缓冲的</a:t>
            </a: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种实现方法</a:t>
            </a:r>
          </a:p>
        </p:txBody>
      </p:sp>
      <p:sp>
        <p:nvSpPr>
          <p:cNvPr id="28677" name="Rectangle 5"/>
          <p:cNvSpPr>
            <a:spLocks noChangeArrowheads="1"/>
          </p:cNvSpPr>
          <p:nvPr/>
        </p:nvSpPr>
        <p:spPr bwMode="auto">
          <a:xfrm>
            <a:off x="762000" y="1905000"/>
            <a:ext cx="7391400" cy="4648200"/>
          </a:xfrm>
          <a:prstGeom prst="rect">
            <a:avLst/>
          </a:prstGeom>
          <a:solidFill>
            <a:srgbClr val="FFFFFF"/>
          </a:soli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955" indent="-274955" eaLnBrk="0" hangingPunct="0">
              <a:spcBef>
                <a:spcPct val="20000"/>
              </a:spcBef>
              <a:buClr>
                <a:srgbClr val="993300"/>
              </a:buClr>
              <a:buSzPct val="90000"/>
              <a:buFont typeface="Wingdings" panose="05000000000000000000" pitchFamily="2" charset="2"/>
              <a:buChar char="n"/>
              <a:tabLst>
                <a:tab pos="809625" algn="l"/>
              </a:tabLst>
              <a:defRPr sz="2800" b="1">
                <a:solidFill>
                  <a:schemeClr val="tx1"/>
                </a:solidFill>
                <a:latin typeface="Arial" panose="020B0604020202020204" pitchFamily="34" charset="0"/>
                <a:ea typeface="宋体" panose="02010600030101010101" pitchFamily="2" charset="-122"/>
              </a:defRPr>
            </a:lvl1pPr>
            <a:lvl2pPr marL="454025" indent="81280" eaLnBrk="0" hangingPunct="0">
              <a:spcBef>
                <a:spcPct val="20000"/>
              </a:spcBef>
              <a:buClr>
                <a:srgbClr val="CC6600"/>
              </a:buClr>
              <a:buSzPct val="80000"/>
              <a:buFont typeface="Wingdings" panose="05000000000000000000" pitchFamily="2" charset="2"/>
              <a:buChar char="l"/>
              <a:tabLst>
                <a:tab pos="809625" algn="l"/>
              </a:tabLst>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tabLst>
                <a:tab pos="809625" algn="l"/>
              </a:tabLst>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CC0000"/>
                </a:solidFill>
              </a:rPr>
              <a:t>缓冲池的工作流程：</a:t>
            </a:r>
          </a:p>
          <a:p>
            <a:pPr eaLnBrk="1" hangingPunct="1">
              <a:spcBef>
                <a:spcPct val="0"/>
              </a:spcBef>
              <a:buClrTx/>
              <a:buSzTx/>
              <a:buFontTx/>
              <a:buNone/>
            </a:pPr>
            <a:r>
              <a:rPr lang="zh-CN" altLang="en-US" sz="2000" b="0" dirty="0"/>
              <a:t>（</a:t>
            </a:r>
            <a:r>
              <a:rPr lang="en-US" altLang="zh-CN" sz="2000" b="0" dirty="0"/>
              <a:t>1</a:t>
            </a:r>
            <a:r>
              <a:rPr lang="zh-CN" altLang="en-US" sz="2000" b="0" dirty="0"/>
              <a:t>）当</a:t>
            </a:r>
            <a:r>
              <a:rPr lang="zh-CN" altLang="en-US" sz="2000" dirty="0"/>
              <a:t>输入设备</a:t>
            </a:r>
            <a:r>
              <a:rPr lang="zh-CN" altLang="en-US" sz="2000" b="0" dirty="0"/>
              <a:t>需要</a:t>
            </a:r>
            <a:r>
              <a:rPr lang="zh-CN" altLang="en-US" sz="2000" dirty="0"/>
              <a:t>进行数据输入</a:t>
            </a:r>
            <a:r>
              <a:rPr lang="zh-CN" altLang="en-US" sz="2000" b="0" dirty="0"/>
              <a:t>时，则从空缓冲队列的队首</a:t>
            </a:r>
            <a:r>
              <a:rPr lang="zh-CN" altLang="en-US" sz="2000" dirty="0"/>
              <a:t>取下一个空缓冲区</a:t>
            </a:r>
            <a:r>
              <a:rPr lang="zh-CN" altLang="en-US" sz="2000" b="0" dirty="0"/>
              <a:t>，将它作为收容输入工作缓冲区，当它</a:t>
            </a:r>
            <a:r>
              <a:rPr lang="zh-CN" altLang="en-US" sz="2000" dirty="0"/>
              <a:t>被输入装满数据后，则被链接到输入缓冲队列的队尾</a:t>
            </a:r>
            <a:r>
              <a:rPr lang="zh-CN" altLang="en-US" sz="2000" b="0" dirty="0"/>
              <a:t>；</a:t>
            </a:r>
          </a:p>
          <a:p>
            <a:pPr eaLnBrk="1" hangingPunct="1">
              <a:spcBef>
                <a:spcPct val="0"/>
              </a:spcBef>
              <a:buClrTx/>
              <a:buSzTx/>
              <a:buFontTx/>
              <a:buNone/>
            </a:pPr>
            <a:r>
              <a:rPr lang="zh-CN" altLang="en-US" sz="2000" b="0" dirty="0"/>
              <a:t>（</a:t>
            </a:r>
            <a:r>
              <a:rPr lang="en-US" altLang="zh-CN" sz="2000" b="0" dirty="0"/>
              <a:t>2</a:t>
            </a:r>
            <a:r>
              <a:rPr lang="zh-CN" altLang="en-US" sz="2000" b="0" dirty="0"/>
              <a:t>）当某</a:t>
            </a:r>
            <a:r>
              <a:rPr lang="zh-CN" altLang="en-US" sz="2000" dirty="0"/>
              <a:t>进程</a:t>
            </a:r>
            <a:r>
              <a:rPr lang="zh-CN" altLang="en-US" sz="2000" b="0" dirty="0"/>
              <a:t>需要从缓冲池读入数据时，则</a:t>
            </a:r>
            <a:r>
              <a:rPr lang="zh-CN" altLang="en-US" sz="2000" dirty="0"/>
              <a:t>从输入缓冲队列的队首</a:t>
            </a:r>
            <a:r>
              <a:rPr lang="zh-CN" altLang="en-US" sz="2000" b="0" dirty="0"/>
              <a:t>取一个缓冲区作为</a:t>
            </a:r>
            <a:r>
              <a:rPr lang="zh-CN" altLang="en-US" sz="2000" dirty="0"/>
              <a:t>提取输入工作缓冲区</a:t>
            </a:r>
            <a:r>
              <a:rPr lang="zh-CN" altLang="en-US" sz="2000" b="0" dirty="0"/>
              <a:t>，该进程从中提取数据，取完后，则</a:t>
            </a:r>
            <a:r>
              <a:rPr lang="zh-CN" altLang="en-US" sz="2000" dirty="0"/>
              <a:t>将该缓冲区链接到空缓冲区队列的队尾</a:t>
            </a:r>
            <a:r>
              <a:rPr lang="zh-CN" altLang="en-US" sz="2000" b="0" dirty="0"/>
              <a:t>；</a:t>
            </a:r>
          </a:p>
          <a:p>
            <a:pPr eaLnBrk="1" hangingPunct="1">
              <a:spcBef>
                <a:spcPct val="0"/>
              </a:spcBef>
              <a:buClrTx/>
              <a:buSzTx/>
              <a:buFontTx/>
              <a:buNone/>
            </a:pPr>
            <a:r>
              <a:rPr lang="zh-CN" altLang="en-US" sz="2000" b="0" dirty="0"/>
              <a:t>（</a:t>
            </a:r>
            <a:r>
              <a:rPr lang="en-US" altLang="zh-CN" sz="2000" b="0" dirty="0"/>
              <a:t>3</a:t>
            </a:r>
            <a:r>
              <a:rPr lang="zh-CN" altLang="en-US" sz="2000" b="0" dirty="0"/>
              <a:t>）当某进程需要输出数据到缓冲池时，则从空缓冲队列的队首取下一个空缓冲区，将它作为收容输出工作缓冲区，该进程向该缓冲区中存放数据，当它被装满数据后，则被链接到输出缓冲队列的队尾；</a:t>
            </a:r>
          </a:p>
          <a:p>
            <a:pPr eaLnBrk="1" hangingPunct="1">
              <a:spcBef>
                <a:spcPct val="0"/>
              </a:spcBef>
              <a:buClrTx/>
              <a:buSzTx/>
              <a:buFontTx/>
              <a:buNone/>
            </a:pPr>
            <a:r>
              <a:rPr lang="zh-CN" altLang="en-US" sz="2000" b="0" dirty="0"/>
              <a:t>（</a:t>
            </a:r>
            <a:r>
              <a:rPr lang="en-US" altLang="zh-CN" sz="2000" b="0" dirty="0"/>
              <a:t>4</a:t>
            </a:r>
            <a:r>
              <a:rPr lang="zh-CN" altLang="en-US" sz="2000" b="0" dirty="0"/>
              <a:t>）当输出设备需要进行数据输出时，则从输出缓冲队列的队首取一个缓冲区作为提取输出工作缓冲区，并从中提取数据输出，取完后，则将该缓冲区链接到空缓冲区队列的队尾。</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缓冲技术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软件缓冲的</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种实现方法</a:t>
            </a:r>
            <a:endParaRPr lang="zh-CN" altLang="en-US" dirty="0"/>
          </a:p>
        </p:txBody>
      </p:sp>
      <p:sp>
        <p:nvSpPr>
          <p:cNvPr id="3" name="内容占位符 2"/>
          <p:cNvSpPr>
            <a:spLocks noGrp="1"/>
          </p:cNvSpPr>
          <p:nvPr>
            <p:ph idx="1"/>
          </p:nvPr>
        </p:nvSpPr>
        <p:spPr/>
        <p:txBody>
          <a:bodyPr/>
          <a:lstStyle/>
          <a:p>
            <a:pPr latinLnBrk="1"/>
            <a:r>
              <a:rPr lang="en-US" altLang="zh-CN" sz="2400" b="0" dirty="0"/>
              <a:t>Linux</a:t>
            </a:r>
            <a:r>
              <a:rPr lang="zh-CN" altLang="en-US" sz="2400" b="0" dirty="0"/>
              <a:t>系统为了提高读写磁盘的效率，会先将数据放在一些内存</a:t>
            </a:r>
            <a:r>
              <a:rPr lang="en-US" altLang="zh-CN" sz="2400" b="0" dirty="0"/>
              <a:t>buffer</a:t>
            </a:r>
            <a:r>
              <a:rPr lang="zh-CN" altLang="en-US" sz="2400" b="0" dirty="0"/>
              <a:t>中。</a:t>
            </a:r>
          </a:p>
          <a:p>
            <a:pPr latinLnBrk="1"/>
            <a:r>
              <a:rPr lang="zh-CN" altLang="en-US" sz="2400" b="0" dirty="0"/>
              <a:t>在写磁盘时并不是立即将数据写到磁盘中，而是先写入这些</a:t>
            </a:r>
            <a:r>
              <a:rPr lang="en-US" altLang="zh-CN" sz="2400" b="0" dirty="0"/>
              <a:t>buffer</a:t>
            </a:r>
            <a:r>
              <a:rPr lang="zh-CN" altLang="en-US" sz="2400" b="0" dirty="0"/>
              <a:t>中了。</a:t>
            </a:r>
          </a:p>
          <a:p>
            <a:pPr latinLnBrk="1"/>
            <a:r>
              <a:rPr lang="zh-CN" altLang="en-US" sz="2400" b="0" dirty="0"/>
              <a:t>此时如果重启系统，就可能造成数据丢失。</a:t>
            </a:r>
          </a:p>
          <a:p>
            <a:pPr latinLnBrk="1"/>
            <a:r>
              <a:rPr lang="en-US" altLang="zh-CN" sz="2400" b="0" dirty="0"/>
              <a:t>sync</a:t>
            </a:r>
            <a:r>
              <a:rPr lang="zh-CN" altLang="en-US" sz="2400" b="0" dirty="0"/>
              <a:t>命令用来</a:t>
            </a:r>
            <a:r>
              <a:rPr lang="en-US" altLang="zh-CN" sz="2400" b="0" dirty="0"/>
              <a:t>flush</a:t>
            </a:r>
            <a:r>
              <a:rPr lang="zh-CN" altLang="en-US" sz="2400" b="0" dirty="0"/>
              <a:t>文件系统</a:t>
            </a:r>
            <a:r>
              <a:rPr lang="en-US" altLang="zh-CN" sz="2400" b="0" dirty="0"/>
              <a:t>buffer</a:t>
            </a:r>
            <a:r>
              <a:rPr lang="zh-CN" altLang="en-US" sz="2400" b="0" dirty="0"/>
              <a:t>，这样数据才会真正的写到磁盘中，并且</a:t>
            </a:r>
            <a:r>
              <a:rPr lang="en-US" altLang="zh-CN" sz="2400" b="0" dirty="0"/>
              <a:t>buffer</a:t>
            </a:r>
            <a:r>
              <a:rPr lang="zh-CN" altLang="en-US" sz="2400" b="0" dirty="0"/>
              <a:t>才能够释放出来。</a:t>
            </a:r>
          </a:p>
          <a:p>
            <a:pPr latinLnBrk="1"/>
            <a:r>
              <a:rPr lang="zh-CN" altLang="en-US" sz="2400" b="0" dirty="0"/>
              <a:t>所以常常会在写磁盘后输入</a:t>
            </a:r>
            <a:r>
              <a:rPr lang="en-US" altLang="zh-CN" sz="2400" b="0" dirty="0"/>
              <a:t>sync</a:t>
            </a:r>
            <a:r>
              <a:rPr lang="zh-CN" altLang="en-US" sz="2400" b="0" dirty="0"/>
              <a:t>命令来将数据真正的写入磁盘。</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缓冲技术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软件缓冲的</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种实现方法</a:t>
            </a:r>
            <a:endParaRPr lang="zh-CN" altLang="en-US" dirty="0"/>
          </a:p>
        </p:txBody>
      </p:sp>
      <p:sp>
        <p:nvSpPr>
          <p:cNvPr id="3" name="内容占位符 2"/>
          <p:cNvSpPr>
            <a:spLocks noGrp="1"/>
          </p:cNvSpPr>
          <p:nvPr>
            <p:ph idx="1"/>
          </p:nvPr>
        </p:nvSpPr>
        <p:spPr>
          <a:xfrm>
            <a:off x="381000" y="1524000"/>
            <a:ext cx="8150225" cy="4525962"/>
          </a:xfrm>
        </p:spPr>
        <p:txBody>
          <a:bodyPr/>
          <a:lstStyle/>
          <a:p>
            <a:pPr latinLnBrk="1"/>
            <a:r>
              <a:rPr lang="zh-CN" altLang="en-US" sz="2400" dirty="0"/>
              <a:t>如果不去手动的输入</a:t>
            </a:r>
            <a:r>
              <a:rPr lang="en-US" altLang="zh-CN" sz="2400" dirty="0"/>
              <a:t>sync</a:t>
            </a:r>
            <a:r>
              <a:rPr lang="zh-CN" altLang="en-US" sz="2400" dirty="0"/>
              <a:t>命令来真正的去写磁盘，</a:t>
            </a:r>
            <a:r>
              <a:rPr lang="en-US" altLang="zh-CN" sz="2400" dirty="0" err="1"/>
              <a:t>linux</a:t>
            </a:r>
            <a:r>
              <a:rPr lang="zh-CN" altLang="en-US" sz="2400" dirty="0"/>
              <a:t>系统也会有两种写磁盘的时机：</a:t>
            </a:r>
            <a:endParaRPr lang="zh-CN" altLang="en-US" sz="2400" b="0" dirty="0"/>
          </a:p>
          <a:p>
            <a:pPr latinLnBrk="1"/>
            <a:r>
              <a:rPr lang="en-US" altLang="zh-CN" sz="2400" b="0" dirty="0"/>
              <a:t>1) </a:t>
            </a:r>
            <a:r>
              <a:rPr lang="en-US" altLang="zh-CN" sz="2400" b="0" dirty="0" err="1"/>
              <a:t>kflush</a:t>
            </a:r>
            <a:r>
              <a:rPr lang="zh-CN" altLang="en-US" sz="2400" b="0" dirty="0"/>
              <a:t>内核线程周期性的去写磁盘；</a:t>
            </a:r>
          </a:p>
          <a:p>
            <a:pPr latinLnBrk="1"/>
            <a:r>
              <a:rPr lang="en-US" altLang="zh-CN" sz="2400" b="0" dirty="0"/>
              <a:t>2) buffer</a:t>
            </a:r>
            <a:r>
              <a:rPr lang="zh-CN" altLang="en-US" sz="2400" b="0" dirty="0"/>
              <a:t>已满不得不写。</a:t>
            </a:r>
          </a:p>
          <a:p>
            <a:endParaRPr lang="zh-CN" alt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p:cNvSpPr>
            <a:spLocks noChangeArrowheads="1"/>
          </p:cNvSpPr>
          <p:nvPr/>
        </p:nvSpPr>
        <p:spPr bwMode="auto">
          <a:xfrm>
            <a:off x="228600" y="1371600"/>
            <a:ext cx="8610600" cy="4648200"/>
          </a:xfrm>
          <a:prstGeom prst="rect">
            <a:avLst/>
          </a:prstGeom>
          <a:solidFill>
            <a:srgbClr val="FFFFFF"/>
          </a:solid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74955" indent="-274955" eaLnBrk="0" hangingPunct="0">
              <a:spcBef>
                <a:spcPct val="20000"/>
              </a:spcBef>
              <a:buClr>
                <a:srgbClr val="993300"/>
              </a:buClr>
              <a:buSzPct val="90000"/>
              <a:buFont typeface="Wingdings" panose="05000000000000000000" pitchFamily="2" charset="2"/>
              <a:buChar char="n"/>
              <a:tabLst>
                <a:tab pos="809625" algn="l"/>
              </a:tabLst>
              <a:defRPr sz="2800" b="1">
                <a:solidFill>
                  <a:schemeClr val="tx1"/>
                </a:solidFill>
                <a:latin typeface="Arial" panose="020B0604020202020204" pitchFamily="34" charset="0"/>
                <a:ea typeface="宋体" panose="02010600030101010101" pitchFamily="2" charset="-122"/>
              </a:defRPr>
            </a:lvl1pPr>
            <a:lvl2pPr marL="454025" indent="81280" eaLnBrk="0" hangingPunct="0">
              <a:spcBef>
                <a:spcPct val="20000"/>
              </a:spcBef>
              <a:buClr>
                <a:srgbClr val="CC6600"/>
              </a:buClr>
              <a:buSzPct val="80000"/>
              <a:buFont typeface="Wingdings" panose="05000000000000000000" pitchFamily="2" charset="2"/>
              <a:buChar char="l"/>
              <a:tabLst>
                <a:tab pos="809625" algn="l"/>
              </a:tabLst>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tabLst>
                <a:tab pos="809625" algn="l"/>
              </a:tabLst>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tabLst>
                <a:tab pos="809625"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
                <a:srgbClr val="CC0000"/>
              </a:buClr>
              <a:buSzPct val="80000"/>
              <a:buFont typeface="Wingdings" panose="05000000000000000000" pitchFamily="2" charset="2"/>
              <a:buChar char="l"/>
            </a:pPr>
            <a:r>
              <a:rPr lang="en-US" altLang="zh-CN" sz="2400" dirty="0"/>
              <a:t>SPOOL </a:t>
            </a:r>
            <a:r>
              <a:rPr lang="zh-CN" altLang="en-US" sz="2400" dirty="0"/>
              <a:t>－ </a:t>
            </a:r>
            <a:r>
              <a:rPr lang="en-US" altLang="zh-CN" sz="2400" dirty="0"/>
              <a:t>Simultaneous Peripheral Operation On Line</a:t>
            </a:r>
            <a:r>
              <a:rPr lang="zh-CN" altLang="en-US" sz="2400" dirty="0">
                <a:solidFill>
                  <a:srgbClr val="FF0000"/>
                </a:solidFill>
              </a:rPr>
              <a:t>外部设备联机并行操作</a:t>
            </a:r>
            <a:r>
              <a:rPr lang="zh-CN" altLang="en-US" sz="2400" dirty="0"/>
              <a:t>，又称假脱机操作。</a:t>
            </a:r>
          </a:p>
          <a:p>
            <a:pPr eaLnBrk="1" hangingPunct="1">
              <a:lnSpc>
                <a:spcPct val="120000"/>
              </a:lnSpc>
              <a:spcBef>
                <a:spcPct val="0"/>
              </a:spcBef>
              <a:buClr>
                <a:srgbClr val="CC0000"/>
              </a:buClr>
              <a:buSzPct val="80000"/>
              <a:buFont typeface="Wingdings" panose="05000000000000000000" pitchFamily="2" charset="2"/>
              <a:buChar char="l"/>
            </a:pPr>
            <a:r>
              <a:rPr lang="en-US" altLang="zh-CN" sz="2400" dirty="0"/>
              <a:t>SPOOL</a:t>
            </a:r>
            <a:r>
              <a:rPr lang="zh-CN" altLang="en-US" sz="2400" dirty="0"/>
              <a:t>是操作系统中采用的一项将独占设备改造成共享设备的技术。</a:t>
            </a:r>
            <a:endParaRPr lang="en-US" altLang="zh-CN" sz="2400" dirty="0"/>
          </a:p>
          <a:p>
            <a:pPr lvl="1"/>
            <a:r>
              <a:rPr lang="zh-CN" altLang="en-US" sz="2000" dirty="0"/>
              <a:t>一个虚拟设备</a:t>
            </a:r>
          </a:p>
          <a:p>
            <a:pPr lvl="1"/>
            <a:r>
              <a:rPr lang="zh-CN" altLang="en-US" sz="2000" dirty="0"/>
              <a:t>一个资源转换技术</a:t>
            </a:r>
          </a:p>
          <a:p>
            <a:pPr lvl="1" indent="0">
              <a:buNone/>
            </a:pPr>
            <a:r>
              <a:rPr lang="zh-CN" altLang="en-US" sz="2000" dirty="0"/>
              <a:t>（用空间入、输出等换取</a:t>
            </a:r>
            <a:r>
              <a:rPr lang="en-US" altLang="zh-CN" sz="2000" dirty="0"/>
              <a:t>CPU</a:t>
            </a:r>
            <a:r>
              <a:rPr lang="zh-CN" altLang="en-US" sz="2000" dirty="0"/>
              <a:t>和</a:t>
            </a:r>
            <a:r>
              <a:rPr lang="en-US" altLang="zh-CN" sz="2000" dirty="0"/>
              <a:t>IO</a:t>
            </a:r>
            <a:r>
              <a:rPr lang="zh-CN" altLang="en-US" sz="2000" dirty="0"/>
              <a:t>时间）</a:t>
            </a:r>
            <a:endParaRPr lang="zh-CN" altLang="en-US" sz="2400" dirty="0"/>
          </a:p>
          <a:p>
            <a:pPr eaLnBrk="1" hangingPunct="1">
              <a:lnSpc>
                <a:spcPct val="120000"/>
              </a:lnSpc>
              <a:spcBef>
                <a:spcPct val="0"/>
              </a:spcBef>
              <a:buClr>
                <a:srgbClr val="CC0000"/>
              </a:buClr>
              <a:buSzPct val="80000"/>
              <a:buFont typeface="Wingdings" panose="05000000000000000000" pitchFamily="2" charset="2"/>
              <a:buChar char="l"/>
            </a:pPr>
            <a:r>
              <a:rPr lang="zh-CN" altLang="en-US" sz="2400" dirty="0"/>
              <a:t>实现方法：截获向某独享设备输出的数据，暂时保存到内存缓冲区或磁盘文件中，并进行排队，之后逐个输出到外设上  </a:t>
            </a:r>
          </a:p>
          <a:p>
            <a:pPr eaLnBrk="1" hangingPunct="1">
              <a:lnSpc>
                <a:spcPct val="120000"/>
              </a:lnSpc>
              <a:spcBef>
                <a:spcPct val="0"/>
              </a:spcBef>
              <a:buClr>
                <a:srgbClr val="CC0000"/>
              </a:buClr>
              <a:buSzPct val="80000"/>
              <a:buFont typeface="Wingdings" panose="05000000000000000000" pitchFamily="2" charset="2"/>
              <a:buChar char="l"/>
            </a:pPr>
            <a:r>
              <a:rPr lang="zh-CN" altLang="en-US" sz="2400" dirty="0"/>
              <a:t>实现这一技术的软、硬件系统称为</a:t>
            </a:r>
            <a:r>
              <a:rPr lang="en-US" altLang="zh-CN" sz="2400" dirty="0"/>
              <a:t>SPOOL</a:t>
            </a:r>
            <a:r>
              <a:rPr lang="zh-CN" altLang="en-US" sz="2400" dirty="0"/>
              <a:t>系统，或假脱机系统，或</a:t>
            </a:r>
            <a:r>
              <a:rPr lang="en-US" altLang="zh-CN" sz="2400" dirty="0"/>
              <a:t>SPOOLING</a:t>
            </a:r>
            <a:r>
              <a:rPr lang="zh-CN" altLang="en-US" sz="2400" dirty="0"/>
              <a:t>系统。</a:t>
            </a:r>
          </a:p>
        </p:txBody>
      </p:sp>
      <p:sp>
        <p:nvSpPr>
          <p:cNvPr id="29700" name="Rectangle 2"/>
          <p:cNvSpPr>
            <a:spLocks noChangeArrowheads="1"/>
          </p:cNvSpPr>
          <p:nvPr/>
        </p:nvSpPr>
        <p:spPr bwMode="auto">
          <a:xfrm>
            <a:off x="1600200" y="490538"/>
            <a:ext cx="5638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latin typeface="黑体" panose="02010609060101010101" pitchFamily="49" charset="-122"/>
                <a:ea typeface="黑体" panose="02010609060101010101" pitchFamily="49" charset="-122"/>
              </a:rPr>
              <a:t>10.4 </a:t>
            </a:r>
            <a:r>
              <a:rPr lang="zh-CN" altLang="en-US" sz="3200" dirty="0">
                <a:latin typeface="黑体" panose="02010609060101010101" pitchFamily="49" charset="-122"/>
                <a:ea typeface="黑体" panose="02010609060101010101" pitchFamily="49" charset="-122"/>
              </a:rPr>
              <a:t>缓冲技术 </a:t>
            </a:r>
            <a:r>
              <a:rPr lang="en-US" altLang="zh-CN" sz="3200" dirty="0">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 SPOOLING</a:t>
            </a:r>
          </a:p>
        </p:txBody>
      </p:sp>
      <p:pic>
        <p:nvPicPr>
          <p:cNvPr id="5" name="Picture 2"/>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8902" y="2743200"/>
            <a:ext cx="4519611" cy="1066800"/>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j02919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ChangeArrowheads="1"/>
          </p:cNvSpPr>
          <p:nvPr/>
        </p:nvSpPr>
        <p:spPr bwMode="auto">
          <a:xfrm>
            <a:off x="1600200" y="490538"/>
            <a:ext cx="5638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latin typeface="黑体" panose="02010609060101010101" pitchFamily="49" charset="-122"/>
                <a:ea typeface="黑体" panose="02010609060101010101" pitchFamily="49" charset="-122"/>
              </a:rPr>
              <a:t>10.4 </a:t>
            </a:r>
            <a:r>
              <a:rPr lang="zh-CN" altLang="en-US" sz="3200" dirty="0">
                <a:latin typeface="黑体" panose="02010609060101010101" pitchFamily="49" charset="-122"/>
                <a:ea typeface="黑体" panose="02010609060101010101" pitchFamily="49" charset="-122"/>
              </a:rPr>
              <a:t>缓冲技术 </a:t>
            </a:r>
            <a:r>
              <a:rPr lang="en-US" altLang="zh-CN" sz="3200" dirty="0">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 SPOOLING</a:t>
            </a:r>
          </a:p>
        </p:txBody>
      </p:sp>
      <p:sp>
        <p:nvSpPr>
          <p:cNvPr id="30724" name="Rectangle 6"/>
          <p:cNvSpPr>
            <a:spLocks noChangeArrowheads="1"/>
          </p:cNvSpPr>
          <p:nvPr/>
        </p:nvSpPr>
        <p:spPr bwMode="auto">
          <a:xfrm>
            <a:off x="2776538" y="1219200"/>
            <a:ext cx="2935287" cy="3554413"/>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30725" name="Rectangle 7"/>
          <p:cNvSpPr>
            <a:spLocks noChangeArrowheads="1"/>
          </p:cNvSpPr>
          <p:nvPr/>
        </p:nvSpPr>
        <p:spPr bwMode="auto">
          <a:xfrm>
            <a:off x="6142038" y="2159000"/>
            <a:ext cx="1554162" cy="2489200"/>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30726" name="Rectangle 8"/>
          <p:cNvSpPr>
            <a:spLocks noChangeArrowheads="1"/>
          </p:cNvSpPr>
          <p:nvPr/>
        </p:nvSpPr>
        <p:spPr bwMode="auto">
          <a:xfrm>
            <a:off x="2949575" y="1574800"/>
            <a:ext cx="1208088" cy="533400"/>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800">
                <a:solidFill>
                  <a:srgbClr val="0000CC"/>
                </a:solidFill>
                <a:latin typeface="Times New Roman" panose="02020603050405020304" pitchFamily="18" charset="0"/>
              </a:rPr>
              <a:t>输入进程</a:t>
            </a:r>
            <a:endParaRPr lang="zh-CN" altLang="en-US" sz="1800">
              <a:solidFill>
                <a:srgbClr val="0000CC"/>
              </a:solidFill>
            </a:endParaRPr>
          </a:p>
        </p:txBody>
      </p:sp>
      <p:sp>
        <p:nvSpPr>
          <p:cNvPr id="30727" name="Rectangle 9"/>
          <p:cNvSpPr>
            <a:spLocks noChangeArrowheads="1"/>
          </p:cNvSpPr>
          <p:nvPr/>
        </p:nvSpPr>
        <p:spPr bwMode="auto">
          <a:xfrm>
            <a:off x="4330700" y="1574800"/>
            <a:ext cx="1208088" cy="533400"/>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800">
                <a:solidFill>
                  <a:srgbClr val="0000CC"/>
                </a:solidFill>
                <a:latin typeface="Times New Roman" panose="02020603050405020304" pitchFamily="18" charset="0"/>
              </a:rPr>
              <a:t>输出进程</a:t>
            </a:r>
            <a:endParaRPr lang="zh-CN" altLang="en-US" sz="1800">
              <a:solidFill>
                <a:srgbClr val="0000CC"/>
              </a:solidFill>
            </a:endParaRPr>
          </a:p>
        </p:txBody>
      </p:sp>
      <p:sp>
        <p:nvSpPr>
          <p:cNvPr id="30728" name="Rectangle 10"/>
          <p:cNvSpPr>
            <a:spLocks noChangeArrowheads="1"/>
          </p:cNvSpPr>
          <p:nvPr/>
        </p:nvSpPr>
        <p:spPr bwMode="auto">
          <a:xfrm>
            <a:off x="3467100" y="2640013"/>
            <a:ext cx="1381125" cy="536575"/>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800">
                <a:latin typeface="Times New Roman" panose="02020603050405020304" pitchFamily="18" charset="0"/>
              </a:rPr>
              <a:t>输入缓冲区</a:t>
            </a:r>
            <a:endParaRPr lang="zh-CN" altLang="en-US" sz="1800"/>
          </a:p>
        </p:txBody>
      </p:sp>
      <p:sp>
        <p:nvSpPr>
          <p:cNvPr id="30729" name="Rectangle 11"/>
          <p:cNvSpPr>
            <a:spLocks noChangeArrowheads="1"/>
          </p:cNvSpPr>
          <p:nvPr/>
        </p:nvSpPr>
        <p:spPr bwMode="auto">
          <a:xfrm>
            <a:off x="3467100" y="3708400"/>
            <a:ext cx="1381125" cy="533400"/>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800">
                <a:latin typeface="Times New Roman" panose="02020603050405020304" pitchFamily="18" charset="0"/>
              </a:rPr>
              <a:t>输出缓冲区</a:t>
            </a:r>
            <a:endParaRPr lang="zh-CN" altLang="en-US" sz="1800"/>
          </a:p>
        </p:txBody>
      </p:sp>
      <p:sp>
        <p:nvSpPr>
          <p:cNvPr id="30730" name="AutoShape 12"/>
          <p:cNvSpPr>
            <a:spLocks noChangeArrowheads="1"/>
          </p:cNvSpPr>
          <p:nvPr/>
        </p:nvSpPr>
        <p:spPr bwMode="auto">
          <a:xfrm>
            <a:off x="1395413" y="2640013"/>
            <a:ext cx="863600" cy="533400"/>
          </a:xfrm>
          <a:prstGeom prst="flowChartPunchedCard">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nvGrpSpPr>
          <p:cNvPr id="30731" name="Group 13"/>
          <p:cNvGrpSpPr/>
          <p:nvPr/>
        </p:nvGrpSpPr>
        <p:grpSpPr bwMode="auto">
          <a:xfrm>
            <a:off x="1355725" y="3706813"/>
            <a:ext cx="903288" cy="534987"/>
            <a:chOff x="3797" y="4014"/>
            <a:chExt cx="943" cy="469"/>
          </a:xfrm>
        </p:grpSpPr>
        <p:sp>
          <p:nvSpPr>
            <p:cNvPr id="30743" name="Line 14"/>
            <p:cNvSpPr>
              <a:spLocks noChangeShapeType="1"/>
            </p:cNvSpPr>
            <p:nvPr/>
          </p:nvSpPr>
          <p:spPr bwMode="auto">
            <a:xfrm>
              <a:off x="4199" y="4014"/>
              <a:ext cx="54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44" name="Line 15"/>
            <p:cNvSpPr>
              <a:spLocks noChangeShapeType="1"/>
            </p:cNvSpPr>
            <p:nvPr/>
          </p:nvSpPr>
          <p:spPr bwMode="auto">
            <a:xfrm>
              <a:off x="4739" y="4014"/>
              <a:ext cx="1"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45" name="Line 16"/>
            <p:cNvSpPr>
              <a:spLocks noChangeShapeType="1"/>
            </p:cNvSpPr>
            <p:nvPr/>
          </p:nvSpPr>
          <p:spPr bwMode="auto">
            <a:xfrm flipH="1">
              <a:off x="3839" y="4482"/>
              <a:ext cx="90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46" name="Freeform 17"/>
            <p:cNvSpPr/>
            <p:nvPr/>
          </p:nvSpPr>
          <p:spPr bwMode="auto">
            <a:xfrm>
              <a:off x="3797" y="4014"/>
              <a:ext cx="404" cy="468"/>
            </a:xfrm>
            <a:custGeom>
              <a:avLst/>
              <a:gdLst>
                <a:gd name="T0" fmla="*/ 42 w 404"/>
                <a:gd name="T1" fmla="*/ 468 h 468"/>
                <a:gd name="T2" fmla="*/ 27 w 404"/>
                <a:gd name="T3" fmla="*/ 337 h 468"/>
                <a:gd name="T4" fmla="*/ 207 w 404"/>
                <a:gd name="T5" fmla="*/ 232 h 468"/>
                <a:gd name="T6" fmla="*/ 372 w 404"/>
                <a:gd name="T7" fmla="*/ 157 h 468"/>
                <a:gd name="T8" fmla="*/ 402 w 404"/>
                <a:gd name="T9" fmla="*/ 0 h 4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4" h="468">
                  <a:moveTo>
                    <a:pt x="42" y="468"/>
                  </a:moveTo>
                  <a:cubicBezTo>
                    <a:pt x="40" y="446"/>
                    <a:pt x="0" y="376"/>
                    <a:pt x="27" y="337"/>
                  </a:cubicBezTo>
                  <a:cubicBezTo>
                    <a:pt x="54" y="298"/>
                    <a:pt x="150" y="262"/>
                    <a:pt x="207" y="232"/>
                  </a:cubicBezTo>
                  <a:cubicBezTo>
                    <a:pt x="264" y="202"/>
                    <a:pt x="340" y="196"/>
                    <a:pt x="372" y="157"/>
                  </a:cubicBezTo>
                  <a:cubicBezTo>
                    <a:pt x="404" y="118"/>
                    <a:pt x="396" y="33"/>
                    <a:pt x="402" y="0"/>
                  </a:cubicBez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732" name="Line 18"/>
          <p:cNvSpPr>
            <a:spLocks noChangeShapeType="1"/>
          </p:cNvSpPr>
          <p:nvPr/>
        </p:nvSpPr>
        <p:spPr bwMode="auto">
          <a:xfrm flipV="1">
            <a:off x="2259013" y="3962400"/>
            <a:ext cx="1208087"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33" name="Line 19"/>
          <p:cNvSpPr>
            <a:spLocks noChangeShapeType="1"/>
          </p:cNvSpPr>
          <p:nvPr/>
        </p:nvSpPr>
        <p:spPr bwMode="auto">
          <a:xfrm flipV="1">
            <a:off x="2259013" y="2894013"/>
            <a:ext cx="1208087" cy="31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34" name="Line 20"/>
          <p:cNvSpPr>
            <a:spLocks noChangeShapeType="1"/>
          </p:cNvSpPr>
          <p:nvPr/>
        </p:nvSpPr>
        <p:spPr bwMode="auto">
          <a:xfrm>
            <a:off x="4848225" y="2876550"/>
            <a:ext cx="1554163" cy="31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35" name="Line 21"/>
          <p:cNvSpPr>
            <a:spLocks noChangeShapeType="1"/>
          </p:cNvSpPr>
          <p:nvPr/>
        </p:nvSpPr>
        <p:spPr bwMode="auto">
          <a:xfrm>
            <a:off x="4848225" y="3944938"/>
            <a:ext cx="155416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36" name="Rectangle 22"/>
          <p:cNvSpPr>
            <a:spLocks noChangeArrowheads="1"/>
          </p:cNvSpPr>
          <p:nvPr/>
        </p:nvSpPr>
        <p:spPr bwMode="auto">
          <a:xfrm>
            <a:off x="6402388" y="2640013"/>
            <a:ext cx="1035050" cy="536575"/>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imes New Roman" panose="02020603050405020304" pitchFamily="18" charset="0"/>
              </a:rPr>
              <a:t>输入井</a:t>
            </a:r>
            <a:endParaRPr lang="zh-CN" altLang="en-US" sz="1800"/>
          </a:p>
        </p:txBody>
      </p:sp>
      <p:sp>
        <p:nvSpPr>
          <p:cNvPr id="30737" name="Rectangle 23"/>
          <p:cNvSpPr>
            <a:spLocks noChangeArrowheads="1"/>
          </p:cNvSpPr>
          <p:nvPr/>
        </p:nvSpPr>
        <p:spPr bwMode="auto">
          <a:xfrm>
            <a:off x="6402388" y="3708400"/>
            <a:ext cx="1035050" cy="533400"/>
          </a:xfrm>
          <a:prstGeom prst="rect">
            <a:avLst/>
          </a:prstGeom>
          <a:solidFill>
            <a:srgbClr val="FFFFFF"/>
          </a:solidFill>
          <a:ln w="9525">
            <a:solidFill>
              <a:srgbClr val="000000"/>
            </a:solidFill>
            <a:miter lim="800000"/>
          </a:ln>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imes New Roman" panose="02020603050405020304" pitchFamily="18" charset="0"/>
              </a:rPr>
              <a:t>输出井</a:t>
            </a:r>
            <a:endParaRPr lang="zh-CN" altLang="en-US" sz="1800"/>
          </a:p>
        </p:txBody>
      </p:sp>
      <p:sp>
        <p:nvSpPr>
          <p:cNvPr id="30738" name="Rectangle 24"/>
          <p:cNvSpPr>
            <a:spLocks noChangeArrowheads="1"/>
          </p:cNvSpPr>
          <p:nvPr/>
        </p:nvSpPr>
        <p:spPr bwMode="auto">
          <a:xfrm>
            <a:off x="1295400" y="2205038"/>
            <a:ext cx="1208088"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800">
                <a:latin typeface="Times New Roman" panose="02020603050405020304" pitchFamily="18" charset="0"/>
              </a:rPr>
              <a:t>输入设备</a:t>
            </a:r>
            <a:endParaRPr lang="zh-CN" altLang="en-US" sz="1800"/>
          </a:p>
        </p:txBody>
      </p:sp>
      <p:sp>
        <p:nvSpPr>
          <p:cNvPr id="30739" name="Rectangle 25"/>
          <p:cNvSpPr>
            <a:spLocks noChangeArrowheads="1"/>
          </p:cNvSpPr>
          <p:nvPr/>
        </p:nvSpPr>
        <p:spPr bwMode="auto">
          <a:xfrm>
            <a:off x="1309688" y="4173538"/>
            <a:ext cx="1208087"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800">
                <a:latin typeface="Times New Roman" panose="02020603050405020304" pitchFamily="18" charset="0"/>
              </a:rPr>
              <a:t>输出设备</a:t>
            </a:r>
            <a:endParaRPr lang="zh-CN" altLang="en-US" sz="1800"/>
          </a:p>
        </p:txBody>
      </p:sp>
      <p:sp>
        <p:nvSpPr>
          <p:cNvPr id="30740" name="Rectangle 26"/>
          <p:cNvSpPr>
            <a:spLocks noChangeArrowheads="1"/>
          </p:cNvSpPr>
          <p:nvPr/>
        </p:nvSpPr>
        <p:spPr bwMode="auto">
          <a:xfrm>
            <a:off x="3813175" y="4241800"/>
            <a:ext cx="1208088"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800">
                <a:solidFill>
                  <a:srgbClr val="CC0000"/>
                </a:solidFill>
                <a:latin typeface="Times New Roman" panose="02020603050405020304" pitchFamily="18" charset="0"/>
              </a:rPr>
              <a:t>内  存</a:t>
            </a:r>
            <a:endParaRPr lang="zh-CN" altLang="en-US" sz="1800">
              <a:solidFill>
                <a:srgbClr val="CC0000"/>
              </a:solidFill>
            </a:endParaRPr>
          </a:p>
        </p:txBody>
      </p:sp>
      <p:sp>
        <p:nvSpPr>
          <p:cNvPr id="30741" name="Rectangle 27"/>
          <p:cNvSpPr>
            <a:spLocks noChangeArrowheads="1"/>
          </p:cNvSpPr>
          <p:nvPr/>
        </p:nvSpPr>
        <p:spPr bwMode="auto">
          <a:xfrm>
            <a:off x="2895600" y="4876800"/>
            <a:ext cx="36877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a:latin typeface="Times New Roman" panose="02020603050405020304" pitchFamily="18" charset="0"/>
              </a:rPr>
              <a:t>SPOOLING</a:t>
            </a:r>
            <a:r>
              <a:rPr lang="zh-CN" altLang="en-US" sz="2000">
                <a:latin typeface="Times New Roman" panose="02020603050405020304" pitchFamily="18" charset="0"/>
              </a:rPr>
              <a:t>系统的组成</a:t>
            </a:r>
            <a:endParaRPr lang="zh-CN" altLang="en-US" sz="2000"/>
          </a:p>
        </p:txBody>
      </p:sp>
      <p:sp>
        <p:nvSpPr>
          <p:cNvPr id="30742" name="AutoShape 29"/>
          <p:cNvSpPr>
            <a:spLocks noChangeArrowheads="1"/>
          </p:cNvSpPr>
          <p:nvPr/>
        </p:nvSpPr>
        <p:spPr bwMode="auto">
          <a:xfrm>
            <a:off x="4953000" y="5257800"/>
            <a:ext cx="4038600" cy="1447800"/>
          </a:xfrm>
          <a:prstGeom prst="wedgeRectCallout">
            <a:avLst>
              <a:gd name="adj1" fmla="val 1611"/>
              <a:gd name="adj2" fmla="val -116995"/>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
                <a:srgbClr val="CC0000"/>
              </a:buClr>
              <a:buSzPct val="80000"/>
              <a:buFont typeface="Wingdings" panose="05000000000000000000" pitchFamily="2" charset="2"/>
              <a:buNone/>
            </a:pPr>
            <a:r>
              <a:rPr lang="en-US" altLang="zh-CN" sz="1800"/>
              <a:t>    </a:t>
            </a:r>
            <a:r>
              <a:rPr lang="zh-CN" altLang="en-US" sz="1800"/>
              <a:t>输入井和输出井：</a:t>
            </a:r>
          </a:p>
          <a:p>
            <a:pPr eaLnBrk="1" hangingPunct="1">
              <a:lnSpc>
                <a:spcPct val="120000"/>
              </a:lnSpc>
              <a:spcBef>
                <a:spcPct val="0"/>
              </a:spcBef>
              <a:buClr>
                <a:srgbClr val="CC0000"/>
              </a:buClr>
              <a:buSzPct val="80000"/>
              <a:buFont typeface="Wingdings" panose="05000000000000000000" pitchFamily="2" charset="2"/>
              <a:buChar char="u"/>
            </a:pPr>
            <a:r>
              <a:rPr lang="zh-CN" altLang="en-US" sz="1800"/>
              <a:t> 在磁盘上开辟出来的</a:t>
            </a:r>
            <a:r>
              <a:rPr lang="en-US" altLang="zh-CN" sz="1800"/>
              <a:t>2</a:t>
            </a:r>
            <a:r>
              <a:rPr lang="zh-CN" altLang="en-US" sz="1800"/>
              <a:t>个存储区域</a:t>
            </a:r>
          </a:p>
          <a:p>
            <a:pPr eaLnBrk="1" hangingPunct="1">
              <a:lnSpc>
                <a:spcPct val="120000"/>
              </a:lnSpc>
              <a:spcBef>
                <a:spcPct val="0"/>
              </a:spcBef>
              <a:buClr>
                <a:srgbClr val="CC0000"/>
              </a:buClr>
              <a:buSzPct val="80000"/>
              <a:buFont typeface="Wingdings" panose="05000000000000000000" pitchFamily="2" charset="2"/>
              <a:buChar char="u"/>
            </a:pPr>
            <a:r>
              <a:rPr lang="zh-CN" altLang="en-US" sz="1800"/>
              <a:t> 输入井用于收容</a:t>
            </a:r>
            <a:r>
              <a:rPr lang="en-US" altLang="zh-CN" sz="1800"/>
              <a:t>I/O</a:t>
            </a:r>
            <a:r>
              <a:rPr lang="zh-CN" altLang="en-US" sz="1800"/>
              <a:t>设备的输入数据</a:t>
            </a:r>
          </a:p>
          <a:p>
            <a:pPr eaLnBrk="1" hangingPunct="1">
              <a:lnSpc>
                <a:spcPct val="120000"/>
              </a:lnSpc>
              <a:spcBef>
                <a:spcPct val="0"/>
              </a:spcBef>
              <a:buClr>
                <a:srgbClr val="CC0000"/>
              </a:buClr>
              <a:buSzPct val="80000"/>
              <a:buFont typeface="Wingdings" panose="05000000000000000000" pitchFamily="2" charset="2"/>
              <a:buChar char="u"/>
            </a:pPr>
            <a:r>
              <a:rPr lang="zh-CN" altLang="en-US" sz="1800"/>
              <a:t> 输出井用于收容</a:t>
            </a:r>
            <a:r>
              <a:rPr lang="en-US" altLang="zh-CN" sz="1800"/>
              <a:t>I/O</a:t>
            </a:r>
            <a:r>
              <a:rPr lang="zh-CN" altLang="en-US" sz="1800"/>
              <a:t>设备的输出数据</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5" name="Text Box 4"/>
          <p:cNvSpPr>
            <a:spLocks noChangeArrowheads="1"/>
          </p:cNvSpPr>
          <p:nvPr/>
        </p:nvSpPr>
        <p:spPr bwMode="auto">
          <a:xfrm>
            <a:off x="433053" y="1215377"/>
            <a:ext cx="2334293"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3200" b="1" dirty="0">
                <a:solidFill>
                  <a:srgbClr val="C00000"/>
                </a:solidFill>
                <a:latin typeface="Arial" panose="020B0604020202020204" pitchFamily="34" charset="0"/>
              </a:rPr>
              <a:t>共享打印机</a:t>
            </a:r>
            <a:r>
              <a:rPr lang="zh-CN" altLang="en-US" sz="2800" b="1" dirty="0"/>
              <a:t> </a:t>
            </a:r>
          </a:p>
        </p:txBody>
      </p:sp>
      <p:sp>
        <p:nvSpPr>
          <p:cNvPr id="2736" name="内容占位符 2"/>
          <p:cNvSpPr>
            <a:spLocks noChangeArrowheads="1"/>
          </p:cNvSpPr>
          <p:nvPr/>
        </p:nvSpPr>
        <p:spPr bwMode="auto">
          <a:xfrm>
            <a:off x="190500" y="1948729"/>
            <a:ext cx="8458200" cy="437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800100" indent="-3429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Char char="•"/>
            </a:pPr>
            <a:r>
              <a:rPr lang="zh-CN" altLang="en-US" sz="2800" dirty="0"/>
              <a:t>当用户进程请求打印输出时，</a:t>
            </a:r>
            <a:r>
              <a:rPr lang="en-US" altLang="zh-CN" sz="2800" dirty="0" err="1"/>
              <a:t>SPOOLing</a:t>
            </a:r>
            <a:r>
              <a:rPr lang="zh-CN" altLang="en-US" sz="2800" dirty="0"/>
              <a:t>系统为用户进程做：</a:t>
            </a:r>
            <a:endParaRPr lang="en-US" altLang="zh-CN" sz="2800" dirty="0"/>
          </a:p>
          <a:p>
            <a:pPr lvl="1">
              <a:spcBef>
                <a:spcPct val="20000"/>
              </a:spcBef>
              <a:buFont typeface="Wingdings" panose="05000000000000000000" pitchFamily="2" charset="2"/>
              <a:buChar char="ü"/>
            </a:pPr>
            <a:r>
              <a:rPr lang="zh-CN" altLang="en-US" b="0" dirty="0"/>
              <a:t>由输出进程在输出井中为之申请一个空闲磁盘块区，并将要打印的数据送入其中；</a:t>
            </a:r>
            <a:endParaRPr lang="en-US" altLang="zh-CN" b="0" dirty="0"/>
          </a:p>
          <a:p>
            <a:pPr lvl="1">
              <a:spcBef>
                <a:spcPct val="20000"/>
              </a:spcBef>
              <a:buFont typeface="Wingdings" panose="05000000000000000000" pitchFamily="2" charset="2"/>
              <a:buChar char="ü"/>
            </a:pPr>
            <a:r>
              <a:rPr lang="zh-CN" altLang="en-US" b="0" dirty="0"/>
              <a:t>输出进程再为用户进程申请一张空白的用户请求打印表，并将用户的打印要求填入其中，再将该表挂到请求打印队列上。</a:t>
            </a:r>
            <a:endParaRPr lang="zh-CN" altLang="en-US" sz="2800" b="0" dirty="0"/>
          </a:p>
        </p:txBody>
      </p:sp>
      <p:sp>
        <p:nvSpPr>
          <p:cNvPr id="4" name="Rectangle 2"/>
          <p:cNvSpPr>
            <a:spLocks noChangeArrowheads="1"/>
          </p:cNvSpPr>
          <p:nvPr/>
        </p:nvSpPr>
        <p:spPr bwMode="auto">
          <a:xfrm>
            <a:off x="1600200" y="490538"/>
            <a:ext cx="5638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latin typeface="黑体" panose="02010609060101010101" pitchFamily="49" charset="-122"/>
                <a:ea typeface="黑体" panose="02010609060101010101" pitchFamily="49" charset="-122"/>
              </a:rPr>
              <a:t>10.4 </a:t>
            </a:r>
            <a:r>
              <a:rPr lang="zh-CN" altLang="en-US" sz="3200" dirty="0">
                <a:latin typeface="黑体" panose="02010609060101010101" pitchFamily="49" charset="-122"/>
                <a:ea typeface="黑体" panose="02010609060101010101" pitchFamily="49" charset="-122"/>
              </a:rPr>
              <a:t>缓冲技术 </a:t>
            </a:r>
            <a:r>
              <a:rPr lang="en-US" altLang="zh-CN" sz="3200" dirty="0">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 SPOOLING</a:t>
            </a:r>
          </a:p>
        </p:txBody>
      </p:sp>
    </p:spTree>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9" name="Text Box 4"/>
          <p:cNvSpPr>
            <a:spLocks noChangeArrowheads="1"/>
          </p:cNvSpPr>
          <p:nvPr/>
        </p:nvSpPr>
        <p:spPr bwMode="auto">
          <a:xfrm>
            <a:off x="838200" y="1524000"/>
            <a:ext cx="438453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3200" b="1" dirty="0" err="1">
                <a:solidFill>
                  <a:srgbClr val="C00000"/>
                </a:solidFill>
                <a:latin typeface="Arial" panose="020B0604020202020204" pitchFamily="34" charset="0"/>
              </a:rPr>
              <a:t>SPOOLing</a:t>
            </a:r>
            <a:r>
              <a:rPr kumimoji="0" lang="zh-CN" altLang="en-US" sz="3200" b="1" dirty="0">
                <a:solidFill>
                  <a:srgbClr val="C00000"/>
                </a:solidFill>
                <a:latin typeface="Arial" panose="020B0604020202020204" pitchFamily="34" charset="0"/>
              </a:rPr>
              <a:t>系统的特点</a:t>
            </a:r>
            <a:r>
              <a:rPr lang="zh-CN" altLang="en-US" sz="2800" b="1" dirty="0"/>
              <a:t> </a:t>
            </a:r>
          </a:p>
        </p:txBody>
      </p:sp>
      <p:sp>
        <p:nvSpPr>
          <p:cNvPr id="2740" name="Text Box 5"/>
          <p:cNvSpPr>
            <a:spLocks noChangeArrowheads="1"/>
          </p:cNvSpPr>
          <p:nvPr/>
        </p:nvSpPr>
        <p:spPr bwMode="auto">
          <a:xfrm>
            <a:off x="838200" y="2362200"/>
            <a:ext cx="7086600" cy="2308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200000"/>
              </a:lnSpc>
              <a:buFont typeface="+mj-ea"/>
              <a:buAutoNum type="circleNumDbPlain"/>
            </a:pPr>
            <a:r>
              <a:rPr lang="zh-CN" altLang="en-US" dirty="0"/>
              <a:t>提高了</a:t>
            </a:r>
            <a:r>
              <a:rPr lang="en-US" altLang="zh-CN" dirty="0"/>
              <a:t>I/O</a:t>
            </a:r>
            <a:r>
              <a:rPr lang="zh-CN" altLang="en-US" dirty="0"/>
              <a:t>的</a:t>
            </a:r>
            <a:r>
              <a:rPr lang="zh-CN" altLang="en-US" dirty="0">
                <a:solidFill>
                  <a:srgbClr val="FF0000"/>
                </a:solidFill>
              </a:rPr>
              <a:t>请求</a:t>
            </a:r>
            <a:r>
              <a:rPr lang="zh-CN" altLang="en-US" dirty="0"/>
              <a:t>速度（只是请求接纳）</a:t>
            </a:r>
          </a:p>
          <a:p>
            <a:pPr eaLnBrk="1" hangingPunct="1">
              <a:lnSpc>
                <a:spcPct val="200000"/>
              </a:lnSpc>
              <a:buFont typeface="+mj-ea"/>
              <a:buAutoNum type="circleNumDbPlain"/>
            </a:pPr>
            <a:r>
              <a:rPr lang="zh-CN" altLang="en-US" dirty="0"/>
              <a:t>将独占设备改造为共享设备（本质依旧串行） </a:t>
            </a:r>
          </a:p>
          <a:p>
            <a:pPr eaLnBrk="1" hangingPunct="1">
              <a:lnSpc>
                <a:spcPct val="200000"/>
              </a:lnSpc>
              <a:buFont typeface="+mj-ea"/>
              <a:buAutoNum type="circleNumDbPlain"/>
            </a:pPr>
            <a:r>
              <a:rPr lang="zh-CN" altLang="en-US" dirty="0"/>
              <a:t>实现了虚拟设备功能（能力提升）</a:t>
            </a:r>
          </a:p>
        </p:txBody>
      </p:sp>
      <p:sp>
        <p:nvSpPr>
          <p:cNvPr id="4" name="Rectangle 2"/>
          <p:cNvSpPr>
            <a:spLocks noChangeArrowheads="1"/>
          </p:cNvSpPr>
          <p:nvPr/>
        </p:nvSpPr>
        <p:spPr bwMode="auto">
          <a:xfrm>
            <a:off x="1600200" y="490538"/>
            <a:ext cx="5638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latin typeface="黑体" panose="02010609060101010101" pitchFamily="49" charset="-122"/>
                <a:ea typeface="黑体" panose="02010609060101010101" pitchFamily="49" charset="-122"/>
              </a:rPr>
              <a:t>10.4 </a:t>
            </a:r>
            <a:r>
              <a:rPr lang="zh-CN" altLang="en-US" sz="3200" dirty="0">
                <a:latin typeface="黑体" panose="02010609060101010101" pitchFamily="49" charset="-122"/>
                <a:ea typeface="黑体" panose="02010609060101010101" pitchFamily="49" charset="-122"/>
              </a:rPr>
              <a:t>缓冲技术 </a:t>
            </a:r>
            <a:r>
              <a:rPr lang="en-US" altLang="zh-CN" sz="3200" dirty="0">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 SPOOLING</a:t>
            </a:r>
          </a:p>
        </p:txBody>
      </p:sp>
    </p:spTree>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descr="j02919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4"/>
          <p:cNvSpPr>
            <a:spLocks noChangeArrowheads="1"/>
          </p:cNvSpPr>
          <p:nvPr/>
        </p:nvSpPr>
        <p:spPr bwMode="auto">
          <a:xfrm>
            <a:off x="838200" y="3124200"/>
            <a:ext cx="76200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dirty="0">
                <a:solidFill>
                  <a:srgbClr val="FF0000"/>
                </a:solidFill>
                <a:latin typeface="Arial Black" panose="020B0A04020102020204" pitchFamily="34" charset="0"/>
                <a:ea typeface="黑体" panose="02010609060101010101" pitchFamily="49" charset="-122"/>
              </a:rPr>
              <a:t>I/O</a:t>
            </a:r>
            <a:r>
              <a:rPr lang="zh-CN" altLang="en-US" dirty="0">
                <a:solidFill>
                  <a:srgbClr val="FF0000"/>
                </a:solidFill>
                <a:latin typeface="Arial Black" panose="020B0A04020102020204" pitchFamily="34" charset="0"/>
                <a:ea typeface="黑体" panose="02010609060101010101" pitchFamily="49" charset="-122"/>
              </a:rPr>
              <a:t>系统给用户提供一个什么样的软件抽象视图</a:t>
            </a:r>
            <a:endParaRPr lang="en-US" altLang="zh-CN" dirty="0">
              <a:solidFill>
                <a:srgbClr val="FF0000"/>
              </a:solidFill>
              <a:latin typeface="Arial Black" panose="020B0A04020102020204" pitchFamily="34" charset="0"/>
              <a:ea typeface="黑体" panose="02010609060101010101" pitchFamily="49" charset="-122"/>
            </a:endParaRPr>
          </a:p>
        </p:txBody>
      </p:sp>
      <p:sp>
        <p:nvSpPr>
          <p:cNvPr id="2" name="矩形 1"/>
          <p:cNvSpPr/>
          <p:nvPr/>
        </p:nvSpPr>
        <p:spPr>
          <a:xfrm>
            <a:off x="2438400" y="2057400"/>
            <a:ext cx="4011034" cy="806503"/>
          </a:xfrm>
          <a:prstGeom prst="rect">
            <a:avLst/>
          </a:prstGeom>
        </p:spPr>
        <p:txBody>
          <a:bodyPr wrap="none">
            <a:spAutoFit/>
          </a:bodyPr>
          <a:lstStyle/>
          <a:p>
            <a:pPr>
              <a:lnSpc>
                <a:spcPct val="130000"/>
              </a:lnSpc>
              <a:buClr>
                <a:srgbClr val="CC0000"/>
              </a:buClr>
            </a:pPr>
            <a:r>
              <a:rPr lang="en-US" altLang="zh-CN" sz="4000" dirty="0">
                <a:latin typeface="Times New Roman" panose="02020603050405020304" pitchFamily="18" charset="0"/>
              </a:rPr>
              <a:t>10.5 </a:t>
            </a:r>
            <a:r>
              <a:rPr lang="en-US" altLang="en-US" sz="4000" dirty="0">
                <a:latin typeface="Times New Roman" panose="02020603050405020304" pitchFamily="18" charset="0"/>
              </a:rPr>
              <a:t>I/</a:t>
            </a:r>
            <a:r>
              <a:rPr lang="en-US" altLang="en-US" sz="4000" dirty="0" err="1">
                <a:latin typeface="Times New Roman" panose="02020603050405020304" pitchFamily="18" charset="0"/>
              </a:rPr>
              <a:t>O软件层次</a:t>
            </a:r>
            <a:endParaRPr lang="en-US" altLang="en-US" sz="4000" dirty="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386953" y="3845901"/>
            <a:ext cx="3426619" cy="383381"/>
            <a:chOff x="515937" y="3426586"/>
            <a:chExt cx="4568825" cy="511175"/>
          </a:xfrm>
        </p:grpSpPr>
        <p:sp>
          <p:nvSpPr>
            <p:cNvPr id="5" name="object 5"/>
            <p:cNvSpPr/>
            <p:nvPr/>
          </p:nvSpPr>
          <p:spPr>
            <a:xfrm>
              <a:off x="515937" y="3426586"/>
              <a:ext cx="4568825" cy="511175"/>
            </a:xfrm>
            <a:custGeom>
              <a:avLst/>
              <a:gdLst/>
              <a:ahLst/>
              <a:cxnLst/>
              <a:rect l="l" t="t" r="r" b="b"/>
              <a:pathLst>
                <a:path w="4568825" h="511175">
                  <a:moveTo>
                    <a:pt x="4313110" y="0"/>
                  </a:moveTo>
                  <a:lnTo>
                    <a:pt x="0" y="0"/>
                  </a:lnTo>
                  <a:lnTo>
                    <a:pt x="0" y="511175"/>
                  </a:lnTo>
                  <a:lnTo>
                    <a:pt x="4313110" y="511175"/>
                  </a:lnTo>
                  <a:lnTo>
                    <a:pt x="4359072" y="507057"/>
                  </a:lnTo>
                  <a:lnTo>
                    <a:pt x="4402328" y="495185"/>
                  </a:lnTo>
                  <a:lnTo>
                    <a:pt x="4442156" y="476282"/>
                  </a:lnTo>
                  <a:lnTo>
                    <a:pt x="4477836" y="451070"/>
                  </a:lnTo>
                  <a:lnTo>
                    <a:pt x="4508646" y="420271"/>
                  </a:lnTo>
                  <a:lnTo>
                    <a:pt x="4533864" y="384607"/>
                  </a:lnTo>
                  <a:lnTo>
                    <a:pt x="4552770" y="344801"/>
                  </a:lnTo>
                  <a:lnTo>
                    <a:pt x="4564643" y="301575"/>
                  </a:lnTo>
                  <a:lnTo>
                    <a:pt x="4568761" y="255650"/>
                  </a:lnTo>
                  <a:lnTo>
                    <a:pt x="4564643" y="209689"/>
                  </a:lnTo>
                  <a:lnTo>
                    <a:pt x="4552770" y="166433"/>
                  </a:lnTo>
                  <a:lnTo>
                    <a:pt x="4533864" y="126604"/>
                  </a:lnTo>
                  <a:lnTo>
                    <a:pt x="4508646" y="90925"/>
                  </a:lnTo>
                  <a:lnTo>
                    <a:pt x="4477836" y="60115"/>
                  </a:lnTo>
                  <a:lnTo>
                    <a:pt x="4442156" y="34896"/>
                  </a:lnTo>
                  <a:lnTo>
                    <a:pt x="4402328" y="15990"/>
                  </a:lnTo>
                  <a:lnTo>
                    <a:pt x="4359072" y="4117"/>
                  </a:lnTo>
                  <a:lnTo>
                    <a:pt x="4313110" y="0"/>
                  </a:lnTo>
                  <a:close/>
                </a:path>
              </a:pathLst>
            </a:custGeom>
            <a:solidFill>
              <a:srgbClr val="EC7C30"/>
            </a:solidFill>
          </p:spPr>
          <p:txBody>
            <a:bodyPr wrap="square" lIns="0" tIns="0" rIns="0" bIns="0" rtlCol="0"/>
            <a:lstStyle/>
            <a:p>
              <a:endParaRPr sz="1950"/>
            </a:p>
          </p:txBody>
        </p:sp>
        <p:sp>
          <p:nvSpPr>
            <p:cNvPr id="6" name="object 6"/>
            <p:cNvSpPr/>
            <p:nvPr/>
          </p:nvSpPr>
          <p:spPr>
            <a:xfrm>
              <a:off x="4604765" y="3466718"/>
              <a:ext cx="431800" cy="431800"/>
            </a:xfrm>
            <a:custGeom>
              <a:avLst/>
              <a:gdLst/>
              <a:ahLst/>
              <a:cxnLst/>
              <a:rect l="l" t="t" r="r" b="b"/>
              <a:pathLst>
                <a:path w="431800" h="431800">
                  <a:moveTo>
                    <a:pt x="215900" y="0"/>
                  </a:moveTo>
                  <a:lnTo>
                    <a:pt x="166391" y="5701"/>
                  </a:lnTo>
                  <a:lnTo>
                    <a:pt x="120946" y="21941"/>
                  </a:lnTo>
                  <a:lnTo>
                    <a:pt x="80859" y="47426"/>
                  </a:lnTo>
                  <a:lnTo>
                    <a:pt x="47426" y="80859"/>
                  </a:lnTo>
                  <a:lnTo>
                    <a:pt x="21941" y="120946"/>
                  </a:lnTo>
                  <a:lnTo>
                    <a:pt x="5701" y="166391"/>
                  </a:lnTo>
                  <a:lnTo>
                    <a:pt x="0" y="215899"/>
                  </a:lnTo>
                  <a:lnTo>
                    <a:pt x="5701" y="265408"/>
                  </a:lnTo>
                  <a:lnTo>
                    <a:pt x="21941" y="310853"/>
                  </a:lnTo>
                  <a:lnTo>
                    <a:pt x="47426" y="350940"/>
                  </a:lnTo>
                  <a:lnTo>
                    <a:pt x="80859" y="384373"/>
                  </a:lnTo>
                  <a:lnTo>
                    <a:pt x="120946" y="409858"/>
                  </a:lnTo>
                  <a:lnTo>
                    <a:pt x="166391" y="426098"/>
                  </a:lnTo>
                  <a:lnTo>
                    <a:pt x="215900" y="431799"/>
                  </a:lnTo>
                  <a:lnTo>
                    <a:pt x="265408" y="426098"/>
                  </a:lnTo>
                  <a:lnTo>
                    <a:pt x="310853" y="409858"/>
                  </a:lnTo>
                  <a:lnTo>
                    <a:pt x="350940" y="384373"/>
                  </a:lnTo>
                  <a:lnTo>
                    <a:pt x="384373" y="350940"/>
                  </a:lnTo>
                  <a:lnTo>
                    <a:pt x="403533" y="320801"/>
                  </a:lnTo>
                  <a:lnTo>
                    <a:pt x="184404" y="320801"/>
                  </a:lnTo>
                  <a:lnTo>
                    <a:pt x="249809" y="215899"/>
                  </a:lnTo>
                  <a:lnTo>
                    <a:pt x="184404" y="110997"/>
                  </a:lnTo>
                  <a:lnTo>
                    <a:pt x="403533" y="110997"/>
                  </a:lnTo>
                  <a:lnTo>
                    <a:pt x="384373" y="80859"/>
                  </a:lnTo>
                  <a:lnTo>
                    <a:pt x="350940" y="47426"/>
                  </a:lnTo>
                  <a:lnTo>
                    <a:pt x="310853" y="21941"/>
                  </a:lnTo>
                  <a:lnTo>
                    <a:pt x="265408" y="5701"/>
                  </a:lnTo>
                  <a:lnTo>
                    <a:pt x="215900" y="0"/>
                  </a:lnTo>
                  <a:close/>
                </a:path>
                <a:path w="431800" h="431800">
                  <a:moveTo>
                    <a:pt x="403533" y="110997"/>
                  </a:moveTo>
                  <a:lnTo>
                    <a:pt x="225298" y="110997"/>
                  </a:lnTo>
                  <a:lnTo>
                    <a:pt x="290830" y="215899"/>
                  </a:lnTo>
                  <a:lnTo>
                    <a:pt x="225298" y="320801"/>
                  </a:lnTo>
                  <a:lnTo>
                    <a:pt x="403533" y="320801"/>
                  </a:lnTo>
                  <a:lnTo>
                    <a:pt x="409858" y="310853"/>
                  </a:lnTo>
                  <a:lnTo>
                    <a:pt x="426098" y="265408"/>
                  </a:lnTo>
                  <a:lnTo>
                    <a:pt x="431800" y="215899"/>
                  </a:lnTo>
                  <a:lnTo>
                    <a:pt x="426098" y="166391"/>
                  </a:lnTo>
                  <a:lnTo>
                    <a:pt x="409858" y="120946"/>
                  </a:lnTo>
                  <a:lnTo>
                    <a:pt x="403533" y="110997"/>
                  </a:lnTo>
                  <a:close/>
                </a:path>
              </a:pathLst>
            </a:custGeom>
            <a:solidFill>
              <a:srgbClr val="FFFFFF"/>
            </a:solidFill>
          </p:spPr>
          <p:txBody>
            <a:bodyPr wrap="square" lIns="0" tIns="0" rIns="0" bIns="0" rtlCol="0"/>
            <a:lstStyle/>
            <a:p>
              <a:endParaRPr sz="1950"/>
            </a:p>
          </p:txBody>
        </p:sp>
      </p:grpSp>
      <p:sp>
        <p:nvSpPr>
          <p:cNvPr id="7" name="object 7"/>
          <p:cNvSpPr/>
          <p:nvPr/>
        </p:nvSpPr>
        <p:spPr>
          <a:xfrm>
            <a:off x="386953" y="2040628"/>
            <a:ext cx="2361724" cy="383381"/>
          </a:xfrm>
          <a:custGeom>
            <a:avLst/>
            <a:gdLst/>
            <a:ahLst/>
            <a:cxnLst/>
            <a:rect l="l" t="t" r="r" b="b"/>
            <a:pathLst>
              <a:path w="3148965" h="511175">
                <a:moveTo>
                  <a:pt x="2893250" y="0"/>
                </a:moveTo>
                <a:lnTo>
                  <a:pt x="0" y="0"/>
                </a:lnTo>
                <a:lnTo>
                  <a:pt x="0" y="511175"/>
                </a:lnTo>
                <a:lnTo>
                  <a:pt x="2893250" y="511175"/>
                </a:lnTo>
                <a:lnTo>
                  <a:pt x="2939174" y="507057"/>
                </a:lnTo>
                <a:lnTo>
                  <a:pt x="2982401" y="495185"/>
                </a:lnTo>
                <a:lnTo>
                  <a:pt x="3022207" y="476282"/>
                </a:lnTo>
                <a:lnTo>
                  <a:pt x="3057871" y="451070"/>
                </a:lnTo>
                <a:lnTo>
                  <a:pt x="3088670" y="420271"/>
                </a:lnTo>
                <a:lnTo>
                  <a:pt x="3113882" y="384607"/>
                </a:lnTo>
                <a:lnTo>
                  <a:pt x="3132785" y="344801"/>
                </a:lnTo>
                <a:lnTo>
                  <a:pt x="3144656" y="301575"/>
                </a:lnTo>
                <a:lnTo>
                  <a:pt x="3148774" y="255651"/>
                </a:lnTo>
                <a:lnTo>
                  <a:pt x="3144656" y="209689"/>
                </a:lnTo>
                <a:lnTo>
                  <a:pt x="3132785" y="166433"/>
                </a:lnTo>
                <a:lnTo>
                  <a:pt x="3113882" y="126604"/>
                </a:lnTo>
                <a:lnTo>
                  <a:pt x="3088670" y="90925"/>
                </a:lnTo>
                <a:lnTo>
                  <a:pt x="3057871" y="60115"/>
                </a:lnTo>
                <a:lnTo>
                  <a:pt x="3022207" y="34896"/>
                </a:lnTo>
                <a:lnTo>
                  <a:pt x="2982401" y="15990"/>
                </a:lnTo>
                <a:lnTo>
                  <a:pt x="2939174" y="4117"/>
                </a:lnTo>
                <a:lnTo>
                  <a:pt x="2893250" y="0"/>
                </a:lnTo>
                <a:close/>
              </a:path>
            </a:pathLst>
          </a:custGeom>
          <a:solidFill>
            <a:srgbClr val="006FC0"/>
          </a:solidFill>
        </p:spPr>
        <p:txBody>
          <a:bodyPr wrap="square" lIns="0" tIns="0" rIns="0" bIns="0" rtlCol="0"/>
          <a:lstStyle/>
          <a:p>
            <a:endParaRPr sz="1950"/>
          </a:p>
        </p:txBody>
      </p:sp>
      <p:sp>
        <p:nvSpPr>
          <p:cNvPr id="8" name="object 8"/>
          <p:cNvSpPr txBox="1"/>
          <p:nvPr/>
        </p:nvSpPr>
        <p:spPr>
          <a:xfrm>
            <a:off x="462534" y="2067679"/>
            <a:ext cx="7843266" cy="1250983"/>
          </a:xfrm>
          <a:prstGeom prst="rect">
            <a:avLst/>
          </a:prstGeom>
        </p:spPr>
        <p:txBody>
          <a:bodyPr vert="horz" wrap="square" lIns="0" tIns="9525" rIns="0" bIns="0" rtlCol="0">
            <a:spAutoFit/>
          </a:bodyPr>
          <a:lstStyle/>
          <a:p>
            <a:pPr marL="9525">
              <a:spcBef>
                <a:spcPts val="75"/>
              </a:spcBef>
            </a:pPr>
            <a:r>
              <a:rPr sz="1800" dirty="0">
                <a:solidFill>
                  <a:srgbClr val="FFFFFF"/>
                </a:solidFill>
                <a:latin typeface="微软雅黑" panose="020B0503020204020204" charset="-122"/>
                <a:cs typeface="微软雅黑" panose="020B0503020204020204" charset="-122"/>
              </a:rPr>
              <a:t>提高设备的利用</a:t>
            </a:r>
            <a:r>
              <a:rPr sz="1800" spc="-11" dirty="0">
                <a:solidFill>
                  <a:srgbClr val="FFFFFF"/>
                </a:solidFill>
                <a:latin typeface="微软雅黑" panose="020B0503020204020204" charset="-122"/>
                <a:cs typeface="微软雅黑" panose="020B0503020204020204" charset="-122"/>
              </a:rPr>
              <a:t>率</a:t>
            </a:r>
            <a:r>
              <a:rPr sz="1800" dirty="0">
                <a:solidFill>
                  <a:srgbClr val="FFFFFF"/>
                </a:solidFill>
                <a:latin typeface="宋体" panose="02010600030101010101" pitchFamily="2" charset="-122"/>
                <a:cs typeface="宋体" panose="02010600030101010101" pitchFamily="2" charset="-122"/>
              </a:rPr>
              <a:t> </a:t>
            </a:r>
            <a:endParaRPr sz="1800" dirty="0">
              <a:latin typeface="宋体" panose="02010600030101010101" pitchFamily="2" charset="-122"/>
              <a:cs typeface="宋体" panose="02010600030101010101" pitchFamily="2" charset="-122"/>
            </a:endParaRPr>
          </a:p>
          <a:p>
            <a:pPr marL="708025" indent="-257810">
              <a:spcBef>
                <a:spcPts val="2065"/>
              </a:spcBef>
              <a:buFont typeface="Wingdings" panose="05000000000000000000"/>
              <a:buChar char=""/>
              <a:tabLst>
                <a:tab pos="708660" algn="l"/>
              </a:tabLst>
            </a:pPr>
            <a:r>
              <a:rPr sz="1800" dirty="0">
                <a:latin typeface="微软雅黑" panose="020B0503020204020204" charset="-122"/>
                <a:cs typeface="微软雅黑" panose="020B0503020204020204" charset="-122"/>
              </a:rPr>
              <a:t>尽量提</a:t>
            </a:r>
            <a:r>
              <a:rPr sz="1800" spc="-8" dirty="0">
                <a:latin typeface="微软雅黑" panose="020B0503020204020204" charset="-122"/>
                <a:cs typeface="微软雅黑" panose="020B0503020204020204" charset="-122"/>
              </a:rPr>
              <a:t>高</a:t>
            </a:r>
            <a:r>
              <a:rPr sz="1800" spc="-4" dirty="0">
                <a:latin typeface="微软雅黑" panose="020B0503020204020204" charset="-122"/>
                <a:cs typeface="微软雅黑" panose="020B0503020204020204" charset="-122"/>
              </a:rPr>
              <a:t>C</a:t>
            </a:r>
            <a:r>
              <a:rPr sz="1800" u="heavy" spc="-4" dirty="0">
                <a:uFill>
                  <a:solidFill>
                    <a:srgbClr val="FF0000"/>
                  </a:solidFill>
                </a:uFill>
                <a:latin typeface="微软雅黑" panose="020B0503020204020204" charset="-122"/>
                <a:cs typeface="微软雅黑" panose="020B0503020204020204" charset="-122"/>
              </a:rPr>
              <a:t>PU</a:t>
            </a:r>
            <a:r>
              <a:rPr sz="1800" u="heavy" dirty="0">
                <a:uFill>
                  <a:solidFill>
                    <a:srgbClr val="FF0000"/>
                  </a:solidFill>
                </a:uFill>
                <a:latin typeface="微软雅黑" panose="020B0503020204020204" charset="-122"/>
                <a:cs typeface="微软雅黑" panose="020B0503020204020204" charset="-122"/>
              </a:rPr>
              <a:t>与</a:t>
            </a:r>
            <a:r>
              <a:rPr sz="1800" u="heavy" spc="-4" dirty="0">
                <a:uFill>
                  <a:solidFill>
                    <a:srgbClr val="FF0000"/>
                  </a:solidFill>
                </a:uFill>
                <a:latin typeface="微软雅黑" panose="020B0503020204020204" charset="-122"/>
                <a:cs typeface="微软雅黑" panose="020B0503020204020204" charset="-122"/>
              </a:rPr>
              <a:t>I/O</a:t>
            </a:r>
            <a:r>
              <a:rPr sz="1800" u="heavy" dirty="0">
                <a:uFill>
                  <a:solidFill>
                    <a:srgbClr val="FF0000"/>
                  </a:solidFill>
                </a:uFill>
                <a:latin typeface="微软雅黑" panose="020B0503020204020204" charset="-122"/>
                <a:cs typeface="微软雅黑" panose="020B0503020204020204" charset="-122"/>
              </a:rPr>
              <a:t>设备之间的并行工作程度</a:t>
            </a:r>
            <a:endParaRPr sz="1800" dirty="0">
              <a:latin typeface="微软雅黑" panose="020B0503020204020204" charset="-122"/>
              <a:cs typeface="微软雅黑" panose="020B0503020204020204" charset="-122"/>
            </a:endParaRPr>
          </a:p>
          <a:p>
            <a:pPr marL="708025" indent="-257810">
              <a:spcBef>
                <a:spcPts val="1080"/>
              </a:spcBef>
              <a:buFont typeface="Wingdings" panose="05000000000000000000"/>
              <a:buChar char=""/>
              <a:tabLst>
                <a:tab pos="708660" algn="l"/>
              </a:tabLst>
            </a:pPr>
            <a:r>
              <a:rPr sz="1800" dirty="0">
                <a:latin typeface="微软雅黑" panose="020B0503020204020204" charset="-122"/>
                <a:cs typeface="微软雅黑" panose="020B0503020204020204" charset="-122"/>
              </a:rPr>
              <a:t>主要技术：中断技术</a:t>
            </a:r>
            <a:r>
              <a:rPr sz="1800" spc="-15" dirty="0">
                <a:latin typeface="微软雅黑" panose="020B0503020204020204" charset="-122"/>
                <a:cs typeface="微软雅黑" panose="020B0503020204020204" charset="-122"/>
              </a:rPr>
              <a:t>、</a:t>
            </a:r>
            <a:r>
              <a:rPr sz="1800" spc="-4" dirty="0">
                <a:latin typeface="微软雅黑" panose="020B0503020204020204" charset="-122"/>
                <a:cs typeface="微软雅黑" panose="020B0503020204020204" charset="-122"/>
              </a:rPr>
              <a:t>DMA</a:t>
            </a:r>
            <a:r>
              <a:rPr sz="1800" dirty="0">
                <a:latin typeface="微软雅黑" panose="020B0503020204020204" charset="-122"/>
                <a:cs typeface="微软雅黑" panose="020B0503020204020204" charset="-122"/>
              </a:rPr>
              <a:t>技术、缓冲技术。</a:t>
            </a:r>
          </a:p>
        </p:txBody>
      </p:sp>
      <p:sp>
        <p:nvSpPr>
          <p:cNvPr id="9" name="object 9"/>
          <p:cNvSpPr/>
          <p:nvPr/>
        </p:nvSpPr>
        <p:spPr>
          <a:xfrm>
            <a:off x="2388679" y="2070727"/>
            <a:ext cx="323850" cy="323850"/>
          </a:xfrm>
          <a:custGeom>
            <a:avLst/>
            <a:gdLst/>
            <a:ahLst/>
            <a:cxnLst/>
            <a:rect l="l" t="t" r="r" b="b"/>
            <a:pathLst>
              <a:path w="431800" h="431800">
                <a:moveTo>
                  <a:pt x="215899" y="0"/>
                </a:moveTo>
                <a:lnTo>
                  <a:pt x="166391" y="5701"/>
                </a:lnTo>
                <a:lnTo>
                  <a:pt x="120946" y="21941"/>
                </a:lnTo>
                <a:lnTo>
                  <a:pt x="80859" y="47426"/>
                </a:lnTo>
                <a:lnTo>
                  <a:pt x="47426" y="80859"/>
                </a:lnTo>
                <a:lnTo>
                  <a:pt x="21941" y="120946"/>
                </a:lnTo>
                <a:lnTo>
                  <a:pt x="5701" y="166391"/>
                </a:lnTo>
                <a:lnTo>
                  <a:pt x="0" y="215900"/>
                </a:lnTo>
                <a:lnTo>
                  <a:pt x="5701" y="265408"/>
                </a:lnTo>
                <a:lnTo>
                  <a:pt x="21941" y="310853"/>
                </a:lnTo>
                <a:lnTo>
                  <a:pt x="47426" y="350940"/>
                </a:lnTo>
                <a:lnTo>
                  <a:pt x="80859" y="384373"/>
                </a:lnTo>
                <a:lnTo>
                  <a:pt x="120946" y="409858"/>
                </a:lnTo>
                <a:lnTo>
                  <a:pt x="166391" y="426098"/>
                </a:lnTo>
                <a:lnTo>
                  <a:pt x="215899" y="431800"/>
                </a:lnTo>
                <a:lnTo>
                  <a:pt x="265408" y="426098"/>
                </a:lnTo>
                <a:lnTo>
                  <a:pt x="310853" y="409858"/>
                </a:lnTo>
                <a:lnTo>
                  <a:pt x="350940" y="384373"/>
                </a:lnTo>
                <a:lnTo>
                  <a:pt x="384373" y="350940"/>
                </a:lnTo>
                <a:lnTo>
                  <a:pt x="403533" y="320801"/>
                </a:lnTo>
                <a:lnTo>
                  <a:pt x="184277" y="320801"/>
                </a:lnTo>
                <a:lnTo>
                  <a:pt x="249808" y="215900"/>
                </a:lnTo>
                <a:lnTo>
                  <a:pt x="184277" y="110998"/>
                </a:lnTo>
                <a:lnTo>
                  <a:pt x="403533" y="110998"/>
                </a:lnTo>
                <a:lnTo>
                  <a:pt x="384373" y="80859"/>
                </a:lnTo>
                <a:lnTo>
                  <a:pt x="350940" y="47426"/>
                </a:lnTo>
                <a:lnTo>
                  <a:pt x="310853" y="21941"/>
                </a:lnTo>
                <a:lnTo>
                  <a:pt x="265408" y="5701"/>
                </a:lnTo>
                <a:lnTo>
                  <a:pt x="215899" y="0"/>
                </a:lnTo>
                <a:close/>
              </a:path>
              <a:path w="431800" h="431800">
                <a:moveTo>
                  <a:pt x="403533" y="110998"/>
                </a:moveTo>
                <a:lnTo>
                  <a:pt x="225297" y="110998"/>
                </a:lnTo>
                <a:lnTo>
                  <a:pt x="290703" y="215900"/>
                </a:lnTo>
                <a:lnTo>
                  <a:pt x="225297" y="320801"/>
                </a:lnTo>
                <a:lnTo>
                  <a:pt x="403533" y="320801"/>
                </a:lnTo>
                <a:lnTo>
                  <a:pt x="409858" y="310853"/>
                </a:lnTo>
                <a:lnTo>
                  <a:pt x="426098" y="265408"/>
                </a:lnTo>
                <a:lnTo>
                  <a:pt x="431799" y="215900"/>
                </a:lnTo>
                <a:lnTo>
                  <a:pt x="426098" y="166391"/>
                </a:lnTo>
                <a:lnTo>
                  <a:pt x="409858" y="120946"/>
                </a:lnTo>
                <a:lnTo>
                  <a:pt x="403533" y="110998"/>
                </a:lnTo>
                <a:close/>
              </a:path>
            </a:pathLst>
          </a:custGeom>
          <a:solidFill>
            <a:srgbClr val="FFFFFF"/>
          </a:solidFill>
        </p:spPr>
        <p:txBody>
          <a:bodyPr wrap="square" lIns="0" tIns="0" rIns="0" bIns="0" rtlCol="0"/>
          <a:lstStyle/>
          <a:p>
            <a:endParaRPr sz="1950"/>
          </a:p>
        </p:txBody>
      </p:sp>
      <p:sp>
        <p:nvSpPr>
          <p:cNvPr id="10" name="object 10"/>
          <p:cNvSpPr txBox="1"/>
          <p:nvPr/>
        </p:nvSpPr>
        <p:spPr>
          <a:xfrm>
            <a:off x="446075" y="3873200"/>
            <a:ext cx="7783525" cy="1994200"/>
          </a:xfrm>
          <a:prstGeom prst="rect">
            <a:avLst/>
          </a:prstGeom>
        </p:spPr>
        <p:txBody>
          <a:bodyPr vert="horz" wrap="square" lIns="0" tIns="9525" rIns="0" bIns="0" rtlCol="0">
            <a:spAutoFit/>
          </a:bodyPr>
          <a:lstStyle/>
          <a:p>
            <a:pPr marL="9525">
              <a:spcBef>
                <a:spcPts val="75"/>
              </a:spcBef>
            </a:pPr>
            <a:r>
              <a:rPr sz="1800" spc="-4" dirty="0">
                <a:solidFill>
                  <a:srgbClr val="FFFFFF"/>
                </a:solidFill>
                <a:latin typeface="微软雅黑" panose="020B0503020204020204" charset="-122"/>
                <a:cs typeface="微软雅黑" panose="020B0503020204020204" charset="-122"/>
              </a:rPr>
              <a:t>为用户提供方便、统一的界</a:t>
            </a:r>
            <a:r>
              <a:rPr sz="1800" dirty="0">
                <a:solidFill>
                  <a:srgbClr val="FFFFFF"/>
                </a:solidFill>
                <a:latin typeface="微软雅黑" panose="020B0503020204020204" charset="-122"/>
                <a:cs typeface="微软雅黑" panose="020B0503020204020204" charset="-122"/>
              </a:rPr>
              <a:t>面</a:t>
            </a:r>
            <a:r>
              <a:rPr sz="1800" dirty="0">
                <a:solidFill>
                  <a:srgbClr val="FFFFFF"/>
                </a:solidFill>
                <a:latin typeface="宋体" panose="02010600030101010101" pitchFamily="2" charset="-122"/>
                <a:cs typeface="宋体" panose="02010600030101010101" pitchFamily="2" charset="-122"/>
              </a:rPr>
              <a:t> </a:t>
            </a:r>
            <a:endParaRPr sz="1800" dirty="0">
              <a:latin typeface="宋体" panose="02010600030101010101" pitchFamily="2" charset="-122"/>
              <a:cs typeface="宋体" panose="02010600030101010101" pitchFamily="2" charset="-122"/>
            </a:endParaRPr>
          </a:p>
          <a:p>
            <a:pPr>
              <a:spcBef>
                <a:spcPts val="35"/>
              </a:spcBef>
            </a:pPr>
            <a:endParaRPr sz="1915" dirty="0">
              <a:latin typeface="宋体" panose="02010600030101010101" pitchFamily="2" charset="-122"/>
              <a:cs typeface="宋体" panose="02010600030101010101" pitchFamily="2" charset="-122"/>
            </a:endParaRPr>
          </a:p>
          <a:p>
            <a:pPr marL="724535" indent="-258445">
              <a:spcBef>
                <a:spcPts val="5"/>
              </a:spcBef>
              <a:buFont typeface="Wingdings" panose="05000000000000000000"/>
              <a:buChar char=""/>
              <a:tabLst>
                <a:tab pos="725170" algn="l"/>
              </a:tabLst>
            </a:pPr>
            <a:r>
              <a:rPr sz="1800" dirty="0">
                <a:latin typeface="微软雅黑" panose="020B0503020204020204" charset="-122"/>
                <a:cs typeface="微软雅黑" panose="020B0503020204020204" charset="-122"/>
              </a:rPr>
              <a:t>方</a:t>
            </a:r>
            <a:r>
              <a:rPr sz="1800" spc="-4" dirty="0">
                <a:latin typeface="微软雅黑" panose="020B0503020204020204" charset="-122"/>
                <a:cs typeface="微软雅黑" panose="020B0503020204020204" charset="-122"/>
              </a:rPr>
              <a:t>便</a:t>
            </a:r>
            <a:r>
              <a:rPr sz="1800" dirty="0">
                <a:latin typeface="微软雅黑" panose="020B0503020204020204" charset="-122"/>
                <a:cs typeface="微软雅黑" panose="020B0503020204020204" charset="-122"/>
              </a:rPr>
              <a:t>，是指用户能独立于具体设备的复杂物理特性之外而方便地使用设备</a:t>
            </a:r>
          </a:p>
          <a:p>
            <a:pPr marL="724535" marR="3810" indent="-257810">
              <a:lnSpc>
                <a:spcPts val="3240"/>
              </a:lnSpc>
              <a:spcBef>
                <a:spcPts val="285"/>
              </a:spcBef>
              <a:buFont typeface="Wingdings" panose="05000000000000000000"/>
              <a:buChar char=""/>
              <a:tabLst>
                <a:tab pos="725170" algn="l"/>
              </a:tabLst>
            </a:pPr>
            <a:r>
              <a:rPr sz="1800" spc="8" dirty="0">
                <a:latin typeface="微软雅黑" panose="020B0503020204020204" charset="-122"/>
                <a:cs typeface="微软雅黑" panose="020B0503020204020204" charset="-122"/>
              </a:rPr>
              <a:t>统</a:t>
            </a:r>
            <a:r>
              <a:rPr sz="1800" spc="4" dirty="0">
                <a:latin typeface="微软雅黑" panose="020B0503020204020204" charset="-122"/>
                <a:cs typeface="微软雅黑" panose="020B0503020204020204" charset="-122"/>
              </a:rPr>
              <a:t>一</a:t>
            </a:r>
            <a:r>
              <a:rPr sz="1800" spc="8" dirty="0">
                <a:latin typeface="微软雅黑" panose="020B0503020204020204" charset="-122"/>
                <a:cs typeface="微软雅黑" panose="020B0503020204020204" charset="-122"/>
              </a:rPr>
              <a:t>，是</a:t>
            </a:r>
            <a:r>
              <a:rPr sz="1800" dirty="0">
                <a:latin typeface="微软雅黑" panose="020B0503020204020204" charset="-122"/>
                <a:cs typeface="微软雅黑" panose="020B0503020204020204" charset="-122"/>
              </a:rPr>
              <a:t>指</a:t>
            </a:r>
            <a:r>
              <a:rPr sz="1800" spc="8" dirty="0">
                <a:latin typeface="微软雅黑" panose="020B0503020204020204" charset="-122"/>
                <a:cs typeface="微软雅黑" panose="020B0503020204020204" charset="-122"/>
              </a:rPr>
              <a:t>对不同的</a:t>
            </a:r>
            <a:r>
              <a:rPr sz="1800" dirty="0">
                <a:latin typeface="微软雅黑" panose="020B0503020204020204" charset="-122"/>
                <a:cs typeface="微软雅黑" panose="020B0503020204020204" charset="-122"/>
              </a:rPr>
              <a:t>设</a:t>
            </a:r>
            <a:r>
              <a:rPr sz="1800" spc="8" dirty="0">
                <a:latin typeface="微软雅黑" panose="020B0503020204020204" charset="-122"/>
                <a:cs typeface="微软雅黑" panose="020B0503020204020204" charset="-122"/>
              </a:rPr>
              <a:t>备尽量使</a:t>
            </a:r>
            <a:r>
              <a:rPr sz="1800" dirty="0">
                <a:latin typeface="微软雅黑" panose="020B0503020204020204" charset="-122"/>
                <a:cs typeface="微软雅黑" panose="020B0503020204020204" charset="-122"/>
              </a:rPr>
              <a:t>用</a:t>
            </a:r>
            <a:r>
              <a:rPr sz="1800" spc="8" dirty="0">
                <a:latin typeface="微软雅黑" panose="020B0503020204020204" charset="-122"/>
                <a:cs typeface="微软雅黑" panose="020B0503020204020204" charset="-122"/>
              </a:rPr>
              <a:t>统一的操</a:t>
            </a:r>
            <a:r>
              <a:rPr sz="1800" dirty="0">
                <a:latin typeface="微软雅黑" panose="020B0503020204020204" charset="-122"/>
                <a:cs typeface="微软雅黑" panose="020B0503020204020204" charset="-122"/>
              </a:rPr>
              <a:t>作</a:t>
            </a:r>
            <a:r>
              <a:rPr sz="1800" spc="8" dirty="0">
                <a:latin typeface="微软雅黑" panose="020B0503020204020204" charset="-122"/>
                <a:cs typeface="微软雅黑" panose="020B0503020204020204" charset="-122"/>
              </a:rPr>
              <a:t>方</a:t>
            </a:r>
            <a:r>
              <a:rPr sz="1800" spc="4" dirty="0">
                <a:latin typeface="微软雅黑" panose="020B0503020204020204" charset="-122"/>
                <a:cs typeface="微软雅黑" panose="020B0503020204020204" charset="-122"/>
              </a:rPr>
              <a:t>式</a:t>
            </a:r>
            <a:r>
              <a:rPr sz="1800" spc="8" dirty="0">
                <a:latin typeface="微软雅黑" panose="020B0503020204020204" charset="-122"/>
                <a:cs typeface="微软雅黑" panose="020B0503020204020204" charset="-122"/>
              </a:rPr>
              <a:t>，例</a:t>
            </a:r>
            <a:r>
              <a:rPr sz="1800" dirty="0">
                <a:latin typeface="微软雅黑" panose="020B0503020204020204" charset="-122"/>
                <a:cs typeface="微软雅黑" panose="020B0503020204020204" charset="-122"/>
              </a:rPr>
              <a:t>如</a:t>
            </a:r>
            <a:r>
              <a:rPr sz="1800" spc="8" dirty="0">
                <a:latin typeface="微软雅黑" panose="020B0503020204020204" charset="-122"/>
                <a:cs typeface="微软雅黑" panose="020B0503020204020204" charset="-122"/>
              </a:rPr>
              <a:t>各种字符</a:t>
            </a:r>
            <a:r>
              <a:rPr sz="1800" dirty="0">
                <a:latin typeface="微软雅黑" panose="020B0503020204020204" charset="-122"/>
                <a:cs typeface="微软雅黑" panose="020B0503020204020204" charset="-122"/>
              </a:rPr>
              <a:t>设</a:t>
            </a:r>
            <a:r>
              <a:rPr sz="1800" spc="8" dirty="0">
                <a:latin typeface="微软雅黑" panose="020B0503020204020204" charset="-122"/>
                <a:cs typeface="微软雅黑" panose="020B0503020204020204" charset="-122"/>
              </a:rPr>
              <a:t>备</a:t>
            </a:r>
            <a:r>
              <a:rPr sz="1800" dirty="0">
                <a:latin typeface="微软雅黑" panose="020B0503020204020204" charset="-122"/>
                <a:cs typeface="微软雅黑" panose="020B0503020204020204" charset="-122"/>
              </a:rPr>
              <a:t>用 一</a:t>
            </a:r>
            <a:r>
              <a:rPr sz="1800" spc="-4" dirty="0">
                <a:latin typeface="微软雅黑" panose="020B0503020204020204" charset="-122"/>
                <a:cs typeface="微软雅黑" panose="020B0503020204020204" charset="-122"/>
              </a:rPr>
              <a:t>种I/O</a:t>
            </a:r>
            <a:r>
              <a:rPr sz="1800" dirty="0">
                <a:latin typeface="微软雅黑" panose="020B0503020204020204" charset="-122"/>
                <a:cs typeface="微软雅黑" panose="020B0503020204020204" charset="-122"/>
              </a:rPr>
              <a:t>操作方</a:t>
            </a:r>
            <a:r>
              <a:rPr sz="1800" spc="-4" dirty="0">
                <a:latin typeface="微软雅黑" panose="020B0503020204020204" charset="-122"/>
                <a:cs typeface="微软雅黑" panose="020B0503020204020204" charset="-122"/>
              </a:rPr>
              <a:t>式</a:t>
            </a:r>
            <a:r>
              <a:rPr sz="1800" dirty="0">
                <a:latin typeface="微软雅黑" panose="020B0503020204020204" charset="-122"/>
                <a:cs typeface="微软雅黑" panose="020B0503020204020204" charset="-122"/>
              </a:rPr>
              <a:t>。</a:t>
            </a:r>
          </a:p>
        </p:txBody>
      </p:sp>
      <p:sp>
        <p:nvSpPr>
          <p:cNvPr id="11" name="标题 1"/>
          <p:cNvSpPr txBox="1"/>
          <p:nvPr/>
        </p:nvSpPr>
        <p:spPr bwMode="auto">
          <a:xfrm>
            <a:off x="381000" y="304800"/>
            <a:ext cx="7848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r>
              <a:rPr lang="zh-CN" altLang="en-US" dirty="0"/>
              <a:t>关于</a:t>
            </a:r>
            <a:r>
              <a:rPr lang="en-US" altLang="zh-CN" dirty="0"/>
              <a:t>IO</a:t>
            </a:r>
            <a:r>
              <a:rPr lang="zh-CN" altLang="en-US" dirty="0"/>
              <a:t>设备管理思考？</a:t>
            </a:r>
            <a:endParaRPr lang="zh-CN" altLang="en-US" kern="0" dirty="0"/>
          </a:p>
        </p:txBody>
      </p:sp>
      <p:graphicFrame>
        <p:nvGraphicFramePr>
          <p:cNvPr id="13"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name="剪辑" r:id="rId2" imgW="2166620" imgH="2287270" progId="MS_ClipArt_Gallery.2">
                  <p:embed/>
                </p:oleObj>
              </mc:Choice>
              <mc:Fallback>
                <p:oleObj name="剪辑" r:id="rId2" imgW="2166620" imgH="2287270" progId="MS_ClipArt_Gallery.2">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矩形 13"/>
          <p:cNvSpPr/>
          <p:nvPr/>
        </p:nvSpPr>
        <p:spPr>
          <a:xfrm>
            <a:off x="323974" y="1219200"/>
            <a:ext cx="6885218" cy="492443"/>
          </a:xfrm>
          <a:prstGeom prst="rect">
            <a:avLst/>
          </a:prstGeom>
        </p:spPr>
        <p:txBody>
          <a:bodyPr wrap="none">
            <a:spAutoFit/>
          </a:bodyPr>
          <a:lstStyle/>
          <a:p>
            <a:r>
              <a:rPr lang="zh-CN" altLang="en-US" dirty="0"/>
              <a:t>操作系统管理软硬件资源，为用户提供服务！</a:t>
            </a:r>
            <a:endParaRPr lang="zh-CN" altLang="en-US" kern="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t>看一段</a:t>
            </a:r>
            <a:r>
              <a:rPr lang="en-US" altLang="zh-CN" dirty="0" err="1"/>
              <a:t>linux</a:t>
            </a:r>
            <a:r>
              <a:rPr lang="zh-CN" altLang="en-US" dirty="0"/>
              <a:t>操纵外设的程序</a:t>
            </a:r>
          </a:p>
        </p:txBody>
      </p:sp>
      <p:graphicFrame>
        <p:nvGraphicFramePr>
          <p:cNvPr id="9219"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name="剪辑" r:id="rId2" imgW="2166620" imgH="2287270" progId="MS_ClipArt_Gallery.2">
                  <p:embed/>
                </p:oleObj>
              </mc:Choice>
              <mc:Fallback>
                <p:oleObj name="剪辑" r:id="rId2" imgW="2166620" imgH="2287270" progId="MS_ClipArt_Gallery.2">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2308" name="Group 4"/>
          <p:cNvGrpSpPr/>
          <p:nvPr/>
        </p:nvGrpSpPr>
        <p:grpSpPr bwMode="auto">
          <a:xfrm>
            <a:off x="0" y="1143000"/>
            <a:ext cx="8153400" cy="2514600"/>
            <a:chOff x="288" y="768"/>
            <a:chExt cx="5136" cy="1824"/>
          </a:xfrm>
        </p:grpSpPr>
        <p:sp>
          <p:nvSpPr>
            <p:cNvPr id="9227" name="Rectangle 5"/>
            <p:cNvSpPr>
              <a:spLocks noChangeArrowheads="1"/>
            </p:cNvSpPr>
            <p:nvPr/>
          </p:nvSpPr>
          <p:spPr bwMode="auto">
            <a:xfrm>
              <a:off x="288" y="768"/>
              <a:ext cx="5136" cy="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a:lnSpc>
                  <a:spcPct val="130000"/>
                </a:lnSpc>
                <a:spcBef>
                  <a:spcPct val="30000"/>
                </a:spcBef>
                <a:buClrTx/>
                <a:buSzPct val="100000"/>
                <a:buFontTx/>
                <a:buNone/>
              </a:pPr>
              <a:r>
                <a:rPr lang="en-US" altLang="zh-CN" sz="2400" dirty="0">
                  <a:solidFill>
                    <a:schemeClr val="accent2"/>
                  </a:solidFill>
                  <a:latin typeface="Courier New" panose="02070309020205020404" pitchFamily="49" charset="0"/>
                  <a:ea typeface="BatangChe" pitchFamily="49" charset="-127"/>
                </a:rPr>
                <a:t>	</a:t>
              </a:r>
              <a:r>
                <a:rPr lang="en-US" altLang="zh-CN" sz="2400" dirty="0" err="1">
                  <a:latin typeface="Courier New" panose="02070309020205020404" pitchFamily="49" charset="0"/>
                  <a:ea typeface="BatangChe" pitchFamily="49" charset="-127"/>
                </a:rPr>
                <a:t>int</a:t>
              </a:r>
              <a:r>
                <a:rPr lang="en-US" altLang="zh-CN" sz="2400" dirty="0">
                  <a:latin typeface="Courier New" panose="02070309020205020404" pitchFamily="49" charset="0"/>
                  <a:ea typeface="BatangChe" pitchFamily="49" charset="-127"/>
                </a:rPr>
                <a:t> </a:t>
              </a:r>
              <a:r>
                <a:rPr lang="en-US" altLang="zh-CN" sz="2400" dirty="0" err="1">
                  <a:latin typeface="Courier New" panose="02070309020205020404" pitchFamily="49" charset="0"/>
                  <a:ea typeface="BatangChe" pitchFamily="49" charset="-127"/>
                </a:rPr>
                <a:t>fd</a:t>
              </a:r>
              <a:r>
                <a:rPr lang="en-US" altLang="zh-CN" sz="2400" dirty="0">
                  <a:latin typeface="Courier New" panose="02070309020205020404" pitchFamily="49" charset="0"/>
                  <a:ea typeface="BatangChe" pitchFamily="49" charset="-127"/>
                </a:rPr>
                <a:t> = </a:t>
              </a:r>
              <a:r>
                <a:rPr lang="en-US" altLang="zh-CN" sz="2400" dirty="0">
                  <a:solidFill>
                    <a:srgbClr val="FF0000"/>
                  </a:solidFill>
                  <a:latin typeface="Courier New" panose="02070309020205020404" pitchFamily="49" charset="0"/>
                  <a:ea typeface="BatangChe" pitchFamily="49" charset="-127"/>
                </a:rPr>
                <a:t>open(“/</a:t>
              </a:r>
              <a:r>
                <a:rPr lang="en-US" altLang="zh-CN" sz="2400" dirty="0" err="1">
                  <a:solidFill>
                    <a:srgbClr val="FF0000"/>
                  </a:solidFill>
                  <a:latin typeface="Courier New" panose="02070309020205020404" pitchFamily="49" charset="0"/>
                  <a:ea typeface="BatangChe" pitchFamily="49" charset="-127"/>
                </a:rPr>
                <a:t>dev</a:t>
              </a:r>
              <a:r>
                <a:rPr lang="en-US" altLang="zh-CN" sz="2400" dirty="0">
                  <a:solidFill>
                    <a:srgbClr val="FF0000"/>
                  </a:solidFill>
                  <a:latin typeface="Courier New" panose="02070309020205020404" pitchFamily="49" charset="0"/>
                  <a:ea typeface="BatangChe" pitchFamily="49" charset="-127"/>
                </a:rPr>
                <a:t>/something”);</a:t>
              </a:r>
              <a:br>
                <a:rPr lang="en-US" altLang="zh-CN" sz="2400" dirty="0">
                  <a:latin typeface="Courier New" panose="02070309020205020404" pitchFamily="49" charset="0"/>
                  <a:ea typeface="BatangChe" pitchFamily="49" charset="-127"/>
                </a:rPr>
              </a:br>
              <a:r>
                <a:rPr lang="en-US" altLang="zh-CN" sz="2400" dirty="0">
                  <a:latin typeface="Courier New" panose="02070309020205020404" pitchFamily="49" charset="0"/>
                  <a:ea typeface="BatangChe" pitchFamily="49" charset="-127"/>
                </a:rPr>
                <a:t>	for (</a:t>
              </a:r>
              <a:r>
                <a:rPr lang="en-US" altLang="zh-CN" sz="2400" dirty="0" err="1">
                  <a:latin typeface="Courier New" panose="02070309020205020404" pitchFamily="49" charset="0"/>
                  <a:ea typeface="BatangChe" pitchFamily="49" charset="-127"/>
                </a:rPr>
                <a:t>int</a:t>
              </a:r>
              <a:r>
                <a:rPr lang="en-US" altLang="zh-CN" sz="2400" dirty="0">
                  <a:latin typeface="Courier New" panose="02070309020205020404" pitchFamily="49" charset="0"/>
                  <a:ea typeface="BatangChe" pitchFamily="49" charset="-127"/>
                </a:rPr>
                <a:t> </a:t>
              </a:r>
              <a:r>
                <a:rPr lang="en-US" altLang="zh-CN" sz="2400" dirty="0" err="1">
                  <a:latin typeface="Courier New" panose="02070309020205020404" pitchFamily="49" charset="0"/>
                  <a:ea typeface="BatangChe" pitchFamily="49" charset="-127"/>
                </a:rPr>
                <a:t>i</a:t>
              </a:r>
              <a:r>
                <a:rPr lang="en-US" altLang="zh-CN" sz="2400" dirty="0">
                  <a:latin typeface="Courier New" panose="02070309020205020404" pitchFamily="49" charset="0"/>
                  <a:ea typeface="BatangChe" pitchFamily="49" charset="-127"/>
                </a:rPr>
                <a:t> = 0; </a:t>
              </a:r>
              <a:r>
                <a:rPr lang="en-US" altLang="zh-CN" sz="2400" dirty="0" err="1">
                  <a:latin typeface="Courier New" panose="02070309020205020404" pitchFamily="49" charset="0"/>
                  <a:ea typeface="BatangChe" pitchFamily="49" charset="-127"/>
                </a:rPr>
                <a:t>i</a:t>
              </a:r>
              <a:r>
                <a:rPr lang="en-US" altLang="zh-CN" sz="2400" dirty="0">
                  <a:latin typeface="Courier New" panose="02070309020205020404" pitchFamily="49" charset="0"/>
                  <a:ea typeface="BatangChe" pitchFamily="49" charset="-127"/>
                </a:rPr>
                <a:t> &lt; 10; </a:t>
              </a:r>
              <a:r>
                <a:rPr lang="en-US" altLang="zh-CN" sz="2400" dirty="0" err="1">
                  <a:latin typeface="Courier New" panose="02070309020205020404" pitchFamily="49" charset="0"/>
                  <a:ea typeface="BatangChe" pitchFamily="49" charset="-127"/>
                </a:rPr>
                <a:t>i</a:t>
              </a:r>
              <a:r>
                <a:rPr lang="en-US" altLang="zh-CN" sz="2400" dirty="0">
                  <a:latin typeface="Courier New" panose="02070309020205020404" pitchFamily="49" charset="0"/>
                  <a:ea typeface="BatangChe" pitchFamily="49" charset="-127"/>
                </a:rPr>
                <a:t>++) {</a:t>
              </a:r>
              <a:br>
                <a:rPr lang="en-US" altLang="zh-CN" sz="2400" dirty="0">
                  <a:latin typeface="Courier New" panose="02070309020205020404" pitchFamily="49" charset="0"/>
                  <a:ea typeface="BatangChe" pitchFamily="49" charset="-127"/>
                </a:rPr>
              </a:br>
              <a:r>
                <a:rPr lang="en-US" altLang="zh-CN" sz="2400" dirty="0">
                  <a:latin typeface="Courier New" panose="02070309020205020404" pitchFamily="49" charset="0"/>
                  <a:ea typeface="BatangChe" pitchFamily="49" charset="-127"/>
                </a:rPr>
                <a:t>		</a:t>
              </a:r>
              <a:r>
                <a:rPr lang="en-US" altLang="zh-CN" sz="2400" dirty="0" err="1">
                  <a:solidFill>
                    <a:srgbClr val="FF0000"/>
                  </a:solidFill>
                  <a:latin typeface="Courier New" panose="02070309020205020404" pitchFamily="49" charset="0"/>
                  <a:ea typeface="BatangChe" pitchFamily="49" charset="-127"/>
                </a:rPr>
                <a:t>fprintf</a:t>
              </a:r>
              <a:r>
                <a:rPr lang="en-US" altLang="zh-CN" sz="2400" dirty="0">
                  <a:solidFill>
                    <a:srgbClr val="FF0000"/>
                  </a:solidFill>
                  <a:latin typeface="Courier New" panose="02070309020205020404" pitchFamily="49" charset="0"/>
                  <a:ea typeface="BatangChe" pitchFamily="49" charset="-127"/>
                </a:rPr>
                <a:t>(</a:t>
              </a:r>
              <a:r>
                <a:rPr lang="en-US" altLang="zh-CN" sz="2400" dirty="0" err="1">
                  <a:solidFill>
                    <a:srgbClr val="FF0000"/>
                  </a:solidFill>
                  <a:latin typeface="Courier New" panose="02070309020205020404" pitchFamily="49" charset="0"/>
                  <a:ea typeface="BatangChe" pitchFamily="49" charset="-127"/>
                </a:rPr>
                <a:t>fd</a:t>
              </a:r>
              <a:r>
                <a:rPr lang="en-US" altLang="zh-CN" sz="2400" dirty="0">
                  <a:latin typeface="Courier New" panose="02070309020205020404" pitchFamily="49" charset="0"/>
                  <a:ea typeface="BatangChe" pitchFamily="49" charset="-127"/>
                </a:rPr>
                <a:t>,”Count %d\n”,</a:t>
              </a:r>
              <a:r>
                <a:rPr lang="en-US" altLang="zh-CN" sz="2400" dirty="0" err="1">
                  <a:latin typeface="Courier New" panose="02070309020205020404" pitchFamily="49" charset="0"/>
                  <a:ea typeface="BatangChe" pitchFamily="49" charset="-127"/>
                </a:rPr>
                <a:t>i</a:t>
              </a:r>
              <a:r>
                <a:rPr lang="en-US" altLang="zh-CN" sz="2400" dirty="0">
                  <a:latin typeface="Courier New" panose="02070309020205020404" pitchFamily="49" charset="0"/>
                  <a:ea typeface="BatangChe" pitchFamily="49" charset="-127"/>
                </a:rPr>
                <a:t>);</a:t>
              </a:r>
              <a:br>
                <a:rPr lang="en-US" altLang="zh-CN" sz="2400" dirty="0">
                  <a:latin typeface="Courier New" panose="02070309020205020404" pitchFamily="49" charset="0"/>
                  <a:ea typeface="BatangChe" pitchFamily="49" charset="-127"/>
                </a:rPr>
              </a:br>
              <a:r>
                <a:rPr lang="en-US" altLang="zh-CN" sz="2400" dirty="0">
                  <a:latin typeface="Courier New" panose="02070309020205020404" pitchFamily="49" charset="0"/>
                  <a:ea typeface="BatangChe" pitchFamily="49" charset="-127"/>
                </a:rPr>
                <a:t>	}</a:t>
              </a:r>
              <a:br>
                <a:rPr lang="en-US" altLang="zh-CN" sz="2400" dirty="0">
                  <a:latin typeface="Courier New" panose="02070309020205020404" pitchFamily="49" charset="0"/>
                  <a:ea typeface="BatangChe" pitchFamily="49" charset="-127"/>
                </a:rPr>
              </a:br>
              <a:r>
                <a:rPr lang="en-US" altLang="zh-CN" sz="2400" dirty="0">
                  <a:latin typeface="Courier New" panose="02070309020205020404" pitchFamily="49" charset="0"/>
                  <a:ea typeface="BatangChe" pitchFamily="49" charset="-127"/>
                </a:rPr>
                <a:t>	</a:t>
              </a:r>
              <a:r>
                <a:rPr lang="en-US" altLang="zh-CN" sz="2400" dirty="0">
                  <a:solidFill>
                    <a:srgbClr val="FF0000"/>
                  </a:solidFill>
                  <a:latin typeface="Courier New" panose="02070309020205020404" pitchFamily="49" charset="0"/>
                  <a:ea typeface="BatangChe" pitchFamily="49" charset="-127"/>
                </a:rPr>
                <a:t>close(</a:t>
              </a:r>
              <a:r>
                <a:rPr lang="en-US" altLang="zh-CN" sz="2400" dirty="0" err="1">
                  <a:solidFill>
                    <a:srgbClr val="FF0000"/>
                  </a:solidFill>
                  <a:latin typeface="Courier New" panose="02070309020205020404" pitchFamily="49" charset="0"/>
                  <a:ea typeface="BatangChe" pitchFamily="49" charset="-127"/>
                </a:rPr>
                <a:t>fd</a:t>
              </a:r>
              <a:r>
                <a:rPr lang="en-US" altLang="zh-CN" sz="2400" dirty="0">
                  <a:latin typeface="Courier New" panose="02070309020205020404" pitchFamily="49" charset="0"/>
                  <a:ea typeface="BatangChe" pitchFamily="49" charset="-127"/>
                </a:rPr>
                <a:t>);</a:t>
              </a:r>
            </a:p>
          </p:txBody>
        </p:sp>
        <p:sp>
          <p:nvSpPr>
            <p:cNvPr id="9228" name="Rectangle 6"/>
            <p:cNvSpPr>
              <a:spLocks noChangeArrowheads="1"/>
            </p:cNvSpPr>
            <p:nvPr/>
          </p:nvSpPr>
          <p:spPr bwMode="auto">
            <a:xfrm>
              <a:off x="720" y="816"/>
              <a:ext cx="4656" cy="1776"/>
            </a:xfrm>
            <a:prstGeom prst="rect">
              <a:avLst/>
            </a:prstGeom>
            <a:noFill/>
            <a:ln w="2857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grpSp>
        <p:nvGrpSpPr>
          <p:cNvPr id="482311" name="Group 7"/>
          <p:cNvGrpSpPr/>
          <p:nvPr/>
        </p:nvGrpSpPr>
        <p:grpSpPr bwMode="auto">
          <a:xfrm>
            <a:off x="685800" y="3816350"/>
            <a:ext cx="7543800" cy="1114425"/>
            <a:chOff x="624" y="3680"/>
            <a:chExt cx="4752" cy="702"/>
          </a:xfrm>
        </p:grpSpPr>
        <p:sp>
          <p:nvSpPr>
            <p:cNvPr id="9225" name="Rectangle 8"/>
            <p:cNvSpPr>
              <a:spLocks noChangeArrowheads="1"/>
            </p:cNvSpPr>
            <p:nvPr/>
          </p:nvSpPr>
          <p:spPr bwMode="auto">
            <a:xfrm>
              <a:off x="624" y="3680"/>
              <a:ext cx="4752" cy="7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a:t>(1) </a:t>
              </a:r>
              <a:r>
                <a:rPr lang="zh-CN" altLang="en-US" sz="2400"/>
                <a:t>不论什么设备都是</a:t>
              </a:r>
              <a:r>
                <a:rPr lang="en-US" altLang="zh-CN" sz="2400"/>
                <a:t>open, read, write, close</a:t>
              </a:r>
            </a:p>
            <a:p>
              <a:pPr lvl="1" eaLnBrk="1" hangingPunct="1">
                <a:lnSpc>
                  <a:spcPct val="140000"/>
                </a:lnSpc>
                <a:spcBef>
                  <a:spcPct val="0"/>
                </a:spcBef>
                <a:buClrTx/>
                <a:buSzTx/>
                <a:buFontTx/>
                <a:buNone/>
              </a:pPr>
              <a:r>
                <a:rPr lang="zh-CN" altLang="en-US" sz="2400">
                  <a:solidFill>
                    <a:srgbClr val="FF0000"/>
                  </a:solidFill>
                </a:rPr>
                <a:t>操作系统为用户提供统一的接口</a:t>
              </a:r>
              <a:r>
                <a:rPr lang="en-US" altLang="zh-CN" sz="2400">
                  <a:solidFill>
                    <a:srgbClr val="FF0000"/>
                  </a:solidFill>
                </a:rPr>
                <a:t>!</a:t>
              </a:r>
              <a:endParaRPr lang="en-US" altLang="zh-CN" sz="1800" b="0">
                <a:solidFill>
                  <a:srgbClr val="FF0000"/>
                </a:solidFill>
              </a:endParaRPr>
            </a:p>
          </p:txBody>
        </p:sp>
        <p:pic>
          <p:nvPicPr>
            <p:cNvPr id="9226" name="Picture 9" descr="j01158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2314" name="Group 10"/>
          <p:cNvGrpSpPr/>
          <p:nvPr/>
        </p:nvGrpSpPr>
        <p:grpSpPr bwMode="auto">
          <a:xfrm>
            <a:off x="685800" y="4981575"/>
            <a:ext cx="7543800" cy="1114425"/>
            <a:chOff x="624" y="3680"/>
            <a:chExt cx="4752" cy="702"/>
          </a:xfrm>
        </p:grpSpPr>
        <p:sp>
          <p:nvSpPr>
            <p:cNvPr id="9223" name="Rectangle 11"/>
            <p:cNvSpPr>
              <a:spLocks noChangeArrowheads="1"/>
            </p:cNvSpPr>
            <p:nvPr/>
          </p:nvSpPr>
          <p:spPr bwMode="auto">
            <a:xfrm>
              <a:off x="624" y="3680"/>
              <a:ext cx="4752" cy="7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400"/>
                <a:t>(2) </a:t>
              </a:r>
              <a:r>
                <a:rPr lang="zh-CN" altLang="en-US" sz="2400"/>
                <a:t>不同的设备对应不同的文件</a:t>
              </a:r>
              <a:r>
                <a:rPr lang="en-US" altLang="zh-CN" sz="2400"/>
                <a:t>(</a:t>
              </a:r>
              <a:r>
                <a:rPr lang="zh-CN" altLang="en-US" sz="2400"/>
                <a:t>设备文件</a:t>
              </a:r>
              <a:r>
                <a:rPr lang="en-US" altLang="zh-CN" sz="2400"/>
                <a:t>)</a:t>
              </a:r>
            </a:p>
            <a:p>
              <a:pPr lvl="1" eaLnBrk="1" hangingPunct="1">
                <a:lnSpc>
                  <a:spcPct val="140000"/>
                </a:lnSpc>
                <a:spcBef>
                  <a:spcPct val="0"/>
                </a:spcBef>
                <a:buClrTx/>
                <a:buSzTx/>
                <a:buFontTx/>
                <a:buNone/>
              </a:pPr>
              <a:r>
                <a:rPr lang="zh-CN" altLang="en-US" sz="2400">
                  <a:solidFill>
                    <a:srgbClr val="FF0000"/>
                  </a:solidFill>
                </a:rPr>
                <a:t>设备文件中存放了设备的属性</a:t>
              </a:r>
              <a:r>
                <a:rPr lang="en-US" altLang="zh-CN" sz="2400">
                  <a:solidFill>
                    <a:srgbClr val="FF0000"/>
                  </a:solidFill>
                </a:rPr>
                <a:t>!</a:t>
              </a:r>
              <a:endParaRPr lang="en-US" altLang="zh-CN" sz="1800" b="0">
                <a:solidFill>
                  <a:srgbClr val="FF0000"/>
                </a:solidFill>
              </a:endParaRPr>
            </a:p>
          </p:txBody>
        </p:sp>
        <p:pic>
          <p:nvPicPr>
            <p:cNvPr id="9224" name="Picture 12" descr="j01158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2308"/>
                                        </p:tgtEl>
                                        <p:attrNameLst>
                                          <p:attrName>style.visibility</p:attrName>
                                        </p:attrNameLst>
                                      </p:cBhvr>
                                      <p:to>
                                        <p:strVal val="visible"/>
                                      </p:to>
                                    </p:set>
                                    <p:animEffect transition="in" filter="dissolve">
                                      <p:cBhvr>
                                        <p:cTn id="7" dur="500"/>
                                        <p:tgtEl>
                                          <p:spTgt spid="48230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82311"/>
                                        </p:tgtEl>
                                        <p:attrNameLst>
                                          <p:attrName>style.visibility</p:attrName>
                                        </p:attrNameLst>
                                      </p:cBhvr>
                                      <p:to>
                                        <p:strVal val="visible"/>
                                      </p:to>
                                    </p:set>
                                    <p:animEffect transition="in" filter="dissolve">
                                      <p:cBhvr>
                                        <p:cTn id="12" dur="500"/>
                                        <p:tgtEl>
                                          <p:spTgt spid="4823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82314"/>
                                        </p:tgtEl>
                                        <p:attrNameLst>
                                          <p:attrName>style.visibility</p:attrName>
                                        </p:attrNameLst>
                                      </p:cBhvr>
                                      <p:to>
                                        <p:strVal val="visible"/>
                                      </p:to>
                                    </p:set>
                                    <p:animEffect transition="in" filter="dissolve">
                                      <p:cBhvr>
                                        <p:cTn id="17" dur="500"/>
                                        <p:tgtEl>
                                          <p:spTgt spid="482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AutoShape 2"/>
          <p:cNvSpPr>
            <a:spLocks noChangeArrowheads="1"/>
          </p:cNvSpPr>
          <p:nvPr/>
        </p:nvSpPr>
        <p:spPr bwMode="auto">
          <a:xfrm>
            <a:off x="2203645" y="4572000"/>
            <a:ext cx="4038600" cy="1981200"/>
          </a:xfrm>
          <a:prstGeom prst="cube">
            <a:avLst>
              <a:gd name="adj" fmla="val 69514"/>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83331" name="AutoShape 3"/>
          <p:cNvSpPr>
            <a:spLocks noChangeArrowheads="1"/>
          </p:cNvSpPr>
          <p:nvPr/>
        </p:nvSpPr>
        <p:spPr bwMode="auto">
          <a:xfrm>
            <a:off x="4642045" y="4572000"/>
            <a:ext cx="4114800" cy="1981200"/>
          </a:xfrm>
          <a:prstGeom prst="cube">
            <a:avLst>
              <a:gd name="adj" fmla="val 69514"/>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83332" name="AutoShape 4"/>
          <p:cNvSpPr>
            <a:spLocks noChangeArrowheads="1"/>
          </p:cNvSpPr>
          <p:nvPr/>
        </p:nvSpPr>
        <p:spPr bwMode="auto">
          <a:xfrm>
            <a:off x="2203645" y="4100513"/>
            <a:ext cx="3810000" cy="1981200"/>
          </a:xfrm>
          <a:prstGeom prst="cube">
            <a:avLst>
              <a:gd name="adj" fmla="val 69514"/>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83333" name="AutoShape 5"/>
          <p:cNvSpPr>
            <a:spLocks noChangeArrowheads="1"/>
          </p:cNvSpPr>
          <p:nvPr/>
        </p:nvSpPr>
        <p:spPr bwMode="auto">
          <a:xfrm>
            <a:off x="4642045" y="4100513"/>
            <a:ext cx="4114800" cy="1981200"/>
          </a:xfrm>
          <a:prstGeom prst="cube">
            <a:avLst>
              <a:gd name="adj" fmla="val 69514"/>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0246" name="Rectangle 6"/>
          <p:cNvSpPr>
            <a:spLocks noGrp="1" noChangeArrowheads="1"/>
          </p:cNvSpPr>
          <p:nvPr>
            <p:ph type="title"/>
          </p:nvPr>
        </p:nvSpPr>
        <p:spPr>
          <a:xfrm>
            <a:off x="108144" y="259015"/>
            <a:ext cx="7848600" cy="676275"/>
          </a:xfrm>
        </p:spPr>
        <p:txBody>
          <a:bodyPr/>
          <a:lstStyle/>
          <a:p>
            <a:pPr eaLnBrk="1" hangingPunct="1"/>
            <a:r>
              <a:rPr lang="zh-CN" altLang="en-US" dirty="0"/>
              <a:t>显然操作系统将完成</a:t>
            </a:r>
            <a:r>
              <a:rPr lang="en-US" altLang="zh-CN" dirty="0"/>
              <a:t>…</a:t>
            </a:r>
          </a:p>
        </p:txBody>
      </p:sp>
      <p:sp>
        <p:nvSpPr>
          <p:cNvPr id="483335" name="AutoShape 7"/>
          <p:cNvSpPr>
            <a:spLocks noChangeArrowheads="1"/>
          </p:cNvSpPr>
          <p:nvPr/>
        </p:nvSpPr>
        <p:spPr bwMode="auto">
          <a:xfrm>
            <a:off x="2279845" y="2424113"/>
            <a:ext cx="4191000" cy="2590800"/>
          </a:xfrm>
          <a:prstGeom prst="cube">
            <a:avLst>
              <a:gd name="adj" fmla="val 69514"/>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83336" name="Text Box 8"/>
          <p:cNvSpPr txBox="1">
            <a:spLocks noChangeArrowheads="1"/>
          </p:cNvSpPr>
          <p:nvPr/>
        </p:nvSpPr>
        <p:spPr bwMode="auto">
          <a:xfrm>
            <a:off x="2327470" y="4205288"/>
            <a:ext cx="1066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键盘命令</a:t>
            </a:r>
          </a:p>
        </p:txBody>
      </p:sp>
      <p:sp>
        <p:nvSpPr>
          <p:cNvPr id="483337" name="AutoShape 9"/>
          <p:cNvSpPr>
            <a:spLocks noChangeArrowheads="1"/>
          </p:cNvSpPr>
          <p:nvPr/>
        </p:nvSpPr>
        <p:spPr bwMode="auto">
          <a:xfrm>
            <a:off x="4648200" y="2424113"/>
            <a:ext cx="4343400" cy="2590800"/>
          </a:xfrm>
          <a:prstGeom prst="cube">
            <a:avLst>
              <a:gd name="adj" fmla="val 69514"/>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b="0"/>
          </a:p>
        </p:txBody>
      </p:sp>
      <p:grpSp>
        <p:nvGrpSpPr>
          <p:cNvPr id="483338" name="Group 10"/>
          <p:cNvGrpSpPr/>
          <p:nvPr/>
        </p:nvGrpSpPr>
        <p:grpSpPr bwMode="auto">
          <a:xfrm>
            <a:off x="1898845" y="1143000"/>
            <a:ext cx="7010400" cy="2362200"/>
            <a:chOff x="1008" y="711"/>
            <a:chExt cx="4416" cy="1488"/>
          </a:xfrm>
        </p:grpSpPr>
        <p:sp>
          <p:nvSpPr>
            <p:cNvPr id="10278" name="AutoShape 11"/>
            <p:cNvSpPr>
              <a:spLocks noChangeArrowheads="1"/>
            </p:cNvSpPr>
            <p:nvPr/>
          </p:nvSpPr>
          <p:spPr bwMode="auto">
            <a:xfrm>
              <a:off x="1248" y="711"/>
              <a:ext cx="4176" cy="1488"/>
            </a:xfrm>
            <a:prstGeom prst="cube">
              <a:avLst>
                <a:gd name="adj" fmla="val 69514"/>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10279" name="Text Box 12"/>
            <p:cNvSpPr txBox="1">
              <a:spLocks noChangeArrowheads="1"/>
            </p:cNvSpPr>
            <p:nvPr/>
          </p:nvSpPr>
          <p:spPr bwMode="auto">
            <a:xfrm rot="-2714947">
              <a:off x="4248" y="1263"/>
              <a:ext cx="13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dirty="0">
                  <a:solidFill>
                    <a:srgbClr val="FF0000"/>
                  </a:solidFill>
                </a:rPr>
                <a:t>系统调用接口</a:t>
              </a:r>
            </a:p>
          </p:txBody>
        </p:sp>
        <p:sp>
          <p:nvSpPr>
            <p:cNvPr id="10280" name="Text Box 13"/>
            <p:cNvSpPr txBox="1">
              <a:spLocks noChangeArrowheads="1"/>
            </p:cNvSpPr>
            <p:nvPr/>
          </p:nvSpPr>
          <p:spPr bwMode="auto">
            <a:xfrm>
              <a:off x="1008" y="1815"/>
              <a:ext cx="3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open()</a:t>
              </a:r>
              <a:r>
                <a:rPr lang="zh-CN" altLang="en-US" sz="2400"/>
                <a:t>，</a:t>
              </a:r>
              <a:r>
                <a:rPr lang="en-US" altLang="zh-CN" sz="2400"/>
                <a:t>read()</a:t>
              </a:r>
              <a:r>
                <a:rPr lang="zh-CN" altLang="en-US" sz="2400"/>
                <a:t>，</a:t>
              </a:r>
              <a:r>
                <a:rPr lang="en-US" altLang="zh-CN" sz="2400"/>
                <a:t>write()</a:t>
              </a:r>
              <a:r>
                <a:rPr lang="zh-CN" altLang="en-US" sz="2400"/>
                <a:t>，</a:t>
              </a:r>
              <a:r>
                <a:rPr lang="en-US" altLang="zh-CN" sz="2400"/>
                <a:t>close()</a:t>
              </a:r>
            </a:p>
          </p:txBody>
        </p:sp>
      </p:grpSp>
      <p:pic>
        <p:nvPicPr>
          <p:cNvPr id="483342" name="Picture 14" descr="j029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3445" y="1433513"/>
            <a:ext cx="990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3343" name="Text Box 15"/>
          <p:cNvSpPr txBox="1">
            <a:spLocks noChangeArrowheads="1"/>
          </p:cNvSpPr>
          <p:nvPr/>
        </p:nvSpPr>
        <p:spPr bwMode="auto">
          <a:xfrm>
            <a:off x="4794445" y="4192588"/>
            <a:ext cx="83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磁盘命令</a:t>
            </a:r>
          </a:p>
        </p:txBody>
      </p:sp>
      <p:sp>
        <p:nvSpPr>
          <p:cNvPr id="483344" name="Text Box 16"/>
          <p:cNvSpPr txBox="1">
            <a:spLocks noChangeArrowheads="1"/>
          </p:cNvSpPr>
          <p:nvPr/>
        </p:nvSpPr>
        <p:spPr bwMode="auto">
          <a:xfrm rot="-2714947">
            <a:off x="6966145" y="3342115"/>
            <a:ext cx="2209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dirty="0">
                <a:solidFill>
                  <a:srgbClr val="FF0000"/>
                </a:solidFill>
              </a:rPr>
              <a:t>设备驱动</a:t>
            </a:r>
            <a:r>
              <a:rPr lang="en-US" altLang="zh-CN" sz="2400" dirty="0">
                <a:solidFill>
                  <a:srgbClr val="FF0000"/>
                </a:solidFill>
              </a:rPr>
              <a:t>/</a:t>
            </a:r>
            <a:r>
              <a:rPr lang="zh-CN" altLang="en-US" sz="2400" dirty="0">
                <a:solidFill>
                  <a:srgbClr val="FF0000"/>
                </a:solidFill>
              </a:rPr>
              <a:t>中断服务程序</a:t>
            </a:r>
          </a:p>
        </p:txBody>
      </p:sp>
      <p:sp>
        <p:nvSpPr>
          <p:cNvPr id="483345" name="Freeform 17"/>
          <p:cNvSpPr/>
          <p:nvPr/>
        </p:nvSpPr>
        <p:spPr bwMode="auto">
          <a:xfrm>
            <a:off x="3041845" y="4024313"/>
            <a:ext cx="1066800" cy="228600"/>
          </a:xfrm>
          <a:custGeom>
            <a:avLst/>
            <a:gdLst>
              <a:gd name="T0" fmla="*/ 2147483647 w 400"/>
              <a:gd name="T1" fmla="*/ 0 h 144"/>
              <a:gd name="T2" fmla="*/ 455224896 w 400"/>
              <a:gd name="T3" fmla="*/ 120967500 h 144"/>
              <a:gd name="T4" fmla="*/ 113806224 w 400"/>
              <a:gd name="T5" fmla="*/ 362902500 h 144"/>
              <a:gd name="T6" fmla="*/ 0 60000 65536"/>
              <a:gd name="T7" fmla="*/ 0 60000 65536"/>
              <a:gd name="T8" fmla="*/ 0 60000 65536"/>
            </a:gdLst>
            <a:ahLst/>
            <a:cxnLst>
              <a:cxn ang="T6">
                <a:pos x="T0" y="T1"/>
              </a:cxn>
              <a:cxn ang="T7">
                <a:pos x="T2" y="T3"/>
              </a:cxn>
              <a:cxn ang="T8">
                <a:pos x="T4" y="T5"/>
              </a:cxn>
            </a:cxnLst>
            <a:rect l="0" t="0" r="r" b="b"/>
            <a:pathLst>
              <a:path w="400" h="144">
                <a:moveTo>
                  <a:pt x="400" y="0"/>
                </a:moveTo>
                <a:cubicBezTo>
                  <a:pt x="264" y="12"/>
                  <a:pt x="128" y="24"/>
                  <a:pt x="64" y="48"/>
                </a:cubicBezTo>
                <a:cubicBezTo>
                  <a:pt x="0" y="72"/>
                  <a:pt x="8" y="108"/>
                  <a:pt x="16" y="144"/>
                </a:cubicBezTo>
              </a:path>
            </a:pathLst>
          </a:custGeom>
          <a:noFill/>
          <a:ln w="38100"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3346" name="Freeform 18"/>
          <p:cNvSpPr/>
          <p:nvPr/>
        </p:nvSpPr>
        <p:spPr bwMode="auto">
          <a:xfrm>
            <a:off x="4261045" y="3998913"/>
            <a:ext cx="1346200" cy="330200"/>
          </a:xfrm>
          <a:custGeom>
            <a:avLst/>
            <a:gdLst>
              <a:gd name="T0" fmla="*/ 0 w 848"/>
              <a:gd name="T1" fmla="*/ 40322500 h 208"/>
              <a:gd name="T2" fmla="*/ 846772500 w 848"/>
              <a:gd name="T3" fmla="*/ 40322500 h 208"/>
              <a:gd name="T4" fmla="*/ 1935480000 w 848"/>
              <a:gd name="T5" fmla="*/ 282257500 h 208"/>
              <a:gd name="T6" fmla="*/ 2056447500 w 848"/>
              <a:gd name="T7" fmla="*/ 524192500 h 2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48" h="208">
                <a:moveTo>
                  <a:pt x="0" y="16"/>
                </a:moveTo>
                <a:cubicBezTo>
                  <a:pt x="104" y="8"/>
                  <a:pt x="208" y="0"/>
                  <a:pt x="336" y="16"/>
                </a:cubicBezTo>
                <a:cubicBezTo>
                  <a:pt x="464" y="32"/>
                  <a:pt x="688" y="80"/>
                  <a:pt x="768" y="112"/>
                </a:cubicBezTo>
                <a:cubicBezTo>
                  <a:pt x="848" y="144"/>
                  <a:pt x="832" y="176"/>
                  <a:pt x="816" y="208"/>
                </a:cubicBezTo>
              </a:path>
            </a:pathLst>
          </a:custGeom>
          <a:noFill/>
          <a:ln w="38100"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3347" name="Group 19"/>
          <p:cNvGrpSpPr/>
          <p:nvPr/>
        </p:nvGrpSpPr>
        <p:grpSpPr bwMode="auto">
          <a:xfrm>
            <a:off x="755845" y="3262313"/>
            <a:ext cx="5486400" cy="1219200"/>
            <a:chOff x="288" y="2055"/>
            <a:chExt cx="2880" cy="768"/>
          </a:xfrm>
        </p:grpSpPr>
        <p:grpSp>
          <p:nvGrpSpPr>
            <p:cNvPr id="10272" name="Group 20"/>
            <p:cNvGrpSpPr/>
            <p:nvPr/>
          </p:nvGrpSpPr>
          <p:grpSpPr bwMode="auto">
            <a:xfrm>
              <a:off x="288" y="2055"/>
              <a:ext cx="768" cy="768"/>
              <a:chOff x="240" y="2928"/>
              <a:chExt cx="768" cy="768"/>
            </a:xfrm>
          </p:grpSpPr>
          <p:sp>
            <p:nvSpPr>
              <p:cNvPr id="10276" name="Text Box 21"/>
              <p:cNvSpPr txBox="1">
                <a:spLocks noChangeArrowheads="1"/>
              </p:cNvSpPr>
              <p:nvPr/>
            </p:nvSpPr>
            <p:spPr bwMode="auto">
              <a:xfrm>
                <a:off x="240" y="3024"/>
                <a:ext cx="76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dirty="0">
                    <a:solidFill>
                      <a:srgbClr val="FF0000"/>
                    </a:solidFill>
                  </a:rPr>
                  <a:t>设备属性数据</a:t>
                </a:r>
              </a:p>
            </p:txBody>
          </p:sp>
          <p:sp>
            <p:nvSpPr>
              <p:cNvPr id="10277" name="AutoShape 22"/>
              <p:cNvSpPr>
                <a:spLocks noChangeArrowheads="1"/>
              </p:cNvSpPr>
              <p:nvPr/>
            </p:nvSpPr>
            <p:spPr bwMode="auto">
              <a:xfrm>
                <a:off x="240" y="2928"/>
                <a:ext cx="720" cy="768"/>
              </a:xfrm>
              <a:prstGeom prst="foldedCorner">
                <a:avLst>
                  <a:gd name="adj" fmla="val 125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sp>
          <p:nvSpPr>
            <p:cNvPr id="10273" name="Freeform 23"/>
            <p:cNvSpPr/>
            <p:nvPr/>
          </p:nvSpPr>
          <p:spPr bwMode="auto">
            <a:xfrm>
              <a:off x="960" y="2391"/>
              <a:ext cx="1200" cy="48"/>
            </a:xfrm>
            <a:custGeom>
              <a:avLst/>
              <a:gdLst>
                <a:gd name="T0" fmla="*/ 0 w 1296"/>
                <a:gd name="T1" fmla="*/ 41 h 56"/>
                <a:gd name="T2" fmla="*/ 576 w 1296"/>
                <a:gd name="T3" fmla="*/ 6 h 56"/>
                <a:gd name="T4" fmla="*/ 1111 w 1296"/>
                <a:gd name="T5" fmla="*/ 6 h 56"/>
                <a:gd name="T6" fmla="*/ 0 60000 65536"/>
                <a:gd name="T7" fmla="*/ 0 60000 65536"/>
                <a:gd name="T8" fmla="*/ 0 60000 65536"/>
              </a:gdLst>
              <a:ahLst/>
              <a:cxnLst>
                <a:cxn ang="T6">
                  <a:pos x="T0" y="T1"/>
                </a:cxn>
                <a:cxn ang="T7">
                  <a:pos x="T2" y="T3"/>
                </a:cxn>
                <a:cxn ang="T8">
                  <a:pos x="T4" y="T5"/>
                </a:cxn>
              </a:cxnLst>
              <a:rect l="0" t="0" r="r" b="b"/>
              <a:pathLst>
                <a:path w="1296" h="56">
                  <a:moveTo>
                    <a:pt x="0" y="56"/>
                  </a:moveTo>
                  <a:cubicBezTo>
                    <a:pt x="228" y="36"/>
                    <a:pt x="456" y="16"/>
                    <a:pt x="672" y="8"/>
                  </a:cubicBezTo>
                  <a:cubicBezTo>
                    <a:pt x="888" y="0"/>
                    <a:pt x="1092" y="4"/>
                    <a:pt x="1296" y="8"/>
                  </a:cubicBezTo>
                </a:path>
              </a:pathLst>
            </a:custGeom>
            <a:noFill/>
            <a:ln w="38100"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4" name="Freeform 24"/>
            <p:cNvSpPr/>
            <p:nvPr/>
          </p:nvSpPr>
          <p:spPr bwMode="auto">
            <a:xfrm>
              <a:off x="2544" y="2103"/>
              <a:ext cx="288" cy="192"/>
            </a:xfrm>
            <a:custGeom>
              <a:avLst/>
              <a:gdLst>
                <a:gd name="T0" fmla="*/ 288 w 288"/>
                <a:gd name="T1" fmla="*/ 0 h 240"/>
                <a:gd name="T2" fmla="*/ 144 w 288"/>
                <a:gd name="T3" fmla="*/ 123 h 240"/>
                <a:gd name="T4" fmla="*/ 0 w 288"/>
                <a:gd name="T5" fmla="*/ 154 h 240"/>
                <a:gd name="T6" fmla="*/ 0 60000 65536"/>
                <a:gd name="T7" fmla="*/ 0 60000 65536"/>
                <a:gd name="T8" fmla="*/ 0 60000 65536"/>
              </a:gdLst>
              <a:ahLst/>
              <a:cxnLst>
                <a:cxn ang="T6">
                  <a:pos x="T0" y="T1"/>
                </a:cxn>
                <a:cxn ang="T7">
                  <a:pos x="T2" y="T3"/>
                </a:cxn>
                <a:cxn ang="T8">
                  <a:pos x="T4" y="T5"/>
                </a:cxn>
              </a:cxnLst>
              <a:rect l="0" t="0" r="r" b="b"/>
              <a:pathLst>
                <a:path w="288" h="240">
                  <a:moveTo>
                    <a:pt x="288" y="0"/>
                  </a:moveTo>
                  <a:cubicBezTo>
                    <a:pt x="240" y="76"/>
                    <a:pt x="192" y="152"/>
                    <a:pt x="144" y="192"/>
                  </a:cubicBezTo>
                  <a:cubicBezTo>
                    <a:pt x="96" y="232"/>
                    <a:pt x="48" y="236"/>
                    <a:pt x="0" y="240"/>
                  </a:cubicBezTo>
                </a:path>
              </a:pathLst>
            </a:custGeom>
            <a:noFill/>
            <a:ln w="38100"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5" name="Text Box 25"/>
            <p:cNvSpPr txBox="1">
              <a:spLocks noChangeArrowheads="1"/>
            </p:cNvSpPr>
            <p:nvPr/>
          </p:nvSpPr>
          <p:spPr bwMode="auto">
            <a:xfrm>
              <a:off x="2064" y="2247"/>
              <a:ext cx="1104" cy="523"/>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dirty="0"/>
                <a:t>进行解释控制</a:t>
              </a:r>
            </a:p>
          </p:txBody>
        </p:sp>
      </p:grpSp>
      <p:sp>
        <p:nvSpPr>
          <p:cNvPr id="483354" name="Text Box 26"/>
          <p:cNvSpPr txBox="1">
            <a:spLocks noChangeArrowheads="1"/>
          </p:cNvSpPr>
          <p:nvPr/>
        </p:nvSpPr>
        <p:spPr bwMode="auto">
          <a:xfrm>
            <a:off x="2432245" y="5548313"/>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键盘控制器</a:t>
            </a:r>
          </a:p>
        </p:txBody>
      </p:sp>
      <p:sp>
        <p:nvSpPr>
          <p:cNvPr id="483355" name="Text Box 27"/>
          <p:cNvSpPr txBox="1">
            <a:spLocks noChangeArrowheads="1"/>
          </p:cNvSpPr>
          <p:nvPr/>
        </p:nvSpPr>
        <p:spPr bwMode="auto">
          <a:xfrm>
            <a:off x="4870645" y="5548313"/>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磁盘控制器</a:t>
            </a:r>
          </a:p>
        </p:txBody>
      </p:sp>
      <p:sp>
        <p:nvSpPr>
          <p:cNvPr id="483356" name="AutoShape 28"/>
          <p:cNvSpPr>
            <a:spLocks noChangeArrowheads="1"/>
          </p:cNvSpPr>
          <p:nvPr/>
        </p:nvSpPr>
        <p:spPr bwMode="auto">
          <a:xfrm>
            <a:off x="2737045" y="5014913"/>
            <a:ext cx="304800" cy="304800"/>
          </a:xfrm>
          <a:prstGeom prst="downArrow">
            <a:avLst>
              <a:gd name="adj1" fmla="val 50000"/>
              <a:gd name="adj2" fmla="val 25000"/>
            </a:avLst>
          </a:prstGeom>
          <a:solidFill>
            <a:schemeClr val="tx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83357" name="Text Box 29"/>
          <p:cNvSpPr txBox="1">
            <a:spLocks noChangeArrowheads="1"/>
          </p:cNvSpPr>
          <p:nvPr/>
        </p:nvSpPr>
        <p:spPr bwMode="auto">
          <a:xfrm>
            <a:off x="3575245" y="4205288"/>
            <a:ext cx="1066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中断处理</a:t>
            </a:r>
          </a:p>
        </p:txBody>
      </p:sp>
      <p:sp>
        <p:nvSpPr>
          <p:cNvPr id="483358" name="Line 30"/>
          <p:cNvSpPr>
            <a:spLocks noChangeShapeType="1"/>
          </p:cNvSpPr>
          <p:nvPr/>
        </p:nvSpPr>
        <p:spPr bwMode="auto">
          <a:xfrm>
            <a:off x="3499045" y="4252913"/>
            <a:ext cx="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3359" name="Line 31"/>
          <p:cNvSpPr>
            <a:spLocks noChangeShapeType="1"/>
          </p:cNvSpPr>
          <p:nvPr/>
        </p:nvSpPr>
        <p:spPr bwMode="auto">
          <a:xfrm>
            <a:off x="5861245" y="4252913"/>
            <a:ext cx="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3360" name="Text Box 32"/>
          <p:cNvSpPr txBox="1">
            <a:spLocks noChangeArrowheads="1"/>
          </p:cNvSpPr>
          <p:nvPr/>
        </p:nvSpPr>
        <p:spPr bwMode="auto">
          <a:xfrm>
            <a:off x="6089845" y="4176713"/>
            <a:ext cx="83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中断处理</a:t>
            </a:r>
          </a:p>
        </p:txBody>
      </p:sp>
      <p:sp>
        <p:nvSpPr>
          <p:cNvPr id="483361" name="AutoShape 33"/>
          <p:cNvSpPr>
            <a:spLocks noChangeArrowheads="1"/>
          </p:cNvSpPr>
          <p:nvPr/>
        </p:nvSpPr>
        <p:spPr bwMode="auto">
          <a:xfrm>
            <a:off x="5175445" y="5014913"/>
            <a:ext cx="304800" cy="304800"/>
          </a:xfrm>
          <a:prstGeom prst="downArrow">
            <a:avLst>
              <a:gd name="adj1" fmla="val 50000"/>
              <a:gd name="adj2" fmla="val 25000"/>
            </a:avLst>
          </a:prstGeom>
          <a:solidFill>
            <a:schemeClr val="tx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83362" name="AutoShape 34"/>
          <p:cNvSpPr>
            <a:spLocks noChangeArrowheads="1"/>
          </p:cNvSpPr>
          <p:nvPr/>
        </p:nvSpPr>
        <p:spPr bwMode="auto">
          <a:xfrm rot="10800000">
            <a:off x="6318445" y="5014913"/>
            <a:ext cx="304800" cy="304800"/>
          </a:xfrm>
          <a:prstGeom prst="downArrow">
            <a:avLst>
              <a:gd name="adj1" fmla="val 50000"/>
              <a:gd name="adj2" fmla="val 25000"/>
            </a:avLst>
          </a:prstGeom>
          <a:solidFill>
            <a:schemeClr val="accent2"/>
          </a:solidFill>
          <a:ln w="9525" algn="ctr">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83363" name="AutoShape 35"/>
          <p:cNvSpPr>
            <a:spLocks noChangeArrowheads="1"/>
          </p:cNvSpPr>
          <p:nvPr/>
        </p:nvSpPr>
        <p:spPr bwMode="auto">
          <a:xfrm rot="10800000">
            <a:off x="3880045" y="5014913"/>
            <a:ext cx="304800" cy="304800"/>
          </a:xfrm>
          <a:prstGeom prst="downArrow">
            <a:avLst>
              <a:gd name="adj1" fmla="val 50000"/>
              <a:gd name="adj2" fmla="val 25000"/>
            </a:avLst>
          </a:prstGeom>
          <a:solidFill>
            <a:schemeClr val="accent2"/>
          </a:solidFill>
          <a:ln w="9525" algn="ctr">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83364" name="Text Box 36"/>
          <p:cNvSpPr txBox="1">
            <a:spLocks noChangeArrowheads="1"/>
          </p:cNvSpPr>
          <p:nvPr/>
        </p:nvSpPr>
        <p:spPr bwMode="auto">
          <a:xfrm>
            <a:off x="2432245" y="6081713"/>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键盘</a:t>
            </a:r>
          </a:p>
        </p:txBody>
      </p:sp>
      <p:sp>
        <p:nvSpPr>
          <p:cNvPr id="483365" name="Text Box 37"/>
          <p:cNvSpPr txBox="1">
            <a:spLocks noChangeArrowheads="1"/>
          </p:cNvSpPr>
          <p:nvPr/>
        </p:nvSpPr>
        <p:spPr bwMode="auto">
          <a:xfrm>
            <a:off x="4870645" y="6081713"/>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磁盘</a:t>
            </a:r>
          </a:p>
        </p:txBody>
      </p:sp>
      <p:sp>
        <p:nvSpPr>
          <p:cNvPr id="483366" name="Freeform 38"/>
          <p:cNvSpPr/>
          <p:nvPr/>
        </p:nvSpPr>
        <p:spPr bwMode="auto">
          <a:xfrm>
            <a:off x="3587945" y="3276600"/>
            <a:ext cx="977900" cy="1066800"/>
          </a:xfrm>
          <a:custGeom>
            <a:avLst/>
            <a:gdLst>
              <a:gd name="T0" fmla="*/ 294979706 w 664"/>
              <a:gd name="T1" fmla="*/ 1693545000 h 672"/>
              <a:gd name="T2" fmla="*/ 190868702 w 664"/>
              <a:gd name="T3" fmla="*/ 483870000 h 672"/>
              <a:gd name="T4" fmla="*/ 1440193389 w 664"/>
              <a:gd name="T5" fmla="*/ 0 h 672"/>
              <a:gd name="T6" fmla="*/ 0 60000 65536"/>
              <a:gd name="T7" fmla="*/ 0 60000 65536"/>
              <a:gd name="T8" fmla="*/ 0 60000 65536"/>
            </a:gdLst>
            <a:ahLst/>
            <a:cxnLst>
              <a:cxn ang="T6">
                <a:pos x="T0" y="T1"/>
              </a:cxn>
              <a:cxn ang="T7">
                <a:pos x="T2" y="T3"/>
              </a:cxn>
              <a:cxn ang="T8">
                <a:pos x="T4" y="T5"/>
              </a:cxn>
            </a:cxnLst>
            <a:rect l="0" t="0" r="r" b="b"/>
            <a:pathLst>
              <a:path w="664" h="672">
                <a:moveTo>
                  <a:pt x="136" y="672"/>
                </a:moveTo>
                <a:cubicBezTo>
                  <a:pt x="68" y="488"/>
                  <a:pt x="0" y="304"/>
                  <a:pt x="88" y="192"/>
                </a:cubicBezTo>
                <a:cubicBezTo>
                  <a:pt x="176" y="80"/>
                  <a:pt x="420" y="40"/>
                  <a:pt x="664" y="0"/>
                </a:cubicBezTo>
              </a:path>
            </a:pathLst>
          </a:custGeom>
          <a:noFill/>
          <a:ln w="38100" cap="flat" cmpd="sng">
            <a:solidFill>
              <a:schemeClr val="accent2"/>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3367" name="Freeform 39"/>
          <p:cNvSpPr/>
          <p:nvPr/>
        </p:nvSpPr>
        <p:spPr bwMode="auto">
          <a:xfrm flipH="1">
            <a:off x="6242245" y="3276600"/>
            <a:ext cx="838200" cy="1066800"/>
          </a:xfrm>
          <a:custGeom>
            <a:avLst/>
            <a:gdLst>
              <a:gd name="T0" fmla="*/ 216720145 w 664"/>
              <a:gd name="T1" fmla="*/ 1693545000 h 672"/>
              <a:gd name="T2" fmla="*/ 140230608 w 664"/>
              <a:gd name="T3" fmla="*/ 483870000 h 672"/>
              <a:gd name="T4" fmla="*/ 1058101265 w 664"/>
              <a:gd name="T5" fmla="*/ 0 h 672"/>
              <a:gd name="T6" fmla="*/ 0 60000 65536"/>
              <a:gd name="T7" fmla="*/ 0 60000 65536"/>
              <a:gd name="T8" fmla="*/ 0 60000 65536"/>
            </a:gdLst>
            <a:ahLst/>
            <a:cxnLst>
              <a:cxn ang="T6">
                <a:pos x="T0" y="T1"/>
              </a:cxn>
              <a:cxn ang="T7">
                <a:pos x="T2" y="T3"/>
              </a:cxn>
              <a:cxn ang="T8">
                <a:pos x="T4" y="T5"/>
              </a:cxn>
            </a:cxnLst>
            <a:rect l="0" t="0" r="r" b="b"/>
            <a:pathLst>
              <a:path w="664" h="672">
                <a:moveTo>
                  <a:pt x="136" y="672"/>
                </a:moveTo>
                <a:cubicBezTo>
                  <a:pt x="68" y="488"/>
                  <a:pt x="0" y="304"/>
                  <a:pt x="88" y="192"/>
                </a:cubicBezTo>
                <a:cubicBezTo>
                  <a:pt x="176" y="80"/>
                  <a:pt x="420" y="40"/>
                  <a:pt x="664" y="0"/>
                </a:cubicBezTo>
              </a:path>
            </a:pathLst>
          </a:custGeom>
          <a:noFill/>
          <a:ln w="38100" cap="flat" cmpd="sng">
            <a:solidFill>
              <a:schemeClr val="accent2"/>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AutoShape 40"/>
          <p:cNvSpPr>
            <a:spLocks noChangeArrowheads="1"/>
          </p:cNvSpPr>
          <p:nvPr/>
        </p:nvSpPr>
        <p:spPr bwMode="auto">
          <a:xfrm rot="10800000">
            <a:off x="5632645" y="1638295"/>
            <a:ext cx="1666454" cy="737323"/>
          </a:xfrm>
          <a:prstGeom prst="wedgeRoundRectCallout">
            <a:avLst>
              <a:gd name="adj1" fmla="val 81311"/>
              <a:gd name="adj2" fmla="val 42164"/>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dirty="0"/>
              <a:t>用户</a:t>
            </a:r>
            <a:r>
              <a:rPr lang="en-US" altLang="zh-CN" sz="1800" dirty="0"/>
              <a:t>/</a:t>
            </a:r>
            <a:r>
              <a:rPr lang="zh-CN" altLang="en-US" sz="1800" dirty="0"/>
              <a:t>开发语言库函数</a:t>
            </a:r>
          </a:p>
        </p:txBody>
      </p:sp>
      <p:grpSp>
        <p:nvGrpSpPr>
          <p:cNvPr id="6" name="组合 5"/>
          <p:cNvGrpSpPr/>
          <p:nvPr/>
        </p:nvGrpSpPr>
        <p:grpSpPr>
          <a:xfrm>
            <a:off x="7232845" y="323276"/>
            <a:ext cx="1758755" cy="2495753"/>
            <a:chOff x="6934200" y="323276"/>
            <a:chExt cx="1758755" cy="2495754"/>
          </a:xfrm>
        </p:grpSpPr>
        <p:sp>
          <p:nvSpPr>
            <p:cNvPr id="483368" name="AutoShape 40"/>
            <p:cNvSpPr>
              <a:spLocks noChangeArrowheads="1"/>
            </p:cNvSpPr>
            <p:nvPr/>
          </p:nvSpPr>
          <p:spPr bwMode="auto">
            <a:xfrm rot="10800000">
              <a:off x="6934200" y="323276"/>
              <a:ext cx="1524000" cy="838200"/>
            </a:xfrm>
            <a:prstGeom prst="wedgeRoundRectCallout">
              <a:avLst>
                <a:gd name="adj1" fmla="val 96630"/>
                <a:gd name="adj2" fmla="val -99422"/>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dirty="0"/>
                <a:t>统称为</a:t>
              </a:r>
              <a:r>
                <a:rPr lang="en-US" altLang="zh-CN" sz="1800" dirty="0"/>
                <a:t>I/O</a:t>
              </a:r>
              <a:r>
                <a:rPr lang="zh-CN" altLang="en-US" sz="1800" dirty="0"/>
                <a:t>系统软件</a:t>
              </a:r>
            </a:p>
          </p:txBody>
        </p:sp>
        <p:cxnSp>
          <p:nvCxnSpPr>
            <p:cNvPr id="3" name="直接箭头连接符 2"/>
            <p:cNvCxnSpPr>
              <a:stCxn id="483368" idx="0"/>
              <a:endCxn id="10279" idx="0"/>
            </p:cNvCxnSpPr>
            <p:nvPr/>
          </p:nvCxnSpPr>
          <p:spPr bwMode="auto">
            <a:xfrm>
              <a:off x="7696200" y="1161476"/>
              <a:ext cx="66254" cy="92548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箭头连接符 4"/>
            <p:cNvCxnSpPr>
              <a:stCxn id="483368" idx="0"/>
              <a:endCxn id="483337" idx="5"/>
            </p:cNvCxnSpPr>
            <p:nvPr/>
          </p:nvCxnSpPr>
          <p:spPr bwMode="auto">
            <a:xfrm>
              <a:off x="7696200" y="1161476"/>
              <a:ext cx="996755" cy="165755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83342"/>
                                        </p:tgtEl>
                                        <p:attrNameLst>
                                          <p:attrName>style.visibility</p:attrName>
                                        </p:attrNameLst>
                                      </p:cBhvr>
                                      <p:to>
                                        <p:strVal val="visible"/>
                                      </p:to>
                                    </p:set>
                                    <p:animEffect transition="in" filter="dissolve">
                                      <p:cBhvr>
                                        <p:cTn id="7" dur="500"/>
                                        <p:tgtEl>
                                          <p:spTgt spid="48334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83338"/>
                                        </p:tgtEl>
                                        <p:attrNameLst>
                                          <p:attrName>style.visibility</p:attrName>
                                        </p:attrNameLst>
                                      </p:cBhvr>
                                      <p:to>
                                        <p:strVal val="visible"/>
                                      </p:to>
                                    </p:set>
                                    <p:animEffect transition="in" filter="dissolve">
                                      <p:cBhvr>
                                        <p:cTn id="12" dur="500"/>
                                        <p:tgtEl>
                                          <p:spTgt spid="48333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83347"/>
                                        </p:tgtEl>
                                        <p:attrNameLst>
                                          <p:attrName>style.visibility</p:attrName>
                                        </p:attrNameLst>
                                      </p:cBhvr>
                                      <p:to>
                                        <p:strVal val="visible"/>
                                      </p:to>
                                    </p:set>
                                    <p:animEffect transition="in" filter="dissolve">
                                      <p:cBhvr>
                                        <p:cTn id="17" dur="500"/>
                                        <p:tgtEl>
                                          <p:spTgt spid="48334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83346"/>
                                        </p:tgtEl>
                                        <p:attrNameLst>
                                          <p:attrName>style.visibility</p:attrName>
                                        </p:attrNameLst>
                                      </p:cBhvr>
                                      <p:to>
                                        <p:strVal val="visible"/>
                                      </p:to>
                                    </p:set>
                                    <p:animEffect transition="in" filter="dissolve">
                                      <p:cBhvr>
                                        <p:cTn id="22" dur="500"/>
                                        <p:tgtEl>
                                          <p:spTgt spid="48334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83345"/>
                                        </p:tgtEl>
                                        <p:attrNameLst>
                                          <p:attrName>style.visibility</p:attrName>
                                        </p:attrNameLst>
                                      </p:cBhvr>
                                      <p:to>
                                        <p:strVal val="visible"/>
                                      </p:to>
                                    </p:set>
                                    <p:animEffect transition="in" filter="dissolve">
                                      <p:cBhvr>
                                        <p:cTn id="25" dur="500"/>
                                        <p:tgtEl>
                                          <p:spTgt spid="48334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83336"/>
                                        </p:tgtEl>
                                        <p:attrNameLst>
                                          <p:attrName>style.visibility</p:attrName>
                                        </p:attrNameLst>
                                      </p:cBhvr>
                                      <p:to>
                                        <p:strVal val="visible"/>
                                      </p:to>
                                    </p:set>
                                    <p:animEffect transition="in" filter="dissolve">
                                      <p:cBhvr>
                                        <p:cTn id="28" dur="500"/>
                                        <p:tgtEl>
                                          <p:spTgt spid="4833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83343"/>
                                        </p:tgtEl>
                                        <p:attrNameLst>
                                          <p:attrName>style.visibility</p:attrName>
                                        </p:attrNameLst>
                                      </p:cBhvr>
                                      <p:to>
                                        <p:strVal val="visible"/>
                                      </p:to>
                                    </p:set>
                                    <p:animEffect transition="in" filter="dissolve">
                                      <p:cBhvr>
                                        <p:cTn id="31" dur="500"/>
                                        <p:tgtEl>
                                          <p:spTgt spid="48334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83337"/>
                                        </p:tgtEl>
                                        <p:attrNameLst>
                                          <p:attrName>style.visibility</p:attrName>
                                        </p:attrNameLst>
                                      </p:cBhvr>
                                      <p:to>
                                        <p:strVal val="visible"/>
                                      </p:to>
                                    </p:set>
                                    <p:animEffect transition="in" filter="dissolve">
                                      <p:cBhvr>
                                        <p:cTn id="34" dur="500"/>
                                        <p:tgtEl>
                                          <p:spTgt spid="48333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83335"/>
                                        </p:tgtEl>
                                        <p:attrNameLst>
                                          <p:attrName>style.visibility</p:attrName>
                                        </p:attrNameLst>
                                      </p:cBhvr>
                                      <p:to>
                                        <p:strVal val="visible"/>
                                      </p:to>
                                    </p:set>
                                    <p:animEffect transition="in" filter="dissolve">
                                      <p:cBhvr>
                                        <p:cTn id="37" dur="500"/>
                                        <p:tgtEl>
                                          <p:spTgt spid="48333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83344"/>
                                        </p:tgtEl>
                                        <p:attrNameLst>
                                          <p:attrName>style.visibility</p:attrName>
                                        </p:attrNameLst>
                                      </p:cBhvr>
                                      <p:to>
                                        <p:strVal val="visible"/>
                                      </p:to>
                                    </p:set>
                                    <p:animEffect transition="in" filter="dissolve">
                                      <p:cBhvr>
                                        <p:cTn id="40" dur="500"/>
                                        <p:tgtEl>
                                          <p:spTgt spid="483344"/>
                                        </p:tgtEl>
                                      </p:cBhvr>
                                    </p:animEffect>
                                  </p:childTnLst>
                                </p:cTn>
                              </p:par>
                            </p:childTnLst>
                          </p:cTn>
                        </p:par>
                      </p:childTnLst>
                    </p:cTn>
                  </p:par>
                  <p:par>
                    <p:cTn id="41" fill="hold">
                      <p:stCondLst>
                        <p:cond delay="indefinite"/>
                      </p:stCondLst>
                      <p:childTnLst>
                        <p:par>
                          <p:cTn id="42" fill="hold">
                            <p:stCondLst>
                              <p:cond delay="0"/>
                            </p:stCondLst>
                            <p:childTnLst>
                              <p:par>
                                <p:cTn id="43" presetID="17" presetClass="entr" presetSubtype="1" fill="hold" grpId="0" nodeType="clickEffect">
                                  <p:stCondLst>
                                    <p:cond delay="0"/>
                                  </p:stCondLst>
                                  <p:childTnLst>
                                    <p:set>
                                      <p:cBhvr>
                                        <p:cTn id="44" dur="1" fill="hold">
                                          <p:stCondLst>
                                            <p:cond delay="0"/>
                                          </p:stCondLst>
                                        </p:cTn>
                                        <p:tgtEl>
                                          <p:spTgt spid="483356"/>
                                        </p:tgtEl>
                                        <p:attrNameLst>
                                          <p:attrName>style.visibility</p:attrName>
                                        </p:attrNameLst>
                                      </p:cBhvr>
                                      <p:to>
                                        <p:strVal val="visible"/>
                                      </p:to>
                                    </p:set>
                                    <p:anim calcmode="lin" valueType="num">
                                      <p:cBhvr>
                                        <p:cTn id="45" dur="500" fill="hold"/>
                                        <p:tgtEl>
                                          <p:spTgt spid="483356"/>
                                        </p:tgtEl>
                                        <p:attrNameLst>
                                          <p:attrName>ppt_x</p:attrName>
                                        </p:attrNameLst>
                                      </p:cBhvr>
                                      <p:tavLst>
                                        <p:tav tm="0">
                                          <p:val>
                                            <p:strVal val="#ppt_x"/>
                                          </p:val>
                                        </p:tav>
                                        <p:tav tm="100000">
                                          <p:val>
                                            <p:strVal val="#ppt_x"/>
                                          </p:val>
                                        </p:tav>
                                      </p:tavLst>
                                    </p:anim>
                                    <p:anim calcmode="lin" valueType="num">
                                      <p:cBhvr>
                                        <p:cTn id="46" dur="500" fill="hold"/>
                                        <p:tgtEl>
                                          <p:spTgt spid="483356"/>
                                        </p:tgtEl>
                                        <p:attrNameLst>
                                          <p:attrName>ppt_y</p:attrName>
                                        </p:attrNameLst>
                                      </p:cBhvr>
                                      <p:tavLst>
                                        <p:tav tm="0">
                                          <p:val>
                                            <p:strVal val="#ppt_y-#ppt_h/2"/>
                                          </p:val>
                                        </p:tav>
                                        <p:tav tm="100000">
                                          <p:val>
                                            <p:strVal val="#ppt_y"/>
                                          </p:val>
                                        </p:tav>
                                      </p:tavLst>
                                    </p:anim>
                                    <p:anim calcmode="lin" valueType="num">
                                      <p:cBhvr>
                                        <p:cTn id="47" dur="500" fill="hold"/>
                                        <p:tgtEl>
                                          <p:spTgt spid="483356"/>
                                        </p:tgtEl>
                                        <p:attrNameLst>
                                          <p:attrName>ppt_w</p:attrName>
                                        </p:attrNameLst>
                                      </p:cBhvr>
                                      <p:tavLst>
                                        <p:tav tm="0">
                                          <p:val>
                                            <p:strVal val="#ppt_w"/>
                                          </p:val>
                                        </p:tav>
                                        <p:tav tm="100000">
                                          <p:val>
                                            <p:strVal val="#ppt_w"/>
                                          </p:val>
                                        </p:tav>
                                      </p:tavLst>
                                    </p:anim>
                                    <p:anim calcmode="lin" valueType="num">
                                      <p:cBhvr>
                                        <p:cTn id="48" dur="500" fill="hold"/>
                                        <p:tgtEl>
                                          <p:spTgt spid="483356"/>
                                        </p:tgtEl>
                                        <p:attrNameLst>
                                          <p:attrName>ppt_h</p:attrName>
                                        </p:attrNameLst>
                                      </p:cBhvr>
                                      <p:tavLst>
                                        <p:tav tm="0">
                                          <p:val>
                                            <p:fltVal val="0"/>
                                          </p:val>
                                        </p:tav>
                                        <p:tav tm="100000">
                                          <p:val>
                                            <p:strVal val="#ppt_h"/>
                                          </p:val>
                                        </p:tav>
                                      </p:tavLst>
                                    </p:anim>
                                  </p:childTnLst>
                                </p:cTn>
                              </p:par>
                              <p:par>
                                <p:cTn id="49" presetID="17" presetClass="entr" presetSubtype="1" fill="hold" grpId="0" nodeType="withEffect">
                                  <p:stCondLst>
                                    <p:cond delay="0"/>
                                  </p:stCondLst>
                                  <p:childTnLst>
                                    <p:set>
                                      <p:cBhvr>
                                        <p:cTn id="50" dur="1" fill="hold">
                                          <p:stCondLst>
                                            <p:cond delay="0"/>
                                          </p:stCondLst>
                                        </p:cTn>
                                        <p:tgtEl>
                                          <p:spTgt spid="483361"/>
                                        </p:tgtEl>
                                        <p:attrNameLst>
                                          <p:attrName>style.visibility</p:attrName>
                                        </p:attrNameLst>
                                      </p:cBhvr>
                                      <p:to>
                                        <p:strVal val="visible"/>
                                      </p:to>
                                    </p:set>
                                    <p:anim calcmode="lin" valueType="num">
                                      <p:cBhvr>
                                        <p:cTn id="51" dur="500" fill="hold"/>
                                        <p:tgtEl>
                                          <p:spTgt spid="483361"/>
                                        </p:tgtEl>
                                        <p:attrNameLst>
                                          <p:attrName>ppt_x</p:attrName>
                                        </p:attrNameLst>
                                      </p:cBhvr>
                                      <p:tavLst>
                                        <p:tav tm="0">
                                          <p:val>
                                            <p:strVal val="#ppt_x"/>
                                          </p:val>
                                        </p:tav>
                                        <p:tav tm="100000">
                                          <p:val>
                                            <p:strVal val="#ppt_x"/>
                                          </p:val>
                                        </p:tav>
                                      </p:tavLst>
                                    </p:anim>
                                    <p:anim calcmode="lin" valueType="num">
                                      <p:cBhvr>
                                        <p:cTn id="52" dur="500" fill="hold"/>
                                        <p:tgtEl>
                                          <p:spTgt spid="483361"/>
                                        </p:tgtEl>
                                        <p:attrNameLst>
                                          <p:attrName>ppt_y</p:attrName>
                                        </p:attrNameLst>
                                      </p:cBhvr>
                                      <p:tavLst>
                                        <p:tav tm="0">
                                          <p:val>
                                            <p:strVal val="#ppt_y-#ppt_h/2"/>
                                          </p:val>
                                        </p:tav>
                                        <p:tav tm="100000">
                                          <p:val>
                                            <p:strVal val="#ppt_y"/>
                                          </p:val>
                                        </p:tav>
                                      </p:tavLst>
                                    </p:anim>
                                    <p:anim calcmode="lin" valueType="num">
                                      <p:cBhvr>
                                        <p:cTn id="53" dur="500" fill="hold"/>
                                        <p:tgtEl>
                                          <p:spTgt spid="483361"/>
                                        </p:tgtEl>
                                        <p:attrNameLst>
                                          <p:attrName>ppt_w</p:attrName>
                                        </p:attrNameLst>
                                      </p:cBhvr>
                                      <p:tavLst>
                                        <p:tav tm="0">
                                          <p:val>
                                            <p:strVal val="#ppt_w"/>
                                          </p:val>
                                        </p:tav>
                                        <p:tav tm="100000">
                                          <p:val>
                                            <p:strVal val="#ppt_w"/>
                                          </p:val>
                                        </p:tav>
                                      </p:tavLst>
                                    </p:anim>
                                    <p:anim calcmode="lin" valueType="num">
                                      <p:cBhvr>
                                        <p:cTn id="54" dur="500" fill="hold"/>
                                        <p:tgtEl>
                                          <p:spTgt spid="483361"/>
                                        </p:tgtEl>
                                        <p:attrNameLst>
                                          <p:attrName>ppt_h</p:attrName>
                                        </p:attrNameLst>
                                      </p:cBhvr>
                                      <p:tavLst>
                                        <p:tav tm="0">
                                          <p:val>
                                            <p:fltVal val="0"/>
                                          </p:val>
                                        </p:tav>
                                        <p:tav tm="100000">
                                          <p:val>
                                            <p:strVal val="#ppt_h"/>
                                          </p:val>
                                        </p:tav>
                                      </p:tavLst>
                                    </p:anim>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483354"/>
                                        </p:tgtEl>
                                        <p:attrNameLst>
                                          <p:attrName>style.visibility</p:attrName>
                                        </p:attrNameLst>
                                      </p:cBhvr>
                                      <p:to>
                                        <p:strVal val="visible"/>
                                      </p:to>
                                    </p:set>
                                    <p:animEffect transition="in" filter="dissolve">
                                      <p:cBhvr>
                                        <p:cTn id="58" dur="500"/>
                                        <p:tgtEl>
                                          <p:spTgt spid="48335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83355"/>
                                        </p:tgtEl>
                                        <p:attrNameLst>
                                          <p:attrName>style.visibility</p:attrName>
                                        </p:attrNameLst>
                                      </p:cBhvr>
                                      <p:to>
                                        <p:strVal val="visible"/>
                                      </p:to>
                                    </p:set>
                                    <p:animEffect transition="in" filter="dissolve">
                                      <p:cBhvr>
                                        <p:cTn id="61" dur="500"/>
                                        <p:tgtEl>
                                          <p:spTgt spid="48335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483333"/>
                                        </p:tgtEl>
                                        <p:attrNameLst>
                                          <p:attrName>style.visibility</p:attrName>
                                        </p:attrNameLst>
                                      </p:cBhvr>
                                      <p:to>
                                        <p:strVal val="visible"/>
                                      </p:to>
                                    </p:set>
                                    <p:animEffect transition="in" filter="dissolve">
                                      <p:cBhvr>
                                        <p:cTn id="64" dur="500"/>
                                        <p:tgtEl>
                                          <p:spTgt spid="48333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83332"/>
                                        </p:tgtEl>
                                        <p:attrNameLst>
                                          <p:attrName>style.visibility</p:attrName>
                                        </p:attrNameLst>
                                      </p:cBhvr>
                                      <p:to>
                                        <p:strVal val="visible"/>
                                      </p:to>
                                    </p:set>
                                    <p:animEffect transition="in" filter="dissolve">
                                      <p:cBhvr>
                                        <p:cTn id="67" dur="500"/>
                                        <p:tgtEl>
                                          <p:spTgt spid="483332"/>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83365"/>
                                        </p:tgtEl>
                                        <p:attrNameLst>
                                          <p:attrName>style.visibility</p:attrName>
                                        </p:attrNameLst>
                                      </p:cBhvr>
                                      <p:to>
                                        <p:strVal val="visible"/>
                                      </p:to>
                                    </p:set>
                                    <p:animEffect transition="in" filter="dissolve">
                                      <p:cBhvr>
                                        <p:cTn id="72" dur="500"/>
                                        <p:tgtEl>
                                          <p:spTgt spid="483365"/>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83331"/>
                                        </p:tgtEl>
                                        <p:attrNameLst>
                                          <p:attrName>style.visibility</p:attrName>
                                        </p:attrNameLst>
                                      </p:cBhvr>
                                      <p:to>
                                        <p:strVal val="visible"/>
                                      </p:to>
                                    </p:set>
                                    <p:animEffect transition="in" filter="dissolve">
                                      <p:cBhvr>
                                        <p:cTn id="75" dur="500"/>
                                        <p:tgtEl>
                                          <p:spTgt spid="483331"/>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83330"/>
                                        </p:tgtEl>
                                        <p:attrNameLst>
                                          <p:attrName>style.visibility</p:attrName>
                                        </p:attrNameLst>
                                      </p:cBhvr>
                                      <p:to>
                                        <p:strVal val="visible"/>
                                      </p:to>
                                    </p:set>
                                    <p:animEffect transition="in" filter="dissolve">
                                      <p:cBhvr>
                                        <p:cTn id="78" dur="500"/>
                                        <p:tgtEl>
                                          <p:spTgt spid="483330"/>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83364"/>
                                        </p:tgtEl>
                                        <p:attrNameLst>
                                          <p:attrName>style.visibility</p:attrName>
                                        </p:attrNameLst>
                                      </p:cBhvr>
                                      <p:to>
                                        <p:strVal val="visible"/>
                                      </p:to>
                                    </p:set>
                                    <p:animEffect transition="in" filter="dissolve">
                                      <p:cBhvr>
                                        <p:cTn id="81" dur="500"/>
                                        <p:tgtEl>
                                          <p:spTgt spid="483364"/>
                                        </p:tgtEl>
                                      </p:cBhvr>
                                    </p:animEffect>
                                  </p:childTnLst>
                                </p:cTn>
                              </p:par>
                            </p:childTnLst>
                          </p:cTn>
                        </p:par>
                      </p:childTnLst>
                    </p:cTn>
                  </p:par>
                  <p:par>
                    <p:cTn id="82" fill="hold">
                      <p:stCondLst>
                        <p:cond delay="indefinite"/>
                      </p:stCondLst>
                      <p:childTnLst>
                        <p:par>
                          <p:cTn id="83" fill="hold">
                            <p:stCondLst>
                              <p:cond delay="0"/>
                            </p:stCondLst>
                            <p:childTnLst>
                              <p:par>
                                <p:cTn id="84" presetID="17" presetClass="entr" presetSubtype="4" fill="hold" grpId="0" nodeType="clickEffect">
                                  <p:stCondLst>
                                    <p:cond delay="0"/>
                                  </p:stCondLst>
                                  <p:childTnLst>
                                    <p:set>
                                      <p:cBhvr>
                                        <p:cTn id="85" dur="1" fill="hold">
                                          <p:stCondLst>
                                            <p:cond delay="0"/>
                                          </p:stCondLst>
                                        </p:cTn>
                                        <p:tgtEl>
                                          <p:spTgt spid="483362"/>
                                        </p:tgtEl>
                                        <p:attrNameLst>
                                          <p:attrName>style.visibility</p:attrName>
                                        </p:attrNameLst>
                                      </p:cBhvr>
                                      <p:to>
                                        <p:strVal val="visible"/>
                                      </p:to>
                                    </p:set>
                                    <p:anim calcmode="lin" valueType="num">
                                      <p:cBhvr>
                                        <p:cTn id="86" dur="500" fill="hold"/>
                                        <p:tgtEl>
                                          <p:spTgt spid="483362"/>
                                        </p:tgtEl>
                                        <p:attrNameLst>
                                          <p:attrName>ppt_x</p:attrName>
                                        </p:attrNameLst>
                                      </p:cBhvr>
                                      <p:tavLst>
                                        <p:tav tm="0">
                                          <p:val>
                                            <p:strVal val="#ppt_x"/>
                                          </p:val>
                                        </p:tav>
                                        <p:tav tm="100000">
                                          <p:val>
                                            <p:strVal val="#ppt_x"/>
                                          </p:val>
                                        </p:tav>
                                      </p:tavLst>
                                    </p:anim>
                                    <p:anim calcmode="lin" valueType="num">
                                      <p:cBhvr>
                                        <p:cTn id="87" dur="500" fill="hold"/>
                                        <p:tgtEl>
                                          <p:spTgt spid="483362"/>
                                        </p:tgtEl>
                                        <p:attrNameLst>
                                          <p:attrName>ppt_y</p:attrName>
                                        </p:attrNameLst>
                                      </p:cBhvr>
                                      <p:tavLst>
                                        <p:tav tm="0">
                                          <p:val>
                                            <p:strVal val="#ppt_y+#ppt_h/2"/>
                                          </p:val>
                                        </p:tav>
                                        <p:tav tm="100000">
                                          <p:val>
                                            <p:strVal val="#ppt_y"/>
                                          </p:val>
                                        </p:tav>
                                      </p:tavLst>
                                    </p:anim>
                                    <p:anim calcmode="lin" valueType="num">
                                      <p:cBhvr>
                                        <p:cTn id="88" dur="500" fill="hold"/>
                                        <p:tgtEl>
                                          <p:spTgt spid="483362"/>
                                        </p:tgtEl>
                                        <p:attrNameLst>
                                          <p:attrName>ppt_w</p:attrName>
                                        </p:attrNameLst>
                                      </p:cBhvr>
                                      <p:tavLst>
                                        <p:tav tm="0">
                                          <p:val>
                                            <p:strVal val="#ppt_w"/>
                                          </p:val>
                                        </p:tav>
                                        <p:tav tm="100000">
                                          <p:val>
                                            <p:strVal val="#ppt_w"/>
                                          </p:val>
                                        </p:tav>
                                      </p:tavLst>
                                    </p:anim>
                                    <p:anim calcmode="lin" valueType="num">
                                      <p:cBhvr>
                                        <p:cTn id="89" dur="500" fill="hold"/>
                                        <p:tgtEl>
                                          <p:spTgt spid="483362"/>
                                        </p:tgtEl>
                                        <p:attrNameLst>
                                          <p:attrName>ppt_h</p:attrName>
                                        </p:attrNameLst>
                                      </p:cBhvr>
                                      <p:tavLst>
                                        <p:tav tm="0">
                                          <p:val>
                                            <p:fltVal val="0"/>
                                          </p:val>
                                        </p:tav>
                                        <p:tav tm="100000">
                                          <p:val>
                                            <p:strVal val="#ppt_h"/>
                                          </p:val>
                                        </p:tav>
                                      </p:tavLst>
                                    </p:anim>
                                  </p:childTnLst>
                                </p:cTn>
                              </p:par>
                              <p:par>
                                <p:cTn id="90" presetID="17" presetClass="entr" presetSubtype="4" fill="hold" grpId="0" nodeType="withEffect">
                                  <p:stCondLst>
                                    <p:cond delay="0"/>
                                  </p:stCondLst>
                                  <p:childTnLst>
                                    <p:set>
                                      <p:cBhvr>
                                        <p:cTn id="91" dur="1" fill="hold">
                                          <p:stCondLst>
                                            <p:cond delay="0"/>
                                          </p:stCondLst>
                                        </p:cTn>
                                        <p:tgtEl>
                                          <p:spTgt spid="483363"/>
                                        </p:tgtEl>
                                        <p:attrNameLst>
                                          <p:attrName>style.visibility</p:attrName>
                                        </p:attrNameLst>
                                      </p:cBhvr>
                                      <p:to>
                                        <p:strVal val="visible"/>
                                      </p:to>
                                    </p:set>
                                    <p:anim calcmode="lin" valueType="num">
                                      <p:cBhvr>
                                        <p:cTn id="92" dur="500" fill="hold"/>
                                        <p:tgtEl>
                                          <p:spTgt spid="483363"/>
                                        </p:tgtEl>
                                        <p:attrNameLst>
                                          <p:attrName>ppt_x</p:attrName>
                                        </p:attrNameLst>
                                      </p:cBhvr>
                                      <p:tavLst>
                                        <p:tav tm="0">
                                          <p:val>
                                            <p:strVal val="#ppt_x"/>
                                          </p:val>
                                        </p:tav>
                                        <p:tav tm="100000">
                                          <p:val>
                                            <p:strVal val="#ppt_x"/>
                                          </p:val>
                                        </p:tav>
                                      </p:tavLst>
                                    </p:anim>
                                    <p:anim calcmode="lin" valueType="num">
                                      <p:cBhvr>
                                        <p:cTn id="93" dur="500" fill="hold"/>
                                        <p:tgtEl>
                                          <p:spTgt spid="483363"/>
                                        </p:tgtEl>
                                        <p:attrNameLst>
                                          <p:attrName>ppt_y</p:attrName>
                                        </p:attrNameLst>
                                      </p:cBhvr>
                                      <p:tavLst>
                                        <p:tav tm="0">
                                          <p:val>
                                            <p:strVal val="#ppt_y+#ppt_h/2"/>
                                          </p:val>
                                        </p:tav>
                                        <p:tav tm="100000">
                                          <p:val>
                                            <p:strVal val="#ppt_y"/>
                                          </p:val>
                                        </p:tav>
                                      </p:tavLst>
                                    </p:anim>
                                    <p:anim calcmode="lin" valueType="num">
                                      <p:cBhvr>
                                        <p:cTn id="94" dur="500" fill="hold"/>
                                        <p:tgtEl>
                                          <p:spTgt spid="483363"/>
                                        </p:tgtEl>
                                        <p:attrNameLst>
                                          <p:attrName>ppt_w</p:attrName>
                                        </p:attrNameLst>
                                      </p:cBhvr>
                                      <p:tavLst>
                                        <p:tav tm="0">
                                          <p:val>
                                            <p:strVal val="#ppt_w"/>
                                          </p:val>
                                        </p:tav>
                                        <p:tav tm="100000">
                                          <p:val>
                                            <p:strVal val="#ppt_w"/>
                                          </p:val>
                                        </p:tav>
                                      </p:tavLst>
                                    </p:anim>
                                    <p:anim calcmode="lin" valueType="num">
                                      <p:cBhvr>
                                        <p:cTn id="95" dur="500" fill="hold"/>
                                        <p:tgtEl>
                                          <p:spTgt spid="483363"/>
                                        </p:tgtEl>
                                        <p:attrNameLst>
                                          <p:attrName>ppt_h</p:attrName>
                                        </p:attrNameLst>
                                      </p:cBhvr>
                                      <p:tavLst>
                                        <p:tav tm="0">
                                          <p:val>
                                            <p:fltVal val="0"/>
                                          </p:val>
                                        </p:tav>
                                        <p:tav tm="100000">
                                          <p:val>
                                            <p:strVal val="#ppt_h"/>
                                          </p:val>
                                        </p:tav>
                                      </p:tavLst>
                                    </p:anim>
                                  </p:childTnLst>
                                </p:cTn>
                              </p:par>
                            </p:childTnLst>
                          </p:cTn>
                        </p:par>
                        <p:par>
                          <p:cTn id="96" fill="hold">
                            <p:stCondLst>
                              <p:cond delay="500"/>
                            </p:stCondLst>
                            <p:childTnLst>
                              <p:par>
                                <p:cTn id="97" presetID="9" presetClass="entr" presetSubtype="0" fill="hold" grpId="0" nodeType="afterEffect">
                                  <p:stCondLst>
                                    <p:cond delay="0"/>
                                  </p:stCondLst>
                                  <p:childTnLst>
                                    <p:set>
                                      <p:cBhvr>
                                        <p:cTn id="98" dur="1" fill="hold">
                                          <p:stCondLst>
                                            <p:cond delay="0"/>
                                          </p:stCondLst>
                                        </p:cTn>
                                        <p:tgtEl>
                                          <p:spTgt spid="483358"/>
                                        </p:tgtEl>
                                        <p:attrNameLst>
                                          <p:attrName>style.visibility</p:attrName>
                                        </p:attrNameLst>
                                      </p:cBhvr>
                                      <p:to>
                                        <p:strVal val="visible"/>
                                      </p:to>
                                    </p:set>
                                    <p:animEffect transition="in" filter="dissolve">
                                      <p:cBhvr>
                                        <p:cTn id="99" dur="500"/>
                                        <p:tgtEl>
                                          <p:spTgt spid="483358"/>
                                        </p:tgtEl>
                                      </p:cBhvr>
                                    </p:animEffect>
                                  </p:childTnLst>
                                </p:cTn>
                              </p:par>
                            </p:childTnLst>
                          </p:cTn>
                        </p:par>
                        <p:par>
                          <p:cTn id="100" fill="hold">
                            <p:stCondLst>
                              <p:cond delay="1000"/>
                            </p:stCondLst>
                            <p:childTnLst>
                              <p:par>
                                <p:cTn id="101" presetID="9" presetClass="entr" presetSubtype="0" fill="hold" grpId="0" nodeType="afterEffect">
                                  <p:stCondLst>
                                    <p:cond delay="0"/>
                                  </p:stCondLst>
                                  <p:childTnLst>
                                    <p:set>
                                      <p:cBhvr>
                                        <p:cTn id="102" dur="1" fill="hold">
                                          <p:stCondLst>
                                            <p:cond delay="0"/>
                                          </p:stCondLst>
                                        </p:cTn>
                                        <p:tgtEl>
                                          <p:spTgt spid="483357"/>
                                        </p:tgtEl>
                                        <p:attrNameLst>
                                          <p:attrName>style.visibility</p:attrName>
                                        </p:attrNameLst>
                                      </p:cBhvr>
                                      <p:to>
                                        <p:strVal val="visible"/>
                                      </p:to>
                                    </p:set>
                                    <p:animEffect transition="in" filter="dissolve">
                                      <p:cBhvr>
                                        <p:cTn id="103" dur="500"/>
                                        <p:tgtEl>
                                          <p:spTgt spid="483357"/>
                                        </p:tgtEl>
                                      </p:cBhvr>
                                    </p:animEffect>
                                  </p:childTnLst>
                                </p:cTn>
                              </p:par>
                            </p:childTnLst>
                          </p:cTn>
                        </p:par>
                        <p:par>
                          <p:cTn id="104" fill="hold">
                            <p:stCondLst>
                              <p:cond delay="1500"/>
                            </p:stCondLst>
                            <p:childTnLst>
                              <p:par>
                                <p:cTn id="105" presetID="9" presetClass="entr" presetSubtype="0" fill="hold" grpId="0" nodeType="afterEffect">
                                  <p:stCondLst>
                                    <p:cond delay="0"/>
                                  </p:stCondLst>
                                  <p:childTnLst>
                                    <p:set>
                                      <p:cBhvr>
                                        <p:cTn id="106" dur="1" fill="hold">
                                          <p:stCondLst>
                                            <p:cond delay="0"/>
                                          </p:stCondLst>
                                        </p:cTn>
                                        <p:tgtEl>
                                          <p:spTgt spid="483360"/>
                                        </p:tgtEl>
                                        <p:attrNameLst>
                                          <p:attrName>style.visibility</p:attrName>
                                        </p:attrNameLst>
                                      </p:cBhvr>
                                      <p:to>
                                        <p:strVal val="visible"/>
                                      </p:to>
                                    </p:set>
                                    <p:animEffect transition="in" filter="dissolve">
                                      <p:cBhvr>
                                        <p:cTn id="107" dur="500"/>
                                        <p:tgtEl>
                                          <p:spTgt spid="483360"/>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483359"/>
                                        </p:tgtEl>
                                        <p:attrNameLst>
                                          <p:attrName>style.visibility</p:attrName>
                                        </p:attrNameLst>
                                      </p:cBhvr>
                                      <p:to>
                                        <p:strVal val="visible"/>
                                      </p:to>
                                    </p:set>
                                    <p:animEffect transition="in" filter="dissolve">
                                      <p:cBhvr>
                                        <p:cTn id="110" dur="500"/>
                                        <p:tgtEl>
                                          <p:spTgt spid="483359"/>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483367"/>
                                        </p:tgtEl>
                                        <p:attrNameLst>
                                          <p:attrName>style.visibility</p:attrName>
                                        </p:attrNameLst>
                                      </p:cBhvr>
                                      <p:to>
                                        <p:strVal val="visible"/>
                                      </p:to>
                                    </p:set>
                                    <p:animEffect transition="in" filter="wipe(down)">
                                      <p:cBhvr>
                                        <p:cTn id="115" dur="500"/>
                                        <p:tgtEl>
                                          <p:spTgt spid="483367"/>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483366"/>
                                        </p:tgtEl>
                                        <p:attrNameLst>
                                          <p:attrName>style.visibility</p:attrName>
                                        </p:attrNameLst>
                                      </p:cBhvr>
                                      <p:to>
                                        <p:strVal val="visible"/>
                                      </p:to>
                                    </p:set>
                                    <p:animEffect transition="in" filter="wipe(down)">
                                      <p:cBhvr>
                                        <p:cTn id="118" dur="500"/>
                                        <p:tgtEl>
                                          <p:spTgt spid="483366"/>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dissolve">
                                      <p:cBhvr>
                                        <p:cTn id="123" dur="500"/>
                                        <p:tgtEl>
                                          <p:spTgt spid="42"/>
                                        </p:tgtEl>
                                      </p:cBhvr>
                                    </p:animEffect>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nodeType="clickEffect">
                                  <p:stCondLst>
                                    <p:cond delay="0"/>
                                  </p:stCondLst>
                                  <p:childTnLst>
                                    <p:set>
                                      <p:cBhvr>
                                        <p:cTn id="127" dur="1" fill="hold">
                                          <p:stCondLst>
                                            <p:cond delay="0"/>
                                          </p:stCondLst>
                                        </p:cTn>
                                        <p:tgtEl>
                                          <p:spTgt spid="6"/>
                                        </p:tgtEl>
                                        <p:attrNameLst>
                                          <p:attrName>style.visibility</p:attrName>
                                        </p:attrNameLst>
                                      </p:cBhvr>
                                      <p:to>
                                        <p:strVal val="visible"/>
                                      </p:to>
                                    </p:set>
                                    <p:anim calcmode="lin" valueType="num">
                                      <p:cBhvr additive="base">
                                        <p:cTn id="128" dur="500" fill="hold"/>
                                        <p:tgtEl>
                                          <p:spTgt spid="6"/>
                                        </p:tgtEl>
                                        <p:attrNameLst>
                                          <p:attrName>ppt_x</p:attrName>
                                        </p:attrNameLst>
                                      </p:cBhvr>
                                      <p:tavLst>
                                        <p:tav tm="0">
                                          <p:val>
                                            <p:strVal val="#ppt_x"/>
                                          </p:val>
                                        </p:tav>
                                        <p:tav tm="100000">
                                          <p:val>
                                            <p:strVal val="#ppt_x"/>
                                          </p:val>
                                        </p:tav>
                                      </p:tavLst>
                                    </p:anim>
                                    <p:anim calcmode="lin" valueType="num">
                                      <p:cBhvr additive="base">
                                        <p:cTn id="1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0" grpId="0" animBg="1"/>
      <p:bldP spid="483331" grpId="0" animBg="1"/>
      <p:bldP spid="483332" grpId="0" animBg="1"/>
      <p:bldP spid="483333" grpId="0" animBg="1"/>
      <p:bldP spid="483335" grpId="0" animBg="1"/>
      <p:bldP spid="483336" grpId="0"/>
      <p:bldP spid="483337" grpId="0" animBg="1"/>
      <p:bldP spid="483343" grpId="0"/>
      <p:bldP spid="483344" grpId="0"/>
      <p:bldP spid="483345" grpId="0" animBg="1"/>
      <p:bldP spid="483346" grpId="0" animBg="1"/>
      <p:bldP spid="483354" grpId="0"/>
      <p:bldP spid="483355" grpId="0"/>
      <p:bldP spid="483356" grpId="0" animBg="1"/>
      <p:bldP spid="483357" grpId="0"/>
      <p:bldP spid="483358" grpId="0" animBg="1"/>
      <p:bldP spid="483359" grpId="0" animBg="1"/>
      <p:bldP spid="483360" grpId="0"/>
      <p:bldP spid="483361" grpId="0" animBg="1"/>
      <p:bldP spid="483362" grpId="0" animBg="1"/>
      <p:bldP spid="483363" grpId="0" animBg="1"/>
      <p:bldP spid="483364" grpId="0"/>
      <p:bldP spid="483365" grpId="0"/>
      <p:bldP spid="483366" grpId="0" animBg="1"/>
      <p:bldP spid="483367" grpId="0" animBg="1"/>
      <p:bldP spid="4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0999" y="304800"/>
            <a:ext cx="2813719" cy="676275"/>
          </a:xfrm>
        </p:spPr>
        <p:txBody>
          <a:bodyPr/>
          <a:lstStyle/>
          <a:p>
            <a:r>
              <a:rPr lang="en-US" altLang="zh-CN" sz="2800" dirty="0">
                <a:solidFill>
                  <a:srgbClr val="FF0000"/>
                </a:solidFill>
              </a:rPr>
              <a:t>IO</a:t>
            </a:r>
            <a:r>
              <a:rPr lang="zh-CN" altLang="en-US" sz="2800" dirty="0">
                <a:solidFill>
                  <a:srgbClr val="FF0000"/>
                </a:solidFill>
              </a:rPr>
              <a:t>系统软件组成</a:t>
            </a:r>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2128"/>
          <a:stretch>
            <a:fillRect/>
          </a:stretch>
        </p:blipFill>
        <p:spPr>
          <a:xfrm>
            <a:off x="0" y="1265093"/>
            <a:ext cx="3505200" cy="4495800"/>
          </a:xfrm>
          <a:prstGeom prst="rect">
            <a:avLst/>
          </a:prstGeom>
        </p:spPr>
      </p:pic>
      <p:grpSp>
        <p:nvGrpSpPr>
          <p:cNvPr id="11" name="组合 10"/>
          <p:cNvGrpSpPr/>
          <p:nvPr/>
        </p:nvGrpSpPr>
        <p:grpSpPr>
          <a:xfrm>
            <a:off x="3505200" y="1265093"/>
            <a:ext cx="6019797" cy="5443564"/>
            <a:chOff x="703" y="482"/>
            <a:chExt cx="4672" cy="3429"/>
          </a:xfrm>
        </p:grpSpPr>
        <p:sp>
          <p:nvSpPr>
            <p:cNvPr id="12" name=" 11"/>
            <p:cNvSpPr/>
            <p:nvPr/>
          </p:nvSpPr>
          <p:spPr>
            <a:xfrm>
              <a:off x="703" y="482"/>
              <a:ext cx="4672" cy="3429"/>
            </a:xfrm>
            <a:noFill/>
            <a:ln>
              <a:noFill/>
              <a:miter lim="800000"/>
            </a:ln>
          </p:spPr>
          <p:txBody>
            <a:bodyPr/>
            <a:lstStyle/>
            <a:p>
              <a:endParaRPr sz="3600"/>
            </a:p>
          </p:txBody>
        </p:sp>
        <p:sp>
          <p:nvSpPr>
            <p:cNvPr id="13" name="矩形 12"/>
            <p:cNvSpPr/>
            <p:nvPr/>
          </p:nvSpPr>
          <p:spPr>
            <a:xfrm>
              <a:off x="1979" y="674"/>
              <a:ext cx="1068" cy="186"/>
            </a:xfrm>
            <a:prstGeom prst="rect">
              <a:avLst/>
            </a:prstGeom>
            <a:noFill/>
            <a:ln w="4763" cap="rnd">
              <a:solidFill>
                <a:prstClr val="black"/>
              </a:solidFill>
              <a:round/>
            </a:ln>
          </p:spPr>
          <p:txBody>
            <a:bodyPr/>
            <a:lstStyle/>
            <a:p>
              <a:endParaRPr sz="3600"/>
            </a:p>
          </p:txBody>
        </p:sp>
        <p:sp>
          <p:nvSpPr>
            <p:cNvPr id="14" name="矩形 13"/>
            <p:cNvSpPr/>
            <p:nvPr/>
          </p:nvSpPr>
          <p:spPr>
            <a:xfrm>
              <a:off x="2286" y="726"/>
              <a:ext cx="388"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应用进程</a:t>
              </a:r>
              <a:endParaRPr sz="2800" b="1"/>
            </a:p>
          </p:txBody>
        </p:sp>
        <p:sp>
          <p:nvSpPr>
            <p:cNvPr id="15" name="矩形 14"/>
            <p:cNvSpPr/>
            <p:nvPr/>
          </p:nvSpPr>
          <p:spPr>
            <a:xfrm>
              <a:off x="1979" y="1819"/>
              <a:ext cx="1068" cy="437"/>
            </a:xfrm>
            <a:prstGeom prst="rect">
              <a:avLst/>
            </a:prstGeom>
            <a:noFill/>
            <a:ln w="4763" cap="rnd">
              <a:solidFill>
                <a:prstClr val="black"/>
              </a:solidFill>
              <a:round/>
            </a:ln>
          </p:spPr>
          <p:txBody>
            <a:bodyPr/>
            <a:lstStyle/>
            <a:p>
              <a:endParaRPr sz="3600"/>
            </a:p>
          </p:txBody>
        </p:sp>
        <p:sp>
          <p:nvSpPr>
            <p:cNvPr id="16" name="矩形 15"/>
            <p:cNvSpPr/>
            <p:nvPr/>
          </p:nvSpPr>
          <p:spPr>
            <a:xfrm>
              <a:off x="2286" y="1997"/>
              <a:ext cx="388"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设备无关</a:t>
              </a:r>
              <a:endParaRPr sz="2800" b="1"/>
            </a:p>
          </p:txBody>
        </p:sp>
        <p:cxnSp>
          <p:nvCxnSpPr>
            <p:cNvPr id="17" name="直接连接符 16"/>
            <p:cNvCxnSpPr/>
            <p:nvPr/>
          </p:nvCxnSpPr>
          <p:spPr>
            <a:xfrm>
              <a:off x="732" y="998"/>
              <a:ext cx="3383" cy="0"/>
            </a:xfrm>
            <a:prstGeom prst="line">
              <a:avLst/>
            </a:prstGeom>
            <a:noFill/>
            <a:ln w="23813" cap="rnd">
              <a:solidFill>
                <a:prstClr val="black"/>
              </a:solidFill>
              <a:miter lim="800000"/>
            </a:ln>
          </p:spPr>
        </p:cxnSp>
        <p:sp>
          <p:nvSpPr>
            <p:cNvPr id="18" name="矩形 17"/>
            <p:cNvSpPr/>
            <p:nvPr/>
          </p:nvSpPr>
          <p:spPr>
            <a:xfrm>
              <a:off x="1979" y="2487"/>
              <a:ext cx="1068" cy="231"/>
            </a:xfrm>
            <a:prstGeom prst="rect">
              <a:avLst/>
            </a:prstGeom>
            <a:noFill/>
            <a:ln w="4763" cap="rnd">
              <a:solidFill>
                <a:prstClr val="black"/>
              </a:solidFill>
              <a:round/>
            </a:ln>
          </p:spPr>
          <p:txBody>
            <a:bodyPr/>
            <a:lstStyle/>
            <a:p>
              <a:endParaRPr sz="3600"/>
            </a:p>
          </p:txBody>
        </p:sp>
        <p:sp>
          <p:nvSpPr>
            <p:cNvPr id="19" name="矩形 18"/>
            <p:cNvSpPr/>
            <p:nvPr/>
          </p:nvSpPr>
          <p:spPr>
            <a:xfrm>
              <a:off x="2173" y="2560"/>
              <a:ext cx="582"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中断处理程序</a:t>
              </a:r>
              <a:endParaRPr sz="2800" b="1"/>
            </a:p>
          </p:txBody>
        </p:sp>
        <p:sp>
          <p:nvSpPr>
            <p:cNvPr id="20" name="矩形 19"/>
            <p:cNvSpPr/>
            <p:nvPr/>
          </p:nvSpPr>
          <p:spPr>
            <a:xfrm>
              <a:off x="1374" y="3039"/>
              <a:ext cx="2278" cy="436"/>
            </a:xfrm>
            <a:prstGeom prst="rect">
              <a:avLst/>
            </a:prstGeom>
            <a:noFill/>
            <a:ln w="4763" cap="rnd">
              <a:solidFill>
                <a:prstClr val="black"/>
              </a:solidFill>
              <a:round/>
            </a:ln>
          </p:spPr>
          <p:txBody>
            <a:bodyPr/>
            <a:lstStyle/>
            <a:p>
              <a:endParaRPr sz="3600"/>
            </a:p>
          </p:txBody>
        </p:sp>
        <p:sp>
          <p:nvSpPr>
            <p:cNvPr id="21" name="矩形 20"/>
            <p:cNvSpPr/>
            <p:nvPr/>
          </p:nvSpPr>
          <p:spPr>
            <a:xfrm>
              <a:off x="2229" y="3314"/>
              <a:ext cx="485"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设备控制器</a:t>
              </a:r>
              <a:endParaRPr sz="2800" b="1"/>
            </a:p>
          </p:txBody>
        </p:sp>
        <p:sp>
          <p:nvSpPr>
            <p:cNvPr id="22" name="矩形 21"/>
            <p:cNvSpPr/>
            <p:nvPr/>
          </p:nvSpPr>
          <p:spPr>
            <a:xfrm>
              <a:off x="1445" y="3103"/>
              <a:ext cx="640" cy="128"/>
            </a:xfrm>
            <a:prstGeom prst="rect">
              <a:avLst/>
            </a:prstGeom>
            <a:noFill/>
            <a:ln w="4763" cap="rnd">
              <a:solidFill>
                <a:prstClr val="black"/>
              </a:solidFill>
              <a:round/>
            </a:ln>
          </p:spPr>
          <p:txBody>
            <a:bodyPr/>
            <a:lstStyle/>
            <a:p>
              <a:endParaRPr sz="3600"/>
            </a:p>
          </p:txBody>
        </p:sp>
        <p:sp>
          <p:nvSpPr>
            <p:cNvPr id="23" name="矩形 22"/>
            <p:cNvSpPr/>
            <p:nvPr/>
          </p:nvSpPr>
          <p:spPr>
            <a:xfrm>
              <a:off x="1654" y="3124"/>
              <a:ext cx="194"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命令</a:t>
              </a:r>
              <a:endParaRPr sz="2800" b="1"/>
            </a:p>
          </p:txBody>
        </p:sp>
        <p:sp>
          <p:nvSpPr>
            <p:cNvPr id="24" name="矩形 23"/>
            <p:cNvSpPr/>
            <p:nvPr/>
          </p:nvSpPr>
          <p:spPr>
            <a:xfrm>
              <a:off x="2192" y="3103"/>
              <a:ext cx="641" cy="128"/>
            </a:xfrm>
            <a:prstGeom prst="rect">
              <a:avLst/>
            </a:prstGeom>
            <a:noFill/>
            <a:ln w="4763" cap="rnd">
              <a:solidFill>
                <a:prstClr val="black"/>
              </a:solidFill>
              <a:round/>
            </a:ln>
          </p:spPr>
          <p:txBody>
            <a:bodyPr/>
            <a:lstStyle/>
            <a:p>
              <a:endParaRPr sz="3600"/>
            </a:p>
          </p:txBody>
        </p:sp>
        <p:sp>
          <p:nvSpPr>
            <p:cNvPr id="25" name="矩形 24"/>
            <p:cNvSpPr/>
            <p:nvPr/>
          </p:nvSpPr>
          <p:spPr>
            <a:xfrm>
              <a:off x="2399" y="3124"/>
              <a:ext cx="194"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状态</a:t>
              </a:r>
              <a:endParaRPr sz="2800" b="1"/>
            </a:p>
          </p:txBody>
        </p:sp>
        <p:sp>
          <p:nvSpPr>
            <p:cNvPr id="26" name="矩形 25"/>
            <p:cNvSpPr/>
            <p:nvPr/>
          </p:nvSpPr>
          <p:spPr>
            <a:xfrm>
              <a:off x="2940" y="3103"/>
              <a:ext cx="641" cy="128"/>
            </a:xfrm>
            <a:prstGeom prst="rect">
              <a:avLst/>
            </a:prstGeom>
            <a:noFill/>
            <a:ln w="4763" cap="rnd">
              <a:solidFill>
                <a:prstClr val="black"/>
              </a:solidFill>
              <a:round/>
            </a:ln>
          </p:spPr>
          <p:txBody>
            <a:bodyPr/>
            <a:lstStyle/>
            <a:p>
              <a:endParaRPr sz="3600"/>
            </a:p>
          </p:txBody>
        </p:sp>
        <p:sp>
          <p:nvSpPr>
            <p:cNvPr id="27" name="矩形 26"/>
            <p:cNvSpPr/>
            <p:nvPr/>
          </p:nvSpPr>
          <p:spPr>
            <a:xfrm>
              <a:off x="3143" y="3124"/>
              <a:ext cx="194"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数据</a:t>
              </a:r>
              <a:endParaRPr sz="2800" b="1"/>
            </a:p>
          </p:txBody>
        </p:sp>
        <p:cxnSp>
          <p:nvCxnSpPr>
            <p:cNvPr id="28" name="直接连接符 27"/>
            <p:cNvCxnSpPr/>
            <p:nvPr/>
          </p:nvCxnSpPr>
          <p:spPr>
            <a:xfrm>
              <a:off x="732" y="2872"/>
              <a:ext cx="3383" cy="0"/>
            </a:xfrm>
            <a:prstGeom prst="line">
              <a:avLst/>
            </a:prstGeom>
            <a:noFill/>
            <a:ln w="23813" cap="rnd">
              <a:solidFill>
                <a:prstClr val="black"/>
              </a:solidFill>
              <a:miter lim="800000"/>
            </a:ln>
          </p:spPr>
        </p:cxnSp>
        <p:sp>
          <p:nvSpPr>
            <p:cNvPr id="29" name="矩形 28"/>
            <p:cNvSpPr/>
            <p:nvPr/>
          </p:nvSpPr>
          <p:spPr>
            <a:xfrm>
              <a:off x="797" y="869"/>
              <a:ext cx="717"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dirty="0">
                  <a:solidFill>
                    <a:srgbClr val="000000"/>
                  </a:solidFill>
                  <a:latin typeface="宋体" panose="02010600030101010101" pitchFamily="2" charset="-122"/>
                </a:rPr>
                <a:t>系统</a:t>
              </a:r>
              <a:r>
                <a:rPr lang="zh-CN" altLang="en-US" sz="1200" b="1" dirty="0">
                  <a:solidFill>
                    <a:srgbClr val="000000"/>
                  </a:solidFill>
                  <a:latin typeface="宋体" panose="02010600030101010101" pitchFamily="2" charset="-122"/>
                </a:rPr>
                <a:t>调用</a:t>
              </a:r>
              <a:r>
                <a:rPr sz="1200" b="1" dirty="0">
                  <a:solidFill>
                    <a:srgbClr val="000000"/>
                  </a:solidFill>
                  <a:latin typeface="宋体" panose="02010600030101010101" pitchFamily="2" charset="-122"/>
                </a:rPr>
                <a:t>接口</a:t>
              </a:r>
              <a:endParaRPr sz="2800" b="1" dirty="0"/>
            </a:p>
          </p:txBody>
        </p:sp>
        <p:sp>
          <p:nvSpPr>
            <p:cNvPr id="30" name="矩形 29"/>
            <p:cNvSpPr/>
            <p:nvPr/>
          </p:nvSpPr>
          <p:spPr>
            <a:xfrm>
              <a:off x="760" y="2744"/>
              <a:ext cx="388"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硬件接口</a:t>
              </a:r>
              <a:endParaRPr sz="2800" b="1"/>
            </a:p>
          </p:txBody>
        </p:sp>
        <p:sp>
          <p:nvSpPr>
            <p:cNvPr id="31" name="矩形 30"/>
            <p:cNvSpPr/>
            <p:nvPr/>
          </p:nvSpPr>
          <p:spPr>
            <a:xfrm>
              <a:off x="2200" y="3748"/>
              <a:ext cx="872"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设备管理的层次结构</a:t>
              </a:r>
              <a:endParaRPr sz="2800" b="1"/>
            </a:p>
          </p:txBody>
        </p:sp>
        <p:sp>
          <p:nvSpPr>
            <p:cNvPr id="32" name="矩形 31"/>
            <p:cNvSpPr/>
            <p:nvPr/>
          </p:nvSpPr>
          <p:spPr>
            <a:xfrm>
              <a:off x="910" y="1255"/>
              <a:ext cx="713" cy="288"/>
            </a:xfrm>
            <a:prstGeom prst="rect">
              <a:avLst/>
            </a:prstGeom>
            <a:noFill/>
            <a:ln w="4763" cap="rnd">
              <a:solidFill>
                <a:srgbClr val="C00000"/>
              </a:solidFill>
              <a:round/>
            </a:ln>
          </p:spPr>
          <p:txBody>
            <a:bodyPr/>
            <a:lstStyle/>
            <a:p>
              <a:endParaRPr sz="3600"/>
            </a:p>
          </p:txBody>
        </p:sp>
        <p:sp>
          <p:nvSpPr>
            <p:cNvPr id="33" name="矩形 32"/>
            <p:cNvSpPr/>
            <p:nvPr/>
          </p:nvSpPr>
          <p:spPr>
            <a:xfrm>
              <a:off x="1155" y="1304"/>
              <a:ext cx="194"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文件</a:t>
              </a:r>
              <a:endParaRPr sz="2800" b="1"/>
            </a:p>
          </p:txBody>
        </p:sp>
        <p:sp>
          <p:nvSpPr>
            <p:cNvPr id="34" name="矩形 33"/>
            <p:cNvSpPr/>
            <p:nvPr/>
          </p:nvSpPr>
          <p:spPr>
            <a:xfrm>
              <a:off x="1099" y="1412"/>
              <a:ext cx="291"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管理器</a:t>
              </a:r>
              <a:endParaRPr sz="2800" b="1"/>
            </a:p>
          </p:txBody>
        </p:sp>
        <p:sp>
          <p:nvSpPr>
            <p:cNvPr id="35" name="任意多边形 34"/>
            <p:cNvSpPr/>
            <p:nvPr/>
          </p:nvSpPr>
          <p:spPr>
            <a:xfrm>
              <a:off x="1089" y="860"/>
              <a:ext cx="1068" cy="360"/>
            </a:xfrm>
            <a:custGeom>
              <a:avLst/>
              <a:gdLst/>
              <a:ahLst/>
              <a:cxnLst/>
              <a:rect l="0" t="0" r="0" b="0"/>
              <a:pathLst>
                <a:path w="1068" h="360">
                  <a:moveTo>
                    <a:pt x="1068" y="0"/>
                  </a:moveTo>
                  <a:lnTo>
                    <a:pt x="1068" y="234"/>
                  </a:lnTo>
                  <a:lnTo>
                    <a:pt x="0" y="234"/>
                  </a:lnTo>
                  <a:lnTo>
                    <a:pt x="0" y="360"/>
                  </a:lnTo>
                </a:path>
              </a:pathLst>
            </a:custGeom>
            <a:noFill/>
            <a:ln w="14288" cap="rnd">
              <a:solidFill>
                <a:srgbClr val="000000"/>
              </a:solidFill>
              <a:prstDash val="solid"/>
              <a:round/>
            </a:ln>
          </p:spPr>
          <p:txBody>
            <a:bodyPr/>
            <a:lstStyle/>
            <a:p>
              <a:endParaRPr sz="3600"/>
            </a:p>
          </p:txBody>
        </p:sp>
        <p:sp>
          <p:nvSpPr>
            <p:cNvPr id="36" name="任意多边形 35"/>
            <p:cNvSpPr/>
            <p:nvPr/>
          </p:nvSpPr>
          <p:spPr>
            <a:xfrm>
              <a:off x="1062" y="1216"/>
              <a:ext cx="54" cy="39"/>
            </a:xfrm>
            <a:custGeom>
              <a:avLst/>
              <a:gdLst/>
              <a:ahLst/>
              <a:cxnLst/>
              <a:rect l="0" t="0" r="0" b="0"/>
              <a:pathLst>
                <a:path w="54" h="39">
                  <a:moveTo>
                    <a:pt x="54" y="0"/>
                  </a:moveTo>
                  <a:lnTo>
                    <a:pt x="27" y="39"/>
                  </a:lnTo>
                  <a:lnTo>
                    <a:pt x="0" y="0"/>
                  </a:lnTo>
                  <a:lnTo>
                    <a:pt x="54" y="0"/>
                  </a:lnTo>
                  <a:close/>
                </a:path>
              </a:pathLst>
            </a:custGeom>
            <a:solidFill>
              <a:srgbClr val="000000"/>
            </a:solidFill>
            <a:ln>
              <a:noFill/>
              <a:miter lim="800000"/>
            </a:ln>
          </p:spPr>
          <p:txBody>
            <a:bodyPr/>
            <a:lstStyle/>
            <a:p>
              <a:endParaRPr sz="3600"/>
            </a:p>
          </p:txBody>
        </p:sp>
        <p:sp>
          <p:nvSpPr>
            <p:cNvPr id="37" name="任意多边形 36"/>
            <p:cNvSpPr/>
            <p:nvPr/>
          </p:nvSpPr>
          <p:spPr>
            <a:xfrm>
              <a:off x="1440" y="886"/>
              <a:ext cx="1255" cy="372"/>
            </a:xfrm>
            <a:custGeom>
              <a:avLst/>
              <a:gdLst/>
              <a:ahLst/>
              <a:cxnLst/>
              <a:rect l="0" t="0" r="0" b="0"/>
              <a:pathLst>
                <a:path w="2132" h="876">
                  <a:moveTo>
                    <a:pt x="0" y="868"/>
                  </a:moveTo>
                  <a:lnTo>
                    <a:pt x="0" y="852"/>
                  </a:lnTo>
                  <a:cubicBezTo>
                    <a:pt x="0" y="847"/>
                    <a:pt x="3" y="844"/>
                    <a:pt x="8" y="844"/>
                  </a:cubicBezTo>
                  <a:cubicBezTo>
                    <a:pt x="12" y="844"/>
                    <a:pt x="16" y="847"/>
                    <a:pt x="16" y="852"/>
                  </a:cubicBezTo>
                  <a:lnTo>
                    <a:pt x="16" y="868"/>
                  </a:lnTo>
                  <a:cubicBezTo>
                    <a:pt x="16" y="872"/>
                    <a:pt x="12" y="876"/>
                    <a:pt x="8" y="876"/>
                  </a:cubicBezTo>
                  <a:cubicBezTo>
                    <a:pt x="3" y="876"/>
                    <a:pt x="0" y="872"/>
                    <a:pt x="0" y="868"/>
                  </a:cubicBezTo>
                  <a:close/>
                  <a:moveTo>
                    <a:pt x="0" y="820"/>
                  </a:moveTo>
                  <a:lnTo>
                    <a:pt x="0" y="804"/>
                  </a:lnTo>
                  <a:cubicBezTo>
                    <a:pt x="0" y="799"/>
                    <a:pt x="3" y="796"/>
                    <a:pt x="8" y="796"/>
                  </a:cubicBezTo>
                  <a:cubicBezTo>
                    <a:pt x="12" y="796"/>
                    <a:pt x="16" y="799"/>
                    <a:pt x="16" y="804"/>
                  </a:cubicBezTo>
                  <a:lnTo>
                    <a:pt x="16" y="820"/>
                  </a:lnTo>
                  <a:cubicBezTo>
                    <a:pt x="16" y="824"/>
                    <a:pt x="12" y="828"/>
                    <a:pt x="8" y="828"/>
                  </a:cubicBezTo>
                  <a:cubicBezTo>
                    <a:pt x="3" y="828"/>
                    <a:pt x="0" y="824"/>
                    <a:pt x="0" y="820"/>
                  </a:cubicBezTo>
                  <a:close/>
                  <a:moveTo>
                    <a:pt x="0" y="772"/>
                  </a:moveTo>
                  <a:lnTo>
                    <a:pt x="0" y="756"/>
                  </a:lnTo>
                  <a:cubicBezTo>
                    <a:pt x="0" y="751"/>
                    <a:pt x="3" y="748"/>
                    <a:pt x="8" y="748"/>
                  </a:cubicBezTo>
                  <a:cubicBezTo>
                    <a:pt x="12" y="748"/>
                    <a:pt x="16" y="751"/>
                    <a:pt x="16" y="756"/>
                  </a:cubicBezTo>
                  <a:lnTo>
                    <a:pt x="16" y="772"/>
                  </a:lnTo>
                  <a:cubicBezTo>
                    <a:pt x="16" y="776"/>
                    <a:pt x="12" y="780"/>
                    <a:pt x="8" y="780"/>
                  </a:cubicBezTo>
                  <a:cubicBezTo>
                    <a:pt x="3" y="780"/>
                    <a:pt x="0" y="776"/>
                    <a:pt x="0" y="772"/>
                  </a:cubicBezTo>
                  <a:close/>
                  <a:moveTo>
                    <a:pt x="0" y="724"/>
                  </a:moveTo>
                  <a:lnTo>
                    <a:pt x="0" y="708"/>
                  </a:lnTo>
                  <a:cubicBezTo>
                    <a:pt x="0" y="703"/>
                    <a:pt x="3" y="700"/>
                    <a:pt x="8" y="700"/>
                  </a:cubicBezTo>
                  <a:cubicBezTo>
                    <a:pt x="12" y="700"/>
                    <a:pt x="16" y="703"/>
                    <a:pt x="16" y="708"/>
                  </a:cubicBezTo>
                  <a:lnTo>
                    <a:pt x="16" y="724"/>
                  </a:lnTo>
                  <a:cubicBezTo>
                    <a:pt x="16" y="728"/>
                    <a:pt x="12" y="732"/>
                    <a:pt x="8" y="732"/>
                  </a:cubicBezTo>
                  <a:cubicBezTo>
                    <a:pt x="3" y="732"/>
                    <a:pt x="0" y="728"/>
                    <a:pt x="0" y="724"/>
                  </a:cubicBezTo>
                  <a:close/>
                  <a:moveTo>
                    <a:pt x="0" y="676"/>
                  </a:moveTo>
                  <a:lnTo>
                    <a:pt x="0" y="660"/>
                  </a:lnTo>
                  <a:cubicBezTo>
                    <a:pt x="0" y="655"/>
                    <a:pt x="3" y="652"/>
                    <a:pt x="8" y="652"/>
                  </a:cubicBezTo>
                  <a:cubicBezTo>
                    <a:pt x="12" y="652"/>
                    <a:pt x="16" y="655"/>
                    <a:pt x="16" y="660"/>
                  </a:cubicBezTo>
                  <a:lnTo>
                    <a:pt x="16" y="676"/>
                  </a:lnTo>
                  <a:cubicBezTo>
                    <a:pt x="16" y="680"/>
                    <a:pt x="12" y="684"/>
                    <a:pt x="8" y="684"/>
                  </a:cubicBezTo>
                  <a:cubicBezTo>
                    <a:pt x="3" y="684"/>
                    <a:pt x="0" y="680"/>
                    <a:pt x="0" y="676"/>
                  </a:cubicBezTo>
                  <a:close/>
                  <a:moveTo>
                    <a:pt x="36" y="648"/>
                  </a:moveTo>
                  <a:lnTo>
                    <a:pt x="52" y="648"/>
                  </a:lnTo>
                  <a:cubicBezTo>
                    <a:pt x="56" y="648"/>
                    <a:pt x="60" y="652"/>
                    <a:pt x="60" y="656"/>
                  </a:cubicBezTo>
                  <a:cubicBezTo>
                    <a:pt x="60" y="661"/>
                    <a:pt x="56" y="664"/>
                    <a:pt x="52" y="664"/>
                  </a:cubicBezTo>
                  <a:lnTo>
                    <a:pt x="36" y="664"/>
                  </a:lnTo>
                  <a:cubicBezTo>
                    <a:pt x="31" y="664"/>
                    <a:pt x="28" y="661"/>
                    <a:pt x="28" y="656"/>
                  </a:cubicBezTo>
                  <a:cubicBezTo>
                    <a:pt x="28" y="652"/>
                    <a:pt x="31" y="648"/>
                    <a:pt x="36" y="648"/>
                  </a:cubicBezTo>
                  <a:close/>
                  <a:moveTo>
                    <a:pt x="84" y="648"/>
                  </a:moveTo>
                  <a:lnTo>
                    <a:pt x="100" y="648"/>
                  </a:lnTo>
                  <a:cubicBezTo>
                    <a:pt x="104" y="648"/>
                    <a:pt x="108" y="652"/>
                    <a:pt x="108" y="656"/>
                  </a:cubicBezTo>
                  <a:cubicBezTo>
                    <a:pt x="108" y="661"/>
                    <a:pt x="104" y="664"/>
                    <a:pt x="100" y="664"/>
                  </a:cubicBezTo>
                  <a:lnTo>
                    <a:pt x="84" y="664"/>
                  </a:lnTo>
                  <a:cubicBezTo>
                    <a:pt x="79" y="664"/>
                    <a:pt x="76" y="661"/>
                    <a:pt x="76" y="656"/>
                  </a:cubicBezTo>
                  <a:cubicBezTo>
                    <a:pt x="76" y="652"/>
                    <a:pt x="79" y="648"/>
                    <a:pt x="84" y="648"/>
                  </a:cubicBezTo>
                  <a:close/>
                  <a:moveTo>
                    <a:pt x="132" y="648"/>
                  </a:moveTo>
                  <a:lnTo>
                    <a:pt x="148" y="648"/>
                  </a:lnTo>
                  <a:cubicBezTo>
                    <a:pt x="152" y="648"/>
                    <a:pt x="156" y="652"/>
                    <a:pt x="156" y="656"/>
                  </a:cubicBezTo>
                  <a:cubicBezTo>
                    <a:pt x="156" y="661"/>
                    <a:pt x="152" y="664"/>
                    <a:pt x="148" y="664"/>
                  </a:cubicBezTo>
                  <a:lnTo>
                    <a:pt x="132" y="664"/>
                  </a:lnTo>
                  <a:cubicBezTo>
                    <a:pt x="127" y="664"/>
                    <a:pt x="124" y="661"/>
                    <a:pt x="124" y="656"/>
                  </a:cubicBezTo>
                  <a:cubicBezTo>
                    <a:pt x="124" y="652"/>
                    <a:pt x="127" y="648"/>
                    <a:pt x="132" y="648"/>
                  </a:cubicBezTo>
                  <a:close/>
                  <a:moveTo>
                    <a:pt x="180" y="648"/>
                  </a:moveTo>
                  <a:lnTo>
                    <a:pt x="196" y="648"/>
                  </a:lnTo>
                  <a:cubicBezTo>
                    <a:pt x="200" y="648"/>
                    <a:pt x="204" y="652"/>
                    <a:pt x="204" y="656"/>
                  </a:cubicBezTo>
                  <a:cubicBezTo>
                    <a:pt x="204" y="661"/>
                    <a:pt x="200" y="664"/>
                    <a:pt x="196" y="664"/>
                  </a:cubicBezTo>
                  <a:lnTo>
                    <a:pt x="180" y="664"/>
                  </a:lnTo>
                  <a:cubicBezTo>
                    <a:pt x="175" y="664"/>
                    <a:pt x="172" y="661"/>
                    <a:pt x="172" y="656"/>
                  </a:cubicBezTo>
                  <a:cubicBezTo>
                    <a:pt x="172" y="652"/>
                    <a:pt x="175" y="648"/>
                    <a:pt x="180" y="648"/>
                  </a:cubicBezTo>
                  <a:close/>
                  <a:moveTo>
                    <a:pt x="228" y="648"/>
                  </a:moveTo>
                  <a:lnTo>
                    <a:pt x="244" y="648"/>
                  </a:lnTo>
                  <a:cubicBezTo>
                    <a:pt x="248" y="648"/>
                    <a:pt x="252" y="652"/>
                    <a:pt x="252" y="656"/>
                  </a:cubicBezTo>
                  <a:cubicBezTo>
                    <a:pt x="252" y="661"/>
                    <a:pt x="248" y="664"/>
                    <a:pt x="244" y="664"/>
                  </a:cubicBezTo>
                  <a:lnTo>
                    <a:pt x="228" y="664"/>
                  </a:lnTo>
                  <a:cubicBezTo>
                    <a:pt x="223" y="664"/>
                    <a:pt x="220" y="661"/>
                    <a:pt x="220" y="656"/>
                  </a:cubicBezTo>
                  <a:cubicBezTo>
                    <a:pt x="220" y="652"/>
                    <a:pt x="223" y="648"/>
                    <a:pt x="228" y="648"/>
                  </a:cubicBezTo>
                  <a:close/>
                  <a:moveTo>
                    <a:pt x="276" y="648"/>
                  </a:moveTo>
                  <a:lnTo>
                    <a:pt x="292" y="648"/>
                  </a:lnTo>
                  <a:cubicBezTo>
                    <a:pt x="296" y="648"/>
                    <a:pt x="300" y="652"/>
                    <a:pt x="300" y="656"/>
                  </a:cubicBezTo>
                  <a:cubicBezTo>
                    <a:pt x="300" y="661"/>
                    <a:pt x="296" y="664"/>
                    <a:pt x="292" y="664"/>
                  </a:cubicBezTo>
                  <a:lnTo>
                    <a:pt x="276" y="664"/>
                  </a:lnTo>
                  <a:cubicBezTo>
                    <a:pt x="271" y="664"/>
                    <a:pt x="268" y="661"/>
                    <a:pt x="268" y="656"/>
                  </a:cubicBezTo>
                  <a:cubicBezTo>
                    <a:pt x="268" y="652"/>
                    <a:pt x="271" y="648"/>
                    <a:pt x="276" y="648"/>
                  </a:cubicBezTo>
                  <a:close/>
                  <a:moveTo>
                    <a:pt x="324" y="648"/>
                  </a:moveTo>
                  <a:lnTo>
                    <a:pt x="340" y="648"/>
                  </a:lnTo>
                  <a:cubicBezTo>
                    <a:pt x="344" y="648"/>
                    <a:pt x="348" y="652"/>
                    <a:pt x="348" y="656"/>
                  </a:cubicBezTo>
                  <a:cubicBezTo>
                    <a:pt x="348" y="661"/>
                    <a:pt x="344" y="664"/>
                    <a:pt x="340" y="664"/>
                  </a:cubicBezTo>
                  <a:lnTo>
                    <a:pt x="324" y="664"/>
                  </a:lnTo>
                  <a:cubicBezTo>
                    <a:pt x="319" y="664"/>
                    <a:pt x="316" y="661"/>
                    <a:pt x="316" y="656"/>
                  </a:cubicBezTo>
                  <a:cubicBezTo>
                    <a:pt x="316" y="652"/>
                    <a:pt x="319" y="648"/>
                    <a:pt x="324" y="648"/>
                  </a:cubicBezTo>
                  <a:close/>
                  <a:moveTo>
                    <a:pt x="372" y="648"/>
                  </a:moveTo>
                  <a:lnTo>
                    <a:pt x="388" y="648"/>
                  </a:lnTo>
                  <a:cubicBezTo>
                    <a:pt x="392" y="648"/>
                    <a:pt x="396" y="652"/>
                    <a:pt x="396" y="656"/>
                  </a:cubicBezTo>
                  <a:cubicBezTo>
                    <a:pt x="396" y="661"/>
                    <a:pt x="392" y="664"/>
                    <a:pt x="388" y="664"/>
                  </a:cubicBezTo>
                  <a:lnTo>
                    <a:pt x="372" y="664"/>
                  </a:lnTo>
                  <a:cubicBezTo>
                    <a:pt x="367" y="664"/>
                    <a:pt x="364" y="661"/>
                    <a:pt x="364" y="656"/>
                  </a:cubicBezTo>
                  <a:cubicBezTo>
                    <a:pt x="364" y="652"/>
                    <a:pt x="367" y="648"/>
                    <a:pt x="372" y="648"/>
                  </a:cubicBezTo>
                  <a:close/>
                  <a:moveTo>
                    <a:pt x="420" y="648"/>
                  </a:moveTo>
                  <a:lnTo>
                    <a:pt x="436" y="648"/>
                  </a:lnTo>
                  <a:cubicBezTo>
                    <a:pt x="440" y="648"/>
                    <a:pt x="444" y="652"/>
                    <a:pt x="444" y="656"/>
                  </a:cubicBezTo>
                  <a:cubicBezTo>
                    <a:pt x="444" y="661"/>
                    <a:pt x="440" y="664"/>
                    <a:pt x="436" y="664"/>
                  </a:cubicBezTo>
                  <a:lnTo>
                    <a:pt x="420" y="664"/>
                  </a:lnTo>
                  <a:cubicBezTo>
                    <a:pt x="415" y="664"/>
                    <a:pt x="412" y="661"/>
                    <a:pt x="412" y="656"/>
                  </a:cubicBezTo>
                  <a:cubicBezTo>
                    <a:pt x="412" y="652"/>
                    <a:pt x="415" y="648"/>
                    <a:pt x="420" y="648"/>
                  </a:cubicBezTo>
                  <a:close/>
                  <a:moveTo>
                    <a:pt x="468" y="648"/>
                  </a:moveTo>
                  <a:lnTo>
                    <a:pt x="484" y="648"/>
                  </a:lnTo>
                  <a:cubicBezTo>
                    <a:pt x="488" y="648"/>
                    <a:pt x="492" y="652"/>
                    <a:pt x="492" y="656"/>
                  </a:cubicBezTo>
                  <a:cubicBezTo>
                    <a:pt x="492" y="661"/>
                    <a:pt x="488" y="664"/>
                    <a:pt x="484" y="664"/>
                  </a:cubicBezTo>
                  <a:lnTo>
                    <a:pt x="468" y="664"/>
                  </a:lnTo>
                  <a:cubicBezTo>
                    <a:pt x="463" y="664"/>
                    <a:pt x="460" y="661"/>
                    <a:pt x="460" y="656"/>
                  </a:cubicBezTo>
                  <a:cubicBezTo>
                    <a:pt x="460" y="652"/>
                    <a:pt x="463" y="648"/>
                    <a:pt x="468" y="648"/>
                  </a:cubicBezTo>
                  <a:close/>
                  <a:moveTo>
                    <a:pt x="516" y="648"/>
                  </a:moveTo>
                  <a:lnTo>
                    <a:pt x="532" y="648"/>
                  </a:lnTo>
                  <a:cubicBezTo>
                    <a:pt x="536" y="648"/>
                    <a:pt x="540" y="652"/>
                    <a:pt x="540" y="656"/>
                  </a:cubicBezTo>
                  <a:cubicBezTo>
                    <a:pt x="540" y="661"/>
                    <a:pt x="536" y="664"/>
                    <a:pt x="532" y="664"/>
                  </a:cubicBezTo>
                  <a:lnTo>
                    <a:pt x="516" y="664"/>
                  </a:lnTo>
                  <a:cubicBezTo>
                    <a:pt x="511" y="664"/>
                    <a:pt x="508" y="661"/>
                    <a:pt x="508" y="656"/>
                  </a:cubicBezTo>
                  <a:cubicBezTo>
                    <a:pt x="508" y="652"/>
                    <a:pt x="511" y="648"/>
                    <a:pt x="516" y="648"/>
                  </a:cubicBezTo>
                  <a:close/>
                  <a:moveTo>
                    <a:pt x="564" y="648"/>
                  </a:moveTo>
                  <a:lnTo>
                    <a:pt x="580" y="648"/>
                  </a:lnTo>
                  <a:cubicBezTo>
                    <a:pt x="584" y="648"/>
                    <a:pt x="588" y="652"/>
                    <a:pt x="588" y="656"/>
                  </a:cubicBezTo>
                  <a:cubicBezTo>
                    <a:pt x="588" y="661"/>
                    <a:pt x="584" y="664"/>
                    <a:pt x="580" y="664"/>
                  </a:cubicBezTo>
                  <a:lnTo>
                    <a:pt x="564" y="664"/>
                  </a:lnTo>
                  <a:cubicBezTo>
                    <a:pt x="559" y="664"/>
                    <a:pt x="556" y="661"/>
                    <a:pt x="556" y="656"/>
                  </a:cubicBezTo>
                  <a:cubicBezTo>
                    <a:pt x="556" y="652"/>
                    <a:pt x="559" y="648"/>
                    <a:pt x="564" y="648"/>
                  </a:cubicBezTo>
                  <a:close/>
                  <a:moveTo>
                    <a:pt x="612" y="648"/>
                  </a:moveTo>
                  <a:lnTo>
                    <a:pt x="628" y="648"/>
                  </a:lnTo>
                  <a:cubicBezTo>
                    <a:pt x="632" y="648"/>
                    <a:pt x="636" y="652"/>
                    <a:pt x="636" y="656"/>
                  </a:cubicBezTo>
                  <a:cubicBezTo>
                    <a:pt x="636" y="661"/>
                    <a:pt x="632" y="664"/>
                    <a:pt x="628" y="664"/>
                  </a:cubicBezTo>
                  <a:lnTo>
                    <a:pt x="612" y="664"/>
                  </a:lnTo>
                  <a:cubicBezTo>
                    <a:pt x="607" y="664"/>
                    <a:pt x="604" y="661"/>
                    <a:pt x="604" y="656"/>
                  </a:cubicBezTo>
                  <a:cubicBezTo>
                    <a:pt x="604" y="652"/>
                    <a:pt x="607" y="648"/>
                    <a:pt x="612" y="648"/>
                  </a:cubicBezTo>
                  <a:close/>
                  <a:moveTo>
                    <a:pt x="660" y="648"/>
                  </a:moveTo>
                  <a:lnTo>
                    <a:pt x="676" y="648"/>
                  </a:lnTo>
                  <a:cubicBezTo>
                    <a:pt x="680" y="648"/>
                    <a:pt x="684" y="652"/>
                    <a:pt x="684" y="656"/>
                  </a:cubicBezTo>
                  <a:cubicBezTo>
                    <a:pt x="684" y="661"/>
                    <a:pt x="680" y="664"/>
                    <a:pt x="676" y="664"/>
                  </a:cubicBezTo>
                  <a:lnTo>
                    <a:pt x="660" y="664"/>
                  </a:lnTo>
                  <a:cubicBezTo>
                    <a:pt x="655" y="664"/>
                    <a:pt x="652" y="661"/>
                    <a:pt x="652" y="656"/>
                  </a:cubicBezTo>
                  <a:cubicBezTo>
                    <a:pt x="652" y="652"/>
                    <a:pt x="655" y="648"/>
                    <a:pt x="660" y="648"/>
                  </a:cubicBezTo>
                  <a:close/>
                  <a:moveTo>
                    <a:pt x="708" y="648"/>
                  </a:moveTo>
                  <a:lnTo>
                    <a:pt x="724" y="648"/>
                  </a:lnTo>
                  <a:cubicBezTo>
                    <a:pt x="728" y="648"/>
                    <a:pt x="732" y="652"/>
                    <a:pt x="732" y="656"/>
                  </a:cubicBezTo>
                  <a:cubicBezTo>
                    <a:pt x="732" y="661"/>
                    <a:pt x="728" y="664"/>
                    <a:pt x="724" y="664"/>
                  </a:cubicBezTo>
                  <a:lnTo>
                    <a:pt x="708" y="664"/>
                  </a:lnTo>
                  <a:cubicBezTo>
                    <a:pt x="703" y="664"/>
                    <a:pt x="700" y="661"/>
                    <a:pt x="700" y="656"/>
                  </a:cubicBezTo>
                  <a:cubicBezTo>
                    <a:pt x="700" y="652"/>
                    <a:pt x="703" y="648"/>
                    <a:pt x="708" y="648"/>
                  </a:cubicBezTo>
                  <a:close/>
                  <a:moveTo>
                    <a:pt x="756" y="648"/>
                  </a:moveTo>
                  <a:lnTo>
                    <a:pt x="772" y="648"/>
                  </a:lnTo>
                  <a:cubicBezTo>
                    <a:pt x="776" y="648"/>
                    <a:pt x="780" y="652"/>
                    <a:pt x="780" y="656"/>
                  </a:cubicBezTo>
                  <a:cubicBezTo>
                    <a:pt x="780" y="661"/>
                    <a:pt x="776" y="664"/>
                    <a:pt x="772" y="664"/>
                  </a:cubicBezTo>
                  <a:lnTo>
                    <a:pt x="756" y="664"/>
                  </a:lnTo>
                  <a:cubicBezTo>
                    <a:pt x="751" y="664"/>
                    <a:pt x="748" y="661"/>
                    <a:pt x="748" y="656"/>
                  </a:cubicBezTo>
                  <a:cubicBezTo>
                    <a:pt x="748" y="652"/>
                    <a:pt x="751" y="648"/>
                    <a:pt x="756" y="648"/>
                  </a:cubicBezTo>
                  <a:close/>
                  <a:moveTo>
                    <a:pt x="804" y="648"/>
                  </a:moveTo>
                  <a:lnTo>
                    <a:pt x="820" y="648"/>
                  </a:lnTo>
                  <a:cubicBezTo>
                    <a:pt x="824" y="648"/>
                    <a:pt x="828" y="652"/>
                    <a:pt x="828" y="656"/>
                  </a:cubicBezTo>
                  <a:cubicBezTo>
                    <a:pt x="828" y="661"/>
                    <a:pt x="824" y="664"/>
                    <a:pt x="820" y="664"/>
                  </a:cubicBezTo>
                  <a:lnTo>
                    <a:pt x="804" y="664"/>
                  </a:lnTo>
                  <a:cubicBezTo>
                    <a:pt x="799" y="664"/>
                    <a:pt x="796" y="661"/>
                    <a:pt x="796" y="656"/>
                  </a:cubicBezTo>
                  <a:cubicBezTo>
                    <a:pt x="796" y="652"/>
                    <a:pt x="799" y="648"/>
                    <a:pt x="804" y="648"/>
                  </a:cubicBezTo>
                  <a:close/>
                  <a:moveTo>
                    <a:pt x="852" y="648"/>
                  </a:moveTo>
                  <a:lnTo>
                    <a:pt x="868" y="648"/>
                  </a:lnTo>
                  <a:cubicBezTo>
                    <a:pt x="872" y="648"/>
                    <a:pt x="876" y="652"/>
                    <a:pt x="876" y="656"/>
                  </a:cubicBezTo>
                  <a:cubicBezTo>
                    <a:pt x="876" y="661"/>
                    <a:pt x="872" y="664"/>
                    <a:pt x="868" y="664"/>
                  </a:cubicBezTo>
                  <a:lnTo>
                    <a:pt x="852" y="664"/>
                  </a:lnTo>
                  <a:cubicBezTo>
                    <a:pt x="847" y="664"/>
                    <a:pt x="844" y="661"/>
                    <a:pt x="844" y="656"/>
                  </a:cubicBezTo>
                  <a:cubicBezTo>
                    <a:pt x="844" y="652"/>
                    <a:pt x="847" y="648"/>
                    <a:pt x="852" y="648"/>
                  </a:cubicBezTo>
                  <a:close/>
                  <a:moveTo>
                    <a:pt x="900" y="648"/>
                  </a:moveTo>
                  <a:lnTo>
                    <a:pt x="916" y="648"/>
                  </a:lnTo>
                  <a:cubicBezTo>
                    <a:pt x="920" y="648"/>
                    <a:pt x="924" y="652"/>
                    <a:pt x="924" y="656"/>
                  </a:cubicBezTo>
                  <a:cubicBezTo>
                    <a:pt x="924" y="661"/>
                    <a:pt x="920" y="664"/>
                    <a:pt x="916" y="664"/>
                  </a:cubicBezTo>
                  <a:lnTo>
                    <a:pt x="900" y="664"/>
                  </a:lnTo>
                  <a:cubicBezTo>
                    <a:pt x="895" y="664"/>
                    <a:pt x="892" y="661"/>
                    <a:pt x="892" y="656"/>
                  </a:cubicBezTo>
                  <a:cubicBezTo>
                    <a:pt x="892" y="652"/>
                    <a:pt x="895" y="648"/>
                    <a:pt x="900" y="648"/>
                  </a:cubicBezTo>
                  <a:close/>
                  <a:moveTo>
                    <a:pt x="948" y="648"/>
                  </a:moveTo>
                  <a:lnTo>
                    <a:pt x="964" y="648"/>
                  </a:lnTo>
                  <a:cubicBezTo>
                    <a:pt x="968" y="648"/>
                    <a:pt x="972" y="652"/>
                    <a:pt x="972" y="656"/>
                  </a:cubicBezTo>
                  <a:cubicBezTo>
                    <a:pt x="972" y="661"/>
                    <a:pt x="968" y="664"/>
                    <a:pt x="964" y="664"/>
                  </a:cubicBezTo>
                  <a:lnTo>
                    <a:pt x="948" y="664"/>
                  </a:lnTo>
                  <a:cubicBezTo>
                    <a:pt x="943" y="664"/>
                    <a:pt x="940" y="661"/>
                    <a:pt x="940" y="656"/>
                  </a:cubicBezTo>
                  <a:cubicBezTo>
                    <a:pt x="940" y="652"/>
                    <a:pt x="943" y="648"/>
                    <a:pt x="948" y="648"/>
                  </a:cubicBezTo>
                  <a:close/>
                  <a:moveTo>
                    <a:pt x="996" y="648"/>
                  </a:moveTo>
                  <a:lnTo>
                    <a:pt x="1012" y="648"/>
                  </a:lnTo>
                  <a:cubicBezTo>
                    <a:pt x="1016" y="648"/>
                    <a:pt x="1020" y="652"/>
                    <a:pt x="1020" y="656"/>
                  </a:cubicBezTo>
                  <a:cubicBezTo>
                    <a:pt x="1020" y="661"/>
                    <a:pt x="1016" y="664"/>
                    <a:pt x="1012" y="664"/>
                  </a:cubicBezTo>
                  <a:lnTo>
                    <a:pt x="996" y="664"/>
                  </a:lnTo>
                  <a:cubicBezTo>
                    <a:pt x="991" y="664"/>
                    <a:pt x="988" y="661"/>
                    <a:pt x="988" y="656"/>
                  </a:cubicBezTo>
                  <a:cubicBezTo>
                    <a:pt x="988" y="652"/>
                    <a:pt x="991" y="648"/>
                    <a:pt x="996" y="648"/>
                  </a:cubicBezTo>
                  <a:close/>
                  <a:moveTo>
                    <a:pt x="1044" y="648"/>
                  </a:moveTo>
                  <a:lnTo>
                    <a:pt x="1060" y="648"/>
                  </a:lnTo>
                  <a:cubicBezTo>
                    <a:pt x="1064" y="648"/>
                    <a:pt x="1068" y="652"/>
                    <a:pt x="1068" y="656"/>
                  </a:cubicBezTo>
                  <a:cubicBezTo>
                    <a:pt x="1068" y="661"/>
                    <a:pt x="1064" y="664"/>
                    <a:pt x="1060" y="664"/>
                  </a:cubicBezTo>
                  <a:lnTo>
                    <a:pt x="1044" y="664"/>
                  </a:lnTo>
                  <a:cubicBezTo>
                    <a:pt x="1039" y="664"/>
                    <a:pt x="1036" y="661"/>
                    <a:pt x="1036" y="656"/>
                  </a:cubicBezTo>
                  <a:cubicBezTo>
                    <a:pt x="1036" y="652"/>
                    <a:pt x="1039" y="648"/>
                    <a:pt x="1044" y="648"/>
                  </a:cubicBezTo>
                  <a:close/>
                  <a:moveTo>
                    <a:pt x="1092" y="648"/>
                  </a:moveTo>
                  <a:lnTo>
                    <a:pt x="1108" y="648"/>
                  </a:lnTo>
                  <a:cubicBezTo>
                    <a:pt x="1112" y="648"/>
                    <a:pt x="1116" y="652"/>
                    <a:pt x="1116" y="656"/>
                  </a:cubicBezTo>
                  <a:cubicBezTo>
                    <a:pt x="1116" y="661"/>
                    <a:pt x="1112" y="664"/>
                    <a:pt x="1108" y="664"/>
                  </a:cubicBezTo>
                  <a:lnTo>
                    <a:pt x="1092" y="664"/>
                  </a:lnTo>
                  <a:cubicBezTo>
                    <a:pt x="1087" y="664"/>
                    <a:pt x="1084" y="661"/>
                    <a:pt x="1084" y="656"/>
                  </a:cubicBezTo>
                  <a:cubicBezTo>
                    <a:pt x="1084" y="652"/>
                    <a:pt x="1087" y="648"/>
                    <a:pt x="1092" y="648"/>
                  </a:cubicBezTo>
                  <a:close/>
                  <a:moveTo>
                    <a:pt x="1140" y="648"/>
                  </a:moveTo>
                  <a:lnTo>
                    <a:pt x="1156" y="648"/>
                  </a:lnTo>
                  <a:cubicBezTo>
                    <a:pt x="1160" y="648"/>
                    <a:pt x="1164" y="652"/>
                    <a:pt x="1164" y="656"/>
                  </a:cubicBezTo>
                  <a:cubicBezTo>
                    <a:pt x="1164" y="661"/>
                    <a:pt x="1160" y="664"/>
                    <a:pt x="1156" y="664"/>
                  </a:cubicBezTo>
                  <a:lnTo>
                    <a:pt x="1140" y="664"/>
                  </a:lnTo>
                  <a:cubicBezTo>
                    <a:pt x="1135" y="664"/>
                    <a:pt x="1132" y="661"/>
                    <a:pt x="1132" y="656"/>
                  </a:cubicBezTo>
                  <a:cubicBezTo>
                    <a:pt x="1132" y="652"/>
                    <a:pt x="1135" y="648"/>
                    <a:pt x="1140" y="648"/>
                  </a:cubicBezTo>
                  <a:close/>
                  <a:moveTo>
                    <a:pt x="1188" y="648"/>
                  </a:moveTo>
                  <a:lnTo>
                    <a:pt x="1204" y="648"/>
                  </a:lnTo>
                  <a:cubicBezTo>
                    <a:pt x="1208" y="648"/>
                    <a:pt x="1212" y="652"/>
                    <a:pt x="1212" y="656"/>
                  </a:cubicBezTo>
                  <a:cubicBezTo>
                    <a:pt x="1212" y="661"/>
                    <a:pt x="1208" y="664"/>
                    <a:pt x="1204" y="664"/>
                  </a:cubicBezTo>
                  <a:lnTo>
                    <a:pt x="1188" y="664"/>
                  </a:lnTo>
                  <a:cubicBezTo>
                    <a:pt x="1183" y="664"/>
                    <a:pt x="1180" y="661"/>
                    <a:pt x="1180" y="656"/>
                  </a:cubicBezTo>
                  <a:cubicBezTo>
                    <a:pt x="1180" y="652"/>
                    <a:pt x="1183" y="648"/>
                    <a:pt x="1188" y="648"/>
                  </a:cubicBezTo>
                  <a:close/>
                  <a:moveTo>
                    <a:pt x="1236" y="648"/>
                  </a:moveTo>
                  <a:lnTo>
                    <a:pt x="1252" y="648"/>
                  </a:lnTo>
                  <a:cubicBezTo>
                    <a:pt x="1256" y="648"/>
                    <a:pt x="1260" y="652"/>
                    <a:pt x="1260" y="656"/>
                  </a:cubicBezTo>
                  <a:cubicBezTo>
                    <a:pt x="1260" y="661"/>
                    <a:pt x="1256" y="664"/>
                    <a:pt x="1252" y="664"/>
                  </a:cubicBezTo>
                  <a:lnTo>
                    <a:pt x="1236" y="664"/>
                  </a:lnTo>
                  <a:cubicBezTo>
                    <a:pt x="1231" y="664"/>
                    <a:pt x="1228" y="661"/>
                    <a:pt x="1228" y="656"/>
                  </a:cubicBezTo>
                  <a:cubicBezTo>
                    <a:pt x="1228" y="652"/>
                    <a:pt x="1231" y="648"/>
                    <a:pt x="1236" y="648"/>
                  </a:cubicBezTo>
                  <a:close/>
                  <a:moveTo>
                    <a:pt x="1284" y="648"/>
                  </a:moveTo>
                  <a:lnTo>
                    <a:pt x="1300" y="648"/>
                  </a:lnTo>
                  <a:cubicBezTo>
                    <a:pt x="1304" y="648"/>
                    <a:pt x="1308" y="652"/>
                    <a:pt x="1308" y="656"/>
                  </a:cubicBezTo>
                  <a:cubicBezTo>
                    <a:pt x="1308" y="661"/>
                    <a:pt x="1304" y="664"/>
                    <a:pt x="1300" y="664"/>
                  </a:cubicBezTo>
                  <a:lnTo>
                    <a:pt x="1284" y="664"/>
                  </a:lnTo>
                  <a:cubicBezTo>
                    <a:pt x="1279" y="664"/>
                    <a:pt x="1276" y="661"/>
                    <a:pt x="1276" y="656"/>
                  </a:cubicBezTo>
                  <a:cubicBezTo>
                    <a:pt x="1276" y="652"/>
                    <a:pt x="1279" y="648"/>
                    <a:pt x="1284" y="648"/>
                  </a:cubicBezTo>
                  <a:close/>
                  <a:moveTo>
                    <a:pt x="1332" y="648"/>
                  </a:moveTo>
                  <a:lnTo>
                    <a:pt x="1348" y="648"/>
                  </a:lnTo>
                  <a:cubicBezTo>
                    <a:pt x="1352" y="648"/>
                    <a:pt x="1356" y="652"/>
                    <a:pt x="1356" y="656"/>
                  </a:cubicBezTo>
                  <a:cubicBezTo>
                    <a:pt x="1356" y="661"/>
                    <a:pt x="1352" y="664"/>
                    <a:pt x="1348" y="664"/>
                  </a:cubicBezTo>
                  <a:lnTo>
                    <a:pt x="1332" y="664"/>
                  </a:lnTo>
                  <a:cubicBezTo>
                    <a:pt x="1327" y="664"/>
                    <a:pt x="1324" y="661"/>
                    <a:pt x="1324" y="656"/>
                  </a:cubicBezTo>
                  <a:cubicBezTo>
                    <a:pt x="1324" y="652"/>
                    <a:pt x="1327" y="648"/>
                    <a:pt x="1332" y="648"/>
                  </a:cubicBezTo>
                  <a:close/>
                  <a:moveTo>
                    <a:pt x="1380" y="648"/>
                  </a:moveTo>
                  <a:lnTo>
                    <a:pt x="1396" y="648"/>
                  </a:lnTo>
                  <a:cubicBezTo>
                    <a:pt x="1400" y="648"/>
                    <a:pt x="1404" y="652"/>
                    <a:pt x="1404" y="656"/>
                  </a:cubicBezTo>
                  <a:cubicBezTo>
                    <a:pt x="1404" y="661"/>
                    <a:pt x="1400" y="664"/>
                    <a:pt x="1396" y="664"/>
                  </a:cubicBezTo>
                  <a:lnTo>
                    <a:pt x="1380" y="664"/>
                  </a:lnTo>
                  <a:cubicBezTo>
                    <a:pt x="1375" y="664"/>
                    <a:pt x="1372" y="661"/>
                    <a:pt x="1372" y="656"/>
                  </a:cubicBezTo>
                  <a:cubicBezTo>
                    <a:pt x="1372" y="652"/>
                    <a:pt x="1375" y="648"/>
                    <a:pt x="1380" y="648"/>
                  </a:cubicBezTo>
                  <a:close/>
                  <a:moveTo>
                    <a:pt x="1428" y="648"/>
                  </a:moveTo>
                  <a:lnTo>
                    <a:pt x="1444" y="648"/>
                  </a:lnTo>
                  <a:cubicBezTo>
                    <a:pt x="1448" y="648"/>
                    <a:pt x="1452" y="652"/>
                    <a:pt x="1452" y="656"/>
                  </a:cubicBezTo>
                  <a:cubicBezTo>
                    <a:pt x="1452" y="661"/>
                    <a:pt x="1448" y="664"/>
                    <a:pt x="1444" y="664"/>
                  </a:cubicBezTo>
                  <a:lnTo>
                    <a:pt x="1428" y="664"/>
                  </a:lnTo>
                  <a:cubicBezTo>
                    <a:pt x="1423" y="664"/>
                    <a:pt x="1420" y="661"/>
                    <a:pt x="1420" y="656"/>
                  </a:cubicBezTo>
                  <a:cubicBezTo>
                    <a:pt x="1420" y="652"/>
                    <a:pt x="1423" y="648"/>
                    <a:pt x="1428" y="648"/>
                  </a:cubicBezTo>
                  <a:close/>
                  <a:moveTo>
                    <a:pt x="1476" y="648"/>
                  </a:moveTo>
                  <a:lnTo>
                    <a:pt x="1492" y="648"/>
                  </a:lnTo>
                  <a:cubicBezTo>
                    <a:pt x="1496" y="648"/>
                    <a:pt x="1500" y="652"/>
                    <a:pt x="1500" y="656"/>
                  </a:cubicBezTo>
                  <a:cubicBezTo>
                    <a:pt x="1500" y="661"/>
                    <a:pt x="1496" y="664"/>
                    <a:pt x="1492" y="664"/>
                  </a:cubicBezTo>
                  <a:lnTo>
                    <a:pt x="1476" y="664"/>
                  </a:lnTo>
                  <a:cubicBezTo>
                    <a:pt x="1471" y="664"/>
                    <a:pt x="1468" y="661"/>
                    <a:pt x="1468" y="656"/>
                  </a:cubicBezTo>
                  <a:cubicBezTo>
                    <a:pt x="1468" y="652"/>
                    <a:pt x="1471" y="648"/>
                    <a:pt x="1476" y="648"/>
                  </a:cubicBezTo>
                  <a:close/>
                  <a:moveTo>
                    <a:pt x="1524" y="648"/>
                  </a:moveTo>
                  <a:lnTo>
                    <a:pt x="1540" y="648"/>
                  </a:lnTo>
                  <a:cubicBezTo>
                    <a:pt x="1544" y="648"/>
                    <a:pt x="1548" y="652"/>
                    <a:pt x="1548" y="656"/>
                  </a:cubicBezTo>
                  <a:cubicBezTo>
                    <a:pt x="1548" y="661"/>
                    <a:pt x="1544" y="664"/>
                    <a:pt x="1540" y="664"/>
                  </a:cubicBezTo>
                  <a:lnTo>
                    <a:pt x="1524" y="664"/>
                  </a:lnTo>
                  <a:cubicBezTo>
                    <a:pt x="1519" y="664"/>
                    <a:pt x="1516" y="661"/>
                    <a:pt x="1516" y="656"/>
                  </a:cubicBezTo>
                  <a:cubicBezTo>
                    <a:pt x="1516" y="652"/>
                    <a:pt x="1519" y="648"/>
                    <a:pt x="1524" y="648"/>
                  </a:cubicBezTo>
                  <a:close/>
                  <a:moveTo>
                    <a:pt x="1572" y="648"/>
                  </a:moveTo>
                  <a:lnTo>
                    <a:pt x="1588" y="648"/>
                  </a:lnTo>
                  <a:cubicBezTo>
                    <a:pt x="1592" y="648"/>
                    <a:pt x="1596" y="652"/>
                    <a:pt x="1596" y="656"/>
                  </a:cubicBezTo>
                  <a:cubicBezTo>
                    <a:pt x="1596" y="661"/>
                    <a:pt x="1592" y="664"/>
                    <a:pt x="1588" y="664"/>
                  </a:cubicBezTo>
                  <a:lnTo>
                    <a:pt x="1572" y="664"/>
                  </a:lnTo>
                  <a:cubicBezTo>
                    <a:pt x="1567" y="664"/>
                    <a:pt x="1564" y="661"/>
                    <a:pt x="1564" y="656"/>
                  </a:cubicBezTo>
                  <a:cubicBezTo>
                    <a:pt x="1564" y="652"/>
                    <a:pt x="1567" y="648"/>
                    <a:pt x="1572" y="648"/>
                  </a:cubicBezTo>
                  <a:close/>
                  <a:moveTo>
                    <a:pt x="1620" y="648"/>
                  </a:moveTo>
                  <a:lnTo>
                    <a:pt x="1636" y="648"/>
                  </a:lnTo>
                  <a:cubicBezTo>
                    <a:pt x="1640" y="648"/>
                    <a:pt x="1644" y="652"/>
                    <a:pt x="1644" y="656"/>
                  </a:cubicBezTo>
                  <a:cubicBezTo>
                    <a:pt x="1644" y="661"/>
                    <a:pt x="1640" y="664"/>
                    <a:pt x="1636" y="664"/>
                  </a:cubicBezTo>
                  <a:lnTo>
                    <a:pt x="1620" y="664"/>
                  </a:lnTo>
                  <a:cubicBezTo>
                    <a:pt x="1615" y="664"/>
                    <a:pt x="1612" y="661"/>
                    <a:pt x="1612" y="656"/>
                  </a:cubicBezTo>
                  <a:cubicBezTo>
                    <a:pt x="1612" y="652"/>
                    <a:pt x="1615" y="648"/>
                    <a:pt x="1620" y="648"/>
                  </a:cubicBezTo>
                  <a:close/>
                  <a:moveTo>
                    <a:pt x="1668" y="648"/>
                  </a:moveTo>
                  <a:lnTo>
                    <a:pt x="1684" y="648"/>
                  </a:lnTo>
                  <a:cubicBezTo>
                    <a:pt x="1688" y="648"/>
                    <a:pt x="1692" y="652"/>
                    <a:pt x="1692" y="656"/>
                  </a:cubicBezTo>
                  <a:cubicBezTo>
                    <a:pt x="1692" y="661"/>
                    <a:pt x="1688" y="664"/>
                    <a:pt x="1684" y="664"/>
                  </a:cubicBezTo>
                  <a:lnTo>
                    <a:pt x="1668" y="664"/>
                  </a:lnTo>
                  <a:cubicBezTo>
                    <a:pt x="1663" y="664"/>
                    <a:pt x="1660" y="661"/>
                    <a:pt x="1660" y="656"/>
                  </a:cubicBezTo>
                  <a:cubicBezTo>
                    <a:pt x="1660" y="652"/>
                    <a:pt x="1663" y="648"/>
                    <a:pt x="1668" y="648"/>
                  </a:cubicBezTo>
                  <a:close/>
                  <a:moveTo>
                    <a:pt x="1716" y="648"/>
                  </a:moveTo>
                  <a:lnTo>
                    <a:pt x="1732" y="648"/>
                  </a:lnTo>
                  <a:cubicBezTo>
                    <a:pt x="1736" y="648"/>
                    <a:pt x="1740" y="652"/>
                    <a:pt x="1740" y="656"/>
                  </a:cubicBezTo>
                  <a:cubicBezTo>
                    <a:pt x="1740" y="661"/>
                    <a:pt x="1736" y="664"/>
                    <a:pt x="1732" y="664"/>
                  </a:cubicBezTo>
                  <a:lnTo>
                    <a:pt x="1716" y="664"/>
                  </a:lnTo>
                  <a:cubicBezTo>
                    <a:pt x="1711" y="664"/>
                    <a:pt x="1708" y="661"/>
                    <a:pt x="1708" y="656"/>
                  </a:cubicBezTo>
                  <a:cubicBezTo>
                    <a:pt x="1708" y="652"/>
                    <a:pt x="1711" y="648"/>
                    <a:pt x="1716" y="648"/>
                  </a:cubicBezTo>
                  <a:close/>
                  <a:moveTo>
                    <a:pt x="1764" y="648"/>
                  </a:moveTo>
                  <a:lnTo>
                    <a:pt x="1780" y="648"/>
                  </a:lnTo>
                  <a:cubicBezTo>
                    <a:pt x="1784" y="648"/>
                    <a:pt x="1788" y="652"/>
                    <a:pt x="1788" y="656"/>
                  </a:cubicBezTo>
                  <a:cubicBezTo>
                    <a:pt x="1788" y="661"/>
                    <a:pt x="1784" y="664"/>
                    <a:pt x="1780" y="664"/>
                  </a:cubicBezTo>
                  <a:lnTo>
                    <a:pt x="1764" y="664"/>
                  </a:lnTo>
                  <a:cubicBezTo>
                    <a:pt x="1759" y="664"/>
                    <a:pt x="1756" y="661"/>
                    <a:pt x="1756" y="656"/>
                  </a:cubicBezTo>
                  <a:cubicBezTo>
                    <a:pt x="1756" y="652"/>
                    <a:pt x="1759" y="648"/>
                    <a:pt x="1764" y="648"/>
                  </a:cubicBezTo>
                  <a:close/>
                  <a:moveTo>
                    <a:pt x="1812" y="648"/>
                  </a:moveTo>
                  <a:lnTo>
                    <a:pt x="1828" y="648"/>
                  </a:lnTo>
                  <a:cubicBezTo>
                    <a:pt x="1832" y="648"/>
                    <a:pt x="1836" y="652"/>
                    <a:pt x="1836" y="656"/>
                  </a:cubicBezTo>
                  <a:cubicBezTo>
                    <a:pt x="1836" y="661"/>
                    <a:pt x="1832" y="664"/>
                    <a:pt x="1828" y="664"/>
                  </a:cubicBezTo>
                  <a:lnTo>
                    <a:pt x="1812" y="664"/>
                  </a:lnTo>
                  <a:cubicBezTo>
                    <a:pt x="1807" y="664"/>
                    <a:pt x="1804" y="661"/>
                    <a:pt x="1804" y="656"/>
                  </a:cubicBezTo>
                  <a:cubicBezTo>
                    <a:pt x="1804" y="652"/>
                    <a:pt x="1807" y="648"/>
                    <a:pt x="1812" y="648"/>
                  </a:cubicBezTo>
                  <a:close/>
                  <a:moveTo>
                    <a:pt x="1860" y="648"/>
                  </a:moveTo>
                  <a:lnTo>
                    <a:pt x="1876" y="648"/>
                  </a:lnTo>
                  <a:cubicBezTo>
                    <a:pt x="1880" y="648"/>
                    <a:pt x="1884" y="652"/>
                    <a:pt x="1884" y="656"/>
                  </a:cubicBezTo>
                  <a:cubicBezTo>
                    <a:pt x="1884" y="661"/>
                    <a:pt x="1880" y="664"/>
                    <a:pt x="1876" y="664"/>
                  </a:cubicBezTo>
                  <a:lnTo>
                    <a:pt x="1860" y="664"/>
                  </a:lnTo>
                  <a:cubicBezTo>
                    <a:pt x="1855" y="664"/>
                    <a:pt x="1852" y="661"/>
                    <a:pt x="1852" y="656"/>
                  </a:cubicBezTo>
                  <a:cubicBezTo>
                    <a:pt x="1852" y="652"/>
                    <a:pt x="1855" y="648"/>
                    <a:pt x="1860" y="648"/>
                  </a:cubicBezTo>
                  <a:close/>
                  <a:moveTo>
                    <a:pt x="1908" y="648"/>
                  </a:moveTo>
                  <a:lnTo>
                    <a:pt x="1924" y="648"/>
                  </a:lnTo>
                  <a:cubicBezTo>
                    <a:pt x="1928" y="648"/>
                    <a:pt x="1932" y="652"/>
                    <a:pt x="1932" y="656"/>
                  </a:cubicBezTo>
                  <a:cubicBezTo>
                    <a:pt x="1932" y="661"/>
                    <a:pt x="1928" y="664"/>
                    <a:pt x="1924" y="664"/>
                  </a:cubicBezTo>
                  <a:lnTo>
                    <a:pt x="1908" y="664"/>
                  </a:lnTo>
                  <a:cubicBezTo>
                    <a:pt x="1903" y="664"/>
                    <a:pt x="1900" y="661"/>
                    <a:pt x="1900" y="656"/>
                  </a:cubicBezTo>
                  <a:cubicBezTo>
                    <a:pt x="1900" y="652"/>
                    <a:pt x="1903" y="648"/>
                    <a:pt x="1908" y="648"/>
                  </a:cubicBezTo>
                  <a:close/>
                  <a:moveTo>
                    <a:pt x="1956" y="648"/>
                  </a:moveTo>
                  <a:lnTo>
                    <a:pt x="1972" y="648"/>
                  </a:lnTo>
                  <a:cubicBezTo>
                    <a:pt x="1976" y="648"/>
                    <a:pt x="1980" y="652"/>
                    <a:pt x="1980" y="656"/>
                  </a:cubicBezTo>
                  <a:cubicBezTo>
                    <a:pt x="1980" y="661"/>
                    <a:pt x="1976" y="664"/>
                    <a:pt x="1972" y="664"/>
                  </a:cubicBezTo>
                  <a:lnTo>
                    <a:pt x="1956" y="664"/>
                  </a:lnTo>
                  <a:cubicBezTo>
                    <a:pt x="1951" y="664"/>
                    <a:pt x="1948" y="661"/>
                    <a:pt x="1948" y="656"/>
                  </a:cubicBezTo>
                  <a:cubicBezTo>
                    <a:pt x="1948" y="652"/>
                    <a:pt x="1951" y="648"/>
                    <a:pt x="1956" y="648"/>
                  </a:cubicBezTo>
                  <a:close/>
                  <a:moveTo>
                    <a:pt x="2004" y="648"/>
                  </a:moveTo>
                  <a:lnTo>
                    <a:pt x="2020" y="648"/>
                  </a:lnTo>
                  <a:cubicBezTo>
                    <a:pt x="2024" y="648"/>
                    <a:pt x="2028" y="652"/>
                    <a:pt x="2028" y="656"/>
                  </a:cubicBezTo>
                  <a:cubicBezTo>
                    <a:pt x="2028" y="661"/>
                    <a:pt x="2024" y="664"/>
                    <a:pt x="2020" y="664"/>
                  </a:cubicBezTo>
                  <a:lnTo>
                    <a:pt x="2004" y="664"/>
                  </a:lnTo>
                  <a:cubicBezTo>
                    <a:pt x="1999" y="664"/>
                    <a:pt x="1996" y="661"/>
                    <a:pt x="1996" y="656"/>
                  </a:cubicBezTo>
                  <a:cubicBezTo>
                    <a:pt x="1996" y="652"/>
                    <a:pt x="1999" y="648"/>
                    <a:pt x="2004" y="648"/>
                  </a:cubicBezTo>
                  <a:close/>
                  <a:moveTo>
                    <a:pt x="2052" y="648"/>
                  </a:moveTo>
                  <a:lnTo>
                    <a:pt x="2068" y="648"/>
                  </a:lnTo>
                  <a:cubicBezTo>
                    <a:pt x="2072" y="648"/>
                    <a:pt x="2076" y="652"/>
                    <a:pt x="2076" y="656"/>
                  </a:cubicBezTo>
                  <a:cubicBezTo>
                    <a:pt x="2076" y="661"/>
                    <a:pt x="2072" y="664"/>
                    <a:pt x="2068" y="664"/>
                  </a:cubicBezTo>
                  <a:lnTo>
                    <a:pt x="2052" y="664"/>
                  </a:lnTo>
                  <a:cubicBezTo>
                    <a:pt x="2047" y="664"/>
                    <a:pt x="2044" y="661"/>
                    <a:pt x="2044" y="656"/>
                  </a:cubicBezTo>
                  <a:cubicBezTo>
                    <a:pt x="2044" y="652"/>
                    <a:pt x="2047" y="648"/>
                    <a:pt x="2052" y="648"/>
                  </a:cubicBezTo>
                  <a:close/>
                  <a:moveTo>
                    <a:pt x="2100" y="648"/>
                  </a:moveTo>
                  <a:lnTo>
                    <a:pt x="2116" y="648"/>
                  </a:lnTo>
                  <a:cubicBezTo>
                    <a:pt x="2120" y="648"/>
                    <a:pt x="2124" y="652"/>
                    <a:pt x="2124" y="656"/>
                  </a:cubicBezTo>
                  <a:cubicBezTo>
                    <a:pt x="2124" y="661"/>
                    <a:pt x="2120" y="664"/>
                    <a:pt x="2116" y="664"/>
                  </a:cubicBezTo>
                  <a:lnTo>
                    <a:pt x="2100" y="664"/>
                  </a:lnTo>
                  <a:cubicBezTo>
                    <a:pt x="2095" y="664"/>
                    <a:pt x="2092" y="661"/>
                    <a:pt x="2092" y="656"/>
                  </a:cubicBezTo>
                  <a:cubicBezTo>
                    <a:pt x="2092" y="652"/>
                    <a:pt x="2095" y="648"/>
                    <a:pt x="2100" y="648"/>
                  </a:cubicBezTo>
                  <a:close/>
                  <a:moveTo>
                    <a:pt x="2116" y="632"/>
                  </a:moveTo>
                  <a:lnTo>
                    <a:pt x="2116" y="616"/>
                  </a:lnTo>
                  <a:cubicBezTo>
                    <a:pt x="2116" y="612"/>
                    <a:pt x="2120" y="608"/>
                    <a:pt x="2124" y="608"/>
                  </a:cubicBezTo>
                  <a:cubicBezTo>
                    <a:pt x="2128" y="608"/>
                    <a:pt x="2132" y="612"/>
                    <a:pt x="2132" y="616"/>
                  </a:cubicBezTo>
                  <a:lnTo>
                    <a:pt x="2132" y="632"/>
                  </a:lnTo>
                  <a:cubicBezTo>
                    <a:pt x="2132" y="637"/>
                    <a:pt x="2128" y="640"/>
                    <a:pt x="2124" y="640"/>
                  </a:cubicBezTo>
                  <a:cubicBezTo>
                    <a:pt x="2120" y="640"/>
                    <a:pt x="2116" y="637"/>
                    <a:pt x="2116" y="632"/>
                  </a:cubicBezTo>
                  <a:close/>
                  <a:moveTo>
                    <a:pt x="2116" y="584"/>
                  </a:moveTo>
                  <a:lnTo>
                    <a:pt x="2116" y="568"/>
                  </a:lnTo>
                  <a:cubicBezTo>
                    <a:pt x="2116" y="564"/>
                    <a:pt x="2120" y="560"/>
                    <a:pt x="2124" y="560"/>
                  </a:cubicBezTo>
                  <a:cubicBezTo>
                    <a:pt x="2128" y="560"/>
                    <a:pt x="2132" y="564"/>
                    <a:pt x="2132" y="568"/>
                  </a:cubicBezTo>
                  <a:lnTo>
                    <a:pt x="2132" y="584"/>
                  </a:lnTo>
                  <a:cubicBezTo>
                    <a:pt x="2132" y="589"/>
                    <a:pt x="2128" y="592"/>
                    <a:pt x="2124" y="592"/>
                  </a:cubicBezTo>
                  <a:cubicBezTo>
                    <a:pt x="2120" y="592"/>
                    <a:pt x="2116" y="589"/>
                    <a:pt x="2116" y="584"/>
                  </a:cubicBezTo>
                  <a:close/>
                  <a:moveTo>
                    <a:pt x="2116" y="536"/>
                  </a:moveTo>
                  <a:lnTo>
                    <a:pt x="2116" y="520"/>
                  </a:lnTo>
                  <a:cubicBezTo>
                    <a:pt x="2116" y="516"/>
                    <a:pt x="2120" y="512"/>
                    <a:pt x="2124" y="512"/>
                  </a:cubicBezTo>
                  <a:cubicBezTo>
                    <a:pt x="2128" y="512"/>
                    <a:pt x="2132" y="516"/>
                    <a:pt x="2132" y="520"/>
                  </a:cubicBezTo>
                  <a:lnTo>
                    <a:pt x="2132" y="536"/>
                  </a:lnTo>
                  <a:cubicBezTo>
                    <a:pt x="2132" y="541"/>
                    <a:pt x="2128" y="544"/>
                    <a:pt x="2124" y="544"/>
                  </a:cubicBezTo>
                  <a:cubicBezTo>
                    <a:pt x="2120" y="544"/>
                    <a:pt x="2116" y="541"/>
                    <a:pt x="2116" y="536"/>
                  </a:cubicBezTo>
                  <a:close/>
                  <a:moveTo>
                    <a:pt x="2116" y="488"/>
                  </a:moveTo>
                  <a:lnTo>
                    <a:pt x="2116" y="472"/>
                  </a:lnTo>
                  <a:cubicBezTo>
                    <a:pt x="2116" y="468"/>
                    <a:pt x="2120" y="464"/>
                    <a:pt x="2124" y="464"/>
                  </a:cubicBezTo>
                  <a:cubicBezTo>
                    <a:pt x="2128" y="464"/>
                    <a:pt x="2132" y="468"/>
                    <a:pt x="2132" y="472"/>
                  </a:cubicBezTo>
                  <a:lnTo>
                    <a:pt x="2132" y="488"/>
                  </a:lnTo>
                  <a:cubicBezTo>
                    <a:pt x="2132" y="493"/>
                    <a:pt x="2128" y="496"/>
                    <a:pt x="2124" y="496"/>
                  </a:cubicBezTo>
                  <a:cubicBezTo>
                    <a:pt x="2120" y="496"/>
                    <a:pt x="2116" y="493"/>
                    <a:pt x="2116" y="488"/>
                  </a:cubicBezTo>
                  <a:close/>
                  <a:moveTo>
                    <a:pt x="2116" y="440"/>
                  </a:moveTo>
                  <a:lnTo>
                    <a:pt x="2116" y="424"/>
                  </a:lnTo>
                  <a:cubicBezTo>
                    <a:pt x="2116" y="420"/>
                    <a:pt x="2120" y="416"/>
                    <a:pt x="2124" y="416"/>
                  </a:cubicBezTo>
                  <a:cubicBezTo>
                    <a:pt x="2128" y="416"/>
                    <a:pt x="2132" y="420"/>
                    <a:pt x="2132" y="424"/>
                  </a:cubicBezTo>
                  <a:lnTo>
                    <a:pt x="2132" y="440"/>
                  </a:lnTo>
                  <a:cubicBezTo>
                    <a:pt x="2132" y="445"/>
                    <a:pt x="2128" y="448"/>
                    <a:pt x="2124" y="448"/>
                  </a:cubicBezTo>
                  <a:cubicBezTo>
                    <a:pt x="2120" y="448"/>
                    <a:pt x="2116" y="445"/>
                    <a:pt x="2116" y="440"/>
                  </a:cubicBezTo>
                  <a:close/>
                  <a:moveTo>
                    <a:pt x="2116" y="392"/>
                  </a:moveTo>
                  <a:lnTo>
                    <a:pt x="2116" y="376"/>
                  </a:lnTo>
                  <a:cubicBezTo>
                    <a:pt x="2116" y="372"/>
                    <a:pt x="2120" y="368"/>
                    <a:pt x="2124" y="368"/>
                  </a:cubicBezTo>
                  <a:cubicBezTo>
                    <a:pt x="2128" y="368"/>
                    <a:pt x="2132" y="372"/>
                    <a:pt x="2132" y="376"/>
                  </a:cubicBezTo>
                  <a:lnTo>
                    <a:pt x="2132" y="392"/>
                  </a:lnTo>
                  <a:cubicBezTo>
                    <a:pt x="2132" y="397"/>
                    <a:pt x="2128" y="400"/>
                    <a:pt x="2124" y="400"/>
                  </a:cubicBezTo>
                  <a:cubicBezTo>
                    <a:pt x="2120" y="400"/>
                    <a:pt x="2116" y="397"/>
                    <a:pt x="2116" y="392"/>
                  </a:cubicBezTo>
                  <a:close/>
                  <a:moveTo>
                    <a:pt x="2116" y="344"/>
                  </a:moveTo>
                  <a:lnTo>
                    <a:pt x="2116" y="328"/>
                  </a:lnTo>
                  <a:cubicBezTo>
                    <a:pt x="2116" y="324"/>
                    <a:pt x="2120" y="320"/>
                    <a:pt x="2124" y="320"/>
                  </a:cubicBezTo>
                  <a:cubicBezTo>
                    <a:pt x="2128" y="320"/>
                    <a:pt x="2132" y="324"/>
                    <a:pt x="2132" y="328"/>
                  </a:cubicBezTo>
                  <a:lnTo>
                    <a:pt x="2132" y="344"/>
                  </a:lnTo>
                  <a:cubicBezTo>
                    <a:pt x="2132" y="349"/>
                    <a:pt x="2128" y="352"/>
                    <a:pt x="2124" y="352"/>
                  </a:cubicBezTo>
                  <a:cubicBezTo>
                    <a:pt x="2120" y="352"/>
                    <a:pt x="2116" y="349"/>
                    <a:pt x="2116" y="344"/>
                  </a:cubicBezTo>
                  <a:close/>
                  <a:moveTo>
                    <a:pt x="2116" y="296"/>
                  </a:moveTo>
                  <a:lnTo>
                    <a:pt x="2116" y="280"/>
                  </a:lnTo>
                  <a:cubicBezTo>
                    <a:pt x="2116" y="276"/>
                    <a:pt x="2120" y="272"/>
                    <a:pt x="2124" y="272"/>
                  </a:cubicBezTo>
                  <a:cubicBezTo>
                    <a:pt x="2128" y="272"/>
                    <a:pt x="2132" y="276"/>
                    <a:pt x="2132" y="280"/>
                  </a:cubicBezTo>
                  <a:lnTo>
                    <a:pt x="2132" y="296"/>
                  </a:lnTo>
                  <a:cubicBezTo>
                    <a:pt x="2132" y="301"/>
                    <a:pt x="2128" y="304"/>
                    <a:pt x="2124" y="304"/>
                  </a:cubicBezTo>
                  <a:cubicBezTo>
                    <a:pt x="2120" y="304"/>
                    <a:pt x="2116" y="301"/>
                    <a:pt x="2116" y="296"/>
                  </a:cubicBezTo>
                  <a:close/>
                  <a:moveTo>
                    <a:pt x="2116" y="248"/>
                  </a:moveTo>
                  <a:lnTo>
                    <a:pt x="2116" y="232"/>
                  </a:lnTo>
                  <a:cubicBezTo>
                    <a:pt x="2116" y="228"/>
                    <a:pt x="2120" y="224"/>
                    <a:pt x="2124" y="224"/>
                  </a:cubicBezTo>
                  <a:cubicBezTo>
                    <a:pt x="2128" y="224"/>
                    <a:pt x="2132" y="228"/>
                    <a:pt x="2132" y="232"/>
                  </a:cubicBezTo>
                  <a:lnTo>
                    <a:pt x="2132" y="248"/>
                  </a:lnTo>
                  <a:cubicBezTo>
                    <a:pt x="2132" y="253"/>
                    <a:pt x="2128" y="256"/>
                    <a:pt x="2124" y="256"/>
                  </a:cubicBezTo>
                  <a:cubicBezTo>
                    <a:pt x="2120" y="256"/>
                    <a:pt x="2116" y="253"/>
                    <a:pt x="2116" y="248"/>
                  </a:cubicBezTo>
                  <a:close/>
                  <a:moveTo>
                    <a:pt x="2116" y="200"/>
                  </a:moveTo>
                  <a:lnTo>
                    <a:pt x="2116" y="184"/>
                  </a:lnTo>
                  <a:cubicBezTo>
                    <a:pt x="2116" y="180"/>
                    <a:pt x="2120" y="176"/>
                    <a:pt x="2124" y="176"/>
                  </a:cubicBezTo>
                  <a:cubicBezTo>
                    <a:pt x="2128" y="176"/>
                    <a:pt x="2132" y="180"/>
                    <a:pt x="2132" y="184"/>
                  </a:cubicBezTo>
                  <a:lnTo>
                    <a:pt x="2132" y="200"/>
                  </a:lnTo>
                  <a:cubicBezTo>
                    <a:pt x="2132" y="205"/>
                    <a:pt x="2128" y="208"/>
                    <a:pt x="2124" y="208"/>
                  </a:cubicBezTo>
                  <a:cubicBezTo>
                    <a:pt x="2120" y="208"/>
                    <a:pt x="2116" y="205"/>
                    <a:pt x="2116" y="200"/>
                  </a:cubicBezTo>
                  <a:close/>
                  <a:moveTo>
                    <a:pt x="2116" y="152"/>
                  </a:moveTo>
                  <a:lnTo>
                    <a:pt x="2116" y="136"/>
                  </a:lnTo>
                  <a:cubicBezTo>
                    <a:pt x="2116" y="132"/>
                    <a:pt x="2120" y="128"/>
                    <a:pt x="2124" y="128"/>
                  </a:cubicBezTo>
                  <a:cubicBezTo>
                    <a:pt x="2128" y="128"/>
                    <a:pt x="2132" y="132"/>
                    <a:pt x="2132" y="136"/>
                  </a:cubicBezTo>
                  <a:lnTo>
                    <a:pt x="2132" y="152"/>
                  </a:lnTo>
                  <a:cubicBezTo>
                    <a:pt x="2132" y="157"/>
                    <a:pt x="2128" y="160"/>
                    <a:pt x="2124" y="160"/>
                  </a:cubicBezTo>
                  <a:cubicBezTo>
                    <a:pt x="2120" y="160"/>
                    <a:pt x="2116" y="157"/>
                    <a:pt x="2116" y="152"/>
                  </a:cubicBezTo>
                  <a:close/>
                  <a:moveTo>
                    <a:pt x="2116" y="104"/>
                  </a:moveTo>
                  <a:lnTo>
                    <a:pt x="2116" y="88"/>
                  </a:lnTo>
                  <a:cubicBezTo>
                    <a:pt x="2116" y="84"/>
                    <a:pt x="2120" y="80"/>
                    <a:pt x="2124" y="80"/>
                  </a:cubicBezTo>
                  <a:cubicBezTo>
                    <a:pt x="2128" y="80"/>
                    <a:pt x="2132" y="84"/>
                    <a:pt x="2132" y="88"/>
                  </a:cubicBezTo>
                  <a:lnTo>
                    <a:pt x="2132" y="104"/>
                  </a:lnTo>
                  <a:cubicBezTo>
                    <a:pt x="2132" y="109"/>
                    <a:pt x="2128" y="112"/>
                    <a:pt x="2124" y="112"/>
                  </a:cubicBezTo>
                  <a:cubicBezTo>
                    <a:pt x="2120" y="112"/>
                    <a:pt x="2116" y="109"/>
                    <a:pt x="2116" y="104"/>
                  </a:cubicBezTo>
                  <a:close/>
                  <a:moveTo>
                    <a:pt x="2116" y="56"/>
                  </a:moveTo>
                  <a:lnTo>
                    <a:pt x="2116" y="40"/>
                  </a:lnTo>
                  <a:cubicBezTo>
                    <a:pt x="2116" y="36"/>
                    <a:pt x="2120" y="32"/>
                    <a:pt x="2124" y="32"/>
                  </a:cubicBezTo>
                  <a:cubicBezTo>
                    <a:pt x="2128" y="32"/>
                    <a:pt x="2132" y="36"/>
                    <a:pt x="2132" y="40"/>
                  </a:cubicBezTo>
                  <a:lnTo>
                    <a:pt x="2132" y="56"/>
                  </a:lnTo>
                  <a:cubicBezTo>
                    <a:pt x="2132" y="61"/>
                    <a:pt x="2128" y="64"/>
                    <a:pt x="2124" y="64"/>
                  </a:cubicBezTo>
                  <a:cubicBezTo>
                    <a:pt x="2120" y="64"/>
                    <a:pt x="2116" y="61"/>
                    <a:pt x="2116" y="56"/>
                  </a:cubicBezTo>
                  <a:close/>
                  <a:moveTo>
                    <a:pt x="2116" y="8"/>
                  </a:moveTo>
                  <a:lnTo>
                    <a:pt x="2116" y="8"/>
                  </a:lnTo>
                  <a:cubicBezTo>
                    <a:pt x="2116" y="3"/>
                    <a:pt x="2120" y="0"/>
                    <a:pt x="2124" y="0"/>
                  </a:cubicBezTo>
                  <a:cubicBezTo>
                    <a:pt x="2128" y="0"/>
                    <a:pt x="2132" y="3"/>
                    <a:pt x="2132" y="8"/>
                  </a:cubicBezTo>
                  <a:lnTo>
                    <a:pt x="2132" y="8"/>
                  </a:lnTo>
                  <a:cubicBezTo>
                    <a:pt x="2132" y="13"/>
                    <a:pt x="2128" y="16"/>
                    <a:pt x="2124" y="16"/>
                  </a:cubicBezTo>
                  <a:cubicBezTo>
                    <a:pt x="2120" y="16"/>
                    <a:pt x="2116" y="13"/>
                    <a:pt x="2116" y="8"/>
                  </a:cubicBezTo>
                  <a:close/>
                </a:path>
              </a:pathLst>
            </a:custGeom>
            <a:solidFill>
              <a:srgbClr val="000000"/>
            </a:solidFill>
            <a:ln w="14288" cap="flat">
              <a:solidFill>
                <a:srgbClr val="000000"/>
              </a:solidFill>
              <a:prstDash val="solid"/>
              <a:bevel/>
            </a:ln>
          </p:spPr>
          <p:txBody>
            <a:bodyPr/>
            <a:lstStyle/>
            <a:p>
              <a:endParaRPr sz="3600"/>
            </a:p>
          </p:txBody>
        </p:sp>
        <p:sp>
          <p:nvSpPr>
            <p:cNvPr id="38" name="任意多边形 37"/>
            <p:cNvSpPr/>
            <p:nvPr/>
          </p:nvSpPr>
          <p:spPr>
            <a:xfrm>
              <a:off x="2664" y="860"/>
              <a:ext cx="54" cy="39"/>
            </a:xfrm>
            <a:custGeom>
              <a:avLst/>
              <a:gdLst/>
              <a:ahLst/>
              <a:cxnLst/>
              <a:rect l="0" t="0" r="0" b="0"/>
              <a:pathLst>
                <a:path w="92" h="92">
                  <a:moveTo>
                    <a:pt x="46" y="0"/>
                  </a:moveTo>
                  <a:lnTo>
                    <a:pt x="92" y="92"/>
                  </a:lnTo>
                  <a:cubicBezTo>
                    <a:pt x="63" y="78"/>
                    <a:pt x="29" y="78"/>
                    <a:pt x="0" y="92"/>
                  </a:cubicBezTo>
                  <a:lnTo>
                    <a:pt x="0" y="92"/>
                  </a:lnTo>
                  <a:lnTo>
                    <a:pt x="46" y="0"/>
                  </a:lnTo>
                  <a:close/>
                </a:path>
              </a:pathLst>
            </a:custGeom>
            <a:solidFill>
              <a:srgbClr val="000000"/>
            </a:solidFill>
            <a:ln w="0">
              <a:solidFill>
                <a:srgbClr val="000000"/>
              </a:solidFill>
              <a:prstDash val="solid"/>
              <a:miter lim="800000"/>
            </a:ln>
          </p:spPr>
          <p:txBody>
            <a:bodyPr/>
            <a:lstStyle/>
            <a:p>
              <a:endParaRPr sz="3600"/>
            </a:p>
          </p:txBody>
        </p:sp>
        <p:sp>
          <p:nvSpPr>
            <p:cNvPr id="39" name="任意多边形 38"/>
            <p:cNvSpPr/>
            <p:nvPr/>
          </p:nvSpPr>
          <p:spPr>
            <a:xfrm>
              <a:off x="2864" y="892"/>
              <a:ext cx="9" cy="931"/>
            </a:xfrm>
            <a:custGeom>
              <a:avLst/>
              <a:gdLst/>
              <a:ahLst/>
              <a:cxnLst/>
              <a:rect l="0" t="0" r="0" b="0"/>
              <a:pathLst>
                <a:path w="16" h="2192">
                  <a:moveTo>
                    <a:pt x="0" y="2184"/>
                  </a:moveTo>
                  <a:lnTo>
                    <a:pt x="0" y="2168"/>
                  </a:lnTo>
                  <a:cubicBezTo>
                    <a:pt x="0" y="2164"/>
                    <a:pt x="4" y="2160"/>
                    <a:pt x="8" y="2160"/>
                  </a:cubicBezTo>
                  <a:cubicBezTo>
                    <a:pt x="13" y="2160"/>
                    <a:pt x="16" y="2164"/>
                    <a:pt x="16" y="2168"/>
                  </a:cubicBezTo>
                  <a:lnTo>
                    <a:pt x="16" y="2184"/>
                  </a:lnTo>
                  <a:cubicBezTo>
                    <a:pt x="16" y="2189"/>
                    <a:pt x="13" y="2192"/>
                    <a:pt x="8" y="2192"/>
                  </a:cubicBezTo>
                  <a:cubicBezTo>
                    <a:pt x="4" y="2192"/>
                    <a:pt x="0" y="2189"/>
                    <a:pt x="0" y="2184"/>
                  </a:cubicBezTo>
                  <a:close/>
                  <a:moveTo>
                    <a:pt x="0" y="2136"/>
                  </a:moveTo>
                  <a:lnTo>
                    <a:pt x="0" y="2120"/>
                  </a:lnTo>
                  <a:cubicBezTo>
                    <a:pt x="0" y="2116"/>
                    <a:pt x="4" y="2112"/>
                    <a:pt x="8" y="2112"/>
                  </a:cubicBezTo>
                  <a:cubicBezTo>
                    <a:pt x="13" y="2112"/>
                    <a:pt x="16" y="2116"/>
                    <a:pt x="16" y="2120"/>
                  </a:cubicBezTo>
                  <a:lnTo>
                    <a:pt x="16" y="2136"/>
                  </a:lnTo>
                  <a:cubicBezTo>
                    <a:pt x="16" y="2141"/>
                    <a:pt x="13" y="2144"/>
                    <a:pt x="8" y="2144"/>
                  </a:cubicBezTo>
                  <a:cubicBezTo>
                    <a:pt x="4" y="2144"/>
                    <a:pt x="0" y="2141"/>
                    <a:pt x="0" y="2136"/>
                  </a:cubicBezTo>
                  <a:close/>
                  <a:moveTo>
                    <a:pt x="0" y="2088"/>
                  </a:moveTo>
                  <a:lnTo>
                    <a:pt x="0" y="2072"/>
                  </a:lnTo>
                  <a:cubicBezTo>
                    <a:pt x="0" y="2068"/>
                    <a:pt x="4" y="2064"/>
                    <a:pt x="8" y="2064"/>
                  </a:cubicBezTo>
                  <a:cubicBezTo>
                    <a:pt x="13" y="2064"/>
                    <a:pt x="16" y="2068"/>
                    <a:pt x="16" y="2072"/>
                  </a:cubicBezTo>
                  <a:lnTo>
                    <a:pt x="16" y="2088"/>
                  </a:lnTo>
                  <a:cubicBezTo>
                    <a:pt x="16" y="2093"/>
                    <a:pt x="13" y="2096"/>
                    <a:pt x="8" y="2096"/>
                  </a:cubicBezTo>
                  <a:cubicBezTo>
                    <a:pt x="4" y="2096"/>
                    <a:pt x="0" y="2093"/>
                    <a:pt x="0" y="2088"/>
                  </a:cubicBezTo>
                  <a:close/>
                  <a:moveTo>
                    <a:pt x="0" y="2040"/>
                  </a:moveTo>
                  <a:lnTo>
                    <a:pt x="0" y="2024"/>
                  </a:lnTo>
                  <a:cubicBezTo>
                    <a:pt x="0" y="2020"/>
                    <a:pt x="4" y="2016"/>
                    <a:pt x="8" y="2016"/>
                  </a:cubicBezTo>
                  <a:cubicBezTo>
                    <a:pt x="13" y="2016"/>
                    <a:pt x="16" y="2020"/>
                    <a:pt x="16" y="2024"/>
                  </a:cubicBezTo>
                  <a:lnTo>
                    <a:pt x="16" y="2040"/>
                  </a:lnTo>
                  <a:cubicBezTo>
                    <a:pt x="16" y="2045"/>
                    <a:pt x="13" y="2048"/>
                    <a:pt x="8" y="2048"/>
                  </a:cubicBezTo>
                  <a:cubicBezTo>
                    <a:pt x="4" y="2048"/>
                    <a:pt x="0" y="2045"/>
                    <a:pt x="0" y="2040"/>
                  </a:cubicBezTo>
                  <a:close/>
                  <a:moveTo>
                    <a:pt x="0" y="1992"/>
                  </a:moveTo>
                  <a:lnTo>
                    <a:pt x="0" y="1976"/>
                  </a:lnTo>
                  <a:cubicBezTo>
                    <a:pt x="0" y="1972"/>
                    <a:pt x="4" y="1968"/>
                    <a:pt x="8" y="1968"/>
                  </a:cubicBezTo>
                  <a:cubicBezTo>
                    <a:pt x="13" y="1968"/>
                    <a:pt x="16" y="1972"/>
                    <a:pt x="16" y="1976"/>
                  </a:cubicBezTo>
                  <a:lnTo>
                    <a:pt x="16" y="1992"/>
                  </a:lnTo>
                  <a:cubicBezTo>
                    <a:pt x="16" y="1997"/>
                    <a:pt x="13" y="2000"/>
                    <a:pt x="8" y="2000"/>
                  </a:cubicBezTo>
                  <a:cubicBezTo>
                    <a:pt x="4" y="2000"/>
                    <a:pt x="0" y="1997"/>
                    <a:pt x="0" y="1992"/>
                  </a:cubicBezTo>
                  <a:close/>
                  <a:moveTo>
                    <a:pt x="0" y="1944"/>
                  </a:moveTo>
                  <a:lnTo>
                    <a:pt x="0" y="1928"/>
                  </a:lnTo>
                  <a:cubicBezTo>
                    <a:pt x="0" y="1924"/>
                    <a:pt x="4" y="1920"/>
                    <a:pt x="8" y="1920"/>
                  </a:cubicBezTo>
                  <a:cubicBezTo>
                    <a:pt x="13" y="1920"/>
                    <a:pt x="16" y="1924"/>
                    <a:pt x="16" y="1928"/>
                  </a:cubicBezTo>
                  <a:lnTo>
                    <a:pt x="16" y="1944"/>
                  </a:lnTo>
                  <a:cubicBezTo>
                    <a:pt x="16" y="1949"/>
                    <a:pt x="13" y="1952"/>
                    <a:pt x="8" y="1952"/>
                  </a:cubicBezTo>
                  <a:cubicBezTo>
                    <a:pt x="4" y="1952"/>
                    <a:pt x="0" y="1949"/>
                    <a:pt x="0" y="1944"/>
                  </a:cubicBezTo>
                  <a:close/>
                  <a:moveTo>
                    <a:pt x="0" y="1896"/>
                  </a:moveTo>
                  <a:lnTo>
                    <a:pt x="0" y="1880"/>
                  </a:lnTo>
                  <a:cubicBezTo>
                    <a:pt x="0" y="1876"/>
                    <a:pt x="4" y="1872"/>
                    <a:pt x="8" y="1872"/>
                  </a:cubicBezTo>
                  <a:cubicBezTo>
                    <a:pt x="13" y="1872"/>
                    <a:pt x="16" y="1876"/>
                    <a:pt x="16" y="1880"/>
                  </a:cubicBezTo>
                  <a:lnTo>
                    <a:pt x="16" y="1896"/>
                  </a:lnTo>
                  <a:cubicBezTo>
                    <a:pt x="16" y="1901"/>
                    <a:pt x="13" y="1904"/>
                    <a:pt x="8" y="1904"/>
                  </a:cubicBezTo>
                  <a:cubicBezTo>
                    <a:pt x="4" y="1904"/>
                    <a:pt x="0" y="1901"/>
                    <a:pt x="0" y="1896"/>
                  </a:cubicBezTo>
                  <a:close/>
                  <a:moveTo>
                    <a:pt x="0" y="1848"/>
                  </a:moveTo>
                  <a:lnTo>
                    <a:pt x="0" y="1832"/>
                  </a:lnTo>
                  <a:cubicBezTo>
                    <a:pt x="0" y="1828"/>
                    <a:pt x="4" y="1824"/>
                    <a:pt x="8" y="1824"/>
                  </a:cubicBezTo>
                  <a:cubicBezTo>
                    <a:pt x="13" y="1824"/>
                    <a:pt x="16" y="1828"/>
                    <a:pt x="16" y="1832"/>
                  </a:cubicBezTo>
                  <a:lnTo>
                    <a:pt x="16" y="1848"/>
                  </a:lnTo>
                  <a:cubicBezTo>
                    <a:pt x="16" y="1853"/>
                    <a:pt x="13" y="1856"/>
                    <a:pt x="8" y="1856"/>
                  </a:cubicBezTo>
                  <a:cubicBezTo>
                    <a:pt x="4" y="1856"/>
                    <a:pt x="0" y="1853"/>
                    <a:pt x="0" y="1848"/>
                  </a:cubicBezTo>
                  <a:close/>
                  <a:moveTo>
                    <a:pt x="0" y="1800"/>
                  </a:moveTo>
                  <a:lnTo>
                    <a:pt x="0" y="1784"/>
                  </a:lnTo>
                  <a:cubicBezTo>
                    <a:pt x="0" y="1780"/>
                    <a:pt x="4" y="1776"/>
                    <a:pt x="8" y="1776"/>
                  </a:cubicBezTo>
                  <a:cubicBezTo>
                    <a:pt x="13" y="1776"/>
                    <a:pt x="16" y="1780"/>
                    <a:pt x="16" y="1784"/>
                  </a:cubicBezTo>
                  <a:lnTo>
                    <a:pt x="16" y="1800"/>
                  </a:lnTo>
                  <a:cubicBezTo>
                    <a:pt x="16" y="1805"/>
                    <a:pt x="13" y="1808"/>
                    <a:pt x="8" y="1808"/>
                  </a:cubicBezTo>
                  <a:cubicBezTo>
                    <a:pt x="4" y="1808"/>
                    <a:pt x="0" y="1805"/>
                    <a:pt x="0" y="1800"/>
                  </a:cubicBezTo>
                  <a:close/>
                  <a:moveTo>
                    <a:pt x="0" y="1752"/>
                  </a:moveTo>
                  <a:lnTo>
                    <a:pt x="0" y="1736"/>
                  </a:lnTo>
                  <a:cubicBezTo>
                    <a:pt x="0" y="1732"/>
                    <a:pt x="4" y="1728"/>
                    <a:pt x="8" y="1728"/>
                  </a:cubicBezTo>
                  <a:cubicBezTo>
                    <a:pt x="13" y="1728"/>
                    <a:pt x="16" y="1732"/>
                    <a:pt x="16" y="1736"/>
                  </a:cubicBezTo>
                  <a:lnTo>
                    <a:pt x="16" y="1752"/>
                  </a:lnTo>
                  <a:cubicBezTo>
                    <a:pt x="16" y="1757"/>
                    <a:pt x="13" y="1760"/>
                    <a:pt x="8" y="1760"/>
                  </a:cubicBezTo>
                  <a:cubicBezTo>
                    <a:pt x="4" y="1760"/>
                    <a:pt x="0" y="1757"/>
                    <a:pt x="0" y="1752"/>
                  </a:cubicBezTo>
                  <a:close/>
                  <a:moveTo>
                    <a:pt x="0" y="1704"/>
                  </a:moveTo>
                  <a:lnTo>
                    <a:pt x="0" y="1688"/>
                  </a:lnTo>
                  <a:cubicBezTo>
                    <a:pt x="0" y="1684"/>
                    <a:pt x="4" y="1680"/>
                    <a:pt x="8" y="1680"/>
                  </a:cubicBezTo>
                  <a:cubicBezTo>
                    <a:pt x="13" y="1680"/>
                    <a:pt x="16" y="1684"/>
                    <a:pt x="16" y="1688"/>
                  </a:cubicBezTo>
                  <a:lnTo>
                    <a:pt x="16" y="1704"/>
                  </a:lnTo>
                  <a:cubicBezTo>
                    <a:pt x="16" y="1709"/>
                    <a:pt x="13" y="1712"/>
                    <a:pt x="8" y="1712"/>
                  </a:cubicBezTo>
                  <a:cubicBezTo>
                    <a:pt x="4" y="1712"/>
                    <a:pt x="0" y="1709"/>
                    <a:pt x="0" y="1704"/>
                  </a:cubicBezTo>
                  <a:close/>
                  <a:moveTo>
                    <a:pt x="0" y="1656"/>
                  </a:moveTo>
                  <a:lnTo>
                    <a:pt x="0" y="1640"/>
                  </a:lnTo>
                  <a:cubicBezTo>
                    <a:pt x="0" y="1636"/>
                    <a:pt x="4" y="1632"/>
                    <a:pt x="8" y="1632"/>
                  </a:cubicBezTo>
                  <a:cubicBezTo>
                    <a:pt x="13" y="1632"/>
                    <a:pt x="16" y="1636"/>
                    <a:pt x="16" y="1640"/>
                  </a:cubicBezTo>
                  <a:lnTo>
                    <a:pt x="16" y="1656"/>
                  </a:lnTo>
                  <a:cubicBezTo>
                    <a:pt x="16" y="1661"/>
                    <a:pt x="13" y="1664"/>
                    <a:pt x="8" y="1664"/>
                  </a:cubicBezTo>
                  <a:cubicBezTo>
                    <a:pt x="4" y="1664"/>
                    <a:pt x="0" y="1661"/>
                    <a:pt x="0" y="1656"/>
                  </a:cubicBezTo>
                  <a:close/>
                  <a:moveTo>
                    <a:pt x="0" y="1608"/>
                  </a:moveTo>
                  <a:lnTo>
                    <a:pt x="0" y="1592"/>
                  </a:lnTo>
                  <a:cubicBezTo>
                    <a:pt x="0" y="1588"/>
                    <a:pt x="4" y="1584"/>
                    <a:pt x="8" y="1584"/>
                  </a:cubicBezTo>
                  <a:cubicBezTo>
                    <a:pt x="13" y="1584"/>
                    <a:pt x="16" y="1588"/>
                    <a:pt x="16" y="1592"/>
                  </a:cubicBezTo>
                  <a:lnTo>
                    <a:pt x="16" y="1608"/>
                  </a:lnTo>
                  <a:cubicBezTo>
                    <a:pt x="16" y="1613"/>
                    <a:pt x="13" y="1616"/>
                    <a:pt x="8" y="1616"/>
                  </a:cubicBezTo>
                  <a:cubicBezTo>
                    <a:pt x="4" y="1616"/>
                    <a:pt x="0" y="1613"/>
                    <a:pt x="0" y="1608"/>
                  </a:cubicBezTo>
                  <a:close/>
                  <a:moveTo>
                    <a:pt x="0" y="1560"/>
                  </a:moveTo>
                  <a:lnTo>
                    <a:pt x="0" y="1544"/>
                  </a:lnTo>
                  <a:cubicBezTo>
                    <a:pt x="0" y="1540"/>
                    <a:pt x="4" y="1536"/>
                    <a:pt x="8" y="1536"/>
                  </a:cubicBezTo>
                  <a:cubicBezTo>
                    <a:pt x="13" y="1536"/>
                    <a:pt x="16" y="1540"/>
                    <a:pt x="16" y="1544"/>
                  </a:cubicBezTo>
                  <a:lnTo>
                    <a:pt x="16" y="1560"/>
                  </a:lnTo>
                  <a:cubicBezTo>
                    <a:pt x="16" y="1565"/>
                    <a:pt x="13" y="1568"/>
                    <a:pt x="8" y="1568"/>
                  </a:cubicBezTo>
                  <a:cubicBezTo>
                    <a:pt x="4" y="1568"/>
                    <a:pt x="0" y="1565"/>
                    <a:pt x="0" y="1560"/>
                  </a:cubicBezTo>
                  <a:close/>
                  <a:moveTo>
                    <a:pt x="0" y="1512"/>
                  </a:moveTo>
                  <a:lnTo>
                    <a:pt x="0" y="1496"/>
                  </a:lnTo>
                  <a:cubicBezTo>
                    <a:pt x="0" y="1492"/>
                    <a:pt x="4" y="1488"/>
                    <a:pt x="8" y="1488"/>
                  </a:cubicBezTo>
                  <a:cubicBezTo>
                    <a:pt x="13" y="1488"/>
                    <a:pt x="16" y="1492"/>
                    <a:pt x="16" y="1496"/>
                  </a:cubicBezTo>
                  <a:lnTo>
                    <a:pt x="16" y="1512"/>
                  </a:lnTo>
                  <a:cubicBezTo>
                    <a:pt x="16" y="1517"/>
                    <a:pt x="13" y="1520"/>
                    <a:pt x="8" y="1520"/>
                  </a:cubicBezTo>
                  <a:cubicBezTo>
                    <a:pt x="4" y="1520"/>
                    <a:pt x="0" y="1517"/>
                    <a:pt x="0" y="1512"/>
                  </a:cubicBezTo>
                  <a:close/>
                  <a:moveTo>
                    <a:pt x="0" y="1464"/>
                  </a:moveTo>
                  <a:lnTo>
                    <a:pt x="0" y="1448"/>
                  </a:lnTo>
                  <a:cubicBezTo>
                    <a:pt x="0" y="1444"/>
                    <a:pt x="4" y="1440"/>
                    <a:pt x="8" y="1440"/>
                  </a:cubicBezTo>
                  <a:cubicBezTo>
                    <a:pt x="13" y="1440"/>
                    <a:pt x="16" y="1444"/>
                    <a:pt x="16" y="1448"/>
                  </a:cubicBezTo>
                  <a:lnTo>
                    <a:pt x="16" y="1464"/>
                  </a:lnTo>
                  <a:cubicBezTo>
                    <a:pt x="16" y="1469"/>
                    <a:pt x="13" y="1472"/>
                    <a:pt x="8" y="1472"/>
                  </a:cubicBezTo>
                  <a:cubicBezTo>
                    <a:pt x="4" y="1472"/>
                    <a:pt x="0" y="1469"/>
                    <a:pt x="0" y="1464"/>
                  </a:cubicBezTo>
                  <a:close/>
                  <a:moveTo>
                    <a:pt x="0" y="1416"/>
                  </a:moveTo>
                  <a:lnTo>
                    <a:pt x="0" y="1400"/>
                  </a:lnTo>
                  <a:cubicBezTo>
                    <a:pt x="0" y="1396"/>
                    <a:pt x="4" y="1392"/>
                    <a:pt x="8" y="1392"/>
                  </a:cubicBezTo>
                  <a:cubicBezTo>
                    <a:pt x="13" y="1392"/>
                    <a:pt x="16" y="1396"/>
                    <a:pt x="16" y="1400"/>
                  </a:cubicBezTo>
                  <a:lnTo>
                    <a:pt x="16" y="1416"/>
                  </a:lnTo>
                  <a:cubicBezTo>
                    <a:pt x="16" y="1421"/>
                    <a:pt x="13" y="1424"/>
                    <a:pt x="8" y="1424"/>
                  </a:cubicBezTo>
                  <a:cubicBezTo>
                    <a:pt x="4" y="1424"/>
                    <a:pt x="0" y="1421"/>
                    <a:pt x="0" y="1416"/>
                  </a:cubicBezTo>
                  <a:close/>
                  <a:moveTo>
                    <a:pt x="0" y="1368"/>
                  </a:moveTo>
                  <a:lnTo>
                    <a:pt x="0" y="1352"/>
                  </a:lnTo>
                  <a:cubicBezTo>
                    <a:pt x="0" y="1348"/>
                    <a:pt x="4" y="1344"/>
                    <a:pt x="8" y="1344"/>
                  </a:cubicBezTo>
                  <a:cubicBezTo>
                    <a:pt x="13" y="1344"/>
                    <a:pt x="16" y="1348"/>
                    <a:pt x="16" y="1352"/>
                  </a:cubicBezTo>
                  <a:lnTo>
                    <a:pt x="16" y="1368"/>
                  </a:lnTo>
                  <a:cubicBezTo>
                    <a:pt x="16" y="1373"/>
                    <a:pt x="13" y="1376"/>
                    <a:pt x="8" y="1376"/>
                  </a:cubicBezTo>
                  <a:cubicBezTo>
                    <a:pt x="4" y="1376"/>
                    <a:pt x="0" y="1373"/>
                    <a:pt x="0" y="1368"/>
                  </a:cubicBezTo>
                  <a:close/>
                  <a:moveTo>
                    <a:pt x="0" y="1320"/>
                  </a:moveTo>
                  <a:lnTo>
                    <a:pt x="0" y="1304"/>
                  </a:lnTo>
                  <a:cubicBezTo>
                    <a:pt x="0" y="1300"/>
                    <a:pt x="4" y="1296"/>
                    <a:pt x="8" y="1296"/>
                  </a:cubicBezTo>
                  <a:cubicBezTo>
                    <a:pt x="13" y="1296"/>
                    <a:pt x="16" y="1300"/>
                    <a:pt x="16" y="1304"/>
                  </a:cubicBezTo>
                  <a:lnTo>
                    <a:pt x="16" y="1320"/>
                  </a:lnTo>
                  <a:cubicBezTo>
                    <a:pt x="16" y="1325"/>
                    <a:pt x="13" y="1328"/>
                    <a:pt x="8" y="1328"/>
                  </a:cubicBezTo>
                  <a:cubicBezTo>
                    <a:pt x="4" y="1328"/>
                    <a:pt x="0" y="1325"/>
                    <a:pt x="0" y="1320"/>
                  </a:cubicBezTo>
                  <a:close/>
                  <a:moveTo>
                    <a:pt x="0" y="1272"/>
                  </a:moveTo>
                  <a:lnTo>
                    <a:pt x="0" y="1256"/>
                  </a:lnTo>
                  <a:cubicBezTo>
                    <a:pt x="0" y="1252"/>
                    <a:pt x="4" y="1248"/>
                    <a:pt x="8" y="1248"/>
                  </a:cubicBezTo>
                  <a:cubicBezTo>
                    <a:pt x="13" y="1248"/>
                    <a:pt x="16" y="1252"/>
                    <a:pt x="16" y="1256"/>
                  </a:cubicBezTo>
                  <a:lnTo>
                    <a:pt x="16" y="1272"/>
                  </a:lnTo>
                  <a:cubicBezTo>
                    <a:pt x="16" y="1277"/>
                    <a:pt x="13" y="1280"/>
                    <a:pt x="8" y="1280"/>
                  </a:cubicBezTo>
                  <a:cubicBezTo>
                    <a:pt x="4" y="1280"/>
                    <a:pt x="0" y="1277"/>
                    <a:pt x="0" y="1272"/>
                  </a:cubicBezTo>
                  <a:close/>
                  <a:moveTo>
                    <a:pt x="0" y="1224"/>
                  </a:moveTo>
                  <a:lnTo>
                    <a:pt x="0" y="1208"/>
                  </a:lnTo>
                  <a:cubicBezTo>
                    <a:pt x="0" y="1204"/>
                    <a:pt x="4" y="1200"/>
                    <a:pt x="8" y="1200"/>
                  </a:cubicBezTo>
                  <a:cubicBezTo>
                    <a:pt x="13" y="1200"/>
                    <a:pt x="16" y="1204"/>
                    <a:pt x="16" y="1208"/>
                  </a:cubicBezTo>
                  <a:lnTo>
                    <a:pt x="16" y="1224"/>
                  </a:lnTo>
                  <a:cubicBezTo>
                    <a:pt x="16" y="1229"/>
                    <a:pt x="13" y="1232"/>
                    <a:pt x="8" y="1232"/>
                  </a:cubicBezTo>
                  <a:cubicBezTo>
                    <a:pt x="4" y="1232"/>
                    <a:pt x="0" y="1229"/>
                    <a:pt x="0" y="1224"/>
                  </a:cubicBezTo>
                  <a:close/>
                  <a:moveTo>
                    <a:pt x="0" y="1176"/>
                  </a:moveTo>
                  <a:lnTo>
                    <a:pt x="0" y="1160"/>
                  </a:lnTo>
                  <a:cubicBezTo>
                    <a:pt x="0" y="1156"/>
                    <a:pt x="4" y="1152"/>
                    <a:pt x="8" y="1152"/>
                  </a:cubicBezTo>
                  <a:cubicBezTo>
                    <a:pt x="13" y="1152"/>
                    <a:pt x="16" y="1156"/>
                    <a:pt x="16" y="1160"/>
                  </a:cubicBezTo>
                  <a:lnTo>
                    <a:pt x="16" y="1176"/>
                  </a:lnTo>
                  <a:cubicBezTo>
                    <a:pt x="16" y="1181"/>
                    <a:pt x="13" y="1184"/>
                    <a:pt x="8" y="1184"/>
                  </a:cubicBezTo>
                  <a:cubicBezTo>
                    <a:pt x="4" y="1184"/>
                    <a:pt x="0" y="1181"/>
                    <a:pt x="0" y="1176"/>
                  </a:cubicBezTo>
                  <a:close/>
                  <a:moveTo>
                    <a:pt x="0" y="1128"/>
                  </a:moveTo>
                  <a:lnTo>
                    <a:pt x="0" y="1112"/>
                  </a:lnTo>
                  <a:cubicBezTo>
                    <a:pt x="0" y="1108"/>
                    <a:pt x="4" y="1104"/>
                    <a:pt x="8" y="1104"/>
                  </a:cubicBezTo>
                  <a:cubicBezTo>
                    <a:pt x="13" y="1104"/>
                    <a:pt x="16" y="1108"/>
                    <a:pt x="16" y="1112"/>
                  </a:cubicBezTo>
                  <a:lnTo>
                    <a:pt x="16" y="1128"/>
                  </a:lnTo>
                  <a:cubicBezTo>
                    <a:pt x="16" y="1133"/>
                    <a:pt x="13" y="1136"/>
                    <a:pt x="8" y="1136"/>
                  </a:cubicBezTo>
                  <a:cubicBezTo>
                    <a:pt x="4" y="1136"/>
                    <a:pt x="0" y="1133"/>
                    <a:pt x="0" y="1128"/>
                  </a:cubicBezTo>
                  <a:close/>
                  <a:moveTo>
                    <a:pt x="0" y="1080"/>
                  </a:moveTo>
                  <a:lnTo>
                    <a:pt x="0" y="1064"/>
                  </a:lnTo>
                  <a:cubicBezTo>
                    <a:pt x="0" y="1060"/>
                    <a:pt x="4" y="1056"/>
                    <a:pt x="8" y="1056"/>
                  </a:cubicBezTo>
                  <a:cubicBezTo>
                    <a:pt x="13" y="1056"/>
                    <a:pt x="16" y="1060"/>
                    <a:pt x="16" y="1064"/>
                  </a:cubicBezTo>
                  <a:lnTo>
                    <a:pt x="16" y="1080"/>
                  </a:lnTo>
                  <a:cubicBezTo>
                    <a:pt x="16" y="1085"/>
                    <a:pt x="13" y="1088"/>
                    <a:pt x="8" y="1088"/>
                  </a:cubicBezTo>
                  <a:cubicBezTo>
                    <a:pt x="4" y="1088"/>
                    <a:pt x="0" y="1085"/>
                    <a:pt x="0" y="1080"/>
                  </a:cubicBezTo>
                  <a:close/>
                  <a:moveTo>
                    <a:pt x="0" y="1032"/>
                  </a:moveTo>
                  <a:lnTo>
                    <a:pt x="0" y="1016"/>
                  </a:lnTo>
                  <a:cubicBezTo>
                    <a:pt x="0" y="1012"/>
                    <a:pt x="4" y="1008"/>
                    <a:pt x="8" y="1008"/>
                  </a:cubicBezTo>
                  <a:cubicBezTo>
                    <a:pt x="13" y="1008"/>
                    <a:pt x="16" y="1012"/>
                    <a:pt x="16" y="1016"/>
                  </a:cubicBezTo>
                  <a:lnTo>
                    <a:pt x="16" y="1032"/>
                  </a:lnTo>
                  <a:cubicBezTo>
                    <a:pt x="16" y="1037"/>
                    <a:pt x="13" y="1040"/>
                    <a:pt x="8" y="1040"/>
                  </a:cubicBezTo>
                  <a:cubicBezTo>
                    <a:pt x="4" y="1040"/>
                    <a:pt x="0" y="1037"/>
                    <a:pt x="0" y="1032"/>
                  </a:cubicBezTo>
                  <a:close/>
                  <a:moveTo>
                    <a:pt x="0" y="984"/>
                  </a:moveTo>
                  <a:lnTo>
                    <a:pt x="0" y="968"/>
                  </a:lnTo>
                  <a:cubicBezTo>
                    <a:pt x="0" y="964"/>
                    <a:pt x="4" y="960"/>
                    <a:pt x="8" y="960"/>
                  </a:cubicBezTo>
                  <a:cubicBezTo>
                    <a:pt x="13" y="960"/>
                    <a:pt x="16" y="964"/>
                    <a:pt x="16" y="968"/>
                  </a:cubicBezTo>
                  <a:lnTo>
                    <a:pt x="16" y="984"/>
                  </a:lnTo>
                  <a:cubicBezTo>
                    <a:pt x="16" y="989"/>
                    <a:pt x="13" y="992"/>
                    <a:pt x="8" y="992"/>
                  </a:cubicBezTo>
                  <a:cubicBezTo>
                    <a:pt x="4" y="992"/>
                    <a:pt x="0" y="989"/>
                    <a:pt x="0" y="984"/>
                  </a:cubicBezTo>
                  <a:close/>
                  <a:moveTo>
                    <a:pt x="0" y="936"/>
                  </a:moveTo>
                  <a:lnTo>
                    <a:pt x="0" y="920"/>
                  </a:lnTo>
                  <a:cubicBezTo>
                    <a:pt x="0" y="916"/>
                    <a:pt x="4" y="912"/>
                    <a:pt x="8" y="912"/>
                  </a:cubicBezTo>
                  <a:cubicBezTo>
                    <a:pt x="13" y="912"/>
                    <a:pt x="16" y="916"/>
                    <a:pt x="16" y="920"/>
                  </a:cubicBezTo>
                  <a:lnTo>
                    <a:pt x="16" y="936"/>
                  </a:lnTo>
                  <a:cubicBezTo>
                    <a:pt x="16" y="941"/>
                    <a:pt x="13" y="944"/>
                    <a:pt x="8" y="944"/>
                  </a:cubicBezTo>
                  <a:cubicBezTo>
                    <a:pt x="4" y="944"/>
                    <a:pt x="0" y="941"/>
                    <a:pt x="0" y="936"/>
                  </a:cubicBezTo>
                  <a:close/>
                  <a:moveTo>
                    <a:pt x="0" y="888"/>
                  </a:moveTo>
                  <a:lnTo>
                    <a:pt x="0" y="872"/>
                  </a:lnTo>
                  <a:cubicBezTo>
                    <a:pt x="0" y="868"/>
                    <a:pt x="4" y="864"/>
                    <a:pt x="8" y="864"/>
                  </a:cubicBezTo>
                  <a:cubicBezTo>
                    <a:pt x="13" y="864"/>
                    <a:pt x="16" y="868"/>
                    <a:pt x="16" y="872"/>
                  </a:cubicBezTo>
                  <a:lnTo>
                    <a:pt x="16" y="888"/>
                  </a:lnTo>
                  <a:cubicBezTo>
                    <a:pt x="16" y="893"/>
                    <a:pt x="13" y="896"/>
                    <a:pt x="8" y="896"/>
                  </a:cubicBezTo>
                  <a:cubicBezTo>
                    <a:pt x="4" y="896"/>
                    <a:pt x="0" y="893"/>
                    <a:pt x="0" y="888"/>
                  </a:cubicBezTo>
                  <a:close/>
                  <a:moveTo>
                    <a:pt x="0" y="840"/>
                  </a:moveTo>
                  <a:lnTo>
                    <a:pt x="0" y="824"/>
                  </a:lnTo>
                  <a:cubicBezTo>
                    <a:pt x="0" y="820"/>
                    <a:pt x="4" y="816"/>
                    <a:pt x="8" y="816"/>
                  </a:cubicBezTo>
                  <a:cubicBezTo>
                    <a:pt x="13" y="816"/>
                    <a:pt x="16" y="820"/>
                    <a:pt x="16" y="824"/>
                  </a:cubicBezTo>
                  <a:lnTo>
                    <a:pt x="16" y="840"/>
                  </a:lnTo>
                  <a:cubicBezTo>
                    <a:pt x="16" y="845"/>
                    <a:pt x="13" y="848"/>
                    <a:pt x="8" y="848"/>
                  </a:cubicBezTo>
                  <a:cubicBezTo>
                    <a:pt x="4" y="848"/>
                    <a:pt x="0" y="845"/>
                    <a:pt x="0" y="840"/>
                  </a:cubicBezTo>
                  <a:close/>
                  <a:moveTo>
                    <a:pt x="0" y="792"/>
                  </a:moveTo>
                  <a:lnTo>
                    <a:pt x="0" y="776"/>
                  </a:lnTo>
                  <a:cubicBezTo>
                    <a:pt x="0" y="772"/>
                    <a:pt x="4" y="768"/>
                    <a:pt x="8" y="768"/>
                  </a:cubicBezTo>
                  <a:cubicBezTo>
                    <a:pt x="13" y="768"/>
                    <a:pt x="16" y="772"/>
                    <a:pt x="16" y="776"/>
                  </a:cubicBezTo>
                  <a:lnTo>
                    <a:pt x="16" y="792"/>
                  </a:lnTo>
                  <a:cubicBezTo>
                    <a:pt x="16" y="797"/>
                    <a:pt x="13" y="800"/>
                    <a:pt x="8" y="800"/>
                  </a:cubicBezTo>
                  <a:cubicBezTo>
                    <a:pt x="4" y="800"/>
                    <a:pt x="0" y="797"/>
                    <a:pt x="0" y="792"/>
                  </a:cubicBezTo>
                  <a:close/>
                  <a:moveTo>
                    <a:pt x="0" y="744"/>
                  </a:moveTo>
                  <a:lnTo>
                    <a:pt x="0" y="728"/>
                  </a:lnTo>
                  <a:cubicBezTo>
                    <a:pt x="0" y="724"/>
                    <a:pt x="4" y="720"/>
                    <a:pt x="8" y="720"/>
                  </a:cubicBezTo>
                  <a:cubicBezTo>
                    <a:pt x="13" y="720"/>
                    <a:pt x="16" y="724"/>
                    <a:pt x="16" y="728"/>
                  </a:cubicBezTo>
                  <a:lnTo>
                    <a:pt x="16" y="744"/>
                  </a:lnTo>
                  <a:cubicBezTo>
                    <a:pt x="16" y="749"/>
                    <a:pt x="13" y="752"/>
                    <a:pt x="8" y="752"/>
                  </a:cubicBezTo>
                  <a:cubicBezTo>
                    <a:pt x="4" y="752"/>
                    <a:pt x="0" y="749"/>
                    <a:pt x="0" y="744"/>
                  </a:cubicBezTo>
                  <a:close/>
                  <a:moveTo>
                    <a:pt x="0" y="696"/>
                  </a:moveTo>
                  <a:lnTo>
                    <a:pt x="0" y="680"/>
                  </a:lnTo>
                  <a:cubicBezTo>
                    <a:pt x="0" y="676"/>
                    <a:pt x="4" y="672"/>
                    <a:pt x="8" y="672"/>
                  </a:cubicBezTo>
                  <a:cubicBezTo>
                    <a:pt x="13" y="672"/>
                    <a:pt x="16" y="676"/>
                    <a:pt x="16" y="680"/>
                  </a:cubicBezTo>
                  <a:lnTo>
                    <a:pt x="16" y="696"/>
                  </a:lnTo>
                  <a:cubicBezTo>
                    <a:pt x="16" y="701"/>
                    <a:pt x="13" y="704"/>
                    <a:pt x="8" y="704"/>
                  </a:cubicBezTo>
                  <a:cubicBezTo>
                    <a:pt x="4" y="704"/>
                    <a:pt x="0" y="701"/>
                    <a:pt x="0" y="696"/>
                  </a:cubicBezTo>
                  <a:close/>
                  <a:moveTo>
                    <a:pt x="0" y="648"/>
                  </a:moveTo>
                  <a:lnTo>
                    <a:pt x="0" y="632"/>
                  </a:lnTo>
                  <a:cubicBezTo>
                    <a:pt x="0" y="628"/>
                    <a:pt x="4" y="624"/>
                    <a:pt x="8" y="624"/>
                  </a:cubicBezTo>
                  <a:cubicBezTo>
                    <a:pt x="13" y="624"/>
                    <a:pt x="16" y="628"/>
                    <a:pt x="16" y="632"/>
                  </a:cubicBezTo>
                  <a:lnTo>
                    <a:pt x="16" y="648"/>
                  </a:lnTo>
                  <a:cubicBezTo>
                    <a:pt x="16" y="653"/>
                    <a:pt x="13" y="656"/>
                    <a:pt x="8" y="656"/>
                  </a:cubicBezTo>
                  <a:cubicBezTo>
                    <a:pt x="4" y="656"/>
                    <a:pt x="0" y="653"/>
                    <a:pt x="0" y="648"/>
                  </a:cubicBezTo>
                  <a:close/>
                  <a:moveTo>
                    <a:pt x="0" y="600"/>
                  </a:moveTo>
                  <a:lnTo>
                    <a:pt x="0" y="584"/>
                  </a:lnTo>
                  <a:cubicBezTo>
                    <a:pt x="0" y="580"/>
                    <a:pt x="4" y="576"/>
                    <a:pt x="8" y="576"/>
                  </a:cubicBezTo>
                  <a:cubicBezTo>
                    <a:pt x="13" y="576"/>
                    <a:pt x="16" y="580"/>
                    <a:pt x="16" y="584"/>
                  </a:cubicBezTo>
                  <a:lnTo>
                    <a:pt x="16" y="600"/>
                  </a:lnTo>
                  <a:cubicBezTo>
                    <a:pt x="16" y="605"/>
                    <a:pt x="13" y="608"/>
                    <a:pt x="8" y="608"/>
                  </a:cubicBezTo>
                  <a:cubicBezTo>
                    <a:pt x="4" y="608"/>
                    <a:pt x="0" y="605"/>
                    <a:pt x="0" y="600"/>
                  </a:cubicBezTo>
                  <a:close/>
                  <a:moveTo>
                    <a:pt x="0" y="552"/>
                  </a:moveTo>
                  <a:lnTo>
                    <a:pt x="0" y="536"/>
                  </a:lnTo>
                  <a:cubicBezTo>
                    <a:pt x="0" y="532"/>
                    <a:pt x="4" y="528"/>
                    <a:pt x="8" y="528"/>
                  </a:cubicBezTo>
                  <a:cubicBezTo>
                    <a:pt x="13" y="528"/>
                    <a:pt x="16" y="532"/>
                    <a:pt x="16" y="536"/>
                  </a:cubicBezTo>
                  <a:lnTo>
                    <a:pt x="16" y="552"/>
                  </a:lnTo>
                  <a:cubicBezTo>
                    <a:pt x="16" y="557"/>
                    <a:pt x="13" y="560"/>
                    <a:pt x="8" y="560"/>
                  </a:cubicBezTo>
                  <a:cubicBezTo>
                    <a:pt x="4" y="560"/>
                    <a:pt x="0" y="557"/>
                    <a:pt x="0" y="552"/>
                  </a:cubicBezTo>
                  <a:close/>
                  <a:moveTo>
                    <a:pt x="0" y="504"/>
                  </a:moveTo>
                  <a:lnTo>
                    <a:pt x="0" y="488"/>
                  </a:lnTo>
                  <a:cubicBezTo>
                    <a:pt x="0" y="484"/>
                    <a:pt x="4" y="480"/>
                    <a:pt x="8" y="480"/>
                  </a:cubicBezTo>
                  <a:cubicBezTo>
                    <a:pt x="13" y="480"/>
                    <a:pt x="16" y="484"/>
                    <a:pt x="16" y="488"/>
                  </a:cubicBezTo>
                  <a:lnTo>
                    <a:pt x="16" y="504"/>
                  </a:lnTo>
                  <a:cubicBezTo>
                    <a:pt x="16" y="509"/>
                    <a:pt x="13" y="512"/>
                    <a:pt x="8" y="512"/>
                  </a:cubicBezTo>
                  <a:cubicBezTo>
                    <a:pt x="4" y="512"/>
                    <a:pt x="0" y="509"/>
                    <a:pt x="0" y="504"/>
                  </a:cubicBezTo>
                  <a:close/>
                  <a:moveTo>
                    <a:pt x="0" y="456"/>
                  </a:moveTo>
                  <a:lnTo>
                    <a:pt x="0" y="440"/>
                  </a:lnTo>
                  <a:cubicBezTo>
                    <a:pt x="0" y="436"/>
                    <a:pt x="4" y="432"/>
                    <a:pt x="8" y="432"/>
                  </a:cubicBezTo>
                  <a:cubicBezTo>
                    <a:pt x="13" y="432"/>
                    <a:pt x="16" y="436"/>
                    <a:pt x="16" y="440"/>
                  </a:cubicBezTo>
                  <a:lnTo>
                    <a:pt x="16" y="456"/>
                  </a:lnTo>
                  <a:cubicBezTo>
                    <a:pt x="16" y="461"/>
                    <a:pt x="13" y="464"/>
                    <a:pt x="8" y="464"/>
                  </a:cubicBezTo>
                  <a:cubicBezTo>
                    <a:pt x="4" y="464"/>
                    <a:pt x="0" y="461"/>
                    <a:pt x="0" y="456"/>
                  </a:cubicBezTo>
                  <a:close/>
                  <a:moveTo>
                    <a:pt x="0" y="408"/>
                  </a:moveTo>
                  <a:lnTo>
                    <a:pt x="0" y="392"/>
                  </a:lnTo>
                  <a:cubicBezTo>
                    <a:pt x="0" y="388"/>
                    <a:pt x="4" y="384"/>
                    <a:pt x="8" y="384"/>
                  </a:cubicBezTo>
                  <a:cubicBezTo>
                    <a:pt x="13" y="384"/>
                    <a:pt x="16" y="388"/>
                    <a:pt x="16" y="392"/>
                  </a:cubicBezTo>
                  <a:lnTo>
                    <a:pt x="16" y="408"/>
                  </a:lnTo>
                  <a:cubicBezTo>
                    <a:pt x="16" y="413"/>
                    <a:pt x="13" y="416"/>
                    <a:pt x="8" y="416"/>
                  </a:cubicBezTo>
                  <a:cubicBezTo>
                    <a:pt x="4" y="416"/>
                    <a:pt x="0" y="413"/>
                    <a:pt x="0" y="408"/>
                  </a:cubicBezTo>
                  <a:close/>
                  <a:moveTo>
                    <a:pt x="0" y="360"/>
                  </a:moveTo>
                  <a:lnTo>
                    <a:pt x="0" y="344"/>
                  </a:lnTo>
                  <a:cubicBezTo>
                    <a:pt x="0" y="340"/>
                    <a:pt x="4" y="336"/>
                    <a:pt x="8" y="336"/>
                  </a:cubicBezTo>
                  <a:cubicBezTo>
                    <a:pt x="13" y="336"/>
                    <a:pt x="16" y="340"/>
                    <a:pt x="16" y="344"/>
                  </a:cubicBezTo>
                  <a:lnTo>
                    <a:pt x="16" y="360"/>
                  </a:lnTo>
                  <a:cubicBezTo>
                    <a:pt x="16" y="365"/>
                    <a:pt x="13" y="368"/>
                    <a:pt x="8" y="368"/>
                  </a:cubicBezTo>
                  <a:cubicBezTo>
                    <a:pt x="4" y="368"/>
                    <a:pt x="0" y="365"/>
                    <a:pt x="0" y="360"/>
                  </a:cubicBezTo>
                  <a:close/>
                  <a:moveTo>
                    <a:pt x="0" y="312"/>
                  </a:moveTo>
                  <a:lnTo>
                    <a:pt x="0" y="296"/>
                  </a:lnTo>
                  <a:cubicBezTo>
                    <a:pt x="0" y="292"/>
                    <a:pt x="4" y="288"/>
                    <a:pt x="8" y="288"/>
                  </a:cubicBezTo>
                  <a:cubicBezTo>
                    <a:pt x="13" y="288"/>
                    <a:pt x="16" y="292"/>
                    <a:pt x="16" y="296"/>
                  </a:cubicBezTo>
                  <a:lnTo>
                    <a:pt x="16" y="312"/>
                  </a:lnTo>
                  <a:cubicBezTo>
                    <a:pt x="16" y="317"/>
                    <a:pt x="13" y="320"/>
                    <a:pt x="8" y="320"/>
                  </a:cubicBezTo>
                  <a:cubicBezTo>
                    <a:pt x="4" y="320"/>
                    <a:pt x="0" y="317"/>
                    <a:pt x="0" y="312"/>
                  </a:cubicBezTo>
                  <a:close/>
                  <a:moveTo>
                    <a:pt x="0" y="264"/>
                  </a:moveTo>
                  <a:lnTo>
                    <a:pt x="0" y="248"/>
                  </a:lnTo>
                  <a:cubicBezTo>
                    <a:pt x="0" y="244"/>
                    <a:pt x="4" y="240"/>
                    <a:pt x="8" y="240"/>
                  </a:cubicBezTo>
                  <a:cubicBezTo>
                    <a:pt x="13" y="240"/>
                    <a:pt x="16" y="244"/>
                    <a:pt x="16" y="248"/>
                  </a:cubicBezTo>
                  <a:lnTo>
                    <a:pt x="16" y="264"/>
                  </a:lnTo>
                  <a:cubicBezTo>
                    <a:pt x="16" y="269"/>
                    <a:pt x="13" y="272"/>
                    <a:pt x="8" y="272"/>
                  </a:cubicBezTo>
                  <a:cubicBezTo>
                    <a:pt x="4" y="272"/>
                    <a:pt x="0" y="269"/>
                    <a:pt x="0" y="264"/>
                  </a:cubicBezTo>
                  <a:close/>
                  <a:moveTo>
                    <a:pt x="0" y="216"/>
                  </a:moveTo>
                  <a:lnTo>
                    <a:pt x="0" y="200"/>
                  </a:lnTo>
                  <a:cubicBezTo>
                    <a:pt x="0" y="196"/>
                    <a:pt x="4" y="192"/>
                    <a:pt x="8" y="192"/>
                  </a:cubicBezTo>
                  <a:cubicBezTo>
                    <a:pt x="13" y="192"/>
                    <a:pt x="16" y="196"/>
                    <a:pt x="16" y="200"/>
                  </a:cubicBezTo>
                  <a:lnTo>
                    <a:pt x="16" y="216"/>
                  </a:lnTo>
                  <a:cubicBezTo>
                    <a:pt x="16" y="221"/>
                    <a:pt x="13" y="224"/>
                    <a:pt x="8" y="224"/>
                  </a:cubicBezTo>
                  <a:cubicBezTo>
                    <a:pt x="4" y="224"/>
                    <a:pt x="0" y="221"/>
                    <a:pt x="0" y="216"/>
                  </a:cubicBezTo>
                  <a:close/>
                  <a:moveTo>
                    <a:pt x="0" y="168"/>
                  </a:moveTo>
                  <a:lnTo>
                    <a:pt x="0" y="152"/>
                  </a:lnTo>
                  <a:cubicBezTo>
                    <a:pt x="0" y="148"/>
                    <a:pt x="4" y="144"/>
                    <a:pt x="8" y="144"/>
                  </a:cubicBezTo>
                  <a:cubicBezTo>
                    <a:pt x="13" y="144"/>
                    <a:pt x="16" y="148"/>
                    <a:pt x="16" y="152"/>
                  </a:cubicBezTo>
                  <a:lnTo>
                    <a:pt x="16" y="168"/>
                  </a:lnTo>
                  <a:cubicBezTo>
                    <a:pt x="16" y="173"/>
                    <a:pt x="13" y="176"/>
                    <a:pt x="8" y="176"/>
                  </a:cubicBezTo>
                  <a:cubicBezTo>
                    <a:pt x="4" y="176"/>
                    <a:pt x="0" y="173"/>
                    <a:pt x="0" y="168"/>
                  </a:cubicBezTo>
                  <a:close/>
                  <a:moveTo>
                    <a:pt x="0" y="120"/>
                  </a:moveTo>
                  <a:lnTo>
                    <a:pt x="0" y="104"/>
                  </a:lnTo>
                  <a:cubicBezTo>
                    <a:pt x="0" y="100"/>
                    <a:pt x="4" y="96"/>
                    <a:pt x="8" y="96"/>
                  </a:cubicBezTo>
                  <a:cubicBezTo>
                    <a:pt x="13" y="96"/>
                    <a:pt x="16" y="100"/>
                    <a:pt x="16" y="104"/>
                  </a:cubicBezTo>
                  <a:lnTo>
                    <a:pt x="16" y="120"/>
                  </a:lnTo>
                  <a:cubicBezTo>
                    <a:pt x="16" y="125"/>
                    <a:pt x="13" y="128"/>
                    <a:pt x="8" y="128"/>
                  </a:cubicBezTo>
                  <a:cubicBezTo>
                    <a:pt x="4" y="128"/>
                    <a:pt x="0" y="125"/>
                    <a:pt x="0" y="120"/>
                  </a:cubicBezTo>
                  <a:close/>
                  <a:moveTo>
                    <a:pt x="0" y="72"/>
                  </a:moveTo>
                  <a:lnTo>
                    <a:pt x="0" y="56"/>
                  </a:lnTo>
                  <a:cubicBezTo>
                    <a:pt x="0" y="52"/>
                    <a:pt x="4" y="48"/>
                    <a:pt x="8" y="48"/>
                  </a:cubicBezTo>
                  <a:cubicBezTo>
                    <a:pt x="13" y="48"/>
                    <a:pt x="16" y="52"/>
                    <a:pt x="16" y="56"/>
                  </a:cubicBezTo>
                  <a:lnTo>
                    <a:pt x="16" y="72"/>
                  </a:lnTo>
                  <a:cubicBezTo>
                    <a:pt x="16" y="77"/>
                    <a:pt x="13" y="80"/>
                    <a:pt x="8" y="80"/>
                  </a:cubicBezTo>
                  <a:cubicBezTo>
                    <a:pt x="4" y="80"/>
                    <a:pt x="0" y="77"/>
                    <a:pt x="0" y="72"/>
                  </a:cubicBezTo>
                  <a:close/>
                  <a:moveTo>
                    <a:pt x="0" y="24"/>
                  </a:moveTo>
                  <a:lnTo>
                    <a:pt x="0" y="8"/>
                  </a:lnTo>
                  <a:cubicBezTo>
                    <a:pt x="0" y="4"/>
                    <a:pt x="4" y="0"/>
                    <a:pt x="8" y="0"/>
                  </a:cubicBezTo>
                  <a:cubicBezTo>
                    <a:pt x="13" y="0"/>
                    <a:pt x="16" y="4"/>
                    <a:pt x="16" y="8"/>
                  </a:cubicBezTo>
                  <a:lnTo>
                    <a:pt x="16" y="24"/>
                  </a:lnTo>
                  <a:cubicBezTo>
                    <a:pt x="16" y="29"/>
                    <a:pt x="13" y="32"/>
                    <a:pt x="8" y="32"/>
                  </a:cubicBezTo>
                  <a:cubicBezTo>
                    <a:pt x="4" y="32"/>
                    <a:pt x="0" y="29"/>
                    <a:pt x="0" y="24"/>
                  </a:cubicBezTo>
                  <a:close/>
                </a:path>
              </a:pathLst>
            </a:custGeom>
            <a:solidFill>
              <a:srgbClr val="000000"/>
            </a:solidFill>
            <a:ln w="14288" cap="flat">
              <a:solidFill>
                <a:srgbClr val="000000"/>
              </a:solidFill>
              <a:prstDash val="solid"/>
              <a:bevel/>
            </a:ln>
          </p:spPr>
          <p:txBody>
            <a:bodyPr/>
            <a:lstStyle/>
            <a:p>
              <a:endParaRPr sz="3600"/>
            </a:p>
          </p:txBody>
        </p:sp>
        <p:sp>
          <p:nvSpPr>
            <p:cNvPr id="40" name="任意多边形 39"/>
            <p:cNvSpPr/>
            <p:nvPr/>
          </p:nvSpPr>
          <p:spPr>
            <a:xfrm>
              <a:off x="2842" y="860"/>
              <a:ext cx="54" cy="39"/>
            </a:xfrm>
            <a:custGeom>
              <a:avLst/>
              <a:gdLst/>
              <a:ahLst/>
              <a:cxnLst/>
              <a:rect l="0" t="0" r="0" b="0"/>
              <a:pathLst>
                <a:path w="92" h="92">
                  <a:moveTo>
                    <a:pt x="46" y="0"/>
                  </a:moveTo>
                  <a:lnTo>
                    <a:pt x="92" y="92"/>
                  </a:lnTo>
                  <a:cubicBezTo>
                    <a:pt x="63" y="78"/>
                    <a:pt x="29" y="78"/>
                    <a:pt x="0" y="92"/>
                  </a:cubicBezTo>
                  <a:lnTo>
                    <a:pt x="0" y="92"/>
                  </a:lnTo>
                  <a:lnTo>
                    <a:pt x="46" y="0"/>
                  </a:lnTo>
                  <a:close/>
                </a:path>
              </a:pathLst>
            </a:custGeom>
            <a:solidFill>
              <a:srgbClr val="000000"/>
            </a:solidFill>
            <a:ln w="0">
              <a:solidFill>
                <a:srgbClr val="000000"/>
              </a:solidFill>
              <a:prstDash val="solid"/>
              <a:miter lim="800000"/>
            </a:ln>
          </p:spPr>
          <p:txBody>
            <a:bodyPr/>
            <a:lstStyle/>
            <a:p>
              <a:endParaRPr sz="3600"/>
            </a:p>
          </p:txBody>
        </p:sp>
        <p:cxnSp>
          <p:nvCxnSpPr>
            <p:cNvPr id="41" name="直接连接符 40"/>
            <p:cNvCxnSpPr/>
            <p:nvPr/>
          </p:nvCxnSpPr>
          <p:spPr>
            <a:xfrm flipH="1">
              <a:off x="2370" y="860"/>
              <a:ext cx="0" cy="925"/>
            </a:xfrm>
            <a:prstGeom prst="line">
              <a:avLst/>
            </a:prstGeom>
            <a:noFill/>
            <a:ln w="14288" cap="rnd">
              <a:solidFill>
                <a:prstClr val="black"/>
              </a:solidFill>
              <a:miter lim="800000"/>
            </a:ln>
          </p:spPr>
        </p:cxnSp>
        <p:sp>
          <p:nvSpPr>
            <p:cNvPr id="42" name="任意多边形 41"/>
            <p:cNvSpPr/>
            <p:nvPr/>
          </p:nvSpPr>
          <p:spPr>
            <a:xfrm>
              <a:off x="2343" y="1780"/>
              <a:ext cx="55" cy="39"/>
            </a:xfrm>
            <a:custGeom>
              <a:avLst/>
              <a:gdLst/>
              <a:ahLst/>
              <a:cxnLst/>
              <a:rect l="0" t="0" r="0" b="0"/>
              <a:pathLst>
                <a:path w="55" h="39">
                  <a:moveTo>
                    <a:pt x="55" y="0"/>
                  </a:moveTo>
                  <a:lnTo>
                    <a:pt x="27" y="39"/>
                  </a:lnTo>
                  <a:lnTo>
                    <a:pt x="0" y="0"/>
                  </a:lnTo>
                  <a:lnTo>
                    <a:pt x="55" y="0"/>
                  </a:lnTo>
                  <a:close/>
                </a:path>
              </a:pathLst>
            </a:custGeom>
            <a:solidFill>
              <a:srgbClr val="000000"/>
            </a:solidFill>
            <a:ln>
              <a:noFill/>
              <a:miter lim="800000"/>
            </a:ln>
          </p:spPr>
          <p:txBody>
            <a:bodyPr/>
            <a:lstStyle/>
            <a:p>
              <a:endParaRPr sz="3600"/>
            </a:p>
          </p:txBody>
        </p:sp>
        <p:sp>
          <p:nvSpPr>
            <p:cNvPr id="43" name="任意多边形 42"/>
            <p:cNvSpPr/>
            <p:nvPr/>
          </p:nvSpPr>
          <p:spPr>
            <a:xfrm>
              <a:off x="1440" y="1570"/>
              <a:ext cx="1255" cy="253"/>
            </a:xfrm>
            <a:custGeom>
              <a:avLst/>
              <a:gdLst/>
              <a:ahLst/>
              <a:cxnLst/>
              <a:rect l="0" t="0" r="0" b="0"/>
              <a:pathLst>
                <a:path w="2132" h="596">
                  <a:moveTo>
                    <a:pt x="2116" y="588"/>
                  </a:moveTo>
                  <a:lnTo>
                    <a:pt x="2116" y="572"/>
                  </a:lnTo>
                  <a:cubicBezTo>
                    <a:pt x="2116" y="568"/>
                    <a:pt x="2120" y="564"/>
                    <a:pt x="2124" y="564"/>
                  </a:cubicBezTo>
                  <a:cubicBezTo>
                    <a:pt x="2128" y="564"/>
                    <a:pt x="2132" y="568"/>
                    <a:pt x="2132" y="572"/>
                  </a:cubicBezTo>
                  <a:lnTo>
                    <a:pt x="2132" y="588"/>
                  </a:lnTo>
                  <a:cubicBezTo>
                    <a:pt x="2132" y="593"/>
                    <a:pt x="2128" y="596"/>
                    <a:pt x="2124" y="596"/>
                  </a:cubicBezTo>
                  <a:cubicBezTo>
                    <a:pt x="2120" y="596"/>
                    <a:pt x="2116" y="593"/>
                    <a:pt x="2116" y="588"/>
                  </a:cubicBezTo>
                  <a:close/>
                  <a:moveTo>
                    <a:pt x="2116" y="540"/>
                  </a:moveTo>
                  <a:lnTo>
                    <a:pt x="2116" y="524"/>
                  </a:lnTo>
                  <a:cubicBezTo>
                    <a:pt x="2116" y="520"/>
                    <a:pt x="2120" y="516"/>
                    <a:pt x="2124" y="516"/>
                  </a:cubicBezTo>
                  <a:cubicBezTo>
                    <a:pt x="2128" y="516"/>
                    <a:pt x="2132" y="520"/>
                    <a:pt x="2132" y="524"/>
                  </a:cubicBezTo>
                  <a:lnTo>
                    <a:pt x="2132" y="540"/>
                  </a:lnTo>
                  <a:cubicBezTo>
                    <a:pt x="2132" y="545"/>
                    <a:pt x="2128" y="548"/>
                    <a:pt x="2124" y="548"/>
                  </a:cubicBezTo>
                  <a:cubicBezTo>
                    <a:pt x="2120" y="548"/>
                    <a:pt x="2116" y="545"/>
                    <a:pt x="2116" y="540"/>
                  </a:cubicBezTo>
                  <a:close/>
                  <a:moveTo>
                    <a:pt x="2116" y="492"/>
                  </a:moveTo>
                  <a:lnTo>
                    <a:pt x="2116" y="476"/>
                  </a:lnTo>
                  <a:cubicBezTo>
                    <a:pt x="2116" y="472"/>
                    <a:pt x="2120" y="468"/>
                    <a:pt x="2124" y="468"/>
                  </a:cubicBezTo>
                  <a:cubicBezTo>
                    <a:pt x="2128" y="468"/>
                    <a:pt x="2132" y="472"/>
                    <a:pt x="2132" y="476"/>
                  </a:cubicBezTo>
                  <a:lnTo>
                    <a:pt x="2132" y="492"/>
                  </a:lnTo>
                  <a:cubicBezTo>
                    <a:pt x="2132" y="497"/>
                    <a:pt x="2128" y="500"/>
                    <a:pt x="2124" y="500"/>
                  </a:cubicBezTo>
                  <a:cubicBezTo>
                    <a:pt x="2120" y="500"/>
                    <a:pt x="2116" y="497"/>
                    <a:pt x="2116" y="492"/>
                  </a:cubicBezTo>
                  <a:close/>
                  <a:moveTo>
                    <a:pt x="2116" y="444"/>
                  </a:moveTo>
                  <a:lnTo>
                    <a:pt x="2116" y="428"/>
                  </a:lnTo>
                  <a:cubicBezTo>
                    <a:pt x="2116" y="424"/>
                    <a:pt x="2120" y="420"/>
                    <a:pt x="2124" y="420"/>
                  </a:cubicBezTo>
                  <a:cubicBezTo>
                    <a:pt x="2128" y="420"/>
                    <a:pt x="2132" y="424"/>
                    <a:pt x="2132" y="428"/>
                  </a:cubicBezTo>
                  <a:lnTo>
                    <a:pt x="2132" y="444"/>
                  </a:lnTo>
                  <a:cubicBezTo>
                    <a:pt x="2132" y="449"/>
                    <a:pt x="2128" y="452"/>
                    <a:pt x="2124" y="452"/>
                  </a:cubicBezTo>
                  <a:cubicBezTo>
                    <a:pt x="2120" y="452"/>
                    <a:pt x="2116" y="449"/>
                    <a:pt x="2116" y="444"/>
                  </a:cubicBezTo>
                  <a:close/>
                  <a:moveTo>
                    <a:pt x="2116" y="396"/>
                  </a:moveTo>
                  <a:lnTo>
                    <a:pt x="2116" y="380"/>
                  </a:lnTo>
                  <a:cubicBezTo>
                    <a:pt x="2116" y="376"/>
                    <a:pt x="2120" y="372"/>
                    <a:pt x="2124" y="372"/>
                  </a:cubicBezTo>
                  <a:cubicBezTo>
                    <a:pt x="2128" y="372"/>
                    <a:pt x="2132" y="376"/>
                    <a:pt x="2132" y="380"/>
                  </a:cubicBezTo>
                  <a:lnTo>
                    <a:pt x="2132" y="396"/>
                  </a:lnTo>
                  <a:cubicBezTo>
                    <a:pt x="2132" y="401"/>
                    <a:pt x="2128" y="404"/>
                    <a:pt x="2124" y="404"/>
                  </a:cubicBezTo>
                  <a:cubicBezTo>
                    <a:pt x="2120" y="404"/>
                    <a:pt x="2116" y="401"/>
                    <a:pt x="2116" y="396"/>
                  </a:cubicBezTo>
                  <a:close/>
                  <a:moveTo>
                    <a:pt x="2116" y="348"/>
                  </a:moveTo>
                  <a:lnTo>
                    <a:pt x="2116" y="332"/>
                  </a:lnTo>
                  <a:cubicBezTo>
                    <a:pt x="2116" y="328"/>
                    <a:pt x="2120" y="324"/>
                    <a:pt x="2124" y="324"/>
                  </a:cubicBezTo>
                  <a:cubicBezTo>
                    <a:pt x="2128" y="324"/>
                    <a:pt x="2132" y="328"/>
                    <a:pt x="2132" y="332"/>
                  </a:cubicBezTo>
                  <a:lnTo>
                    <a:pt x="2132" y="348"/>
                  </a:lnTo>
                  <a:cubicBezTo>
                    <a:pt x="2132" y="353"/>
                    <a:pt x="2128" y="356"/>
                    <a:pt x="2124" y="356"/>
                  </a:cubicBezTo>
                  <a:cubicBezTo>
                    <a:pt x="2120" y="356"/>
                    <a:pt x="2116" y="353"/>
                    <a:pt x="2116" y="348"/>
                  </a:cubicBezTo>
                  <a:close/>
                  <a:moveTo>
                    <a:pt x="2116" y="300"/>
                  </a:moveTo>
                  <a:lnTo>
                    <a:pt x="2116" y="284"/>
                  </a:lnTo>
                  <a:cubicBezTo>
                    <a:pt x="2116" y="280"/>
                    <a:pt x="2120" y="276"/>
                    <a:pt x="2124" y="276"/>
                  </a:cubicBezTo>
                  <a:cubicBezTo>
                    <a:pt x="2128" y="276"/>
                    <a:pt x="2132" y="280"/>
                    <a:pt x="2132" y="284"/>
                  </a:cubicBezTo>
                  <a:lnTo>
                    <a:pt x="2132" y="300"/>
                  </a:lnTo>
                  <a:cubicBezTo>
                    <a:pt x="2132" y="305"/>
                    <a:pt x="2128" y="308"/>
                    <a:pt x="2124" y="308"/>
                  </a:cubicBezTo>
                  <a:cubicBezTo>
                    <a:pt x="2120" y="308"/>
                    <a:pt x="2116" y="305"/>
                    <a:pt x="2116" y="300"/>
                  </a:cubicBezTo>
                  <a:close/>
                  <a:moveTo>
                    <a:pt x="2116" y="252"/>
                  </a:moveTo>
                  <a:lnTo>
                    <a:pt x="2116" y="236"/>
                  </a:lnTo>
                  <a:cubicBezTo>
                    <a:pt x="2116" y="232"/>
                    <a:pt x="2120" y="228"/>
                    <a:pt x="2124" y="228"/>
                  </a:cubicBezTo>
                  <a:cubicBezTo>
                    <a:pt x="2128" y="228"/>
                    <a:pt x="2132" y="232"/>
                    <a:pt x="2132" y="236"/>
                  </a:cubicBezTo>
                  <a:lnTo>
                    <a:pt x="2132" y="252"/>
                  </a:lnTo>
                  <a:cubicBezTo>
                    <a:pt x="2132" y="257"/>
                    <a:pt x="2128" y="260"/>
                    <a:pt x="2124" y="260"/>
                  </a:cubicBezTo>
                  <a:cubicBezTo>
                    <a:pt x="2120" y="260"/>
                    <a:pt x="2116" y="257"/>
                    <a:pt x="2116" y="252"/>
                  </a:cubicBezTo>
                  <a:close/>
                  <a:moveTo>
                    <a:pt x="2116" y="204"/>
                  </a:moveTo>
                  <a:lnTo>
                    <a:pt x="2116" y="188"/>
                  </a:lnTo>
                  <a:cubicBezTo>
                    <a:pt x="2116" y="184"/>
                    <a:pt x="2120" y="180"/>
                    <a:pt x="2124" y="180"/>
                  </a:cubicBezTo>
                  <a:cubicBezTo>
                    <a:pt x="2128" y="180"/>
                    <a:pt x="2132" y="184"/>
                    <a:pt x="2132" y="188"/>
                  </a:cubicBezTo>
                  <a:lnTo>
                    <a:pt x="2132" y="204"/>
                  </a:lnTo>
                  <a:cubicBezTo>
                    <a:pt x="2132" y="209"/>
                    <a:pt x="2128" y="212"/>
                    <a:pt x="2124" y="212"/>
                  </a:cubicBezTo>
                  <a:cubicBezTo>
                    <a:pt x="2120" y="212"/>
                    <a:pt x="2116" y="209"/>
                    <a:pt x="2116" y="204"/>
                  </a:cubicBezTo>
                  <a:close/>
                  <a:moveTo>
                    <a:pt x="2103" y="185"/>
                  </a:moveTo>
                  <a:lnTo>
                    <a:pt x="2087" y="185"/>
                  </a:lnTo>
                  <a:cubicBezTo>
                    <a:pt x="2083" y="185"/>
                    <a:pt x="2079" y="182"/>
                    <a:pt x="2079" y="177"/>
                  </a:cubicBezTo>
                  <a:cubicBezTo>
                    <a:pt x="2079" y="173"/>
                    <a:pt x="2083" y="169"/>
                    <a:pt x="2087" y="169"/>
                  </a:cubicBezTo>
                  <a:lnTo>
                    <a:pt x="2103" y="169"/>
                  </a:lnTo>
                  <a:cubicBezTo>
                    <a:pt x="2108" y="169"/>
                    <a:pt x="2111" y="173"/>
                    <a:pt x="2111" y="177"/>
                  </a:cubicBezTo>
                  <a:cubicBezTo>
                    <a:pt x="2111" y="182"/>
                    <a:pt x="2108" y="185"/>
                    <a:pt x="2103" y="185"/>
                  </a:cubicBezTo>
                  <a:close/>
                  <a:moveTo>
                    <a:pt x="2055" y="185"/>
                  </a:moveTo>
                  <a:lnTo>
                    <a:pt x="2039" y="185"/>
                  </a:lnTo>
                  <a:cubicBezTo>
                    <a:pt x="2035" y="185"/>
                    <a:pt x="2031" y="182"/>
                    <a:pt x="2031" y="177"/>
                  </a:cubicBezTo>
                  <a:cubicBezTo>
                    <a:pt x="2031" y="173"/>
                    <a:pt x="2035" y="169"/>
                    <a:pt x="2039" y="169"/>
                  </a:cubicBezTo>
                  <a:lnTo>
                    <a:pt x="2055" y="169"/>
                  </a:lnTo>
                  <a:cubicBezTo>
                    <a:pt x="2060" y="169"/>
                    <a:pt x="2063" y="173"/>
                    <a:pt x="2063" y="177"/>
                  </a:cubicBezTo>
                  <a:cubicBezTo>
                    <a:pt x="2063" y="182"/>
                    <a:pt x="2060" y="185"/>
                    <a:pt x="2055" y="185"/>
                  </a:cubicBezTo>
                  <a:close/>
                  <a:moveTo>
                    <a:pt x="2007" y="185"/>
                  </a:moveTo>
                  <a:lnTo>
                    <a:pt x="1991" y="185"/>
                  </a:lnTo>
                  <a:cubicBezTo>
                    <a:pt x="1987" y="185"/>
                    <a:pt x="1983" y="182"/>
                    <a:pt x="1983" y="177"/>
                  </a:cubicBezTo>
                  <a:cubicBezTo>
                    <a:pt x="1983" y="173"/>
                    <a:pt x="1987" y="169"/>
                    <a:pt x="1991" y="169"/>
                  </a:cubicBezTo>
                  <a:lnTo>
                    <a:pt x="2007" y="169"/>
                  </a:lnTo>
                  <a:cubicBezTo>
                    <a:pt x="2012" y="169"/>
                    <a:pt x="2015" y="173"/>
                    <a:pt x="2015" y="177"/>
                  </a:cubicBezTo>
                  <a:cubicBezTo>
                    <a:pt x="2015" y="182"/>
                    <a:pt x="2012" y="185"/>
                    <a:pt x="2007" y="185"/>
                  </a:cubicBezTo>
                  <a:close/>
                  <a:moveTo>
                    <a:pt x="1959" y="185"/>
                  </a:moveTo>
                  <a:lnTo>
                    <a:pt x="1943" y="185"/>
                  </a:lnTo>
                  <a:cubicBezTo>
                    <a:pt x="1939" y="185"/>
                    <a:pt x="1935" y="182"/>
                    <a:pt x="1935" y="177"/>
                  </a:cubicBezTo>
                  <a:cubicBezTo>
                    <a:pt x="1935" y="173"/>
                    <a:pt x="1939" y="169"/>
                    <a:pt x="1943" y="169"/>
                  </a:cubicBezTo>
                  <a:lnTo>
                    <a:pt x="1959" y="169"/>
                  </a:lnTo>
                  <a:cubicBezTo>
                    <a:pt x="1964" y="169"/>
                    <a:pt x="1967" y="173"/>
                    <a:pt x="1967" y="177"/>
                  </a:cubicBezTo>
                  <a:cubicBezTo>
                    <a:pt x="1967" y="182"/>
                    <a:pt x="1964" y="185"/>
                    <a:pt x="1959" y="185"/>
                  </a:cubicBezTo>
                  <a:close/>
                  <a:moveTo>
                    <a:pt x="1911" y="185"/>
                  </a:moveTo>
                  <a:lnTo>
                    <a:pt x="1895" y="185"/>
                  </a:lnTo>
                  <a:cubicBezTo>
                    <a:pt x="1891" y="185"/>
                    <a:pt x="1887" y="182"/>
                    <a:pt x="1887" y="177"/>
                  </a:cubicBezTo>
                  <a:cubicBezTo>
                    <a:pt x="1887" y="173"/>
                    <a:pt x="1891" y="169"/>
                    <a:pt x="1895" y="169"/>
                  </a:cubicBezTo>
                  <a:lnTo>
                    <a:pt x="1911" y="169"/>
                  </a:lnTo>
                  <a:cubicBezTo>
                    <a:pt x="1916" y="169"/>
                    <a:pt x="1919" y="173"/>
                    <a:pt x="1919" y="177"/>
                  </a:cubicBezTo>
                  <a:cubicBezTo>
                    <a:pt x="1919" y="182"/>
                    <a:pt x="1916" y="185"/>
                    <a:pt x="1911" y="185"/>
                  </a:cubicBezTo>
                  <a:close/>
                  <a:moveTo>
                    <a:pt x="1863" y="185"/>
                  </a:moveTo>
                  <a:lnTo>
                    <a:pt x="1847" y="185"/>
                  </a:lnTo>
                  <a:cubicBezTo>
                    <a:pt x="1843" y="185"/>
                    <a:pt x="1839" y="182"/>
                    <a:pt x="1839" y="177"/>
                  </a:cubicBezTo>
                  <a:cubicBezTo>
                    <a:pt x="1839" y="173"/>
                    <a:pt x="1843" y="169"/>
                    <a:pt x="1847" y="169"/>
                  </a:cubicBezTo>
                  <a:lnTo>
                    <a:pt x="1863" y="169"/>
                  </a:lnTo>
                  <a:cubicBezTo>
                    <a:pt x="1868" y="169"/>
                    <a:pt x="1871" y="173"/>
                    <a:pt x="1871" y="177"/>
                  </a:cubicBezTo>
                  <a:cubicBezTo>
                    <a:pt x="1871" y="182"/>
                    <a:pt x="1868" y="185"/>
                    <a:pt x="1863" y="185"/>
                  </a:cubicBezTo>
                  <a:close/>
                  <a:moveTo>
                    <a:pt x="1815" y="185"/>
                  </a:moveTo>
                  <a:lnTo>
                    <a:pt x="1799" y="185"/>
                  </a:lnTo>
                  <a:cubicBezTo>
                    <a:pt x="1795" y="185"/>
                    <a:pt x="1791" y="182"/>
                    <a:pt x="1791" y="177"/>
                  </a:cubicBezTo>
                  <a:cubicBezTo>
                    <a:pt x="1791" y="173"/>
                    <a:pt x="1795" y="169"/>
                    <a:pt x="1799" y="169"/>
                  </a:cubicBezTo>
                  <a:lnTo>
                    <a:pt x="1815" y="169"/>
                  </a:lnTo>
                  <a:cubicBezTo>
                    <a:pt x="1820" y="169"/>
                    <a:pt x="1823" y="173"/>
                    <a:pt x="1823" y="177"/>
                  </a:cubicBezTo>
                  <a:cubicBezTo>
                    <a:pt x="1823" y="182"/>
                    <a:pt x="1820" y="185"/>
                    <a:pt x="1815" y="185"/>
                  </a:cubicBezTo>
                  <a:close/>
                  <a:moveTo>
                    <a:pt x="1767" y="185"/>
                  </a:moveTo>
                  <a:lnTo>
                    <a:pt x="1751" y="185"/>
                  </a:lnTo>
                  <a:cubicBezTo>
                    <a:pt x="1747" y="185"/>
                    <a:pt x="1743" y="182"/>
                    <a:pt x="1743" y="177"/>
                  </a:cubicBezTo>
                  <a:cubicBezTo>
                    <a:pt x="1743" y="173"/>
                    <a:pt x="1747" y="169"/>
                    <a:pt x="1751" y="169"/>
                  </a:cubicBezTo>
                  <a:lnTo>
                    <a:pt x="1767" y="169"/>
                  </a:lnTo>
                  <a:cubicBezTo>
                    <a:pt x="1772" y="169"/>
                    <a:pt x="1775" y="173"/>
                    <a:pt x="1775" y="177"/>
                  </a:cubicBezTo>
                  <a:cubicBezTo>
                    <a:pt x="1775" y="182"/>
                    <a:pt x="1772" y="185"/>
                    <a:pt x="1767" y="185"/>
                  </a:cubicBezTo>
                  <a:close/>
                  <a:moveTo>
                    <a:pt x="1719" y="185"/>
                  </a:moveTo>
                  <a:lnTo>
                    <a:pt x="1703" y="185"/>
                  </a:lnTo>
                  <a:cubicBezTo>
                    <a:pt x="1699" y="185"/>
                    <a:pt x="1695" y="182"/>
                    <a:pt x="1695" y="177"/>
                  </a:cubicBezTo>
                  <a:cubicBezTo>
                    <a:pt x="1695" y="173"/>
                    <a:pt x="1699" y="169"/>
                    <a:pt x="1703" y="169"/>
                  </a:cubicBezTo>
                  <a:lnTo>
                    <a:pt x="1719" y="169"/>
                  </a:lnTo>
                  <a:cubicBezTo>
                    <a:pt x="1724" y="169"/>
                    <a:pt x="1727" y="173"/>
                    <a:pt x="1727" y="177"/>
                  </a:cubicBezTo>
                  <a:cubicBezTo>
                    <a:pt x="1727" y="182"/>
                    <a:pt x="1724" y="185"/>
                    <a:pt x="1719" y="185"/>
                  </a:cubicBezTo>
                  <a:close/>
                  <a:moveTo>
                    <a:pt x="1671" y="185"/>
                  </a:moveTo>
                  <a:lnTo>
                    <a:pt x="1655" y="185"/>
                  </a:lnTo>
                  <a:cubicBezTo>
                    <a:pt x="1651" y="185"/>
                    <a:pt x="1647" y="182"/>
                    <a:pt x="1647" y="177"/>
                  </a:cubicBezTo>
                  <a:cubicBezTo>
                    <a:pt x="1647" y="173"/>
                    <a:pt x="1651" y="169"/>
                    <a:pt x="1655" y="169"/>
                  </a:cubicBezTo>
                  <a:lnTo>
                    <a:pt x="1671" y="169"/>
                  </a:lnTo>
                  <a:cubicBezTo>
                    <a:pt x="1676" y="169"/>
                    <a:pt x="1679" y="173"/>
                    <a:pt x="1679" y="177"/>
                  </a:cubicBezTo>
                  <a:cubicBezTo>
                    <a:pt x="1679" y="182"/>
                    <a:pt x="1676" y="185"/>
                    <a:pt x="1671" y="185"/>
                  </a:cubicBezTo>
                  <a:close/>
                  <a:moveTo>
                    <a:pt x="1623" y="185"/>
                  </a:moveTo>
                  <a:lnTo>
                    <a:pt x="1607" y="185"/>
                  </a:lnTo>
                  <a:cubicBezTo>
                    <a:pt x="1603" y="185"/>
                    <a:pt x="1599" y="182"/>
                    <a:pt x="1599" y="177"/>
                  </a:cubicBezTo>
                  <a:cubicBezTo>
                    <a:pt x="1599" y="173"/>
                    <a:pt x="1603" y="169"/>
                    <a:pt x="1607" y="169"/>
                  </a:cubicBezTo>
                  <a:lnTo>
                    <a:pt x="1623" y="169"/>
                  </a:lnTo>
                  <a:cubicBezTo>
                    <a:pt x="1628" y="169"/>
                    <a:pt x="1631" y="173"/>
                    <a:pt x="1631" y="177"/>
                  </a:cubicBezTo>
                  <a:cubicBezTo>
                    <a:pt x="1631" y="182"/>
                    <a:pt x="1628" y="185"/>
                    <a:pt x="1623" y="185"/>
                  </a:cubicBezTo>
                  <a:close/>
                  <a:moveTo>
                    <a:pt x="1575" y="185"/>
                  </a:moveTo>
                  <a:lnTo>
                    <a:pt x="1559" y="185"/>
                  </a:lnTo>
                  <a:cubicBezTo>
                    <a:pt x="1555" y="185"/>
                    <a:pt x="1551" y="182"/>
                    <a:pt x="1551" y="177"/>
                  </a:cubicBezTo>
                  <a:cubicBezTo>
                    <a:pt x="1551" y="173"/>
                    <a:pt x="1555" y="169"/>
                    <a:pt x="1559" y="169"/>
                  </a:cubicBezTo>
                  <a:lnTo>
                    <a:pt x="1575" y="169"/>
                  </a:lnTo>
                  <a:cubicBezTo>
                    <a:pt x="1580" y="169"/>
                    <a:pt x="1583" y="173"/>
                    <a:pt x="1583" y="177"/>
                  </a:cubicBezTo>
                  <a:cubicBezTo>
                    <a:pt x="1583" y="182"/>
                    <a:pt x="1580" y="185"/>
                    <a:pt x="1575" y="185"/>
                  </a:cubicBezTo>
                  <a:close/>
                  <a:moveTo>
                    <a:pt x="1527" y="185"/>
                  </a:moveTo>
                  <a:lnTo>
                    <a:pt x="1511" y="185"/>
                  </a:lnTo>
                  <a:cubicBezTo>
                    <a:pt x="1507" y="185"/>
                    <a:pt x="1503" y="182"/>
                    <a:pt x="1503" y="177"/>
                  </a:cubicBezTo>
                  <a:cubicBezTo>
                    <a:pt x="1503" y="173"/>
                    <a:pt x="1507" y="169"/>
                    <a:pt x="1511" y="169"/>
                  </a:cubicBezTo>
                  <a:lnTo>
                    <a:pt x="1527" y="169"/>
                  </a:lnTo>
                  <a:cubicBezTo>
                    <a:pt x="1532" y="169"/>
                    <a:pt x="1535" y="173"/>
                    <a:pt x="1535" y="177"/>
                  </a:cubicBezTo>
                  <a:cubicBezTo>
                    <a:pt x="1535" y="182"/>
                    <a:pt x="1532" y="185"/>
                    <a:pt x="1527" y="185"/>
                  </a:cubicBezTo>
                  <a:close/>
                  <a:moveTo>
                    <a:pt x="1479" y="185"/>
                  </a:moveTo>
                  <a:lnTo>
                    <a:pt x="1463" y="185"/>
                  </a:lnTo>
                  <a:cubicBezTo>
                    <a:pt x="1459" y="185"/>
                    <a:pt x="1455" y="182"/>
                    <a:pt x="1455" y="177"/>
                  </a:cubicBezTo>
                  <a:cubicBezTo>
                    <a:pt x="1455" y="173"/>
                    <a:pt x="1459" y="169"/>
                    <a:pt x="1463" y="169"/>
                  </a:cubicBezTo>
                  <a:lnTo>
                    <a:pt x="1479" y="169"/>
                  </a:lnTo>
                  <a:cubicBezTo>
                    <a:pt x="1484" y="169"/>
                    <a:pt x="1487" y="173"/>
                    <a:pt x="1487" y="177"/>
                  </a:cubicBezTo>
                  <a:cubicBezTo>
                    <a:pt x="1487" y="182"/>
                    <a:pt x="1484" y="185"/>
                    <a:pt x="1479" y="185"/>
                  </a:cubicBezTo>
                  <a:close/>
                  <a:moveTo>
                    <a:pt x="1431" y="185"/>
                  </a:moveTo>
                  <a:lnTo>
                    <a:pt x="1415" y="185"/>
                  </a:lnTo>
                  <a:cubicBezTo>
                    <a:pt x="1411" y="185"/>
                    <a:pt x="1407" y="182"/>
                    <a:pt x="1407" y="177"/>
                  </a:cubicBezTo>
                  <a:cubicBezTo>
                    <a:pt x="1407" y="173"/>
                    <a:pt x="1411" y="169"/>
                    <a:pt x="1415" y="169"/>
                  </a:cubicBezTo>
                  <a:lnTo>
                    <a:pt x="1431" y="169"/>
                  </a:lnTo>
                  <a:cubicBezTo>
                    <a:pt x="1436" y="169"/>
                    <a:pt x="1439" y="173"/>
                    <a:pt x="1439" y="177"/>
                  </a:cubicBezTo>
                  <a:cubicBezTo>
                    <a:pt x="1439" y="182"/>
                    <a:pt x="1436" y="185"/>
                    <a:pt x="1431" y="185"/>
                  </a:cubicBezTo>
                  <a:close/>
                  <a:moveTo>
                    <a:pt x="1383" y="185"/>
                  </a:moveTo>
                  <a:lnTo>
                    <a:pt x="1367" y="185"/>
                  </a:lnTo>
                  <a:cubicBezTo>
                    <a:pt x="1363" y="185"/>
                    <a:pt x="1359" y="182"/>
                    <a:pt x="1359" y="177"/>
                  </a:cubicBezTo>
                  <a:cubicBezTo>
                    <a:pt x="1359" y="173"/>
                    <a:pt x="1363" y="169"/>
                    <a:pt x="1367" y="169"/>
                  </a:cubicBezTo>
                  <a:lnTo>
                    <a:pt x="1383" y="169"/>
                  </a:lnTo>
                  <a:cubicBezTo>
                    <a:pt x="1388" y="169"/>
                    <a:pt x="1391" y="173"/>
                    <a:pt x="1391" y="177"/>
                  </a:cubicBezTo>
                  <a:cubicBezTo>
                    <a:pt x="1391" y="182"/>
                    <a:pt x="1388" y="185"/>
                    <a:pt x="1383" y="185"/>
                  </a:cubicBezTo>
                  <a:close/>
                  <a:moveTo>
                    <a:pt x="1335" y="185"/>
                  </a:moveTo>
                  <a:lnTo>
                    <a:pt x="1319" y="185"/>
                  </a:lnTo>
                  <a:cubicBezTo>
                    <a:pt x="1315" y="185"/>
                    <a:pt x="1311" y="182"/>
                    <a:pt x="1311" y="177"/>
                  </a:cubicBezTo>
                  <a:cubicBezTo>
                    <a:pt x="1311" y="173"/>
                    <a:pt x="1315" y="169"/>
                    <a:pt x="1319" y="169"/>
                  </a:cubicBezTo>
                  <a:lnTo>
                    <a:pt x="1335" y="169"/>
                  </a:lnTo>
                  <a:cubicBezTo>
                    <a:pt x="1340" y="169"/>
                    <a:pt x="1343" y="173"/>
                    <a:pt x="1343" y="177"/>
                  </a:cubicBezTo>
                  <a:cubicBezTo>
                    <a:pt x="1343" y="182"/>
                    <a:pt x="1340" y="185"/>
                    <a:pt x="1335" y="185"/>
                  </a:cubicBezTo>
                  <a:close/>
                  <a:moveTo>
                    <a:pt x="1287" y="185"/>
                  </a:moveTo>
                  <a:lnTo>
                    <a:pt x="1271" y="185"/>
                  </a:lnTo>
                  <a:cubicBezTo>
                    <a:pt x="1267" y="185"/>
                    <a:pt x="1263" y="182"/>
                    <a:pt x="1263" y="177"/>
                  </a:cubicBezTo>
                  <a:cubicBezTo>
                    <a:pt x="1263" y="173"/>
                    <a:pt x="1267" y="169"/>
                    <a:pt x="1271" y="169"/>
                  </a:cubicBezTo>
                  <a:lnTo>
                    <a:pt x="1287" y="169"/>
                  </a:lnTo>
                  <a:cubicBezTo>
                    <a:pt x="1292" y="169"/>
                    <a:pt x="1295" y="173"/>
                    <a:pt x="1295" y="177"/>
                  </a:cubicBezTo>
                  <a:cubicBezTo>
                    <a:pt x="1295" y="182"/>
                    <a:pt x="1292" y="185"/>
                    <a:pt x="1287" y="185"/>
                  </a:cubicBezTo>
                  <a:close/>
                  <a:moveTo>
                    <a:pt x="1239" y="185"/>
                  </a:moveTo>
                  <a:lnTo>
                    <a:pt x="1223" y="185"/>
                  </a:lnTo>
                  <a:cubicBezTo>
                    <a:pt x="1219" y="185"/>
                    <a:pt x="1215" y="182"/>
                    <a:pt x="1215" y="177"/>
                  </a:cubicBezTo>
                  <a:cubicBezTo>
                    <a:pt x="1215" y="173"/>
                    <a:pt x="1219" y="169"/>
                    <a:pt x="1223" y="169"/>
                  </a:cubicBezTo>
                  <a:lnTo>
                    <a:pt x="1239" y="169"/>
                  </a:lnTo>
                  <a:cubicBezTo>
                    <a:pt x="1244" y="169"/>
                    <a:pt x="1247" y="173"/>
                    <a:pt x="1247" y="177"/>
                  </a:cubicBezTo>
                  <a:cubicBezTo>
                    <a:pt x="1247" y="182"/>
                    <a:pt x="1244" y="185"/>
                    <a:pt x="1239" y="185"/>
                  </a:cubicBezTo>
                  <a:close/>
                  <a:moveTo>
                    <a:pt x="1191" y="185"/>
                  </a:moveTo>
                  <a:lnTo>
                    <a:pt x="1175" y="185"/>
                  </a:lnTo>
                  <a:cubicBezTo>
                    <a:pt x="1171" y="185"/>
                    <a:pt x="1167" y="182"/>
                    <a:pt x="1167" y="177"/>
                  </a:cubicBezTo>
                  <a:cubicBezTo>
                    <a:pt x="1167" y="173"/>
                    <a:pt x="1171" y="169"/>
                    <a:pt x="1175" y="169"/>
                  </a:cubicBezTo>
                  <a:lnTo>
                    <a:pt x="1191" y="169"/>
                  </a:lnTo>
                  <a:cubicBezTo>
                    <a:pt x="1196" y="169"/>
                    <a:pt x="1199" y="173"/>
                    <a:pt x="1199" y="177"/>
                  </a:cubicBezTo>
                  <a:cubicBezTo>
                    <a:pt x="1199" y="182"/>
                    <a:pt x="1196" y="185"/>
                    <a:pt x="1191" y="185"/>
                  </a:cubicBezTo>
                  <a:close/>
                  <a:moveTo>
                    <a:pt x="1143" y="185"/>
                  </a:moveTo>
                  <a:lnTo>
                    <a:pt x="1127" y="185"/>
                  </a:lnTo>
                  <a:cubicBezTo>
                    <a:pt x="1123" y="185"/>
                    <a:pt x="1119" y="182"/>
                    <a:pt x="1119" y="177"/>
                  </a:cubicBezTo>
                  <a:cubicBezTo>
                    <a:pt x="1119" y="173"/>
                    <a:pt x="1123" y="169"/>
                    <a:pt x="1127" y="169"/>
                  </a:cubicBezTo>
                  <a:lnTo>
                    <a:pt x="1143" y="169"/>
                  </a:lnTo>
                  <a:cubicBezTo>
                    <a:pt x="1148" y="169"/>
                    <a:pt x="1151" y="173"/>
                    <a:pt x="1151" y="177"/>
                  </a:cubicBezTo>
                  <a:cubicBezTo>
                    <a:pt x="1151" y="182"/>
                    <a:pt x="1148" y="185"/>
                    <a:pt x="1143" y="185"/>
                  </a:cubicBezTo>
                  <a:close/>
                  <a:moveTo>
                    <a:pt x="1095" y="185"/>
                  </a:moveTo>
                  <a:lnTo>
                    <a:pt x="1079" y="185"/>
                  </a:lnTo>
                  <a:cubicBezTo>
                    <a:pt x="1075" y="185"/>
                    <a:pt x="1071" y="182"/>
                    <a:pt x="1071" y="177"/>
                  </a:cubicBezTo>
                  <a:cubicBezTo>
                    <a:pt x="1071" y="173"/>
                    <a:pt x="1075" y="169"/>
                    <a:pt x="1079" y="169"/>
                  </a:cubicBezTo>
                  <a:lnTo>
                    <a:pt x="1095" y="169"/>
                  </a:lnTo>
                  <a:cubicBezTo>
                    <a:pt x="1100" y="169"/>
                    <a:pt x="1103" y="173"/>
                    <a:pt x="1103" y="177"/>
                  </a:cubicBezTo>
                  <a:cubicBezTo>
                    <a:pt x="1103" y="182"/>
                    <a:pt x="1100" y="185"/>
                    <a:pt x="1095" y="185"/>
                  </a:cubicBezTo>
                  <a:close/>
                  <a:moveTo>
                    <a:pt x="1047" y="185"/>
                  </a:moveTo>
                  <a:lnTo>
                    <a:pt x="1031" y="185"/>
                  </a:lnTo>
                  <a:cubicBezTo>
                    <a:pt x="1027" y="185"/>
                    <a:pt x="1023" y="182"/>
                    <a:pt x="1023" y="177"/>
                  </a:cubicBezTo>
                  <a:cubicBezTo>
                    <a:pt x="1023" y="173"/>
                    <a:pt x="1027" y="169"/>
                    <a:pt x="1031" y="169"/>
                  </a:cubicBezTo>
                  <a:lnTo>
                    <a:pt x="1047" y="169"/>
                  </a:lnTo>
                  <a:cubicBezTo>
                    <a:pt x="1052" y="169"/>
                    <a:pt x="1055" y="173"/>
                    <a:pt x="1055" y="177"/>
                  </a:cubicBezTo>
                  <a:cubicBezTo>
                    <a:pt x="1055" y="182"/>
                    <a:pt x="1052" y="185"/>
                    <a:pt x="1047" y="185"/>
                  </a:cubicBezTo>
                  <a:close/>
                  <a:moveTo>
                    <a:pt x="999" y="185"/>
                  </a:moveTo>
                  <a:lnTo>
                    <a:pt x="983" y="185"/>
                  </a:lnTo>
                  <a:cubicBezTo>
                    <a:pt x="979" y="185"/>
                    <a:pt x="975" y="182"/>
                    <a:pt x="975" y="177"/>
                  </a:cubicBezTo>
                  <a:cubicBezTo>
                    <a:pt x="975" y="173"/>
                    <a:pt x="979" y="169"/>
                    <a:pt x="983" y="169"/>
                  </a:cubicBezTo>
                  <a:lnTo>
                    <a:pt x="999" y="169"/>
                  </a:lnTo>
                  <a:cubicBezTo>
                    <a:pt x="1004" y="169"/>
                    <a:pt x="1007" y="173"/>
                    <a:pt x="1007" y="177"/>
                  </a:cubicBezTo>
                  <a:cubicBezTo>
                    <a:pt x="1007" y="182"/>
                    <a:pt x="1004" y="185"/>
                    <a:pt x="999" y="185"/>
                  </a:cubicBezTo>
                  <a:close/>
                  <a:moveTo>
                    <a:pt x="951" y="185"/>
                  </a:moveTo>
                  <a:lnTo>
                    <a:pt x="935" y="185"/>
                  </a:lnTo>
                  <a:cubicBezTo>
                    <a:pt x="931" y="185"/>
                    <a:pt x="927" y="182"/>
                    <a:pt x="927" y="177"/>
                  </a:cubicBezTo>
                  <a:cubicBezTo>
                    <a:pt x="927" y="173"/>
                    <a:pt x="931" y="169"/>
                    <a:pt x="935" y="169"/>
                  </a:cubicBezTo>
                  <a:lnTo>
                    <a:pt x="951" y="169"/>
                  </a:lnTo>
                  <a:cubicBezTo>
                    <a:pt x="956" y="169"/>
                    <a:pt x="959" y="173"/>
                    <a:pt x="959" y="177"/>
                  </a:cubicBezTo>
                  <a:cubicBezTo>
                    <a:pt x="959" y="182"/>
                    <a:pt x="956" y="185"/>
                    <a:pt x="951" y="185"/>
                  </a:cubicBezTo>
                  <a:close/>
                  <a:moveTo>
                    <a:pt x="903" y="185"/>
                  </a:moveTo>
                  <a:lnTo>
                    <a:pt x="887" y="185"/>
                  </a:lnTo>
                  <a:cubicBezTo>
                    <a:pt x="883" y="185"/>
                    <a:pt x="879" y="182"/>
                    <a:pt x="879" y="177"/>
                  </a:cubicBezTo>
                  <a:cubicBezTo>
                    <a:pt x="879" y="173"/>
                    <a:pt x="883" y="169"/>
                    <a:pt x="887" y="169"/>
                  </a:cubicBezTo>
                  <a:lnTo>
                    <a:pt x="903" y="169"/>
                  </a:lnTo>
                  <a:cubicBezTo>
                    <a:pt x="908" y="169"/>
                    <a:pt x="911" y="173"/>
                    <a:pt x="911" y="177"/>
                  </a:cubicBezTo>
                  <a:cubicBezTo>
                    <a:pt x="911" y="182"/>
                    <a:pt x="908" y="185"/>
                    <a:pt x="903" y="185"/>
                  </a:cubicBezTo>
                  <a:close/>
                  <a:moveTo>
                    <a:pt x="855" y="185"/>
                  </a:moveTo>
                  <a:lnTo>
                    <a:pt x="839" y="185"/>
                  </a:lnTo>
                  <a:cubicBezTo>
                    <a:pt x="835" y="185"/>
                    <a:pt x="831" y="182"/>
                    <a:pt x="831" y="177"/>
                  </a:cubicBezTo>
                  <a:cubicBezTo>
                    <a:pt x="831" y="173"/>
                    <a:pt x="835" y="169"/>
                    <a:pt x="839" y="169"/>
                  </a:cubicBezTo>
                  <a:lnTo>
                    <a:pt x="855" y="169"/>
                  </a:lnTo>
                  <a:cubicBezTo>
                    <a:pt x="860" y="169"/>
                    <a:pt x="863" y="173"/>
                    <a:pt x="863" y="177"/>
                  </a:cubicBezTo>
                  <a:cubicBezTo>
                    <a:pt x="863" y="182"/>
                    <a:pt x="860" y="185"/>
                    <a:pt x="855" y="185"/>
                  </a:cubicBezTo>
                  <a:close/>
                  <a:moveTo>
                    <a:pt x="807" y="185"/>
                  </a:moveTo>
                  <a:lnTo>
                    <a:pt x="791" y="185"/>
                  </a:lnTo>
                  <a:cubicBezTo>
                    <a:pt x="787" y="185"/>
                    <a:pt x="783" y="182"/>
                    <a:pt x="783" y="177"/>
                  </a:cubicBezTo>
                  <a:cubicBezTo>
                    <a:pt x="783" y="173"/>
                    <a:pt x="787" y="169"/>
                    <a:pt x="791" y="169"/>
                  </a:cubicBezTo>
                  <a:lnTo>
                    <a:pt x="807" y="169"/>
                  </a:lnTo>
                  <a:cubicBezTo>
                    <a:pt x="812" y="169"/>
                    <a:pt x="815" y="173"/>
                    <a:pt x="815" y="177"/>
                  </a:cubicBezTo>
                  <a:cubicBezTo>
                    <a:pt x="815" y="182"/>
                    <a:pt x="812" y="185"/>
                    <a:pt x="807" y="185"/>
                  </a:cubicBezTo>
                  <a:close/>
                  <a:moveTo>
                    <a:pt x="759" y="185"/>
                  </a:moveTo>
                  <a:lnTo>
                    <a:pt x="743" y="185"/>
                  </a:lnTo>
                  <a:cubicBezTo>
                    <a:pt x="739" y="185"/>
                    <a:pt x="735" y="182"/>
                    <a:pt x="735" y="177"/>
                  </a:cubicBezTo>
                  <a:cubicBezTo>
                    <a:pt x="735" y="173"/>
                    <a:pt x="739" y="169"/>
                    <a:pt x="743" y="169"/>
                  </a:cubicBezTo>
                  <a:lnTo>
                    <a:pt x="759" y="169"/>
                  </a:lnTo>
                  <a:cubicBezTo>
                    <a:pt x="764" y="169"/>
                    <a:pt x="767" y="173"/>
                    <a:pt x="767" y="177"/>
                  </a:cubicBezTo>
                  <a:cubicBezTo>
                    <a:pt x="767" y="182"/>
                    <a:pt x="764" y="185"/>
                    <a:pt x="759" y="185"/>
                  </a:cubicBezTo>
                  <a:close/>
                  <a:moveTo>
                    <a:pt x="711" y="185"/>
                  </a:moveTo>
                  <a:lnTo>
                    <a:pt x="695" y="185"/>
                  </a:lnTo>
                  <a:cubicBezTo>
                    <a:pt x="691" y="185"/>
                    <a:pt x="687" y="182"/>
                    <a:pt x="687" y="177"/>
                  </a:cubicBezTo>
                  <a:cubicBezTo>
                    <a:pt x="687" y="173"/>
                    <a:pt x="691" y="169"/>
                    <a:pt x="695" y="169"/>
                  </a:cubicBezTo>
                  <a:lnTo>
                    <a:pt x="711" y="169"/>
                  </a:lnTo>
                  <a:cubicBezTo>
                    <a:pt x="716" y="169"/>
                    <a:pt x="719" y="173"/>
                    <a:pt x="719" y="177"/>
                  </a:cubicBezTo>
                  <a:cubicBezTo>
                    <a:pt x="719" y="182"/>
                    <a:pt x="716" y="185"/>
                    <a:pt x="711" y="185"/>
                  </a:cubicBezTo>
                  <a:close/>
                  <a:moveTo>
                    <a:pt x="663" y="185"/>
                  </a:moveTo>
                  <a:lnTo>
                    <a:pt x="647" y="185"/>
                  </a:lnTo>
                  <a:cubicBezTo>
                    <a:pt x="643" y="185"/>
                    <a:pt x="639" y="182"/>
                    <a:pt x="639" y="177"/>
                  </a:cubicBezTo>
                  <a:cubicBezTo>
                    <a:pt x="639" y="173"/>
                    <a:pt x="643" y="169"/>
                    <a:pt x="647" y="169"/>
                  </a:cubicBezTo>
                  <a:lnTo>
                    <a:pt x="663" y="169"/>
                  </a:lnTo>
                  <a:cubicBezTo>
                    <a:pt x="668" y="169"/>
                    <a:pt x="671" y="173"/>
                    <a:pt x="671" y="177"/>
                  </a:cubicBezTo>
                  <a:cubicBezTo>
                    <a:pt x="671" y="182"/>
                    <a:pt x="668" y="185"/>
                    <a:pt x="663" y="185"/>
                  </a:cubicBezTo>
                  <a:close/>
                  <a:moveTo>
                    <a:pt x="615" y="185"/>
                  </a:moveTo>
                  <a:lnTo>
                    <a:pt x="599" y="185"/>
                  </a:lnTo>
                  <a:cubicBezTo>
                    <a:pt x="595" y="185"/>
                    <a:pt x="591" y="182"/>
                    <a:pt x="591" y="177"/>
                  </a:cubicBezTo>
                  <a:cubicBezTo>
                    <a:pt x="591" y="173"/>
                    <a:pt x="595" y="169"/>
                    <a:pt x="599" y="169"/>
                  </a:cubicBezTo>
                  <a:lnTo>
                    <a:pt x="615" y="169"/>
                  </a:lnTo>
                  <a:cubicBezTo>
                    <a:pt x="620" y="169"/>
                    <a:pt x="623" y="173"/>
                    <a:pt x="623" y="177"/>
                  </a:cubicBezTo>
                  <a:cubicBezTo>
                    <a:pt x="623" y="182"/>
                    <a:pt x="620" y="185"/>
                    <a:pt x="615" y="185"/>
                  </a:cubicBezTo>
                  <a:close/>
                  <a:moveTo>
                    <a:pt x="567" y="185"/>
                  </a:moveTo>
                  <a:lnTo>
                    <a:pt x="551" y="185"/>
                  </a:lnTo>
                  <a:cubicBezTo>
                    <a:pt x="547" y="185"/>
                    <a:pt x="543" y="182"/>
                    <a:pt x="543" y="177"/>
                  </a:cubicBezTo>
                  <a:cubicBezTo>
                    <a:pt x="543" y="173"/>
                    <a:pt x="547" y="169"/>
                    <a:pt x="551" y="169"/>
                  </a:cubicBezTo>
                  <a:lnTo>
                    <a:pt x="567" y="169"/>
                  </a:lnTo>
                  <a:cubicBezTo>
                    <a:pt x="572" y="169"/>
                    <a:pt x="575" y="173"/>
                    <a:pt x="575" y="177"/>
                  </a:cubicBezTo>
                  <a:cubicBezTo>
                    <a:pt x="575" y="182"/>
                    <a:pt x="572" y="185"/>
                    <a:pt x="567" y="185"/>
                  </a:cubicBezTo>
                  <a:close/>
                  <a:moveTo>
                    <a:pt x="519" y="185"/>
                  </a:moveTo>
                  <a:lnTo>
                    <a:pt x="503" y="185"/>
                  </a:lnTo>
                  <a:cubicBezTo>
                    <a:pt x="499" y="185"/>
                    <a:pt x="495" y="182"/>
                    <a:pt x="495" y="177"/>
                  </a:cubicBezTo>
                  <a:cubicBezTo>
                    <a:pt x="495" y="173"/>
                    <a:pt x="499" y="169"/>
                    <a:pt x="503" y="169"/>
                  </a:cubicBezTo>
                  <a:lnTo>
                    <a:pt x="519" y="169"/>
                  </a:lnTo>
                  <a:cubicBezTo>
                    <a:pt x="524" y="169"/>
                    <a:pt x="527" y="173"/>
                    <a:pt x="527" y="177"/>
                  </a:cubicBezTo>
                  <a:cubicBezTo>
                    <a:pt x="527" y="182"/>
                    <a:pt x="524" y="185"/>
                    <a:pt x="519" y="185"/>
                  </a:cubicBezTo>
                  <a:close/>
                  <a:moveTo>
                    <a:pt x="471" y="185"/>
                  </a:moveTo>
                  <a:lnTo>
                    <a:pt x="455" y="185"/>
                  </a:lnTo>
                  <a:cubicBezTo>
                    <a:pt x="451" y="185"/>
                    <a:pt x="447" y="182"/>
                    <a:pt x="447" y="177"/>
                  </a:cubicBezTo>
                  <a:cubicBezTo>
                    <a:pt x="447" y="173"/>
                    <a:pt x="451" y="169"/>
                    <a:pt x="455" y="169"/>
                  </a:cubicBezTo>
                  <a:lnTo>
                    <a:pt x="471" y="169"/>
                  </a:lnTo>
                  <a:cubicBezTo>
                    <a:pt x="476" y="169"/>
                    <a:pt x="479" y="173"/>
                    <a:pt x="479" y="177"/>
                  </a:cubicBezTo>
                  <a:cubicBezTo>
                    <a:pt x="479" y="182"/>
                    <a:pt x="476" y="185"/>
                    <a:pt x="471" y="185"/>
                  </a:cubicBezTo>
                  <a:close/>
                  <a:moveTo>
                    <a:pt x="423" y="185"/>
                  </a:moveTo>
                  <a:lnTo>
                    <a:pt x="407" y="185"/>
                  </a:lnTo>
                  <a:cubicBezTo>
                    <a:pt x="403" y="185"/>
                    <a:pt x="399" y="182"/>
                    <a:pt x="399" y="177"/>
                  </a:cubicBezTo>
                  <a:cubicBezTo>
                    <a:pt x="399" y="173"/>
                    <a:pt x="403" y="169"/>
                    <a:pt x="407" y="169"/>
                  </a:cubicBezTo>
                  <a:lnTo>
                    <a:pt x="423" y="169"/>
                  </a:lnTo>
                  <a:cubicBezTo>
                    <a:pt x="428" y="169"/>
                    <a:pt x="431" y="173"/>
                    <a:pt x="431" y="177"/>
                  </a:cubicBezTo>
                  <a:cubicBezTo>
                    <a:pt x="431" y="182"/>
                    <a:pt x="428" y="185"/>
                    <a:pt x="423" y="185"/>
                  </a:cubicBezTo>
                  <a:close/>
                  <a:moveTo>
                    <a:pt x="375" y="185"/>
                  </a:moveTo>
                  <a:lnTo>
                    <a:pt x="359" y="185"/>
                  </a:lnTo>
                  <a:cubicBezTo>
                    <a:pt x="355" y="185"/>
                    <a:pt x="351" y="182"/>
                    <a:pt x="351" y="177"/>
                  </a:cubicBezTo>
                  <a:cubicBezTo>
                    <a:pt x="351" y="173"/>
                    <a:pt x="355" y="169"/>
                    <a:pt x="359" y="169"/>
                  </a:cubicBezTo>
                  <a:lnTo>
                    <a:pt x="375" y="169"/>
                  </a:lnTo>
                  <a:cubicBezTo>
                    <a:pt x="380" y="169"/>
                    <a:pt x="383" y="173"/>
                    <a:pt x="383" y="177"/>
                  </a:cubicBezTo>
                  <a:cubicBezTo>
                    <a:pt x="383" y="182"/>
                    <a:pt x="380" y="185"/>
                    <a:pt x="375" y="185"/>
                  </a:cubicBezTo>
                  <a:close/>
                  <a:moveTo>
                    <a:pt x="327" y="185"/>
                  </a:moveTo>
                  <a:lnTo>
                    <a:pt x="311" y="185"/>
                  </a:lnTo>
                  <a:cubicBezTo>
                    <a:pt x="307" y="185"/>
                    <a:pt x="303" y="182"/>
                    <a:pt x="303" y="177"/>
                  </a:cubicBezTo>
                  <a:cubicBezTo>
                    <a:pt x="303" y="173"/>
                    <a:pt x="307" y="169"/>
                    <a:pt x="311" y="169"/>
                  </a:cubicBezTo>
                  <a:lnTo>
                    <a:pt x="327" y="169"/>
                  </a:lnTo>
                  <a:cubicBezTo>
                    <a:pt x="332" y="169"/>
                    <a:pt x="335" y="173"/>
                    <a:pt x="335" y="177"/>
                  </a:cubicBezTo>
                  <a:cubicBezTo>
                    <a:pt x="335" y="182"/>
                    <a:pt x="332" y="185"/>
                    <a:pt x="327" y="185"/>
                  </a:cubicBezTo>
                  <a:close/>
                  <a:moveTo>
                    <a:pt x="279" y="185"/>
                  </a:moveTo>
                  <a:lnTo>
                    <a:pt x="263" y="185"/>
                  </a:lnTo>
                  <a:cubicBezTo>
                    <a:pt x="259" y="185"/>
                    <a:pt x="255" y="182"/>
                    <a:pt x="255" y="177"/>
                  </a:cubicBezTo>
                  <a:cubicBezTo>
                    <a:pt x="255" y="173"/>
                    <a:pt x="259" y="169"/>
                    <a:pt x="263" y="169"/>
                  </a:cubicBezTo>
                  <a:lnTo>
                    <a:pt x="279" y="169"/>
                  </a:lnTo>
                  <a:cubicBezTo>
                    <a:pt x="284" y="169"/>
                    <a:pt x="287" y="173"/>
                    <a:pt x="287" y="177"/>
                  </a:cubicBezTo>
                  <a:cubicBezTo>
                    <a:pt x="287" y="182"/>
                    <a:pt x="284" y="185"/>
                    <a:pt x="279" y="185"/>
                  </a:cubicBezTo>
                  <a:close/>
                  <a:moveTo>
                    <a:pt x="231" y="185"/>
                  </a:moveTo>
                  <a:lnTo>
                    <a:pt x="215" y="185"/>
                  </a:lnTo>
                  <a:cubicBezTo>
                    <a:pt x="211" y="185"/>
                    <a:pt x="207" y="182"/>
                    <a:pt x="207" y="177"/>
                  </a:cubicBezTo>
                  <a:cubicBezTo>
                    <a:pt x="207" y="173"/>
                    <a:pt x="211" y="169"/>
                    <a:pt x="215" y="169"/>
                  </a:cubicBezTo>
                  <a:lnTo>
                    <a:pt x="231" y="169"/>
                  </a:lnTo>
                  <a:cubicBezTo>
                    <a:pt x="236" y="169"/>
                    <a:pt x="239" y="173"/>
                    <a:pt x="239" y="177"/>
                  </a:cubicBezTo>
                  <a:cubicBezTo>
                    <a:pt x="239" y="182"/>
                    <a:pt x="236" y="185"/>
                    <a:pt x="231" y="185"/>
                  </a:cubicBezTo>
                  <a:close/>
                  <a:moveTo>
                    <a:pt x="183" y="185"/>
                  </a:moveTo>
                  <a:lnTo>
                    <a:pt x="167" y="185"/>
                  </a:lnTo>
                  <a:cubicBezTo>
                    <a:pt x="163" y="185"/>
                    <a:pt x="159" y="182"/>
                    <a:pt x="159" y="177"/>
                  </a:cubicBezTo>
                  <a:cubicBezTo>
                    <a:pt x="159" y="173"/>
                    <a:pt x="163" y="169"/>
                    <a:pt x="167" y="169"/>
                  </a:cubicBezTo>
                  <a:lnTo>
                    <a:pt x="183" y="169"/>
                  </a:lnTo>
                  <a:cubicBezTo>
                    <a:pt x="188" y="169"/>
                    <a:pt x="191" y="173"/>
                    <a:pt x="191" y="177"/>
                  </a:cubicBezTo>
                  <a:cubicBezTo>
                    <a:pt x="191" y="182"/>
                    <a:pt x="188" y="185"/>
                    <a:pt x="183" y="185"/>
                  </a:cubicBezTo>
                  <a:close/>
                  <a:moveTo>
                    <a:pt x="135" y="185"/>
                  </a:moveTo>
                  <a:lnTo>
                    <a:pt x="119" y="185"/>
                  </a:lnTo>
                  <a:cubicBezTo>
                    <a:pt x="115" y="185"/>
                    <a:pt x="111" y="182"/>
                    <a:pt x="111" y="177"/>
                  </a:cubicBezTo>
                  <a:cubicBezTo>
                    <a:pt x="111" y="173"/>
                    <a:pt x="115" y="169"/>
                    <a:pt x="119" y="169"/>
                  </a:cubicBezTo>
                  <a:lnTo>
                    <a:pt x="135" y="169"/>
                  </a:lnTo>
                  <a:cubicBezTo>
                    <a:pt x="140" y="169"/>
                    <a:pt x="143" y="173"/>
                    <a:pt x="143" y="177"/>
                  </a:cubicBezTo>
                  <a:cubicBezTo>
                    <a:pt x="143" y="182"/>
                    <a:pt x="140" y="185"/>
                    <a:pt x="135" y="185"/>
                  </a:cubicBezTo>
                  <a:close/>
                  <a:moveTo>
                    <a:pt x="87" y="185"/>
                  </a:moveTo>
                  <a:lnTo>
                    <a:pt x="71" y="185"/>
                  </a:lnTo>
                  <a:cubicBezTo>
                    <a:pt x="67" y="185"/>
                    <a:pt x="63" y="182"/>
                    <a:pt x="63" y="177"/>
                  </a:cubicBezTo>
                  <a:cubicBezTo>
                    <a:pt x="63" y="173"/>
                    <a:pt x="67" y="169"/>
                    <a:pt x="71" y="169"/>
                  </a:cubicBezTo>
                  <a:lnTo>
                    <a:pt x="87" y="169"/>
                  </a:lnTo>
                  <a:cubicBezTo>
                    <a:pt x="92" y="169"/>
                    <a:pt x="95" y="173"/>
                    <a:pt x="95" y="177"/>
                  </a:cubicBezTo>
                  <a:cubicBezTo>
                    <a:pt x="95" y="182"/>
                    <a:pt x="92" y="185"/>
                    <a:pt x="87" y="185"/>
                  </a:cubicBezTo>
                  <a:close/>
                  <a:moveTo>
                    <a:pt x="39" y="185"/>
                  </a:moveTo>
                  <a:lnTo>
                    <a:pt x="23" y="185"/>
                  </a:lnTo>
                  <a:cubicBezTo>
                    <a:pt x="19" y="185"/>
                    <a:pt x="15" y="182"/>
                    <a:pt x="15" y="177"/>
                  </a:cubicBezTo>
                  <a:cubicBezTo>
                    <a:pt x="15" y="173"/>
                    <a:pt x="19" y="169"/>
                    <a:pt x="23" y="169"/>
                  </a:cubicBezTo>
                  <a:lnTo>
                    <a:pt x="39" y="169"/>
                  </a:lnTo>
                  <a:cubicBezTo>
                    <a:pt x="44" y="169"/>
                    <a:pt x="47" y="173"/>
                    <a:pt x="47" y="177"/>
                  </a:cubicBezTo>
                  <a:cubicBezTo>
                    <a:pt x="47" y="182"/>
                    <a:pt x="44" y="185"/>
                    <a:pt x="39" y="185"/>
                  </a:cubicBezTo>
                  <a:close/>
                  <a:moveTo>
                    <a:pt x="0" y="161"/>
                  </a:moveTo>
                  <a:lnTo>
                    <a:pt x="0" y="145"/>
                  </a:lnTo>
                  <a:cubicBezTo>
                    <a:pt x="0" y="140"/>
                    <a:pt x="3" y="137"/>
                    <a:pt x="8" y="137"/>
                  </a:cubicBezTo>
                  <a:cubicBezTo>
                    <a:pt x="12" y="137"/>
                    <a:pt x="16" y="140"/>
                    <a:pt x="16" y="145"/>
                  </a:cubicBezTo>
                  <a:lnTo>
                    <a:pt x="16" y="161"/>
                  </a:lnTo>
                  <a:cubicBezTo>
                    <a:pt x="16" y="165"/>
                    <a:pt x="12" y="169"/>
                    <a:pt x="8" y="169"/>
                  </a:cubicBezTo>
                  <a:cubicBezTo>
                    <a:pt x="3" y="169"/>
                    <a:pt x="0" y="165"/>
                    <a:pt x="0" y="161"/>
                  </a:cubicBezTo>
                  <a:close/>
                  <a:moveTo>
                    <a:pt x="0" y="113"/>
                  </a:moveTo>
                  <a:lnTo>
                    <a:pt x="0" y="97"/>
                  </a:lnTo>
                  <a:cubicBezTo>
                    <a:pt x="0" y="92"/>
                    <a:pt x="3" y="89"/>
                    <a:pt x="8" y="89"/>
                  </a:cubicBezTo>
                  <a:cubicBezTo>
                    <a:pt x="12" y="89"/>
                    <a:pt x="16" y="92"/>
                    <a:pt x="16" y="97"/>
                  </a:cubicBezTo>
                  <a:lnTo>
                    <a:pt x="16" y="113"/>
                  </a:lnTo>
                  <a:cubicBezTo>
                    <a:pt x="16" y="117"/>
                    <a:pt x="12" y="121"/>
                    <a:pt x="8" y="121"/>
                  </a:cubicBezTo>
                  <a:cubicBezTo>
                    <a:pt x="3" y="121"/>
                    <a:pt x="0" y="117"/>
                    <a:pt x="0" y="113"/>
                  </a:cubicBezTo>
                  <a:close/>
                  <a:moveTo>
                    <a:pt x="0" y="65"/>
                  </a:moveTo>
                  <a:lnTo>
                    <a:pt x="0" y="49"/>
                  </a:lnTo>
                  <a:cubicBezTo>
                    <a:pt x="0" y="44"/>
                    <a:pt x="3" y="41"/>
                    <a:pt x="8" y="41"/>
                  </a:cubicBezTo>
                  <a:cubicBezTo>
                    <a:pt x="12" y="41"/>
                    <a:pt x="16" y="44"/>
                    <a:pt x="16" y="49"/>
                  </a:cubicBezTo>
                  <a:lnTo>
                    <a:pt x="16" y="65"/>
                  </a:lnTo>
                  <a:cubicBezTo>
                    <a:pt x="16" y="69"/>
                    <a:pt x="12" y="73"/>
                    <a:pt x="8" y="73"/>
                  </a:cubicBezTo>
                  <a:cubicBezTo>
                    <a:pt x="3" y="73"/>
                    <a:pt x="0" y="69"/>
                    <a:pt x="0" y="65"/>
                  </a:cubicBezTo>
                  <a:close/>
                  <a:moveTo>
                    <a:pt x="0" y="17"/>
                  </a:moveTo>
                  <a:lnTo>
                    <a:pt x="0" y="8"/>
                  </a:lnTo>
                  <a:cubicBezTo>
                    <a:pt x="0" y="4"/>
                    <a:pt x="3" y="0"/>
                    <a:pt x="8" y="0"/>
                  </a:cubicBezTo>
                  <a:cubicBezTo>
                    <a:pt x="12" y="0"/>
                    <a:pt x="16" y="4"/>
                    <a:pt x="16" y="8"/>
                  </a:cubicBezTo>
                  <a:lnTo>
                    <a:pt x="16" y="17"/>
                  </a:lnTo>
                  <a:cubicBezTo>
                    <a:pt x="16" y="21"/>
                    <a:pt x="12" y="25"/>
                    <a:pt x="8" y="25"/>
                  </a:cubicBezTo>
                  <a:cubicBezTo>
                    <a:pt x="3" y="25"/>
                    <a:pt x="0" y="21"/>
                    <a:pt x="0" y="17"/>
                  </a:cubicBezTo>
                  <a:close/>
                </a:path>
              </a:pathLst>
            </a:custGeom>
            <a:solidFill>
              <a:srgbClr val="000000"/>
            </a:solidFill>
            <a:ln w="14288" cap="flat">
              <a:solidFill>
                <a:srgbClr val="000000"/>
              </a:solidFill>
              <a:prstDash val="solid"/>
              <a:bevel/>
            </a:ln>
          </p:spPr>
          <p:txBody>
            <a:bodyPr/>
            <a:lstStyle/>
            <a:p>
              <a:endParaRPr sz="3600"/>
            </a:p>
          </p:txBody>
        </p:sp>
        <p:sp>
          <p:nvSpPr>
            <p:cNvPr id="44" name="任意多边形 43"/>
            <p:cNvSpPr/>
            <p:nvPr/>
          </p:nvSpPr>
          <p:spPr>
            <a:xfrm>
              <a:off x="1417" y="1543"/>
              <a:ext cx="55" cy="39"/>
            </a:xfrm>
            <a:custGeom>
              <a:avLst/>
              <a:gdLst/>
              <a:ahLst/>
              <a:cxnLst/>
              <a:rect l="0" t="0" r="0" b="0"/>
              <a:pathLst>
                <a:path w="93" h="92">
                  <a:moveTo>
                    <a:pt x="47" y="0"/>
                  </a:moveTo>
                  <a:lnTo>
                    <a:pt x="93" y="92"/>
                  </a:lnTo>
                  <a:cubicBezTo>
                    <a:pt x="64" y="78"/>
                    <a:pt x="29" y="78"/>
                    <a:pt x="0" y="92"/>
                  </a:cubicBezTo>
                  <a:lnTo>
                    <a:pt x="0" y="92"/>
                  </a:lnTo>
                  <a:lnTo>
                    <a:pt x="47" y="0"/>
                  </a:lnTo>
                  <a:close/>
                </a:path>
              </a:pathLst>
            </a:custGeom>
            <a:solidFill>
              <a:srgbClr val="000000"/>
            </a:solidFill>
            <a:ln w="0">
              <a:solidFill>
                <a:srgbClr val="000000"/>
              </a:solidFill>
              <a:prstDash val="solid"/>
              <a:miter lim="800000"/>
            </a:ln>
          </p:spPr>
          <p:txBody>
            <a:bodyPr/>
            <a:lstStyle/>
            <a:p>
              <a:endParaRPr sz="3600"/>
            </a:p>
          </p:txBody>
        </p:sp>
        <p:sp>
          <p:nvSpPr>
            <p:cNvPr id="45" name="任意多边形 44"/>
            <p:cNvSpPr/>
            <p:nvPr/>
          </p:nvSpPr>
          <p:spPr>
            <a:xfrm>
              <a:off x="1089" y="1543"/>
              <a:ext cx="1068" cy="242"/>
            </a:xfrm>
            <a:custGeom>
              <a:avLst/>
              <a:gdLst/>
              <a:ahLst/>
              <a:cxnLst/>
              <a:rect l="0" t="0" r="0" b="0"/>
              <a:pathLst>
                <a:path w="1068" h="241">
                  <a:moveTo>
                    <a:pt x="0" y="0"/>
                  </a:moveTo>
                  <a:lnTo>
                    <a:pt x="0" y="161"/>
                  </a:lnTo>
                  <a:lnTo>
                    <a:pt x="1068" y="161"/>
                  </a:lnTo>
                  <a:lnTo>
                    <a:pt x="1068" y="242"/>
                  </a:lnTo>
                </a:path>
              </a:pathLst>
            </a:custGeom>
            <a:noFill/>
            <a:ln w="14288" cap="rnd">
              <a:solidFill>
                <a:srgbClr val="000000"/>
              </a:solidFill>
              <a:prstDash val="solid"/>
              <a:round/>
            </a:ln>
          </p:spPr>
          <p:txBody>
            <a:bodyPr/>
            <a:lstStyle/>
            <a:p>
              <a:endParaRPr sz="3600"/>
            </a:p>
          </p:txBody>
        </p:sp>
        <p:sp>
          <p:nvSpPr>
            <p:cNvPr id="46" name="任意多边形 45"/>
            <p:cNvSpPr/>
            <p:nvPr/>
          </p:nvSpPr>
          <p:spPr>
            <a:xfrm>
              <a:off x="2130" y="1780"/>
              <a:ext cx="54" cy="39"/>
            </a:xfrm>
            <a:custGeom>
              <a:avLst/>
              <a:gdLst/>
              <a:ahLst/>
              <a:cxnLst/>
              <a:rect l="0" t="0" r="0" b="0"/>
              <a:pathLst>
                <a:path w="54" h="39">
                  <a:moveTo>
                    <a:pt x="54" y="0"/>
                  </a:moveTo>
                  <a:lnTo>
                    <a:pt x="27" y="39"/>
                  </a:lnTo>
                  <a:lnTo>
                    <a:pt x="0" y="0"/>
                  </a:lnTo>
                  <a:lnTo>
                    <a:pt x="54" y="0"/>
                  </a:lnTo>
                  <a:close/>
                </a:path>
              </a:pathLst>
            </a:custGeom>
            <a:solidFill>
              <a:srgbClr val="000000"/>
            </a:solidFill>
            <a:ln>
              <a:noFill/>
              <a:miter lim="800000"/>
            </a:ln>
          </p:spPr>
          <p:txBody>
            <a:bodyPr/>
            <a:lstStyle/>
            <a:p>
              <a:endParaRPr sz="3600"/>
            </a:p>
          </p:txBody>
        </p:sp>
        <p:cxnSp>
          <p:nvCxnSpPr>
            <p:cNvPr id="47" name="直接连接符 46"/>
            <p:cNvCxnSpPr/>
            <p:nvPr/>
          </p:nvCxnSpPr>
          <p:spPr>
            <a:xfrm flipH="1">
              <a:off x="1796" y="2718"/>
              <a:ext cx="432" cy="359"/>
            </a:xfrm>
            <a:prstGeom prst="line">
              <a:avLst/>
            </a:prstGeom>
            <a:noFill/>
            <a:ln w="14288" cap="rnd">
              <a:solidFill>
                <a:prstClr val="black"/>
              </a:solidFill>
              <a:miter lim="800000"/>
            </a:ln>
          </p:spPr>
        </p:cxnSp>
        <p:sp>
          <p:nvSpPr>
            <p:cNvPr id="48" name="任意多边形 47"/>
            <p:cNvSpPr/>
            <p:nvPr/>
          </p:nvSpPr>
          <p:spPr>
            <a:xfrm>
              <a:off x="1765" y="3061"/>
              <a:ext cx="56" cy="42"/>
            </a:xfrm>
            <a:custGeom>
              <a:avLst/>
              <a:gdLst/>
              <a:ahLst/>
              <a:cxnLst/>
              <a:rect l="0" t="0" r="0" b="0"/>
              <a:pathLst>
                <a:path w="56" h="42">
                  <a:moveTo>
                    <a:pt x="56" y="25"/>
                  </a:moveTo>
                  <a:lnTo>
                    <a:pt x="0" y="42"/>
                  </a:lnTo>
                  <a:lnTo>
                    <a:pt x="15" y="0"/>
                  </a:lnTo>
                  <a:lnTo>
                    <a:pt x="56" y="25"/>
                  </a:lnTo>
                  <a:close/>
                </a:path>
              </a:pathLst>
            </a:custGeom>
            <a:solidFill>
              <a:srgbClr val="000000"/>
            </a:solidFill>
            <a:ln>
              <a:noFill/>
              <a:miter lim="800000"/>
            </a:ln>
          </p:spPr>
          <p:txBody>
            <a:bodyPr/>
            <a:lstStyle/>
            <a:p>
              <a:endParaRPr sz="3600"/>
            </a:p>
          </p:txBody>
        </p:sp>
        <p:sp>
          <p:nvSpPr>
            <p:cNvPr id="49" name="任意多边形 48"/>
            <p:cNvSpPr/>
            <p:nvPr/>
          </p:nvSpPr>
          <p:spPr>
            <a:xfrm>
              <a:off x="2508" y="2746"/>
              <a:ext cx="10" cy="360"/>
            </a:xfrm>
            <a:custGeom>
              <a:avLst/>
              <a:gdLst/>
              <a:ahLst/>
              <a:cxnLst/>
              <a:rect l="0" t="0" r="0" b="0"/>
              <a:pathLst>
                <a:path w="16" h="845">
                  <a:moveTo>
                    <a:pt x="0" y="840"/>
                  </a:moveTo>
                  <a:lnTo>
                    <a:pt x="0" y="824"/>
                  </a:lnTo>
                  <a:cubicBezTo>
                    <a:pt x="0" y="820"/>
                    <a:pt x="3" y="816"/>
                    <a:pt x="8" y="816"/>
                  </a:cubicBezTo>
                  <a:cubicBezTo>
                    <a:pt x="12" y="816"/>
                    <a:pt x="16" y="820"/>
                    <a:pt x="16" y="824"/>
                  </a:cubicBezTo>
                  <a:lnTo>
                    <a:pt x="16" y="840"/>
                  </a:lnTo>
                  <a:cubicBezTo>
                    <a:pt x="16" y="844"/>
                    <a:pt x="12" y="848"/>
                    <a:pt x="8" y="848"/>
                  </a:cubicBezTo>
                  <a:cubicBezTo>
                    <a:pt x="3" y="848"/>
                    <a:pt x="0" y="844"/>
                    <a:pt x="0" y="840"/>
                  </a:cubicBezTo>
                  <a:close/>
                  <a:moveTo>
                    <a:pt x="0" y="792"/>
                  </a:moveTo>
                  <a:lnTo>
                    <a:pt x="0" y="776"/>
                  </a:lnTo>
                  <a:cubicBezTo>
                    <a:pt x="0" y="772"/>
                    <a:pt x="3" y="768"/>
                    <a:pt x="8" y="768"/>
                  </a:cubicBezTo>
                  <a:cubicBezTo>
                    <a:pt x="12" y="768"/>
                    <a:pt x="16" y="772"/>
                    <a:pt x="16" y="776"/>
                  </a:cubicBezTo>
                  <a:lnTo>
                    <a:pt x="16" y="792"/>
                  </a:lnTo>
                  <a:cubicBezTo>
                    <a:pt x="16" y="796"/>
                    <a:pt x="12" y="800"/>
                    <a:pt x="8" y="800"/>
                  </a:cubicBezTo>
                  <a:cubicBezTo>
                    <a:pt x="3" y="800"/>
                    <a:pt x="0" y="796"/>
                    <a:pt x="0" y="792"/>
                  </a:cubicBezTo>
                  <a:close/>
                  <a:moveTo>
                    <a:pt x="0" y="744"/>
                  </a:moveTo>
                  <a:lnTo>
                    <a:pt x="0" y="728"/>
                  </a:lnTo>
                  <a:cubicBezTo>
                    <a:pt x="0" y="724"/>
                    <a:pt x="3" y="720"/>
                    <a:pt x="8" y="720"/>
                  </a:cubicBezTo>
                  <a:cubicBezTo>
                    <a:pt x="12" y="720"/>
                    <a:pt x="16" y="724"/>
                    <a:pt x="16" y="728"/>
                  </a:cubicBezTo>
                  <a:lnTo>
                    <a:pt x="16" y="744"/>
                  </a:lnTo>
                  <a:cubicBezTo>
                    <a:pt x="16" y="748"/>
                    <a:pt x="12" y="752"/>
                    <a:pt x="8" y="752"/>
                  </a:cubicBezTo>
                  <a:cubicBezTo>
                    <a:pt x="3" y="752"/>
                    <a:pt x="0" y="748"/>
                    <a:pt x="0" y="744"/>
                  </a:cubicBezTo>
                  <a:close/>
                  <a:moveTo>
                    <a:pt x="0" y="696"/>
                  </a:moveTo>
                  <a:lnTo>
                    <a:pt x="0" y="680"/>
                  </a:lnTo>
                  <a:cubicBezTo>
                    <a:pt x="0" y="676"/>
                    <a:pt x="3" y="672"/>
                    <a:pt x="8" y="672"/>
                  </a:cubicBezTo>
                  <a:cubicBezTo>
                    <a:pt x="12" y="672"/>
                    <a:pt x="16" y="676"/>
                    <a:pt x="16" y="680"/>
                  </a:cubicBezTo>
                  <a:lnTo>
                    <a:pt x="16" y="696"/>
                  </a:lnTo>
                  <a:cubicBezTo>
                    <a:pt x="16" y="700"/>
                    <a:pt x="12" y="704"/>
                    <a:pt x="8" y="704"/>
                  </a:cubicBezTo>
                  <a:cubicBezTo>
                    <a:pt x="3" y="704"/>
                    <a:pt x="0" y="700"/>
                    <a:pt x="0" y="696"/>
                  </a:cubicBezTo>
                  <a:close/>
                  <a:moveTo>
                    <a:pt x="0" y="648"/>
                  </a:moveTo>
                  <a:lnTo>
                    <a:pt x="0" y="632"/>
                  </a:lnTo>
                  <a:cubicBezTo>
                    <a:pt x="0" y="628"/>
                    <a:pt x="3" y="624"/>
                    <a:pt x="8" y="624"/>
                  </a:cubicBezTo>
                  <a:cubicBezTo>
                    <a:pt x="12" y="624"/>
                    <a:pt x="16" y="628"/>
                    <a:pt x="16" y="632"/>
                  </a:cubicBezTo>
                  <a:lnTo>
                    <a:pt x="16" y="648"/>
                  </a:lnTo>
                  <a:cubicBezTo>
                    <a:pt x="16" y="652"/>
                    <a:pt x="12" y="656"/>
                    <a:pt x="8" y="656"/>
                  </a:cubicBezTo>
                  <a:cubicBezTo>
                    <a:pt x="3" y="656"/>
                    <a:pt x="0" y="652"/>
                    <a:pt x="0" y="648"/>
                  </a:cubicBezTo>
                  <a:close/>
                  <a:moveTo>
                    <a:pt x="0" y="600"/>
                  </a:moveTo>
                  <a:lnTo>
                    <a:pt x="0" y="584"/>
                  </a:lnTo>
                  <a:cubicBezTo>
                    <a:pt x="0" y="580"/>
                    <a:pt x="3" y="576"/>
                    <a:pt x="8" y="576"/>
                  </a:cubicBezTo>
                  <a:cubicBezTo>
                    <a:pt x="12" y="576"/>
                    <a:pt x="16" y="580"/>
                    <a:pt x="16" y="584"/>
                  </a:cubicBezTo>
                  <a:lnTo>
                    <a:pt x="16" y="600"/>
                  </a:lnTo>
                  <a:cubicBezTo>
                    <a:pt x="16" y="604"/>
                    <a:pt x="12" y="608"/>
                    <a:pt x="8" y="608"/>
                  </a:cubicBezTo>
                  <a:cubicBezTo>
                    <a:pt x="3" y="608"/>
                    <a:pt x="0" y="604"/>
                    <a:pt x="0" y="600"/>
                  </a:cubicBezTo>
                  <a:close/>
                  <a:moveTo>
                    <a:pt x="0" y="552"/>
                  </a:moveTo>
                  <a:lnTo>
                    <a:pt x="0" y="536"/>
                  </a:lnTo>
                  <a:cubicBezTo>
                    <a:pt x="0" y="532"/>
                    <a:pt x="3" y="528"/>
                    <a:pt x="8" y="528"/>
                  </a:cubicBezTo>
                  <a:cubicBezTo>
                    <a:pt x="12" y="528"/>
                    <a:pt x="16" y="532"/>
                    <a:pt x="16" y="536"/>
                  </a:cubicBezTo>
                  <a:lnTo>
                    <a:pt x="16" y="552"/>
                  </a:lnTo>
                  <a:cubicBezTo>
                    <a:pt x="16" y="556"/>
                    <a:pt x="12" y="560"/>
                    <a:pt x="8" y="560"/>
                  </a:cubicBezTo>
                  <a:cubicBezTo>
                    <a:pt x="3" y="560"/>
                    <a:pt x="0" y="556"/>
                    <a:pt x="0" y="552"/>
                  </a:cubicBezTo>
                  <a:close/>
                  <a:moveTo>
                    <a:pt x="0" y="504"/>
                  </a:moveTo>
                  <a:lnTo>
                    <a:pt x="0" y="488"/>
                  </a:lnTo>
                  <a:cubicBezTo>
                    <a:pt x="0" y="484"/>
                    <a:pt x="3" y="480"/>
                    <a:pt x="8" y="480"/>
                  </a:cubicBezTo>
                  <a:cubicBezTo>
                    <a:pt x="12" y="480"/>
                    <a:pt x="16" y="484"/>
                    <a:pt x="16" y="488"/>
                  </a:cubicBezTo>
                  <a:lnTo>
                    <a:pt x="16" y="504"/>
                  </a:lnTo>
                  <a:cubicBezTo>
                    <a:pt x="16" y="508"/>
                    <a:pt x="12" y="512"/>
                    <a:pt x="8" y="512"/>
                  </a:cubicBezTo>
                  <a:cubicBezTo>
                    <a:pt x="3" y="512"/>
                    <a:pt x="0" y="508"/>
                    <a:pt x="0" y="504"/>
                  </a:cubicBezTo>
                  <a:close/>
                  <a:moveTo>
                    <a:pt x="0" y="456"/>
                  </a:moveTo>
                  <a:lnTo>
                    <a:pt x="0" y="440"/>
                  </a:lnTo>
                  <a:cubicBezTo>
                    <a:pt x="0" y="436"/>
                    <a:pt x="3" y="432"/>
                    <a:pt x="8" y="432"/>
                  </a:cubicBezTo>
                  <a:cubicBezTo>
                    <a:pt x="12" y="432"/>
                    <a:pt x="16" y="436"/>
                    <a:pt x="16" y="440"/>
                  </a:cubicBezTo>
                  <a:lnTo>
                    <a:pt x="16" y="456"/>
                  </a:lnTo>
                  <a:cubicBezTo>
                    <a:pt x="16" y="460"/>
                    <a:pt x="12" y="464"/>
                    <a:pt x="8" y="464"/>
                  </a:cubicBezTo>
                  <a:cubicBezTo>
                    <a:pt x="3" y="464"/>
                    <a:pt x="0" y="460"/>
                    <a:pt x="0" y="456"/>
                  </a:cubicBezTo>
                  <a:close/>
                  <a:moveTo>
                    <a:pt x="0" y="408"/>
                  </a:moveTo>
                  <a:lnTo>
                    <a:pt x="0" y="392"/>
                  </a:lnTo>
                  <a:cubicBezTo>
                    <a:pt x="0" y="388"/>
                    <a:pt x="3" y="384"/>
                    <a:pt x="8" y="384"/>
                  </a:cubicBezTo>
                  <a:cubicBezTo>
                    <a:pt x="12" y="384"/>
                    <a:pt x="16" y="388"/>
                    <a:pt x="16" y="392"/>
                  </a:cubicBezTo>
                  <a:lnTo>
                    <a:pt x="16" y="408"/>
                  </a:lnTo>
                  <a:cubicBezTo>
                    <a:pt x="16" y="412"/>
                    <a:pt x="12" y="416"/>
                    <a:pt x="8" y="416"/>
                  </a:cubicBezTo>
                  <a:cubicBezTo>
                    <a:pt x="3" y="416"/>
                    <a:pt x="0" y="412"/>
                    <a:pt x="0" y="408"/>
                  </a:cubicBezTo>
                  <a:close/>
                  <a:moveTo>
                    <a:pt x="0" y="360"/>
                  </a:moveTo>
                  <a:lnTo>
                    <a:pt x="0" y="344"/>
                  </a:lnTo>
                  <a:cubicBezTo>
                    <a:pt x="0" y="340"/>
                    <a:pt x="3" y="336"/>
                    <a:pt x="8" y="336"/>
                  </a:cubicBezTo>
                  <a:cubicBezTo>
                    <a:pt x="12" y="336"/>
                    <a:pt x="16" y="340"/>
                    <a:pt x="16" y="344"/>
                  </a:cubicBezTo>
                  <a:lnTo>
                    <a:pt x="16" y="360"/>
                  </a:lnTo>
                  <a:cubicBezTo>
                    <a:pt x="16" y="364"/>
                    <a:pt x="12" y="368"/>
                    <a:pt x="8" y="368"/>
                  </a:cubicBezTo>
                  <a:cubicBezTo>
                    <a:pt x="3" y="368"/>
                    <a:pt x="0" y="364"/>
                    <a:pt x="0" y="360"/>
                  </a:cubicBezTo>
                  <a:close/>
                  <a:moveTo>
                    <a:pt x="0" y="312"/>
                  </a:moveTo>
                  <a:lnTo>
                    <a:pt x="0" y="296"/>
                  </a:lnTo>
                  <a:cubicBezTo>
                    <a:pt x="0" y="292"/>
                    <a:pt x="3" y="288"/>
                    <a:pt x="8" y="288"/>
                  </a:cubicBezTo>
                  <a:cubicBezTo>
                    <a:pt x="12" y="288"/>
                    <a:pt x="16" y="292"/>
                    <a:pt x="16" y="296"/>
                  </a:cubicBezTo>
                  <a:lnTo>
                    <a:pt x="16" y="312"/>
                  </a:lnTo>
                  <a:cubicBezTo>
                    <a:pt x="16" y="316"/>
                    <a:pt x="12" y="320"/>
                    <a:pt x="8" y="320"/>
                  </a:cubicBezTo>
                  <a:cubicBezTo>
                    <a:pt x="3" y="320"/>
                    <a:pt x="0" y="316"/>
                    <a:pt x="0" y="312"/>
                  </a:cubicBezTo>
                  <a:close/>
                  <a:moveTo>
                    <a:pt x="0" y="264"/>
                  </a:moveTo>
                  <a:lnTo>
                    <a:pt x="0" y="248"/>
                  </a:lnTo>
                  <a:cubicBezTo>
                    <a:pt x="0" y="244"/>
                    <a:pt x="3" y="240"/>
                    <a:pt x="8" y="240"/>
                  </a:cubicBezTo>
                  <a:cubicBezTo>
                    <a:pt x="12" y="240"/>
                    <a:pt x="16" y="244"/>
                    <a:pt x="16" y="248"/>
                  </a:cubicBezTo>
                  <a:lnTo>
                    <a:pt x="16" y="264"/>
                  </a:lnTo>
                  <a:cubicBezTo>
                    <a:pt x="16" y="268"/>
                    <a:pt x="12" y="272"/>
                    <a:pt x="8" y="272"/>
                  </a:cubicBezTo>
                  <a:cubicBezTo>
                    <a:pt x="3" y="272"/>
                    <a:pt x="0" y="268"/>
                    <a:pt x="0" y="264"/>
                  </a:cubicBezTo>
                  <a:close/>
                  <a:moveTo>
                    <a:pt x="0" y="216"/>
                  </a:moveTo>
                  <a:lnTo>
                    <a:pt x="0" y="200"/>
                  </a:lnTo>
                  <a:cubicBezTo>
                    <a:pt x="0" y="196"/>
                    <a:pt x="3" y="192"/>
                    <a:pt x="8" y="192"/>
                  </a:cubicBezTo>
                  <a:cubicBezTo>
                    <a:pt x="12" y="192"/>
                    <a:pt x="16" y="196"/>
                    <a:pt x="16" y="200"/>
                  </a:cubicBezTo>
                  <a:lnTo>
                    <a:pt x="16" y="216"/>
                  </a:lnTo>
                  <a:cubicBezTo>
                    <a:pt x="16" y="220"/>
                    <a:pt x="12" y="224"/>
                    <a:pt x="8" y="224"/>
                  </a:cubicBezTo>
                  <a:cubicBezTo>
                    <a:pt x="3" y="224"/>
                    <a:pt x="0" y="220"/>
                    <a:pt x="0" y="216"/>
                  </a:cubicBezTo>
                  <a:close/>
                  <a:moveTo>
                    <a:pt x="0" y="168"/>
                  </a:moveTo>
                  <a:lnTo>
                    <a:pt x="0" y="152"/>
                  </a:lnTo>
                  <a:cubicBezTo>
                    <a:pt x="0" y="148"/>
                    <a:pt x="3" y="144"/>
                    <a:pt x="8" y="144"/>
                  </a:cubicBezTo>
                  <a:cubicBezTo>
                    <a:pt x="12" y="144"/>
                    <a:pt x="16" y="148"/>
                    <a:pt x="16" y="152"/>
                  </a:cubicBezTo>
                  <a:lnTo>
                    <a:pt x="16" y="168"/>
                  </a:lnTo>
                  <a:cubicBezTo>
                    <a:pt x="16" y="172"/>
                    <a:pt x="12" y="176"/>
                    <a:pt x="8" y="176"/>
                  </a:cubicBezTo>
                  <a:cubicBezTo>
                    <a:pt x="3" y="176"/>
                    <a:pt x="0" y="172"/>
                    <a:pt x="0" y="168"/>
                  </a:cubicBezTo>
                  <a:close/>
                  <a:moveTo>
                    <a:pt x="0" y="120"/>
                  </a:moveTo>
                  <a:lnTo>
                    <a:pt x="0" y="104"/>
                  </a:lnTo>
                  <a:cubicBezTo>
                    <a:pt x="0" y="100"/>
                    <a:pt x="3" y="96"/>
                    <a:pt x="8" y="96"/>
                  </a:cubicBezTo>
                  <a:cubicBezTo>
                    <a:pt x="12" y="96"/>
                    <a:pt x="16" y="100"/>
                    <a:pt x="16" y="104"/>
                  </a:cubicBezTo>
                  <a:lnTo>
                    <a:pt x="16" y="120"/>
                  </a:lnTo>
                  <a:cubicBezTo>
                    <a:pt x="16" y="124"/>
                    <a:pt x="12" y="128"/>
                    <a:pt x="8" y="128"/>
                  </a:cubicBezTo>
                  <a:cubicBezTo>
                    <a:pt x="3" y="128"/>
                    <a:pt x="0" y="124"/>
                    <a:pt x="0" y="120"/>
                  </a:cubicBezTo>
                  <a:close/>
                  <a:moveTo>
                    <a:pt x="0" y="72"/>
                  </a:moveTo>
                  <a:lnTo>
                    <a:pt x="0" y="56"/>
                  </a:lnTo>
                  <a:cubicBezTo>
                    <a:pt x="0" y="52"/>
                    <a:pt x="3" y="48"/>
                    <a:pt x="8" y="48"/>
                  </a:cubicBezTo>
                  <a:cubicBezTo>
                    <a:pt x="12" y="48"/>
                    <a:pt x="16" y="52"/>
                    <a:pt x="16" y="56"/>
                  </a:cubicBezTo>
                  <a:lnTo>
                    <a:pt x="16" y="72"/>
                  </a:lnTo>
                  <a:cubicBezTo>
                    <a:pt x="16" y="76"/>
                    <a:pt x="12" y="80"/>
                    <a:pt x="8" y="80"/>
                  </a:cubicBezTo>
                  <a:cubicBezTo>
                    <a:pt x="3" y="80"/>
                    <a:pt x="0" y="76"/>
                    <a:pt x="0" y="72"/>
                  </a:cubicBezTo>
                  <a:close/>
                  <a:moveTo>
                    <a:pt x="0" y="24"/>
                  </a:moveTo>
                  <a:lnTo>
                    <a:pt x="0" y="8"/>
                  </a:lnTo>
                  <a:cubicBezTo>
                    <a:pt x="0" y="4"/>
                    <a:pt x="3" y="0"/>
                    <a:pt x="8" y="0"/>
                  </a:cubicBezTo>
                  <a:cubicBezTo>
                    <a:pt x="12" y="0"/>
                    <a:pt x="16" y="4"/>
                    <a:pt x="16" y="8"/>
                  </a:cubicBezTo>
                  <a:lnTo>
                    <a:pt x="16" y="24"/>
                  </a:lnTo>
                  <a:cubicBezTo>
                    <a:pt x="16" y="28"/>
                    <a:pt x="12" y="32"/>
                    <a:pt x="8" y="32"/>
                  </a:cubicBezTo>
                  <a:cubicBezTo>
                    <a:pt x="3" y="32"/>
                    <a:pt x="0" y="28"/>
                    <a:pt x="0" y="24"/>
                  </a:cubicBezTo>
                  <a:close/>
                </a:path>
              </a:pathLst>
            </a:custGeom>
            <a:solidFill>
              <a:srgbClr val="000000"/>
            </a:solidFill>
            <a:ln w="14288" cap="flat">
              <a:solidFill>
                <a:srgbClr val="000000"/>
              </a:solidFill>
              <a:prstDash val="solid"/>
              <a:bevel/>
            </a:ln>
          </p:spPr>
          <p:txBody>
            <a:bodyPr/>
            <a:lstStyle/>
            <a:p>
              <a:endParaRPr sz="3600"/>
            </a:p>
          </p:txBody>
        </p:sp>
        <p:sp>
          <p:nvSpPr>
            <p:cNvPr id="50" name="任意多边形 49"/>
            <p:cNvSpPr/>
            <p:nvPr/>
          </p:nvSpPr>
          <p:spPr>
            <a:xfrm>
              <a:off x="2486" y="2718"/>
              <a:ext cx="54" cy="39"/>
            </a:xfrm>
            <a:custGeom>
              <a:avLst/>
              <a:gdLst/>
              <a:ahLst/>
              <a:cxnLst/>
              <a:rect l="0" t="0" r="0" b="0"/>
              <a:pathLst>
                <a:path w="92" h="92">
                  <a:moveTo>
                    <a:pt x="46" y="0"/>
                  </a:moveTo>
                  <a:lnTo>
                    <a:pt x="92" y="92"/>
                  </a:lnTo>
                  <a:cubicBezTo>
                    <a:pt x="63" y="77"/>
                    <a:pt x="29" y="77"/>
                    <a:pt x="0" y="92"/>
                  </a:cubicBezTo>
                  <a:lnTo>
                    <a:pt x="46" y="0"/>
                  </a:lnTo>
                  <a:close/>
                </a:path>
              </a:pathLst>
            </a:custGeom>
            <a:solidFill>
              <a:srgbClr val="000000"/>
            </a:solidFill>
            <a:ln w="0">
              <a:solidFill>
                <a:srgbClr val="000000"/>
              </a:solidFill>
              <a:prstDash val="solid"/>
              <a:miter lim="800000"/>
            </a:ln>
          </p:spPr>
          <p:txBody>
            <a:bodyPr/>
            <a:lstStyle/>
            <a:p>
              <a:endParaRPr sz="3600"/>
            </a:p>
          </p:txBody>
        </p:sp>
        <p:cxnSp>
          <p:nvCxnSpPr>
            <p:cNvPr id="51" name="直接连接符 50"/>
            <p:cNvCxnSpPr/>
            <p:nvPr/>
          </p:nvCxnSpPr>
          <p:spPr>
            <a:xfrm>
              <a:off x="2762" y="2718"/>
              <a:ext cx="364" cy="357"/>
            </a:xfrm>
            <a:prstGeom prst="line">
              <a:avLst/>
            </a:prstGeom>
            <a:noFill/>
            <a:ln w="14288" cap="rnd">
              <a:solidFill>
                <a:prstClr val="black"/>
              </a:solidFill>
              <a:miter lim="800000"/>
            </a:ln>
          </p:spPr>
        </p:cxnSp>
        <p:sp>
          <p:nvSpPr>
            <p:cNvPr id="52" name="任意多边形 51"/>
            <p:cNvSpPr/>
            <p:nvPr/>
          </p:nvSpPr>
          <p:spPr>
            <a:xfrm>
              <a:off x="3100" y="3060"/>
              <a:ext cx="54" cy="43"/>
            </a:xfrm>
            <a:custGeom>
              <a:avLst/>
              <a:gdLst/>
              <a:ahLst/>
              <a:cxnLst/>
              <a:rect l="0" t="0" r="0" b="0"/>
              <a:pathLst>
                <a:path w="54" h="43">
                  <a:moveTo>
                    <a:pt x="44" y="0"/>
                  </a:moveTo>
                  <a:lnTo>
                    <a:pt x="54" y="43"/>
                  </a:lnTo>
                  <a:lnTo>
                    <a:pt x="0" y="23"/>
                  </a:lnTo>
                  <a:lnTo>
                    <a:pt x="44" y="0"/>
                  </a:lnTo>
                  <a:close/>
                </a:path>
              </a:pathLst>
            </a:custGeom>
            <a:solidFill>
              <a:srgbClr val="000000"/>
            </a:solidFill>
            <a:ln>
              <a:noFill/>
              <a:miter lim="800000"/>
            </a:ln>
          </p:spPr>
          <p:txBody>
            <a:bodyPr/>
            <a:lstStyle/>
            <a:p>
              <a:endParaRPr sz="3600"/>
            </a:p>
          </p:txBody>
        </p:sp>
        <p:sp>
          <p:nvSpPr>
            <p:cNvPr id="53" name="任意多边形 52"/>
            <p:cNvSpPr/>
            <p:nvPr/>
          </p:nvSpPr>
          <p:spPr>
            <a:xfrm>
              <a:off x="2967" y="2744"/>
              <a:ext cx="406" cy="363"/>
            </a:xfrm>
            <a:custGeom>
              <a:avLst/>
              <a:gdLst/>
              <a:ahLst/>
              <a:cxnLst/>
              <a:rect l="0" t="0" r="0" b="0"/>
              <a:pathLst>
                <a:path w="688" h="855">
                  <a:moveTo>
                    <a:pt x="673" y="851"/>
                  </a:moveTo>
                  <a:lnTo>
                    <a:pt x="663" y="838"/>
                  </a:lnTo>
                  <a:cubicBezTo>
                    <a:pt x="660" y="835"/>
                    <a:pt x="661" y="830"/>
                    <a:pt x="664" y="827"/>
                  </a:cubicBezTo>
                  <a:cubicBezTo>
                    <a:pt x="667" y="824"/>
                    <a:pt x="673" y="825"/>
                    <a:pt x="675" y="828"/>
                  </a:cubicBezTo>
                  <a:lnTo>
                    <a:pt x="685" y="841"/>
                  </a:lnTo>
                  <a:cubicBezTo>
                    <a:pt x="688" y="844"/>
                    <a:pt x="687" y="849"/>
                    <a:pt x="684" y="852"/>
                  </a:cubicBezTo>
                  <a:cubicBezTo>
                    <a:pt x="681" y="855"/>
                    <a:pt x="676" y="854"/>
                    <a:pt x="673" y="851"/>
                  </a:cubicBezTo>
                  <a:close/>
                  <a:moveTo>
                    <a:pt x="643" y="813"/>
                  </a:moveTo>
                  <a:lnTo>
                    <a:pt x="633" y="801"/>
                  </a:lnTo>
                  <a:cubicBezTo>
                    <a:pt x="630" y="797"/>
                    <a:pt x="631" y="792"/>
                    <a:pt x="634" y="790"/>
                  </a:cubicBezTo>
                  <a:cubicBezTo>
                    <a:pt x="638" y="787"/>
                    <a:pt x="643" y="787"/>
                    <a:pt x="645" y="791"/>
                  </a:cubicBezTo>
                  <a:lnTo>
                    <a:pt x="655" y="803"/>
                  </a:lnTo>
                  <a:cubicBezTo>
                    <a:pt x="658" y="807"/>
                    <a:pt x="657" y="812"/>
                    <a:pt x="654" y="815"/>
                  </a:cubicBezTo>
                  <a:cubicBezTo>
                    <a:pt x="651" y="817"/>
                    <a:pt x="646" y="817"/>
                    <a:pt x="643" y="813"/>
                  </a:cubicBezTo>
                  <a:close/>
                  <a:moveTo>
                    <a:pt x="613" y="776"/>
                  </a:moveTo>
                  <a:lnTo>
                    <a:pt x="603" y="763"/>
                  </a:lnTo>
                  <a:cubicBezTo>
                    <a:pt x="600" y="760"/>
                    <a:pt x="601" y="755"/>
                    <a:pt x="604" y="752"/>
                  </a:cubicBezTo>
                  <a:cubicBezTo>
                    <a:pt x="608" y="749"/>
                    <a:pt x="613" y="750"/>
                    <a:pt x="615" y="753"/>
                  </a:cubicBezTo>
                  <a:lnTo>
                    <a:pt x="625" y="766"/>
                  </a:lnTo>
                  <a:cubicBezTo>
                    <a:pt x="628" y="769"/>
                    <a:pt x="628" y="774"/>
                    <a:pt x="624" y="777"/>
                  </a:cubicBezTo>
                  <a:cubicBezTo>
                    <a:pt x="621" y="780"/>
                    <a:pt x="616" y="779"/>
                    <a:pt x="613" y="776"/>
                  </a:cubicBezTo>
                  <a:close/>
                  <a:moveTo>
                    <a:pt x="583" y="738"/>
                  </a:moveTo>
                  <a:lnTo>
                    <a:pt x="573" y="726"/>
                  </a:lnTo>
                  <a:cubicBezTo>
                    <a:pt x="570" y="723"/>
                    <a:pt x="571" y="717"/>
                    <a:pt x="574" y="715"/>
                  </a:cubicBezTo>
                  <a:cubicBezTo>
                    <a:pt x="578" y="712"/>
                    <a:pt x="583" y="713"/>
                    <a:pt x="585" y="716"/>
                  </a:cubicBezTo>
                  <a:lnTo>
                    <a:pt x="595" y="728"/>
                  </a:lnTo>
                  <a:cubicBezTo>
                    <a:pt x="598" y="732"/>
                    <a:pt x="598" y="737"/>
                    <a:pt x="594" y="740"/>
                  </a:cubicBezTo>
                  <a:cubicBezTo>
                    <a:pt x="591" y="742"/>
                    <a:pt x="586" y="742"/>
                    <a:pt x="583" y="738"/>
                  </a:cubicBezTo>
                  <a:close/>
                  <a:moveTo>
                    <a:pt x="553" y="701"/>
                  </a:moveTo>
                  <a:lnTo>
                    <a:pt x="543" y="688"/>
                  </a:lnTo>
                  <a:cubicBezTo>
                    <a:pt x="540" y="685"/>
                    <a:pt x="541" y="680"/>
                    <a:pt x="544" y="677"/>
                  </a:cubicBezTo>
                  <a:cubicBezTo>
                    <a:pt x="548" y="674"/>
                    <a:pt x="553" y="675"/>
                    <a:pt x="555" y="679"/>
                  </a:cubicBezTo>
                  <a:lnTo>
                    <a:pt x="565" y="691"/>
                  </a:lnTo>
                  <a:cubicBezTo>
                    <a:pt x="568" y="694"/>
                    <a:pt x="568" y="699"/>
                    <a:pt x="564" y="702"/>
                  </a:cubicBezTo>
                  <a:cubicBezTo>
                    <a:pt x="561" y="705"/>
                    <a:pt x="556" y="704"/>
                    <a:pt x="553" y="701"/>
                  </a:cubicBezTo>
                  <a:close/>
                  <a:moveTo>
                    <a:pt x="523" y="664"/>
                  </a:moveTo>
                  <a:lnTo>
                    <a:pt x="513" y="651"/>
                  </a:lnTo>
                  <a:cubicBezTo>
                    <a:pt x="510" y="648"/>
                    <a:pt x="511" y="643"/>
                    <a:pt x="514" y="640"/>
                  </a:cubicBezTo>
                  <a:cubicBezTo>
                    <a:pt x="518" y="637"/>
                    <a:pt x="523" y="638"/>
                    <a:pt x="525" y="641"/>
                  </a:cubicBezTo>
                  <a:lnTo>
                    <a:pt x="535" y="654"/>
                  </a:lnTo>
                  <a:cubicBezTo>
                    <a:pt x="538" y="657"/>
                    <a:pt x="538" y="662"/>
                    <a:pt x="534" y="665"/>
                  </a:cubicBezTo>
                  <a:cubicBezTo>
                    <a:pt x="531" y="668"/>
                    <a:pt x="526" y="667"/>
                    <a:pt x="523" y="664"/>
                  </a:cubicBezTo>
                  <a:close/>
                  <a:moveTo>
                    <a:pt x="493" y="626"/>
                  </a:moveTo>
                  <a:lnTo>
                    <a:pt x="483" y="614"/>
                  </a:lnTo>
                  <a:cubicBezTo>
                    <a:pt x="480" y="610"/>
                    <a:pt x="481" y="605"/>
                    <a:pt x="484" y="602"/>
                  </a:cubicBezTo>
                  <a:cubicBezTo>
                    <a:pt x="488" y="600"/>
                    <a:pt x="493" y="600"/>
                    <a:pt x="495" y="604"/>
                  </a:cubicBezTo>
                  <a:lnTo>
                    <a:pt x="505" y="616"/>
                  </a:lnTo>
                  <a:cubicBezTo>
                    <a:pt x="508" y="619"/>
                    <a:pt x="508" y="625"/>
                    <a:pt x="504" y="627"/>
                  </a:cubicBezTo>
                  <a:cubicBezTo>
                    <a:pt x="501" y="630"/>
                    <a:pt x="496" y="629"/>
                    <a:pt x="493" y="626"/>
                  </a:cubicBezTo>
                  <a:close/>
                  <a:moveTo>
                    <a:pt x="463" y="589"/>
                  </a:moveTo>
                  <a:lnTo>
                    <a:pt x="453" y="576"/>
                  </a:lnTo>
                  <a:cubicBezTo>
                    <a:pt x="450" y="573"/>
                    <a:pt x="451" y="568"/>
                    <a:pt x="454" y="565"/>
                  </a:cubicBezTo>
                  <a:cubicBezTo>
                    <a:pt x="458" y="562"/>
                    <a:pt x="463" y="563"/>
                    <a:pt x="465" y="566"/>
                  </a:cubicBezTo>
                  <a:lnTo>
                    <a:pt x="475" y="579"/>
                  </a:lnTo>
                  <a:cubicBezTo>
                    <a:pt x="478" y="582"/>
                    <a:pt x="478" y="587"/>
                    <a:pt x="474" y="590"/>
                  </a:cubicBezTo>
                  <a:cubicBezTo>
                    <a:pt x="471" y="593"/>
                    <a:pt x="466" y="592"/>
                    <a:pt x="463" y="589"/>
                  </a:cubicBezTo>
                  <a:close/>
                  <a:moveTo>
                    <a:pt x="433" y="551"/>
                  </a:moveTo>
                  <a:lnTo>
                    <a:pt x="423" y="539"/>
                  </a:lnTo>
                  <a:cubicBezTo>
                    <a:pt x="420" y="535"/>
                    <a:pt x="421" y="530"/>
                    <a:pt x="424" y="527"/>
                  </a:cubicBezTo>
                  <a:cubicBezTo>
                    <a:pt x="428" y="525"/>
                    <a:pt x="433" y="525"/>
                    <a:pt x="435" y="529"/>
                  </a:cubicBezTo>
                  <a:lnTo>
                    <a:pt x="445" y="541"/>
                  </a:lnTo>
                  <a:cubicBezTo>
                    <a:pt x="448" y="545"/>
                    <a:pt x="448" y="550"/>
                    <a:pt x="444" y="552"/>
                  </a:cubicBezTo>
                  <a:cubicBezTo>
                    <a:pt x="441" y="555"/>
                    <a:pt x="436" y="555"/>
                    <a:pt x="433" y="551"/>
                  </a:cubicBezTo>
                  <a:close/>
                  <a:moveTo>
                    <a:pt x="403" y="514"/>
                  </a:moveTo>
                  <a:lnTo>
                    <a:pt x="393" y="501"/>
                  </a:lnTo>
                  <a:cubicBezTo>
                    <a:pt x="390" y="498"/>
                    <a:pt x="391" y="493"/>
                    <a:pt x="394" y="490"/>
                  </a:cubicBezTo>
                  <a:cubicBezTo>
                    <a:pt x="398" y="487"/>
                    <a:pt x="403" y="488"/>
                    <a:pt x="405" y="491"/>
                  </a:cubicBezTo>
                  <a:lnTo>
                    <a:pt x="415" y="504"/>
                  </a:lnTo>
                  <a:cubicBezTo>
                    <a:pt x="418" y="507"/>
                    <a:pt x="418" y="512"/>
                    <a:pt x="414" y="515"/>
                  </a:cubicBezTo>
                  <a:cubicBezTo>
                    <a:pt x="411" y="518"/>
                    <a:pt x="406" y="517"/>
                    <a:pt x="403" y="514"/>
                  </a:cubicBezTo>
                  <a:close/>
                  <a:moveTo>
                    <a:pt x="373" y="476"/>
                  </a:moveTo>
                  <a:lnTo>
                    <a:pt x="363" y="464"/>
                  </a:lnTo>
                  <a:cubicBezTo>
                    <a:pt x="360" y="460"/>
                    <a:pt x="361" y="455"/>
                    <a:pt x="364" y="452"/>
                  </a:cubicBezTo>
                  <a:cubicBezTo>
                    <a:pt x="368" y="450"/>
                    <a:pt x="373" y="450"/>
                    <a:pt x="375" y="454"/>
                  </a:cubicBezTo>
                  <a:lnTo>
                    <a:pt x="385" y="466"/>
                  </a:lnTo>
                  <a:cubicBezTo>
                    <a:pt x="388" y="470"/>
                    <a:pt x="388" y="475"/>
                    <a:pt x="384" y="477"/>
                  </a:cubicBezTo>
                  <a:cubicBezTo>
                    <a:pt x="381" y="480"/>
                    <a:pt x="376" y="480"/>
                    <a:pt x="373" y="476"/>
                  </a:cubicBezTo>
                  <a:close/>
                  <a:moveTo>
                    <a:pt x="343" y="439"/>
                  </a:moveTo>
                  <a:lnTo>
                    <a:pt x="333" y="426"/>
                  </a:lnTo>
                  <a:cubicBezTo>
                    <a:pt x="330" y="423"/>
                    <a:pt x="331" y="418"/>
                    <a:pt x="334" y="415"/>
                  </a:cubicBezTo>
                  <a:cubicBezTo>
                    <a:pt x="338" y="412"/>
                    <a:pt x="343" y="413"/>
                    <a:pt x="345" y="416"/>
                  </a:cubicBezTo>
                  <a:lnTo>
                    <a:pt x="355" y="429"/>
                  </a:lnTo>
                  <a:cubicBezTo>
                    <a:pt x="358" y="432"/>
                    <a:pt x="358" y="437"/>
                    <a:pt x="354" y="440"/>
                  </a:cubicBezTo>
                  <a:cubicBezTo>
                    <a:pt x="351" y="443"/>
                    <a:pt x="346" y="442"/>
                    <a:pt x="343" y="439"/>
                  </a:cubicBezTo>
                  <a:close/>
                  <a:moveTo>
                    <a:pt x="313" y="401"/>
                  </a:moveTo>
                  <a:lnTo>
                    <a:pt x="303" y="389"/>
                  </a:lnTo>
                  <a:cubicBezTo>
                    <a:pt x="300" y="385"/>
                    <a:pt x="301" y="380"/>
                    <a:pt x="304" y="377"/>
                  </a:cubicBezTo>
                  <a:cubicBezTo>
                    <a:pt x="308" y="375"/>
                    <a:pt x="313" y="375"/>
                    <a:pt x="315" y="379"/>
                  </a:cubicBezTo>
                  <a:lnTo>
                    <a:pt x="325" y="391"/>
                  </a:lnTo>
                  <a:cubicBezTo>
                    <a:pt x="328" y="395"/>
                    <a:pt x="328" y="400"/>
                    <a:pt x="324" y="402"/>
                  </a:cubicBezTo>
                  <a:cubicBezTo>
                    <a:pt x="321" y="405"/>
                    <a:pt x="316" y="405"/>
                    <a:pt x="313" y="401"/>
                  </a:cubicBezTo>
                  <a:close/>
                  <a:moveTo>
                    <a:pt x="283" y="364"/>
                  </a:moveTo>
                  <a:lnTo>
                    <a:pt x="273" y="351"/>
                  </a:lnTo>
                  <a:cubicBezTo>
                    <a:pt x="270" y="348"/>
                    <a:pt x="271" y="343"/>
                    <a:pt x="274" y="340"/>
                  </a:cubicBezTo>
                  <a:cubicBezTo>
                    <a:pt x="278" y="337"/>
                    <a:pt x="283" y="338"/>
                    <a:pt x="285" y="341"/>
                  </a:cubicBezTo>
                  <a:lnTo>
                    <a:pt x="295" y="354"/>
                  </a:lnTo>
                  <a:cubicBezTo>
                    <a:pt x="298" y="357"/>
                    <a:pt x="298" y="362"/>
                    <a:pt x="294" y="365"/>
                  </a:cubicBezTo>
                  <a:cubicBezTo>
                    <a:pt x="291" y="368"/>
                    <a:pt x="286" y="367"/>
                    <a:pt x="283" y="364"/>
                  </a:cubicBezTo>
                  <a:close/>
                  <a:moveTo>
                    <a:pt x="253" y="326"/>
                  </a:moveTo>
                  <a:lnTo>
                    <a:pt x="243" y="314"/>
                  </a:lnTo>
                  <a:cubicBezTo>
                    <a:pt x="240" y="310"/>
                    <a:pt x="241" y="305"/>
                    <a:pt x="244" y="302"/>
                  </a:cubicBezTo>
                  <a:cubicBezTo>
                    <a:pt x="248" y="300"/>
                    <a:pt x="253" y="300"/>
                    <a:pt x="255" y="304"/>
                  </a:cubicBezTo>
                  <a:lnTo>
                    <a:pt x="265" y="316"/>
                  </a:lnTo>
                  <a:cubicBezTo>
                    <a:pt x="268" y="320"/>
                    <a:pt x="268" y="325"/>
                    <a:pt x="264" y="327"/>
                  </a:cubicBezTo>
                  <a:cubicBezTo>
                    <a:pt x="261" y="330"/>
                    <a:pt x="256" y="330"/>
                    <a:pt x="253" y="326"/>
                  </a:cubicBezTo>
                  <a:close/>
                  <a:moveTo>
                    <a:pt x="223" y="289"/>
                  </a:moveTo>
                  <a:lnTo>
                    <a:pt x="213" y="276"/>
                  </a:lnTo>
                  <a:cubicBezTo>
                    <a:pt x="210" y="273"/>
                    <a:pt x="211" y="268"/>
                    <a:pt x="214" y="265"/>
                  </a:cubicBezTo>
                  <a:cubicBezTo>
                    <a:pt x="218" y="262"/>
                    <a:pt x="223" y="263"/>
                    <a:pt x="226" y="266"/>
                  </a:cubicBezTo>
                  <a:lnTo>
                    <a:pt x="235" y="279"/>
                  </a:lnTo>
                  <a:cubicBezTo>
                    <a:pt x="238" y="282"/>
                    <a:pt x="238" y="287"/>
                    <a:pt x="234" y="290"/>
                  </a:cubicBezTo>
                  <a:cubicBezTo>
                    <a:pt x="231" y="293"/>
                    <a:pt x="226" y="292"/>
                    <a:pt x="223" y="289"/>
                  </a:cubicBezTo>
                  <a:close/>
                  <a:moveTo>
                    <a:pt x="193" y="251"/>
                  </a:moveTo>
                  <a:lnTo>
                    <a:pt x="183" y="239"/>
                  </a:lnTo>
                  <a:cubicBezTo>
                    <a:pt x="180" y="235"/>
                    <a:pt x="181" y="230"/>
                    <a:pt x="184" y="227"/>
                  </a:cubicBezTo>
                  <a:cubicBezTo>
                    <a:pt x="188" y="225"/>
                    <a:pt x="193" y="225"/>
                    <a:pt x="196" y="229"/>
                  </a:cubicBezTo>
                  <a:lnTo>
                    <a:pt x="206" y="241"/>
                  </a:lnTo>
                  <a:cubicBezTo>
                    <a:pt x="208" y="245"/>
                    <a:pt x="208" y="250"/>
                    <a:pt x="204" y="252"/>
                  </a:cubicBezTo>
                  <a:cubicBezTo>
                    <a:pt x="201" y="255"/>
                    <a:pt x="196" y="255"/>
                    <a:pt x="193" y="251"/>
                  </a:cubicBezTo>
                  <a:close/>
                  <a:moveTo>
                    <a:pt x="163" y="214"/>
                  </a:moveTo>
                  <a:lnTo>
                    <a:pt x="153" y="201"/>
                  </a:lnTo>
                  <a:cubicBezTo>
                    <a:pt x="150" y="198"/>
                    <a:pt x="151" y="193"/>
                    <a:pt x="154" y="190"/>
                  </a:cubicBezTo>
                  <a:cubicBezTo>
                    <a:pt x="158" y="187"/>
                    <a:pt x="163" y="188"/>
                    <a:pt x="166" y="191"/>
                  </a:cubicBezTo>
                  <a:lnTo>
                    <a:pt x="176" y="204"/>
                  </a:lnTo>
                  <a:cubicBezTo>
                    <a:pt x="178" y="207"/>
                    <a:pt x="178" y="212"/>
                    <a:pt x="174" y="215"/>
                  </a:cubicBezTo>
                  <a:cubicBezTo>
                    <a:pt x="171" y="218"/>
                    <a:pt x="166" y="217"/>
                    <a:pt x="163" y="214"/>
                  </a:cubicBezTo>
                  <a:close/>
                  <a:moveTo>
                    <a:pt x="133" y="176"/>
                  </a:moveTo>
                  <a:lnTo>
                    <a:pt x="123" y="164"/>
                  </a:lnTo>
                  <a:cubicBezTo>
                    <a:pt x="120" y="160"/>
                    <a:pt x="121" y="155"/>
                    <a:pt x="124" y="153"/>
                  </a:cubicBezTo>
                  <a:cubicBezTo>
                    <a:pt x="128" y="150"/>
                    <a:pt x="133" y="150"/>
                    <a:pt x="136" y="154"/>
                  </a:cubicBezTo>
                  <a:lnTo>
                    <a:pt x="146" y="166"/>
                  </a:lnTo>
                  <a:cubicBezTo>
                    <a:pt x="148" y="170"/>
                    <a:pt x="148" y="175"/>
                    <a:pt x="144" y="177"/>
                  </a:cubicBezTo>
                  <a:cubicBezTo>
                    <a:pt x="141" y="180"/>
                    <a:pt x="136" y="180"/>
                    <a:pt x="133" y="176"/>
                  </a:cubicBezTo>
                  <a:close/>
                  <a:moveTo>
                    <a:pt x="103" y="139"/>
                  </a:moveTo>
                  <a:lnTo>
                    <a:pt x="93" y="126"/>
                  </a:lnTo>
                  <a:cubicBezTo>
                    <a:pt x="90" y="123"/>
                    <a:pt x="91" y="118"/>
                    <a:pt x="94" y="115"/>
                  </a:cubicBezTo>
                  <a:cubicBezTo>
                    <a:pt x="98" y="112"/>
                    <a:pt x="103" y="113"/>
                    <a:pt x="106" y="116"/>
                  </a:cubicBezTo>
                  <a:lnTo>
                    <a:pt x="116" y="129"/>
                  </a:lnTo>
                  <a:cubicBezTo>
                    <a:pt x="118" y="132"/>
                    <a:pt x="118" y="137"/>
                    <a:pt x="114" y="140"/>
                  </a:cubicBezTo>
                  <a:cubicBezTo>
                    <a:pt x="111" y="143"/>
                    <a:pt x="106" y="142"/>
                    <a:pt x="103" y="139"/>
                  </a:cubicBezTo>
                  <a:close/>
                  <a:moveTo>
                    <a:pt x="73" y="101"/>
                  </a:moveTo>
                  <a:lnTo>
                    <a:pt x="63" y="89"/>
                  </a:lnTo>
                  <a:cubicBezTo>
                    <a:pt x="60" y="85"/>
                    <a:pt x="61" y="80"/>
                    <a:pt x="64" y="78"/>
                  </a:cubicBezTo>
                  <a:cubicBezTo>
                    <a:pt x="68" y="75"/>
                    <a:pt x="73" y="75"/>
                    <a:pt x="76" y="79"/>
                  </a:cubicBezTo>
                  <a:lnTo>
                    <a:pt x="86" y="91"/>
                  </a:lnTo>
                  <a:cubicBezTo>
                    <a:pt x="88" y="95"/>
                    <a:pt x="88" y="100"/>
                    <a:pt x="84" y="103"/>
                  </a:cubicBezTo>
                  <a:cubicBezTo>
                    <a:pt x="81" y="105"/>
                    <a:pt x="76" y="105"/>
                    <a:pt x="73" y="101"/>
                  </a:cubicBezTo>
                  <a:close/>
                  <a:moveTo>
                    <a:pt x="43" y="64"/>
                  </a:moveTo>
                  <a:lnTo>
                    <a:pt x="33" y="51"/>
                  </a:lnTo>
                  <a:cubicBezTo>
                    <a:pt x="30" y="48"/>
                    <a:pt x="31" y="43"/>
                    <a:pt x="34" y="40"/>
                  </a:cubicBezTo>
                  <a:cubicBezTo>
                    <a:pt x="38" y="37"/>
                    <a:pt x="43" y="38"/>
                    <a:pt x="46" y="41"/>
                  </a:cubicBezTo>
                  <a:lnTo>
                    <a:pt x="56" y="54"/>
                  </a:lnTo>
                  <a:cubicBezTo>
                    <a:pt x="58" y="57"/>
                    <a:pt x="58" y="62"/>
                    <a:pt x="54" y="65"/>
                  </a:cubicBezTo>
                  <a:cubicBezTo>
                    <a:pt x="51" y="68"/>
                    <a:pt x="46" y="67"/>
                    <a:pt x="43" y="64"/>
                  </a:cubicBezTo>
                  <a:close/>
                  <a:moveTo>
                    <a:pt x="13" y="26"/>
                  </a:moveTo>
                  <a:lnTo>
                    <a:pt x="3" y="14"/>
                  </a:lnTo>
                  <a:cubicBezTo>
                    <a:pt x="0" y="10"/>
                    <a:pt x="1" y="5"/>
                    <a:pt x="4" y="3"/>
                  </a:cubicBezTo>
                  <a:cubicBezTo>
                    <a:pt x="8" y="0"/>
                    <a:pt x="13" y="0"/>
                    <a:pt x="16" y="4"/>
                  </a:cubicBezTo>
                  <a:lnTo>
                    <a:pt x="26" y="16"/>
                  </a:lnTo>
                  <a:cubicBezTo>
                    <a:pt x="28" y="20"/>
                    <a:pt x="28" y="25"/>
                    <a:pt x="24" y="28"/>
                  </a:cubicBezTo>
                  <a:cubicBezTo>
                    <a:pt x="21" y="30"/>
                    <a:pt x="16" y="30"/>
                    <a:pt x="13" y="26"/>
                  </a:cubicBezTo>
                  <a:close/>
                </a:path>
              </a:pathLst>
            </a:custGeom>
            <a:solidFill>
              <a:srgbClr val="000000"/>
            </a:solidFill>
            <a:ln w="14288" cap="flat">
              <a:solidFill>
                <a:srgbClr val="000000"/>
              </a:solidFill>
              <a:prstDash val="solid"/>
              <a:bevel/>
            </a:ln>
          </p:spPr>
          <p:txBody>
            <a:bodyPr/>
            <a:lstStyle/>
            <a:p>
              <a:endParaRPr sz="3600"/>
            </a:p>
          </p:txBody>
        </p:sp>
        <p:sp>
          <p:nvSpPr>
            <p:cNvPr id="54" name="任意多边形 53"/>
            <p:cNvSpPr/>
            <p:nvPr/>
          </p:nvSpPr>
          <p:spPr>
            <a:xfrm>
              <a:off x="2940" y="2718"/>
              <a:ext cx="65" cy="50"/>
            </a:xfrm>
            <a:custGeom>
              <a:avLst/>
              <a:gdLst/>
              <a:ahLst/>
              <a:cxnLst/>
              <a:rect l="0" t="0" r="0" b="0"/>
              <a:pathLst>
                <a:path w="110" h="117">
                  <a:moveTo>
                    <a:pt x="0" y="0"/>
                  </a:moveTo>
                  <a:lnTo>
                    <a:pt x="110" y="50"/>
                  </a:lnTo>
                  <a:cubicBezTo>
                    <a:pt x="73" y="58"/>
                    <a:pt x="41" y="83"/>
                    <a:pt x="26" y="117"/>
                  </a:cubicBezTo>
                  <a:lnTo>
                    <a:pt x="26" y="117"/>
                  </a:lnTo>
                  <a:lnTo>
                    <a:pt x="0" y="0"/>
                  </a:lnTo>
                  <a:close/>
                </a:path>
              </a:pathLst>
            </a:custGeom>
            <a:solidFill>
              <a:srgbClr val="000000"/>
            </a:solidFill>
            <a:ln w="0">
              <a:solidFill>
                <a:srgbClr val="000000"/>
              </a:solidFill>
              <a:prstDash val="solid"/>
              <a:miter lim="800000"/>
            </a:ln>
          </p:spPr>
          <p:txBody>
            <a:bodyPr/>
            <a:lstStyle/>
            <a:p>
              <a:endParaRPr sz="3600"/>
            </a:p>
          </p:txBody>
        </p:sp>
        <p:sp>
          <p:nvSpPr>
            <p:cNvPr id="55" name="矩形 54"/>
            <p:cNvSpPr/>
            <p:nvPr/>
          </p:nvSpPr>
          <p:spPr>
            <a:xfrm>
              <a:off x="1979" y="2256"/>
              <a:ext cx="1068" cy="231"/>
            </a:xfrm>
            <a:prstGeom prst="rect">
              <a:avLst/>
            </a:prstGeom>
            <a:noFill/>
            <a:ln w="4763" cap="rnd">
              <a:solidFill>
                <a:prstClr val="black"/>
              </a:solidFill>
              <a:round/>
            </a:ln>
          </p:spPr>
          <p:txBody>
            <a:bodyPr/>
            <a:lstStyle/>
            <a:p>
              <a:endParaRPr sz="3600"/>
            </a:p>
          </p:txBody>
        </p:sp>
        <p:sp>
          <p:nvSpPr>
            <p:cNvPr id="56" name="矩形 55"/>
            <p:cNvSpPr/>
            <p:nvPr/>
          </p:nvSpPr>
          <p:spPr>
            <a:xfrm>
              <a:off x="2173" y="2329"/>
              <a:ext cx="582"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设备驱动程序</a:t>
              </a:r>
              <a:endParaRPr sz="2800" b="1"/>
            </a:p>
          </p:txBody>
        </p:sp>
        <p:cxnSp>
          <p:nvCxnSpPr>
            <p:cNvPr id="57" name="直接连接符 56"/>
            <p:cNvCxnSpPr/>
            <p:nvPr/>
          </p:nvCxnSpPr>
          <p:spPr>
            <a:xfrm>
              <a:off x="2816" y="3674"/>
              <a:ext cx="486" cy="0"/>
            </a:xfrm>
            <a:prstGeom prst="line">
              <a:avLst/>
            </a:prstGeom>
            <a:noFill/>
            <a:ln w="14288" cap="rnd">
              <a:solidFill>
                <a:prstClr val="black"/>
              </a:solidFill>
              <a:miter lim="800000"/>
            </a:ln>
          </p:spPr>
        </p:cxnSp>
        <p:sp>
          <p:nvSpPr>
            <p:cNvPr id="58" name="任意多边形 57"/>
            <p:cNvSpPr/>
            <p:nvPr/>
          </p:nvSpPr>
          <p:spPr>
            <a:xfrm>
              <a:off x="3295" y="3654"/>
              <a:ext cx="55" cy="40"/>
            </a:xfrm>
            <a:custGeom>
              <a:avLst/>
              <a:gdLst/>
              <a:ahLst/>
              <a:cxnLst/>
              <a:rect l="0" t="0" r="0" b="0"/>
              <a:pathLst>
                <a:path w="55" h="40">
                  <a:moveTo>
                    <a:pt x="0" y="0"/>
                  </a:moveTo>
                  <a:lnTo>
                    <a:pt x="55" y="20"/>
                  </a:lnTo>
                  <a:lnTo>
                    <a:pt x="0" y="40"/>
                  </a:lnTo>
                  <a:lnTo>
                    <a:pt x="0" y="0"/>
                  </a:lnTo>
                  <a:close/>
                </a:path>
              </a:pathLst>
            </a:custGeom>
            <a:solidFill>
              <a:srgbClr val="000000"/>
            </a:solidFill>
            <a:ln>
              <a:noFill/>
              <a:miter lim="800000"/>
            </a:ln>
          </p:spPr>
          <p:txBody>
            <a:bodyPr/>
            <a:lstStyle/>
            <a:p>
              <a:endParaRPr sz="3600"/>
            </a:p>
          </p:txBody>
        </p:sp>
        <p:sp>
          <p:nvSpPr>
            <p:cNvPr id="59" name="矩形 58"/>
            <p:cNvSpPr/>
            <p:nvPr/>
          </p:nvSpPr>
          <p:spPr>
            <a:xfrm>
              <a:off x="2836" y="3544"/>
              <a:ext cx="377" cy="107"/>
            </a:xfrm>
            <a:prstGeom prst="rect">
              <a:avLst/>
            </a:prstGeom>
            <a:solidFill>
              <a:srgbClr val="FFFFFF"/>
            </a:solidFill>
            <a:ln>
              <a:noFill/>
              <a:miter lim="800000"/>
            </a:ln>
          </p:spPr>
          <p:txBody>
            <a:bodyPr/>
            <a:lstStyle/>
            <a:p>
              <a:endParaRPr sz="3600"/>
            </a:p>
          </p:txBody>
        </p:sp>
        <p:sp>
          <p:nvSpPr>
            <p:cNvPr id="60" name="矩形 59"/>
            <p:cNvSpPr/>
            <p:nvPr/>
          </p:nvSpPr>
          <p:spPr>
            <a:xfrm>
              <a:off x="2841" y="3552"/>
              <a:ext cx="37" cy="119"/>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Times New Roman" panose="02020603050405020304" pitchFamily="18" charset="0"/>
                </a:rPr>
                <a:t>I</a:t>
              </a:r>
              <a:endParaRPr sz="2800" b="1"/>
            </a:p>
          </p:txBody>
        </p:sp>
        <p:sp>
          <p:nvSpPr>
            <p:cNvPr id="61" name="矩形 60"/>
            <p:cNvSpPr/>
            <p:nvPr/>
          </p:nvSpPr>
          <p:spPr>
            <a:xfrm>
              <a:off x="2879" y="3552"/>
              <a:ext cx="27" cy="119"/>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Times New Roman" panose="02020603050405020304" pitchFamily="18" charset="0"/>
                </a:rPr>
                <a:t>/</a:t>
              </a:r>
              <a:endParaRPr sz="2800" b="1"/>
            </a:p>
          </p:txBody>
        </p:sp>
        <p:sp>
          <p:nvSpPr>
            <p:cNvPr id="62" name="矩形 61"/>
            <p:cNvSpPr/>
            <p:nvPr/>
          </p:nvSpPr>
          <p:spPr>
            <a:xfrm>
              <a:off x="2907" y="3552"/>
              <a:ext cx="76" cy="119"/>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Times New Roman" panose="02020603050405020304" pitchFamily="18" charset="0"/>
                </a:rPr>
                <a:t>O</a:t>
              </a:r>
              <a:endParaRPr sz="2800" b="1"/>
            </a:p>
          </p:txBody>
        </p:sp>
        <p:sp>
          <p:nvSpPr>
            <p:cNvPr id="63" name="矩形 62"/>
            <p:cNvSpPr/>
            <p:nvPr/>
          </p:nvSpPr>
          <p:spPr>
            <a:xfrm>
              <a:off x="2992" y="3559"/>
              <a:ext cx="194"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请求</a:t>
              </a:r>
              <a:endParaRPr sz="2800" b="1"/>
            </a:p>
          </p:txBody>
        </p:sp>
        <p:cxnSp>
          <p:nvCxnSpPr>
            <p:cNvPr id="64" name="直接连接符 63"/>
            <p:cNvCxnSpPr/>
            <p:nvPr/>
          </p:nvCxnSpPr>
          <p:spPr>
            <a:xfrm flipH="1">
              <a:off x="2085" y="2153"/>
              <a:ext cx="0" cy="171"/>
            </a:xfrm>
            <a:prstGeom prst="line">
              <a:avLst/>
            </a:prstGeom>
            <a:noFill/>
            <a:ln w="14288" cap="rnd">
              <a:solidFill>
                <a:prstClr val="black"/>
              </a:solidFill>
              <a:miter lim="800000"/>
            </a:ln>
          </p:spPr>
        </p:cxnSp>
        <p:sp>
          <p:nvSpPr>
            <p:cNvPr id="65" name="任意多边形 64"/>
            <p:cNvSpPr/>
            <p:nvPr/>
          </p:nvSpPr>
          <p:spPr>
            <a:xfrm>
              <a:off x="2058" y="2319"/>
              <a:ext cx="55" cy="39"/>
            </a:xfrm>
            <a:custGeom>
              <a:avLst/>
              <a:gdLst/>
              <a:ahLst/>
              <a:cxnLst/>
              <a:rect l="0" t="0" r="0" b="0"/>
              <a:pathLst>
                <a:path w="55" h="39">
                  <a:moveTo>
                    <a:pt x="55" y="0"/>
                  </a:moveTo>
                  <a:lnTo>
                    <a:pt x="27" y="39"/>
                  </a:lnTo>
                  <a:lnTo>
                    <a:pt x="0" y="0"/>
                  </a:lnTo>
                  <a:lnTo>
                    <a:pt x="55" y="0"/>
                  </a:lnTo>
                  <a:close/>
                </a:path>
              </a:pathLst>
            </a:custGeom>
            <a:solidFill>
              <a:srgbClr val="000000"/>
            </a:solidFill>
            <a:ln>
              <a:noFill/>
              <a:miter lim="800000"/>
            </a:ln>
          </p:spPr>
          <p:txBody>
            <a:bodyPr/>
            <a:lstStyle/>
            <a:p>
              <a:endParaRPr sz="3600"/>
            </a:p>
          </p:txBody>
        </p:sp>
        <p:cxnSp>
          <p:nvCxnSpPr>
            <p:cNvPr id="66" name="直接连接符 65"/>
            <p:cNvCxnSpPr/>
            <p:nvPr/>
          </p:nvCxnSpPr>
          <p:spPr>
            <a:xfrm flipH="1">
              <a:off x="2085" y="2410"/>
              <a:ext cx="0" cy="171"/>
            </a:xfrm>
            <a:prstGeom prst="line">
              <a:avLst/>
            </a:prstGeom>
            <a:noFill/>
            <a:ln w="14288" cap="rnd">
              <a:solidFill>
                <a:prstClr val="black"/>
              </a:solidFill>
              <a:miter lim="800000"/>
            </a:ln>
          </p:spPr>
        </p:cxnSp>
        <p:sp>
          <p:nvSpPr>
            <p:cNvPr id="67" name="任意多边形 66"/>
            <p:cNvSpPr/>
            <p:nvPr/>
          </p:nvSpPr>
          <p:spPr>
            <a:xfrm>
              <a:off x="2058" y="2576"/>
              <a:ext cx="55" cy="39"/>
            </a:xfrm>
            <a:custGeom>
              <a:avLst/>
              <a:gdLst/>
              <a:ahLst/>
              <a:cxnLst/>
              <a:rect l="0" t="0" r="0" b="0"/>
              <a:pathLst>
                <a:path w="55" h="39">
                  <a:moveTo>
                    <a:pt x="55" y="0"/>
                  </a:moveTo>
                  <a:lnTo>
                    <a:pt x="27" y="39"/>
                  </a:lnTo>
                  <a:lnTo>
                    <a:pt x="0" y="0"/>
                  </a:lnTo>
                  <a:lnTo>
                    <a:pt x="55" y="0"/>
                  </a:lnTo>
                  <a:close/>
                </a:path>
              </a:pathLst>
            </a:custGeom>
            <a:solidFill>
              <a:srgbClr val="000000"/>
            </a:solidFill>
            <a:ln>
              <a:noFill/>
              <a:miter lim="800000"/>
            </a:ln>
          </p:spPr>
          <p:txBody>
            <a:bodyPr/>
            <a:lstStyle/>
            <a:p>
              <a:endParaRPr sz="3600"/>
            </a:p>
          </p:txBody>
        </p:sp>
        <p:sp>
          <p:nvSpPr>
            <p:cNvPr id="68" name="任意多边形 67"/>
            <p:cNvSpPr/>
            <p:nvPr/>
          </p:nvSpPr>
          <p:spPr>
            <a:xfrm>
              <a:off x="1672" y="3671"/>
              <a:ext cx="468" cy="6"/>
            </a:xfrm>
            <a:custGeom>
              <a:avLst/>
              <a:gdLst/>
              <a:ahLst/>
              <a:cxnLst/>
              <a:rect l="0" t="0" r="0" b="0"/>
              <a:pathLst>
                <a:path w="796" h="16">
                  <a:moveTo>
                    <a:pt x="8" y="0"/>
                  </a:moveTo>
                  <a:lnTo>
                    <a:pt x="24" y="0"/>
                  </a:lnTo>
                  <a:cubicBezTo>
                    <a:pt x="28" y="0"/>
                    <a:pt x="32" y="4"/>
                    <a:pt x="32" y="8"/>
                  </a:cubicBezTo>
                  <a:cubicBezTo>
                    <a:pt x="32" y="13"/>
                    <a:pt x="28" y="16"/>
                    <a:pt x="24" y="16"/>
                  </a:cubicBezTo>
                  <a:lnTo>
                    <a:pt x="8" y="16"/>
                  </a:lnTo>
                  <a:cubicBezTo>
                    <a:pt x="3" y="16"/>
                    <a:pt x="0" y="13"/>
                    <a:pt x="0" y="8"/>
                  </a:cubicBezTo>
                  <a:cubicBezTo>
                    <a:pt x="0" y="4"/>
                    <a:pt x="3" y="0"/>
                    <a:pt x="8" y="0"/>
                  </a:cubicBezTo>
                  <a:close/>
                  <a:moveTo>
                    <a:pt x="56" y="0"/>
                  </a:moveTo>
                  <a:lnTo>
                    <a:pt x="72" y="0"/>
                  </a:lnTo>
                  <a:cubicBezTo>
                    <a:pt x="76" y="0"/>
                    <a:pt x="80" y="4"/>
                    <a:pt x="80" y="8"/>
                  </a:cubicBezTo>
                  <a:cubicBezTo>
                    <a:pt x="80" y="13"/>
                    <a:pt x="76" y="16"/>
                    <a:pt x="72" y="16"/>
                  </a:cubicBezTo>
                  <a:lnTo>
                    <a:pt x="56" y="16"/>
                  </a:lnTo>
                  <a:cubicBezTo>
                    <a:pt x="51" y="16"/>
                    <a:pt x="48" y="13"/>
                    <a:pt x="48" y="8"/>
                  </a:cubicBezTo>
                  <a:cubicBezTo>
                    <a:pt x="48" y="4"/>
                    <a:pt x="51" y="0"/>
                    <a:pt x="56" y="0"/>
                  </a:cubicBezTo>
                  <a:close/>
                  <a:moveTo>
                    <a:pt x="104" y="0"/>
                  </a:moveTo>
                  <a:lnTo>
                    <a:pt x="120" y="0"/>
                  </a:lnTo>
                  <a:cubicBezTo>
                    <a:pt x="124" y="0"/>
                    <a:pt x="128" y="4"/>
                    <a:pt x="128" y="8"/>
                  </a:cubicBezTo>
                  <a:cubicBezTo>
                    <a:pt x="128" y="13"/>
                    <a:pt x="124" y="16"/>
                    <a:pt x="120" y="16"/>
                  </a:cubicBezTo>
                  <a:lnTo>
                    <a:pt x="104" y="16"/>
                  </a:lnTo>
                  <a:cubicBezTo>
                    <a:pt x="99" y="16"/>
                    <a:pt x="96" y="13"/>
                    <a:pt x="96" y="8"/>
                  </a:cubicBezTo>
                  <a:cubicBezTo>
                    <a:pt x="96" y="4"/>
                    <a:pt x="99" y="0"/>
                    <a:pt x="104" y="0"/>
                  </a:cubicBezTo>
                  <a:close/>
                  <a:moveTo>
                    <a:pt x="152" y="0"/>
                  </a:moveTo>
                  <a:lnTo>
                    <a:pt x="168" y="0"/>
                  </a:lnTo>
                  <a:cubicBezTo>
                    <a:pt x="172" y="0"/>
                    <a:pt x="176" y="4"/>
                    <a:pt x="176" y="8"/>
                  </a:cubicBezTo>
                  <a:cubicBezTo>
                    <a:pt x="176" y="13"/>
                    <a:pt x="172" y="16"/>
                    <a:pt x="168" y="16"/>
                  </a:cubicBezTo>
                  <a:lnTo>
                    <a:pt x="152" y="16"/>
                  </a:lnTo>
                  <a:cubicBezTo>
                    <a:pt x="147" y="16"/>
                    <a:pt x="144" y="13"/>
                    <a:pt x="144" y="8"/>
                  </a:cubicBezTo>
                  <a:cubicBezTo>
                    <a:pt x="144" y="4"/>
                    <a:pt x="147" y="0"/>
                    <a:pt x="152" y="0"/>
                  </a:cubicBezTo>
                  <a:close/>
                  <a:moveTo>
                    <a:pt x="200" y="0"/>
                  </a:moveTo>
                  <a:lnTo>
                    <a:pt x="216" y="0"/>
                  </a:lnTo>
                  <a:cubicBezTo>
                    <a:pt x="220" y="0"/>
                    <a:pt x="224" y="4"/>
                    <a:pt x="224" y="8"/>
                  </a:cubicBezTo>
                  <a:cubicBezTo>
                    <a:pt x="224" y="13"/>
                    <a:pt x="220" y="16"/>
                    <a:pt x="216" y="16"/>
                  </a:cubicBezTo>
                  <a:lnTo>
                    <a:pt x="200" y="16"/>
                  </a:lnTo>
                  <a:cubicBezTo>
                    <a:pt x="195" y="16"/>
                    <a:pt x="192" y="13"/>
                    <a:pt x="192" y="8"/>
                  </a:cubicBezTo>
                  <a:cubicBezTo>
                    <a:pt x="192" y="4"/>
                    <a:pt x="195" y="0"/>
                    <a:pt x="200" y="0"/>
                  </a:cubicBezTo>
                  <a:close/>
                  <a:moveTo>
                    <a:pt x="248" y="0"/>
                  </a:moveTo>
                  <a:lnTo>
                    <a:pt x="264" y="0"/>
                  </a:lnTo>
                  <a:cubicBezTo>
                    <a:pt x="268" y="0"/>
                    <a:pt x="272" y="4"/>
                    <a:pt x="272" y="8"/>
                  </a:cubicBezTo>
                  <a:cubicBezTo>
                    <a:pt x="272" y="13"/>
                    <a:pt x="268" y="16"/>
                    <a:pt x="264" y="16"/>
                  </a:cubicBezTo>
                  <a:lnTo>
                    <a:pt x="248" y="16"/>
                  </a:lnTo>
                  <a:cubicBezTo>
                    <a:pt x="243" y="16"/>
                    <a:pt x="240" y="13"/>
                    <a:pt x="240" y="8"/>
                  </a:cubicBezTo>
                  <a:cubicBezTo>
                    <a:pt x="240" y="4"/>
                    <a:pt x="243" y="0"/>
                    <a:pt x="248" y="0"/>
                  </a:cubicBezTo>
                  <a:close/>
                  <a:moveTo>
                    <a:pt x="296" y="0"/>
                  </a:moveTo>
                  <a:lnTo>
                    <a:pt x="312" y="0"/>
                  </a:lnTo>
                  <a:cubicBezTo>
                    <a:pt x="316" y="0"/>
                    <a:pt x="320" y="4"/>
                    <a:pt x="320" y="8"/>
                  </a:cubicBezTo>
                  <a:cubicBezTo>
                    <a:pt x="320" y="13"/>
                    <a:pt x="316" y="16"/>
                    <a:pt x="312" y="16"/>
                  </a:cubicBezTo>
                  <a:lnTo>
                    <a:pt x="296" y="16"/>
                  </a:lnTo>
                  <a:cubicBezTo>
                    <a:pt x="291" y="16"/>
                    <a:pt x="288" y="13"/>
                    <a:pt x="288" y="8"/>
                  </a:cubicBezTo>
                  <a:cubicBezTo>
                    <a:pt x="288" y="4"/>
                    <a:pt x="291" y="0"/>
                    <a:pt x="296" y="0"/>
                  </a:cubicBezTo>
                  <a:close/>
                  <a:moveTo>
                    <a:pt x="344" y="0"/>
                  </a:moveTo>
                  <a:lnTo>
                    <a:pt x="360" y="0"/>
                  </a:lnTo>
                  <a:cubicBezTo>
                    <a:pt x="364" y="0"/>
                    <a:pt x="368" y="4"/>
                    <a:pt x="368" y="8"/>
                  </a:cubicBezTo>
                  <a:cubicBezTo>
                    <a:pt x="368" y="13"/>
                    <a:pt x="364" y="16"/>
                    <a:pt x="360" y="16"/>
                  </a:cubicBezTo>
                  <a:lnTo>
                    <a:pt x="344" y="16"/>
                  </a:lnTo>
                  <a:cubicBezTo>
                    <a:pt x="339" y="16"/>
                    <a:pt x="336" y="13"/>
                    <a:pt x="336" y="8"/>
                  </a:cubicBezTo>
                  <a:cubicBezTo>
                    <a:pt x="336" y="4"/>
                    <a:pt x="339" y="0"/>
                    <a:pt x="344" y="0"/>
                  </a:cubicBezTo>
                  <a:close/>
                  <a:moveTo>
                    <a:pt x="392" y="0"/>
                  </a:moveTo>
                  <a:lnTo>
                    <a:pt x="408" y="0"/>
                  </a:lnTo>
                  <a:cubicBezTo>
                    <a:pt x="412" y="0"/>
                    <a:pt x="416" y="4"/>
                    <a:pt x="416" y="8"/>
                  </a:cubicBezTo>
                  <a:cubicBezTo>
                    <a:pt x="416" y="13"/>
                    <a:pt x="412" y="16"/>
                    <a:pt x="408" y="16"/>
                  </a:cubicBezTo>
                  <a:lnTo>
                    <a:pt x="392" y="16"/>
                  </a:lnTo>
                  <a:cubicBezTo>
                    <a:pt x="387" y="16"/>
                    <a:pt x="384" y="13"/>
                    <a:pt x="384" y="8"/>
                  </a:cubicBezTo>
                  <a:cubicBezTo>
                    <a:pt x="384" y="4"/>
                    <a:pt x="387" y="0"/>
                    <a:pt x="392" y="0"/>
                  </a:cubicBezTo>
                  <a:close/>
                  <a:moveTo>
                    <a:pt x="440" y="0"/>
                  </a:moveTo>
                  <a:lnTo>
                    <a:pt x="456" y="0"/>
                  </a:lnTo>
                  <a:cubicBezTo>
                    <a:pt x="460" y="0"/>
                    <a:pt x="464" y="4"/>
                    <a:pt x="464" y="8"/>
                  </a:cubicBezTo>
                  <a:cubicBezTo>
                    <a:pt x="464" y="13"/>
                    <a:pt x="460" y="16"/>
                    <a:pt x="456" y="16"/>
                  </a:cubicBezTo>
                  <a:lnTo>
                    <a:pt x="440" y="16"/>
                  </a:lnTo>
                  <a:cubicBezTo>
                    <a:pt x="435" y="16"/>
                    <a:pt x="432" y="13"/>
                    <a:pt x="432" y="8"/>
                  </a:cubicBezTo>
                  <a:cubicBezTo>
                    <a:pt x="432" y="4"/>
                    <a:pt x="435" y="0"/>
                    <a:pt x="440" y="0"/>
                  </a:cubicBezTo>
                  <a:close/>
                  <a:moveTo>
                    <a:pt x="488" y="0"/>
                  </a:moveTo>
                  <a:lnTo>
                    <a:pt x="504" y="0"/>
                  </a:lnTo>
                  <a:cubicBezTo>
                    <a:pt x="508" y="0"/>
                    <a:pt x="512" y="4"/>
                    <a:pt x="512" y="8"/>
                  </a:cubicBezTo>
                  <a:cubicBezTo>
                    <a:pt x="512" y="13"/>
                    <a:pt x="508" y="16"/>
                    <a:pt x="504" y="16"/>
                  </a:cubicBezTo>
                  <a:lnTo>
                    <a:pt x="488" y="16"/>
                  </a:lnTo>
                  <a:cubicBezTo>
                    <a:pt x="483" y="16"/>
                    <a:pt x="480" y="13"/>
                    <a:pt x="480" y="8"/>
                  </a:cubicBezTo>
                  <a:cubicBezTo>
                    <a:pt x="480" y="4"/>
                    <a:pt x="483" y="0"/>
                    <a:pt x="488" y="0"/>
                  </a:cubicBezTo>
                  <a:close/>
                  <a:moveTo>
                    <a:pt x="536" y="0"/>
                  </a:moveTo>
                  <a:lnTo>
                    <a:pt x="552" y="0"/>
                  </a:lnTo>
                  <a:cubicBezTo>
                    <a:pt x="556" y="0"/>
                    <a:pt x="560" y="4"/>
                    <a:pt x="560" y="8"/>
                  </a:cubicBezTo>
                  <a:cubicBezTo>
                    <a:pt x="560" y="13"/>
                    <a:pt x="556" y="16"/>
                    <a:pt x="552" y="16"/>
                  </a:cubicBezTo>
                  <a:lnTo>
                    <a:pt x="536" y="16"/>
                  </a:lnTo>
                  <a:cubicBezTo>
                    <a:pt x="531" y="16"/>
                    <a:pt x="528" y="13"/>
                    <a:pt x="528" y="8"/>
                  </a:cubicBezTo>
                  <a:cubicBezTo>
                    <a:pt x="528" y="4"/>
                    <a:pt x="531" y="0"/>
                    <a:pt x="536" y="0"/>
                  </a:cubicBezTo>
                  <a:close/>
                  <a:moveTo>
                    <a:pt x="584" y="0"/>
                  </a:moveTo>
                  <a:lnTo>
                    <a:pt x="600" y="0"/>
                  </a:lnTo>
                  <a:cubicBezTo>
                    <a:pt x="604" y="0"/>
                    <a:pt x="608" y="4"/>
                    <a:pt x="608" y="8"/>
                  </a:cubicBezTo>
                  <a:cubicBezTo>
                    <a:pt x="608" y="13"/>
                    <a:pt x="604" y="16"/>
                    <a:pt x="600" y="16"/>
                  </a:cubicBezTo>
                  <a:lnTo>
                    <a:pt x="584" y="16"/>
                  </a:lnTo>
                  <a:cubicBezTo>
                    <a:pt x="579" y="16"/>
                    <a:pt x="576" y="13"/>
                    <a:pt x="576" y="8"/>
                  </a:cubicBezTo>
                  <a:cubicBezTo>
                    <a:pt x="576" y="4"/>
                    <a:pt x="579" y="0"/>
                    <a:pt x="584" y="0"/>
                  </a:cubicBezTo>
                  <a:close/>
                  <a:moveTo>
                    <a:pt x="632" y="0"/>
                  </a:moveTo>
                  <a:lnTo>
                    <a:pt x="648" y="0"/>
                  </a:lnTo>
                  <a:cubicBezTo>
                    <a:pt x="652" y="0"/>
                    <a:pt x="656" y="4"/>
                    <a:pt x="656" y="8"/>
                  </a:cubicBezTo>
                  <a:cubicBezTo>
                    <a:pt x="656" y="13"/>
                    <a:pt x="652" y="16"/>
                    <a:pt x="648" y="16"/>
                  </a:cubicBezTo>
                  <a:lnTo>
                    <a:pt x="632" y="16"/>
                  </a:lnTo>
                  <a:cubicBezTo>
                    <a:pt x="627" y="16"/>
                    <a:pt x="624" y="13"/>
                    <a:pt x="624" y="8"/>
                  </a:cubicBezTo>
                  <a:cubicBezTo>
                    <a:pt x="624" y="4"/>
                    <a:pt x="627" y="0"/>
                    <a:pt x="632" y="0"/>
                  </a:cubicBezTo>
                  <a:close/>
                  <a:moveTo>
                    <a:pt x="680" y="0"/>
                  </a:moveTo>
                  <a:lnTo>
                    <a:pt x="696" y="0"/>
                  </a:lnTo>
                  <a:cubicBezTo>
                    <a:pt x="700" y="0"/>
                    <a:pt x="704" y="4"/>
                    <a:pt x="704" y="8"/>
                  </a:cubicBezTo>
                  <a:cubicBezTo>
                    <a:pt x="704" y="13"/>
                    <a:pt x="700" y="16"/>
                    <a:pt x="696" y="16"/>
                  </a:cubicBezTo>
                  <a:lnTo>
                    <a:pt x="680" y="16"/>
                  </a:lnTo>
                  <a:cubicBezTo>
                    <a:pt x="675" y="16"/>
                    <a:pt x="672" y="13"/>
                    <a:pt x="672" y="8"/>
                  </a:cubicBezTo>
                  <a:cubicBezTo>
                    <a:pt x="672" y="4"/>
                    <a:pt x="675" y="0"/>
                    <a:pt x="680" y="0"/>
                  </a:cubicBezTo>
                  <a:close/>
                  <a:moveTo>
                    <a:pt x="728" y="0"/>
                  </a:moveTo>
                  <a:lnTo>
                    <a:pt x="744" y="0"/>
                  </a:lnTo>
                  <a:cubicBezTo>
                    <a:pt x="748" y="0"/>
                    <a:pt x="752" y="4"/>
                    <a:pt x="752" y="8"/>
                  </a:cubicBezTo>
                  <a:cubicBezTo>
                    <a:pt x="752" y="13"/>
                    <a:pt x="748" y="16"/>
                    <a:pt x="744" y="16"/>
                  </a:cubicBezTo>
                  <a:lnTo>
                    <a:pt x="728" y="16"/>
                  </a:lnTo>
                  <a:cubicBezTo>
                    <a:pt x="723" y="16"/>
                    <a:pt x="720" y="13"/>
                    <a:pt x="720" y="8"/>
                  </a:cubicBezTo>
                  <a:cubicBezTo>
                    <a:pt x="720" y="4"/>
                    <a:pt x="723" y="0"/>
                    <a:pt x="728" y="0"/>
                  </a:cubicBezTo>
                  <a:close/>
                  <a:moveTo>
                    <a:pt x="776" y="0"/>
                  </a:moveTo>
                  <a:lnTo>
                    <a:pt x="788" y="0"/>
                  </a:lnTo>
                  <a:cubicBezTo>
                    <a:pt x="792" y="0"/>
                    <a:pt x="796" y="4"/>
                    <a:pt x="796" y="8"/>
                  </a:cubicBezTo>
                  <a:cubicBezTo>
                    <a:pt x="796" y="13"/>
                    <a:pt x="792" y="16"/>
                    <a:pt x="788" y="16"/>
                  </a:cubicBezTo>
                  <a:lnTo>
                    <a:pt x="776" y="16"/>
                  </a:lnTo>
                  <a:cubicBezTo>
                    <a:pt x="771" y="16"/>
                    <a:pt x="768" y="13"/>
                    <a:pt x="768" y="8"/>
                  </a:cubicBezTo>
                  <a:cubicBezTo>
                    <a:pt x="768" y="4"/>
                    <a:pt x="771" y="0"/>
                    <a:pt x="776" y="0"/>
                  </a:cubicBezTo>
                  <a:close/>
                </a:path>
              </a:pathLst>
            </a:custGeom>
            <a:solidFill>
              <a:srgbClr val="000000"/>
            </a:solidFill>
            <a:ln w="14288" cap="flat">
              <a:solidFill>
                <a:srgbClr val="000000"/>
              </a:solidFill>
              <a:prstDash val="solid"/>
              <a:bevel/>
            </a:ln>
          </p:spPr>
          <p:txBody>
            <a:bodyPr/>
            <a:lstStyle/>
            <a:p>
              <a:endParaRPr sz="3600"/>
            </a:p>
          </p:txBody>
        </p:sp>
        <p:sp>
          <p:nvSpPr>
            <p:cNvPr id="69" name="任意多边形 68"/>
            <p:cNvSpPr/>
            <p:nvPr/>
          </p:nvSpPr>
          <p:spPr>
            <a:xfrm>
              <a:off x="2128" y="3654"/>
              <a:ext cx="82" cy="40"/>
            </a:xfrm>
            <a:custGeom>
              <a:avLst/>
              <a:gdLst/>
              <a:ahLst/>
              <a:cxnLst/>
              <a:rect l="0" t="0" r="0" b="0"/>
              <a:pathLst>
                <a:path w="82" h="40">
                  <a:moveTo>
                    <a:pt x="0" y="0"/>
                  </a:moveTo>
                  <a:lnTo>
                    <a:pt x="82" y="20"/>
                  </a:lnTo>
                  <a:lnTo>
                    <a:pt x="0" y="40"/>
                  </a:lnTo>
                  <a:lnTo>
                    <a:pt x="0" y="0"/>
                  </a:lnTo>
                  <a:close/>
                </a:path>
              </a:pathLst>
            </a:custGeom>
            <a:solidFill>
              <a:srgbClr val="000000"/>
            </a:solidFill>
            <a:ln>
              <a:noFill/>
              <a:miter lim="800000"/>
            </a:ln>
          </p:spPr>
          <p:txBody>
            <a:bodyPr/>
            <a:lstStyle/>
            <a:p>
              <a:endParaRPr sz="3600"/>
            </a:p>
          </p:txBody>
        </p:sp>
        <p:sp>
          <p:nvSpPr>
            <p:cNvPr id="70" name="矩形 69"/>
            <p:cNvSpPr/>
            <p:nvPr/>
          </p:nvSpPr>
          <p:spPr>
            <a:xfrm>
              <a:off x="1661" y="3544"/>
              <a:ext cx="377" cy="107"/>
            </a:xfrm>
            <a:prstGeom prst="rect">
              <a:avLst/>
            </a:prstGeom>
            <a:solidFill>
              <a:srgbClr val="FFFFFF"/>
            </a:solidFill>
            <a:ln>
              <a:noFill/>
              <a:miter lim="800000"/>
            </a:ln>
          </p:spPr>
          <p:txBody>
            <a:bodyPr/>
            <a:lstStyle/>
            <a:p>
              <a:endParaRPr sz="3600"/>
            </a:p>
          </p:txBody>
        </p:sp>
        <p:sp>
          <p:nvSpPr>
            <p:cNvPr id="71" name="矩形 70"/>
            <p:cNvSpPr/>
            <p:nvPr/>
          </p:nvSpPr>
          <p:spPr>
            <a:xfrm>
              <a:off x="1664" y="3552"/>
              <a:ext cx="37" cy="119"/>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Times New Roman" panose="02020603050405020304" pitchFamily="18" charset="0"/>
                </a:rPr>
                <a:t>I</a:t>
              </a:r>
              <a:endParaRPr sz="2800" b="1"/>
            </a:p>
          </p:txBody>
        </p:sp>
        <p:sp>
          <p:nvSpPr>
            <p:cNvPr id="72" name="矩形 71"/>
            <p:cNvSpPr/>
            <p:nvPr/>
          </p:nvSpPr>
          <p:spPr>
            <a:xfrm>
              <a:off x="1702" y="3552"/>
              <a:ext cx="27" cy="119"/>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Times New Roman" panose="02020603050405020304" pitchFamily="18" charset="0"/>
                </a:rPr>
                <a:t>/</a:t>
              </a:r>
              <a:endParaRPr sz="2800" b="1"/>
            </a:p>
          </p:txBody>
        </p:sp>
        <p:sp>
          <p:nvSpPr>
            <p:cNvPr id="73" name="矩形 72"/>
            <p:cNvSpPr/>
            <p:nvPr/>
          </p:nvSpPr>
          <p:spPr>
            <a:xfrm>
              <a:off x="1730" y="3552"/>
              <a:ext cx="76" cy="119"/>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Times New Roman" panose="02020603050405020304" pitchFamily="18" charset="0"/>
                </a:rPr>
                <a:t>O</a:t>
              </a:r>
              <a:endParaRPr sz="2800" b="1"/>
            </a:p>
          </p:txBody>
        </p:sp>
        <p:sp>
          <p:nvSpPr>
            <p:cNvPr id="74" name="矩形 73"/>
            <p:cNvSpPr/>
            <p:nvPr/>
          </p:nvSpPr>
          <p:spPr>
            <a:xfrm>
              <a:off x="1815" y="3559"/>
              <a:ext cx="194"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dirty="0">
                  <a:solidFill>
                    <a:srgbClr val="000000"/>
                  </a:solidFill>
                  <a:latin typeface="宋体" panose="02010600030101010101" pitchFamily="2" charset="-122"/>
                </a:rPr>
                <a:t>应答</a:t>
              </a:r>
              <a:endParaRPr sz="2800" b="1" dirty="0"/>
            </a:p>
          </p:txBody>
        </p:sp>
        <p:sp>
          <p:nvSpPr>
            <p:cNvPr id="75" name="任意多边形 74"/>
            <p:cNvSpPr/>
            <p:nvPr/>
          </p:nvSpPr>
          <p:spPr>
            <a:xfrm>
              <a:off x="2935" y="2416"/>
              <a:ext cx="10" cy="177"/>
            </a:xfrm>
            <a:custGeom>
              <a:avLst/>
              <a:gdLst/>
              <a:ahLst/>
              <a:cxnLst/>
              <a:rect l="0" t="0" r="0" b="0"/>
              <a:pathLst>
                <a:path w="16" h="416">
                  <a:moveTo>
                    <a:pt x="0" y="408"/>
                  </a:moveTo>
                  <a:lnTo>
                    <a:pt x="0" y="392"/>
                  </a:lnTo>
                  <a:cubicBezTo>
                    <a:pt x="0" y="388"/>
                    <a:pt x="4" y="384"/>
                    <a:pt x="8" y="384"/>
                  </a:cubicBezTo>
                  <a:cubicBezTo>
                    <a:pt x="13" y="384"/>
                    <a:pt x="16" y="388"/>
                    <a:pt x="16" y="392"/>
                  </a:cubicBezTo>
                  <a:lnTo>
                    <a:pt x="16" y="408"/>
                  </a:lnTo>
                  <a:cubicBezTo>
                    <a:pt x="16" y="413"/>
                    <a:pt x="13" y="416"/>
                    <a:pt x="8" y="416"/>
                  </a:cubicBezTo>
                  <a:cubicBezTo>
                    <a:pt x="4" y="416"/>
                    <a:pt x="0" y="413"/>
                    <a:pt x="0" y="408"/>
                  </a:cubicBezTo>
                  <a:close/>
                  <a:moveTo>
                    <a:pt x="0" y="360"/>
                  </a:moveTo>
                  <a:lnTo>
                    <a:pt x="0" y="344"/>
                  </a:lnTo>
                  <a:cubicBezTo>
                    <a:pt x="0" y="340"/>
                    <a:pt x="4" y="336"/>
                    <a:pt x="8" y="336"/>
                  </a:cubicBezTo>
                  <a:cubicBezTo>
                    <a:pt x="13" y="336"/>
                    <a:pt x="16" y="340"/>
                    <a:pt x="16" y="344"/>
                  </a:cubicBezTo>
                  <a:lnTo>
                    <a:pt x="16" y="360"/>
                  </a:lnTo>
                  <a:cubicBezTo>
                    <a:pt x="16" y="365"/>
                    <a:pt x="13" y="368"/>
                    <a:pt x="8" y="368"/>
                  </a:cubicBezTo>
                  <a:cubicBezTo>
                    <a:pt x="4" y="368"/>
                    <a:pt x="0" y="365"/>
                    <a:pt x="0" y="360"/>
                  </a:cubicBezTo>
                  <a:close/>
                  <a:moveTo>
                    <a:pt x="0" y="312"/>
                  </a:moveTo>
                  <a:lnTo>
                    <a:pt x="0" y="296"/>
                  </a:lnTo>
                  <a:cubicBezTo>
                    <a:pt x="0" y="292"/>
                    <a:pt x="4" y="288"/>
                    <a:pt x="8" y="288"/>
                  </a:cubicBezTo>
                  <a:cubicBezTo>
                    <a:pt x="13" y="288"/>
                    <a:pt x="16" y="292"/>
                    <a:pt x="16" y="296"/>
                  </a:cubicBezTo>
                  <a:lnTo>
                    <a:pt x="16" y="312"/>
                  </a:lnTo>
                  <a:cubicBezTo>
                    <a:pt x="16" y="317"/>
                    <a:pt x="13" y="320"/>
                    <a:pt x="8" y="320"/>
                  </a:cubicBezTo>
                  <a:cubicBezTo>
                    <a:pt x="4" y="320"/>
                    <a:pt x="0" y="317"/>
                    <a:pt x="0" y="312"/>
                  </a:cubicBezTo>
                  <a:close/>
                  <a:moveTo>
                    <a:pt x="0" y="264"/>
                  </a:moveTo>
                  <a:lnTo>
                    <a:pt x="0" y="248"/>
                  </a:lnTo>
                  <a:cubicBezTo>
                    <a:pt x="0" y="244"/>
                    <a:pt x="4" y="240"/>
                    <a:pt x="8" y="240"/>
                  </a:cubicBezTo>
                  <a:cubicBezTo>
                    <a:pt x="13" y="240"/>
                    <a:pt x="16" y="244"/>
                    <a:pt x="16" y="248"/>
                  </a:cubicBezTo>
                  <a:lnTo>
                    <a:pt x="16" y="264"/>
                  </a:lnTo>
                  <a:cubicBezTo>
                    <a:pt x="16" y="269"/>
                    <a:pt x="13" y="272"/>
                    <a:pt x="8" y="272"/>
                  </a:cubicBezTo>
                  <a:cubicBezTo>
                    <a:pt x="4" y="272"/>
                    <a:pt x="0" y="269"/>
                    <a:pt x="0" y="264"/>
                  </a:cubicBezTo>
                  <a:close/>
                  <a:moveTo>
                    <a:pt x="0" y="216"/>
                  </a:moveTo>
                  <a:lnTo>
                    <a:pt x="0" y="200"/>
                  </a:lnTo>
                  <a:cubicBezTo>
                    <a:pt x="0" y="196"/>
                    <a:pt x="4" y="192"/>
                    <a:pt x="8" y="192"/>
                  </a:cubicBezTo>
                  <a:cubicBezTo>
                    <a:pt x="13" y="192"/>
                    <a:pt x="16" y="196"/>
                    <a:pt x="16" y="200"/>
                  </a:cubicBezTo>
                  <a:lnTo>
                    <a:pt x="16" y="216"/>
                  </a:lnTo>
                  <a:cubicBezTo>
                    <a:pt x="16" y="221"/>
                    <a:pt x="13" y="224"/>
                    <a:pt x="8" y="224"/>
                  </a:cubicBezTo>
                  <a:cubicBezTo>
                    <a:pt x="4" y="224"/>
                    <a:pt x="0" y="221"/>
                    <a:pt x="0" y="216"/>
                  </a:cubicBezTo>
                  <a:close/>
                  <a:moveTo>
                    <a:pt x="0" y="168"/>
                  </a:moveTo>
                  <a:lnTo>
                    <a:pt x="0" y="152"/>
                  </a:lnTo>
                  <a:cubicBezTo>
                    <a:pt x="0" y="148"/>
                    <a:pt x="4" y="144"/>
                    <a:pt x="8" y="144"/>
                  </a:cubicBezTo>
                  <a:cubicBezTo>
                    <a:pt x="13" y="144"/>
                    <a:pt x="16" y="148"/>
                    <a:pt x="16" y="152"/>
                  </a:cubicBezTo>
                  <a:lnTo>
                    <a:pt x="16" y="168"/>
                  </a:lnTo>
                  <a:cubicBezTo>
                    <a:pt x="16" y="173"/>
                    <a:pt x="13" y="176"/>
                    <a:pt x="8" y="176"/>
                  </a:cubicBezTo>
                  <a:cubicBezTo>
                    <a:pt x="4" y="176"/>
                    <a:pt x="0" y="173"/>
                    <a:pt x="0" y="168"/>
                  </a:cubicBezTo>
                  <a:close/>
                  <a:moveTo>
                    <a:pt x="0" y="120"/>
                  </a:moveTo>
                  <a:lnTo>
                    <a:pt x="0" y="104"/>
                  </a:lnTo>
                  <a:cubicBezTo>
                    <a:pt x="0" y="100"/>
                    <a:pt x="4" y="96"/>
                    <a:pt x="8" y="96"/>
                  </a:cubicBezTo>
                  <a:cubicBezTo>
                    <a:pt x="13" y="96"/>
                    <a:pt x="16" y="100"/>
                    <a:pt x="16" y="104"/>
                  </a:cubicBezTo>
                  <a:lnTo>
                    <a:pt x="16" y="120"/>
                  </a:lnTo>
                  <a:cubicBezTo>
                    <a:pt x="16" y="125"/>
                    <a:pt x="13" y="128"/>
                    <a:pt x="8" y="128"/>
                  </a:cubicBezTo>
                  <a:cubicBezTo>
                    <a:pt x="4" y="128"/>
                    <a:pt x="0" y="125"/>
                    <a:pt x="0" y="120"/>
                  </a:cubicBezTo>
                  <a:close/>
                  <a:moveTo>
                    <a:pt x="0" y="72"/>
                  </a:moveTo>
                  <a:lnTo>
                    <a:pt x="0" y="56"/>
                  </a:lnTo>
                  <a:cubicBezTo>
                    <a:pt x="0" y="52"/>
                    <a:pt x="4" y="48"/>
                    <a:pt x="8" y="48"/>
                  </a:cubicBezTo>
                  <a:cubicBezTo>
                    <a:pt x="13" y="48"/>
                    <a:pt x="16" y="52"/>
                    <a:pt x="16" y="56"/>
                  </a:cubicBezTo>
                  <a:lnTo>
                    <a:pt x="16" y="72"/>
                  </a:lnTo>
                  <a:cubicBezTo>
                    <a:pt x="16" y="77"/>
                    <a:pt x="13" y="80"/>
                    <a:pt x="8" y="80"/>
                  </a:cubicBezTo>
                  <a:cubicBezTo>
                    <a:pt x="4" y="80"/>
                    <a:pt x="0" y="77"/>
                    <a:pt x="0" y="72"/>
                  </a:cubicBezTo>
                  <a:close/>
                  <a:moveTo>
                    <a:pt x="0" y="24"/>
                  </a:moveTo>
                  <a:lnTo>
                    <a:pt x="0" y="8"/>
                  </a:lnTo>
                  <a:cubicBezTo>
                    <a:pt x="0" y="4"/>
                    <a:pt x="4" y="0"/>
                    <a:pt x="8" y="0"/>
                  </a:cubicBezTo>
                  <a:cubicBezTo>
                    <a:pt x="13" y="0"/>
                    <a:pt x="16" y="4"/>
                    <a:pt x="16" y="8"/>
                  </a:cubicBezTo>
                  <a:lnTo>
                    <a:pt x="16" y="24"/>
                  </a:lnTo>
                  <a:cubicBezTo>
                    <a:pt x="16" y="29"/>
                    <a:pt x="13" y="32"/>
                    <a:pt x="8" y="32"/>
                  </a:cubicBezTo>
                  <a:cubicBezTo>
                    <a:pt x="4" y="32"/>
                    <a:pt x="0" y="29"/>
                    <a:pt x="0" y="24"/>
                  </a:cubicBezTo>
                  <a:close/>
                </a:path>
              </a:pathLst>
            </a:custGeom>
            <a:solidFill>
              <a:srgbClr val="000000"/>
            </a:solidFill>
            <a:ln w="14288" cap="flat">
              <a:solidFill>
                <a:srgbClr val="000000"/>
              </a:solidFill>
              <a:prstDash val="solid"/>
              <a:bevel/>
            </a:ln>
          </p:spPr>
          <p:txBody>
            <a:bodyPr/>
            <a:lstStyle/>
            <a:p>
              <a:endParaRPr sz="3600"/>
            </a:p>
          </p:txBody>
        </p:sp>
        <p:sp>
          <p:nvSpPr>
            <p:cNvPr id="76" name="任意多边形 75"/>
            <p:cNvSpPr/>
            <p:nvPr/>
          </p:nvSpPr>
          <p:spPr>
            <a:xfrm>
              <a:off x="2909" y="2384"/>
              <a:ext cx="63" cy="46"/>
            </a:xfrm>
            <a:custGeom>
              <a:avLst/>
              <a:gdLst/>
              <a:ahLst/>
              <a:cxnLst/>
              <a:rect l="0" t="0" r="0" b="0"/>
              <a:pathLst>
                <a:path w="107" h="107">
                  <a:moveTo>
                    <a:pt x="53" y="0"/>
                  </a:moveTo>
                  <a:lnTo>
                    <a:pt x="107" y="107"/>
                  </a:lnTo>
                  <a:cubicBezTo>
                    <a:pt x="73" y="90"/>
                    <a:pt x="33" y="90"/>
                    <a:pt x="0" y="107"/>
                  </a:cubicBezTo>
                  <a:lnTo>
                    <a:pt x="53" y="0"/>
                  </a:lnTo>
                  <a:close/>
                </a:path>
              </a:pathLst>
            </a:custGeom>
            <a:solidFill>
              <a:srgbClr val="000000"/>
            </a:solidFill>
            <a:ln w="0">
              <a:solidFill>
                <a:srgbClr val="000000"/>
              </a:solidFill>
              <a:prstDash val="solid"/>
              <a:miter lim="800000"/>
            </a:ln>
          </p:spPr>
          <p:txBody>
            <a:bodyPr/>
            <a:lstStyle/>
            <a:p>
              <a:endParaRPr sz="3600"/>
            </a:p>
          </p:txBody>
        </p:sp>
        <p:sp>
          <p:nvSpPr>
            <p:cNvPr id="77" name="任意多边形 76"/>
            <p:cNvSpPr/>
            <p:nvPr/>
          </p:nvSpPr>
          <p:spPr>
            <a:xfrm>
              <a:off x="2935" y="2170"/>
              <a:ext cx="10" cy="156"/>
            </a:xfrm>
            <a:custGeom>
              <a:avLst/>
              <a:gdLst/>
              <a:ahLst/>
              <a:cxnLst/>
              <a:rect l="0" t="0" r="0" b="0"/>
              <a:pathLst>
                <a:path w="16" h="368">
                  <a:moveTo>
                    <a:pt x="0" y="360"/>
                  </a:moveTo>
                  <a:lnTo>
                    <a:pt x="0" y="344"/>
                  </a:lnTo>
                  <a:cubicBezTo>
                    <a:pt x="0" y="339"/>
                    <a:pt x="4" y="336"/>
                    <a:pt x="8" y="336"/>
                  </a:cubicBezTo>
                  <a:cubicBezTo>
                    <a:pt x="13" y="336"/>
                    <a:pt x="16" y="339"/>
                    <a:pt x="16" y="344"/>
                  </a:cubicBezTo>
                  <a:lnTo>
                    <a:pt x="16" y="360"/>
                  </a:lnTo>
                  <a:cubicBezTo>
                    <a:pt x="16" y="364"/>
                    <a:pt x="13" y="368"/>
                    <a:pt x="8" y="368"/>
                  </a:cubicBezTo>
                  <a:cubicBezTo>
                    <a:pt x="4" y="368"/>
                    <a:pt x="0" y="364"/>
                    <a:pt x="0" y="360"/>
                  </a:cubicBezTo>
                  <a:close/>
                  <a:moveTo>
                    <a:pt x="0" y="312"/>
                  </a:moveTo>
                  <a:lnTo>
                    <a:pt x="0" y="296"/>
                  </a:lnTo>
                  <a:cubicBezTo>
                    <a:pt x="0" y="291"/>
                    <a:pt x="4" y="288"/>
                    <a:pt x="8" y="288"/>
                  </a:cubicBezTo>
                  <a:cubicBezTo>
                    <a:pt x="13" y="288"/>
                    <a:pt x="16" y="291"/>
                    <a:pt x="16" y="296"/>
                  </a:cubicBezTo>
                  <a:lnTo>
                    <a:pt x="16" y="312"/>
                  </a:lnTo>
                  <a:cubicBezTo>
                    <a:pt x="16" y="316"/>
                    <a:pt x="13" y="320"/>
                    <a:pt x="8" y="320"/>
                  </a:cubicBezTo>
                  <a:cubicBezTo>
                    <a:pt x="4" y="320"/>
                    <a:pt x="0" y="316"/>
                    <a:pt x="0" y="312"/>
                  </a:cubicBezTo>
                  <a:close/>
                  <a:moveTo>
                    <a:pt x="0" y="264"/>
                  </a:moveTo>
                  <a:lnTo>
                    <a:pt x="0" y="248"/>
                  </a:lnTo>
                  <a:cubicBezTo>
                    <a:pt x="0" y="243"/>
                    <a:pt x="4" y="240"/>
                    <a:pt x="8" y="240"/>
                  </a:cubicBezTo>
                  <a:cubicBezTo>
                    <a:pt x="13" y="240"/>
                    <a:pt x="16" y="243"/>
                    <a:pt x="16" y="248"/>
                  </a:cubicBezTo>
                  <a:lnTo>
                    <a:pt x="16" y="264"/>
                  </a:lnTo>
                  <a:cubicBezTo>
                    <a:pt x="16" y="268"/>
                    <a:pt x="13" y="272"/>
                    <a:pt x="8" y="272"/>
                  </a:cubicBezTo>
                  <a:cubicBezTo>
                    <a:pt x="4" y="272"/>
                    <a:pt x="0" y="268"/>
                    <a:pt x="0" y="264"/>
                  </a:cubicBezTo>
                  <a:close/>
                  <a:moveTo>
                    <a:pt x="0" y="216"/>
                  </a:moveTo>
                  <a:lnTo>
                    <a:pt x="0" y="200"/>
                  </a:lnTo>
                  <a:cubicBezTo>
                    <a:pt x="0" y="195"/>
                    <a:pt x="4" y="192"/>
                    <a:pt x="8" y="192"/>
                  </a:cubicBezTo>
                  <a:cubicBezTo>
                    <a:pt x="13" y="192"/>
                    <a:pt x="16" y="195"/>
                    <a:pt x="16" y="200"/>
                  </a:cubicBezTo>
                  <a:lnTo>
                    <a:pt x="16" y="216"/>
                  </a:lnTo>
                  <a:cubicBezTo>
                    <a:pt x="16" y="220"/>
                    <a:pt x="13" y="224"/>
                    <a:pt x="8" y="224"/>
                  </a:cubicBezTo>
                  <a:cubicBezTo>
                    <a:pt x="4" y="224"/>
                    <a:pt x="0" y="220"/>
                    <a:pt x="0" y="216"/>
                  </a:cubicBezTo>
                  <a:close/>
                  <a:moveTo>
                    <a:pt x="0" y="168"/>
                  </a:moveTo>
                  <a:lnTo>
                    <a:pt x="0" y="152"/>
                  </a:lnTo>
                  <a:cubicBezTo>
                    <a:pt x="0" y="147"/>
                    <a:pt x="4" y="144"/>
                    <a:pt x="8" y="144"/>
                  </a:cubicBezTo>
                  <a:cubicBezTo>
                    <a:pt x="13" y="144"/>
                    <a:pt x="16" y="147"/>
                    <a:pt x="16" y="152"/>
                  </a:cubicBezTo>
                  <a:lnTo>
                    <a:pt x="16" y="168"/>
                  </a:lnTo>
                  <a:cubicBezTo>
                    <a:pt x="16" y="172"/>
                    <a:pt x="13" y="176"/>
                    <a:pt x="8" y="176"/>
                  </a:cubicBezTo>
                  <a:cubicBezTo>
                    <a:pt x="4" y="176"/>
                    <a:pt x="0" y="172"/>
                    <a:pt x="0" y="168"/>
                  </a:cubicBezTo>
                  <a:close/>
                  <a:moveTo>
                    <a:pt x="0" y="120"/>
                  </a:moveTo>
                  <a:lnTo>
                    <a:pt x="0" y="104"/>
                  </a:lnTo>
                  <a:cubicBezTo>
                    <a:pt x="0" y="99"/>
                    <a:pt x="4" y="96"/>
                    <a:pt x="8" y="96"/>
                  </a:cubicBezTo>
                  <a:cubicBezTo>
                    <a:pt x="13" y="96"/>
                    <a:pt x="16" y="99"/>
                    <a:pt x="16" y="104"/>
                  </a:cubicBezTo>
                  <a:lnTo>
                    <a:pt x="16" y="120"/>
                  </a:lnTo>
                  <a:cubicBezTo>
                    <a:pt x="16" y="124"/>
                    <a:pt x="13" y="128"/>
                    <a:pt x="8" y="128"/>
                  </a:cubicBezTo>
                  <a:cubicBezTo>
                    <a:pt x="4" y="128"/>
                    <a:pt x="0" y="124"/>
                    <a:pt x="0" y="120"/>
                  </a:cubicBezTo>
                  <a:close/>
                  <a:moveTo>
                    <a:pt x="0" y="72"/>
                  </a:moveTo>
                  <a:lnTo>
                    <a:pt x="0" y="56"/>
                  </a:lnTo>
                  <a:cubicBezTo>
                    <a:pt x="0" y="51"/>
                    <a:pt x="4" y="48"/>
                    <a:pt x="8" y="48"/>
                  </a:cubicBezTo>
                  <a:cubicBezTo>
                    <a:pt x="13" y="48"/>
                    <a:pt x="16" y="51"/>
                    <a:pt x="16" y="56"/>
                  </a:cubicBezTo>
                  <a:lnTo>
                    <a:pt x="16" y="72"/>
                  </a:lnTo>
                  <a:cubicBezTo>
                    <a:pt x="16" y="76"/>
                    <a:pt x="13" y="80"/>
                    <a:pt x="8" y="80"/>
                  </a:cubicBezTo>
                  <a:cubicBezTo>
                    <a:pt x="4" y="80"/>
                    <a:pt x="0" y="76"/>
                    <a:pt x="0" y="72"/>
                  </a:cubicBezTo>
                  <a:close/>
                  <a:moveTo>
                    <a:pt x="0" y="24"/>
                  </a:moveTo>
                  <a:lnTo>
                    <a:pt x="0" y="8"/>
                  </a:lnTo>
                  <a:cubicBezTo>
                    <a:pt x="0" y="3"/>
                    <a:pt x="4" y="0"/>
                    <a:pt x="8" y="0"/>
                  </a:cubicBezTo>
                  <a:cubicBezTo>
                    <a:pt x="13" y="0"/>
                    <a:pt x="16" y="3"/>
                    <a:pt x="16" y="8"/>
                  </a:cubicBezTo>
                  <a:lnTo>
                    <a:pt x="16" y="24"/>
                  </a:lnTo>
                  <a:cubicBezTo>
                    <a:pt x="16" y="28"/>
                    <a:pt x="13" y="32"/>
                    <a:pt x="8" y="32"/>
                  </a:cubicBezTo>
                  <a:cubicBezTo>
                    <a:pt x="4" y="32"/>
                    <a:pt x="0" y="28"/>
                    <a:pt x="0" y="24"/>
                  </a:cubicBezTo>
                  <a:close/>
                </a:path>
              </a:pathLst>
            </a:custGeom>
            <a:solidFill>
              <a:srgbClr val="000000"/>
            </a:solidFill>
            <a:ln w="14288" cap="flat">
              <a:solidFill>
                <a:srgbClr val="000000"/>
              </a:solidFill>
              <a:prstDash val="solid"/>
              <a:bevel/>
            </a:ln>
          </p:spPr>
          <p:txBody>
            <a:bodyPr/>
            <a:lstStyle/>
            <a:p>
              <a:endParaRPr sz="3600"/>
            </a:p>
          </p:txBody>
        </p:sp>
        <p:sp>
          <p:nvSpPr>
            <p:cNvPr id="78" name="任意多边形 77"/>
            <p:cNvSpPr/>
            <p:nvPr/>
          </p:nvSpPr>
          <p:spPr>
            <a:xfrm>
              <a:off x="2909" y="2127"/>
              <a:ext cx="63" cy="46"/>
            </a:xfrm>
            <a:custGeom>
              <a:avLst/>
              <a:gdLst/>
              <a:ahLst/>
              <a:cxnLst/>
              <a:rect l="0" t="0" r="0" b="0"/>
              <a:pathLst>
                <a:path w="107" h="107">
                  <a:moveTo>
                    <a:pt x="53" y="0"/>
                  </a:moveTo>
                  <a:lnTo>
                    <a:pt x="107" y="107"/>
                  </a:lnTo>
                  <a:cubicBezTo>
                    <a:pt x="73" y="91"/>
                    <a:pt x="33" y="91"/>
                    <a:pt x="0" y="107"/>
                  </a:cubicBezTo>
                  <a:lnTo>
                    <a:pt x="53" y="0"/>
                  </a:lnTo>
                  <a:close/>
                </a:path>
              </a:pathLst>
            </a:custGeom>
            <a:solidFill>
              <a:srgbClr val="000000"/>
            </a:solidFill>
            <a:ln w="0">
              <a:solidFill>
                <a:srgbClr val="000000"/>
              </a:solidFill>
              <a:prstDash val="solid"/>
              <a:miter lim="800000"/>
            </a:ln>
          </p:spPr>
          <p:txBody>
            <a:bodyPr/>
            <a:lstStyle/>
            <a:p>
              <a:endParaRPr sz="3600"/>
            </a:p>
          </p:txBody>
        </p:sp>
        <p:cxnSp>
          <p:nvCxnSpPr>
            <p:cNvPr id="79" name="直接连接符 78"/>
            <p:cNvCxnSpPr/>
            <p:nvPr/>
          </p:nvCxnSpPr>
          <p:spPr>
            <a:xfrm flipV="1">
              <a:off x="3047" y="664"/>
              <a:ext cx="356" cy="103"/>
            </a:xfrm>
            <a:prstGeom prst="line">
              <a:avLst/>
            </a:prstGeom>
            <a:noFill/>
            <a:ln w="4763" cap="rnd">
              <a:solidFill>
                <a:prstClr val="black"/>
              </a:solidFill>
              <a:miter lim="800000"/>
            </a:ln>
          </p:spPr>
        </p:cxnSp>
        <p:sp>
          <p:nvSpPr>
            <p:cNvPr id="80" name="任意多边形 79"/>
            <p:cNvSpPr/>
            <p:nvPr/>
          </p:nvSpPr>
          <p:spPr>
            <a:xfrm>
              <a:off x="3403" y="495"/>
              <a:ext cx="132" cy="339"/>
            </a:xfrm>
            <a:custGeom>
              <a:avLst/>
              <a:gdLst/>
              <a:ahLst/>
              <a:cxnLst/>
              <a:rect l="0" t="0" r="0" b="0"/>
              <a:pathLst>
                <a:path w="132" h="339">
                  <a:moveTo>
                    <a:pt x="132" y="0"/>
                  </a:moveTo>
                  <a:lnTo>
                    <a:pt x="0" y="0"/>
                  </a:lnTo>
                  <a:lnTo>
                    <a:pt x="0" y="339"/>
                  </a:lnTo>
                  <a:lnTo>
                    <a:pt x="132" y="339"/>
                  </a:lnTo>
                </a:path>
              </a:pathLst>
            </a:custGeom>
            <a:noFill/>
            <a:ln w="4763" cap="rnd">
              <a:solidFill>
                <a:srgbClr val="000000"/>
              </a:solidFill>
              <a:prstDash val="solid"/>
              <a:round/>
            </a:ln>
          </p:spPr>
          <p:txBody>
            <a:bodyPr/>
            <a:lstStyle/>
            <a:p>
              <a:endParaRPr sz="3600"/>
            </a:p>
          </p:txBody>
        </p:sp>
        <p:sp>
          <p:nvSpPr>
            <p:cNvPr id="81" name="矩形 80"/>
            <p:cNvSpPr/>
            <p:nvPr/>
          </p:nvSpPr>
          <p:spPr>
            <a:xfrm>
              <a:off x="3426" y="516"/>
              <a:ext cx="194"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进行</a:t>
              </a:r>
              <a:endParaRPr sz="2800" b="1"/>
            </a:p>
          </p:txBody>
        </p:sp>
        <p:sp>
          <p:nvSpPr>
            <p:cNvPr id="82" name="矩形 81"/>
            <p:cNvSpPr/>
            <p:nvPr/>
          </p:nvSpPr>
          <p:spPr>
            <a:xfrm>
              <a:off x="3652" y="516"/>
              <a:ext cx="48"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I</a:t>
              </a:r>
              <a:endParaRPr sz="2800" b="1"/>
            </a:p>
          </p:txBody>
        </p:sp>
        <p:sp>
          <p:nvSpPr>
            <p:cNvPr id="83" name="矩形 82"/>
            <p:cNvSpPr/>
            <p:nvPr/>
          </p:nvSpPr>
          <p:spPr>
            <a:xfrm>
              <a:off x="3708" y="516"/>
              <a:ext cx="48"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a:t>
              </a:r>
              <a:endParaRPr sz="2800" b="1"/>
            </a:p>
          </p:txBody>
        </p:sp>
        <p:sp>
          <p:nvSpPr>
            <p:cNvPr id="84" name="矩形 83"/>
            <p:cNvSpPr/>
            <p:nvPr/>
          </p:nvSpPr>
          <p:spPr>
            <a:xfrm>
              <a:off x="3765" y="516"/>
              <a:ext cx="48"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O</a:t>
              </a:r>
              <a:endParaRPr sz="2800" b="1"/>
            </a:p>
          </p:txBody>
        </p:sp>
        <p:sp>
          <p:nvSpPr>
            <p:cNvPr id="85" name="矩形 84"/>
            <p:cNvSpPr/>
            <p:nvPr/>
          </p:nvSpPr>
          <p:spPr>
            <a:xfrm>
              <a:off x="3821" y="516"/>
              <a:ext cx="194"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dirty="0">
                  <a:solidFill>
                    <a:srgbClr val="000000"/>
                  </a:solidFill>
                  <a:latin typeface="宋体" panose="02010600030101010101" pitchFamily="2" charset="-122"/>
                </a:rPr>
                <a:t>调用</a:t>
              </a:r>
              <a:endParaRPr sz="2800" b="1" dirty="0"/>
            </a:p>
          </p:txBody>
        </p:sp>
        <p:sp>
          <p:nvSpPr>
            <p:cNvPr id="86" name="矩形 85"/>
            <p:cNvSpPr/>
            <p:nvPr/>
          </p:nvSpPr>
          <p:spPr>
            <a:xfrm>
              <a:off x="3460" y="617"/>
              <a:ext cx="614" cy="117"/>
            </a:xfrm>
            <a:prstGeom prst="rect">
              <a:avLst/>
            </a:prstGeom>
            <a:noFill/>
            <a:ln>
              <a:noFill/>
              <a:miter lim="800000"/>
            </a:ln>
          </p:spPr>
          <p:txBody>
            <a:bodyPr wrap="squar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dirty="0">
                  <a:solidFill>
                    <a:srgbClr val="000000"/>
                  </a:solidFill>
                  <a:latin typeface="宋体" panose="02010600030101010101" pitchFamily="2" charset="-122"/>
                </a:rPr>
                <a:t>格式化</a:t>
              </a:r>
              <a:r>
                <a:rPr lang="zh-CN" altLang="en-US" sz="1200" b="1" dirty="0">
                  <a:solidFill>
                    <a:srgbClr val="000000"/>
                  </a:solidFill>
                  <a:latin typeface="宋体" panose="02010600030101010101" pitchFamily="2" charset="-122"/>
                </a:rPr>
                <a:t>，</a:t>
              </a:r>
              <a:endParaRPr sz="2800" b="1" dirty="0"/>
            </a:p>
          </p:txBody>
        </p:sp>
        <p:sp>
          <p:nvSpPr>
            <p:cNvPr id="87" name="矩形 86"/>
            <p:cNvSpPr/>
            <p:nvPr/>
          </p:nvSpPr>
          <p:spPr>
            <a:xfrm>
              <a:off x="3765" y="618"/>
              <a:ext cx="0" cy="275"/>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endParaRPr sz="2800" b="1" dirty="0"/>
            </a:p>
          </p:txBody>
        </p:sp>
        <p:sp>
          <p:nvSpPr>
            <p:cNvPr id="90" name="矩形 89"/>
            <p:cNvSpPr/>
            <p:nvPr/>
          </p:nvSpPr>
          <p:spPr>
            <a:xfrm>
              <a:off x="3426" y="720"/>
              <a:ext cx="388"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dirty="0">
                  <a:solidFill>
                    <a:srgbClr val="000000"/>
                  </a:solidFill>
                  <a:latin typeface="宋体" panose="02010600030101010101" pitchFamily="2" charset="-122"/>
                </a:rPr>
                <a:t>SPOOLING</a:t>
              </a:r>
              <a:endParaRPr sz="2800" b="1" dirty="0"/>
            </a:p>
          </p:txBody>
        </p:sp>
        <p:cxnSp>
          <p:nvCxnSpPr>
            <p:cNvPr id="91" name="直接连接符 90"/>
            <p:cNvCxnSpPr/>
            <p:nvPr/>
          </p:nvCxnSpPr>
          <p:spPr>
            <a:xfrm flipV="1">
              <a:off x="3047" y="1563"/>
              <a:ext cx="534" cy="474"/>
            </a:xfrm>
            <a:prstGeom prst="line">
              <a:avLst/>
            </a:prstGeom>
            <a:noFill/>
            <a:ln w="4763" cap="rnd">
              <a:solidFill>
                <a:prstClr val="black"/>
              </a:solidFill>
              <a:miter lim="800000"/>
            </a:ln>
          </p:spPr>
        </p:cxnSp>
        <p:sp>
          <p:nvSpPr>
            <p:cNvPr id="92" name="任意多边形 91"/>
            <p:cNvSpPr/>
            <p:nvPr/>
          </p:nvSpPr>
          <p:spPr>
            <a:xfrm>
              <a:off x="3581" y="1295"/>
              <a:ext cx="59" cy="535"/>
            </a:xfrm>
            <a:custGeom>
              <a:avLst/>
              <a:gdLst/>
              <a:ahLst/>
              <a:cxnLst/>
              <a:rect l="0" t="0" r="0" b="0"/>
              <a:pathLst>
                <a:path w="59" h="535">
                  <a:moveTo>
                    <a:pt x="59" y="0"/>
                  </a:moveTo>
                  <a:lnTo>
                    <a:pt x="0" y="0"/>
                  </a:lnTo>
                  <a:lnTo>
                    <a:pt x="0" y="535"/>
                  </a:lnTo>
                  <a:lnTo>
                    <a:pt x="59" y="535"/>
                  </a:lnTo>
                </a:path>
              </a:pathLst>
            </a:custGeom>
            <a:noFill/>
            <a:ln w="4763" cap="rnd">
              <a:solidFill>
                <a:srgbClr val="000000"/>
              </a:solidFill>
              <a:prstDash val="solid"/>
              <a:round/>
            </a:ln>
          </p:spPr>
          <p:txBody>
            <a:bodyPr/>
            <a:lstStyle/>
            <a:p>
              <a:endParaRPr sz="3600"/>
            </a:p>
          </p:txBody>
        </p:sp>
        <p:sp>
          <p:nvSpPr>
            <p:cNvPr id="93" name="矩形 92"/>
            <p:cNvSpPr/>
            <p:nvPr/>
          </p:nvSpPr>
          <p:spPr>
            <a:xfrm>
              <a:off x="3605" y="1317"/>
              <a:ext cx="194"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命名</a:t>
              </a:r>
              <a:endParaRPr sz="2800" b="1"/>
            </a:p>
          </p:txBody>
        </p:sp>
        <p:sp>
          <p:nvSpPr>
            <p:cNvPr id="94" name="矩形 93"/>
            <p:cNvSpPr/>
            <p:nvPr/>
          </p:nvSpPr>
          <p:spPr>
            <a:xfrm>
              <a:off x="3605" y="1419"/>
              <a:ext cx="194"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保护</a:t>
              </a:r>
              <a:endParaRPr sz="2800" b="1"/>
            </a:p>
          </p:txBody>
        </p:sp>
        <p:sp>
          <p:nvSpPr>
            <p:cNvPr id="95" name="矩形 94"/>
            <p:cNvSpPr/>
            <p:nvPr/>
          </p:nvSpPr>
          <p:spPr>
            <a:xfrm>
              <a:off x="3605" y="1514"/>
              <a:ext cx="194"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阻塞</a:t>
              </a:r>
              <a:endParaRPr sz="2800" b="1"/>
            </a:p>
          </p:txBody>
        </p:sp>
        <p:sp>
          <p:nvSpPr>
            <p:cNvPr id="96" name="矩形 95"/>
            <p:cNvSpPr/>
            <p:nvPr/>
          </p:nvSpPr>
          <p:spPr>
            <a:xfrm>
              <a:off x="3605" y="1609"/>
              <a:ext cx="194"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缓冲</a:t>
              </a:r>
              <a:endParaRPr sz="2800" b="1"/>
            </a:p>
          </p:txBody>
        </p:sp>
        <p:sp>
          <p:nvSpPr>
            <p:cNvPr id="97" name="矩形 96"/>
            <p:cNvSpPr/>
            <p:nvPr/>
          </p:nvSpPr>
          <p:spPr>
            <a:xfrm>
              <a:off x="3605" y="1718"/>
              <a:ext cx="194"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分配</a:t>
              </a:r>
              <a:endParaRPr sz="2800" b="1"/>
            </a:p>
          </p:txBody>
        </p:sp>
        <p:cxnSp>
          <p:nvCxnSpPr>
            <p:cNvPr id="98" name="直接连接符 97"/>
            <p:cNvCxnSpPr/>
            <p:nvPr/>
          </p:nvCxnSpPr>
          <p:spPr>
            <a:xfrm flipV="1">
              <a:off x="3047" y="2204"/>
              <a:ext cx="534" cy="167"/>
            </a:xfrm>
            <a:prstGeom prst="line">
              <a:avLst/>
            </a:prstGeom>
            <a:noFill/>
            <a:ln w="4763" cap="rnd">
              <a:solidFill>
                <a:prstClr val="black"/>
              </a:solidFill>
              <a:miter lim="800000"/>
            </a:ln>
          </p:spPr>
        </p:cxnSp>
        <p:sp>
          <p:nvSpPr>
            <p:cNvPr id="99" name="任意多边形 98"/>
            <p:cNvSpPr/>
            <p:nvPr/>
          </p:nvSpPr>
          <p:spPr>
            <a:xfrm>
              <a:off x="3581" y="2084"/>
              <a:ext cx="148" cy="241"/>
            </a:xfrm>
            <a:custGeom>
              <a:avLst/>
              <a:gdLst/>
              <a:ahLst/>
              <a:cxnLst/>
              <a:rect l="0" t="0" r="0" b="0"/>
              <a:pathLst>
                <a:path w="148" h="241">
                  <a:moveTo>
                    <a:pt x="148" y="0"/>
                  </a:moveTo>
                  <a:lnTo>
                    <a:pt x="0" y="0"/>
                  </a:lnTo>
                  <a:lnTo>
                    <a:pt x="0" y="241"/>
                  </a:lnTo>
                  <a:lnTo>
                    <a:pt x="148" y="241"/>
                  </a:lnTo>
                </a:path>
              </a:pathLst>
            </a:custGeom>
            <a:noFill/>
            <a:ln w="4763" cap="rnd">
              <a:solidFill>
                <a:srgbClr val="000000"/>
              </a:solidFill>
              <a:prstDash val="solid"/>
              <a:round/>
            </a:ln>
          </p:spPr>
          <p:txBody>
            <a:bodyPr/>
            <a:lstStyle/>
            <a:p>
              <a:endParaRPr sz="3600"/>
            </a:p>
          </p:txBody>
        </p:sp>
        <p:sp>
          <p:nvSpPr>
            <p:cNvPr id="100" name="矩形 99"/>
            <p:cNvSpPr/>
            <p:nvPr/>
          </p:nvSpPr>
          <p:spPr>
            <a:xfrm>
              <a:off x="3605" y="2105"/>
              <a:ext cx="679"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dirty="0">
                  <a:solidFill>
                    <a:srgbClr val="000000"/>
                  </a:solidFill>
                  <a:latin typeface="宋体" panose="02010600030101010101" pitchFamily="2" charset="-122"/>
                </a:rPr>
                <a:t>建立设备寄存器</a:t>
              </a:r>
              <a:endParaRPr sz="2800" b="1" dirty="0"/>
            </a:p>
          </p:txBody>
        </p:sp>
        <p:sp>
          <p:nvSpPr>
            <p:cNvPr id="101" name="矩形 100"/>
            <p:cNvSpPr/>
            <p:nvPr/>
          </p:nvSpPr>
          <p:spPr>
            <a:xfrm>
              <a:off x="3605" y="2214"/>
              <a:ext cx="388"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检查状态</a:t>
              </a:r>
              <a:endParaRPr sz="2800" b="1"/>
            </a:p>
          </p:txBody>
        </p:sp>
        <p:cxnSp>
          <p:nvCxnSpPr>
            <p:cNvPr id="102" name="直接连接符 101"/>
            <p:cNvCxnSpPr/>
            <p:nvPr/>
          </p:nvCxnSpPr>
          <p:spPr>
            <a:xfrm flipV="1">
              <a:off x="3652" y="3103"/>
              <a:ext cx="285" cy="154"/>
            </a:xfrm>
            <a:prstGeom prst="line">
              <a:avLst/>
            </a:prstGeom>
            <a:noFill/>
            <a:ln w="4763" cap="rnd">
              <a:solidFill>
                <a:prstClr val="black"/>
              </a:solidFill>
              <a:miter lim="800000"/>
            </a:ln>
          </p:spPr>
        </p:cxnSp>
        <p:sp>
          <p:nvSpPr>
            <p:cNvPr id="103" name="任意多边形 102"/>
            <p:cNvSpPr/>
            <p:nvPr/>
          </p:nvSpPr>
          <p:spPr>
            <a:xfrm>
              <a:off x="3937" y="3031"/>
              <a:ext cx="237" cy="144"/>
            </a:xfrm>
            <a:custGeom>
              <a:avLst/>
              <a:gdLst/>
              <a:ahLst/>
              <a:cxnLst/>
              <a:rect l="0" t="0" r="0" b="0"/>
              <a:pathLst>
                <a:path w="236" h="144">
                  <a:moveTo>
                    <a:pt x="237" y="0"/>
                  </a:moveTo>
                  <a:lnTo>
                    <a:pt x="0" y="0"/>
                  </a:lnTo>
                  <a:lnTo>
                    <a:pt x="0" y="144"/>
                  </a:lnTo>
                  <a:lnTo>
                    <a:pt x="237" y="144"/>
                  </a:lnTo>
                </a:path>
              </a:pathLst>
            </a:custGeom>
            <a:noFill/>
            <a:ln w="4763" cap="rnd">
              <a:solidFill>
                <a:srgbClr val="000000"/>
              </a:solidFill>
              <a:prstDash val="solid"/>
              <a:round/>
            </a:ln>
          </p:spPr>
          <p:txBody>
            <a:bodyPr/>
            <a:lstStyle/>
            <a:p>
              <a:endParaRPr sz="3600"/>
            </a:p>
          </p:txBody>
        </p:sp>
        <p:sp>
          <p:nvSpPr>
            <p:cNvPr id="104" name="矩形 103"/>
            <p:cNvSpPr/>
            <p:nvPr/>
          </p:nvSpPr>
          <p:spPr>
            <a:xfrm>
              <a:off x="3963" y="3063"/>
              <a:ext cx="388"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控制设备</a:t>
              </a:r>
              <a:endParaRPr sz="2800" b="1"/>
            </a:p>
          </p:txBody>
        </p:sp>
        <p:sp>
          <p:nvSpPr>
            <p:cNvPr id="105" name="矩形 104"/>
            <p:cNvSpPr/>
            <p:nvPr/>
          </p:nvSpPr>
          <p:spPr>
            <a:xfrm>
              <a:off x="4415" y="3063"/>
              <a:ext cx="194"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执行</a:t>
              </a:r>
              <a:endParaRPr sz="2800" b="1"/>
            </a:p>
          </p:txBody>
        </p:sp>
        <p:sp>
          <p:nvSpPr>
            <p:cNvPr id="106" name="矩形 105"/>
            <p:cNvSpPr/>
            <p:nvPr/>
          </p:nvSpPr>
          <p:spPr>
            <a:xfrm>
              <a:off x="4641" y="3056"/>
              <a:ext cx="37" cy="119"/>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Times New Roman" panose="02020603050405020304" pitchFamily="18" charset="0"/>
                </a:rPr>
                <a:t>I</a:t>
              </a:r>
              <a:endParaRPr sz="2800" b="1"/>
            </a:p>
          </p:txBody>
        </p:sp>
        <p:sp>
          <p:nvSpPr>
            <p:cNvPr id="107" name="矩形 106"/>
            <p:cNvSpPr/>
            <p:nvPr/>
          </p:nvSpPr>
          <p:spPr>
            <a:xfrm>
              <a:off x="4678" y="3056"/>
              <a:ext cx="27" cy="119"/>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Times New Roman" panose="02020603050405020304" pitchFamily="18" charset="0"/>
                </a:rPr>
                <a:t>/</a:t>
              </a:r>
              <a:endParaRPr sz="2800" b="1"/>
            </a:p>
          </p:txBody>
        </p:sp>
        <p:sp>
          <p:nvSpPr>
            <p:cNvPr id="108" name="矩形 107"/>
            <p:cNvSpPr/>
            <p:nvPr/>
          </p:nvSpPr>
          <p:spPr>
            <a:xfrm>
              <a:off x="4707" y="3056"/>
              <a:ext cx="76" cy="119"/>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Times New Roman" panose="02020603050405020304" pitchFamily="18" charset="0"/>
                </a:rPr>
                <a:t>O</a:t>
              </a:r>
              <a:endParaRPr sz="2800" b="1"/>
            </a:p>
          </p:txBody>
        </p:sp>
        <p:sp>
          <p:nvSpPr>
            <p:cNvPr id="109" name="矩形 108"/>
            <p:cNvSpPr/>
            <p:nvPr/>
          </p:nvSpPr>
          <p:spPr>
            <a:xfrm>
              <a:off x="4792" y="3063"/>
              <a:ext cx="194"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操作</a:t>
              </a:r>
              <a:endParaRPr sz="2800" b="1"/>
            </a:p>
          </p:txBody>
        </p:sp>
        <p:cxnSp>
          <p:nvCxnSpPr>
            <p:cNvPr id="110" name="直接连接符 109"/>
            <p:cNvCxnSpPr/>
            <p:nvPr/>
          </p:nvCxnSpPr>
          <p:spPr>
            <a:xfrm flipV="1">
              <a:off x="3047" y="2538"/>
              <a:ext cx="356" cy="64"/>
            </a:xfrm>
            <a:prstGeom prst="line">
              <a:avLst/>
            </a:prstGeom>
            <a:noFill/>
            <a:ln w="4763" cap="rnd">
              <a:solidFill>
                <a:prstClr val="black"/>
              </a:solidFill>
              <a:miter lim="800000"/>
            </a:ln>
          </p:spPr>
        </p:cxnSp>
        <p:sp>
          <p:nvSpPr>
            <p:cNvPr id="111" name="任意多边形 110"/>
            <p:cNvSpPr/>
            <p:nvPr/>
          </p:nvSpPr>
          <p:spPr>
            <a:xfrm>
              <a:off x="3403" y="2466"/>
              <a:ext cx="261" cy="144"/>
            </a:xfrm>
            <a:custGeom>
              <a:avLst/>
              <a:gdLst/>
              <a:ahLst/>
              <a:cxnLst/>
              <a:rect l="0" t="0" r="0" b="0"/>
              <a:pathLst>
                <a:path w="261" h="144">
                  <a:moveTo>
                    <a:pt x="261" y="0"/>
                  </a:moveTo>
                  <a:lnTo>
                    <a:pt x="0" y="0"/>
                  </a:lnTo>
                  <a:lnTo>
                    <a:pt x="0" y="144"/>
                  </a:lnTo>
                  <a:lnTo>
                    <a:pt x="261" y="144"/>
                  </a:lnTo>
                </a:path>
              </a:pathLst>
            </a:custGeom>
            <a:noFill/>
            <a:ln w="4763" cap="rnd">
              <a:solidFill>
                <a:srgbClr val="000000"/>
              </a:solidFill>
              <a:prstDash val="solid"/>
              <a:round/>
            </a:ln>
          </p:spPr>
          <p:txBody>
            <a:bodyPr/>
            <a:lstStyle/>
            <a:p>
              <a:endParaRPr sz="3600"/>
            </a:p>
          </p:txBody>
        </p:sp>
        <p:sp>
          <p:nvSpPr>
            <p:cNvPr id="112" name="矩形 111"/>
            <p:cNvSpPr/>
            <p:nvPr/>
          </p:nvSpPr>
          <p:spPr>
            <a:xfrm>
              <a:off x="3426" y="2499"/>
              <a:ext cx="97"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当</a:t>
              </a:r>
              <a:endParaRPr sz="2800" b="1"/>
            </a:p>
          </p:txBody>
        </p:sp>
        <p:sp>
          <p:nvSpPr>
            <p:cNvPr id="113" name="矩形 112"/>
            <p:cNvSpPr/>
            <p:nvPr/>
          </p:nvSpPr>
          <p:spPr>
            <a:xfrm>
              <a:off x="3539" y="2492"/>
              <a:ext cx="37" cy="119"/>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Times New Roman" panose="02020603050405020304" pitchFamily="18" charset="0"/>
                </a:rPr>
                <a:t>I</a:t>
              </a:r>
              <a:endParaRPr sz="2800" b="1"/>
            </a:p>
          </p:txBody>
        </p:sp>
        <p:sp>
          <p:nvSpPr>
            <p:cNvPr id="114" name="矩形 113"/>
            <p:cNvSpPr/>
            <p:nvPr/>
          </p:nvSpPr>
          <p:spPr>
            <a:xfrm>
              <a:off x="3576" y="2492"/>
              <a:ext cx="27" cy="119"/>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Times New Roman" panose="02020603050405020304" pitchFamily="18" charset="0"/>
                </a:rPr>
                <a:t>/</a:t>
              </a:r>
              <a:endParaRPr sz="2800" b="1"/>
            </a:p>
          </p:txBody>
        </p:sp>
        <p:sp>
          <p:nvSpPr>
            <p:cNvPr id="115" name="矩形 114"/>
            <p:cNvSpPr/>
            <p:nvPr/>
          </p:nvSpPr>
          <p:spPr>
            <a:xfrm>
              <a:off x="3614" y="2492"/>
              <a:ext cx="76" cy="119"/>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Times New Roman" panose="02020603050405020304" pitchFamily="18" charset="0"/>
                </a:rPr>
                <a:t>O</a:t>
              </a:r>
              <a:endParaRPr sz="2800" b="1"/>
            </a:p>
          </p:txBody>
        </p:sp>
        <p:sp>
          <p:nvSpPr>
            <p:cNvPr id="116" name="矩形 115"/>
            <p:cNvSpPr/>
            <p:nvPr/>
          </p:nvSpPr>
          <p:spPr>
            <a:xfrm>
              <a:off x="3689" y="2499"/>
              <a:ext cx="291"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结束时</a:t>
              </a:r>
              <a:endParaRPr sz="2800" b="1"/>
            </a:p>
          </p:txBody>
        </p:sp>
        <p:sp>
          <p:nvSpPr>
            <p:cNvPr id="117" name="矩形 116"/>
            <p:cNvSpPr/>
            <p:nvPr/>
          </p:nvSpPr>
          <p:spPr>
            <a:xfrm>
              <a:off x="4028" y="2499"/>
              <a:ext cx="97"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a:t>
              </a:r>
              <a:endParaRPr sz="2800" b="1"/>
            </a:p>
          </p:txBody>
        </p:sp>
        <p:sp>
          <p:nvSpPr>
            <p:cNvPr id="118" name="矩形 117"/>
            <p:cNvSpPr/>
            <p:nvPr/>
          </p:nvSpPr>
          <p:spPr>
            <a:xfrm>
              <a:off x="4142" y="2499"/>
              <a:ext cx="582" cy="11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200" b="1">
                  <a:solidFill>
                    <a:srgbClr val="000000"/>
                  </a:solidFill>
                  <a:latin typeface="宋体" panose="02010600030101010101" pitchFamily="2" charset="-122"/>
                </a:rPr>
                <a:t>唤醒驱动程序</a:t>
              </a:r>
              <a:endParaRPr sz="2800" b="1"/>
            </a:p>
          </p:txBody>
        </p:sp>
      </p:grpSp>
      <p:sp>
        <p:nvSpPr>
          <p:cNvPr id="119" name="矩形 118"/>
          <p:cNvSpPr/>
          <p:nvPr/>
        </p:nvSpPr>
        <p:spPr>
          <a:xfrm>
            <a:off x="3194719" y="5951"/>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组合 109"/>
          <p:cNvGrpSpPr/>
          <p:nvPr/>
        </p:nvGrpSpPr>
        <p:grpSpPr>
          <a:xfrm>
            <a:off x="381000" y="1295400"/>
            <a:ext cx="7991475" cy="4824412"/>
            <a:chOff x="431" y="935"/>
            <a:chExt cx="5034" cy="3039"/>
          </a:xfrm>
        </p:grpSpPr>
        <p:sp>
          <p:nvSpPr>
            <p:cNvPr id="111" name=" 110"/>
            <p:cNvSpPr/>
            <p:nvPr/>
          </p:nvSpPr>
          <p:spPr>
            <a:xfrm>
              <a:off x="431" y="935"/>
              <a:ext cx="5034" cy="3039"/>
            </a:xfrm>
            <a:noFill/>
            <a:ln>
              <a:noFill/>
              <a:miter lim="800000"/>
            </a:ln>
          </p:spPr>
          <p:txBody>
            <a:bodyPr/>
            <a:lstStyle/>
            <a:p>
              <a:endParaRPr/>
            </a:p>
          </p:txBody>
        </p:sp>
        <p:sp>
          <p:nvSpPr>
            <p:cNvPr id="112" name="矩形 111"/>
            <p:cNvSpPr/>
            <p:nvPr/>
          </p:nvSpPr>
          <p:spPr>
            <a:xfrm>
              <a:off x="940" y="1214"/>
              <a:ext cx="4506" cy="532"/>
            </a:xfrm>
            <a:prstGeom prst="rect">
              <a:avLst/>
            </a:prstGeom>
            <a:noFill/>
            <a:ln w="4763" cap="rnd">
              <a:solidFill>
                <a:prstClr val="black"/>
              </a:solidFill>
              <a:round/>
            </a:ln>
          </p:spPr>
          <p:txBody>
            <a:bodyPr/>
            <a:lstStyle/>
            <a:p>
              <a:endParaRPr/>
            </a:p>
          </p:txBody>
        </p:sp>
        <p:sp>
          <p:nvSpPr>
            <p:cNvPr id="113" name="矩形 112"/>
            <p:cNvSpPr/>
            <p:nvPr/>
          </p:nvSpPr>
          <p:spPr>
            <a:xfrm>
              <a:off x="940" y="1736"/>
              <a:ext cx="4506" cy="1046"/>
            </a:xfrm>
            <a:prstGeom prst="rect">
              <a:avLst/>
            </a:prstGeom>
            <a:noFill/>
            <a:ln w="4763" cap="rnd">
              <a:solidFill>
                <a:prstClr val="black"/>
              </a:solidFill>
              <a:round/>
            </a:ln>
          </p:spPr>
          <p:txBody>
            <a:bodyPr/>
            <a:lstStyle/>
            <a:p>
              <a:endParaRPr/>
            </a:p>
          </p:txBody>
        </p:sp>
        <p:sp>
          <p:nvSpPr>
            <p:cNvPr id="114" name="任意多边形 113"/>
            <p:cNvSpPr/>
            <p:nvPr/>
          </p:nvSpPr>
          <p:spPr>
            <a:xfrm>
              <a:off x="2906" y="1289"/>
              <a:ext cx="574" cy="382"/>
            </a:xfrm>
            <a:custGeom>
              <a:avLst/>
              <a:gdLst/>
              <a:ahLst/>
              <a:cxnLst/>
              <a:rect l="0" t="0" r="0" b="0"/>
              <a:pathLst>
                <a:path w="574" h="382">
                  <a:moveTo>
                    <a:pt x="0" y="191"/>
                  </a:moveTo>
                  <a:cubicBezTo>
                    <a:pt x="0" y="86"/>
                    <a:pt x="129" y="0"/>
                    <a:pt x="287" y="0"/>
                  </a:cubicBezTo>
                  <a:cubicBezTo>
                    <a:pt x="446" y="0"/>
                    <a:pt x="574" y="86"/>
                    <a:pt x="574" y="191"/>
                  </a:cubicBezTo>
                  <a:cubicBezTo>
                    <a:pt x="574" y="191"/>
                    <a:pt x="574" y="191"/>
                    <a:pt x="574" y="191"/>
                  </a:cubicBezTo>
                  <a:cubicBezTo>
                    <a:pt x="574" y="296"/>
                    <a:pt x="446" y="382"/>
                    <a:pt x="287" y="382"/>
                  </a:cubicBezTo>
                  <a:cubicBezTo>
                    <a:pt x="129" y="382"/>
                    <a:pt x="0" y="296"/>
                    <a:pt x="0" y="191"/>
                  </a:cubicBezTo>
                </a:path>
              </a:pathLst>
            </a:custGeom>
            <a:noFill/>
            <a:ln w="4763" cap="rnd">
              <a:solidFill>
                <a:srgbClr val="000000"/>
              </a:solidFill>
              <a:prstDash val="solid"/>
              <a:round/>
            </a:ln>
          </p:spPr>
          <p:txBody>
            <a:bodyPr/>
            <a:lstStyle/>
            <a:p>
              <a:endParaRPr/>
            </a:p>
          </p:txBody>
        </p:sp>
        <p:sp>
          <p:nvSpPr>
            <p:cNvPr id="115" name="矩形 114"/>
            <p:cNvSpPr/>
            <p:nvPr/>
          </p:nvSpPr>
          <p:spPr>
            <a:xfrm>
              <a:off x="3064" y="1340"/>
              <a:ext cx="240"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宋体" panose="02010600030101010101" pitchFamily="2" charset="-122"/>
                </a:rPr>
                <a:t>用户</a:t>
              </a:r>
            </a:p>
          </p:txBody>
        </p:sp>
        <p:sp>
          <p:nvSpPr>
            <p:cNvPr id="116" name="矩形 115"/>
            <p:cNvSpPr/>
            <p:nvPr/>
          </p:nvSpPr>
          <p:spPr>
            <a:xfrm>
              <a:off x="3064" y="1499"/>
              <a:ext cx="240"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宋体" panose="02010600030101010101" pitchFamily="2" charset="-122"/>
                </a:rPr>
                <a:t>程序</a:t>
              </a:r>
            </a:p>
          </p:txBody>
        </p:sp>
        <p:sp>
          <p:nvSpPr>
            <p:cNvPr id="117" name="矩形 116"/>
            <p:cNvSpPr/>
            <p:nvPr/>
          </p:nvSpPr>
          <p:spPr>
            <a:xfrm>
              <a:off x="1316" y="2072"/>
              <a:ext cx="3755" cy="208"/>
            </a:xfrm>
            <a:prstGeom prst="rect">
              <a:avLst/>
            </a:prstGeom>
            <a:noFill/>
            <a:ln w="4763" cap="rnd">
              <a:solidFill>
                <a:prstClr val="black"/>
              </a:solidFill>
              <a:round/>
            </a:ln>
          </p:spPr>
          <p:txBody>
            <a:bodyPr/>
            <a:lstStyle/>
            <a:p>
              <a:endParaRPr/>
            </a:p>
          </p:txBody>
        </p:sp>
        <p:sp>
          <p:nvSpPr>
            <p:cNvPr id="118" name="矩形 117"/>
            <p:cNvSpPr/>
            <p:nvPr/>
          </p:nvSpPr>
          <p:spPr>
            <a:xfrm>
              <a:off x="2795" y="2112"/>
              <a:ext cx="240"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宋体" panose="02010600030101010101" pitchFamily="2" charset="-122"/>
                </a:rPr>
                <a:t>核心</a:t>
              </a:r>
            </a:p>
          </p:txBody>
        </p:sp>
        <p:sp>
          <p:nvSpPr>
            <p:cNvPr id="119" name="矩形 118"/>
            <p:cNvSpPr/>
            <p:nvPr/>
          </p:nvSpPr>
          <p:spPr>
            <a:xfrm>
              <a:off x="3044" y="2102"/>
              <a:ext cx="40"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Times New Roman" panose="02020603050405020304" pitchFamily="18" charset="0"/>
                </a:rPr>
                <a:t>I</a:t>
              </a:r>
            </a:p>
          </p:txBody>
        </p:sp>
        <p:sp>
          <p:nvSpPr>
            <p:cNvPr id="120" name="矩形 119"/>
            <p:cNvSpPr/>
            <p:nvPr/>
          </p:nvSpPr>
          <p:spPr>
            <a:xfrm>
              <a:off x="3085" y="2102"/>
              <a:ext cx="33"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Times New Roman" panose="02020603050405020304" pitchFamily="18" charset="0"/>
                </a:rPr>
                <a:t>/</a:t>
              </a:r>
            </a:p>
          </p:txBody>
        </p:sp>
        <p:sp>
          <p:nvSpPr>
            <p:cNvPr id="121" name="矩形 120"/>
            <p:cNvSpPr/>
            <p:nvPr/>
          </p:nvSpPr>
          <p:spPr>
            <a:xfrm>
              <a:off x="3127" y="2102"/>
              <a:ext cx="87"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Times New Roman" panose="02020603050405020304" pitchFamily="18" charset="0"/>
                </a:rPr>
                <a:t>O</a:t>
              </a:r>
            </a:p>
          </p:txBody>
        </p:sp>
        <p:sp>
          <p:nvSpPr>
            <p:cNvPr id="122" name="矩形 121"/>
            <p:cNvSpPr/>
            <p:nvPr/>
          </p:nvSpPr>
          <p:spPr>
            <a:xfrm>
              <a:off x="3210" y="2112"/>
              <a:ext cx="360"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宋体" panose="02010600030101010101" pitchFamily="2" charset="-122"/>
                </a:rPr>
                <a:t>子系统</a:t>
              </a:r>
            </a:p>
          </p:txBody>
        </p:sp>
        <p:sp>
          <p:nvSpPr>
            <p:cNvPr id="123" name="矩形 122"/>
            <p:cNvSpPr/>
            <p:nvPr/>
          </p:nvSpPr>
          <p:spPr>
            <a:xfrm>
              <a:off x="1316" y="2445"/>
              <a:ext cx="1126" cy="232"/>
            </a:xfrm>
            <a:prstGeom prst="rect">
              <a:avLst/>
            </a:prstGeom>
            <a:noFill/>
            <a:ln w="4763" cap="rnd">
              <a:solidFill>
                <a:prstClr val="black"/>
              </a:solidFill>
              <a:round/>
            </a:ln>
          </p:spPr>
          <p:txBody>
            <a:bodyPr/>
            <a:lstStyle/>
            <a:p>
              <a:endParaRPr/>
            </a:p>
          </p:txBody>
        </p:sp>
        <p:sp>
          <p:nvSpPr>
            <p:cNvPr id="124" name="矩形 123"/>
            <p:cNvSpPr/>
            <p:nvPr/>
          </p:nvSpPr>
          <p:spPr>
            <a:xfrm>
              <a:off x="1447" y="2498"/>
              <a:ext cx="840"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宋体" panose="02010600030101010101" pitchFamily="2" charset="-122"/>
                </a:rPr>
                <a:t>打印机驱动程序</a:t>
              </a:r>
            </a:p>
          </p:txBody>
        </p:sp>
        <p:sp>
          <p:nvSpPr>
            <p:cNvPr id="125" name="矩形 124"/>
            <p:cNvSpPr/>
            <p:nvPr/>
          </p:nvSpPr>
          <p:spPr>
            <a:xfrm>
              <a:off x="2630" y="2445"/>
              <a:ext cx="1127" cy="232"/>
            </a:xfrm>
            <a:prstGeom prst="rect">
              <a:avLst/>
            </a:prstGeom>
            <a:noFill/>
            <a:ln w="4763" cap="rnd">
              <a:solidFill>
                <a:prstClr val="black"/>
              </a:solidFill>
              <a:round/>
            </a:ln>
          </p:spPr>
          <p:txBody>
            <a:bodyPr/>
            <a:lstStyle/>
            <a:p>
              <a:endParaRPr/>
            </a:p>
          </p:txBody>
        </p:sp>
        <p:sp>
          <p:nvSpPr>
            <p:cNvPr id="126" name="矩形 125"/>
            <p:cNvSpPr/>
            <p:nvPr/>
          </p:nvSpPr>
          <p:spPr>
            <a:xfrm>
              <a:off x="2753" y="2498"/>
              <a:ext cx="840"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宋体" panose="02010600030101010101" pitchFamily="2" charset="-122"/>
                </a:rPr>
                <a:t>扫描仪驱动程序</a:t>
              </a:r>
            </a:p>
          </p:txBody>
        </p:sp>
        <p:sp>
          <p:nvSpPr>
            <p:cNvPr id="127" name="矩形 126"/>
            <p:cNvSpPr/>
            <p:nvPr/>
          </p:nvSpPr>
          <p:spPr>
            <a:xfrm>
              <a:off x="3944" y="2445"/>
              <a:ext cx="1127" cy="232"/>
            </a:xfrm>
            <a:prstGeom prst="rect">
              <a:avLst/>
            </a:prstGeom>
            <a:noFill/>
            <a:ln w="4763" cap="rnd">
              <a:solidFill>
                <a:prstClr val="black"/>
              </a:solidFill>
              <a:round/>
            </a:ln>
          </p:spPr>
          <p:txBody>
            <a:bodyPr/>
            <a:lstStyle/>
            <a:p>
              <a:endParaRPr/>
            </a:p>
          </p:txBody>
        </p:sp>
        <p:sp>
          <p:nvSpPr>
            <p:cNvPr id="128" name="矩形 127"/>
            <p:cNvSpPr/>
            <p:nvPr/>
          </p:nvSpPr>
          <p:spPr>
            <a:xfrm>
              <a:off x="4008" y="2488"/>
              <a:ext cx="167"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Times New Roman" panose="02020603050405020304" pitchFamily="18" charset="0"/>
                </a:rPr>
                <a:t>CD</a:t>
              </a:r>
            </a:p>
          </p:txBody>
        </p:sp>
        <p:sp>
          <p:nvSpPr>
            <p:cNvPr id="129" name="矩形 128"/>
            <p:cNvSpPr/>
            <p:nvPr/>
          </p:nvSpPr>
          <p:spPr>
            <a:xfrm>
              <a:off x="4184" y="2488"/>
              <a:ext cx="40"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Times New Roman" panose="02020603050405020304" pitchFamily="18" charset="0"/>
                </a:rPr>
                <a:t>-</a:t>
              </a:r>
            </a:p>
          </p:txBody>
        </p:sp>
        <p:sp>
          <p:nvSpPr>
            <p:cNvPr id="130" name="矩形 129"/>
            <p:cNvSpPr/>
            <p:nvPr/>
          </p:nvSpPr>
          <p:spPr>
            <a:xfrm>
              <a:off x="4226" y="2488"/>
              <a:ext cx="274"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Times New Roman" panose="02020603050405020304" pitchFamily="18" charset="0"/>
                </a:rPr>
                <a:t>ROM</a:t>
              </a:r>
            </a:p>
          </p:txBody>
        </p:sp>
        <p:sp>
          <p:nvSpPr>
            <p:cNvPr id="131" name="矩形 130"/>
            <p:cNvSpPr/>
            <p:nvPr/>
          </p:nvSpPr>
          <p:spPr>
            <a:xfrm>
              <a:off x="4506" y="2498"/>
              <a:ext cx="480"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宋体" panose="02010600030101010101" pitchFamily="2" charset="-122"/>
                </a:rPr>
                <a:t>驱动程序</a:t>
              </a:r>
            </a:p>
          </p:txBody>
        </p:sp>
        <p:sp>
          <p:nvSpPr>
            <p:cNvPr id="132" name="矩形 131"/>
            <p:cNvSpPr/>
            <p:nvPr/>
          </p:nvSpPr>
          <p:spPr>
            <a:xfrm>
              <a:off x="1316" y="2926"/>
              <a:ext cx="1126" cy="164"/>
            </a:xfrm>
            <a:prstGeom prst="rect">
              <a:avLst/>
            </a:prstGeom>
            <a:noFill/>
            <a:ln w="4763" cap="rnd">
              <a:solidFill>
                <a:prstClr val="black"/>
              </a:solidFill>
              <a:round/>
            </a:ln>
          </p:spPr>
          <p:txBody>
            <a:bodyPr/>
            <a:lstStyle/>
            <a:p>
              <a:endParaRPr/>
            </a:p>
          </p:txBody>
        </p:sp>
        <p:sp>
          <p:nvSpPr>
            <p:cNvPr id="133" name="矩形 132"/>
            <p:cNvSpPr/>
            <p:nvPr/>
          </p:nvSpPr>
          <p:spPr>
            <a:xfrm>
              <a:off x="1509" y="2943"/>
              <a:ext cx="720"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宋体" panose="02010600030101010101" pitchFamily="2" charset="-122"/>
                </a:rPr>
                <a:t>打印机控制器</a:t>
              </a:r>
            </a:p>
          </p:txBody>
        </p:sp>
        <p:sp>
          <p:nvSpPr>
            <p:cNvPr id="134" name="矩形 133"/>
            <p:cNvSpPr/>
            <p:nvPr/>
          </p:nvSpPr>
          <p:spPr>
            <a:xfrm>
              <a:off x="2630" y="2926"/>
              <a:ext cx="1127" cy="137"/>
            </a:xfrm>
            <a:prstGeom prst="rect">
              <a:avLst/>
            </a:prstGeom>
            <a:noFill/>
            <a:ln w="4763" cap="rnd">
              <a:solidFill>
                <a:prstClr val="black"/>
              </a:solidFill>
              <a:round/>
            </a:ln>
          </p:spPr>
          <p:txBody>
            <a:bodyPr/>
            <a:lstStyle/>
            <a:p>
              <a:endParaRPr/>
            </a:p>
          </p:txBody>
        </p:sp>
        <p:sp>
          <p:nvSpPr>
            <p:cNvPr id="135" name="矩形 134"/>
            <p:cNvSpPr/>
            <p:nvPr/>
          </p:nvSpPr>
          <p:spPr>
            <a:xfrm>
              <a:off x="2816" y="2933"/>
              <a:ext cx="720"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宋体" panose="02010600030101010101" pitchFamily="2" charset="-122"/>
                </a:rPr>
                <a:t>扫描仪控制器</a:t>
              </a:r>
            </a:p>
          </p:txBody>
        </p:sp>
        <p:sp>
          <p:nvSpPr>
            <p:cNvPr id="136" name="矩形 135"/>
            <p:cNvSpPr/>
            <p:nvPr/>
          </p:nvSpPr>
          <p:spPr>
            <a:xfrm>
              <a:off x="3944" y="2926"/>
              <a:ext cx="1127" cy="137"/>
            </a:xfrm>
            <a:prstGeom prst="rect">
              <a:avLst/>
            </a:prstGeom>
            <a:noFill/>
            <a:ln w="4763" cap="rnd">
              <a:solidFill>
                <a:prstClr val="black"/>
              </a:solidFill>
              <a:round/>
            </a:ln>
          </p:spPr>
          <p:txBody>
            <a:bodyPr/>
            <a:lstStyle/>
            <a:p>
              <a:endParaRPr/>
            </a:p>
          </p:txBody>
        </p:sp>
        <p:sp>
          <p:nvSpPr>
            <p:cNvPr id="137" name="矩形 136"/>
            <p:cNvSpPr/>
            <p:nvPr/>
          </p:nvSpPr>
          <p:spPr>
            <a:xfrm>
              <a:off x="4070" y="2923"/>
              <a:ext cx="167"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Times New Roman" panose="02020603050405020304" pitchFamily="18" charset="0"/>
                </a:rPr>
                <a:t>CD</a:t>
              </a:r>
            </a:p>
          </p:txBody>
        </p:sp>
        <p:sp>
          <p:nvSpPr>
            <p:cNvPr id="138" name="矩形 137"/>
            <p:cNvSpPr/>
            <p:nvPr/>
          </p:nvSpPr>
          <p:spPr>
            <a:xfrm>
              <a:off x="4246" y="2923"/>
              <a:ext cx="40"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Times New Roman" panose="02020603050405020304" pitchFamily="18" charset="0"/>
                </a:rPr>
                <a:t>-</a:t>
              </a:r>
            </a:p>
          </p:txBody>
        </p:sp>
        <p:sp>
          <p:nvSpPr>
            <p:cNvPr id="139" name="矩形 138"/>
            <p:cNvSpPr/>
            <p:nvPr/>
          </p:nvSpPr>
          <p:spPr>
            <a:xfrm>
              <a:off x="4288" y="2923"/>
              <a:ext cx="274"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Times New Roman" panose="02020603050405020304" pitchFamily="18" charset="0"/>
                </a:rPr>
                <a:t>ROM</a:t>
              </a:r>
            </a:p>
          </p:txBody>
        </p:sp>
        <p:sp>
          <p:nvSpPr>
            <p:cNvPr id="140" name="矩形 139"/>
            <p:cNvSpPr/>
            <p:nvPr/>
          </p:nvSpPr>
          <p:spPr>
            <a:xfrm>
              <a:off x="4568" y="2933"/>
              <a:ext cx="360"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宋体" panose="02010600030101010101" pitchFamily="2" charset="-122"/>
                </a:rPr>
                <a:t>控制器</a:t>
              </a:r>
            </a:p>
          </p:txBody>
        </p:sp>
        <p:pic>
          <p:nvPicPr>
            <p:cNvPr id="141" name="图片 140"/>
            <p:cNvPicPr/>
            <p:nvPr/>
          </p:nvPicPr>
          <p:blipFill>
            <a:blip r:embed="rId2"/>
            <a:stretch>
              <a:fillRect/>
            </a:stretch>
          </p:blipFill>
          <p:spPr>
            <a:xfrm>
              <a:off x="4153" y="3230"/>
              <a:ext cx="705" cy="198"/>
            </a:xfrm>
            <a:prstGeom prst="rect">
              <a:avLst/>
            </a:prstGeom>
            <a:noFill/>
            <a:ln>
              <a:noFill/>
              <a:miter lim="800000"/>
              <a:headEnd/>
              <a:tailEnd/>
            </a:ln>
          </p:spPr>
        </p:pic>
        <p:sp>
          <p:nvSpPr>
            <p:cNvPr id="142" name="矩形 141"/>
            <p:cNvSpPr/>
            <p:nvPr/>
          </p:nvSpPr>
          <p:spPr>
            <a:xfrm>
              <a:off x="4169" y="3243"/>
              <a:ext cx="677" cy="174"/>
            </a:xfrm>
            <a:prstGeom prst="rect">
              <a:avLst/>
            </a:prstGeom>
            <a:noFill/>
            <a:ln w="1588" cap="rnd">
              <a:solidFill>
                <a:prstClr val="black"/>
              </a:solidFill>
              <a:round/>
            </a:ln>
          </p:spPr>
          <p:txBody>
            <a:bodyPr/>
            <a:lstStyle/>
            <a:p>
              <a:endParaRPr/>
            </a:p>
          </p:txBody>
        </p:sp>
        <p:pic>
          <p:nvPicPr>
            <p:cNvPr id="143" name="图片 142"/>
            <p:cNvPicPr/>
            <p:nvPr/>
          </p:nvPicPr>
          <p:blipFill>
            <a:blip r:embed="rId3"/>
            <a:stretch>
              <a:fillRect/>
            </a:stretch>
          </p:blipFill>
          <p:spPr>
            <a:xfrm>
              <a:off x="4163" y="3240"/>
              <a:ext cx="674" cy="89"/>
            </a:xfrm>
            <a:prstGeom prst="rect">
              <a:avLst/>
            </a:prstGeom>
            <a:noFill/>
            <a:ln>
              <a:noFill/>
              <a:miter lim="800000"/>
              <a:headEnd/>
              <a:tailEnd/>
            </a:ln>
          </p:spPr>
        </p:pic>
        <p:pic>
          <p:nvPicPr>
            <p:cNvPr id="144" name="图片 143"/>
            <p:cNvPicPr/>
            <p:nvPr/>
          </p:nvPicPr>
          <p:blipFill>
            <a:blip r:embed="rId4"/>
            <a:stretch>
              <a:fillRect/>
            </a:stretch>
          </p:blipFill>
          <p:spPr>
            <a:xfrm>
              <a:off x="4163" y="3240"/>
              <a:ext cx="674" cy="89"/>
            </a:xfrm>
            <a:prstGeom prst="rect">
              <a:avLst/>
            </a:prstGeom>
            <a:noFill/>
            <a:ln>
              <a:noFill/>
              <a:miter lim="800000"/>
              <a:headEnd/>
              <a:tailEnd/>
            </a:ln>
          </p:spPr>
        </p:pic>
        <p:sp>
          <p:nvSpPr>
            <p:cNvPr id="145" name="矩形 144"/>
            <p:cNvSpPr/>
            <p:nvPr/>
          </p:nvSpPr>
          <p:spPr>
            <a:xfrm>
              <a:off x="4183" y="3256"/>
              <a:ext cx="649" cy="67"/>
            </a:xfrm>
            <a:prstGeom prst="rect">
              <a:avLst/>
            </a:prstGeom>
            <a:noFill/>
            <a:ln w="1588" cap="rnd">
              <a:solidFill>
                <a:prstClr val="black"/>
              </a:solidFill>
              <a:round/>
            </a:ln>
          </p:spPr>
          <p:txBody>
            <a:bodyPr/>
            <a:lstStyle/>
            <a:p>
              <a:endParaRPr/>
            </a:p>
          </p:txBody>
        </p:sp>
        <p:sp>
          <p:nvSpPr>
            <p:cNvPr id="146" name="矩形 145"/>
            <p:cNvSpPr/>
            <p:nvPr/>
          </p:nvSpPr>
          <p:spPr>
            <a:xfrm>
              <a:off x="4744" y="3349"/>
              <a:ext cx="83" cy="9"/>
            </a:xfrm>
            <a:prstGeom prst="rect">
              <a:avLst/>
            </a:prstGeom>
            <a:solidFill>
              <a:srgbClr val="020202"/>
            </a:solidFill>
            <a:ln>
              <a:noFill/>
              <a:miter lim="800000"/>
            </a:ln>
          </p:spPr>
          <p:txBody>
            <a:bodyPr/>
            <a:lstStyle/>
            <a:p>
              <a:endParaRPr/>
            </a:p>
          </p:txBody>
        </p:sp>
        <p:sp>
          <p:nvSpPr>
            <p:cNvPr id="147" name="矩形 146"/>
            <p:cNvSpPr/>
            <p:nvPr/>
          </p:nvSpPr>
          <p:spPr>
            <a:xfrm>
              <a:off x="4744" y="3358"/>
              <a:ext cx="83" cy="10"/>
            </a:xfrm>
            <a:prstGeom prst="rect">
              <a:avLst/>
            </a:prstGeom>
            <a:solidFill>
              <a:srgbClr val="6A6A6A"/>
            </a:solidFill>
            <a:ln>
              <a:noFill/>
              <a:miter lim="800000"/>
            </a:ln>
          </p:spPr>
          <p:txBody>
            <a:bodyPr/>
            <a:lstStyle/>
            <a:p>
              <a:endParaRPr/>
            </a:p>
          </p:txBody>
        </p:sp>
        <p:sp>
          <p:nvSpPr>
            <p:cNvPr id="148" name="矩形 147"/>
            <p:cNvSpPr/>
            <p:nvPr/>
          </p:nvSpPr>
          <p:spPr>
            <a:xfrm>
              <a:off x="4744" y="3368"/>
              <a:ext cx="83" cy="10"/>
            </a:xfrm>
            <a:prstGeom prst="rect">
              <a:avLst/>
            </a:prstGeom>
            <a:solidFill>
              <a:srgbClr val="AAAAAA"/>
            </a:solidFill>
            <a:ln>
              <a:noFill/>
              <a:miter lim="800000"/>
            </a:ln>
          </p:spPr>
          <p:txBody>
            <a:bodyPr/>
            <a:lstStyle/>
            <a:p>
              <a:endParaRPr/>
            </a:p>
          </p:txBody>
        </p:sp>
        <p:sp>
          <p:nvSpPr>
            <p:cNvPr id="149" name="矩形 148"/>
            <p:cNvSpPr/>
            <p:nvPr/>
          </p:nvSpPr>
          <p:spPr>
            <a:xfrm>
              <a:off x="4744" y="3378"/>
              <a:ext cx="83" cy="10"/>
            </a:xfrm>
            <a:prstGeom prst="rect">
              <a:avLst/>
            </a:prstGeom>
            <a:solidFill>
              <a:srgbClr val="3E3E3E"/>
            </a:solidFill>
            <a:ln>
              <a:noFill/>
              <a:miter lim="800000"/>
            </a:ln>
          </p:spPr>
          <p:txBody>
            <a:bodyPr/>
            <a:lstStyle/>
            <a:p>
              <a:endParaRPr/>
            </a:p>
          </p:txBody>
        </p:sp>
        <p:sp>
          <p:nvSpPr>
            <p:cNvPr id="150" name="矩形 149"/>
            <p:cNvSpPr/>
            <p:nvPr/>
          </p:nvSpPr>
          <p:spPr>
            <a:xfrm>
              <a:off x="4761" y="3359"/>
              <a:ext cx="60" cy="16"/>
            </a:xfrm>
            <a:prstGeom prst="rect">
              <a:avLst/>
            </a:prstGeom>
            <a:noFill/>
            <a:ln w="1588" cap="rnd">
              <a:solidFill>
                <a:prstClr val="black"/>
              </a:solidFill>
              <a:round/>
            </a:ln>
          </p:spPr>
          <p:txBody>
            <a:bodyPr/>
            <a:lstStyle/>
            <a:p>
              <a:endParaRPr/>
            </a:p>
          </p:txBody>
        </p:sp>
        <p:pic>
          <p:nvPicPr>
            <p:cNvPr id="151" name="图片 150"/>
            <p:cNvPicPr/>
            <p:nvPr/>
          </p:nvPicPr>
          <p:blipFill>
            <a:blip r:embed="rId5"/>
            <a:stretch>
              <a:fillRect/>
            </a:stretch>
          </p:blipFill>
          <p:spPr>
            <a:xfrm>
              <a:off x="4651" y="3339"/>
              <a:ext cx="52" cy="49"/>
            </a:xfrm>
            <a:prstGeom prst="rect">
              <a:avLst/>
            </a:prstGeom>
            <a:noFill/>
            <a:ln>
              <a:noFill/>
              <a:miter lim="800000"/>
              <a:headEnd/>
              <a:tailEnd/>
            </a:ln>
          </p:spPr>
        </p:pic>
        <p:pic>
          <p:nvPicPr>
            <p:cNvPr id="152" name="图片 151"/>
            <p:cNvPicPr/>
            <p:nvPr/>
          </p:nvPicPr>
          <p:blipFill>
            <a:blip r:embed="rId6"/>
            <a:stretch>
              <a:fillRect/>
            </a:stretch>
          </p:blipFill>
          <p:spPr>
            <a:xfrm>
              <a:off x="4651" y="3339"/>
              <a:ext cx="52" cy="49"/>
            </a:xfrm>
            <a:prstGeom prst="rect">
              <a:avLst/>
            </a:prstGeom>
            <a:noFill/>
            <a:ln>
              <a:noFill/>
              <a:miter lim="800000"/>
              <a:headEnd/>
              <a:tailEnd/>
            </a:ln>
          </p:spPr>
        </p:pic>
        <p:sp>
          <p:nvSpPr>
            <p:cNvPr id="153" name="任意多边形 152"/>
            <p:cNvSpPr/>
            <p:nvPr/>
          </p:nvSpPr>
          <p:spPr>
            <a:xfrm>
              <a:off x="4194" y="3417"/>
              <a:ext cx="60" cy="11"/>
            </a:xfrm>
            <a:custGeom>
              <a:avLst/>
              <a:gdLst/>
              <a:ahLst/>
              <a:cxnLst/>
              <a:rect l="0" t="0" r="0" b="0"/>
              <a:pathLst>
                <a:path w="60" h="11">
                  <a:moveTo>
                    <a:pt x="6" y="11"/>
                  </a:moveTo>
                  <a:lnTo>
                    <a:pt x="54" y="11"/>
                  </a:lnTo>
                  <a:lnTo>
                    <a:pt x="60" y="0"/>
                  </a:lnTo>
                  <a:lnTo>
                    <a:pt x="0" y="0"/>
                  </a:lnTo>
                  <a:lnTo>
                    <a:pt x="6" y="11"/>
                  </a:lnTo>
                  <a:close/>
                </a:path>
              </a:pathLst>
            </a:custGeom>
            <a:solidFill>
              <a:srgbClr val="000000"/>
            </a:solidFill>
            <a:ln>
              <a:noFill/>
              <a:miter lim="800000"/>
            </a:ln>
          </p:spPr>
          <p:txBody>
            <a:bodyPr/>
            <a:lstStyle/>
            <a:p>
              <a:endParaRPr/>
            </a:p>
          </p:txBody>
        </p:sp>
        <p:sp>
          <p:nvSpPr>
            <p:cNvPr id="154" name="任意多边形 153"/>
            <p:cNvSpPr/>
            <p:nvPr/>
          </p:nvSpPr>
          <p:spPr>
            <a:xfrm>
              <a:off x="4194" y="3417"/>
              <a:ext cx="60" cy="11"/>
            </a:xfrm>
            <a:custGeom>
              <a:avLst/>
              <a:gdLst/>
              <a:ahLst/>
              <a:cxnLst/>
              <a:rect l="0" t="0" r="0" b="0"/>
              <a:pathLst>
                <a:path w="60" h="11">
                  <a:moveTo>
                    <a:pt x="6" y="11"/>
                  </a:moveTo>
                  <a:lnTo>
                    <a:pt x="54" y="11"/>
                  </a:lnTo>
                  <a:lnTo>
                    <a:pt x="60" y="0"/>
                  </a:lnTo>
                  <a:lnTo>
                    <a:pt x="0" y="0"/>
                  </a:lnTo>
                  <a:lnTo>
                    <a:pt x="6" y="11"/>
                  </a:lnTo>
                  <a:close/>
                </a:path>
              </a:pathLst>
            </a:custGeom>
            <a:noFill/>
            <a:ln w="1588" cap="rnd">
              <a:solidFill>
                <a:srgbClr val="000000"/>
              </a:solidFill>
              <a:prstDash val="solid"/>
              <a:round/>
            </a:ln>
          </p:spPr>
          <p:txBody>
            <a:bodyPr/>
            <a:lstStyle/>
            <a:p>
              <a:endParaRPr/>
            </a:p>
          </p:txBody>
        </p:sp>
        <p:sp>
          <p:nvSpPr>
            <p:cNvPr id="155" name="任意多边形 154"/>
            <p:cNvSpPr/>
            <p:nvPr/>
          </p:nvSpPr>
          <p:spPr>
            <a:xfrm>
              <a:off x="4761" y="3417"/>
              <a:ext cx="60" cy="11"/>
            </a:xfrm>
            <a:custGeom>
              <a:avLst/>
              <a:gdLst/>
              <a:ahLst/>
              <a:cxnLst/>
              <a:rect l="0" t="0" r="0" b="0"/>
              <a:pathLst>
                <a:path w="60" h="11">
                  <a:moveTo>
                    <a:pt x="6" y="11"/>
                  </a:moveTo>
                  <a:lnTo>
                    <a:pt x="54" y="11"/>
                  </a:lnTo>
                  <a:lnTo>
                    <a:pt x="60" y="0"/>
                  </a:lnTo>
                  <a:lnTo>
                    <a:pt x="0" y="0"/>
                  </a:lnTo>
                  <a:lnTo>
                    <a:pt x="6" y="11"/>
                  </a:lnTo>
                  <a:close/>
                </a:path>
              </a:pathLst>
            </a:custGeom>
            <a:solidFill>
              <a:srgbClr val="000000"/>
            </a:solidFill>
            <a:ln>
              <a:noFill/>
              <a:miter lim="800000"/>
            </a:ln>
          </p:spPr>
          <p:txBody>
            <a:bodyPr/>
            <a:lstStyle/>
            <a:p>
              <a:endParaRPr/>
            </a:p>
          </p:txBody>
        </p:sp>
        <p:sp>
          <p:nvSpPr>
            <p:cNvPr id="156" name="任意多边形 155"/>
            <p:cNvSpPr/>
            <p:nvPr/>
          </p:nvSpPr>
          <p:spPr>
            <a:xfrm>
              <a:off x="4761" y="3417"/>
              <a:ext cx="60" cy="11"/>
            </a:xfrm>
            <a:custGeom>
              <a:avLst/>
              <a:gdLst/>
              <a:ahLst/>
              <a:cxnLst/>
              <a:rect l="0" t="0" r="0" b="0"/>
              <a:pathLst>
                <a:path w="60" h="11">
                  <a:moveTo>
                    <a:pt x="6" y="11"/>
                  </a:moveTo>
                  <a:lnTo>
                    <a:pt x="54" y="11"/>
                  </a:lnTo>
                  <a:lnTo>
                    <a:pt x="60" y="0"/>
                  </a:lnTo>
                  <a:lnTo>
                    <a:pt x="0" y="0"/>
                  </a:lnTo>
                  <a:lnTo>
                    <a:pt x="6" y="11"/>
                  </a:lnTo>
                  <a:close/>
                </a:path>
              </a:pathLst>
            </a:custGeom>
            <a:noFill/>
            <a:ln w="1588" cap="rnd">
              <a:solidFill>
                <a:srgbClr val="000000"/>
              </a:solidFill>
              <a:prstDash val="solid"/>
              <a:round/>
            </a:ln>
          </p:spPr>
          <p:txBody>
            <a:bodyPr/>
            <a:lstStyle/>
            <a:p>
              <a:endParaRPr/>
            </a:p>
          </p:txBody>
        </p:sp>
        <p:sp>
          <p:nvSpPr>
            <p:cNvPr id="157" name="任意多边形 156"/>
            <p:cNvSpPr/>
            <p:nvPr/>
          </p:nvSpPr>
          <p:spPr>
            <a:xfrm>
              <a:off x="1927" y="3502"/>
              <a:ext cx="298" cy="118"/>
            </a:xfrm>
            <a:custGeom>
              <a:avLst/>
              <a:gdLst/>
              <a:ahLst/>
              <a:cxnLst/>
              <a:rect l="0" t="0" r="0" b="0"/>
              <a:pathLst>
                <a:path w="460" h="191">
                  <a:moveTo>
                    <a:pt x="126" y="191"/>
                  </a:moveTo>
                  <a:cubicBezTo>
                    <a:pt x="236" y="191"/>
                    <a:pt x="341" y="160"/>
                    <a:pt x="419" y="105"/>
                  </a:cubicBezTo>
                  <a:cubicBezTo>
                    <a:pt x="455" y="84"/>
                    <a:pt x="460" y="46"/>
                    <a:pt x="430" y="21"/>
                  </a:cubicBezTo>
                  <a:cubicBezTo>
                    <a:pt x="417" y="10"/>
                    <a:pt x="399" y="3"/>
                    <a:pt x="379" y="0"/>
                  </a:cubicBezTo>
                  <a:lnTo>
                    <a:pt x="0" y="191"/>
                  </a:lnTo>
                  <a:lnTo>
                    <a:pt x="126" y="191"/>
                  </a:lnTo>
                  <a:close/>
                </a:path>
              </a:pathLst>
            </a:custGeom>
            <a:solidFill>
              <a:srgbClr val="FFFFFF"/>
            </a:solidFill>
            <a:ln w="0">
              <a:solidFill>
                <a:srgbClr val="000000"/>
              </a:solidFill>
              <a:prstDash val="solid"/>
              <a:miter lim="800000"/>
            </a:ln>
          </p:spPr>
          <p:txBody>
            <a:bodyPr/>
            <a:lstStyle/>
            <a:p>
              <a:endParaRPr/>
            </a:p>
          </p:txBody>
        </p:sp>
        <p:pic>
          <p:nvPicPr>
            <p:cNvPr id="158" name="图片 157"/>
            <p:cNvPicPr/>
            <p:nvPr/>
          </p:nvPicPr>
          <p:blipFill>
            <a:blip r:embed="rId7"/>
            <a:stretch>
              <a:fillRect/>
            </a:stretch>
          </p:blipFill>
          <p:spPr>
            <a:xfrm>
              <a:off x="1914" y="3497"/>
              <a:ext cx="259" cy="138"/>
            </a:xfrm>
            <a:prstGeom prst="rect">
              <a:avLst/>
            </a:prstGeom>
            <a:noFill/>
            <a:ln>
              <a:noFill/>
              <a:miter lim="800000"/>
              <a:headEnd/>
              <a:tailEnd/>
            </a:ln>
          </p:spPr>
        </p:pic>
        <p:pic>
          <p:nvPicPr>
            <p:cNvPr id="159" name="图片 158"/>
            <p:cNvPicPr/>
            <p:nvPr/>
          </p:nvPicPr>
          <p:blipFill>
            <a:blip r:embed="rId8"/>
            <a:stretch>
              <a:fillRect/>
            </a:stretch>
          </p:blipFill>
          <p:spPr>
            <a:xfrm>
              <a:off x="1914" y="3497"/>
              <a:ext cx="259" cy="138"/>
            </a:xfrm>
            <a:prstGeom prst="rect">
              <a:avLst/>
            </a:prstGeom>
            <a:noFill/>
            <a:ln>
              <a:noFill/>
              <a:miter lim="800000"/>
              <a:headEnd/>
              <a:tailEnd/>
            </a:ln>
          </p:spPr>
        </p:pic>
        <p:sp>
          <p:nvSpPr>
            <p:cNvPr id="160" name="任意多边形 159"/>
            <p:cNvSpPr/>
            <p:nvPr/>
          </p:nvSpPr>
          <p:spPr>
            <a:xfrm>
              <a:off x="1927" y="3507"/>
              <a:ext cx="233" cy="113"/>
            </a:xfrm>
            <a:custGeom>
              <a:avLst/>
              <a:gdLst/>
              <a:ahLst/>
              <a:cxnLst/>
              <a:rect l="0" t="0" r="0" b="0"/>
              <a:pathLst>
                <a:path w="233" h="113">
                  <a:moveTo>
                    <a:pt x="0" y="89"/>
                  </a:moveTo>
                  <a:lnTo>
                    <a:pt x="0" y="113"/>
                  </a:lnTo>
                  <a:lnTo>
                    <a:pt x="233" y="24"/>
                  </a:lnTo>
                  <a:lnTo>
                    <a:pt x="233" y="0"/>
                  </a:lnTo>
                  <a:lnTo>
                    <a:pt x="0" y="89"/>
                  </a:lnTo>
                  <a:close/>
                </a:path>
              </a:pathLst>
            </a:custGeom>
            <a:noFill/>
            <a:ln w="15875" cap="rnd">
              <a:solidFill>
                <a:srgbClr val="FFFFFF"/>
              </a:solidFill>
              <a:prstDash val="solid"/>
              <a:round/>
            </a:ln>
          </p:spPr>
          <p:txBody>
            <a:bodyPr/>
            <a:lstStyle/>
            <a:p>
              <a:endParaRPr/>
            </a:p>
          </p:txBody>
        </p:sp>
        <p:pic>
          <p:nvPicPr>
            <p:cNvPr id="161" name="图片 160"/>
            <p:cNvPicPr/>
            <p:nvPr/>
          </p:nvPicPr>
          <p:blipFill>
            <a:blip r:embed="rId9"/>
            <a:stretch>
              <a:fillRect/>
            </a:stretch>
          </p:blipFill>
          <p:spPr>
            <a:xfrm>
              <a:off x="1706" y="3527"/>
              <a:ext cx="228" cy="99"/>
            </a:xfrm>
            <a:prstGeom prst="rect">
              <a:avLst/>
            </a:prstGeom>
            <a:noFill/>
            <a:ln>
              <a:noFill/>
              <a:miter lim="800000"/>
              <a:headEnd/>
              <a:tailEnd/>
            </a:ln>
          </p:spPr>
        </p:pic>
        <p:pic>
          <p:nvPicPr>
            <p:cNvPr id="162" name="图片 161"/>
            <p:cNvPicPr/>
            <p:nvPr/>
          </p:nvPicPr>
          <p:blipFill>
            <a:blip r:embed="rId10"/>
            <a:stretch>
              <a:fillRect/>
            </a:stretch>
          </p:blipFill>
          <p:spPr>
            <a:xfrm>
              <a:off x="1706" y="3527"/>
              <a:ext cx="228" cy="99"/>
            </a:xfrm>
            <a:prstGeom prst="rect">
              <a:avLst/>
            </a:prstGeom>
            <a:noFill/>
            <a:ln>
              <a:noFill/>
              <a:miter lim="800000"/>
              <a:headEnd/>
              <a:tailEnd/>
            </a:ln>
          </p:spPr>
        </p:pic>
        <p:sp>
          <p:nvSpPr>
            <p:cNvPr id="163" name="任意多边形 162"/>
            <p:cNvSpPr/>
            <p:nvPr/>
          </p:nvSpPr>
          <p:spPr>
            <a:xfrm>
              <a:off x="1719" y="3543"/>
              <a:ext cx="208" cy="77"/>
            </a:xfrm>
            <a:custGeom>
              <a:avLst/>
              <a:gdLst/>
              <a:ahLst/>
              <a:cxnLst/>
              <a:rect l="0" t="0" r="0" b="0"/>
              <a:pathLst>
                <a:path w="320" h="124">
                  <a:moveTo>
                    <a:pt x="320" y="86"/>
                  </a:moveTo>
                  <a:cubicBezTo>
                    <a:pt x="228" y="67"/>
                    <a:pt x="140" y="38"/>
                    <a:pt x="59" y="0"/>
                  </a:cubicBezTo>
                  <a:lnTo>
                    <a:pt x="59" y="0"/>
                  </a:lnTo>
                  <a:lnTo>
                    <a:pt x="0" y="14"/>
                  </a:lnTo>
                  <a:cubicBezTo>
                    <a:pt x="94" y="69"/>
                    <a:pt x="203" y="106"/>
                    <a:pt x="320" y="124"/>
                  </a:cubicBezTo>
                  <a:lnTo>
                    <a:pt x="320" y="124"/>
                  </a:lnTo>
                  <a:lnTo>
                    <a:pt x="320" y="86"/>
                  </a:lnTo>
                  <a:close/>
                </a:path>
              </a:pathLst>
            </a:custGeom>
            <a:noFill/>
            <a:ln w="15875" cap="rnd">
              <a:solidFill>
                <a:srgbClr val="000000"/>
              </a:solidFill>
              <a:prstDash val="solid"/>
              <a:round/>
            </a:ln>
          </p:spPr>
          <p:txBody>
            <a:bodyPr/>
            <a:lstStyle/>
            <a:p>
              <a:endParaRPr/>
            </a:p>
          </p:txBody>
        </p:sp>
        <p:pic>
          <p:nvPicPr>
            <p:cNvPr id="164" name="图片 163"/>
            <p:cNvPicPr/>
            <p:nvPr/>
          </p:nvPicPr>
          <p:blipFill>
            <a:blip r:embed="rId11"/>
            <a:stretch>
              <a:fillRect/>
            </a:stretch>
          </p:blipFill>
          <p:spPr>
            <a:xfrm>
              <a:off x="1914" y="3329"/>
              <a:ext cx="269" cy="277"/>
            </a:xfrm>
            <a:prstGeom prst="rect">
              <a:avLst/>
            </a:prstGeom>
            <a:noFill/>
            <a:ln>
              <a:noFill/>
              <a:miter lim="800000"/>
              <a:headEnd/>
              <a:tailEnd/>
            </a:ln>
          </p:spPr>
        </p:pic>
        <p:sp>
          <p:nvSpPr>
            <p:cNvPr id="165" name="任意多边形 164"/>
            <p:cNvSpPr/>
            <p:nvPr/>
          </p:nvSpPr>
          <p:spPr>
            <a:xfrm>
              <a:off x="1927" y="3344"/>
              <a:ext cx="245" cy="252"/>
            </a:xfrm>
            <a:custGeom>
              <a:avLst/>
              <a:gdLst/>
              <a:ahLst/>
              <a:cxnLst/>
              <a:rect l="0" t="0" r="0" b="0"/>
              <a:pathLst>
                <a:path w="245" h="251">
                  <a:moveTo>
                    <a:pt x="0" y="95"/>
                  </a:moveTo>
                  <a:lnTo>
                    <a:pt x="0" y="252"/>
                  </a:lnTo>
                  <a:lnTo>
                    <a:pt x="245" y="158"/>
                  </a:lnTo>
                  <a:lnTo>
                    <a:pt x="245" y="0"/>
                  </a:lnTo>
                  <a:lnTo>
                    <a:pt x="0" y="95"/>
                  </a:lnTo>
                  <a:close/>
                </a:path>
              </a:pathLst>
            </a:custGeom>
            <a:noFill/>
            <a:ln w="15875" cap="rnd">
              <a:solidFill>
                <a:srgbClr val="FFFFFF"/>
              </a:solidFill>
              <a:prstDash val="solid"/>
              <a:round/>
            </a:ln>
          </p:spPr>
          <p:txBody>
            <a:bodyPr/>
            <a:lstStyle/>
            <a:p>
              <a:endParaRPr/>
            </a:p>
          </p:txBody>
        </p:sp>
        <p:sp>
          <p:nvSpPr>
            <p:cNvPr id="166" name="矩形 165"/>
            <p:cNvSpPr/>
            <p:nvPr/>
          </p:nvSpPr>
          <p:spPr>
            <a:xfrm>
              <a:off x="1686" y="3240"/>
              <a:ext cx="497" cy="10"/>
            </a:xfrm>
            <a:prstGeom prst="rect">
              <a:avLst/>
            </a:prstGeom>
            <a:solidFill>
              <a:srgbClr val="F1F3EC"/>
            </a:solidFill>
            <a:ln>
              <a:noFill/>
              <a:miter lim="800000"/>
            </a:ln>
          </p:spPr>
          <p:txBody>
            <a:bodyPr/>
            <a:lstStyle/>
            <a:p>
              <a:endParaRPr/>
            </a:p>
          </p:txBody>
        </p:sp>
        <p:sp>
          <p:nvSpPr>
            <p:cNvPr id="167" name="矩形 166"/>
            <p:cNvSpPr/>
            <p:nvPr/>
          </p:nvSpPr>
          <p:spPr>
            <a:xfrm>
              <a:off x="1686" y="3250"/>
              <a:ext cx="497" cy="10"/>
            </a:xfrm>
            <a:prstGeom prst="rect">
              <a:avLst/>
            </a:prstGeom>
            <a:solidFill>
              <a:srgbClr val="D0DCEE"/>
            </a:solidFill>
            <a:ln>
              <a:noFill/>
              <a:miter lim="800000"/>
            </a:ln>
          </p:spPr>
          <p:txBody>
            <a:bodyPr/>
            <a:lstStyle/>
            <a:p>
              <a:endParaRPr/>
            </a:p>
          </p:txBody>
        </p:sp>
        <p:sp>
          <p:nvSpPr>
            <p:cNvPr id="168" name="矩形 167"/>
            <p:cNvSpPr/>
            <p:nvPr/>
          </p:nvSpPr>
          <p:spPr>
            <a:xfrm>
              <a:off x="1686" y="3260"/>
              <a:ext cx="497" cy="9"/>
            </a:xfrm>
            <a:prstGeom prst="rect">
              <a:avLst/>
            </a:prstGeom>
            <a:solidFill>
              <a:srgbClr val="D2DEEE"/>
            </a:solidFill>
            <a:ln>
              <a:noFill/>
              <a:miter lim="800000"/>
            </a:ln>
          </p:spPr>
          <p:txBody>
            <a:bodyPr/>
            <a:lstStyle/>
            <a:p>
              <a:endParaRPr/>
            </a:p>
          </p:txBody>
        </p:sp>
        <p:sp>
          <p:nvSpPr>
            <p:cNvPr id="169" name="矩形 168"/>
            <p:cNvSpPr/>
            <p:nvPr/>
          </p:nvSpPr>
          <p:spPr>
            <a:xfrm>
              <a:off x="1686" y="3269"/>
              <a:ext cx="497" cy="10"/>
            </a:xfrm>
            <a:prstGeom prst="rect">
              <a:avLst/>
            </a:prstGeom>
            <a:solidFill>
              <a:srgbClr val="D3DFEE"/>
            </a:solidFill>
            <a:ln>
              <a:noFill/>
              <a:miter lim="800000"/>
            </a:ln>
          </p:spPr>
          <p:txBody>
            <a:bodyPr/>
            <a:lstStyle/>
            <a:p>
              <a:endParaRPr/>
            </a:p>
          </p:txBody>
        </p:sp>
        <p:sp>
          <p:nvSpPr>
            <p:cNvPr id="170" name="矩形 169"/>
            <p:cNvSpPr/>
            <p:nvPr/>
          </p:nvSpPr>
          <p:spPr>
            <a:xfrm>
              <a:off x="1686" y="3279"/>
              <a:ext cx="497" cy="10"/>
            </a:xfrm>
            <a:prstGeom prst="rect">
              <a:avLst/>
            </a:prstGeom>
            <a:solidFill>
              <a:srgbClr val="D5E0EE"/>
            </a:solidFill>
            <a:ln>
              <a:noFill/>
              <a:miter lim="800000"/>
            </a:ln>
          </p:spPr>
          <p:txBody>
            <a:bodyPr/>
            <a:lstStyle/>
            <a:p>
              <a:endParaRPr/>
            </a:p>
          </p:txBody>
        </p:sp>
        <p:sp>
          <p:nvSpPr>
            <p:cNvPr id="171" name="矩形 170"/>
            <p:cNvSpPr/>
            <p:nvPr/>
          </p:nvSpPr>
          <p:spPr>
            <a:xfrm>
              <a:off x="1686" y="3289"/>
              <a:ext cx="497" cy="10"/>
            </a:xfrm>
            <a:prstGeom prst="rect">
              <a:avLst/>
            </a:prstGeom>
            <a:solidFill>
              <a:srgbClr val="D7E1EE"/>
            </a:solidFill>
            <a:ln>
              <a:noFill/>
              <a:miter lim="800000"/>
            </a:ln>
          </p:spPr>
          <p:txBody>
            <a:bodyPr/>
            <a:lstStyle/>
            <a:p>
              <a:endParaRPr/>
            </a:p>
          </p:txBody>
        </p:sp>
        <p:sp>
          <p:nvSpPr>
            <p:cNvPr id="172" name="矩形 171"/>
            <p:cNvSpPr/>
            <p:nvPr/>
          </p:nvSpPr>
          <p:spPr>
            <a:xfrm>
              <a:off x="1686" y="3299"/>
              <a:ext cx="497" cy="10"/>
            </a:xfrm>
            <a:prstGeom prst="rect">
              <a:avLst/>
            </a:prstGeom>
            <a:solidFill>
              <a:srgbClr val="D9E2EE"/>
            </a:solidFill>
            <a:ln>
              <a:noFill/>
              <a:miter lim="800000"/>
            </a:ln>
          </p:spPr>
          <p:txBody>
            <a:bodyPr/>
            <a:lstStyle/>
            <a:p>
              <a:endParaRPr/>
            </a:p>
          </p:txBody>
        </p:sp>
        <p:sp>
          <p:nvSpPr>
            <p:cNvPr id="173" name="矩形 172"/>
            <p:cNvSpPr/>
            <p:nvPr/>
          </p:nvSpPr>
          <p:spPr>
            <a:xfrm>
              <a:off x="1686" y="3309"/>
              <a:ext cx="497" cy="10"/>
            </a:xfrm>
            <a:prstGeom prst="rect">
              <a:avLst/>
            </a:prstGeom>
            <a:solidFill>
              <a:srgbClr val="DBE4ED"/>
            </a:solidFill>
            <a:ln>
              <a:noFill/>
              <a:miter lim="800000"/>
            </a:ln>
          </p:spPr>
          <p:txBody>
            <a:bodyPr/>
            <a:lstStyle/>
            <a:p>
              <a:endParaRPr/>
            </a:p>
          </p:txBody>
        </p:sp>
        <p:sp>
          <p:nvSpPr>
            <p:cNvPr id="174" name="矩形 173"/>
            <p:cNvSpPr/>
            <p:nvPr/>
          </p:nvSpPr>
          <p:spPr>
            <a:xfrm>
              <a:off x="1686" y="3319"/>
              <a:ext cx="497" cy="10"/>
            </a:xfrm>
            <a:prstGeom prst="rect">
              <a:avLst/>
            </a:prstGeom>
            <a:solidFill>
              <a:srgbClr val="DCE5ED"/>
            </a:solidFill>
            <a:ln>
              <a:noFill/>
              <a:miter lim="800000"/>
            </a:ln>
          </p:spPr>
          <p:txBody>
            <a:bodyPr/>
            <a:lstStyle/>
            <a:p>
              <a:endParaRPr/>
            </a:p>
          </p:txBody>
        </p:sp>
        <p:sp>
          <p:nvSpPr>
            <p:cNvPr id="175" name="矩形 174"/>
            <p:cNvSpPr/>
            <p:nvPr/>
          </p:nvSpPr>
          <p:spPr>
            <a:xfrm>
              <a:off x="1686" y="3329"/>
              <a:ext cx="497" cy="10"/>
            </a:xfrm>
            <a:prstGeom prst="rect">
              <a:avLst/>
            </a:prstGeom>
            <a:solidFill>
              <a:srgbClr val="DEE6ED"/>
            </a:solidFill>
            <a:ln>
              <a:noFill/>
              <a:miter lim="800000"/>
            </a:ln>
          </p:spPr>
          <p:txBody>
            <a:bodyPr/>
            <a:lstStyle/>
            <a:p>
              <a:endParaRPr/>
            </a:p>
          </p:txBody>
        </p:sp>
        <p:sp>
          <p:nvSpPr>
            <p:cNvPr id="176" name="矩形 175"/>
            <p:cNvSpPr/>
            <p:nvPr/>
          </p:nvSpPr>
          <p:spPr>
            <a:xfrm>
              <a:off x="1686" y="3339"/>
              <a:ext cx="497" cy="10"/>
            </a:xfrm>
            <a:prstGeom prst="rect">
              <a:avLst/>
            </a:prstGeom>
            <a:solidFill>
              <a:srgbClr val="DFE7ED"/>
            </a:solidFill>
            <a:ln>
              <a:noFill/>
              <a:miter lim="800000"/>
            </a:ln>
          </p:spPr>
          <p:txBody>
            <a:bodyPr/>
            <a:lstStyle/>
            <a:p>
              <a:endParaRPr/>
            </a:p>
          </p:txBody>
        </p:sp>
        <p:sp>
          <p:nvSpPr>
            <p:cNvPr id="177" name="矩形 176"/>
            <p:cNvSpPr/>
            <p:nvPr/>
          </p:nvSpPr>
          <p:spPr>
            <a:xfrm>
              <a:off x="1686" y="3349"/>
              <a:ext cx="497" cy="9"/>
            </a:xfrm>
            <a:prstGeom prst="rect">
              <a:avLst/>
            </a:prstGeom>
            <a:solidFill>
              <a:srgbClr val="E1E8ED"/>
            </a:solidFill>
            <a:ln>
              <a:noFill/>
              <a:miter lim="800000"/>
            </a:ln>
          </p:spPr>
          <p:txBody>
            <a:bodyPr/>
            <a:lstStyle/>
            <a:p>
              <a:endParaRPr/>
            </a:p>
          </p:txBody>
        </p:sp>
        <p:sp>
          <p:nvSpPr>
            <p:cNvPr id="178" name="矩形 177"/>
            <p:cNvSpPr/>
            <p:nvPr/>
          </p:nvSpPr>
          <p:spPr>
            <a:xfrm>
              <a:off x="1686" y="3358"/>
              <a:ext cx="497" cy="10"/>
            </a:xfrm>
            <a:prstGeom prst="rect">
              <a:avLst/>
            </a:prstGeom>
            <a:solidFill>
              <a:srgbClr val="E3EAED"/>
            </a:solidFill>
            <a:ln>
              <a:noFill/>
              <a:miter lim="800000"/>
            </a:ln>
          </p:spPr>
          <p:txBody>
            <a:bodyPr/>
            <a:lstStyle/>
            <a:p>
              <a:endParaRPr/>
            </a:p>
          </p:txBody>
        </p:sp>
        <p:sp>
          <p:nvSpPr>
            <p:cNvPr id="179" name="矩形 178"/>
            <p:cNvSpPr/>
            <p:nvPr/>
          </p:nvSpPr>
          <p:spPr>
            <a:xfrm>
              <a:off x="1686" y="3368"/>
              <a:ext cx="497" cy="10"/>
            </a:xfrm>
            <a:prstGeom prst="rect">
              <a:avLst/>
            </a:prstGeom>
            <a:solidFill>
              <a:srgbClr val="E4EBED"/>
            </a:solidFill>
            <a:ln>
              <a:noFill/>
              <a:miter lim="800000"/>
            </a:ln>
          </p:spPr>
          <p:txBody>
            <a:bodyPr/>
            <a:lstStyle/>
            <a:p>
              <a:endParaRPr/>
            </a:p>
          </p:txBody>
        </p:sp>
        <p:sp>
          <p:nvSpPr>
            <p:cNvPr id="180" name="矩形 179"/>
            <p:cNvSpPr/>
            <p:nvPr/>
          </p:nvSpPr>
          <p:spPr>
            <a:xfrm>
              <a:off x="1686" y="3378"/>
              <a:ext cx="497" cy="10"/>
            </a:xfrm>
            <a:prstGeom prst="rect">
              <a:avLst/>
            </a:prstGeom>
            <a:solidFill>
              <a:srgbClr val="E6ECED"/>
            </a:solidFill>
            <a:ln>
              <a:noFill/>
              <a:miter lim="800000"/>
            </a:ln>
          </p:spPr>
          <p:txBody>
            <a:bodyPr/>
            <a:lstStyle/>
            <a:p>
              <a:endParaRPr/>
            </a:p>
          </p:txBody>
        </p:sp>
        <p:sp>
          <p:nvSpPr>
            <p:cNvPr id="181" name="矩形 180"/>
            <p:cNvSpPr/>
            <p:nvPr/>
          </p:nvSpPr>
          <p:spPr>
            <a:xfrm>
              <a:off x="1686" y="3388"/>
              <a:ext cx="497" cy="10"/>
            </a:xfrm>
            <a:prstGeom prst="rect">
              <a:avLst/>
            </a:prstGeom>
            <a:solidFill>
              <a:srgbClr val="E7EDED"/>
            </a:solidFill>
            <a:ln>
              <a:noFill/>
              <a:miter lim="800000"/>
            </a:ln>
          </p:spPr>
          <p:txBody>
            <a:bodyPr/>
            <a:lstStyle/>
            <a:p>
              <a:endParaRPr/>
            </a:p>
          </p:txBody>
        </p:sp>
        <p:sp>
          <p:nvSpPr>
            <p:cNvPr id="182" name="矩形 181"/>
            <p:cNvSpPr/>
            <p:nvPr/>
          </p:nvSpPr>
          <p:spPr>
            <a:xfrm>
              <a:off x="1686" y="3398"/>
              <a:ext cx="497" cy="10"/>
            </a:xfrm>
            <a:prstGeom prst="rect">
              <a:avLst/>
            </a:prstGeom>
            <a:solidFill>
              <a:srgbClr val="EAEEED"/>
            </a:solidFill>
            <a:ln>
              <a:noFill/>
              <a:miter lim="800000"/>
            </a:ln>
          </p:spPr>
          <p:txBody>
            <a:bodyPr/>
            <a:lstStyle/>
            <a:p>
              <a:endParaRPr/>
            </a:p>
          </p:txBody>
        </p:sp>
        <p:sp>
          <p:nvSpPr>
            <p:cNvPr id="183" name="矩形 182"/>
            <p:cNvSpPr/>
            <p:nvPr/>
          </p:nvSpPr>
          <p:spPr>
            <a:xfrm>
              <a:off x="1686" y="3408"/>
              <a:ext cx="497" cy="10"/>
            </a:xfrm>
            <a:prstGeom prst="rect">
              <a:avLst/>
            </a:prstGeom>
            <a:solidFill>
              <a:srgbClr val="EBEFEC"/>
            </a:solidFill>
            <a:ln>
              <a:noFill/>
              <a:miter lim="800000"/>
            </a:ln>
          </p:spPr>
          <p:txBody>
            <a:bodyPr/>
            <a:lstStyle/>
            <a:p>
              <a:endParaRPr/>
            </a:p>
          </p:txBody>
        </p:sp>
        <p:sp>
          <p:nvSpPr>
            <p:cNvPr id="184" name="矩形 183"/>
            <p:cNvSpPr/>
            <p:nvPr/>
          </p:nvSpPr>
          <p:spPr>
            <a:xfrm>
              <a:off x="1686" y="3418"/>
              <a:ext cx="497" cy="10"/>
            </a:xfrm>
            <a:prstGeom prst="rect">
              <a:avLst/>
            </a:prstGeom>
            <a:solidFill>
              <a:srgbClr val="EDF0EC"/>
            </a:solidFill>
            <a:ln>
              <a:noFill/>
              <a:miter lim="800000"/>
            </a:ln>
          </p:spPr>
          <p:txBody>
            <a:bodyPr/>
            <a:lstStyle/>
            <a:p>
              <a:endParaRPr/>
            </a:p>
          </p:txBody>
        </p:sp>
        <p:sp>
          <p:nvSpPr>
            <p:cNvPr id="185" name="矩形 184"/>
            <p:cNvSpPr/>
            <p:nvPr/>
          </p:nvSpPr>
          <p:spPr>
            <a:xfrm>
              <a:off x="1686" y="3428"/>
              <a:ext cx="497" cy="10"/>
            </a:xfrm>
            <a:prstGeom prst="rect">
              <a:avLst/>
            </a:prstGeom>
            <a:solidFill>
              <a:srgbClr val="EFF2EC"/>
            </a:solidFill>
            <a:ln>
              <a:noFill/>
              <a:miter lim="800000"/>
            </a:ln>
          </p:spPr>
          <p:txBody>
            <a:bodyPr/>
            <a:lstStyle/>
            <a:p>
              <a:endParaRPr/>
            </a:p>
          </p:txBody>
        </p:sp>
        <p:sp>
          <p:nvSpPr>
            <p:cNvPr id="186" name="矩形 185"/>
            <p:cNvSpPr/>
            <p:nvPr/>
          </p:nvSpPr>
          <p:spPr>
            <a:xfrm>
              <a:off x="1686" y="3438"/>
              <a:ext cx="497" cy="9"/>
            </a:xfrm>
            <a:prstGeom prst="rect">
              <a:avLst/>
            </a:prstGeom>
            <a:solidFill>
              <a:srgbClr val="F0F3EC"/>
            </a:solidFill>
            <a:ln>
              <a:noFill/>
              <a:miter lim="800000"/>
            </a:ln>
          </p:spPr>
          <p:txBody>
            <a:bodyPr/>
            <a:lstStyle/>
            <a:p>
              <a:endParaRPr/>
            </a:p>
          </p:txBody>
        </p:sp>
        <p:sp>
          <p:nvSpPr>
            <p:cNvPr id="187" name="任意多边形 186"/>
            <p:cNvSpPr/>
            <p:nvPr/>
          </p:nvSpPr>
          <p:spPr>
            <a:xfrm>
              <a:off x="1704" y="3259"/>
              <a:ext cx="468" cy="180"/>
            </a:xfrm>
            <a:custGeom>
              <a:avLst/>
              <a:gdLst/>
              <a:ahLst/>
              <a:cxnLst/>
              <a:rect l="0" t="0" r="0" b="0"/>
              <a:pathLst>
                <a:path w="723" h="292">
                  <a:moveTo>
                    <a:pt x="344" y="292"/>
                  </a:moveTo>
                  <a:lnTo>
                    <a:pt x="723" y="138"/>
                  </a:lnTo>
                  <a:lnTo>
                    <a:pt x="384" y="0"/>
                  </a:lnTo>
                  <a:lnTo>
                    <a:pt x="0" y="155"/>
                  </a:lnTo>
                  <a:cubicBezTo>
                    <a:pt x="85" y="220"/>
                    <a:pt x="206" y="268"/>
                    <a:pt x="344" y="292"/>
                  </a:cubicBezTo>
                  <a:close/>
                </a:path>
              </a:pathLst>
            </a:custGeom>
            <a:noFill/>
            <a:ln w="15875" cap="rnd">
              <a:solidFill>
                <a:srgbClr val="000000"/>
              </a:solidFill>
              <a:prstDash val="solid"/>
              <a:round/>
            </a:ln>
          </p:spPr>
          <p:txBody>
            <a:bodyPr/>
            <a:lstStyle/>
            <a:p>
              <a:endParaRPr/>
            </a:p>
          </p:txBody>
        </p:sp>
        <p:pic>
          <p:nvPicPr>
            <p:cNvPr id="188" name="图片 187"/>
            <p:cNvPicPr/>
            <p:nvPr/>
          </p:nvPicPr>
          <p:blipFill>
            <a:blip r:embed="rId12"/>
            <a:stretch>
              <a:fillRect/>
            </a:stretch>
          </p:blipFill>
          <p:spPr>
            <a:xfrm>
              <a:off x="1686" y="3339"/>
              <a:ext cx="248" cy="267"/>
            </a:xfrm>
            <a:prstGeom prst="rect">
              <a:avLst/>
            </a:prstGeom>
            <a:noFill/>
            <a:ln>
              <a:noFill/>
              <a:miter lim="800000"/>
              <a:headEnd/>
              <a:tailEnd/>
            </a:ln>
          </p:spPr>
        </p:pic>
        <p:pic>
          <p:nvPicPr>
            <p:cNvPr id="189" name="图片 188"/>
            <p:cNvPicPr/>
            <p:nvPr/>
          </p:nvPicPr>
          <p:blipFill>
            <a:blip r:embed="rId13"/>
            <a:stretch>
              <a:fillRect/>
            </a:stretch>
          </p:blipFill>
          <p:spPr>
            <a:xfrm>
              <a:off x="1686" y="3339"/>
              <a:ext cx="248" cy="267"/>
            </a:xfrm>
            <a:prstGeom prst="rect">
              <a:avLst/>
            </a:prstGeom>
            <a:noFill/>
            <a:ln>
              <a:noFill/>
              <a:miter lim="800000"/>
              <a:headEnd/>
              <a:tailEnd/>
            </a:ln>
          </p:spPr>
        </p:pic>
        <p:sp>
          <p:nvSpPr>
            <p:cNvPr id="190" name="任意多边形 189"/>
            <p:cNvSpPr/>
            <p:nvPr/>
          </p:nvSpPr>
          <p:spPr>
            <a:xfrm>
              <a:off x="1704" y="3355"/>
              <a:ext cx="223" cy="241"/>
            </a:xfrm>
            <a:custGeom>
              <a:avLst/>
              <a:gdLst/>
              <a:ahLst/>
              <a:cxnLst/>
              <a:rect l="0" t="0" r="0" b="0"/>
              <a:pathLst>
                <a:path w="344" h="391">
                  <a:moveTo>
                    <a:pt x="344" y="137"/>
                  </a:moveTo>
                  <a:cubicBezTo>
                    <a:pt x="205" y="114"/>
                    <a:pt x="83" y="66"/>
                    <a:pt x="0" y="0"/>
                  </a:cubicBezTo>
                  <a:lnTo>
                    <a:pt x="0" y="0"/>
                  </a:lnTo>
                  <a:lnTo>
                    <a:pt x="2" y="256"/>
                  </a:lnTo>
                  <a:cubicBezTo>
                    <a:pt x="87" y="320"/>
                    <a:pt x="208" y="368"/>
                    <a:pt x="344" y="391"/>
                  </a:cubicBezTo>
                  <a:lnTo>
                    <a:pt x="344" y="391"/>
                  </a:lnTo>
                  <a:lnTo>
                    <a:pt x="344" y="137"/>
                  </a:lnTo>
                  <a:close/>
                </a:path>
              </a:pathLst>
            </a:custGeom>
            <a:noFill/>
            <a:ln w="15875" cap="rnd">
              <a:solidFill>
                <a:srgbClr val="000000"/>
              </a:solidFill>
              <a:prstDash val="solid"/>
              <a:round/>
            </a:ln>
          </p:spPr>
          <p:txBody>
            <a:bodyPr/>
            <a:lstStyle/>
            <a:p>
              <a:endParaRPr/>
            </a:p>
          </p:txBody>
        </p:sp>
        <p:pic>
          <p:nvPicPr>
            <p:cNvPr id="191" name="图片 190"/>
            <p:cNvPicPr/>
            <p:nvPr/>
          </p:nvPicPr>
          <p:blipFill>
            <a:blip r:embed="rId14"/>
            <a:stretch>
              <a:fillRect/>
            </a:stretch>
          </p:blipFill>
          <p:spPr>
            <a:xfrm>
              <a:off x="1851" y="3378"/>
              <a:ext cx="104" cy="79"/>
            </a:xfrm>
            <a:prstGeom prst="rect">
              <a:avLst/>
            </a:prstGeom>
            <a:noFill/>
            <a:ln>
              <a:noFill/>
              <a:miter lim="800000"/>
              <a:headEnd/>
              <a:tailEnd/>
            </a:ln>
          </p:spPr>
        </p:pic>
        <p:pic>
          <p:nvPicPr>
            <p:cNvPr id="192" name="图片 191"/>
            <p:cNvPicPr/>
            <p:nvPr/>
          </p:nvPicPr>
          <p:blipFill>
            <a:blip r:embed="rId15"/>
            <a:stretch>
              <a:fillRect/>
            </a:stretch>
          </p:blipFill>
          <p:spPr>
            <a:xfrm>
              <a:off x="1851" y="3378"/>
              <a:ext cx="104" cy="79"/>
            </a:xfrm>
            <a:prstGeom prst="rect">
              <a:avLst/>
            </a:prstGeom>
            <a:noFill/>
            <a:ln>
              <a:noFill/>
              <a:miter lim="800000"/>
              <a:headEnd/>
              <a:tailEnd/>
            </a:ln>
          </p:spPr>
        </p:pic>
        <p:sp>
          <p:nvSpPr>
            <p:cNvPr id="193" name="任意多边形 192"/>
            <p:cNvSpPr/>
            <p:nvPr/>
          </p:nvSpPr>
          <p:spPr>
            <a:xfrm>
              <a:off x="1871" y="3399"/>
              <a:ext cx="57" cy="28"/>
            </a:xfrm>
            <a:custGeom>
              <a:avLst/>
              <a:gdLst/>
              <a:ahLst/>
              <a:cxnLst/>
              <a:rect l="0" t="0" r="0" b="0"/>
              <a:pathLst>
                <a:path w="57" h="28">
                  <a:moveTo>
                    <a:pt x="2" y="8"/>
                  </a:moveTo>
                  <a:cubicBezTo>
                    <a:pt x="3" y="2"/>
                    <a:pt x="17" y="0"/>
                    <a:pt x="31" y="4"/>
                  </a:cubicBezTo>
                  <a:cubicBezTo>
                    <a:pt x="46" y="8"/>
                    <a:pt x="57" y="15"/>
                    <a:pt x="55" y="21"/>
                  </a:cubicBezTo>
                  <a:cubicBezTo>
                    <a:pt x="54" y="26"/>
                    <a:pt x="41" y="28"/>
                    <a:pt x="26" y="24"/>
                  </a:cubicBezTo>
                  <a:cubicBezTo>
                    <a:pt x="11" y="21"/>
                    <a:pt x="0" y="13"/>
                    <a:pt x="2" y="8"/>
                  </a:cubicBezTo>
                </a:path>
              </a:pathLst>
            </a:custGeom>
            <a:noFill/>
            <a:ln w="4763" cap="rnd">
              <a:solidFill>
                <a:srgbClr val="000000"/>
              </a:solidFill>
              <a:prstDash val="solid"/>
              <a:round/>
            </a:ln>
          </p:spPr>
          <p:txBody>
            <a:bodyPr/>
            <a:lstStyle/>
            <a:p>
              <a:endParaRPr/>
            </a:p>
          </p:txBody>
        </p:sp>
        <p:sp>
          <p:nvSpPr>
            <p:cNvPr id="194" name="任意多边形 193"/>
            <p:cNvSpPr/>
            <p:nvPr/>
          </p:nvSpPr>
          <p:spPr>
            <a:xfrm>
              <a:off x="1840" y="3268"/>
              <a:ext cx="287" cy="121"/>
            </a:xfrm>
            <a:custGeom>
              <a:avLst/>
              <a:gdLst/>
              <a:ahLst/>
              <a:cxnLst/>
              <a:rect l="0" t="0" r="0" b="0"/>
              <a:pathLst>
                <a:path w="287" h="120">
                  <a:moveTo>
                    <a:pt x="265" y="72"/>
                  </a:moveTo>
                  <a:lnTo>
                    <a:pt x="287" y="81"/>
                  </a:lnTo>
                  <a:lnTo>
                    <a:pt x="182" y="121"/>
                  </a:lnTo>
                  <a:lnTo>
                    <a:pt x="0" y="51"/>
                  </a:lnTo>
                  <a:lnTo>
                    <a:pt x="135" y="0"/>
                  </a:lnTo>
                  <a:lnTo>
                    <a:pt x="109" y="34"/>
                  </a:lnTo>
                  <a:lnTo>
                    <a:pt x="77" y="47"/>
                  </a:lnTo>
                  <a:lnTo>
                    <a:pt x="221" y="102"/>
                  </a:lnTo>
                  <a:lnTo>
                    <a:pt x="252" y="89"/>
                  </a:lnTo>
                  <a:lnTo>
                    <a:pt x="265" y="72"/>
                  </a:lnTo>
                  <a:close/>
                </a:path>
              </a:pathLst>
            </a:custGeom>
            <a:solidFill>
              <a:srgbClr val="FFFFFF"/>
            </a:solidFill>
            <a:ln>
              <a:noFill/>
              <a:miter lim="800000"/>
            </a:ln>
          </p:spPr>
          <p:txBody>
            <a:bodyPr/>
            <a:lstStyle/>
            <a:p>
              <a:endParaRPr/>
            </a:p>
          </p:txBody>
        </p:sp>
        <p:sp>
          <p:nvSpPr>
            <p:cNvPr id="195" name="任意多边形 194"/>
            <p:cNvSpPr/>
            <p:nvPr/>
          </p:nvSpPr>
          <p:spPr>
            <a:xfrm>
              <a:off x="1840" y="3268"/>
              <a:ext cx="287" cy="121"/>
            </a:xfrm>
            <a:custGeom>
              <a:avLst/>
              <a:gdLst/>
              <a:ahLst/>
              <a:cxnLst/>
              <a:rect l="0" t="0" r="0" b="0"/>
              <a:pathLst>
                <a:path w="287" h="120">
                  <a:moveTo>
                    <a:pt x="265" y="72"/>
                  </a:moveTo>
                  <a:lnTo>
                    <a:pt x="287" y="81"/>
                  </a:lnTo>
                  <a:lnTo>
                    <a:pt x="182" y="121"/>
                  </a:lnTo>
                  <a:lnTo>
                    <a:pt x="0" y="51"/>
                  </a:lnTo>
                  <a:lnTo>
                    <a:pt x="135" y="0"/>
                  </a:lnTo>
                  <a:lnTo>
                    <a:pt x="109" y="34"/>
                  </a:lnTo>
                  <a:lnTo>
                    <a:pt x="77" y="47"/>
                  </a:lnTo>
                  <a:lnTo>
                    <a:pt x="221" y="102"/>
                  </a:lnTo>
                  <a:lnTo>
                    <a:pt x="252" y="89"/>
                  </a:lnTo>
                  <a:lnTo>
                    <a:pt x="265" y="72"/>
                  </a:lnTo>
                  <a:close/>
                </a:path>
              </a:pathLst>
            </a:custGeom>
            <a:noFill/>
            <a:ln w="15875" cap="rnd">
              <a:solidFill>
                <a:srgbClr val="000000"/>
              </a:solidFill>
              <a:prstDash val="solid"/>
              <a:round/>
            </a:ln>
          </p:spPr>
          <p:txBody>
            <a:bodyPr/>
            <a:lstStyle/>
            <a:p>
              <a:endParaRPr/>
            </a:p>
          </p:txBody>
        </p:sp>
        <p:sp>
          <p:nvSpPr>
            <p:cNvPr id="196" name="任意多边形 195"/>
            <p:cNvSpPr/>
            <p:nvPr/>
          </p:nvSpPr>
          <p:spPr>
            <a:xfrm>
              <a:off x="1949" y="3196"/>
              <a:ext cx="247" cy="161"/>
            </a:xfrm>
            <a:custGeom>
              <a:avLst/>
              <a:gdLst/>
              <a:ahLst/>
              <a:cxnLst/>
              <a:rect l="0" t="0" r="0" b="0"/>
              <a:pathLst>
                <a:path w="380" h="260">
                  <a:moveTo>
                    <a:pt x="221" y="260"/>
                  </a:moveTo>
                  <a:cubicBezTo>
                    <a:pt x="256" y="203"/>
                    <a:pt x="310" y="148"/>
                    <a:pt x="380" y="99"/>
                  </a:cubicBezTo>
                  <a:cubicBezTo>
                    <a:pt x="302" y="67"/>
                    <a:pt x="226" y="34"/>
                    <a:pt x="152" y="0"/>
                  </a:cubicBezTo>
                  <a:cubicBezTo>
                    <a:pt x="83" y="52"/>
                    <a:pt x="31" y="110"/>
                    <a:pt x="0" y="171"/>
                  </a:cubicBezTo>
                  <a:cubicBezTo>
                    <a:pt x="73" y="203"/>
                    <a:pt x="147" y="233"/>
                    <a:pt x="221" y="260"/>
                  </a:cubicBezTo>
                </a:path>
              </a:pathLst>
            </a:custGeom>
            <a:solidFill>
              <a:srgbClr val="FFFFFF"/>
            </a:solidFill>
            <a:ln w="0">
              <a:solidFill>
                <a:srgbClr val="000000"/>
              </a:solidFill>
              <a:prstDash val="solid"/>
              <a:miter lim="800000"/>
            </a:ln>
          </p:spPr>
          <p:txBody>
            <a:bodyPr/>
            <a:lstStyle/>
            <a:p>
              <a:endParaRPr/>
            </a:p>
          </p:txBody>
        </p:sp>
        <p:sp>
          <p:nvSpPr>
            <p:cNvPr id="197" name="任意多边形 196"/>
            <p:cNvSpPr/>
            <p:nvPr/>
          </p:nvSpPr>
          <p:spPr>
            <a:xfrm>
              <a:off x="1949" y="3196"/>
              <a:ext cx="246" cy="161"/>
            </a:xfrm>
            <a:custGeom>
              <a:avLst/>
              <a:gdLst/>
              <a:ahLst/>
              <a:cxnLst/>
              <a:rect l="0" t="0" r="0" b="0"/>
              <a:pathLst>
                <a:path w="246" h="161">
                  <a:moveTo>
                    <a:pt x="143" y="161"/>
                  </a:moveTo>
                  <a:cubicBezTo>
                    <a:pt x="166" y="125"/>
                    <a:pt x="201" y="91"/>
                    <a:pt x="246" y="61"/>
                  </a:cubicBezTo>
                  <a:cubicBezTo>
                    <a:pt x="196" y="41"/>
                    <a:pt x="147" y="21"/>
                    <a:pt x="99" y="0"/>
                  </a:cubicBezTo>
                  <a:cubicBezTo>
                    <a:pt x="54" y="32"/>
                    <a:pt x="20" y="68"/>
                    <a:pt x="0" y="106"/>
                  </a:cubicBezTo>
                  <a:cubicBezTo>
                    <a:pt x="48" y="125"/>
                    <a:pt x="96" y="144"/>
                    <a:pt x="143" y="161"/>
                  </a:cubicBezTo>
                </a:path>
              </a:pathLst>
            </a:custGeom>
            <a:noFill/>
            <a:ln w="15875" cap="rnd">
              <a:solidFill>
                <a:srgbClr val="000000"/>
              </a:solidFill>
              <a:prstDash val="solid"/>
              <a:round/>
            </a:ln>
          </p:spPr>
          <p:txBody>
            <a:bodyPr/>
            <a:lstStyle/>
            <a:p>
              <a:endParaRPr/>
            </a:p>
          </p:txBody>
        </p:sp>
        <p:pic>
          <p:nvPicPr>
            <p:cNvPr id="198" name="图片 197"/>
            <p:cNvPicPr/>
            <p:nvPr/>
          </p:nvPicPr>
          <p:blipFill>
            <a:blip r:embed="rId16"/>
            <a:stretch>
              <a:fillRect/>
            </a:stretch>
          </p:blipFill>
          <p:spPr>
            <a:xfrm>
              <a:off x="1706" y="3368"/>
              <a:ext cx="94" cy="79"/>
            </a:xfrm>
            <a:prstGeom prst="rect">
              <a:avLst/>
            </a:prstGeom>
            <a:noFill/>
            <a:ln>
              <a:noFill/>
              <a:miter lim="800000"/>
              <a:headEnd/>
              <a:tailEnd/>
            </a:ln>
          </p:spPr>
        </p:pic>
        <p:pic>
          <p:nvPicPr>
            <p:cNvPr id="199" name="图片 198"/>
            <p:cNvPicPr/>
            <p:nvPr/>
          </p:nvPicPr>
          <p:blipFill>
            <a:blip r:embed="rId17"/>
            <a:stretch>
              <a:fillRect/>
            </a:stretch>
          </p:blipFill>
          <p:spPr>
            <a:xfrm>
              <a:off x="1706" y="3368"/>
              <a:ext cx="94" cy="79"/>
            </a:xfrm>
            <a:prstGeom prst="rect">
              <a:avLst/>
            </a:prstGeom>
            <a:noFill/>
            <a:ln>
              <a:noFill/>
              <a:miter lim="800000"/>
              <a:headEnd/>
              <a:tailEnd/>
            </a:ln>
          </p:spPr>
        </p:pic>
        <p:sp>
          <p:nvSpPr>
            <p:cNvPr id="200" name="任意多边形 199"/>
            <p:cNvSpPr/>
            <p:nvPr/>
          </p:nvSpPr>
          <p:spPr>
            <a:xfrm>
              <a:off x="1719" y="3380"/>
              <a:ext cx="64" cy="53"/>
            </a:xfrm>
            <a:custGeom>
              <a:avLst/>
              <a:gdLst/>
              <a:ahLst/>
              <a:cxnLst/>
              <a:rect l="0" t="0" r="0" b="0"/>
              <a:pathLst>
                <a:path w="64" h="52">
                  <a:moveTo>
                    <a:pt x="64" y="53"/>
                  </a:moveTo>
                  <a:cubicBezTo>
                    <a:pt x="64" y="46"/>
                    <a:pt x="64" y="39"/>
                    <a:pt x="64" y="32"/>
                  </a:cubicBezTo>
                  <a:cubicBezTo>
                    <a:pt x="41" y="23"/>
                    <a:pt x="19" y="12"/>
                    <a:pt x="0" y="0"/>
                  </a:cubicBezTo>
                  <a:cubicBezTo>
                    <a:pt x="0" y="7"/>
                    <a:pt x="0" y="14"/>
                    <a:pt x="0" y="21"/>
                  </a:cubicBezTo>
                  <a:cubicBezTo>
                    <a:pt x="16" y="32"/>
                    <a:pt x="38" y="43"/>
                    <a:pt x="64" y="53"/>
                  </a:cubicBezTo>
                </a:path>
              </a:pathLst>
            </a:custGeom>
            <a:noFill/>
            <a:ln w="15875" cap="rnd">
              <a:solidFill>
                <a:srgbClr val="000000"/>
              </a:solidFill>
              <a:prstDash val="solid"/>
              <a:round/>
            </a:ln>
          </p:spPr>
          <p:txBody>
            <a:bodyPr/>
            <a:lstStyle/>
            <a:p>
              <a:endParaRPr/>
            </a:p>
          </p:txBody>
        </p:sp>
        <p:pic>
          <p:nvPicPr>
            <p:cNvPr id="201" name="图片 200"/>
            <p:cNvPicPr/>
            <p:nvPr/>
          </p:nvPicPr>
          <p:blipFill>
            <a:blip r:embed="rId18"/>
            <a:stretch>
              <a:fillRect/>
            </a:stretch>
          </p:blipFill>
          <p:spPr>
            <a:xfrm>
              <a:off x="1613" y="3408"/>
              <a:ext cx="301" cy="148"/>
            </a:xfrm>
            <a:prstGeom prst="rect">
              <a:avLst/>
            </a:prstGeom>
            <a:noFill/>
            <a:ln>
              <a:noFill/>
              <a:miter lim="800000"/>
              <a:headEnd/>
              <a:tailEnd/>
            </a:ln>
          </p:spPr>
        </p:pic>
        <p:pic>
          <p:nvPicPr>
            <p:cNvPr id="202" name="图片 201"/>
            <p:cNvPicPr/>
            <p:nvPr/>
          </p:nvPicPr>
          <p:blipFill>
            <a:blip r:embed="rId19"/>
            <a:stretch>
              <a:fillRect/>
            </a:stretch>
          </p:blipFill>
          <p:spPr>
            <a:xfrm>
              <a:off x="1613" y="3408"/>
              <a:ext cx="301" cy="148"/>
            </a:xfrm>
            <a:prstGeom prst="rect">
              <a:avLst/>
            </a:prstGeom>
            <a:noFill/>
            <a:ln>
              <a:noFill/>
              <a:miter lim="800000"/>
              <a:headEnd/>
              <a:tailEnd/>
            </a:ln>
          </p:spPr>
        </p:pic>
        <p:sp>
          <p:nvSpPr>
            <p:cNvPr id="203" name="任意多边形 202"/>
            <p:cNvSpPr/>
            <p:nvPr/>
          </p:nvSpPr>
          <p:spPr>
            <a:xfrm>
              <a:off x="1623" y="3423"/>
              <a:ext cx="275" cy="123"/>
            </a:xfrm>
            <a:custGeom>
              <a:avLst/>
              <a:gdLst/>
              <a:ahLst/>
              <a:cxnLst/>
              <a:rect l="0" t="0" r="0" b="0"/>
              <a:pathLst>
                <a:path w="422" h="199">
                  <a:moveTo>
                    <a:pt x="424" y="96"/>
                  </a:moveTo>
                  <a:lnTo>
                    <a:pt x="276" y="154"/>
                  </a:lnTo>
                  <a:lnTo>
                    <a:pt x="276" y="199"/>
                  </a:lnTo>
                  <a:lnTo>
                    <a:pt x="424" y="199"/>
                  </a:lnTo>
                  <a:lnTo>
                    <a:pt x="424" y="96"/>
                  </a:lnTo>
                  <a:close/>
                  <a:moveTo>
                    <a:pt x="0" y="91"/>
                  </a:moveTo>
                  <a:lnTo>
                    <a:pt x="0" y="55"/>
                  </a:lnTo>
                  <a:lnTo>
                    <a:pt x="138" y="0"/>
                  </a:lnTo>
                  <a:lnTo>
                    <a:pt x="138" y="34"/>
                  </a:lnTo>
                  <a:cubicBezTo>
                    <a:pt x="95" y="56"/>
                    <a:pt x="49" y="75"/>
                    <a:pt x="0" y="91"/>
                  </a:cubicBezTo>
                  <a:close/>
                  <a:moveTo>
                    <a:pt x="276" y="199"/>
                  </a:moveTo>
                  <a:lnTo>
                    <a:pt x="276" y="178"/>
                  </a:lnTo>
                  <a:lnTo>
                    <a:pt x="244" y="187"/>
                  </a:lnTo>
                  <a:lnTo>
                    <a:pt x="276" y="199"/>
                  </a:lnTo>
                  <a:close/>
                </a:path>
              </a:pathLst>
            </a:custGeom>
            <a:noFill/>
            <a:ln w="15875" cap="rnd">
              <a:solidFill>
                <a:srgbClr val="000000"/>
              </a:solidFill>
              <a:prstDash val="solid"/>
              <a:round/>
            </a:ln>
          </p:spPr>
          <p:txBody>
            <a:bodyPr/>
            <a:lstStyle/>
            <a:p>
              <a:endParaRPr/>
            </a:p>
          </p:txBody>
        </p:sp>
        <p:sp>
          <p:nvSpPr>
            <p:cNvPr id="204" name="任意多边形 203"/>
            <p:cNvSpPr/>
            <p:nvPr/>
          </p:nvSpPr>
          <p:spPr>
            <a:xfrm>
              <a:off x="1560" y="3436"/>
              <a:ext cx="319" cy="118"/>
            </a:xfrm>
            <a:custGeom>
              <a:avLst/>
              <a:gdLst/>
              <a:ahLst/>
              <a:cxnLst/>
              <a:rect l="0" t="0" r="0" b="0"/>
              <a:pathLst>
                <a:path w="492" h="191">
                  <a:moveTo>
                    <a:pt x="0" y="99"/>
                  </a:moveTo>
                  <a:lnTo>
                    <a:pt x="231" y="191"/>
                  </a:lnTo>
                  <a:cubicBezTo>
                    <a:pt x="279" y="180"/>
                    <a:pt x="327" y="168"/>
                    <a:pt x="374" y="157"/>
                  </a:cubicBezTo>
                  <a:lnTo>
                    <a:pt x="374" y="157"/>
                  </a:lnTo>
                  <a:lnTo>
                    <a:pt x="374" y="133"/>
                  </a:lnTo>
                  <a:lnTo>
                    <a:pt x="492" y="87"/>
                  </a:lnTo>
                  <a:lnTo>
                    <a:pt x="267" y="0"/>
                  </a:lnTo>
                  <a:cubicBezTo>
                    <a:pt x="187" y="45"/>
                    <a:pt x="96" y="78"/>
                    <a:pt x="0" y="99"/>
                  </a:cubicBezTo>
                  <a:close/>
                </a:path>
              </a:pathLst>
            </a:custGeom>
            <a:solidFill>
              <a:srgbClr val="FFFFFF"/>
            </a:solidFill>
            <a:ln w="0">
              <a:solidFill>
                <a:srgbClr val="000000"/>
              </a:solidFill>
              <a:prstDash val="solid"/>
              <a:miter lim="800000"/>
            </a:ln>
          </p:spPr>
          <p:txBody>
            <a:bodyPr/>
            <a:lstStyle/>
            <a:p>
              <a:endParaRPr/>
            </a:p>
          </p:txBody>
        </p:sp>
        <p:sp>
          <p:nvSpPr>
            <p:cNvPr id="205" name="任意多边形 204"/>
            <p:cNvSpPr/>
            <p:nvPr/>
          </p:nvSpPr>
          <p:spPr>
            <a:xfrm>
              <a:off x="1560" y="3436"/>
              <a:ext cx="319" cy="118"/>
            </a:xfrm>
            <a:custGeom>
              <a:avLst/>
              <a:gdLst/>
              <a:ahLst/>
              <a:cxnLst/>
              <a:rect l="0" t="0" r="0" b="0"/>
              <a:pathLst>
                <a:path w="492" h="191">
                  <a:moveTo>
                    <a:pt x="0" y="99"/>
                  </a:moveTo>
                  <a:lnTo>
                    <a:pt x="231" y="191"/>
                  </a:lnTo>
                  <a:cubicBezTo>
                    <a:pt x="279" y="180"/>
                    <a:pt x="327" y="168"/>
                    <a:pt x="374" y="157"/>
                  </a:cubicBezTo>
                  <a:lnTo>
                    <a:pt x="374" y="157"/>
                  </a:lnTo>
                  <a:lnTo>
                    <a:pt x="374" y="133"/>
                  </a:lnTo>
                  <a:lnTo>
                    <a:pt x="492" y="87"/>
                  </a:lnTo>
                  <a:lnTo>
                    <a:pt x="267" y="0"/>
                  </a:lnTo>
                  <a:cubicBezTo>
                    <a:pt x="187" y="45"/>
                    <a:pt x="96" y="78"/>
                    <a:pt x="0" y="99"/>
                  </a:cubicBezTo>
                  <a:close/>
                </a:path>
              </a:pathLst>
            </a:custGeom>
            <a:noFill/>
            <a:ln w="15875" cap="rnd">
              <a:solidFill>
                <a:srgbClr val="000000"/>
              </a:solidFill>
              <a:prstDash val="solid"/>
              <a:round/>
            </a:ln>
          </p:spPr>
          <p:txBody>
            <a:bodyPr/>
            <a:lstStyle/>
            <a:p>
              <a:endParaRPr/>
            </a:p>
          </p:txBody>
        </p:sp>
        <p:sp>
          <p:nvSpPr>
            <p:cNvPr id="206" name="任意多边形 205"/>
            <p:cNvSpPr/>
            <p:nvPr/>
          </p:nvSpPr>
          <p:spPr>
            <a:xfrm>
              <a:off x="1560" y="3196"/>
              <a:ext cx="637" cy="424"/>
            </a:xfrm>
            <a:custGeom>
              <a:avLst/>
              <a:gdLst/>
              <a:ahLst/>
              <a:cxnLst/>
              <a:rect l="0" t="0" r="0" b="0"/>
              <a:pathLst>
                <a:path w="984" h="686">
                  <a:moveTo>
                    <a:pt x="945" y="240"/>
                  </a:moveTo>
                  <a:lnTo>
                    <a:pt x="868" y="207"/>
                  </a:lnTo>
                  <a:lnTo>
                    <a:pt x="868" y="207"/>
                  </a:lnTo>
                  <a:cubicBezTo>
                    <a:pt x="895" y="165"/>
                    <a:pt x="934" y="129"/>
                    <a:pt x="984" y="100"/>
                  </a:cubicBezTo>
                  <a:lnTo>
                    <a:pt x="984" y="100"/>
                  </a:lnTo>
                  <a:lnTo>
                    <a:pt x="751" y="0"/>
                  </a:lnTo>
                  <a:cubicBezTo>
                    <a:pt x="702" y="32"/>
                    <a:pt x="661" y="70"/>
                    <a:pt x="630" y="113"/>
                  </a:cubicBezTo>
                  <a:lnTo>
                    <a:pt x="606" y="102"/>
                  </a:lnTo>
                  <a:lnTo>
                    <a:pt x="222" y="257"/>
                  </a:lnTo>
                  <a:lnTo>
                    <a:pt x="222" y="374"/>
                  </a:lnTo>
                  <a:lnTo>
                    <a:pt x="98" y="422"/>
                  </a:lnTo>
                  <a:lnTo>
                    <a:pt x="98" y="458"/>
                  </a:lnTo>
                  <a:cubicBezTo>
                    <a:pt x="66" y="468"/>
                    <a:pt x="33" y="478"/>
                    <a:pt x="0" y="487"/>
                  </a:cubicBezTo>
                  <a:lnTo>
                    <a:pt x="0" y="487"/>
                  </a:lnTo>
                  <a:lnTo>
                    <a:pt x="231" y="579"/>
                  </a:lnTo>
                  <a:lnTo>
                    <a:pt x="246" y="576"/>
                  </a:lnTo>
                  <a:cubicBezTo>
                    <a:pt x="332" y="628"/>
                    <a:pt x="443" y="667"/>
                    <a:pt x="566" y="686"/>
                  </a:cubicBezTo>
                  <a:lnTo>
                    <a:pt x="566" y="686"/>
                  </a:lnTo>
                  <a:lnTo>
                    <a:pt x="926" y="542"/>
                  </a:lnTo>
                  <a:lnTo>
                    <a:pt x="926" y="504"/>
                  </a:lnTo>
                  <a:lnTo>
                    <a:pt x="945" y="495"/>
                  </a:lnTo>
                  <a:lnTo>
                    <a:pt x="945" y="240"/>
                  </a:lnTo>
                  <a:close/>
                </a:path>
              </a:pathLst>
            </a:custGeom>
            <a:noFill/>
            <a:ln w="33338" cap="rnd">
              <a:solidFill>
                <a:srgbClr val="000000"/>
              </a:solidFill>
              <a:prstDash val="solid"/>
              <a:round/>
            </a:ln>
          </p:spPr>
          <p:txBody>
            <a:bodyPr/>
            <a:lstStyle/>
            <a:p>
              <a:endParaRPr/>
            </a:p>
          </p:txBody>
        </p:sp>
        <p:sp>
          <p:nvSpPr>
            <p:cNvPr id="207" name="任意多边形 206"/>
            <p:cNvSpPr/>
            <p:nvPr/>
          </p:nvSpPr>
          <p:spPr>
            <a:xfrm>
              <a:off x="4470" y="3491"/>
              <a:ext cx="376" cy="106"/>
            </a:xfrm>
            <a:custGeom>
              <a:avLst/>
              <a:gdLst/>
              <a:ahLst/>
              <a:cxnLst/>
              <a:rect l="0" t="0" r="0" b="0"/>
              <a:pathLst>
                <a:path w="580" h="171">
                  <a:moveTo>
                    <a:pt x="0" y="85"/>
                  </a:moveTo>
                  <a:cubicBezTo>
                    <a:pt x="0" y="38"/>
                    <a:pt x="130" y="0"/>
                    <a:pt x="290" y="0"/>
                  </a:cubicBezTo>
                  <a:cubicBezTo>
                    <a:pt x="450" y="0"/>
                    <a:pt x="580" y="38"/>
                    <a:pt x="580" y="85"/>
                  </a:cubicBezTo>
                  <a:cubicBezTo>
                    <a:pt x="580" y="85"/>
                    <a:pt x="580" y="85"/>
                    <a:pt x="580" y="85"/>
                  </a:cubicBezTo>
                  <a:cubicBezTo>
                    <a:pt x="580" y="132"/>
                    <a:pt x="450" y="171"/>
                    <a:pt x="290" y="171"/>
                  </a:cubicBezTo>
                  <a:cubicBezTo>
                    <a:pt x="130" y="171"/>
                    <a:pt x="0" y="132"/>
                    <a:pt x="0" y="85"/>
                  </a:cubicBezTo>
                </a:path>
              </a:pathLst>
            </a:custGeom>
            <a:solidFill>
              <a:srgbClr val="E8EEF7"/>
            </a:solidFill>
            <a:ln w="0">
              <a:solidFill>
                <a:srgbClr val="000000"/>
              </a:solidFill>
              <a:prstDash val="solid"/>
              <a:miter lim="800000"/>
            </a:ln>
          </p:spPr>
          <p:txBody>
            <a:bodyPr/>
            <a:lstStyle/>
            <a:p>
              <a:endParaRPr/>
            </a:p>
          </p:txBody>
        </p:sp>
        <p:sp>
          <p:nvSpPr>
            <p:cNvPr id="208" name="任意多边形 207"/>
            <p:cNvSpPr/>
            <p:nvPr/>
          </p:nvSpPr>
          <p:spPr>
            <a:xfrm>
              <a:off x="4470" y="3491"/>
              <a:ext cx="376" cy="106"/>
            </a:xfrm>
            <a:custGeom>
              <a:avLst/>
              <a:gdLst/>
              <a:ahLst/>
              <a:cxnLst/>
              <a:rect l="0" t="0" r="0" b="0"/>
              <a:pathLst>
                <a:path w="376" h="105">
                  <a:moveTo>
                    <a:pt x="0" y="53"/>
                  </a:moveTo>
                  <a:cubicBezTo>
                    <a:pt x="0" y="24"/>
                    <a:pt x="84" y="0"/>
                    <a:pt x="188" y="0"/>
                  </a:cubicBezTo>
                  <a:cubicBezTo>
                    <a:pt x="292" y="0"/>
                    <a:pt x="376" y="24"/>
                    <a:pt x="376" y="53"/>
                  </a:cubicBezTo>
                  <a:cubicBezTo>
                    <a:pt x="376" y="53"/>
                    <a:pt x="376" y="53"/>
                    <a:pt x="376" y="53"/>
                  </a:cubicBezTo>
                  <a:cubicBezTo>
                    <a:pt x="376" y="82"/>
                    <a:pt x="292" y="106"/>
                    <a:pt x="188" y="106"/>
                  </a:cubicBezTo>
                  <a:cubicBezTo>
                    <a:pt x="84" y="106"/>
                    <a:pt x="0" y="82"/>
                    <a:pt x="0" y="53"/>
                  </a:cubicBezTo>
                </a:path>
              </a:pathLst>
            </a:custGeom>
            <a:noFill/>
            <a:ln w="4763" cap="rnd">
              <a:solidFill>
                <a:srgbClr val="000000"/>
              </a:solidFill>
              <a:prstDash val="solid"/>
              <a:round/>
            </a:ln>
          </p:spPr>
          <p:txBody>
            <a:bodyPr/>
            <a:lstStyle/>
            <a:p>
              <a:endParaRPr/>
            </a:p>
          </p:txBody>
        </p:sp>
        <p:sp>
          <p:nvSpPr>
            <p:cNvPr id="209" name="任意多边形 208"/>
            <p:cNvSpPr/>
            <p:nvPr/>
          </p:nvSpPr>
          <p:spPr>
            <a:xfrm>
              <a:off x="4564" y="3517"/>
              <a:ext cx="188" cy="54"/>
            </a:xfrm>
            <a:custGeom>
              <a:avLst/>
              <a:gdLst/>
              <a:ahLst/>
              <a:cxnLst/>
              <a:rect l="0" t="0" r="0" b="0"/>
              <a:pathLst>
                <a:path w="290" h="86">
                  <a:moveTo>
                    <a:pt x="0" y="43"/>
                  </a:moveTo>
                  <a:cubicBezTo>
                    <a:pt x="0" y="20"/>
                    <a:pt x="65" y="0"/>
                    <a:pt x="145" y="0"/>
                  </a:cubicBezTo>
                  <a:cubicBezTo>
                    <a:pt x="225" y="0"/>
                    <a:pt x="290" y="20"/>
                    <a:pt x="290" y="43"/>
                  </a:cubicBezTo>
                  <a:cubicBezTo>
                    <a:pt x="290" y="43"/>
                    <a:pt x="290" y="43"/>
                    <a:pt x="290" y="43"/>
                  </a:cubicBezTo>
                  <a:cubicBezTo>
                    <a:pt x="290" y="67"/>
                    <a:pt x="225" y="86"/>
                    <a:pt x="145" y="86"/>
                  </a:cubicBezTo>
                  <a:cubicBezTo>
                    <a:pt x="65" y="86"/>
                    <a:pt x="0" y="67"/>
                    <a:pt x="0" y="43"/>
                  </a:cubicBezTo>
                </a:path>
              </a:pathLst>
            </a:custGeom>
            <a:solidFill>
              <a:srgbClr val="FFFFFF"/>
            </a:solidFill>
            <a:ln w="0">
              <a:solidFill>
                <a:srgbClr val="000000"/>
              </a:solidFill>
              <a:prstDash val="solid"/>
              <a:miter lim="800000"/>
            </a:ln>
          </p:spPr>
          <p:txBody>
            <a:bodyPr/>
            <a:lstStyle/>
            <a:p>
              <a:endParaRPr/>
            </a:p>
          </p:txBody>
        </p:sp>
        <p:sp>
          <p:nvSpPr>
            <p:cNvPr id="210" name="任意多边形 209"/>
            <p:cNvSpPr/>
            <p:nvPr/>
          </p:nvSpPr>
          <p:spPr>
            <a:xfrm>
              <a:off x="4564" y="3517"/>
              <a:ext cx="188" cy="53"/>
            </a:xfrm>
            <a:custGeom>
              <a:avLst/>
              <a:gdLst/>
              <a:ahLst/>
              <a:cxnLst/>
              <a:rect l="0" t="0" r="0" b="0"/>
              <a:pathLst>
                <a:path w="188" h="52">
                  <a:moveTo>
                    <a:pt x="0" y="27"/>
                  </a:moveTo>
                  <a:cubicBezTo>
                    <a:pt x="0" y="13"/>
                    <a:pt x="42" y="0"/>
                    <a:pt x="94" y="0"/>
                  </a:cubicBezTo>
                  <a:cubicBezTo>
                    <a:pt x="146" y="0"/>
                    <a:pt x="188" y="13"/>
                    <a:pt x="188" y="27"/>
                  </a:cubicBezTo>
                  <a:cubicBezTo>
                    <a:pt x="188" y="27"/>
                    <a:pt x="188" y="27"/>
                    <a:pt x="188" y="27"/>
                  </a:cubicBezTo>
                  <a:cubicBezTo>
                    <a:pt x="188" y="42"/>
                    <a:pt x="146" y="53"/>
                    <a:pt x="94" y="53"/>
                  </a:cubicBezTo>
                  <a:cubicBezTo>
                    <a:pt x="42" y="53"/>
                    <a:pt x="0" y="42"/>
                    <a:pt x="0" y="27"/>
                  </a:cubicBezTo>
                </a:path>
              </a:pathLst>
            </a:custGeom>
            <a:noFill/>
            <a:ln w="4763" cap="rnd">
              <a:solidFill>
                <a:srgbClr val="000000"/>
              </a:solidFill>
              <a:prstDash val="solid"/>
              <a:round/>
            </a:ln>
          </p:spPr>
          <p:txBody>
            <a:bodyPr/>
            <a:lstStyle/>
            <a:p>
              <a:endParaRPr/>
            </a:p>
          </p:txBody>
        </p:sp>
        <p:cxnSp>
          <p:nvCxnSpPr>
            <p:cNvPr id="211" name="直接连接符 210"/>
            <p:cNvCxnSpPr/>
            <p:nvPr/>
          </p:nvCxnSpPr>
          <p:spPr>
            <a:xfrm flipH="1">
              <a:off x="3379" y="1062"/>
              <a:ext cx="188" cy="235"/>
            </a:xfrm>
            <a:prstGeom prst="line">
              <a:avLst/>
            </a:prstGeom>
            <a:noFill/>
            <a:ln w="4763" cap="rnd">
              <a:solidFill>
                <a:srgbClr val="4677BF"/>
              </a:solidFill>
              <a:miter lim="800000"/>
            </a:ln>
          </p:spPr>
        </p:cxnSp>
        <p:sp>
          <p:nvSpPr>
            <p:cNvPr id="212" name="任意多边形 211"/>
            <p:cNvSpPr/>
            <p:nvPr/>
          </p:nvSpPr>
          <p:spPr>
            <a:xfrm>
              <a:off x="3343" y="1261"/>
              <a:ext cx="77" cy="80"/>
            </a:xfrm>
            <a:custGeom>
              <a:avLst/>
              <a:gdLst/>
              <a:ahLst/>
              <a:cxnLst/>
              <a:rect l="0" t="0" r="0" b="0"/>
              <a:pathLst>
                <a:path w="119" h="129">
                  <a:moveTo>
                    <a:pt x="0" y="129"/>
                  </a:moveTo>
                  <a:lnTo>
                    <a:pt x="26" y="0"/>
                  </a:lnTo>
                  <a:cubicBezTo>
                    <a:pt x="44" y="37"/>
                    <a:pt x="78" y="64"/>
                    <a:pt x="119" y="72"/>
                  </a:cubicBezTo>
                  <a:lnTo>
                    <a:pt x="0" y="129"/>
                  </a:lnTo>
                  <a:close/>
                </a:path>
              </a:pathLst>
            </a:custGeom>
            <a:solidFill>
              <a:srgbClr val="4677BF"/>
            </a:solidFill>
            <a:ln w="0">
              <a:solidFill>
                <a:srgbClr val="000000"/>
              </a:solidFill>
              <a:prstDash val="solid"/>
              <a:miter lim="800000"/>
            </a:ln>
          </p:spPr>
          <p:txBody>
            <a:bodyPr/>
            <a:lstStyle/>
            <a:p>
              <a:endParaRPr/>
            </a:p>
          </p:txBody>
        </p:sp>
        <p:sp>
          <p:nvSpPr>
            <p:cNvPr id="213" name="矩形 212"/>
            <p:cNvSpPr/>
            <p:nvPr/>
          </p:nvSpPr>
          <p:spPr>
            <a:xfrm>
              <a:off x="3379" y="1003"/>
              <a:ext cx="442" cy="138"/>
            </a:xfrm>
            <a:prstGeom prst="rect">
              <a:avLst/>
            </a:prstGeom>
            <a:solidFill>
              <a:srgbClr val="FFFFFF"/>
            </a:solidFill>
            <a:ln>
              <a:noFill/>
              <a:miter lim="800000"/>
            </a:ln>
          </p:spPr>
          <p:txBody>
            <a:bodyPr/>
            <a:lstStyle/>
            <a:p>
              <a:endParaRPr/>
            </a:p>
          </p:txBody>
        </p:sp>
        <p:sp>
          <p:nvSpPr>
            <p:cNvPr id="214" name="矩形 213"/>
            <p:cNvSpPr/>
            <p:nvPr/>
          </p:nvSpPr>
          <p:spPr>
            <a:xfrm>
              <a:off x="3386" y="1004"/>
              <a:ext cx="448" cy="147"/>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400">
                  <a:solidFill>
                    <a:srgbClr val="000000"/>
                  </a:solidFill>
                  <a:latin typeface="宋体" panose="02010600030101010101" pitchFamily="2" charset="-122"/>
                </a:rPr>
                <a:t>用户进程</a:t>
              </a:r>
            </a:p>
          </p:txBody>
        </p:sp>
        <p:cxnSp>
          <p:nvCxnSpPr>
            <p:cNvPr id="215" name="直接连接符 214"/>
            <p:cNvCxnSpPr/>
            <p:nvPr/>
          </p:nvCxnSpPr>
          <p:spPr>
            <a:xfrm flipH="1">
              <a:off x="3193" y="1671"/>
              <a:ext cx="0" cy="102"/>
            </a:xfrm>
            <a:prstGeom prst="line">
              <a:avLst/>
            </a:prstGeom>
            <a:noFill/>
            <a:ln w="15875" cap="rnd">
              <a:solidFill>
                <a:srgbClr val="4677BF"/>
              </a:solidFill>
              <a:miter lim="800000"/>
            </a:ln>
          </p:spPr>
        </p:cxnSp>
        <p:sp>
          <p:nvSpPr>
            <p:cNvPr id="216" name="任意多边形 215"/>
            <p:cNvSpPr/>
            <p:nvPr/>
          </p:nvSpPr>
          <p:spPr>
            <a:xfrm>
              <a:off x="3149" y="1752"/>
              <a:ext cx="89" cy="85"/>
            </a:xfrm>
            <a:custGeom>
              <a:avLst/>
              <a:gdLst/>
              <a:ahLst/>
              <a:cxnLst/>
              <a:rect l="0" t="0" r="0" b="0"/>
              <a:pathLst>
                <a:path w="138" h="138">
                  <a:moveTo>
                    <a:pt x="69" y="138"/>
                  </a:moveTo>
                  <a:lnTo>
                    <a:pt x="0" y="0"/>
                  </a:lnTo>
                  <a:cubicBezTo>
                    <a:pt x="43" y="22"/>
                    <a:pt x="94" y="22"/>
                    <a:pt x="138" y="0"/>
                  </a:cubicBezTo>
                  <a:lnTo>
                    <a:pt x="69" y="138"/>
                  </a:lnTo>
                  <a:close/>
                </a:path>
              </a:pathLst>
            </a:custGeom>
            <a:solidFill>
              <a:srgbClr val="4677BF"/>
            </a:solidFill>
            <a:ln w="0">
              <a:solidFill>
                <a:srgbClr val="000000"/>
              </a:solidFill>
              <a:prstDash val="solid"/>
              <a:miter lim="800000"/>
            </a:ln>
          </p:spPr>
          <p:txBody>
            <a:bodyPr/>
            <a:lstStyle/>
            <a:p>
              <a:endParaRPr/>
            </a:p>
          </p:txBody>
        </p:sp>
        <p:cxnSp>
          <p:nvCxnSpPr>
            <p:cNvPr id="217" name="直接连接符 216"/>
            <p:cNvCxnSpPr/>
            <p:nvPr/>
          </p:nvCxnSpPr>
          <p:spPr>
            <a:xfrm flipH="1">
              <a:off x="3193" y="2280"/>
              <a:ext cx="0" cy="101"/>
            </a:xfrm>
            <a:prstGeom prst="line">
              <a:avLst/>
            </a:prstGeom>
            <a:noFill/>
            <a:ln w="15875" cap="rnd">
              <a:solidFill>
                <a:srgbClr val="4677BF"/>
              </a:solidFill>
              <a:miter lim="800000"/>
            </a:ln>
          </p:spPr>
        </p:cxnSp>
        <p:sp>
          <p:nvSpPr>
            <p:cNvPr id="218" name="任意多边形 217"/>
            <p:cNvSpPr/>
            <p:nvPr/>
          </p:nvSpPr>
          <p:spPr>
            <a:xfrm>
              <a:off x="3149" y="2360"/>
              <a:ext cx="89" cy="85"/>
            </a:xfrm>
            <a:custGeom>
              <a:avLst/>
              <a:gdLst/>
              <a:ahLst/>
              <a:cxnLst/>
              <a:rect l="0" t="0" r="0" b="0"/>
              <a:pathLst>
                <a:path w="138" h="138">
                  <a:moveTo>
                    <a:pt x="69" y="138"/>
                  </a:moveTo>
                  <a:lnTo>
                    <a:pt x="0" y="0"/>
                  </a:lnTo>
                  <a:cubicBezTo>
                    <a:pt x="43" y="22"/>
                    <a:pt x="94" y="22"/>
                    <a:pt x="138" y="0"/>
                  </a:cubicBezTo>
                  <a:lnTo>
                    <a:pt x="69" y="138"/>
                  </a:lnTo>
                  <a:close/>
                </a:path>
              </a:pathLst>
            </a:custGeom>
            <a:solidFill>
              <a:srgbClr val="4677BF"/>
            </a:solidFill>
            <a:ln w="0">
              <a:solidFill>
                <a:srgbClr val="000000"/>
              </a:solidFill>
              <a:prstDash val="solid"/>
              <a:miter lim="800000"/>
            </a:ln>
          </p:spPr>
          <p:txBody>
            <a:bodyPr/>
            <a:lstStyle/>
            <a:p>
              <a:endParaRPr/>
            </a:p>
          </p:txBody>
        </p:sp>
        <p:cxnSp>
          <p:nvCxnSpPr>
            <p:cNvPr id="219" name="直接连接符 218"/>
            <p:cNvCxnSpPr/>
            <p:nvPr/>
          </p:nvCxnSpPr>
          <p:spPr>
            <a:xfrm flipH="1">
              <a:off x="4508" y="2280"/>
              <a:ext cx="0" cy="101"/>
            </a:xfrm>
            <a:prstGeom prst="line">
              <a:avLst/>
            </a:prstGeom>
            <a:noFill/>
            <a:ln w="15875" cap="rnd">
              <a:solidFill>
                <a:srgbClr val="4677BF"/>
              </a:solidFill>
              <a:miter lim="800000"/>
            </a:ln>
          </p:spPr>
        </p:cxnSp>
        <p:sp>
          <p:nvSpPr>
            <p:cNvPr id="220" name="任意多边形 219"/>
            <p:cNvSpPr/>
            <p:nvPr/>
          </p:nvSpPr>
          <p:spPr>
            <a:xfrm>
              <a:off x="4463" y="2360"/>
              <a:ext cx="89" cy="85"/>
            </a:xfrm>
            <a:custGeom>
              <a:avLst/>
              <a:gdLst/>
              <a:ahLst/>
              <a:cxnLst/>
              <a:rect l="0" t="0" r="0" b="0"/>
              <a:pathLst>
                <a:path w="138" h="138">
                  <a:moveTo>
                    <a:pt x="69" y="138"/>
                  </a:moveTo>
                  <a:lnTo>
                    <a:pt x="0" y="0"/>
                  </a:lnTo>
                  <a:cubicBezTo>
                    <a:pt x="43" y="22"/>
                    <a:pt x="95" y="22"/>
                    <a:pt x="138" y="0"/>
                  </a:cubicBezTo>
                  <a:lnTo>
                    <a:pt x="69" y="138"/>
                  </a:lnTo>
                  <a:close/>
                </a:path>
              </a:pathLst>
            </a:custGeom>
            <a:solidFill>
              <a:srgbClr val="4677BF"/>
            </a:solidFill>
            <a:ln w="0">
              <a:solidFill>
                <a:srgbClr val="000000"/>
              </a:solidFill>
              <a:prstDash val="solid"/>
              <a:miter lim="800000"/>
            </a:ln>
          </p:spPr>
          <p:txBody>
            <a:bodyPr/>
            <a:lstStyle/>
            <a:p>
              <a:endParaRPr/>
            </a:p>
          </p:txBody>
        </p:sp>
        <p:cxnSp>
          <p:nvCxnSpPr>
            <p:cNvPr id="221" name="直接连接符 220"/>
            <p:cNvCxnSpPr/>
            <p:nvPr/>
          </p:nvCxnSpPr>
          <p:spPr>
            <a:xfrm flipH="1" flipV="1">
              <a:off x="1879" y="2280"/>
              <a:ext cx="0" cy="101"/>
            </a:xfrm>
            <a:prstGeom prst="line">
              <a:avLst/>
            </a:prstGeom>
            <a:noFill/>
            <a:ln w="15875" cap="rnd">
              <a:solidFill>
                <a:srgbClr val="4677BF"/>
              </a:solidFill>
              <a:miter lim="800000"/>
            </a:ln>
          </p:spPr>
        </p:cxnSp>
        <p:sp>
          <p:nvSpPr>
            <p:cNvPr id="222" name="任意多边形 221"/>
            <p:cNvSpPr/>
            <p:nvPr/>
          </p:nvSpPr>
          <p:spPr>
            <a:xfrm>
              <a:off x="1834" y="2360"/>
              <a:ext cx="89" cy="85"/>
            </a:xfrm>
            <a:custGeom>
              <a:avLst/>
              <a:gdLst/>
              <a:ahLst/>
              <a:cxnLst/>
              <a:rect l="0" t="0" r="0" b="0"/>
              <a:pathLst>
                <a:path w="138" h="138">
                  <a:moveTo>
                    <a:pt x="69" y="138"/>
                  </a:moveTo>
                  <a:lnTo>
                    <a:pt x="0" y="0"/>
                  </a:lnTo>
                  <a:cubicBezTo>
                    <a:pt x="44" y="22"/>
                    <a:pt x="95" y="22"/>
                    <a:pt x="138" y="0"/>
                  </a:cubicBezTo>
                  <a:lnTo>
                    <a:pt x="138" y="0"/>
                  </a:lnTo>
                  <a:lnTo>
                    <a:pt x="69" y="138"/>
                  </a:lnTo>
                  <a:close/>
                </a:path>
              </a:pathLst>
            </a:custGeom>
            <a:solidFill>
              <a:srgbClr val="4677BF"/>
            </a:solidFill>
            <a:ln w="0">
              <a:solidFill>
                <a:srgbClr val="000000"/>
              </a:solidFill>
              <a:prstDash val="solid"/>
              <a:miter lim="800000"/>
            </a:ln>
          </p:spPr>
          <p:txBody>
            <a:bodyPr/>
            <a:lstStyle/>
            <a:p>
              <a:endParaRPr/>
            </a:p>
          </p:txBody>
        </p:sp>
        <p:cxnSp>
          <p:nvCxnSpPr>
            <p:cNvPr id="223" name="直接连接符 222"/>
            <p:cNvCxnSpPr/>
            <p:nvPr/>
          </p:nvCxnSpPr>
          <p:spPr>
            <a:xfrm flipH="1">
              <a:off x="1879" y="2677"/>
              <a:ext cx="0" cy="184"/>
            </a:xfrm>
            <a:prstGeom prst="line">
              <a:avLst/>
            </a:prstGeom>
            <a:noFill/>
            <a:ln w="15875" cap="rnd">
              <a:solidFill>
                <a:srgbClr val="4677BF"/>
              </a:solidFill>
              <a:miter lim="800000"/>
            </a:ln>
          </p:spPr>
        </p:cxnSp>
        <p:sp>
          <p:nvSpPr>
            <p:cNvPr id="224" name="任意多边形 223"/>
            <p:cNvSpPr/>
            <p:nvPr/>
          </p:nvSpPr>
          <p:spPr>
            <a:xfrm>
              <a:off x="1834" y="2840"/>
              <a:ext cx="89" cy="86"/>
            </a:xfrm>
            <a:custGeom>
              <a:avLst/>
              <a:gdLst/>
              <a:ahLst/>
              <a:cxnLst/>
              <a:rect l="0" t="0" r="0" b="0"/>
              <a:pathLst>
                <a:path w="138" h="138">
                  <a:moveTo>
                    <a:pt x="69" y="138"/>
                  </a:moveTo>
                  <a:lnTo>
                    <a:pt x="0" y="0"/>
                  </a:lnTo>
                  <a:cubicBezTo>
                    <a:pt x="44" y="22"/>
                    <a:pt x="95" y="22"/>
                    <a:pt x="138" y="0"/>
                  </a:cubicBezTo>
                  <a:lnTo>
                    <a:pt x="138" y="0"/>
                  </a:lnTo>
                  <a:lnTo>
                    <a:pt x="69" y="138"/>
                  </a:lnTo>
                  <a:close/>
                </a:path>
              </a:pathLst>
            </a:custGeom>
            <a:solidFill>
              <a:srgbClr val="4677BF"/>
            </a:solidFill>
            <a:ln w="0">
              <a:solidFill>
                <a:srgbClr val="000000"/>
              </a:solidFill>
              <a:prstDash val="solid"/>
              <a:miter lim="800000"/>
            </a:ln>
          </p:spPr>
          <p:txBody>
            <a:bodyPr/>
            <a:lstStyle/>
            <a:p>
              <a:endParaRPr/>
            </a:p>
          </p:txBody>
        </p:sp>
        <p:cxnSp>
          <p:nvCxnSpPr>
            <p:cNvPr id="225" name="直接连接符 224"/>
            <p:cNvCxnSpPr/>
            <p:nvPr/>
          </p:nvCxnSpPr>
          <p:spPr>
            <a:xfrm flipH="1">
              <a:off x="1879" y="3090"/>
              <a:ext cx="0" cy="100"/>
            </a:xfrm>
            <a:prstGeom prst="line">
              <a:avLst/>
            </a:prstGeom>
            <a:noFill/>
            <a:ln w="15875" cap="rnd">
              <a:solidFill>
                <a:srgbClr val="4677BF"/>
              </a:solidFill>
              <a:miter lim="800000"/>
            </a:ln>
          </p:spPr>
        </p:cxnSp>
        <p:sp>
          <p:nvSpPr>
            <p:cNvPr id="226" name="任意多边形 225"/>
            <p:cNvSpPr/>
            <p:nvPr/>
          </p:nvSpPr>
          <p:spPr>
            <a:xfrm>
              <a:off x="1834" y="3169"/>
              <a:ext cx="89" cy="86"/>
            </a:xfrm>
            <a:custGeom>
              <a:avLst/>
              <a:gdLst/>
              <a:ahLst/>
              <a:cxnLst/>
              <a:rect l="0" t="0" r="0" b="0"/>
              <a:pathLst>
                <a:path w="138" h="138">
                  <a:moveTo>
                    <a:pt x="69" y="138"/>
                  </a:moveTo>
                  <a:lnTo>
                    <a:pt x="0" y="0"/>
                  </a:lnTo>
                  <a:cubicBezTo>
                    <a:pt x="44" y="22"/>
                    <a:pt x="95" y="22"/>
                    <a:pt x="138" y="0"/>
                  </a:cubicBezTo>
                  <a:lnTo>
                    <a:pt x="138" y="0"/>
                  </a:lnTo>
                  <a:lnTo>
                    <a:pt x="69" y="138"/>
                  </a:lnTo>
                  <a:close/>
                </a:path>
              </a:pathLst>
            </a:custGeom>
            <a:solidFill>
              <a:srgbClr val="4677BF"/>
            </a:solidFill>
            <a:ln w="0">
              <a:solidFill>
                <a:srgbClr val="000000"/>
              </a:solidFill>
              <a:prstDash val="solid"/>
              <a:miter lim="800000"/>
            </a:ln>
          </p:spPr>
          <p:txBody>
            <a:bodyPr/>
            <a:lstStyle/>
            <a:p>
              <a:endParaRPr/>
            </a:p>
          </p:txBody>
        </p:sp>
        <p:cxnSp>
          <p:nvCxnSpPr>
            <p:cNvPr id="227" name="直接连接符 226"/>
            <p:cNvCxnSpPr/>
            <p:nvPr/>
          </p:nvCxnSpPr>
          <p:spPr>
            <a:xfrm flipH="1">
              <a:off x="3193" y="3063"/>
              <a:ext cx="0" cy="127"/>
            </a:xfrm>
            <a:prstGeom prst="line">
              <a:avLst/>
            </a:prstGeom>
            <a:noFill/>
            <a:ln w="15875" cap="rnd">
              <a:solidFill>
                <a:srgbClr val="4677BF"/>
              </a:solidFill>
              <a:miter lim="800000"/>
            </a:ln>
          </p:spPr>
        </p:cxnSp>
        <p:sp>
          <p:nvSpPr>
            <p:cNvPr id="228" name="任意多边形 227"/>
            <p:cNvSpPr/>
            <p:nvPr/>
          </p:nvSpPr>
          <p:spPr>
            <a:xfrm>
              <a:off x="3149" y="3169"/>
              <a:ext cx="89" cy="86"/>
            </a:xfrm>
            <a:custGeom>
              <a:avLst/>
              <a:gdLst/>
              <a:ahLst/>
              <a:cxnLst/>
              <a:rect l="0" t="0" r="0" b="0"/>
              <a:pathLst>
                <a:path w="138" h="138">
                  <a:moveTo>
                    <a:pt x="69" y="138"/>
                  </a:moveTo>
                  <a:lnTo>
                    <a:pt x="0" y="0"/>
                  </a:lnTo>
                  <a:cubicBezTo>
                    <a:pt x="43" y="22"/>
                    <a:pt x="94" y="22"/>
                    <a:pt x="138" y="0"/>
                  </a:cubicBezTo>
                  <a:lnTo>
                    <a:pt x="69" y="138"/>
                  </a:lnTo>
                  <a:close/>
                </a:path>
              </a:pathLst>
            </a:custGeom>
            <a:solidFill>
              <a:srgbClr val="4677BF"/>
            </a:solidFill>
            <a:ln w="0">
              <a:solidFill>
                <a:srgbClr val="000000"/>
              </a:solidFill>
              <a:prstDash val="solid"/>
              <a:miter lim="800000"/>
            </a:ln>
          </p:spPr>
          <p:txBody>
            <a:bodyPr/>
            <a:lstStyle/>
            <a:p>
              <a:endParaRPr/>
            </a:p>
          </p:txBody>
        </p:sp>
        <p:cxnSp>
          <p:nvCxnSpPr>
            <p:cNvPr id="229" name="直接连接符 228"/>
            <p:cNvCxnSpPr/>
            <p:nvPr/>
          </p:nvCxnSpPr>
          <p:spPr>
            <a:xfrm flipH="1">
              <a:off x="4508" y="3063"/>
              <a:ext cx="0" cy="127"/>
            </a:xfrm>
            <a:prstGeom prst="line">
              <a:avLst/>
            </a:prstGeom>
            <a:noFill/>
            <a:ln w="15875" cap="rnd">
              <a:solidFill>
                <a:srgbClr val="4677BF"/>
              </a:solidFill>
              <a:miter lim="800000"/>
            </a:ln>
          </p:spPr>
        </p:cxnSp>
        <p:sp>
          <p:nvSpPr>
            <p:cNvPr id="230" name="任意多边形 229"/>
            <p:cNvSpPr/>
            <p:nvPr/>
          </p:nvSpPr>
          <p:spPr>
            <a:xfrm>
              <a:off x="4463" y="3169"/>
              <a:ext cx="89" cy="86"/>
            </a:xfrm>
            <a:custGeom>
              <a:avLst/>
              <a:gdLst/>
              <a:ahLst/>
              <a:cxnLst/>
              <a:rect l="0" t="0" r="0" b="0"/>
              <a:pathLst>
                <a:path w="138" h="138">
                  <a:moveTo>
                    <a:pt x="69" y="138"/>
                  </a:moveTo>
                  <a:lnTo>
                    <a:pt x="0" y="0"/>
                  </a:lnTo>
                  <a:cubicBezTo>
                    <a:pt x="43" y="22"/>
                    <a:pt x="95" y="22"/>
                    <a:pt x="138" y="0"/>
                  </a:cubicBezTo>
                  <a:lnTo>
                    <a:pt x="69" y="138"/>
                  </a:lnTo>
                  <a:close/>
                </a:path>
              </a:pathLst>
            </a:custGeom>
            <a:solidFill>
              <a:srgbClr val="4677BF"/>
            </a:solidFill>
            <a:ln w="0">
              <a:solidFill>
                <a:srgbClr val="000000"/>
              </a:solidFill>
              <a:prstDash val="solid"/>
              <a:miter lim="800000"/>
            </a:ln>
          </p:spPr>
          <p:txBody>
            <a:bodyPr/>
            <a:lstStyle/>
            <a:p>
              <a:endParaRPr/>
            </a:p>
          </p:txBody>
        </p:sp>
        <p:cxnSp>
          <p:nvCxnSpPr>
            <p:cNvPr id="231" name="直接连接符 230"/>
            <p:cNvCxnSpPr/>
            <p:nvPr/>
          </p:nvCxnSpPr>
          <p:spPr>
            <a:xfrm flipH="1">
              <a:off x="4508" y="2677"/>
              <a:ext cx="0" cy="184"/>
            </a:xfrm>
            <a:prstGeom prst="line">
              <a:avLst/>
            </a:prstGeom>
            <a:noFill/>
            <a:ln w="15875" cap="rnd">
              <a:solidFill>
                <a:srgbClr val="4677BF"/>
              </a:solidFill>
              <a:miter lim="800000"/>
            </a:ln>
          </p:spPr>
        </p:cxnSp>
        <p:sp>
          <p:nvSpPr>
            <p:cNvPr id="232" name="任意多边形 231"/>
            <p:cNvSpPr/>
            <p:nvPr/>
          </p:nvSpPr>
          <p:spPr>
            <a:xfrm>
              <a:off x="4463" y="2840"/>
              <a:ext cx="89" cy="86"/>
            </a:xfrm>
            <a:custGeom>
              <a:avLst/>
              <a:gdLst/>
              <a:ahLst/>
              <a:cxnLst/>
              <a:rect l="0" t="0" r="0" b="0"/>
              <a:pathLst>
                <a:path w="138" h="138">
                  <a:moveTo>
                    <a:pt x="69" y="138"/>
                  </a:moveTo>
                  <a:lnTo>
                    <a:pt x="0" y="0"/>
                  </a:lnTo>
                  <a:cubicBezTo>
                    <a:pt x="43" y="22"/>
                    <a:pt x="95" y="22"/>
                    <a:pt x="138" y="0"/>
                  </a:cubicBezTo>
                  <a:lnTo>
                    <a:pt x="69" y="138"/>
                  </a:lnTo>
                  <a:close/>
                </a:path>
              </a:pathLst>
            </a:custGeom>
            <a:solidFill>
              <a:srgbClr val="4677BF"/>
            </a:solidFill>
            <a:ln w="0">
              <a:solidFill>
                <a:srgbClr val="000000"/>
              </a:solidFill>
              <a:prstDash val="solid"/>
              <a:miter lim="800000"/>
            </a:ln>
          </p:spPr>
          <p:txBody>
            <a:bodyPr/>
            <a:lstStyle/>
            <a:p>
              <a:endParaRPr/>
            </a:p>
          </p:txBody>
        </p:sp>
        <p:cxnSp>
          <p:nvCxnSpPr>
            <p:cNvPr id="233" name="直接连接符 232"/>
            <p:cNvCxnSpPr/>
            <p:nvPr/>
          </p:nvCxnSpPr>
          <p:spPr>
            <a:xfrm flipH="1">
              <a:off x="3193" y="2677"/>
              <a:ext cx="0" cy="184"/>
            </a:xfrm>
            <a:prstGeom prst="line">
              <a:avLst/>
            </a:prstGeom>
            <a:noFill/>
            <a:ln w="15875" cap="rnd">
              <a:solidFill>
                <a:srgbClr val="4677BF"/>
              </a:solidFill>
              <a:miter lim="800000"/>
            </a:ln>
          </p:spPr>
        </p:cxnSp>
        <p:sp>
          <p:nvSpPr>
            <p:cNvPr id="234" name="任意多边形 233"/>
            <p:cNvSpPr/>
            <p:nvPr/>
          </p:nvSpPr>
          <p:spPr>
            <a:xfrm>
              <a:off x="3149" y="2840"/>
              <a:ext cx="89" cy="86"/>
            </a:xfrm>
            <a:custGeom>
              <a:avLst/>
              <a:gdLst/>
              <a:ahLst/>
              <a:cxnLst/>
              <a:rect l="0" t="0" r="0" b="0"/>
              <a:pathLst>
                <a:path w="138" h="138">
                  <a:moveTo>
                    <a:pt x="69" y="138"/>
                  </a:moveTo>
                  <a:lnTo>
                    <a:pt x="0" y="0"/>
                  </a:lnTo>
                  <a:cubicBezTo>
                    <a:pt x="43" y="22"/>
                    <a:pt x="94" y="22"/>
                    <a:pt x="138" y="0"/>
                  </a:cubicBezTo>
                  <a:lnTo>
                    <a:pt x="69" y="138"/>
                  </a:lnTo>
                  <a:close/>
                </a:path>
              </a:pathLst>
            </a:custGeom>
            <a:solidFill>
              <a:srgbClr val="4677BF"/>
            </a:solidFill>
            <a:ln w="0">
              <a:solidFill>
                <a:srgbClr val="000000"/>
              </a:solidFill>
              <a:prstDash val="solid"/>
              <a:miter lim="800000"/>
            </a:ln>
          </p:spPr>
          <p:txBody>
            <a:bodyPr/>
            <a:lstStyle/>
            <a:p>
              <a:endParaRPr/>
            </a:p>
          </p:txBody>
        </p:sp>
        <p:sp>
          <p:nvSpPr>
            <p:cNvPr id="235" name="任意多边形 234"/>
            <p:cNvSpPr/>
            <p:nvPr/>
          </p:nvSpPr>
          <p:spPr>
            <a:xfrm>
              <a:off x="3150" y="3422"/>
              <a:ext cx="384" cy="140"/>
            </a:xfrm>
            <a:custGeom>
              <a:avLst/>
              <a:gdLst/>
              <a:ahLst/>
              <a:cxnLst/>
              <a:rect l="0" t="0" r="0" b="0"/>
              <a:pathLst>
                <a:path w="593" h="228">
                  <a:moveTo>
                    <a:pt x="177" y="225"/>
                  </a:moveTo>
                  <a:cubicBezTo>
                    <a:pt x="330" y="228"/>
                    <a:pt x="477" y="183"/>
                    <a:pt x="576" y="102"/>
                  </a:cubicBezTo>
                  <a:cubicBezTo>
                    <a:pt x="593" y="61"/>
                    <a:pt x="565" y="18"/>
                    <a:pt x="510" y="0"/>
                  </a:cubicBezTo>
                  <a:lnTo>
                    <a:pt x="510" y="0"/>
                  </a:lnTo>
                  <a:lnTo>
                    <a:pt x="0" y="225"/>
                  </a:lnTo>
                  <a:lnTo>
                    <a:pt x="177" y="225"/>
                  </a:lnTo>
                  <a:close/>
                </a:path>
              </a:pathLst>
            </a:custGeom>
            <a:solidFill>
              <a:srgbClr val="FFFFFF"/>
            </a:solidFill>
            <a:ln w="0">
              <a:solidFill>
                <a:srgbClr val="000000"/>
              </a:solidFill>
              <a:prstDash val="solid"/>
              <a:miter lim="800000"/>
            </a:ln>
          </p:spPr>
          <p:txBody>
            <a:bodyPr/>
            <a:lstStyle/>
            <a:p>
              <a:endParaRPr/>
            </a:p>
          </p:txBody>
        </p:sp>
        <p:pic>
          <p:nvPicPr>
            <p:cNvPr id="236" name="图片 235"/>
            <p:cNvPicPr/>
            <p:nvPr/>
          </p:nvPicPr>
          <p:blipFill>
            <a:blip r:embed="rId20"/>
            <a:stretch>
              <a:fillRect/>
            </a:stretch>
          </p:blipFill>
          <p:spPr>
            <a:xfrm>
              <a:off x="3137" y="3378"/>
              <a:ext cx="353" cy="188"/>
            </a:xfrm>
            <a:prstGeom prst="rect">
              <a:avLst/>
            </a:prstGeom>
            <a:noFill/>
            <a:ln>
              <a:noFill/>
              <a:miter lim="800000"/>
              <a:headEnd/>
              <a:tailEnd/>
            </a:ln>
          </p:spPr>
        </p:pic>
        <p:sp>
          <p:nvSpPr>
            <p:cNvPr id="237" name="任意多边形 236"/>
            <p:cNvSpPr/>
            <p:nvPr/>
          </p:nvSpPr>
          <p:spPr>
            <a:xfrm>
              <a:off x="3150" y="3392"/>
              <a:ext cx="330" cy="169"/>
            </a:xfrm>
            <a:custGeom>
              <a:avLst/>
              <a:gdLst/>
              <a:ahLst/>
              <a:cxnLst/>
              <a:rect l="0" t="0" r="0" b="0"/>
              <a:pathLst>
                <a:path w="330" h="169">
                  <a:moveTo>
                    <a:pt x="0" y="169"/>
                  </a:moveTo>
                  <a:lnTo>
                    <a:pt x="319" y="46"/>
                  </a:lnTo>
                  <a:lnTo>
                    <a:pt x="319" y="33"/>
                  </a:lnTo>
                  <a:lnTo>
                    <a:pt x="330" y="29"/>
                  </a:lnTo>
                  <a:lnTo>
                    <a:pt x="319" y="0"/>
                  </a:lnTo>
                  <a:lnTo>
                    <a:pt x="0" y="123"/>
                  </a:lnTo>
                  <a:lnTo>
                    <a:pt x="0" y="169"/>
                  </a:lnTo>
                  <a:close/>
                </a:path>
              </a:pathLst>
            </a:custGeom>
            <a:noFill/>
            <a:ln w="15875" cap="rnd">
              <a:solidFill>
                <a:srgbClr val="FFFFFF"/>
              </a:solidFill>
              <a:prstDash val="solid"/>
              <a:round/>
            </a:ln>
          </p:spPr>
          <p:txBody>
            <a:bodyPr/>
            <a:lstStyle/>
            <a:p>
              <a:endParaRPr/>
            </a:p>
          </p:txBody>
        </p:sp>
        <p:sp>
          <p:nvSpPr>
            <p:cNvPr id="238" name="矩形 237"/>
            <p:cNvSpPr/>
            <p:nvPr/>
          </p:nvSpPr>
          <p:spPr>
            <a:xfrm>
              <a:off x="2888" y="3289"/>
              <a:ext cx="591" cy="10"/>
            </a:xfrm>
            <a:prstGeom prst="rect">
              <a:avLst/>
            </a:prstGeom>
            <a:solidFill>
              <a:srgbClr val="D0DCEE"/>
            </a:solidFill>
            <a:ln>
              <a:noFill/>
              <a:miter lim="800000"/>
            </a:ln>
          </p:spPr>
          <p:txBody>
            <a:bodyPr/>
            <a:lstStyle/>
            <a:p>
              <a:endParaRPr/>
            </a:p>
          </p:txBody>
        </p:sp>
        <p:sp>
          <p:nvSpPr>
            <p:cNvPr id="239" name="矩形 238"/>
            <p:cNvSpPr/>
            <p:nvPr/>
          </p:nvSpPr>
          <p:spPr>
            <a:xfrm>
              <a:off x="2888" y="3299"/>
              <a:ext cx="591" cy="10"/>
            </a:xfrm>
            <a:prstGeom prst="rect">
              <a:avLst/>
            </a:prstGeom>
            <a:solidFill>
              <a:srgbClr val="D1DDEE"/>
            </a:solidFill>
            <a:ln>
              <a:noFill/>
              <a:miter lim="800000"/>
            </a:ln>
          </p:spPr>
          <p:txBody>
            <a:bodyPr/>
            <a:lstStyle/>
            <a:p>
              <a:endParaRPr/>
            </a:p>
          </p:txBody>
        </p:sp>
        <p:sp>
          <p:nvSpPr>
            <p:cNvPr id="240" name="矩形 239"/>
            <p:cNvSpPr/>
            <p:nvPr/>
          </p:nvSpPr>
          <p:spPr>
            <a:xfrm>
              <a:off x="2888" y="3309"/>
              <a:ext cx="591" cy="10"/>
            </a:xfrm>
            <a:prstGeom prst="rect">
              <a:avLst/>
            </a:prstGeom>
            <a:solidFill>
              <a:srgbClr val="D3DEEE"/>
            </a:solidFill>
            <a:ln>
              <a:noFill/>
              <a:miter lim="800000"/>
            </a:ln>
          </p:spPr>
          <p:txBody>
            <a:bodyPr/>
            <a:lstStyle/>
            <a:p>
              <a:endParaRPr/>
            </a:p>
          </p:txBody>
        </p:sp>
        <p:sp>
          <p:nvSpPr>
            <p:cNvPr id="241" name="矩形 240"/>
            <p:cNvSpPr/>
            <p:nvPr/>
          </p:nvSpPr>
          <p:spPr>
            <a:xfrm>
              <a:off x="2888" y="3319"/>
              <a:ext cx="591" cy="10"/>
            </a:xfrm>
            <a:prstGeom prst="rect">
              <a:avLst/>
            </a:prstGeom>
            <a:solidFill>
              <a:srgbClr val="D4DFEE"/>
            </a:solidFill>
            <a:ln>
              <a:noFill/>
              <a:miter lim="800000"/>
            </a:ln>
          </p:spPr>
          <p:txBody>
            <a:bodyPr/>
            <a:lstStyle/>
            <a:p>
              <a:endParaRPr/>
            </a:p>
          </p:txBody>
        </p:sp>
        <p:sp>
          <p:nvSpPr>
            <p:cNvPr id="242" name="矩形 241"/>
            <p:cNvSpPr/>
            <p:nvPr/>
          </p:nvSpPr>
          <p:spPr>
            <a:xfrm>
              <a:off x="2888" y="3329"/>
              <a:ext cx="591" cy="10"/>
            </a:xfrm>
            <a:prstGeom prst="rect">
              <a:avLst/>
            </a:prstGeom>
            <a:solidFill>
              <a:srgbClr val="D5E0EE"/>
            </a:solidFill>
            <a:ln>
              <a:noFill/>
              <a:miter lim="800000"/>
            </a:ln>
          </p:spPr>
          <p:txBody>
            <a:bodyPr/>
            <a:lstStyle/>
            <a:p>
              <a:endParaRPr/>
            </a:p>
          </p:txBody>
        </p:sp>
        <p:sp>
          <p:nvSpPr>
            <p:cNvPr id="243" name="矩形 242"/>
            <p:cNvSpPr/>
            <p:nvPr/>
          </p:nvSpPr>
          <p:spPr>
            <a:xfrm>
              <a:off x="2888" y="3339"/>
              <a:ext cx="591" cy="10"/>
            </a:xfrm>
            <a:prstGeom prst="rect">
              <a:avLst/>
            </a:prstGeom>
            <a:solidFill>
              <a:srgbClr val="D7E1EE"/>
            </a:solidFill>
            <a:ln>
              <a:noFill/>
              <a:miter lim="800000"/>
            </a:ln>
          </p:spPr>
          <p:txBody>
            <a:bodyPr/>
            <a:lstStyle/>
            <a:p>
              <a:endParaRPr/>
            </a:p>
          </p:txBody>
        </p:sp>
        <p:sp>
          <p:nvSpPr>
            <p:cNvPr id="244" name="矩形 243"/>
            <p:cNvSpPr/>
            <p:nvPr/>
          </p:nvSpPr>
          <p:spPr>
            <a:xfrm>
              <a:off x="2888" y="3349"/>
              <a:ext cx="591" cy="9"/>
            </a:xfrm>
            <a:prstGeom prst="rect">
              <a:avLst/>
            </a:prstGeom>
            <a:solidFill>
              <a:srgbClr val="D9E2EE"/>
            </a:solidFill>
            <a:ln>
              <a:noFill/>
              <a:miter lim="800000"/>
            </a:ln>
          </p:spPr>
          <p:txBody>
            <a:bodyPr/>
            <a:lstStyle/>
            <a:p>
              <a:endParaRPr/>
            </a:p>
          </p:txBody>
        </p:sp>
        <p:sp>
          <p:nvSpPr>
            <p:cNvPr id="245" name="矩形 244"/>
            <p:cNvSpPr/>
            <p:nvPr/>
          </p:nvSpPr>
          <p:spPr>
            <a:xfrm>
              <a:off x="2888" y="3358"/>
              <a:ext cx="591" cy="10"/>
            </a:xfrm>
            <a:prstGeom prst="rect">
              <a:avLst/>
            </a:prstGeom>
            <a:solidFill>
              <a:srgbClr val="DAE3ED"/>
            </a:solidFill>
            <a:ln>
              <a:noFill/>
              <a:miter lim="800000"/>
            </a:ln>
          </p:spPr>
          <p:txBody>
            <a:bodyPr/>
            <a:lstStyle/>
            <a:p>
              <a:endParaRPr/>
            </a:p>
          </p:txBody>
        </p:sp>
        <p:sp>
          <p:nvSpPr>
            <p:cNvPr id="246" name="矩形 245"/>
            <p:cNvSpPr/>
            <p:nvPr/>
          </p:nvSpPr>
          <p:spPr>
            <a:xfrm>
              <a:off x="2888" y="3368"/>
              <a:ext cx="591" cy="10"/>
            </a:xfrm>
            <a:prstGeom prst="rect">
              <a:avLst/>
            </a:prstGeom>
            <a:solidFill>
              <a:srgbClr val="DCE4ED"/>
            </a:solidFill>
            <a:ln>
              <a:noFill/>
              <a:miter lim="800000"/>
            </a:ln>
          </p:spPr>
          <p:txBody>
            <a:bodyPr/>
            <a:lstStyle/>
            <a:p>
              <a:endParaRPr/>
            </a:p>
          </p:txBody>
        </p:sp>
        <p:sp>
          <p:nvSpPr>
            <p:cNvPr id="247" name="矩形 246"/>
            <p:cNvSpPr/>
            <p:nvPr/>
          </p:nvSpPr>
          <p:spPr>
            <a:xfrm>
              <a:off x="2888" y="3378"/>
              <a:ext cx="591" cy="10"/>
            </a:xfrm>
            <a:prstGeom prst="rect">
              <a:avLst/>
            </a:prstGeom>
            <a:solidFill>
              <a:srgbClr val="DDE5ED"/>
            </a:solidFill>
            <a:ln>
              <a:noFill/>
              <a:miter lim="800000"/>
            </a:ln>
          </p:spPr>
          <p:txBody>
            <a:bodyPr/>
            <a:lstStyle/>
            <a:p>
              <a:endParaRPr/>
            </a:p>
          </p:txBody>
        </p:sp>
        <p:sp>
          <p:nvSpPr>
            <p:cNvPr id="248" name="矩形 247"/>
            <p:cNvSpPr/>
            <p:nvPr/>
          </p:nvSpPr>
          <p:spPr>
            <a:xfrm>
              <a:off x="2888" y="3388"/>
              <a:ext cx="591" cy="10"/>
            </a:xfrm>
            <a:prstGeom prst="rect">
              <a:avLst/>
            </a:prstGeom>
            <a:solidFill>
              <a:srgbClr val="DEE6ED"/>
            </a:solidFill>
            <a:ln>
              <a:noFill/>
              <a:miter lim="800000"/>
            </a:ln>
          </p:spPr>
          <p:txBody>
            <a:bodyPr/>
            <a:lstStyle/>
            <a:p>
              <a:endParaRPr/>
            </a:p>
          </p:txBody>
        </p:sp>
        <p:sp>
          <p:nvSpPr>
            <p:cNvPr id="249" name="矩形 248"/>
            <p:cNvSpPr/>
            <p:nvPr/>
          </p:nvSpPr>
          <p:spPr>
            <a:xfrm>
              <a:off x="2888" y="3398"/>
              <a:ext cx="591" cy="10"/>
            </a:xfrm>
            <a:prstGeom prst="rect">
              <a:avLst/>
            </a:prstGeom>
            <a:solidFill>
              <a:srgbClr val="E0E7ED"/>
            </a:solidFill>
            <a:ln>
              <a:noFill/>
              <a:miter lim="800000"/>
            </a:ln>
          </p:spPr>
          <p:txBody>
            <a:bodyPr/>
            <a:lstStyle/>
            <a:p>
              <a:endParaRPr/>
            </a:p>
          </p:txBody>
        </p:sp>
        <p:sp>
          <p:nvSpPr>
            <p:cNvPr id="250" name="矩形 249"/>
            <p:cNvSpPr/>
            <p:nvPr/>
          </p:nvSpPr>
          <p:spPr>
            <a:xfrm>
              <a:off x="2888" y="3408"/>
              <a:ext cx="591" cy="10"/>
            </a:xfrm>
            <a:prstGeom prst="rect">
              <a:avLst/>
            </a:prstGeom>
            <a:solidFill>
              <a:srgbClr val="E1E8ED"/>
            </a:solidFill>
            <a:ln>
              <a:noFill/>
              <a:miter lim="800000"/>
            </a:ln>
          </p:spPr>
          <p:txBody>
            <a:bodyPr/>
            <a:lstStyle/>
            <a:p>
              <a:endParaRPr/>
            </a:p>
          </p:txBody>
        </p:sp>
        <p:sp>
          <p:nvSpPr>
            <p:cNvPr id="251" name="矩形 250"/>
            <p:cNvSpPr/>
            <p:nvPr/>
          </p:nvSpPr>
          <p:spPr>
            <a:xfrm>
              <a:off x="2888" y="3418"/>
              <a:ext cx="591" cy="10"/>
            </a:xfrm>
            <a:prstGeom prst="rect">
              <a:avLst/>
            </a:prstGeom>
            <a:solidFill>
              <a:srgbClr val="E3EAED"/>
            </a:solidFill>
            <a:ln>
              <a:noFill/>
              <a:miter lim="800000"/>
            </a:ln>
          </p:spPr>
          <p:txBody>
            <a:bodyPr/>
            <a:lstStyle/>
            <a:p>
              <a:endParaRPr/>
            </a:p>
          </p:txBody>
        </p:sp>
        <p:sp>
          <p:nvSpPr>
            <p:cNvPr id="252" name="矩形 251"/>
            <p:cNvSpPr/>
            <p:nvPr/>
          </p:nvSpPr>
          <p:spPr>
            <a:xfrm>
              <a:off x="2888" y="3428"/>
              <a:ext cx="591" cy="10"/>
            </a:xfrm>
            <a:prstGeom prst="rect">
              <a:avLst/>
            </a:prstGeom>
            <a:solidFill>
              <a:srgbClr val="E4EAED"/>
            </a:solidFill>
            <a:ln>
              <a:noFill/>
              <a:miter lim="800000"/>
            </a:ln>
          </p:spPr>
          <p:txBody>
            <a:bodyPr/>
            <a:lstStyle/>
            <a:p>
              <a:endParaRPr/>
            </a:p>
          </p:txBody>
        </p:sp>
        <p:sp>
          <p:nvSpPr>
            <p:cNvPr id="253" name="矩形 252"/>
            <p:cNvSpPr/>
            <p:nvPr/>
          </p:nvSpPr>
          <p:spPr>
            <a:xfrm>
              <a:off x="2888" y="3438"/>
              <a:ext cx="591" cy="9"/>
            </a:xfrm>
            <a:prstGeom prst="rect">
              <a:avLst/>
            </a:prstGeom>
            <a:solidFill>
              <a:srgbClr val="E5EBED"/>
            </a:solidFill>
            <a:ln>
              <a:noFill/>
              <a:miter lim="800000"/>
            </a:ln>
          </p:spPr>
          <p:txBody>
            <a:bodyPr/>
            <a:lstStyle/>
            <a:p>
              <a:endParaRPr/>
            </a:p>
          </p:txBody>
        </p:sp>
        <p:sp>
          <p:nvSpPr>
            <p:cNvPr id="254" name="矩形 253"/>
            <p:cNvSpPr/>
            <p:nvPr/>
          </p:nvSpPr>
          <p:spPr>
            <a:xfrm>
              <a:off x="2888" y="3447"/>
              <a:ext cx="591" cy="10"/>
            </a:xfrm>
            <a:prstGeom prst="rect">
              <a:avLst/>
            </a:prstGeom>
            <a:solidFill>
              <a:srgbClr val="E7EDED"/>
            </a:solidFill>
            <a:ln>
              <a:noFill/>
              <a:miter lim="800000"/>
            </a:ln>
          </p:spPr>
          <p:txBody>
            <a:bodyPr/>
            <a:lstStyle/>
            <a:p>
              <a:endParaRPr/>
            </a:p>
          </p:txBody>
        </p:sp>
        <p:sp>
          <p:nvSpPr>
            <p:cNvPr id="255" name="矩形 254"/>
            <p:cNvSpPr/>
            <p:nvPr/>
          </p:nvSpPr>
          <p:spPr>
            <a:xfrm>
              <a:off x="2888" y="3457"/>
              <a:ext cx="591" cy="10"/>
            </a:xfrm>
            <a:prstGeom prst="rect">
              <a:avLst/>
            </a:prstGeom>
            <a:solidFill>
              <a:srgbClr val="E8EDED"/>
            </a:solidFill>
            <a:ln>
              <a:noFill/>
              <a:miter lim="800000"/>
            </a:ln>
          </p:spPr>
          <p:txBody>
            <a:bodyPr/>
            <a:lstStyle/>
            <a:p>
              <a:endParaRPr/>
            </a:p>
          </p:txBody>
        </p:sp>
        <p:sp>
          <p:nvSpPr>
            <p:cNvPr id="256" name="矩形 255"/>
            <p:cNvSpPr/>
            <p:nvPr/>
          </p:nvSpPr>
          <p:spPr>
            <a:xfrm>
              <a:off x="2888" y="3467"/>
              <a:ext cx="591" cy="10"/>
            </a:xfrm>
            <a:prstGeom prst="rect">
              <a:avLst/>
            </a:prstGeom>
            <a:solidFill>
              <a:srgbClr val="EAEEED"/>
            </a:solidFill>
            <a:ln>
              <a:noFill/>
              <a:miter lim="800000"/>
            </a:ln>
          </p:spPr>
          <p:txBody>
            <a:bodyPr/>
            <a:lstStyle/>
            <a:p>
              <a:endParaRPr/>
            </a:p>
          </p:txBody>
        </p:sp>
        <p:sp>
          <p:nvSpPr>
            <p:cNvPr id="257" name="矩形 256"/>
            <p:cNvSpPr/>
            <p:nvPr/>
          </p:nvSpPr>
          <p:spPr>
            <a:xfrm>
              <a:off x="2888" y="3477"/>
              <a:ext cx="591" cy="10"/>
            </a:xfrm>
            <a:prstGeom prst="rect">
              <a:avLst/>
            </a:prstGeom>
            <a:solidFill>
              <a:srgbClr val="ECF0EC"/>
            </a:solidFill>
            <a:ln>
              <a:noFill/>
              <a:miter lim="800000"/>
            </a:ln>
          </p:spPr>
          <p:txBody>
            <a:bodyPr/>
            <a:lstStyle/>
            <a:p>
              <a:endParaRPr/>
            </a:p>
          </p:txBody>
        </p:sp>
        <p:sp>
          <p:nvSpPr>
            <p:cNvPr id="258" name="矩形 257"/>
            <p:cNvSpPr/>
            <p:nvPr/>
          </p:nvSpPr>
          <p:spPr>
            <a:xfrm>
              <a:off x="2888" y="3487"/>
              <a:ext cx="591" cy="10"/>
            </a:xfrm>
            <a:prstGeom prst="rect">
              <a:avLst/>
            </a:prstGeom>
            <a:solidFill>
              <a:srgbClr val="EDF0EC"/>
            </a:solidFill>
            <a:ln>
              <a:noFill/>
              <a:miter lim="800000"/>
            </a:ln>
          </p:spPr>
          <p:txBody>
            <a:bodyPr/>
            <a:lstStyle/>
            <a:p>
              <a:endParaRPr/>
            </a:p>
          </p:txBody>
        </p:sp>
        <p:sp>
          <p:nvSpPr>
            <p:cNvPr id="259" name="矩形 258"/>
            <p:cNvSpPr/>
            <p:nvPr/>
          </p:nvSpPr>
          <p:spPr>
            <a:xfrm>
              <a:off x="2888" y="3497"/>
              <a:ext cx="591" cy="10"/>
            </a:xfrm>
            <a:prstGeom prst="rect">
              <a:avLst/>
            </a:prstGeom>
            <a:solidFill>
              <a:srgbClr val="EEF1EC"/>
            </a:solidFill>
            <a:ln>
              <a:noFill/>
              <a:miter lim="800000"/>
            </a:ln>
          </p:spPr>
          <p:txBody>
            <a:bodyPr/>
            <a:lstStyle/>
            <a:p>
              <a:endParaRPr/>
            </a:p>
          </p:txBody>
        </p:sp>
        <p:sp>
          <p:nvSpPr>
            <p:cNvPr id="260" name="矩形 259"/>
            <p:cNvSpPr/>
            <p:nvPr/>
          </p:nvSpPr>
          <p:spPr>
            <a:xfrm>
              <a:off x="2888" y="3507"/>
              <a:ext cx="591" cy="10"/>
            </a:xfrm>
            <a:prstGeom prst="rect">
              <a:avLst/>
            </a:prstGeom>
            <a:solidFill>
              <a:srgbClr val="F0F3EC"/>
            </a:solidFill>
            <a:ln>
              <a:noFill/>
              <a:miter lim="800000"/>
            </a:ln>
          </p:spPr>
          <p:txBody>
            <a:bodyPr/>
            <a:lstStyle/>
            <a:p>
              <a:endParaRPr/>
            </a:p>
          </p:txBody>
        </p:sp>
        <p:sp>
          <p:nvSpPr>
            <p:cNvPr id="261" name="矩形 260"/>
            <p:cNvSpPr/>
            <p:nvPr/>
          </p:nvSpPr>
          <p:spPr>
            <a:xfrm>
              <a:off x="2888" y="3517"/>
              <a:ext cx="591" cy="10"/>
            </a:xfrm>
            <a:prstGeom prst="rect">
              <a:avLst/>
            </a:prstGeom>
            <a:solidFill>
              <a:srgbClr val="F1F3EC"/>
            </a:solidFill>
            <a:ln>
              <a:noFill/>
              <a:miter lim="800000"/>
            </a:ln>
          </p:spPr>
          <p:txBody>
            <a:bodyPr/>
            <a:lstStyle/>
            <a:p>
              <a:endParaRPr/>
            </a:p>
          </p:txBody>
        </p:sp>
        <p:sp>
          <p:nvSpPr>
            <p:cNvPr id="262" name="任意多边形 261"/>
            <p:cNvSpPr/>
            <p:nvPr/>
          </p:nvSpPr>
          <p:spPr>
            <a:xfrm>
              <a:off x="2906" y="3299"/>
              <a:ext cx="563" cy="216"/>
            </a:xfrm>
            <a:custGeom>
              <a:avLst/>
              <a:gdLst/>
              <a:ahLst/>
              <a:cxnLst/>
              <a:rect l="0" t="0" r="0" b="0"/>
              <a:pathLst>
                <a:path w="865" h="349">
                  <a:moveTo>
                    <a:pt x="0" y="198"/>
                  </a:moveTo>
                  <a:cubicBezTo>
                    <a:pt x="95" y="274"/>
                    <a:pt x="228" y="327"/>
                    <a:pt x="376" y="349"/>
                  </a:cubicBezTo>
                  <a:lnTo>
                    <a:pt x="376" y="349"/>
                  </a:lnTo>
                  <a:lnTo>
                    <a:pt x="868" y="151"/>
                  </a:lnTo>
                  <a:lnTo>
                    <a:pt x="491" y="0"/>
                  </a:lnTo>
                  <a:lnTo>
                    <a:pt x="0" y="198"/>
                  </a:lnTo>
                  <a:close/>
                </a:path>
              </a:pathLst>
            </a:custGeom>
            <a:noFill/>
            <a:ln w="15875" cap="rnd">
              <a:solidFill>
                <a:srgbClr val="000000"/>
              </a:solidFill>
              <a:prstDash val="solid"/>
              <a:round/>
            </a:ln>
          </p:spPr>
          <p:txBody>
            <a:bodyPr/>
            <a:lstStyle/>
            <a:p>
              <a:endParaRPr/>
            </a:p>
          </p:txBody>
        </p:sp>
        <p:pic>
          <p:nvPicPr>
            <p:cNvPr id="263" name="图片 262"/>
            <p:cNvPicPr/>
            <p:nvPr/>
          </p:nvPicPr>
          <p:blipFill>
            <a:blip r:embed="rId21"/>
            <a:stretch>
              <a:fillRect/>
            </a:stretch>
          </p:blipFill>
          <p:spPr>
            <a:xfrm>
              <a:off x="2940" y="3309"/>
              <a:ext cx="487" cy="198"/>
            </a:xfrm>
            <a:prstGeom prst="rect">
              <a:avLst/>
            </a:prstGeom>
            <a:noFill/>
            <a:ln>
              <a:noFill/>
              <a:miter lim="800000"/>
              <a:headEnd/>
              <a:tailEnd/>
            </a:ln>
          </p:spPr>
        </p:pic>
        <p:pic>
          <p:nvPicPr>
            <p:cNvPr id="264" name="图片 263"/>
            <p:cNvPicPr/>
            <p:nvPr/>
          </p:nvPicPr>
          <p:blipFill>
            <a:blip r:embed="rId22"/>
            <a:stretch>
              <a:fillRect/>
            </a:stretch>
          </p:blipFill>
          <p:spPr>
            <a:xfrm>
              <a:off x="2940" y="3309"/>
              <a:ext cx="487" cy="198"/>
            </a:xfrm>
            <a:prstGeom prst="rect">
              <a:avLst/>
            </a:prstGeom>
            <a:noFill/>
            <a:ln>
              <a:noFill/>
              <a:miter lim="800000"/>
              <a:headEnd/>
              <a:tailEnd/>
            </a:ln>
          </p:spPr>
        </p:pic>
        <p:sp>
          <p:nvSpPr>
            <p:cNvPr id="265" name="任意多边形 264"/>
            <p:cNvSpPr/>
            <p:nvPr/>
          </p:nvSpPr>
          <p:spPr>
            <a:xfrm>
              <a:off x="2952" y="3320"/>
              <a:ext cx="459" cy="176"/>
            </a:xfrm>
            <a:custGeom>
              <a:avLst/>
              <a:gdLst/>
              <a:ahLst/>
              <a:cxnLst/>
              <a:rect l="0" t="0" r="0" b="0"/>
              <a:pathLst>
                <a:path w="459" h="176">
                  <a:moveTo>
                    <a:pt x="0" y="103"/>
                  </a:moveTo>
                  <a:lnTo>
                    <a:pt x="190" y="176"/>
                  </a:lnTo>
                  <a:lnTo>
                    <a:pt x="459" y="72"/>
                  </a:lnTo>
                  <a:lnTo>
                    <a:pt x="270" y="0"/>
                  </a:lnTo>
                  <a:lnTo>
                    <a:pt x="0" y="103"/>
                  </a:lnTo>
                  <a:close/>
                </a:path>
              </a:pathLst>
            </a:custGeom>
            <a:noFill/>
            <a:ln w="15875" cap="rnd">
              <a:solidFill>
                <a:srgbClr val="000000"/>
              </a:solidFill>
              <a:prstDash val="solid"/>
              <a:round/>
            </a:ln>
          </p:spPr>
          <p:txBody>
            <a:bodyPr/>
            <a:lstStyle/>
            <a:p>
              <a:endParaRPr/>
            </a:p>
          </p:txBody>
        </p:sp>
        <p:pic>
          <p:nvPicPr>
            <p:cNvPr id="266" name="图片 265"/>
            <p:cNvPicPr/>
            <p:nvPr/>
          </p:nvPicPr>
          <p:blipFill>
            <a:blip r:embed="rId23"/>
            <a:stretch>
              <a:fillRect/>
            </a:stretch>
          </p:blipFill>
          <p:spPr>
            <a:xfrm>
              <a:off x="3127" y="3349"/>
              <a:ext cx="363" cy="59"/>
            </a:xfrm>
            <a:prstGeom prst="rect">
              <a:avLst/>
            </a:prstGeom>
            <a:noFill/>
            <a:ln>
              <a:noFill/>
              <a:miter lim="800000"/>
              <a:headEnd/>
              <a:tailEnd/>
            </a:ln>
          </p:spPr>
        </p:pic>
        <p:pic>
          <p:nvPicPr>
            <p:cNvPr id="267" name="图片 266"/>
            <p:cNvPicPr/>
            <p:nvPr/>
          </p:nvPicPr>
          <p:blipFill>
            <a:blip r:embed="rId24"/>
            <a:stretch>
              <a:fillRect/>
            </a:stretch>
          </p:blipFill>
          <p:spPr>
            <a:xfrm>
              <a:off x="3127" y="3349"/>
              <a:ext cx="363" cy="59"/>
            </a:xfrm>
            <a:prstGeom prst="rect">
              <a:avLst/>
            </a:prstGeom>
            <a:noFill/>
            <a:ln>
              <a:noFill/>
              <a:miter lim="800000"/>
              <a:headEnd/>
              <a:tailEnd/>
            </a:ln>
          </p:spPr>
        </p:pic>
        <p:sp>
          <p:nvSpPr>
            <p:cNvPr id="268" name="任意多边形 267"/>
            <p:cNvSpPr/>
            <p:nvPr/>
          </p:nvSpPr>
          <p:spPr>
            <a:xfrm>
              <a:off x="3138" y="3362"/>
              <a:ext cx="342" cy="30"/>
            </a:xfrm>
            <a:custGeom>
              <a:avLst/>
              <a:gdLst/>
              <a:ahLst/>
              <a:cxnLst/>
              <a:rect l="0" t="0" r="0" b="0"/>
              <a:pathLst>
                <a:path w="342" h="30">
                  <a:moveTo>
                    <a:pt x="0" y="30"/>
                  </a:moveTo>
                  <a:lnTo>
                    <a:pt x="331" y="30"/>
                  </a:lnTo>
                  <a:lnTo>
                    <a:pt x="342" y="0"/>
                  </a:lnTo>
                  <a:lnTo>
                    <a:pt x="12" y="0"/>
                  </a:lnTo>
                  <a:lnTo>
                    <a:pt x="0" y="30"/>
                  </a:lnTo>
                  <a:close/>
                </a:path>
              </a:pathLst>
            </a:custGeom>
            <a:noFill/>
            <a:ln w="15875" cap="rnd">
              <a:solidFill>
                <a:srgbClr val="FFFFFF"/>
              </a:solidFill>
              <a:prstDash val="solid"/>
              <a:round/>
            </a:ln>
          </p:spPr>
          <p:txBody>
            <a:bodyPr/>
            <a:lstStyle/>
            <a:p>
              <a:endParaRPr/>
            </a:p>
          </p:txBody>
        </p:sp>
        <p:sp>
          <p:nvSpPr>
            <p:cNvPr id="269" name="矩形 268"/>
            <p:cNvSpPr/>
            <p:nvPr/>
          </p:nvSpPr>
          <p:spPr>
            <a:xfrm>
              <a:off x="2909" y="3260"/>
              <a:ext cx="581" cy="9"/>
            </a:xfrm>
            <a:prstGeom prst="rect">
              <a:avLst/>
            </a:prstGeom>
            <a:solidFill>
              <a:srgbClr val="F1F3EC"/>
            </a:solidFill>
            <a:ln>
              <a:noFill/>
              <a:miter lim="800000"/>
            </a:ln>
          </p:spPr>
          <p:txBody>
            <a:bodyPr/>
            <a:lstStyle/>
            <a:p>
              <a:endParaRPr/>
            </a:p>
          </p:txBody>
        </p:sp>
        <p:sp>
          <p:nvSpPr>
            <p:cNvPr id="270" name="矩形 269"/>
            <p:cNvSpPr/>
            <p:nvPr/>
          </p:nvSpPr>
          <p:spPr>
            <a:xfrm>
              <a:off x="2909" y="3269"/>
              <a:ext cx="581" cy="10"/>
            </a:xfrm>
            <a:prstGeom prst="rect">
              <a:avLst/>
            </a:prstGeom>
            <a:solidFill>
              <a:srgbClr val="D2DEEE"/>
            </a:solidFill>
            <a:ln>
              <a:noFill/>
              <a:miter lim="800000"/>
            </a:ln>
          </p:spPr>
          <p:txBody>
            <a:bodyPr/>
            <a:lstStyle/>
            <a:p>
              <a:endParaRPr/>
            </a:p>
          </p:txBody>
        </p:sp>
        <p:sp>
          <p:nvSpPr>
            <p:cNvPr id="271" name="矩形 270"/>
            <p:cNvSpPr/>
            <p:nvPr/>
          </p:nvSpPr>
          <p:spPr>
            <a:xfrm>
              <a:off x="2909" y="3279"/>
              <a:ext cx="581" cy="10"/>
            </a:xfrm>
            <a:prstGeom prst="rect">
              <a:avLst/>
            </a:prstGeom>
            <a:solidFill>
              <a:srgbClr val="D5E0EE"/>
            </a:solidFill>
            <a:ln>
              <a:noFill/>
              <a:miter lim="800000"/>
            </a:ln>
          </p:spPr>
          <p:txBody>
            <a:bodyPr/>
            <a:lstStyle/>
            <a:p>
              <a:endParaRPr/>
            </a:p>
          </p:txBody>
        </p:sp>
        <p:sp>
          <p:nvSpPr>
            <p:cNvPr id="272" name="矩形 271"/>
            <p:cNvSpPr/>
            <p:nvPr/>
          </p:nvSpPr>
          <p:spPr>
            <a:xfrm>
              <a:off x="2909" y="3289"/>
              <a:ext cx="581" cy="10"/>
            </a:xfrm>
            <a:prstGeom prst="rect">
              <a:avLst/>
            </a:prstGeom>
            <a:solidFill>
              <a:srgbClr val="D8E2EE"/>
            </a:solidFill>
            <a:ln>
              <a:noFill/>
              <a:miter lim="800000"/>
            </a:ln>
          </p:spPr>
          <p:txBody>
            <a:bodyPr/>
            <a:lstStyle/>
            <a:p>
              <a:endParaRPr/>
            </a:p>
          </p:txBody>
        </p:sp>
        <p:sp>
          <p:nvSpPr>
            <p:cNvPr id="273" name="矩形 272"/>
            <p:cNvSpPr/>
            <p:nvPr/>
          </p:nvSpPr>
          <p:spPr>
            <a:xfrm>
              <a:off x="2909" y="3299"/>
              <a:ext cx="581" cy="10"/>
            </a:xfrm>
            <a:prstGeom prst="rect">
              <a:avLst/>
            </a:prstGeom>
            <a:solidFill>
              <a:srgbClr val="DBE4ED"/>
            </a:solidFill>
            <a:ln>
              <a:noFill/>
              <a:miter lim="800000"/>
            </a:ln>
          </p:spPr>
          <p:txBody>
            <a:bodyPr/>
            <a:lstStyle/>
            <a:p>
              <a:endParaRPr/>
            </a:p>
          </p:txBody>
        </p:sp>
        <p:sp>
          <p:nvSpPr>
            <p:cNvPr id="274" name="矩形 273"/>
            <p:cNvSpPr/>
            <p:nvPr/>
          </p:nvSpPr>
          <p:spPr>
            <a:xfrm>
              <a:off x="2909" y="3309"/>
              <a:ext cx="581" cy="10"/>
            </a:xfrm>
            <a:prstGeom prst="rect">
              <a:avLst/>
            </a:prstGeom>
            <a:solidFill>
              <a:srgbClr val="DEE6ED"/>
            </a:solidFill>
            <a:ln>
              <a:noFill/>
              <a:miter lim="800000"/>
            </a:ln>
          </p:spPr>
          <p:txBody>
            <a:bodyPr/>
            <a:lstStyle/>
            <a:p>
              <a:endParaRPr/>
            </a:p>
          </p:txBody>
        </p:sp>
        <p:sp>
          <p:nvSpPr>
            <p:cNvPr id="275" name="矩形 274"/>
            <p:cNvSpPr/>
            <p:nvPr/>
          </p:nvSpPr>
          <p:spPr>
            <a:xfrm>
              <a:off x="2909" y="3319"/>
              <a:ext cx="581" cy="10"/>
            </a:xfrm>
            <a:prstGeom prst="rect">
              <a:avLst/>
            </a:prstGeom>
            <a:solidFill>
              <a:srgbClr val="E1E8ED"/>
            </a:solidFill>
            <a:ln>
              <a:noFill/>
              <a:miter lim="800000"/>
            </a:ln>
          </p:spPr>
          <p:txBody>
            <a:bodyPr/>
            <a:lstStyle/>
            <a:p>
              <a:endParaRPr/>
            </a:p>
          </p:txBody>
        </p:sp>
        <p:sp>
          <p:nvSpPr>
            <p:cNvPr id="276" name="矩形 275"/>
            <p:cNvSpPr/>
            <p:nvPr/>
          </p:nvSpPr>
          <p:spPr>
            <a:xfrm>
              <a:off x="2909" y="3329"/>
              <a:ext cx="581" cy="10"/>
            </a:xfrm>
            <a:prstGeom prst="rect">
              <a:avLst/>
            </a:prstGeom>
            <a:solidFill>
              <a:srgbClr val="E4EBED"/>
            </a:solidFill>
            <a:ln>
              <a:noFill/>
              <a:miter lim="800000"/>
            </a:ln>
          </p:spPr>
          <p:txBody>
            <a:bodyPr/>
            <a:lstStyle/>
            <a:p>
              <a:endParaRPr/>
            </a:p>
          </p:txBody>
        </p:sp>
        <p:sp>
          <p:nvSpPr>
            <p:cNvPr id="277" name="矩形 276"/>
            <p:cNvSpPr/>
            <p:nvPr/>
          </p:nvSpPr>
          <p:spPr>
            <a:xfrm>
              <a:off x="2909" y="3339"/>
              <a:ext cx="581" cy="10"/>
            </a:xfrm>
            <a:prstGeom prst="rect">
              <a:avLst/>
            </a:prstGeom>
            <a:solidFill>
              <a:srgbClr val="E7EDED"/>
            </a:solidFill>
            <a:ln>
              <a:noFill/>
              <a:miter lim="800000"/>
            </a:ln>
          </p:spPr>
          <p:txBody>
            <a:bodyPr/>
            <a:lstStyle/>
            <a:p>
              <a:endParaRPr/>
            </a:p>
          </p:txBody>
        </p:sp>
        <p:sp>
          <p:nvSpPr>
            <p:cNvPr id="278" name="矩形 277"/>
            <p:cNvSpPr/>
            <p:nvPr/>
          </p:nvSpPr>
          <p:spPr>
            <a:xfrm>
              <a:off x="2909" y="3349"/>
              <a:ext cx="581" cy="9"/>
            </a:xfrm>
            <a:prstGeom prst="rect">
              <a:avLst/>
            </a:prstGeom>
            <a:solidFill>
              <a:srgbClr val="EBEFEC"/>
            </a:solidFill>
            <a:ln>
              <a:noFill/>
              <a:miter lim="800000"/>
            </a:ln>
          </p:spPr>
          <p:txBody>
            <a:bodyPr/>
            <a:lstStyle/>
            <a:p>
              <a:endParaRPr/>
            </a:p>
          </p:txBody>
        </p:sp>
        <p:sp>
          <p:nvSpPr>
            <p:cNvPr id="279" name="矩形 278"/>
            <p:cNvSpPr/>
            <p:nvPr/>
          </p:nvSpPr>
          <p:spPr>
            <a:xfrm>
              <a:off x="2909" y="3358"/>
              <a:ext cx="581" cy="10"/>
            </a:xfrm>
            <a:prstGeom prst="rect">
              <a:avLst/>
            </a:prstGeom>
            <a:solidFill>
              <a:srgbClr val="EEF1EC"/>
            </a:solidFill>
            <a:ln>
              <a:noFill/>
              <a:miter lim="800000"/>
            </a:ln>
          </p:spPr>
          <p:txBody>
            <a:bodyPr/>
            <a:lstStyle/>
            <a:p>
              <a:endParaRPr/>
            </a:p>
          </p:txBody>
        </p:sp>
        <p:sp>
          <p:nvSpPr>
            <p:cNvPr id="280" name="任意多边形 279"/>
            <p:cNvSpPr/>
            <p:nvPr/>
          </p:nvSpPr>
          <p:spPr>
            <a:xfrm>
              <a:off x="2921" y="3274"/>
              <a:ext cx="559" cy="88"/>
            </a:xfrm>
            <a:custGeom>
              <a:avLst/>
              <a:gdLst/>
              <a:ahLst/>
              <a:cxnLst/>
              <a:rect l="0" t="0" r="0" b="0"/>
              <a:pathLst>
                <a:path w="864" h="142">
                  <a:moveTo>
                    <a:pt x="354" y="142"/>
                  </a:moveTo>
                  <a:lnTo>
                    <a:pt x="864" y="142"/>
                  </a:lnTo>
                  <a:lnTo>
                    <a:pt x="509" y="0"/>
                  </a:lnTo>
                  <a:lnTo>
                    <a:pt x="0" y="0"/>
                  </a:lnTo>
                  <a:cubicBezTo>
                    <a:pt x="112" y="53"/>
                    <a:pt x="231" y="100"/>
                    <a:pt x="354" y="142"/>
                  </a:cubicBezTo>
                  <a:close/>
                </a:path>
              </a:pathLst>
            </a:custGeom>
            <a:noFill/>
            <a:ln w="15875" cap="rnd">
              <a:solidFill>
                <a:srgbClr val="000000"/>
              </a:solidFill>
              <a:prstDash val="solid"/>
              <a:round/>
            </a:ln>
          </p:spPr>
          <p:txBody>
            <a:bodyPr/>
            <a:lstStyle/>
            <a:p>
              <a:endParaRPr/>
            </a:p>
          </p:txBody>
        </p:sp>
        <p:pic>
          <p:nvPicPr>
            <p:cNvPr id="281" name="图片 280"/>
            <p:cNvPicPr/>
            <p:nvPr/>
          </p:nvPicPr>
          <p:blipFill>
            <a:blip r:embed="rId25"/>
            <a:stretch>
              <a:fillRect/>
            </a:stretch>
          </p:blipFill>
          <p:spPr>
            <a:xfrm>
              <a:off x="2888" y="3408"/>
              <a:ext cx="270" cy="168"/>
            </a:xfrm>
            <a:prstGeom prst="rect">
              <a:avLst/>
            </a:prstGeom>
            <a:noFill/>
            <a:ln>
              <a:noFill/>
              <a:miter lim="800000"/>
              <a:headEnd/>
              <a:tailEnd/>
            </a:ln>
          </p:spPr>
        </p:pic>
        <p:pic>
          <p:nvPicPr>
            <p:cNvPr id="282" name="图片 281"/>
            <p:cNvPicPr/>
            <p:nvPr/>
          </p:nvPicPr>
          <p:blipFill>
            <a:blip r:embed="rId26"/>
            <a:stretch>
              <a:fillRect/>
            </a:stretch>
          </p:blipFill>
          <p:spPr>
            <a:xfrm>
              <a:off x="2888" y="3408"/>
              <a:ext cx="270" cy="168"/>
            </a:xfrm>
            <a:prstGeom prst="rect">
              <a:avLst/>
            </a:prstGeom>
            <a:noFill/>
            <a:ln>
              <a:noFill/>
              <a:miter lim="800000"/>
              <a:headEnd/>
              <a:tailEnd/>
            </a:ln>
          </p:spPr>
        </p:pic>
        <p:sp>
          <p:nvSpPr>
            <p:cNvPr id="283" name="任意多边形 282"/>
            <p:cNvSpPr/>
            <p:nvPr/>
          </p:nvSpPr>
          <p:spPr>
            <a:xfrm>
              <a:off x="2906" y="3421"/>
              <a:ext cx="244" cy="140"/>
            </a:xfrm>
            <a:custGeom>
              <a:avLst/>
              <a:gdLst/>
              <a:ahLst/>
              <a:cxnLst/>
              <a:rect l="0" t="0" r="0" b="0"/>
              <a:pathLst>
                <a:path w="376" h="225">
                  <a:moveTo>
                    <a:pt x="0" y="74"/>
                  </a:moveTo>
                  <a:cubicBezTo>
                    <a:pt x="93" y="151"/>
                    <a:pt x="227" y="205"/>
                    <a:pt x="376" y="225"/>
                  </a:cubicBezTo>
                  <a:lnTo>
                    <a:pt x="376" y="225"/>
                  </a:lnTo>
                  <a:lnTo>
                    <a:pt x="376" y="151"/>
                  </a:lnTo>
                  <a:cubicBezTo>
                    <a:pt x="228" y="129"/>
                    <a:pt x="95" y="76"/>
                    <a:pt x="0" y="0"/>
                  </a:cubicBezTo>
                  <a:lnTo>
                    <a:pt x="0" y="0"/>
                  </a:lnTo>
                  <a:lnTo>
                    <a:pt x="0" y="74"/>
                  </a:lnTo>
                  <a:close/>
                </a:path>
              </a:pathLst>
            </a:custGeom>
            <a:noFill/>
            <a:ln w="15875" cap="rnd">
              <a:solidFill>
                <a:srgbClr val="000000"/>
              </a:solidFill>
              <a:prstDash val="solid"/>
              <a:round/>
            </a:ln>
          </p:spPr>
          <p:txBody>
            <a:bodyPr/>
            <a:lstStyle/>
            <a:p>
              <a:endParaRPr/>
            </a:p>
          </p:txBody>
        </p:sp>
        <p:pic>
          <p:nvPicPr>
            <p:cNvPr id="284" name="图片 283"/>
            <p:cNvPicPr/>
            <p:nvPr/>
          </p:nvPicPr>
          <p:blipFill>
            <a:blip r:embed="rId27"/>
            <a:stretch>
              <a:fillRect/>
            </a:stretch>
          </p:blipFill>
          <p:spPr>
            <a:xfrm>
              <a:off x="2899" y="3260"/>
              <a:ext cx="269" cy="138"/>
            </a:xfrm>
            <a:prstGeom prst="rect">
              <a:avLst/>
            </a:prstGeom>
            <a:noFill/>
            <a:ln>
              <a:noFill/>
              <a:miter lim="800000"/>
              <a:headEnd/>
              <a:tailEnd/>
            </a:ln>
          </p:spPr>
        </p:pic>
        <p:pic>
          <p:nvPicPr>
            <p:cNvPr id="285" name="图片 284"/>
            <p:cNvPicPr/>
            <p:nvPr/>
          </p:nvPicPr>
          <p:blipFill>
            <a:blip r:embed="rId28"/>
            <a:stretch>
              <a:fillRect/>
            </a:stretch>
          </p:blipFill>
          <p:spPr>
            <a:xfrm>
              <a:off x="2899" y="3260"/>
              <a:ext cx="269" cy="138"/>
            </a:xfrm>
            <a:prstGeom prst="rect">
              <a:avLst/>
            </a:prstGeom>
            <a:noFill/>
            <a:ln>
              <a:noFill/>
              <a:miter lim="800000"/>
              <a:headEnd/>
              <a:tailEnd/>
            </a:ln>
          </p:spPr>
        </p:pic>
        <p:sp>
          <p:nvSpPr>
            <p:cNvPr id="286" name="任意多边形 285"/>
            <p:cNvSpPr/>
            <p:nvPr/>
          </p:nvSpPr>
          <p:spPr>
            <a:xfrm>
              <a:off x="2909" y="3274"/>
              <a:ext cx="241" cy="118"/>
            </a:xfrm>
            <a:custGeom>
              <a:avLst/>
              <a:gdLst/>
              <a:ahLst/>
              <a:cxnLst/>
              <a:rect l="0" t="0" r="0" b="0"/>
              <a:pathLst>
                <a:path w="372" h="191">
                  <a:moveTo>
                    <a:pt x="0" y="49"/>
                  </a:moveTo>
                  <a:cubicBezTo>
                    <a:pt x="99" y="114"/>
                    <a:pt x="220" y="163"/>
                    <a:pt x="354" y="191"/>
                  </a:cubicBezTo>
                  <a:lnTo>
                    <a:pt x="354" y="191"/>
                  </a:lnTo>
                  <a:lnTo>
                    <a:pt x="372" y="142"/>
                  </a:lnTo>
                  <a:cubicBezTo>
                    <a:pt x="249" y="100"/>
                    <a:pt x="130" y="53"/>
                    <a:pt x="18" y="0"/>
                  </a:cubicBezTo>
                  <a:lnTo>
                    <a:pt x="18" y="0"/>
                  </a:lnTo>
                  <a:lnTo>
                    <a:pt x="0" y="49"/>
                  </a:lnTo>
                  <a:close/>
                </a:path>
              </a:pathLst>
            </a:custGeom>
            <a:noFill/>
            <a:ln w="15875" cap="rnd">
              <a:solidFill>
                <a:srgbClr val="000000"/>
              </a:solidFill>
              <a:prstDash val="solid"/>
              <a:round/>
            </a:ln>
          </p:spPr>
          <p:txBody>
            <a:bodyPr/>
            <a:lstStyle/>
            <a:p>
              <a:endParaRPr/>
            </a:p>
          </p:txBody>
        </p:sp>
        <p:sp>
          <p:nvSpPr>
            <p:cNvPr id="287" name="任意多边形 286"/>
            <p:cNvSpPr/>
            <p:nvPr/>
          </p:nvSpPr>
          <p:spPr>
            <a:xfrm>
              <a:off x="2906" y="3274"/>
              <a:ext cx="574" cy="287"/>
            </a:xfrm>
            <a:custGeom>
              <a:avLst/>
              <a:gdLst/>
              <a:ahLst/>
              <a:cxnLst/>
              <a:rect l="0" t="0" r="0" b="0"/>
              <a:pathLst>
                <a:path w="885" h="462">
                  <a:moveTo>
                    <a:pt x="0" y="312"/>
                  </a:moveTo>
                  <a:cubicBezTo>
                    <a:pt x="93" y="389"/>
                    <a:pt x="227" y="443"/>
                    <a:pt x="376" y="463"/>
                  </a:cubicBezTo>
                  <a:lnTo>
                    <a:pt x="376" y="463"/>
                  </a:lnTo>
                  <a:lnTo>
                    <a:pt x="868" y="265"/>
                  </a:lnTo>
                  <a:lnTo>
                    <a:pt x="868" y="244"/>
                  </a:lnTo>
                  <a:lnTo>
                    <a:pt x="886" y="238"/>
                  </a:lnTo>
                  <a:lnTo>
                    <a:pt x="868" y="191"/>
                  </a:lnTo>
                  <a:lnTo>
                    <a:pt x="886" y="142"/>
                  </a:lnTo>
                  <a:lnTo>
                    <a:pt x="531" y="0"/>
                  </a:lnTo>
                  <a:lnTo>
                    <a:pt x="22" y="0"/>
                  </a:lnTo>
                  <a:lnTo>
                    <a:pt x="4" y="49"/>
                  </a:lnTo>
                  <a:cubicBezTo>
                    <a:pt x="64" y="92"/>
                    <a:pt x="136" y="126"/>
                    <a:pt x="217" y="151"/>
                  </a:cubicBezTo>
                  <a:lnTo>
                    <a:pt x="217" y="151"/>
                  </a:lnTo>
                  <a:lnTo>
                    <a:pt x="0" y="238"/>
                  </a:lnTo>
                  <a:lnTo>
                    <a:pt x="0" y="312"/>
                  </a:lnTo>
                  <a:close/>
                </a:path>
              </a:pathLst>
            </a:custGeom>
            <a:noFill/>
            <a:ln w="33338" cap="rnd">
              <a:solidFill>
                <a:srgbClr val="4677BF"/>
              </a:solidFill>
              <a:prstDash val="solid"/>
              <a:round/>
            </a:ln>
          </p:spPr>
          <p:txBody>
            <a:bodyPr/>
            <a:lstStyle/>
            <a:p>
              <a:endParaRPr/>
            </a:p>
          </p:txBody>
        </p:sp>
        <p:sp>
          <p:nvSpPr>
            <p:cNvPr id="288" name="矩形 287"/>
            <p:cNvSpPr/>
            <p:nvPr/>
          </p:nvSpPr>
          <p:spPr>
            <a:xfrm>
              <a:off x="2442" y="3774"/>
              <a:ext cx="1" cy="190"/>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endParaRPr/>
            </a:p>
          </p:txBody>
        </p:sp>
        <p:sp>
          <p:nvSpPr>
            <p:cNvPr id="289" name="矩形 288"/>
            <p:cNvSpPr/>
            <p:nvPr/>
          </p:nvSpPr>
          <p:spPr>
            <a:xfrm>
              <a:off x="2381" y="3774"/>
              <a:ext cx="960"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宋体" panose="02010600030101010101" pitchFamily="2" charset="-122"/>
                </a:rPr>
                <a:t>设备驱动程序接口</a:t>
              </a:r>
            </a:p>
          </p:txBody>
        </p:sp>
        <p:grpSp>
          <p:nvGrpSpPr>
            <p:cNvPr id="290" name="组合 289"/>
            <p:cNvGrpSpPr/>
            <p:nvPr/>
          </p:nvGrpSpPr>
          <p:grpSpPr>
            <a:xfrm>
              <a:off x="825" y="1216"/>
              <a:ext cx="89" cy="535"/>
              <a:chOff x="825" y="1216"/>
              <a:chExt cx="89" cy="535"/>
            </a:xfrm>
          </p:grpSpPr>
          <p:sp>
            <p:nvSpPr>
              <p:cNvPr id="302" name="矩形 301"/>
              <p:cNvSpPr/>
              <p:nvPr/>
            </p:nvSpPr>
            <p:spPr>
              <a:xfrm>
                <a:off x="825" y="1231"/>
                <a:ext cx="26" cy="13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300">
                    <a:solidFill>
                      <a:srgbClr val="000000"/>
                    </a:solidFill>
                    <a:latin typeface="Times New Roman" panose="02020603050405020304" pitchFamily="18" charset="0"/>
                  </a:rPr>
                  <a:t> </a:t>
                </a:r>
              </a:p>
            </p:txBody>
          </p:sp>
          <p:sp>
            <p:nvSpPr>
              <p:cNvPr id="303" name="任意多边形 302"/>
              <p:cNvSpPr/>
              <p:nvPr/>
            </p:nvSpPr>
            <p:spPr>
              <a:xfrm>
                <a:off x="829" y="1216"/>
                <a:ext cx="85" cy="535"/>
              </a:xfrm>
              <a:custGeom>
                <a:avLst/>
                <a:gdLst/>
                <a:ahLst/>
                <a:cxnLst/>
                <a:rect l="0" t="0" r="0" b="0"/>
                <a:pathLst>
                  <a:path w="604" h="3636">
                    <a:moveTo>
                      <a:pt x="604" y="0"/>
                    </a:moveTo>
                    <a:cubicBezTo>
                      <a:pt x="437" y="0"/>
                      <a:pt x="302" y="136"/>
                      <a:pt x="302" y="303"/>
                    </a:cubicBezTo>
                    <a:lnTo>
                      <a:pt x="302" y="1515"/>
                    </a:lnTo>
                    <a:cubicBezTo>
                      <a:pt x="302" y="1682"/>
                      <a:pt x="167" y="1818"/>
                      <a:pt x="0" y="1818"/>
                    </a:cubicBezTo>
                    <a:cubicBezTo>
                      <a:pt x="167" y="1818"/>
                      <a:pt x="302" y="1954"/>
                      <a:pt x="302" y="2121"/>
                    </a:cubicBezTo>
                    <a:lnTo>
                      <a:pt x="302" y="3333"/>
                    </a:lnTo>
                    <a:cubicBezTo>
                      <a:pt x="302" y="3501"/>
                      <a:pt x="437" y="3636"/>
                      <a:pt x="604" y="3636"/>
                    </a:cubicBezTo>
                  </a:path>
                </a:pathLst>
              </a:custGeom>
              <a:noFill/>
              <a:ln w="11113" cap="rnd">
                <a:solidFill>
                  <a:srgbClr val="000000"/>
                </a:solidFill>
                <a:prstDash val="solid"/>
                <a:round/>
              </a:ln>
            </p:spPr>
            <p:txBody>
              <a:bodyPr/>
              <a:lstStyle/>
              <a:p>
                <a:endParaRPr/>
              </a:p>
            </p:txBody>
          </p:sp>
        </p:grpSp>
        <p:grpSp>
          <p:nvGrpSpPr>
            <p:cNvPr id="291" name="组合 290"/>
            <p:cNvGrpSpPr/>
            <p:nvPr/>
          </p:nvGrpSpPr>
          <p:grpSpPr>
            <a:xfrm>
              <a:off x="825" y="1783"/>
              <a:ext cx="99" cy="972"/>
              <a:chOff x="825" y="1783"/>
              <a:chExt cx="99" cy="972"/>
            </a:xfrm>
          </p:grpSpPr>
          <p:sp>
            <p:nvSpPr>
              <p:cNvPr id="300" name="矩形 299"/>
              <p:cNvSpPr/>
              <p:nvPr/>
            </p:nvSpPr>
            <p:spPr>
              <a:xfrm>
                <a:off x="825" y="1814"/>
                <a:ext cx="48" cy="253"/>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2400">
                    <a:solidFill>
                      <a:srgbClr val="000000"/>
                    </a:solidFill>
                    <a:latin typeface="Times New Roman" panose="02020603050405020304" pitchFamily="18" charset="0"/>
                  </a:rPr>
                  <a:t> </a:t>
                </a:r>
              </a:p>
            </p:txBody>
          </p:sp>
          <p:sp>
            <p:nvSpPr>
              <p:cNvPr id="301" name="任意多边形 300"/>
              <p:cNvSpPr/>
              <p:nvPr/>
            </p:nvSpPr>
            <p:spPr>
              <a:xfrm>
                <a:off x="830" y="1783"/>
                <a:ext cx="94" cy="972"/>
              </a:xfrm>
              <a:custGeom>
                <a:avLst/>
                <a:gdLst/>
                <a:ahLst/>
                <a:cxnLst/>
                <a:rect l="0" t="0" r="0" b="0"/>
                <a:pathLst>
                  <a:path w="604" h="3636">
                    <a:moveTo>
                      <a:pt x="604" y="0"/>
                    </a:moveTo>
                    <a:cubicBezTo>
                      <a:pt x="437" y="0"/>
                      <a:pt x="302" y="136"/>
                      <a:pt x="302" y="303"/>
                    </a:cubicBezTo>
                    <a:lnTo>
                      <a:pt x="302" y="1515"/>
                    </a:lnTo>
                    <a:cubicBezTo>
                      <a:pt x="302" y="1682"/>
                      <a:pt x="167" y="1818"/>
                      <a:pt x="0" y="1818"/>
                    </a:cubicBezTo>
                    <a:cubicBezTo>
                      <a:pt x="167" y="1818"/>
                      <a:pt x="302" y="1954"/>
                      <a:pt x="302" y="2121"/>
                    </a:cubicBezTo>
                    <a:lnTo>
                      <a:pt x="302" y="3333"/>
                    </a:lnTo>
                    <a:cubicBezTo>
                      <a:pt x="302" y="3501"/>
                      <a:pt x="437" y="3636"/>
                      <a:pt x="604" y="3636"/>
                    </a:cubicBezTo>
                  </a:path>
                </a:pathLst>
              </a:custGeom>
              <a:noFill/>
              <a:ln w="12700" cap="rnd">
                <a:solidFill>
                  <a:srgbClr val="000000"/>
                </a:solidFill>
                <a:prstDash val="solid"/>
                <a:round/>
              </a:ln>
            </p:spPr>
            <p:txBody>
              <a:bodyPr/>
              <a:lstStyle/>
              <a:p>
                <a:endParaRPr/>
              </a:p>
            </p:txBody>
          </p:sp>
        </p:grpSp>
        <p:sp>
          <p:nvSpPr>
            <p:cNvPr id="292" name="矩形 291"/>
            <p:cNvSpPr/>
            <p:nvPr/>
          </p:nvSpPr>
          <p:spPr>
            <a:xfrm>
              <a:off x="545" y="1331"/>
              <a:ext cx="240"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宋体" panose="02010600030101010101" pitchFamily="2" charset="-122"/>
                </a:rPr>
                <a:t>用户</a:t>
              </a:r>
            </a:p>
          </p:txBody>
        </p:sp>
        <p:sp>
          <p:nvSpPr>
            <p:cNvPr id="293" name="矩形 292"/>
            <p:cNvSpPr/>
            <p:nvPr/>
          </p:nvSpPr>
          <p:spPr>
            <a:xfrm>
              <a:off x="545" y="1489"/>
              <a:ext cx="240"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宋体" panose="02010600030101010101" pitchFamily="2" charset="-122"/>
                </a:rPr>
                <a:t>空间</a:t>
              </a:r>
            </a:p>
          </p:txBody>
        </p:sp>
        <p:sp>
          <p:nvSpPr>
            <p:cNvPr id="294" name="矩形 293"/>
            <p:cNvSpPr/>
            <p:nvPr/>
          </p:nvSpPr>
          <p:spPr>
            <a:xfrm>
              <a:off x="545" y="2122"/>
              <a:ext cx="240"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宋体" panose="02010600030101010101" pitchFamily="2" charset="-122"/>
                </a:rPr>
                <a:t>内核</a:t>
              </a:r>
            </a:p>
          </p:txBody>
        </p:sp>
        <p:sp>
          <p:nvSpPr>
            <p:cNvPr id="295" name="矩形 294"/>
            <p:cNvSpPr/>
            <p:nvPr/>
          </p:nvSpPr>
          <p:spPr>
            <a:xfrm>
              <a:off x="545" y="2270"/>
              <a:ext cx="240"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宋体" panose="02010600030101010101" pitchFamily="2" charset="-122"/>
                </a:rPr>
                <a:t>空间</a:t>
              </a:r>
            </a:p>
          </p:txBody>
        </p:sp>
        <p:sp>
          <p:nvSpPr>
            <p:cNvPr id="296" name="矩形 295"/>
            <p:cNvSpPr/>
            <p:nvPr/>
          </p:nvSpPr>
          <p:spPr>
            <a:xfrm>
              <a:off x="545" y="3368"/>
              <a:ext cx="240"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宋体" panose="02010600030101010101" pitchFamily="2" charset="-122"/>
                </a:rPr>
                <a:t>设备</a:t>
              </a:r>
            </a:p>
          </p:txBody>
        </p:sp>
        <p:sp>
          <p:nvSpPr>
            <p:cNvPr id="297" name="矩形 296"/>
            <p:cNvSpPr/>
            <p:nvPr/>
          </p:nvSpPr>
          <p:spPr>
            <a:xfrm>
              <a:off x="545" y="2943"/>
              <a:ext cx="240"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宋体" panose="02010600030101010101" pitchFamily="2" charset="-122"/>
                </a:rPr>
                <a:t>硬件</a:t>
              </a:r>
            </a:p>
          </p:txBody>
        </p:sp>
        <p:sp>
          <p:nvSpPr>
            <p:cNvPr id="298" name="矩形 297"/>
            <p:cNvSpPr/>
            <p:nvPr/>
          </p:nvSpPr>
          <p:spPr>
            <a:xfrm>
              <a:off x="1316" y="1837"/>
              <a:ext cx="3755" cy="235"/>
            </a:xfrm>
            <a:prstGeom prst="rect">
              <a:avLst/>
            </a:prstGeom>
            <a:noFill/>
            <a:ln w="4763" cap="rnd">
              <a:solidFill>
                <a:prstClr val="black"/>
              </a:solidFill>
              <a:round/>
            </a:ln>
          </p:spPr>
          <p:txBody>
            <a:bodyPr/>
            <a:lstStyle/>
            <a:p>
              <a:endParaRPr/>
            </a:p>
          </p:txBody>
        </p:sp>
        <p:sp>
          <p:nvSpPr>
            <p:cNvPr id="299" name="矩形 298"/>
            <p:cNvSpPr/>
            <p:nvPr/>
          </p:nvSpPr>
          <p:spPr>
            <a:xfrm>
              <a:off x="2816" y="1894"/>
              <a:ext cx="720" cy="158"/>
            </a:xfrm>
            <a:prstGeom prst="rect">
              <a:avLst/>
            </a:prstGeom>
            <a:noFill/>
            <a:ln>
              <a:noFill/>
              <a:miter lim="800000"/>
            </a:ln>
          </p:spPr>
          <p:txBody>
            <a:bodyPr wrap="none" lIns="0" tIns="0" rIns="0" bIns="0">
              <a:spAutoFit/>
            </a:bodyPr>
            <a:lstStyle>
              <a:lvl1pPr marL="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lang="zh-CN" altLang="en-US" sz="1800" b="0" i="0" u="none">
                  <a:solidFill>
                    <a:schemeClr val="tx1"/>
                  </a:solidFill>
                  <a:latin typeface="Arial" panose="020B0604020202020204" pitchFamily="34" charset="0"/>
                  <a:ea typeface="宋体" panose="02010600030101010101" pitchFamily="2" charset="-122"/>
                </a:defRPr>
              </a:lvl5pPr>
            </a:lstStyle>
            <a:p>
              <a:pPr lvl="0">
                <a:lnSpc>
                  <a:spcPct val="110000"/>
                </a:lnSpc>
                <a:spcBef>
                  <a:spcPct val="20000"/>
                </a:spcBef>
              </a:pPr>
              <a:r>
                <a:rPr sz="1500">
                  <a:solidFill>
                    <a:srgbClr val="000000"/>
                  </a:solidFill>
                  <a:latin typeface="宋体" panose="02010600030101010101" pitchFamily="2" charset="-122"/>
                </a:rPr>
                <a:t>操作系统内核</a:t>
              </a:r>
            </a:p>
          </p:txBody>
        </p:sp>
      </p:grpSp>
      <p:sp>
        <p:nvSpPr>
          <p:cNvPr id="304" name="标题 1"/>
          <p:cNvSpPr>
            <a:spLocks noGrp="1"/>
          </p:cNvSpPr>
          <p:nvPr>
            <p:ph type="title"/>
          </p:nvPr>
        </p:nvSpPr>
        <p:spPr>
          <a:xfrm>
            <a:off x="381000" y="304800"/>
            <a:ext cx="7848600" cy="676275"/>
          </a:xfrm>
        </p:spPr>
        <p:txBody>
          <a:bodyPr/>
          <a:lstStyle/>
          <a:p>
            <a:r>
              <a:rPr lang="en-US" altLang="zh-CN" sz="3200" dirty="0"/>
              <a:t>IO</a:t>
            </a:r>
            <a:r>
              <a:rPr lang="zh-CN" altLang="en-US" sz="3200" dirty="0"/>
              <a:t>系统组成</a:t>
            </a:r>
          </a:p>
        </p:txBody>
      </p:sp>
      <p:sp>
        <p:nvSpPr>
          <p:cNvPr id="305" name="矩形 304"/>
          <p:cNvSpPr/>
          <p:nvPr/>
        </p:nvSpPr>
        <p:spPr>
          <a:xfrm>
            <a:off x="3064158" y="-66712"/>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496571" y="1923726"/>
            <a:ext cx="3610451" cy="1370171"/>
            <a:chOff x="966449" y="2885471"/>
            <a:chExt cx="4813935" cy="1826895"/>
          </a:xfrm>
        </p:grpSpPr>
        <p:sp>
          <p:nvSpPr>
            <p:cNvPr id="4" name="object 4"/>
            <p:cNvSpPr/>
            <p:nvPr/>
          </p:nvSpPr>
          <p:spPr>
            <a:xfrm>
              <a:off x="1221803" y="3793236"/>
              <a:ext cx="3636010" cy="0"/>
            </a:xfrm>
            <a:custGeom>
              <a:avLst/>
              <a:gdLst/>
              <a:ahLst/>
              <a:cxnLst/>
              <a:rect l="l" t="t" r="r" b="b"/>
              <a:pathLst>
                <a:path w="3636010">
                  <a:moveTo>
                    <a:pt x="0" y="0"/>
                  </a:moveTo>
                  <a:lnTo>
                    <a:pt x="1332166" y="0"/>
                  </a:lnTo>
                </a:path>
                <a:path w="3636010">
                  <a:moveTo>
                    <a:pt x="1360233" y="0"/>
                  </a:moveTo>
                  <a:lnTo>
                    <a:pt x="3635819" y="0"/>
                  </a:lnTo>
                </a:path>
              </a:pathLst>
            </a:custGeom>
            <a:ln w="12700">
              <a:solidFill>
                <a:srgbClr val="A6AAA9"/>
              </a:solidFill>
            </a:ln>
          </p:spPr>
          <p:txBody>
            <a:bodyPr wrap="square" lIns="0" tIns="0" rIns="0" bIns="0" rtlCol="0"/>
            <a:lstStyle/>
            <a:p>
              <a:endParaRPr sz="1950"/>
            </a:p>
          </p:txBody>
        </p:sp>
        <p:sp>
          <p:nvSpPr>
            <p:cNvPr id="5" name="object 5"/>
            <p:cNvSpPr/>
            <p:nvPr/>
          </p:nvSpPr>
          <p:spPr>
            <a:xfrm>
              <a:off x="3926804" y="2885471"/>
              <a:ext cx="1853564" cy="1826895"/>
            </a:xfrm>
            <a:custGeom>
              <a:avLst/>
              <a:gdLst/>
              <a:ahLst/>
              <a:cxnLst/>
              <a:rect l="l" t="t" r="r" b="b"/>
              <a:pathLst>
                <a:path w="1853564" h="1826895">
                  <a:moveTo>
                    <a:pt x="926547" y="0"/>
                  </a:moveTo>
                  <a:lnTo>
                    <a:pt x="882088" y="1045"/>
                  </a:lnTo>
                  <a:lnTo>
                    <a:pt x="837711" y="4180"/>
                  </a:lnTo>
                  <a:lnTo>
                    <a:pt x="793498" y="9406"/>
                  </a:lnTo>
                  <a:lnTo>
                    <a:pt x="749532" y="16722"/>
                  </a:lnTo>
                  <a:lnTo>
                    <a:pt x="705895" y="26128"/>
                  </a:lnTo>
                  <a:lnTo>
                    <a:pt x="662670" y="37625"/>
                  </a:lnTo>
                  <a:lnTo>
                    <a:pt x="619938" y="51212"/>
                  </a:lnTo>
                  <a:lnTo>
                    <a:pt x="577783" y="66889"/>
                  </a:lnTo>
                  <a:lnTo>
                    <a:pt x="536287" y="84656"/>
                  </a:lnTo>
                  <a:lnTo>
                    <a:pt x="495532" y="104514"/>
                  </a:lnTo>
                  <a:lnTo>
                    <a:pt x="455601" y="126462"/>
                  </a:lnTo>
                  <a:lnTo>
                    <a:pt x="416575" y="150500"/>
                  </a:lnTo>
                  <a:lnTo>
                    <a:pt x="378538" y="176629"/>
                  </a:lnTo>
                  <a:lnTo>
                    <a:pt x="341571" y="204848"/>
                  </a:lnTo>
                  <a:lnTo>
                    <a:pt x="305758" y="235157"/>
                  </a:lnTo>
                  <a:lnTo>
                    <a:pt x="271180" y="267557"/>
                  </a:lnTo>
                  <a:lnTo>
                    <a:pt x="237282" y="302745"/>
                  </a:lnTo>
                  <a:lnTo>
                    <a:pt x="205644" y="339228"/>
                  </a:lnTo>
                  <a:lnTo>
                    <a:pt x="176267" y="376915"/>
                  </a:lnTo>
                  <a:lnTo>
                    <a:pt x="149149" y="415719"/>
                  </a:lnTo>
                  <a:lnTo>
                    <a:pt x="124290" y="455549"/>
                  </a:lnTo>
                  <a:lnTo>
                    <a:pt x="101692" y="496317"/>
                  </a:lnTo>
                  <a:lnTo>
                    <a:pt x="81354" y="537933"/>
                  </a:lnTo>
                  <a:lnTo>
                    <a:pt x="63275" y="580308"/>
                  </a:lnTo>
                  <a:lnTo>
                    <a:pt x="47456" y="623353"/>
                  </a:lnTo>
                  <a:lnTo>
                    <a:pt x="33897" y="666978"/>
                  </a:lnTo>
                  <a:lnTo>
                    <a:pt x="22598" y="711094"/>
                  </a:lnTo>
                  <a:lnTo>
                    <a:pt x="13559" y="755613"/>
                  </a:lnTo>
                  <a:lnTo>
                    <a:pt x="6779" y="800444"/>
                  </a:lnTo>
                  <a:lnTo>
                    <a:pt x="2259" y="845498"/>
                  </a:lnTo>
                  <a:lnTo>
                    <a:pt x="0" y="890687"/>
                  </a:lnTo>
                  <a:lnTo>
                    <a:pt x="0" y="935921"/>
                  </a:lnTo>
                  <a:lnTo>
                    <a:pt x="2259" y="981111"/>
                  </a:lnTo>
                  <a:lnTo>
                    <a:pt x="6779" y="1026167"/>
                  </a:lnTo>
                  <a:lnTo>
                    <a:pt x="13559" y="1071000"/>
                  </a:lnTo>
                  <a:lnTo>
                    <a:pt x="22598" y="1115522"/>
                  </a:lnTo>
                  <a:lnTo>
                    <a:pt x="33897" y="1159642"/>
                  </a:lnTo>
                  <a:lnTo>
                    <a:pt x="47456" y="1203272"/>
                  </a:lnTo>
                  <a:lnTo>
                    <a:pt x="63275" y="1246322"/>
                  </a:lnTo>
                  <a:lnTo>
                    <a:pt x="81354" y="1288704"/>
                  </a:lnTo>
                  <a:lnTo>
                    <a:pt x="101692" y="1330327"/>
                  </a:lnTo>
                  <a:lnTo>
                    <a:pt x="124290" y="1371103"/>
                  </a:lnTo>
                  <a:lnTo>
                    <a:pt x="149149" y="1410942"/>
                  </a:lnTo>
                  <a:lnTo>
                    <a:pt x="176267" y="1449755"/>
                  </a:lnTo>
                  <a:lnTo>
                    <a:pt x="205644" y="1487453"/>
                  </a:lnTo>
                  <a:lnTo>
                    <a:pt x="237282" y="1523947"/>
                  </a:lnTo>
                  <a:lnTo>
                    <a:pt x="271180" y="1559147"/>
                  </a:lnTo>
                  <a:lnTo>
                    <a:pt x="305758" y="1591535"/>
                  </a:lnTo>
                  <a:lnTo>
                    <a:pt x="341571" y="1621833"/>
                  </a:lnTo>
                  <a:lnTo>
                    <a:pt x="378538" y="1650042"/>
                  </a:lnTo>
                  <a:lnTo>
                    <a:pt x="416575" y="1676161"/>
                  </a:lnTo>
                  <a:lnTo>
                    <a:pt x="455601" y="1700191"/>
                  </a:lnTo>
                  <a:lnTo>
                    <a:pt x="495532" y="1722131"/>
                  </a:lnTo>
                  <a:lnTo>
                    <a:pt x="536287" y="1741982"/>
                  </a:lnTo>
                  <a:lnTo>
                    <a:pt x="577783" y="1759743"/>
                  </a:lnTo>
                  <a:lnTo>
                    <a:pt x="619938" y="1775415"/>
                  </a:lnTo>
                  <a:lnTo>
                    <a:pt x="662670" y="1788997"/>
                  </a:lnTo>
                  <a:lnTo>
                    <a:pt x="705895" y="1800489"/>
                  </a:lnTo>
                  <a:lnTo>
                    <a:pt x="749532" y="1809892"/>
                  </a:lnTo>
                  <a:lnTo>
                    <a:pt x="793498" y="1817206"/>
                  </a:lnTo>
                  <a:lnTo>
                    <a:pt x="837711" y="1822430"/>
                  </a:lnTo>
                  <a:lnTo>
                    <a:pt x="882088" y="1825564"/>
                  </a:lnTo>
                  <a:lnTo>
                    <a:pt x="926547" y="1826609"/>
                  </a:lnTo>
                  <a:lnTo>
                    <a:pt x="971006" y="1825564"/>
                  </a:lnTo>
                  <a:lnTo>
                    <a:pt x="1015382" y="1822430"/>
                  </a:lnTo>
                  <a:lnTo>
                    <a:pt x="1059593" y="1817206"/>
                  </a:lnTo>
                  <a:lnTo>
                    <a:pt x="1103557" y="1809892"/>
                  </a:lnTo>
                  <a:lnTo>
                    <a:pt x="1147190" y="1800489"/>
                  </a:lnTo>
                  <a:lnTo>
                    <a:pt x="1190411" y="1788997"/>
                  </a:lnTo>
                  <a:lnTo>
                    <a:pt x="1233138" y="1775415"/>
                  </a:lnTo>
                  <a:lnTo>
                    <a:pt x="1275287" y="1759743"/>
                  </a:lnTo>
                  <a:lnTo>
                    <a:pt x="1316777" y="1741982"/>
                  </a:lnTo>
                  <a:lnTo>
                    <a:pt x="1357525" y="1722131"/>
                  </a:lnTo>
                  <a:lnTo>
                    <a:pt x="1397449" y="1700191"/>
                  </a:lnTo>
                  <a:lnTo>
                    <a:pt x="1436466" y="1676161"/>
                  </a:lnTo>
                  <a:lnTo>
                    <a:pt x="1474494" y="1650042"/>
                  </a:lnTo>
                  <a:lnTo>
                    <a:pt x="1511450" y="1621833"/>
                  </a:lnTo>
                  <a:lnTo>
                    <a:pt x="1547253" y="1591535"/>
                  </a:lnTo>
                  <a:lnTo>
                    <a:pt x="1581820" y="1559147"/>
                  </a:lnTo>
                  <a:lnTo>
                    <a:pt x="1615729" y="1523947"/>
                  </a:lnTo>
                  <a:lnTo>
                    <a:pt x="1647378" y="1487453"/>
                  </a:lnTo>
                  <a:lnTo>
                    <a:pt x="1676766" y="1449755"/>
                  </a:lnTo>
                  <a:lnTo>
                    <a:pt x="1703893" y="1410942"/>
                  </a:lnTo>
                  <a:lnTo>
                    <a:pt x="1728760" y="1371103"/>
                  </a:lnTo>
                  <a:lnTo>
                    <a:pt x="1751367" y="1330327"/>
                  </a:lnTo>
                  <a:lnTo>
                    <a:pt x="1771712" y="1288704"/>
                  </a:lnTo>
                  <a:lnTo>
                    <a:pt x="1789797" y="1246322"/>
                  </a:lnTo>
                  <a:lnTo>
                    <a:pt x="1805622" y="1203272"/>
                  </a:lnTo>
                  <a:lnTo>
                    <a:pt x="1819185" y="1159642"/>
                  </a:lnTo>
                  <a:lnTo>
                    <a:pt x="1830488" y="1115522"/>
                  </a:lnTo>
                  <a:lnTo>
                    <a:pt x="1839531" y="1071000"/>
                  </a:lnTo>
                  <a:lnTo>
                    <a:pt x="1846313" y="1026167"/>
                  </a:lnTo>
                  <a:lnTo>
                    <a:pt x="1850834" y="981111"/>
                  </a:lnTo>
                  <a:lnTo>
                    <a:pt x="1853095" y="935921"/>
                  </a:lnTo>
                  <a:lnTo>
                    <a:pt x="1853095" y="890687"/>
                  </a:lnTo>
                  <a:lnTo>
                    <a:pt x="1850834" y="845498"/>
                  </a:lnTo>
                  <a:lnTo>
                    <a:pt x="1846313" y="800444"/>
                  </a:lnTo>
                  <a:lnTo>
                    <a:pt x="1839531" y="755613"/>
                  </a:lnTo>
                  <a:lnTo>
                    <a:pt x="1830488" y="711094"/>
                  </a:lnTo>
                  <a:lnTo>
                    <a:pt x="1819185" y="666978"/>
                  </a:lnTo>
                  <a:lnTo>
                    <a:pt x="1805622" y="623353"/>
                  </a:lnTo>
                  <a:lnTo>
                    <a:pt x="1789797" y="580308"/>
                  </a:lnTo>
                  <a:lnTo>
                    <a:pt x="1771712" y="537933"/>
                  </a:lnTo>
                  <a:lnTo>
                    <a:pt x="1751367" y="496317"/>
                  </a:lnTo>
                  <a:lnTo>
                    <a:pt x="1728760" y="455549"/>
                  </a:lnTo>
                  <a:lnTo>
                    <a:pt x="1703893" y="415719"/>
                  </a:lnTo>
                  <a:lnTo>
                    <a:pt x="1676766" y="376915"/>
                  </a:lnTo>
                  <a:lnTo>
                    <a:pt x="1647378" y="339228"/>
                  </a:lnTo>
                  <a:lnTo>
                    <a:pt x="1615729" y="302745"/>
                  </a:lnTo>
                  <a:lnTo>
                    <a:pt x="1581820" y="267557"/>
                  </a:lnTo>
                  <a:lnTo>
                    <a:pt x="1547253" y="235157"/>
                  </a:lnTo>
                  <a:lnTo>
                    <a:pt x="1511450" y="204848"/>
                  </a:lnTo>
                  <a:lnTo>
                    <a:pt x="1474494" y="176629"/>
                  </a:lnTo>
                  <a:lnTo>
                    <a:pt x="1436466" y="150500"/>
                  </a:lnTo>
                  <a:lnTo>
                    <a:pt x="1397449" y="126462"/>
                  </a:lnTo>
                  <a:lnTo>
                    <a:pt x="1357525" y="104514"/>
                  </a:lnTo>
                  <a:lnTo>
                    <a:pt x="1316777" y="84656"/>
                  </a:lnTo>
                  <a:lnTo>
                    <a:pt x="1275287" y="66889"/>
                  </a:lnTo>
                  <a:lnTo>
                    <a:pt x="1233138" y="51212"/>
                  </a:lnTo>
                  <a:lnTo>
                    <a:pt x="1190411" y="37625"/>
                  </a:lnTo>
                  <a:lnTo>
                    <a:pt x="1147190" y="26128"/>
                  </a:lnTo>
                  <a:lnTo>
                    <a:pt x="1103557" y="16722"/>
                  </a:lnTo>
                  <a:lnTo>
                    <a:pt x="1059593" y="9406"/>
                  </a:lnTo>
                  <a:lnTo>
                    <a:pt x="1015382" y="4180"/>
                  </a:lnTo>
                  <a:lnTo>
                    <a:pt x="971006" y="1045"/>
                  </a:lnTo>
                  <a:lnTo>
                    <a:pt x="926547" y="0"/>
                  </a:lnTo>
                  <a:close/>
                </a:path>
              </a:pathLst>
            </a:custGeom>
            <a:solidFill>
              <a:srgbClr val="006FC0"/>
            </a:solidFill>
          </p:spPr>
          <p:txBody>
            <a:bodyPr wrap="square" lIns="0" tIns="0" rIns="0" bIns="0" rtlCol="0"/>
            <a:lstStyle/>
            <a:p>
              <a:endParaRPr sz="1950"/>
            </a:p>
          </p:txBody>
        </p:sp>
        <p:sp>
          <p:nvSpPr>
            <p:cNvPr id="6" name="object 6"/>
            <p:cNvSpPr/>
            <p:nvPr/>
          </p:nvSpPr>
          <p:spPr>
            <a:xfrm>
              <a:off x="1628486" y="2885471"/>
              <a:ext cx="1853564" cy="1826895"/>
            </a:xfrm>
            <a:custGeom>
              <a:avLst/>
              <a:gdLst/>
              <a:ahLst/>
              <a:cxnLst/>
              <a:rect l="l" t="t" r="r" b="b"/>
              <a:pathLst>
                <a:path w="1853564" h="1826895">
                  <a:moveTo>
                    <a:pt x="926547" y="0"/>
                  </a:moveTo>
                  <a:lnTo>
                    <a:pt x="882088" y="1045"/>
                  </a:lnTo>
                  <a:lnTo>
                    <a:pt x="837711" y="4180"/>
                  </a:lnTo>
                  <a:lnTo>
                    <a:pt x="793498" y="9406"/>
                  </a:lnTo>
                  <a:lnTo>
                    <a:pt x="749532" y="16722"/>
                  </a:lnTo>
                  <a:lnTo>
                    <a:pt x="705895" y="26128"/>
                  </a:lnTo>
                  <a:lnTo>
                    <a:pt x="662670" y="37625"/>
                  </a:lnTo>
                  <a:lnTo>
                    <a:pt x="619938" y="51212"/>
                  </a:lnTo>
                  <a:lnTo>
                    <a:pt x="577783" y="66889"/>
                  </a:lnTo>
                  <a:lnTo>
                    <a:pt x="536287" y="84656"/>
                  </a:lnTo>
                  <a:lnTo>
                    <a:pt x="495532" y="104514"/>
                  </a:lnTo>
                  <a:lnTo>
                    <a:pt x="455601" y="126462"/>
                  </a:lnTo>
                  <a:lnTo>
                    <a:pt x="416575" y="150500"/>
                  </a:lnTo>
                  <a:lnTo>
                    <a:pt x="378538" y="176629"/>
                  </a:lnTo>
                  <a:lnTo>
                    <a:pt x="341571" y="204848"/>
                  </a:lnTo>
                  <a:lnTo>
                    <a:pt x="305758" y="235157"/>
                  </a:lnTo>
                  <a:lnTo>
                    <a:pt x="271180" y="267557"/>
                  </a:lnTo>
                  <a:lnTo>
                    <a:pt x="237282" y="302745"/>
                  </a:lnTo>
                  <a:lnTo>
                    <a:pt x="205644" y="339228"/>
                  </a:lnTo>
                  <a:lnTo>
                    <a:pt x="176267" y="376915"/>
                  </a:lnTo>
                  <a:lnTo>
                    <a:pt x="149149" y="415719"/>
                  </a:lnTo>
                  <a:lnTo>
                    <a:pt x="124290" y="455549"/>
                  </a:lnTo>
                  <a:lnTo>
                    <a:pt x="101692" y="496317"/>
                  </a:lnTo>
                  <a:lnTo>
                    <a:pt x="81354" y="537933"/>
                  </a:lnTo>
                  <a:lnTo>
                    <a:pt x="63275" y="580308"/>
                  </a:lnTo>
                  <a:lnTo>
                    <a:pt x="47456" y="623353"/>
                  </a:lnTo>
                  <a:lnTo>
                    <a:pt x="33897" y="666978"/>
                  </a:lnTo>
                  <a:lnTo>
                    <a:pt x="22598" y="711094"/>
                  </a:lnTo>
                  <a:lnTo>
                    <a:pt x="13559" y="755613"/>
                  </a:lnTo>
                  <a:lnTo>
                    <a:pt x="6779" y="800444"/>
                  </a:lnTo>
                  <a:lnTo>
                    <a:pt x="2259" y="845498"/>
                  </a:lnTo>
                  <a:lnTo>
                    <a:pt x="0" y="890687"/>
                  </a:lnTo>
                  <a:lnTo>
                    <a:pt x="0" y="935921"/>
                  </a:lnTo>
                  <a:lnTo>
                    <a:pt x="2259" y="981111"/>
                  </a:lnTo>
                  <a:lnTo>
                    <a:pt x="6779" y="1026167"/>
                  </a:lnTo>
                  <a:lnTo>
                    <a:pt x="13559" y="1071000"/>
                  </a:lnTo>
                  <a:lnTo>
                    <a:pt x="22598" y="1115522"/>
                  </a:lnTo>
                  <a:lnTo>
                    <a:pt x="33897" y="1159642"/>
                  </a:lnTo>
                  <a:lnTo>
                    <a:pt x="47456" y="1203272"/>
                  </a:lnTo>
                  <a:lnTo>
                    <a:pt x="63275" y="1246322"/>
                  </a:lnTo>
                  <a:lnTo>
                    <a:pt x="81354" y="1288704"/>
                  </a:lnTo>
                  <a:lnTo>
                    <a:pt x="101692" y="1330327"/>
                  </a:lnTo>
                  <a:lnTo>
                    <a:pt x="124290" y="1371103"/>
                  </a:lnTo>
                  <a:lnTo>
                    <a:pt x="149149" y="1410942"/>
                  </a:lnTo>
                  <a:lnTo>
                    <a:pt x="176267" y="1449755"/>
                  </a:lnTo>
                  <a:lnTo>
                    <a:pt x="205644" y="1487453"/>
                  </a:lnTo>
                  <a:lnTo>
                    <a:pt x="237282" y="1523947"/>
                  </a:lnTo>
                  <a:lnTo>
                    <a:pt x="271180" y="1559147"/>
                  </a:lnTo>
                  <a:lnTo>
                    <a:pt x="305758" y="1591535"/>
                  </a:lnTo>
                  <a:lnTo>
                    <a:pt x="341571" y="1621833"/>
                  </a:lnTo>
                  <a:lnTo>
                    <a:pt x="378538" y="1650042"/>
                  </a:lnTo>
                  <a:lnTo>
                    <a:pt x="416575" y="1676161"/>
                  </a:lnTo>
                  <a:lnTo>
                    <a:pt x="455601" y="1700191"/>
                  </a:lnTo>
                  <a:lnTo>
                    <a:pt x="495532" y="1722131"/>
                  </a:lnTo>
                  <a:lnTo>
                    <a:pt x="536287" y="1741982"/>
                  </a:lnTo>
                  <a:lnTo>
                    <a:pt x="577783" y="1759743"/>
                  </a:lnTo>
                  <a:lnTo>
                    <a:pt x="619938" y="1775415"/>
                  </a:lnTo>
                  <a:lnTo>
                    <a:pt x="662670" y="1788997"/>
                  </a:lnTo>
                  <a:lnTo>
                    <a:pt x="705895" y="1800489"/>
                  </a:lnTo>
                  <a:lnTo>
                    <a:pt x="749532" y="1809892"/>
                  </a:lnTo>
                  <a:lnTo>
                    <a:pt x="793498" y="1817206"/>
                  </a:lnTo>
                  <a:lnTo>
                    <a:pt x="837711" y="1822430"/>
                  </a:lnTo>
                  <a:lnTo>
                    <a:pt x="882088" y="1825564"/>
                  </a:lnTo>
                  <a:lnTo>
                    <a:pt x="926547" y="1826609"/>
                  </a:lnTo>
                  <a:lnTo>
                    <a:pt x="971006" y="1825564"/>
                  </a:lnTo>
                  <a:lnTo>
                    <a:pt x="1015382" y="1822430"/>
                  </a:lnTo>
                  <a:lnTo>
                    <a:pt x="1059593" y="1817206"/>
                  </a:lnTo>
                  <a:lnTo>
                    <a:pt x="1103557" y="1809892"/>
                  </a:lnTo>
                  <a:lnTo>
                    <a:pt x="1147190" y="1800489"/>
                  </a:lnTo>
                  <a:lnTo>
                    <a:pt x="1190411" y="1788997"/>
                  </a:lnTo>
                  <a:lnTo>
                    <a:pt x="1233138" y="1775415"/>
                  </a:lnTo>
                  <a:lnTo>
                    <a:pt x="1275287" y="1759743"/>
                  </a:lnTo>
                  <a:lnTo>
                    <a:pt x="1316777" y="1741982"/>
                  </a:lnTo>
                  <a:lnTo>
                    <a:pt x="1357525" y="1722131"/>
                  </a:lnTo>
                  <a:lnTo>
                    <a:pt x="1397449" y="1700191"/>
                  </a:lnTo>
                  <a:lnTo>
                    <a:pt x="1436466" y="1676161"/>
                  </a:lnTo>
                  <a:lnTo>
                    <a:pt x="1474494" y="1650042"/>
                  </a:lnTo>
                  <a:lnTo>
                    <a:pt x="1511450" y="1621833"/>
                  </a:lnTo>
                  <a:lnTo>
                    <a:pt x="1547253" y="1591535"/>
                  </a:lnTo>
                  <a:lnTo>
                    <a:pt x="1581820" y="1559147"/>
                  </a:lnTo>
                  <a:lnTo>
                    <a:pt x="1615729" y="1523947"/>
                  </a:lnTo>
                  <a:lnTo>
                    <a:pt x="1647378" y="1487453"/>
                  </a:lnTo>
                  <a:lnTo>
                    <a:pt x="1676766" y="1449755"/>
                  </a:lnTo>
                  <a:lnTo>
                    <a:pt x="1703893" y="1410942"/>
                  </a:lnTo>
                  <a:lnTo>
                    <a:pt x="1728760" y="1371103"/>
                  </a:lnTo>
                  <a:lnTo>
                    <a:pt x="1751367" y="1330327"/>
                  </a:lnTo>
                  <a:lnTo>
                    <a:pt x="1771712" y="1288704"/>
                  </a:lnTo>
                  <a:lnTo>
                    <a:pt x="1789797" y="1246322"/>
                  </a:lnTo>
                  <a:lnTo>
                    <a:pt x="1805622" y="1203272"/>
                  </a:lnTo>
                  <a:lnTo>
                    <a:pt x="1819185" y="1159642"/>
                  </a:lnTo>
                  <a:lnTo>
                    <a:pt x="1830488" y="1115522"/>
                  </a:lnTo>
                  <a:lnTo>
                    <a:pt x="1839531" y="1071000"/>
                  </a:lnTo>
                  <a:lnTo>
                    <a:pt x="1846313" y="1026167"/>
                  </a:lnTo>
                  <a:lnTo>
                    <a:pt x="1850834" y="981111"/>
                  </a:lnTo>
                  <a:lnTo>
                    <a:pt x="1853095" y="935921"/>
                  </a:lnTo>
                  <a:lnTo>
                    <a:pt x="1853095" y="890687"/>
                  </a:lnTo>
                  <a:lnTo>
                    <a:pt x="1850834" y="845498"/>
                  </a:lnTo>
                  <a:lnTo>
                    <a:pt x="1846313" y="800444"/>
                  </a:lnTo>
                  <a:lnTo>
                    <a:pt x="1839531" y="755613"/>
                  </a:lnTo>
                  <a:lnTo>
                    <a:pt x="1830488" y="711094"/>
                  </a:lnTo>
                  <a:lnTo>
                    <a:pt x="1819185" y="666978"/>
                  </a:lnTo>
                  <a:lnTo>
                    <a:pt x="1805622" y="623353"/>
                  </a:lnTo>
                  <a:lnTo>
                    <a:pt x="1789797" y="580308"/>
                  </a:lnTo>
                  <a:lnTo>
                    <a:pt x="1771712" y="537933"/>
                  </a:lnTo>
                  <a:lnTo>
                    <a:pt x="1751367" y="496317"/>
                  </a:lnTo>
                  <a:lnTo>
                    <a:pt x="1728760" y="455549"/>
                  </a:lnTo>
                  <a:lnTo>
                    <a:pt x="1703893" y="415719"/>
                  </a:lnTo>
                  <a:lnTo>
                    <a:pt x="1676766" y="376915"/>
                  </a:lnTo>
                  <a:lnTo>
                    <a:pt x="1647378" y="339228"/>
                  </a:lnTo>
                  <a:lnTo>
                    <a:pt x="1615729" y="302745"/>
                  </a:lnTo>
                  <a:lnTo>
                    <a:pt x="1581820" y="267557"/>
                  </a:lnTo>
                  <a:lnTo>
                    <a:pt x="1547253" y="235157"/>
                  </a:lnTo>
                  <a:lnTo>
                    <a:pt x="1511450" y="204848"/>
                  </a:lnTo>
                  <a:lnTo>
                    <a:pt x="1474494" y="176629"/>
                  </a:lnTo>
                  <a:lnTo>
                    <a:pt x="1436466" y="150500"/>
                  </a:lnTo>
                  <a:lnTo>
                    <a:pt x="1397449" y="126462"/>
                  </a:lnTo>
                  <a:lnTo>
                    <a:pt x="1357525" y="104514"/>
                  </a:lnTo>
                  <a:lnTo>
                    <a:pt x="1316777" y="84656"/>
                  </a:lnTo>
                  <a:lnTo>
                    <a:pt x="1275287" y="66889"/>
                  </a:lnTo>
                  <a:lnTo>
                    <a:pt x="1233138" y="51212"/>
                  </a:lnTo>
                  <a:lnTo>
                    <a:pt x="1190411" y="37625"/>
                  </a:lnTo>
                  <a:lnTo>
                    <a:pt x="1147190" y="26128"/>
                  </a:lnTo>
                  <a:lnTo>
                    <a:pt x="1103557" y="16722"/>
                  </a:lnTo>
                  <a:lnTo>
                    <a:pt x="1059593" y="9406"/>
                  </a:lnTo>
                  <a:lnTo>
                    <a:pt x="1015382" y="4180"/>
                  </a:lnTo>
                  <a:lnTo>
                    <a:pt x="971006" y="1045"/>
                  </a:lnTo>
                  <a:lnTo>
                    <a:pt x="926547" y="0"/>
                  </a:lnTo>
                  <a:close/>
                </a:path>
              </a:pathLst>
            </a:custGeom>
            <a:solidFill>
              <a:srgbClr val="ED9F00"/>
            </a:solidFill>
          </p:spPr>
          <p:txBody>
            <a:bodyPr wrap="square" lIns="0" tIns="0" rIns="0" bIns="0" rtlCol="0"/>
            <a:lstStyle/>
            <a:p>
              <a:endParaRPr sz="1950"/>
            </a:p>
          </p:txBody>
        </p:sp>
        <p:sp>
          <p:nvSpPr>
            <p:cNvPr id="7" name="object 7"/>
            <p:cNvSpPr/>
            <p:nvPr/>
          </p:nvSpPr>
          <p:spPr>
            <a:xfrm>
              <a:off x="972799" y="3584243"/>
              <a:ext cx="417830" cy="418465"/>
            </a:xfrm>
            <a:custGeom>
              <a:avLst/>
              <a:gdLst/>
              <a:ahLst/>
              <a:cxnLst/>
              <a:rect l="l" t="t" r="r" b="b"/>
              <a:pathLst>
                <a:path w="417830" h="418464">
                  <a:moveTo>
                    <a:pt x="231847" y="0"/>
                  </a:moveTo>
                  <a:lnTo>
                    <a:pt x="185835" y="0"/>
                  </a:lnTo>
                  <a:lnTo>
                    <a:pt x="140716" y="10045"/>
                  </a:lnTo>
                  <a:lnTo>
                    <a:pt x="98275" y="30137"/>
                  </a:lnTo>
                  <a:lnTo>
                    <a:pt x="60294" y="60275"/>
                  </a:lnTo>
                  <a:lnTo>
                    <a:pt x="30147" y="98305"/>
                  </a:lnTo>
                  <a:lnTo>
                    <a:pt x="10049" y="140777"/>
                  </a:lnTo>
                  <a:lnTo>
                    <a:pt x="0" y="185915"/>
                  </a:lnTo>
                  <a:lnTo>
                    <a:pt x="0" y="231942"/>
                  </a:lnTo>
                  <a:lnTo>
                    <a:pt x="10049" y="277081"/>
                  </a:lnTo>
                  <a:lnTo>
                    <a:pt x="30147" y="319553"/>
                  </a:lnTo>
                  <a:lnTo>
                    <a:pt x="60294" y="357582"/>
                  </a:lnTo>
                  <a:lnTo>
                    <a:pt x="98275" y="387720"/>
                  </a:lnTo>
                  <a:lnTo>
                    <a:pt x="140716" y="407812"/>
                  </a:lnTo>
                  <a:lnTo>
                    <a:pt x="185835" y="417858"/>
                  </a:lnTo>
                  <a:lnTo>
                    <a:pt x="231847" y="417858"/>
                  </a:lnTo>
                  <a:lnTo>
                    <a:pt x="276967" y="407812"/>
                  </a:lnTo>
                  <a:lnTo>
                    <a:pt x="319412" y="387720"/>
                  </a:lnTo>
                  <a:lnTo>
                    <a:pt x="357398" y="357582"/>
                  </a:lnTo>
                  <a:lnTo>
                    <a:pt x="387536" y="319553"/>
                  </a:lnTo>
                  <a:lnTo>
                    <a:pt x="407628" y="277081"/>
                  </a:lnTo>
                  <a:lnTo>
                    <a:pt x="417673" y="231942"/>
                  </a:lnTo>
                  <a:lnTo>
                    <a:pt x="417673" y="185915"/>
                  </a:lnTo>
                  <a:lnTo>
                    <a:pt x="407628" y="140777"/>
                  </a:lnTo>
                  <a:lnTo>
                    <a:pt x="387536" y="98305"/>
                  </a:lnTo>
                  <a:lnTo>
                    <a:pt x="357398" y="60275"/>
                  </a:lnTo>
                  <a:lnTo>
                    <a:pt x="319412" y="30137"/>
                  </a:lnTo>
                  <a:lnTo>
                    <a:pt x="276967" y="10045"/>
                  </a:lnTo>
                  <a:lnTo>
                    <a:pt x="231847" y="0"/>
                  </a:lnTo>
                  <a:close/>
                </a:path>
              </a:pathLst>
            </a:custGeom>
            <a:solidFill>
              <a:srgbClr val="F7F7F9"/>
            </a:solidFill>
          </p:spPr>
          <p:txBody>
            <a:bodyPr wrap="square" lIns="0" tIns="0" rIns="0" bIns="0" rtlCol="0"/>
            <a:lstStyle/>
            <a:p>
              <a:endParaRPr sz="1950"/>
            </a:p>
          </p:txBody>
        </p:sp>
        <p:sp>
          <p:nvSpPr>
            <p:cNvPr id="8" name="object 8"/>
            <p:cNvSpPr/>
            <p:nvPr/>
          </p:nvSpPr>
          <p:spPr>
            <a:xfrm>
              <a:off x="972799" y="3584243"/>
              <a:ext cx="417830" cy="418465"/>
            </a:xfrm>
            <a:custGeom>
              <a:avLst/>
              <a:gdLst/>
              <a:ahLst/>
              <a:cxnLst/>
              <a:rect l="l" t="t" r="r" b="b"/>
              <a:pathLst>
                <a:path w="417830" h="418464">
                  <a:moveTo>
                    <a:pt x="357398" y="60275"/>
                  </a:moveTo>
                  <a:lnTo>
                    <a:pt x="387536" y="98305"/>
                  </a:lnTo>
                  <a:lnTo>
                    <a:pt x="407628" y="140777"/>
                  </a:lnTo>
                  <a:lnTo>
                    <a:pt x="417673" y="185915"/>
                  </a:lnTo>
                  <a:lnTo>
                    <a:pt x="417673" y="231942"/>
                  </a:lnTo>
                  <a:lnTo>
                    <a:pt x="407628" y="277081"/>
                  </a:lnTo>
                  <a:lnTo>
                    <a:pt x="387536" y="319553"/>
                  </a:lnTo>
                  <a:lnTo>
                    <a:pt x="357398" y="357582"/>
                  </a:lnTo>
                  <a:lnTo>
                    <a:pt x="319412" y="387720"/>
                  </a:lnTo>
                  <a:lnTo>
                    <a:pt x="276967" y="407812"/>
                  </a:lnTo>
                  <a:lnTo>
                    <a:pt x="231847" y="417858"/>
                  </a:lnTo>
                  <a:lnTo>
                    <a:pt x="185835" y="417858"/>
                  </a:lnTo>
                  <a:lnTo>
                    <a:pt x="140716" y="407812"/>
                  </a:lnTo>
                  <a:lnTo>
                    <a:pt x="98275" y="387720"/>
                  </a:lnTo>
                  <a:lnTo>
                    <a:pt x="60294" y="357582"/>
                  </a:lnTo>
                  <a:lnTo>
                    <a:pt x="30147" y="319553"/>
                  </a:lnTo>
                  <a:lnTo>
                    <a:pt x="10049" y="277081"/>
                  </a:lnTo>
                  <a:lnTo>
                    <a:pt x="0" y="231942"/>
                  </a:lnTo>
                  <a:lnTo>
                    <a:pt x="0" y="185915"/>
                  </a:lnTo>
                  <a:lnTo>
                    <a:pt x="10049" y="140777"/>
                  </a:lnTo>
                  <a:lnTo>
                    <a:pt x="30147" y="98305"/>
                  </a:lnTo>
                  <a:lnTo>
                    <a:pt x="60294" y="60275"/>
                  </a:lnTo>
                  <a:lnTo>
                    <a:pt x="98275" y="30137"/>
                  </a:lnTo>
                  <a:lnTo>
                    <a:pt x="140716" y="10045"/>
                  </a:lnTo>
                  <a:lnTo>
                    <a:pt x="185835" y="0"/>
                  </a:lnTo>
                  <a:lnTo>
                    <a:pt x="231847" y="0"/>
                  </a:lnTo>
                  <a:lnTo>
                    <a:pt x="276967" y="10045"/>
                  </a:lnTo>
                  <a:lnTo>
                    <a:pt x="319412" y="30137"/>
                  </a:lnTo>
                  <a:lnTo>
                    <a:pt x="357398" y="60275"/>
                  </a:lnTo>
                  <a:close/>
                </a:path>
              </a:pathLst>
            </a:custGeom>
            <a:ln w="12700">
              <a:solidFill>
                <a:srgbClr val="A6AAA9"/>
              </a:solidFill>
            </a:ln>
          </p:spPr>
          <p:txBody>
            <a:bodyPr wrap="square" lIns="0" tIns="0" rIns="0" bIns="0" rtlCol="0"/>
            <a:lstStyle/>
            <a:p>
              <a:endParaRPr sz="1950"/>
            </a:p>
          </p:txBody>
        </p:sp>
        <p:pic>
          <p:nvPicPr>
            <p:cNvPr id="9" name="object 9"/>
            <p:cNvPicPr/>
            <p:nvPr/>
          </p:nvPicPr>
          <p:blipFill>
            <a:blip r:embed="rId2" cstate="print"/>
            <a:stretch>
              <a:fillRect/>
            </a:stretch>
          </p:blipFill>
          <p:spPr>
            <a:xfrm>
              <a:off x="1068319" y="3694937"/>
              <a:ext cx="205109" cy="209897"/>
            </a:xfrm>
            <a:prstGeom prst="rect">
              <a:avLst/>
            </a:prstGeom>
          </p:spPr>
        </p:pic>
      </p:grpSp>
      <p:grpSp>
        <p:nvGrpSpPr>
          <p:cNvPr id="10" name="object 10"/>
          <p:cNvGrpSpPr/>
          <p:nvPr/>
        </p:nvGrpSpPr>
        <p:grpSpPr>
          <a:xfrm>
            <a:off x="6164245" y="1923726"/>
            <a:ext cx="1861661" cy="1370171"/>
            <a:chOff x="8523347" y="2885471"/>
            <a:chExt cx="2482215" cy="1826895"/>
          </a:xfrm>
        </p:grpSpPr>
        <p:sp>
          <p:nvSpPr>
            <p:cNvPr id="11" name="object 11"/>
            <p:cNvSpPr/>
            <p:nvPr/>
          </p:nvSpPr>
          <p:spPr>
            <a:xfrm>
              <a:off x="9567545" y="3793236"/>
              <a:ext cx="1224280" cy="0"/>
            </a:xfrm>
            <a:custGeom>
              <a:avLst/>
              <a:gdLst/>
              <a:ahLst/>
              <a:cxnLst/>
              <a:rect l="l" t="t" r="r" b="b"/>
              <a:pathLst>
                <a:path w="1224279">
                  <a:moveTo>
                    <a:pt x="0" y="0"/>
                  </a:moveTo>
                  <a:lnTo>
                    <a:pt x="1224152" y="0"/>
                  </a:lnTo>
                </a:path>
              </a:pathLst>
            </a:custGeom>
            <a:ln w="12700">
              <a:solidFill>
                <a:srgbClr val="A6AAA9"/>
              </a:solidFill>
            </a:ln>
          </p:spPr>
          <p:txBody>
            <a:bodyPr wrap="square" lIns="0" tIns="0" rIns="0" bIns="0" rtlCol="0"/>
            <a:lstStyle/>
            <a:p>
              <a:endParaRPr sz="1950"/>
            </a:p>
          </p:txBody>
        </p:sp>
        <p:sp>
          <p:nvSpPr>
            <p:cNvPr id="12" name="object 12"/>
            <p:cNvSpPr/>
            <p:nvPr/>
          </p:nvSpPr>
          <p:spPr>
            <a:xfrm>
              <a:off x="8523347" y="2885471"/>
              <a:ext cx="1853564" cy="1826895"/>
            </a:xfrm>
            <a:custGeom>
              <a:avLst/>
              <a:gdLst/>
              <a:ahLst/>
              <a:cxnLst/>
              <a:rect l="l" t="t" r="r" b="b"/>
              <a:pathLst>
                <a:path w="1853565" h="1826895">
                  <a:moveTo>
                    <a:pt x="926547" y="0"/>
                  </a:moveTo>
                  <a:lnTo>
                    <a:pt x="882088" y="1045"/>
                  </a:lnTo>
                  <a:lnTo>
                    <a:pt x="837712" y="4180"/>
                  </a:lnTo>
                  <a:lnTo>
                    <a:pt x="793501" y="9406"/>
                  </a:lnTo>
                  <a:lnTo>
                    <a:pt x="749538" y="16722"/>
                  </a:lnTo>
                  <a:lnTo>
                    <a:pt x="705904" y="26128"/>
                  </a:lnTo>
                  <a:lnTo>
                    <a:pt x="662683" y="37625"/>
                  </a:lnTo>
                  <a:lnTo>
                    <a:pt x="619956" y="51212"/>
                  </a:lnTo>
                  <a:lnTo>
                    <a:pt x="577807" y="66889"/>
                  </a:lnTo>
                  <a:lnTo>
                    <a:pt x="536317" y="84656"/>
                  </a:lnTo>
                  <a:lnTo>
                    <a:pt x="495569" y="104514"/>
                  </a:lnTo>
                  <a:lnTo>
                    <a:pt x="455645" y="126462"/>
                  </a:lnTo>
                  <a:lnTo>
                    <a:pt x="416628" y="150500"/>
                  </a:lnTo>
                  <a:lnTo>
                    <a:pt x="378600" y="176629"/>
                  </a:lnTo>
                  <a:lnTo>
                    <a:pt x="341644" y="204848"/>
                  </a:lnTo>
                  <a:lnTo>
                    <a:pt x="305841" y="235157"/>
                  </a:lnTo>
                  <a:lnTo>
                    <a:pt x="271275" y="267557"/>
                  </a:lnTo>
                  <a:lnTo>
                    <a:pt x="237365" y="302745"/>
                  </a:lnTo>
                  <a:lnTo>
                    <a:pt x="205717" y="339228"/>
                  </a:lnTo>
                  <a:lnTo>
                    <a:pt x="176328" y="376915"/>
                  </a:lnTo>
                  <a:lnTo>
                    <a:pt x="149201" y="415719"/>
                  </a:lnTo>
                  <a:lnTo>
                    <a:pt x="124334" y="455549"/>
                  </a:lnTo>
                  <a:lnTo>
                    <a:pt x="101728" y="496317"/>
                  </a:lnTo>
                  <a:lnTo>
                    <a:pt x="81382" y="537933"/>
                  </a:lnTo>
                  <a:lnTo>
                    <a:pt x="63297" y="580308"/>
                  </a:lnTo>
                  <a:lnTo>
                    <a:pt x="47473" y="623353"/>
                  </a:lnTo>
                  <a:lnTo>
                    <a:pt x="33909" y="666978"/>
                  </a:lnTo>
                  <a:lnTo>
                    <a:pt x="22606" y="711094"/>
                  </a:lnTo>
                  <a:lnTo>
                    <a:pt x="13563" y="755613"/>
                  </a:lnTo>
                  <a:lnTo>
                    <a:pt x="6781" y="800444"/>
                  </a:lnTo>
                  <a:lnTo>
                    <a:pt x="2260" y="845498"/>
                  </a:lnTo>
                  <a:lnTo>
                    <a:pt x="0" y="890687"/>
                  </a:lnTo>
                  <a:lnTo>
                    <a:pt x="0" y="935921"/>
                  </a:lnTo>
                  <a:lnTo>
                    <a:pt x="2260" y="981111"/>
                  </a:lnTo>
                  <a:lnTo>
                    <a:pt x="6781" y="1026167"/>
                  </a:lnTo>
                  <a:lnTo>
                    <a:pt x="13563" y="1071000"/>
                  </a:lnTo>
                  <a:lnTo>
                    <a:pt x="22606" y="1115522"/>
                  </a:lnTo>
                  <a:lnTo>
                    <a:pt x="33909" y="1159642"/>
                  </a:lnTo>
                  <a:lnTo>
                    <a:pt x="47473" y="1203272"/>
                  </a:lnTo>
                  <a:lnTo>
                    <a:pt x="63297" y="1246322"/>
                  </a:lnTo>
                  <a:lnTo>
                    <a:pt x="81382" y="1288704"/>
                  </a:lnTo>
                  <a:lnTo>
                    <a:pt x="101728" y="1330327"/>
                  </a:lnTo>
                  <a:lnTo>
                    <a:pt x="124334" y="1371103"/>
                  </a:lnTo>
                  <a:lnTo>
                    <a:pt x="149201" y="1410942"/>
                  </a:lnTo>
                  <a:lnTo>
                    <a:pt x="176328" y="1449755"/>
                  </a:lnTo>
                  <a:lnTo>
                    <a:pt x="205717" y="1487453"/>
                  </a:lnTo>
                  <a:lnTo>
                    <a:pt x="237365" y="1523947"/>
                  </a:lnTo>
                  <a:lnTo>
                    <a:pt x="271275" y="1559147"/>
                  </a:lnTo>
                  <a:lnTo>
                    <a:pt x="305841" y="1591535"/>
                  </a:lnTo>
                  <a:lnTo>
                    <a:pt x="341644" y="1621833"/>
                  </a:lnTo>
                  <a:lnTo>
                    <a:pt x="378600" y="1650042"/>
                  </a:lnTo>
                  <a:lnTo>
                    <a:pt x="416628" y="1676161"/>
                  </a:lnTo>
                  <a:lnTo>
                    <a:pt x="455645" y="1700191"/>
                  </a:lnTo>
                  <a:lnTo>
                    <a:pt x="495569" y="1722131"/>
                  </a:lnTo>
                  <a:lnTo>
                    <a:pt x="536317" y="1741982"/>
                  </a:lnTo>
                  <a:lnTo>
                    <a:pt x="577807" y="1759743"/>
                  </a:lnTo>
                  <a:lnTo>
                    <a:pt x="619956" y="1775415"/>
                  </a:lnTo>
                  <a:lnTo>
                    <a:pt x="662683" y="1788997"/>
                  </a:lnTo>
                  <a:lnTo>
                    <a:pt x="705904" y="1800489"/>
                  </a:lnTo>
                  <a:lnTo>
                    <a:pt x="749538" y="1809892"/>
                  </a:lnTo>
                  <a:lnTo>
                    <a:pt x="793501" y="1817206"/>
                  </a:lnTo>
                  <a:lnTo>
                    <a:pt x="837712" y="1822430"/>
                  </a:lnTo>
                  <a:lnTo>
                    <a:pt x="882088" y="1825564"/>
                  </a:lnTo>
                  <a:lnTo>
                    <a:pt x="926547" y="1826609"/>
                  </a:lnTo>
                  <a:lnTo>
                    <a:pt x="971006" y="1825564"/>
                  </a:lnTo>
                  <a:lnTo>
                    <a:pt x="1015384" y="1822430"/>
                  </a:lnTo>
                  <a:lnTo>
                    <a:pt x="1059596" y="1817206"/>
                  </a:lnTo>
                  <a:lnTo>
                    <a:pt x="1103562" y="1809892"/>
                  </a:lnTo>
                  <a:lnTo>
                    <a:pt x="1147199" y="1800489"/>
                  </a:lnTo>
                  <a:lnTo>
                    <a:pt x="1190425" y="1788997"/>
                  </a:lnTo>
                  <a:lnTo>
                    <a:pt x="1233156" y="1775415"/>
                  </a:lnTo>
                  <a:lnTo>
                    <a:pt x="1275311" y="1759743"/>
                  </a:lnTo>
                  <a:lnTo>
                    <a:pt x="1316807" y="1741982"/>
                  </a:lnTo>
                  <a:lnTo>
                    <a:pt x="1357562" y="1722131"/>
                  </a:lnTo>
                  <a:lnTo>
                    <a:pt x="1397494" y="1700191"/>
                  </a:lnTo>
                  <a:lnTo>
                    <a:pt x="1436519" y="1676161"/>
                  </a:lnTo>
                  <a:lnTo>
                    <a:pt x="1474557" y="1650042"/>
                  </a:lnTo>
                  <a:lnTo>
                    <a:pt x="1511523" y="1621833"/>
                  </a:lnTo>
                  <a:lnTo>
                    <a:pt x="1547337" y="1591535"/>
                  </a:lnTo>
                  <a:lnTo>
                    <a:pt x="1581915" y="1559147"/>
                  </a:lnTo>
                  <a:lnTo>
                    <a:pt x="1615812" y="1523947"/>
                  </a:lnTo>
                  <a:lnTo>
                    <a:pt x="1647450" y="1487453"/>
                  </a:lnTo>
                  <a:lnTo>
                    <a:pt x="1676828" y="1449755"/>
                  </a:lnTo>
                  <a:lnTo>
                    <a:pt x="1703946" y="1410942"/>
                  </a:lnTo>
                  <a:lnTo>
                    <a:pt x="1728804" y="1371103"/>
                  </a:lnTo>
                  <a:lnTo>
                    <a:pt x="1751402" y="1330327"/>
                  </a:lnTo>
                  <a:lnTo>
                    <a:pt x="1771741" y="1288704"/>
                  </a:lnTo>
                  <a:lnTo>
                    <a:pt x="1789819" y="1246322"/>
                  </a:lnTo>
                  <a:lnTo>
                    <a:pt x="1805638" y="1203272"/>
                  </a:lnTo>
                  <a:lnTo>
                    <a:pt x="1819197" y="1159642"/>
                  </a:lnTo>
                  <a:lnTo>
                    <a:pt x="1830496" y="1115522"/>
                  </a:lnTo>
                  <a:lnTo>
                    <a:pt x="1839536" y="1071000"/>
                  </a:lnTo>
                  <a:lnTo>
                    <a:pt x="1846315" y="1026167"/>
                  </a:lnTo>
                  <a:lnTo>
                    <a:pt x="1850835" y="981111"/>
                  </a:lnTo>
                  <a:lnTo>
                    <a:pt x="1853095" y="935921"/>
                  </a:lnTo>
                  <a:lnTo>
                    <a:pt x="1853095" y="890687"/>
                  </a:lnTo>
                  <a:lnTo>
                    <a:pt x="1850835" y="845498"/>
                  </a:lnTo>
                  <a:lnTo>
                    <a:pt x="1846315" y="800444"/>
                  </a:lnTo>
                  <a:lnTo>
                    <a:pt x="1839536" y="755613"/>
                  </a:lnTo>
                  <a:lnTo>
                    <a:pt x="1830496" y="711094"/>
                  </a:lnTo>
                  <a:lnTo>
                    <a:pt x="1819197" y="666978"/>
                  </a:lnTo>
                  <a:lnTo>
                    <a:pt x="1805638" y="623353"/>
                  </a:lnTo>
                  <a:lnTo>
                    <a:pt x="1789819" y="580308"/>
                  </a:lnTo>
                  <a:lnTo>
                    <a:pt x="1771741" y="537933"/>
                  </a:lnTo>
                  <a:lnTo>
                    <a:pt x="1751402" y="496317"/>
                  </a:lnTo>
                  <a:lnTo>
                    <a:pt x="1728804" y="455549"/>
                  </a:lnTo>
                  <a:lnTo>
                    <a:pt x="1703946" y="415719"/>
                  </a:lnTo>
                  <a:lnTo>
                    <a:pt x="1676828" y="376915"/>
                  </a:lnTo>
                  <a:lnTo>
                    <a:pt x="1647450" y="339228"/>
                  </a:lnTo>
                  <a:lnTo>
                    <a:pt x="1615812" y="302745"/>
                  </a:lnTo>
                  <a:lnTo>
                    <a:pt x="1581915" y="267557"/>
                  </a:lnTo>
                  <a:lnTo>
                    <a:pt x="1547337" y="235157"/>
                  </a:lnTo>
                  <a:lnTo>
                    <a:pt x="1511523" y="204848"/>
                  </a:lnTo>
                  <a:lnTo>
                    <a:pt x="1474557" y="176629"/>
                  </a:lnTo>
                  <a:lnTo>
                    <a:pt x="1436519" y="150500"/>
                  </a:lnTo>
                  <a:lnTo>
                    <a:pt x="1397494" y="126462"/>
                  </a:lnTo>
                  <a:lnTo>
                    <a:pt x="1357562" y="104514"/>
                  </a:lnTo>
                  <a:lnTo>
                    <a:pt x="1316807" y="84656"/>
                  </a:lnTo>
                  <a:lnTo>
                    <a:pt x="1275311" y="66889"/>
                  </a:lnTo>
                  <a:lnTo>
                    <a:pt x="1233156" y="51212"/>
                  </a:lnTo>
                  <a:lnTo>
                    <a:pt x="1190425" y="37625"/>
                  </a:lnTo>
                  <a:lnTo>
                    <a:pt x="1147199" y="26128"/>
                  </a:lnTo>
                  <a:lnTo>
                    <a:pt x="1103562" y="16722"/>
                  </a:lnTo>
                  <a:lnTo>
                    <a:pt x="1059596" y="9406"/>
                  </a:lnTo>
                  <a:lnTo>
                    <a:pt x="1015384" y="4180"/>
                  </a:lnTo>
                  <a:lnTo>
                    <a:pt x="971006" y="1045"/>
                  </a:lnTo>
                  <a:lnTo>
                    <a:pt x="926547" y="0"/>
                  </a:lnTo>
                  <a:close/>
                </a:path>
              </a:pathLst>
            </a:custGeom>
            <a:solidFill>
              <a:srgbClr val="006FC0"/>
            </a:solidFill>
          </p:spPr>
          <p:txBody>
            <a:bodyPr wrap="square" lIns="0" tIns="0" rIns="0" bIns="0" rtlCol="0"/>
            <a:lstStyle/>
            <a:p>
              <a:endParaRPr sz="1950"/>
            </a:p>
          </p:txBody>
        </p:sp>
        <p:sp>
          <p:nvSpPr>
            <p:cNvPr id="13" name="object 13"/>
            <p:cNvSpPr/>
            <p:nvPr/>
          </p:nvSpPr>
          <p:spPr>
            <a:xfrm>
              <a:off x="10581181" y="3584243"/>
              <a:ext cx="417830" cy="418465"/>
            </a:xfrm>
            <a:custGeom>
              <a:avLst/>
              <a:gdLst/>
              <a:ahLst/>
              <a:cxnLst/>
              <a:rect l="l" t="t" r="r" b="b"/>
              <a:pathLst>
                <a:path w="417829" h="418464">
                  <a:moveTo>
                    <a:pt x="231802" y="0"/>
                  </a:moveTo>
                  <a:lnTo>
                    <a:pt x="185802" y="0"/>
                  </a:lnTo>
                  <a:lnTo>
                    <a:pt x="140693" y="10045"/>
                  </a:lnTo>
                  <a:lnTo>
                    <a:pt x="98257" y="30137"/>
                  </a:lnTo>
                  <a:lnTo>
                    <a:pt x="60275" y="60275"/>
                  </a:lnTo>
                  <a:lnTo>
                    <a:pt x="30137" y="98305"/>
                  </a:lnTo>
                  <a:lnTo>
                    <a:pt x="10045" y="140777"/>
                  </a:lnTo>
                  <a:lnTo>
                    <a:pt x="0" y="185915"/>
                  </a:lnTo>
                  <a:lnTo>
                    <a:pt x="0" y="231942"/>
                  </a:lnTo>
                  <a:lnTo>
                    <a:pt x="10045" y="277081"/>
                  </a:lnTo>
                  <a:lnTo>
                    <a:pt x="30137" y="319553"/>
                  </a:lnTo>
                  <a:lnTo>
                    <a:pt x="60275" y="357582"/>
                  </a:lnTo>
                  <a:lnTo>
                    <a:pt x="98257" y="387720"/>
                  </a:lnTo>
                  <a:lnTo>
                    <a:pt x="140693" y="407812"/>
                  </a:lnTo>
                  <a:lnTo>
                    <a:pt x="185802" y="417858"/>
                  </a:lnTo>
                  <a:lnTo>
                    <a:pt x="231802" y="417858"/>
                  </a:lnTo>
                  <a:lnTo>
                    <a:pt x="276910" y="407812"/>
                  </a:lnTo>
                  <a:lnTo>
                    <a:pt x="319346" y="387720"/>
                  </a:lnTo>
                  <a:lnTo>
                    <a:pt x="357328" y="357582"/>
                  </a:lnTo>
                  <a:lnTo>
                    <a:pt x="387466" y="319553"/>
                  </a:lnTo>
                  <a:lnTo>
                    <a:pt x="407558" y="277081"/>
                  </a:lnTo>
                  <a:lnTo>
                    <a:pt x="417604" y="231942"/>
                  </a:lnTo>
                  <a:lnTo>
                    <a:pt x="417604" y="185915"/>
                  </a:lnTo>
                  <a:lnTo>
                    <a:pt x="407558" y="140777"/>
                  </a:lnTo>
                  <a:lnTo>
                    <a:pt x="387466" y="98305"/>
                  </a:lnTo>
                  <a:lnTo>
                    <a:pt x="357328" y="60275"/>
                  </a:lnTo>
                  <a:lnTo>
                    <a:pt x="319346" y="30137"/>
                  </a:lnTo>
                  <a:lnTo>
                    <a:pt x="276910" y="10045"/>
                  </a:lnTo>
                  <a:lnTo>
                    <a:pt x="231802" y="0"/>
                  </a:lnTo>
                  <a:close/>
                </a:path>
              </a:pathLst>
            </a:custGeom>
            <a:solidFill>
              <a:srgbClr val="F7F7F9"/>
            </a:solidFill>
          </p:spPr>
          <p:txBody>
            <a:bodyPr wrap="square" lIns="0" tIns="0" rIns="0" bIns="0" rtlCol="0"/>
            <a:lstStyle/>
            <a:p>
              <a:endParaRPr sz="1950"/>
            </a:p>
          </p:txBody>
        </p:sp>
        <p:sp>
          <p:nvSpPr>
            <p:cNvPr id="14" name="object 14"/>
            <p:cNvSpPr/>
            <p:nvPr/>
          </p:nvSpPr>
          <p:spPr>
            <a:xfrm>
              <a:off x="10581181" y="3584243"/>
              <a:ext cx="417830" cy="418465"/>
            </a:xfrm>
            <a:custGeom>
              <a:avLst/>
              <a:gdLst/>
              <a:ahLst/>
              <a:cxnLst/>
              <a:rect l="l" t="t" r="r" b="b"/>
              <a:pathLst>
                <a:path w="417829" h="418464">
                  <a:moveTo>
                    <a:pt x="357328" y="60275"/>
                  </a:moveTo>
                  <a:lnTo>
                    <a:pt x="387466" y="98305"/>
                  </a:lnTo>
                  <a:lnTo>
                    <a:pt x="407558" y="140777"/>
                  </a:lnTo>
                  <a:lnTo>
                    <a:pt x="417604" y="185915"/>
                  </a:lnTo>
                  <a:lnTo>
                    <a:pt x="417604" y="231942"/>
                  </a:lnTo>
                  <a:lnTo>
                    <a:pt x="407558" y="277081"/>
                  </a:lnTo>
                  <a:lnTo>
                    <a:pt x="387466" y="319553"/>
                  </a:lnTo>
                  <a:lnTo>
                    <a:pt x="357328" y="357582"/>
                  </a:lnTo>
                  <a:lnTo>
                    <a:pt x="319346" y="387720"/>
                  </a:lnTo>
                  <a:lnTo>
                    <a:pt x="276910" y="407812"/>
                  </a:lnTo>
                  <a:lnTo>
                    <a:pt x="231802" y="417858"/>
                  </a:lnTo>
                  <a:lnTo>
                    <a:pt x="185802" y="417858"/>
                  </a:lnTo>
                  <a:lnTo>
                    <a:pt x="140693" y="407812"/>
                  </a:lnTo>
                  <a:lnTo>
                    <a:pt x="98257" y="387720"/>
                  </a:lnTo>
                  <a:lnTo>
                    <a:pt x="60275" y="357582"/>
                  </a:lnTo>
                  <a:lnTo>
                    <a:pt x="30137" y="319553"/>
                  </a:lnTo>
                  <a:lnTo>
                    <a:pt x="10045" y="277081"/>
                  </a:lnTo>
                  <a:lnTo>
                    <a:pt x="0" y="231942"/>
                  </a:lnTo>
                  <a:lnTo>
                    <a:pt x="0" y="185915"/>
                  </a:lnTo>
                  <a:lnTo>
                    <a:pt x="10045" y="140777"/>
                  </a:lnTo>
                  <a:lnTo>
                    <a:pt x="30137" y="98305"/>
                  </a:lnTo>
                  <a:lnTo>
                    <a:pt x="60275" y="60275"/>
                  </a:lnTo>
                  <a:lnTo>
                    <a:pt x="98257" y="30137"/>
                  </a:lnTo>
                  <a:lnTo>
                    <a:pt x="140693" y="10045"/>
                  </a:lnTo>
                  <a:lnTo>
                    <a:pt x="185802" y="0"/>
                  </a:lnTo>
                  <a:lnTo>
                    <a:pt x="231802" y="0"/>
                  </a:lnTo>
                  <a:lnTo>
                    <a:pt x="276910" y="10045"/>
                  </a:lnTo>
                  <a:lnTo>
                    <a:pt x="319346" y="30137"/>
                  </a:lnTo>
                  <a:lnTo>
                    <a:pt x="357328" y="60275"/>
                  </a:lnTo>
                  <a:close/>
                </a:path>
              </a:pathLst>
            </a:custGeom>
            <a:ln w="12699">
              <a:solidFill>
                <a:srgbClr val="A6AAA9"/>
              </a:solidFill>
            </a:ln>
          </p:spPr>
          <p:txBody>
            <a:bodyPr wrap="square" lIns="0" tIns="0" rIns="0" bIns="0" rtlCol="0"/>
            <a:lstStyle/>
            <a:p>
              <a:endParaRPr sz="1950"/>
            </a:p>
          </p:txBody>
        </p:sp>
        <p:pic>
          <p:nvPicPr>
            <p:cNvPr id="15" name="object 15"/>
            <p:cNvPicPr/>
            <p:nvPr/>
          </p:nvPicPr>
          <p:blipFill>
            <a:blip r:embed="rId3" cstate="print"/>
            <a:stretch>
              <a:fillRect/>
            </a:stretch>
          </p:blipFill>
          <p:spPr>
            <a:xfrm>
              <a:off x="10670413" y="3693540"/>
              <a:ext cx="239140" cy="199262"/>
            </a:xfrm>
            <a:prstGeom prst="rect">
              <a:avLst/>
            </a:prstGeom>
          </p:spPr>
        </p:pic>
      </p:grpSp>
      <p:sp>
        <p:nvSpPr>
          <p:cNvPr id="16" name="object 16"/>
          <p:cNvSpPr txBox="1"/>
          <p:nvPr/>
        </p:nvSpPr>
        <p:spPr>
          <a:xfrm>
            <a:off x="1620537" y="2454016"/>
            <a:ext cx="146685" cy="286617"/>
          </a:xfrm>
          <a:prstGeom prst="rect">
            <a:avLst/>
          </a:prstGeom>
        </p:spPr>
        <p:txBody>
          <a:bodyPr vert="horz" wrap="square" lIns="0" tIns="9525" rIns="0" bIns="0" rtlCol="0">
            <a:spAutoFit/>
          </a:bodyPr>
          <a:lstStyle/>
          <a:p>
            <a:pPr marL="9525">
              <a:spcBef>
                <a:spcPts val="75"/>
              </a:spcBef>
            </a:pPr>
            <a:r>
              <a:rPr sz="1800" dirty="0">
                <a:solidFill>
                  <a:srgbClr val="FBFBFB"/>
                </a:solidFill>
                <a:latin typeface="Arial" panose="020B0604020202020204"/>
                <a:cs typeface="Arial" panose="020B0604020202020204"/>
              </a:rPr>
              <a:t>1</a:t>
            </a:r>
            <a:endParaRPr sz="1800">
              <a:latin typeface="Arial" panose="020B0604020202020204"/>
              <a:cs typeface="Arial" panose="020B0604020202020204"/>
            </a:endParaRPr>
          </a:p>
        </p:txBody>
      </p:sp>
      <p:sp>
        <p:nvSpPr>
          <p:cNvPr id="17" name="object 17"/>
          <p:cNvSpPr txBox="1"/>
          <p:nvPr/>
        </p:nvSpPr>
        <p:spPr>
          <a:xfrm>
            <a:off x="151286" y="1099648"/>
            <a:ext cx="3395167" cy="670216"/>
          </a:xfrm>
          <a:prstGeom prst="rect">
            <a:avLst/>
          </a:prstGeom>
        </p:spPr>
        <p:txBody>
          <a:bodyPr vert="horz" wrap="square" lIns="0" tIns="64294" rIns="0" bIns="0" rtlCol="0">
            <a:spAutoFit/>
          </a:bodyPr>
          <a:lstStyle/>
          <a:p>
            <a:pPr marL="9525">
              <a:spcBef>
                <a:spcPts val="505"/>
              </a:spcBef>
            </a:pPr>
            <a:r>
              <a:rPr sz="1800" spc="-4" dirty="0">
                <a:solidFill>
                  <a:srgbClr val="006FC0"/>
                </a:solidFill>
                <a:latin typeface="微软雅黑" panose="020B0503020204020204" charset="-122"/>
                <a:cs typeface="微软雅黑" panose="020B0503020204020204" charset="-122"/>
              </a:rPr>
              <a:t>提供使</a:t>
            </a:r>
            <a:r>
              <a:rPr sz="1800" dirty="0">
                <a:solidFill>
                  <a:srgbClr val="006FC0"/>
                </a:solidFill>
                <a:latin typeface="微软雅黑" panose="020B0503020204020204" charset="-122"/>
                <a:cs typeface="微软雅黑" panose="020B0503020204020204" charset="-122"/>
              </a:rPr>
              <a:t>用</a:t>
            </a:r>
            <a:r>
              <a:rPr sz="1800" spc="-4" dirty="0">
                <a:solidFill>
                  <a:srgbClr val="006FC0"/>
                </a:solidFill>
                <a:latin typeface="微软雅黑" panose="020B0503020204020204" charset="-122"/>
                <a:cs typeface="微软雅黑" panose="020B0503020204020204" charset="-122"/>
              </a:rPr>
              <a:t>I/O设备</a:t>
            </a:r>
            <a:r>
              <a:rPr sz="1800" dirty="0">
                <a:solidFill>
                  <a:srgbClr val="006FC0"/>
                </a:solidFill>
                <a:latin typeface="微软雅黑" panose="020B0503020204020204" charset="-122"/>
                <a:cs typeface="微软雅黑" panose="020B0503020204020204" charset="-122"/>
              </a:rPr>
              <a:t>的</a:t>
            </a:r>
            <a:r>
              <a:rPr sz="1800" spc="-15" dirty="0">
                <a:solidFill>
                  <a:srgbClr val="006FC0"/>
                </a:solidFill>
                <a:latin typeface="微软雅黑" panose="020B0503020204020204" charset="-122"/>
                <a:cs typeface="微软雅黑" panose="020B0503020204020204" charset="-122"/>
              </a:rPr>
              <a:t>用</a:t>
            </a:r>
            <a:r>
              <a:rPr sz="1800" dirty="0">
                <a:solidFill>
                  <a:srgbClr val="006FC0"/>
                </a:solidFill>
                <a:latin typeface="微软雅黑" panose="020B0503020204020204" charset="-122"/>
                <a:cs typeface="微软雅黑" panose="020B0503020204020204" charset="-122"/>
              </a:rPr>
              <a:t>户接口：</a:t>
            </a:r>
            <a:endParaRPr sz="1800" dirty="0">
              <a:latin typeface="微软雅黑" panose="020B0503020204020204" charset="-122"/>
              <a:cs typeface="微软雅黑" panose="020B0503020204020204" charset="-122"/>
            </a:endParaRPr>
          </a:p>
          <a:p>
            <a:pPr marL="9525">
              <a:spcBef>
                <a:spcPts val="435"/>
              </a:spcBef>
            </a:pPr>
            <a:r>
              <a:rPr sz="1800" dirty="0">
                <a:solidFill>
                  <a:srgbClr val="006FC0"/>
                </a:solidFill>
                <a:latin typeface="微软雅黑" panose="020B0503020204020204" charset="-122"/>
                <a:cs typeface="微软雅黑" panose="020B0503020204020204" charset="-122"/>
              </a:rPr>
              <a:t>命令接口和编程接口。</a:t>
            </a:r>
            <a:endParaRPr sz="1800" dirty="0">
              <a:latin typeface="微软雅黑" panose="020B0503020204020204" charset="-122"/>
              <a:cs typeface="微软雅黑" panose="020B0503020204020204" charset="-122"/>
            </a:endParaRPr>
          </a:p>
        </p:txBody>
      </p:sp>
      <p:sp>
        <p:nvSpPr>
          <p:cNvPr id="18" name="object 18"/>
          <p:cNvSpPr txBox="1"/>
          <p:nvPr/>
        </p:nvSpPr>
        <p:spPr>
          <a:xfrm>
            <a:off x="5943934" y="3522069"/>
            <a:ext cx="2341055" cy="674415"/>
          </a:xfrm>
          <a:prstGeom prst="rect">
            <a:avLst/>
          </a:prstGeom>
        </p:spPr>
        <p:txBody>
          <a:bodyPr vert="horz" wrap="square" lIns="0" tIns="9525" rIns="0" bIns="0" rtlCol="0">
            <a:spAutoFit/>
          </a:bodyPr>
          <a:lstStyle/>
          <a:p>
            <a:pPr marL="9525" marR="3810">
              <a:lnSpc>
                <a:spcPct val="120000"/>
              </a:lnSpc>
              <a:spcBef>
                <a:spcPts val="75"/>
              </a:spcBef>
            </a:pPr>
            <a:r>
              <a:rPr sz="1800" dirty="0">
                <a:solidFill>
                  <a:srgbClr val="006FC0"/>
                </a:solidFill>
                <a:latin typeface="Times New Roman" panose="02020603050405020304"/>
                <a:cs typeface="Times New Roman" panose="02020603050405020304"/>
              </a:rPr>
              <a:t>I/</a:t>
            </a:r>
            <a:r>
              <a:rPr sz="1800" spc="-4" dirty="0">
                <a:solidFill>
                  <a:srgbClr val="006FC0"/>
                </a:solidFill>
                <a:latin typeface="Times New Roman" panose="02020603050405020304"/>
                <a:cs typeface="Times New Roman" panose="02020603050405020304"/>
              </a:rPr>
              <a:t>O</a:t>
            </a:r>
            <a:r>
              <a:rPr sz="1800" dirty="0">
                <a:solidFill>
                  <a:srgbClr val="006FC0"/>
                </a:solidFill>
                <a:latin typeface="微软雅黑" panose="020B0503020204020204" charset="-122"/>
                <a:cs typeface="微软雅黑" panose="020B0503020204020204" charset="-122"/>
              </a:rPr>
              <a:t>缓冲和调度：目标 是提高</a:t>
            </a:r>
            <a:r>
              <a:rPr sz="1800" spc="-4" dirty="0">
                <a:solidFill>
                  <a:srgbClr val="006FC0"/>
                </a:solidFill>
                <a:latin typeface="Times New Roman" panose="02020603050405020304"/>
                <a:cs typeface="Times New Roman" panose="02020603050405020304"/>
              </a:rPr>
              <a:t>I/O</a:t>
            </a:r>
            <a:r>
              <a:rPr sz="1800" dirty="0">
                <a:solidFill>
                  <a:srgbClr val="006FC0"/>
                </a:solidFill>
                <a:latin typeface="微软雅黑" panose="020B0503020204020204" charset="-122"/>
                <a:cs typeface="微软雅黑" panose="020B0503020204020204" charset="-122"/>
              </a:rPr>
              <a:t>访问效率</a:t>
            </a:r>
            <a:endParaRPr sz="1800" dirty="0">
              <a:latin typeface="微软雅黑" panose="020B0503020204020204" charset="-122"/>
              <a:cs typeface="微软雅黑" panose="020B0503020204020204" charset="-122"/>
            </a:endParaRPr>
          </a:p>
        </p:txBody>
      </p:sp>
      <p:sp>
        <p:nvSpPr>
          <p:cNvPr id="19" name="object 19"/>
          <p:cNvSpPr txBox="1"/>
          <p:nvPr/>
        </p:nvSpPr>
        <p:spPr>
          <a:xfrm>
            <a:off x="2393928" y="3397862"/>
            <a:ext cx="2305050" cy="840615"/>
          </a:xfrm>
          <a:prstGeom prst="rect">
            <a:avLst/>
          </a:prstGeom>
        </p:spPr>
        <p:txBody>
          <a:bodyPr vert="horz" wrap="square" lIns="0" tIns="9525" rIns="0" bIns="0" rtlCol="0">
            <a:spAutoFit/>
          </a:bodyPr>
          <a:lstStyle/>
          <a:p>
            <a:pPr marL="9525">
              <a:spcBef>
                <a:spcPts val="75"/>
              </a:spcBef>
            </a:pPr>
            <a:r>
              <a:rPr sz="1800" dirty="0" err="1">
                <a:solidFill>
                  <a:srgbClr val="006FC0"/>
                </a:solidFill>
                <a:latin typeface="微软雅黑" panose="020B0503020204020204" charset="-122"/>
                <a:cs typeface="微软雅黑" panose="020B0503020204020204" charset="-122"/>
              </a:rPr>
              <a:t>设备分配和释放：使用</a:t>
            </a:r>
            <a:r>
              <a:rPr lang="zh-CN" altLang="en-US" sz="1800" dirty="0">
                <a:solidFill>
                  <a:srgbClr val="006FC0"/>
                </a:solidFill>
                <a:latin typeface="微软雅黑" panose="020B0503020204020204" charset="-122"/>
                <a:cs typeface="微软雅黑" panose="020B0503020204020204" charset="-122"/>
              </a:rPr>
              <a:t>设备前，需要分配设备和相应控制器。</a:t>
            </a:r>
            <a:endParaRPr sz="1800" dirty="0">
              <a:latin typeface="微软雅黑" panose="020B0503020204020204" charset="-122"/>
              <a:cs typeface="微软雅黑" panose="020B0503020204020204" charset="-122"/>
            </a:endParaRPr>
          </a:p>
        </p:txBody>
      </p:sp>
      <p:sp>
        <p:nvSpPr>
          <p:cNvPr id="21" name="object 21"/>
          <p:cNvSpPr txBox="1"/>
          <p:nvPr/>
        </p:nvSpPr>
        <p:spPr>
          <a:xfrm>
            <a:off x="3810000" y="1219200"/>
            <a:ext cx="2617279" cy="563616"/>
          </a:xfrm>
          <a:prstGeom prst="rect">
            <a:avLst/>
          </a:prstGeom>
        </p:spPr>
        <p:txBody>
          <a:bodyPr vert="horz" wrap="square" lIns="0" tIns="9525" rIns="0" bIns="0" rtlCol="0">
            <a:spAutoFit/>
          </a:bodyPr>
          <a:lstStyle/>
          <a:p>
            <a:pPr marL="9525" marR="3810" algn="just">
              <a:spcBef>
                <a:spcPts val="75"/>
              </a:spcBef>
            </a:pPr>
            <a:r>
              <a:rPr sz="1800" dirty="0">
                <a:solidFill>
                  <a:srgbClr val="006FC0"/>
                </a:solidFill>
                <a:latin typeface="微软雅黑" panose="020B0503020204020204" charset="-122"/>
                <a:cs typeface="微软雅黑" panose="020B0503020204020204" charset="-122"/>
              </a:rPr>
              <a:t>设备的访问和控制： </a:t>
            </a:r>
            <a:r>
              <a:rPr sz="1800" spc="-4" dirty="0" err="1">
                <a:solidFill>
                  <a:srgbClr val="006FC0"/>
                </a:solidFill>
                <a:latin typeface="微软雅黑" panose="020B0503020204020204" charset="-122"/>
                <a:cs typeface="微软雅黑" panose="020B0503020204020204" charset="-122"/>
              </a:rPr>
              <a:t>包括并发访问和差错</a:t>
            </a:r>
            <a:r>
              <a:rPr sz="1800" dirty="0" err="1">
                <a:solidFill>
                  <a:srgbClr val="006FC0"/>
                </a:solidFill>
                <a:latin typeface="微软雅黑" panose="020B0503020204020204" charset="-122"/>
                <a:cs typeface="微软雅黑" panose="020B0503020204020204" charset="-122"/>
              </a:rPr>
              <a:t>处理</a:t>
            </a:r>
            <a:r>
              <a:rPr sz="1800" dirty="0">
                <a:solidFill>
                  <a:srgbClr val="006FC0"/>
                </a:solidFill>
                <a:latin typeface="微软雅黑" panose="020B0503020204020204" charset="-122"/>
                <a:cs typeface="微软雅黑" panose="020B0503020204020204" charset="-122"/>
              </a:rPr>
              <a:t>。</a:t>
            </a:r>
            <a:endParaRPr sz="1800" dirty="0">
              <a:latin typeface="微软雅黑" panose="020B0503020204020204" charset="-122"/>
              <a:cs typeface="微软雅黑" panose="020B0503020204020204" charset="-122"/>
            </a:endParaRPr>
          </a:p>
        </p:txBody>
      </p:sp>
      <p:sp>
        <p:nvSpPr>
          <p:cNvPr id="22" name="object 22"/>
          <p:cNvSpPr/>
          <p:nvPr/>
        </p:nvSpPr>
        <p:spPr>
          <a:xfrm>
            <a:off x="4403644" y="1925155"/>
            <a:ext cx="1390173" cy="1370171"/>
          </a:xfrm>
          <a:custGeom>
            <a:avLst/>
            <a:gdLst/>
            <a:ahLst/>
            <a:cxnLst/>
            <a:rect l="l" t="t" r="r" b="b"/>
            <a:pathLst>
              <a:path w="1853565" h="1826895">
                <a:moveTo>
                  <a:pt x="926547" y="0"/>
                </a:moveTo>
                <a:lnTo>
                  <a:pt x="882088" y="1045"/>
                </a:lnTo>
                <a:lnTo>
                  <a:pt x="837712" y="4180"/>
                </a:lnTo>
                <a:lnTo>
                  <a:pt x="793501" y="9406"/>
                </a:lnTo>
                <a:lnTo>
                  <a:pt x="749538" y="16722"/>
                </a:lnTo>
                <a:lnTo>
                  <a:pt x="705904" y="26128"/>
                </a:lnTo>
                <a:lnTo>
                  <a:pt x="662683" y="37625"/>
                </a:lnTo>
                <a:lnTo>
                  <a:pt x="619956" y="51212"/>
                </a:lnTo>
                <a:lnTo>
                  <a:pt x="577807" y="66889"/>
                </a:lnTo>
                <a:lnTo>
                  <a:pt x="536317" y="84656"/>
                </a:lnTo>
                <a:lnTo>
                  <a:pt x="495569" y="104514"/>
                </a:lnTo>
                <a:lnTo>
                  <a:pt x="455645" y="126462"/>
                </a:lnTo>
                <a:lnTo>
                  <a:pt x="416628" y="150500"/>
                </a:lnTo>
                <a:lnTo>
                  <a:pt x="378600" y="176629"/>
                </a:lnTo>
                <a:lnTo>
                  <a:pt x="341644" y="204848"/>
                </a:lnTo>
                <a:lnTo>
                  <a:pt x="305841" y="235157"/>
                </a:lnTo>
                <a:lnTo>
                  <a:pt x="271275" y="267557"/>
                </a:lnTo>
                <a:lnTo>
                  <a:pt x="237365" y="302745"/>
                </a:lnTo>
                <a:lnTo>
                  <a:pt x="205717" y="339229"/>
                </a:lnTo>
                <a:lnTo>
                  <a:pt x="176328" y="376918"/>
                </a:lnTo>
                <a:lnTo>
                  <a:pt x="149201" y="415724"/>
                </a:lnTo>
                <a:lnTo>
                  <a:pt x="124334" y="455558"/>
                </a:lnTo>
                <a:lnTo>
                  <a:pt x="101728" y="496329"/>
                </a:lnTo>
                <a:lnTo>
                  <a:pt x="81382" y="537948"/>
                </a:lnTo>
                <a:lnTo>
                  <a:pt x="63297" y="580327"/>
                </a:lnTo>
                <a:lnTo>
                  <a:pt x="47473" y="623376"/>
                </a:lnTo>
                <a:lnTo>
                  <a:pt x="33909" y="667005"/>
                </a:lnTo>
                <a:lnTo>
                  <a:pt x="22606" y="711125"/>
                </a:lnTo>
                <a:lnTo>
                  <a:pt x="13563" y="755648"/>
                </a:lnTo>
                <a:lnTo>
                  <a:pt x="6781" y="800483"/>
                </a:lnTo>
                <a:lnTo>
                  <a:pt x="2260" y="845541"/>
                </a:lnTo>
                <a:lnTo>
                  <a:pt x="0" y="890733"/>
                </a:lnTo>
                <a:lnTo>
                  <a:pt x="0" y="935970"/>
                </a:lnTo>
                <a:lnTo>
                  <a:pt x="2260" y="981163"/>
                </a:lnTo>
                <a:lnTo>
                  <a:pt x="6781" y="1026221"/>
                </a:lnTo>
                <a:lnTo>
                  <a:pt x="13563" y="1071056"/>
                </a:lnTo>
                <a:lnTo>
                  <a:pt x="22606" y="1115578"/>
                </a:lnTo>
                <a:lnTo>
                  <a:pt x="33909" y="1159699"/>
                </a:lnTo>
                <a:lnTo>
                  <a:pt x="47473" y="1203328"/>
                </a:lnTo>
                <a:lnTo>
                  <a:pt x="63297" y="1246377"/>
                </a:lnTo>
                <a:lnTo>
                  <a:pt x="81382" y="1288755"/>
                </a:lnTo>
                <a:lnTo>
                  <a:pt x="101728" y="1330375"/>
                </a:lnTo>
                <a:lnTo>
                  <a:pt x="124334" y="1371146"/>
                </a:lnTo>
                <a:lnTo>
                  <a:pt x="149201" y="1410979"/>
                </a:lnTo>
                <a:lnTo>
                  <a:pt x="176328" y="1449785"/>
                </a:lnTo>
                <a:lnTo>
                  <a:pt x="205717" y="1487474"/>
                </a:lnTo>
                <a:lnTo>
                  <a:pt x="237365" y="1523958"/>
                </a:lnTo>
                <a:lnTo>
                  <a:pt x="271275" y="1559147"/>
                </a:lnTo>
                <a:lnTo>
                  <a:pt x="305841" y="1591546"/>
                </a:lnTo>
                <a:lnTo>
                  <a:pt x="341644" y="1621855"/>
                </a:lnTo>
                <a:lnTo>
                  <a:pt x="378600" y="1650074"/>
                </a:lnTo>
                <a:lnTo>
                  <a:pt x="416628" y="1676203"/>
                </a:lnTo>
                <a:lnTo>
                  <a:pt x="455645" y="1700241"/>
                </a:lnTo>
                <a:lnTo>
                  <a:pt x="495569" y="1722189"/>
                </a:lnTo>
                <a:lnTo>
                  <a:pt x="536317" y="1742047"/>
                </a:lnTo>
                <a:lnTo>
                  <a:pt x="577807" y="1759815"/>
                </a:lnTo>
                <a:lnTo>
                  <a:pt x="619956" y="1775492"/>
                </a:lnTo>
                <a:lnTo>
                  <a:pt x="662683" y="1789079"/>
                </a:lnTo>
                <a:lnTo>
                  <a:pt x="705904" y="1800575"/>
                </a:lnTo>
                <a:lnTo>
                  <a:pt x="749538" y="1809982"/>
                </a:lnTo>
                <a:lnTo>
                  <a:pt x="793501" y="1817298"/>
                </a:lnTo>
                <a:lnTo>
                  <a:pt x="837712" y="1822523"/>
                </a:lnTo>
                <a:lnTo>
                  <a:pt x="882088" y="1825659"/>
                </a:lnTo>
                <a:lnTo>
                  <a:pt x="926547" y="1826704"/>
                </a:lnTo>
                <a:lnTo>
                  <a:pt x="971006" y="1825659"/>
                </a:lnTo>
                <a:lnTo>
                  <a:pt x="1015384" y="1822523"/>
                </a:lnTo>
                <a:lnTo>
                  <a:pt x="1059596" y="1817298"/>
                </a:lnTo>
                <a:lnTo>
                  <a:pt x="1103562" y="1809982"/>
                </a:lnTo>
                <a:lnTo>
                  <a:pt x="1147199" y="1800575"/>
                </a:lnTo>
                <a:lnTo>
                  <a:pt x="1190425" y="1789079"/>
                </a:lnTo>
                <a:lnTo>
                  <a:pt x="1233156" y="1775492"/>
                </a:lnTo>
                <a:lnTo>
                  <a:pt x="1275311" y="1759815"/>
                </a:lnTo>
                <a:lnTo>
                  <a:pt x="1316807" y="1742047"/>
                </a:lnTo>
                <a:lnTo>
                  <a:pt x="1357562" y="1722189"/>
                </a:lnTo>
                <a:lnTo>
                  <a:pt x="1397494" y="1700241"/>
                </a:lnTo>
                <a:lnTo>
                  <a:pt x="1436519" y="1676203"/>
                </a:lnTo>
                <a:lnTo>
                  <a:pt x="1474557" y="1650074"/>
                </a:lnTo>
                <a:lnTo>
                  <a:pt x="1511523" y="1621855"/>
                </a:lnTo>
                <a:lnTo>
                  <a:pt x="1547337" y="1591546"/>
                </a:lnTo>
                <a:lnTo>
                  <a:pt x="1581915" y="1559147"/>
                </a:lnTo>
                <a:lnTo>
                  <a:pt x="1615812" y="1523958"/>
                </a:lnTo>
                <a:lnTo>
                  <a:pt x="1647450" y="1487474"/>
                </a:lnTo>
                <a:lnTo>
                  <a:pt x="1676828" y="1449785"/>
                </a:lnTo>
                <a:lnTo>
                  <a:pt x="1703946" y="1410979"/>
                </a:lnTo>
                <a:lnTo>
                  <a:pt x="1728804" y="1371146"/>
                </a:lnTo>
                <a:lnTo>
                  <a:pt x="1751402" y="1330375"/>
                </a:lnTo>
                <a:lnTo>
                  <a:pt x="1771741" y="1288755"/>
                </a:lnTo>
                <a:lnTo>
                  <a:pt x="1789819" y="1246377"/>
                </a:lnTo>
                <a:lnTo>
                  <a:pt x="1805638" y="1203328"/>
                </a:lnTo>
                <a:lnTo>
                  <a:pt x="1819197" y="1159699"/>
                </a:lnTo>
                <a:lnTo>
                  <a:pt x="1830496" y="1115578"/>
                </a:lnTo>
                <a:lnTo>
                  <a:pt x="1839536" y="1071056"/>
                </a:lnTo>
                <a:lnTo>
                  <a:pt x="1846315" y="1026221"/>
                </a:lnTo>
                <a:lnTo>
                  <a:pt x="1850835" y="981163"/>
                </a:lnTo>
                <a:lnTo>
                  <a:pt x="1853095" y="935970"/>
                </a:lnTo>
                <a:lnTo>
                  <a:pt x="1853095" y="890733"/>
                </a:lnTo>
                <a:lnTo>
                  <a:pt x="1850835" y="845541"/>
                </a:lnTo>
                <a:lnTo>
                  <a:pt x="1846315" y="800483"/>
                </a:lnTo>
                <a:lnTo>
                  <a:pt x="1839536" y="755648"/>
                </a:lnTo>
                <a:lnTo>
                  <a:pt x="1830496" y="711125"/>
                </a:lnTo>
                <a:lnTo>
                  <a:pt x="1819197" y="667005"/>
                </a:lnTo>
                <a:lnTo>
                  <a:pt x="1805638" y="623376"/>
                </a:lnTo>
                <a:lnTo>
                  <a:pt x="1789819" y="580327"/>
                </a:lnTo>
                <a:lnTo>
                  <a:pt x="1771741" y="537948"/>
                </a:lnTo>
                <a:lnTo>
                  <a:pt x="1751402" y="496329"/>
                </a:lnTo>
                <a:lnTo>
                  <a:pt x="1728804" y="455558"/>
                </a:lnTo>
                <a:lnTo>
                  <a:pt x="1703946" y="415724"/>
                </a:lnTo>
                <a:lnTo>
                  <a:pt x="1676828" y="376918"/>
                </a:lnTo>
                <a:lnTo>
                  <a:pt x="1647450" y="339229"/>
                </a:lnTo>
                <a:lnTo>
                  <a:pt x="1615812" y="302745"/>
                </a:lnTo>
                <a:lnTo>
                  <a:pt x="1581915" y="267557"/>
                </a:lnTo>
                <a:lnTo>
                  <a:pt x="1547337" y="235157"/>
                </a:lnTo>
                <a:lnTo>
                  <a:pt x="1511523" y="204848"/>
                </a:lnTo>
                <a:lnTo>
                  <a:pt x="1474557" y="176629"/>
                </a:lnTo>
                <a:lnTo>
                  <a:pt x="1436519" y="150500"/>
                </a:lnTo>
                <a:lnTo>
                  <a:pt x="1397494" y="126462"/>
                </a:lnTo>
                <a:lnTo>
                  <a:pt x="1357562" y="104514"/>
                </a:lnTo>
                <a:lnTo>
                  <a:pt x="1316807" y="84656"/>
                </a:lnTo>
                <a:lnTo>
                  <a:pt x="1275311" y="66889"/>
                </a:lnTo>
                <a:lnTo>
                  <a:pt x="1233156" y="51212"/>
                </a:lnTo>
                <a:lnTo>
                  <a:pt x="1190425" y="37625"/>
                </a:lnTo>
                <a:lnTo>
                  <a:pt x="1147199" y="26128"/>
                </a:lnTo>
                <a:lnTo>
                  <a:pt x="1103562" y="16722"/>
                </a:lnTo>
                <a:lnTo>
                  <a:pt x="1059596" y="9406"/>
                </a:lnTo>
                <a:lnTo>
                  <a:pt x="1015384" y="4180"/>
                </a:lnTo>
                <a:lnTo>
                  <a:pt x="971006" y="1045"/>
                </a:lnTo>
                <a:lnTo>
                  <a:pt x="926547" y="0"/>
                </a:lnTo>
                <a:close/>
              </a:path>
            </a:pathLst>
          </a:custGeom>
          <a:solidFill>
            <a:srgbClr val="ED9F00"/>
          </a:solidFill>
        </p:spPr>
        <p:txBody>
          <a:bodyPr wrap="square" lIns="0" tIns="0" rIns="0" bIns="0" rtlCol="0"/>
          <a:lstStyle/>
          <a:p>
            <a:endParaRPr sz="1950"/>
          </a:p>
        </p:txBody>
      </p:sp>
      <p:sp>
        <p:nvSpPr>
          <p:cNvPr id="23" name="object 23"/>
          <p:cNvSpPr txBox="1"/>
          <p:nvPr/>
        </p:nvSpPr>
        <p:spPr>
          <a:xfrm>
            <a:off x="3319606" y="2490535"/>
            <a:ext cx="3598069" cy="286617"/>
          </a:xfrm>
          <a:prstGeom prst="rect">
            <a:avLst/>
          </a:prstGeom>
        </p:spPr>
        <p:txBody>
          <a:bodyPr vert="horz" wrap="square" lIns="0" tIns="9525" rIns="0" bIns="0" rtlCol="0">
            <a:spAutoFit/>
          </a:bodyPr>
          <a:lstStyle/>
          <a:p>
            <a:pPr marL="28575">
              <a:spcBef>
                <a:spcPts val="75"/>
              </a:spcBef>
              <a:tabLst>
                <a:tab pos="1729105" algn="l"/>
                <a:tab pos="3441700" algn="l"/>
              </a:tabLst>
            </a:pPr>
            <a:r>
              <a:rPr sz="1800" spc="-165" dirty="0">
                <a:solidFill>
                  <a:srgbClr val="FBFBFB"/>
                </a:solidFill>
                <a:latin typeface="Arial" panose="020B0604020202020204"/>
                <a:cs typeface="Arial" panose="020B0604020202020204"/>
              </a:rPr>
              <a:t>2</a:t>
            </a:r>
            <a:r>
              <a:rPr sz="1800" strike="sngStrike" spc="-165" dirty="0">
                <a:solidFill>
                  <a:srgbClr val="FBFBFB"/>
                </a:solidFill>
                <a:latin typeface="Arial" panose="020B0604020202020204"/>
                <a:cs typeface="Arial" panose="020B0604020202020204"/>
              </a:rPr>
              <a:t>	</a:t>
            </a:r>
            <a:r>
              <a:rPr sz="1800" strike="sngStrike" dirty="0">
                <a:solidFill>
                  <a:srgbClr val="FBFBFB"/>
                </a:solidFill>
                <a:latin typeface="Arial" panose="020B0604020202020204"/>
                <a:cs typeface="Arial" panose="020B0604020202020204"/>
              </a:rPr>
              <a:t>3</a:t>
            </a:r>
            <a:r>
              <a:rPr sz="2700" strike="sngStrike" baseline="10000" dirty="0">
                <a:solidFill>
                  <a:srgbClr val="FBFBFB"/>
                </a:solidFill>
                <a:latin typeface="Arial" panose="020B0604020202020204"/>
                <a:cs typeface="Arial" panose="020B0604020202020204"/>
              </a:rPr>
              <a:t>	4</a:t>
            </a:r>
            <a:endParaRPr sz="2700" baseline="10000">
              <a:latin typeface="Arial" panose="020B0604020202020204"/>
              <a:cs typeface="Arial" panose="020B0604020202020204"/>
            </a:endParaRPr>
          </a:p>
        </p:txBody>
      </p:sp>
      <p:sp>
        <p:nvSpPr>
          <p:cNvPr id="20" name="标题 19"/>
          <p:cNvSpPr>
            <a:spLocks noGrp="1"/>
          </p:cNvSpPr>
          <p:nvPr>
            <p:ph type="title"/>
          </p:nvPr>
        </p:nvSpPr>
        <p:spPr>
          <a:xfrm>
            <a:off x="38267" y="389052"/>
            <a:ext cx="7848600" cy="676275"/>
          </a:xfrm>
        </p:spPr>
        <p:txBody>
          <a:bodyPr/>
          <a:lstStyle/>
          <a:p>
            <a:r>
              <a:rPr lang="en-US" altLang="zh-CN" sz="3200" spc="-8" dirty="0">
                <a:solidFill>
                  <a:srgbClr val="006FC0"/>
                </a:solidFill>
                <a:latin typeface="Times New Roman" panose="02020603050405020304"/>
                <a:cs typeface="Times New Roman" panose="02020603050405020304"/>
              </a:rPr>
              <a:t>I/</a:t>
            </a:r>
            <a:r>
              <a:rPr lang="en-US" altLang="zh-CN" sz="3200" spc="-4" dirty="0">
                <a:solidFill>
                  <a:srgbClr val="006FC0"/>
                </a:solidFill>
                <a:latin typeface="Times New Roman" panose="02020603050405020304"/>
                <a:cs typeface="Times New Roman" panose="02020603050405020304"/>
              </a:rPr>
              <a:t>O</a:t>
            </a:r>
            <a:r>
              <a:rPr lang="zh-CN" altLang="en-US" sz="3200" spc="-8" dirty="0">
                <a:solidFill>
                  <a:srgbClr val="006FC0"/>
                </a:solidFill>
                <a:latin typeface="微软雅黑" panose="020B0503020204020204" charset="-122"/>
                <a:cs typeface="微软雅黑" panose="020B0503020204020204" charset="-122"/>
              </a:rPr>
              <a:t>软件功能需求</a:t>
            </a:r>
            <a:endParaRPr lang="zh-CN" altLang="en-US" sz="3200" dirty="0"/>
          </a:p>
        </p:txBody>
      </p:sp>
      <p:sp>
        <p:nvSpPr>
          <p:cNvPr id="26" name="object 9"/>
          <p:cNvSpPr txBox="1"/>
          <p:nvPr/>
        </p:nvSpPr>
        <p:spPr>
          <a:xfrm>
            <a:off x="155904" y="4528300"/>
            <a:ext cx="5336667" cy="379431"/>
          </a:xfrm>
          <a:prstGeom prst="rect">
            <a:avLst/>
          </a:prstGeom>
        </p:spPr>
        <p:txBody>
          <a:bodyPr vert="horz" wrap="square" lIns="0" tIns="10001" rIns="0" bIns="0" rtlCol="0">
            <a:spAutoFit/>
          </a:bodyPr>
          <a:lstStyle/>
          <a:p>
            <a:pPr marL="9525">
              <a:spcBef>
                <a:spcPts val="80"/>
              </a:spcBef>
            </a:pPr>
            <a:r>
              <a:rPr sz="2400" spc="-4" dirty="0">
                <a:solidFill>
                  <a:srgbClr val="006FC0"/>
                </a:solidFill>
                <a:latin typeface="Times New Roman" panose="02020603050405020304"/>
                <a:cs typeface="Times New Roman" panose="02020603050405020304"/>
              </a:rPr>
              <a:t>I/O</a:t>
            </a:r>
            <a:r>
              <a:rPr sz="2400" dirty="0">
                <a:solidFill>
                  <a:srgbClr val="006FC0"/>
                </a:solidFill>
                <a:latin typeface="微软雅黑" panose="020B0503020204020204" charset="-122"/>
                <a:cs typeface="微软雅黑" panose="020B0503020204020204" charset="-122"/>
              </a:rPr>
              <a:t>软件组织成以</a:t>
            </a:r>
            <a:r>
              <a:rPr sz="2400" spc="4" dirty="0">
                <a:solidFill>
                  <a:srgbClr val="006FC0"/>
                </a:solidFill>
                <a:latin typeface="微软雅黑" panose="020B0503020204020204" charset="-122"/>
                <a:cs typeface="微软雅黑" panose="020B0503020204020204" charset="-122"/>
              </a:rPr>
              <a:t>下</a:t>
            </a:r>
            <a:r>
              <a:rPr sz="2400" spc="-8" dirty="0">
                <a:solidFill>
                  <a:srgbClr val="006FC0"/>
                </a:solidFill>
                <a:latin typeface="Times New Roman" panose="02020603050405020304"/>
                <a:cs typeface="Times New Roman" panose="02020603050405020304"/>
              </a:rPr>
              <a:t>4</a:t>
            </a:r>
            <a:r>
              <a:rPr sz="2400" dirty="0">
                <a:solidFill>
                  <a:srgbClr val="006FC0"/>
                </a:solidFill>
                <a:latin typeface="微软雅黑" panose="020B0503020204020204" charset="-122"/>
                <a:cs typeface="微软雅黑" panose="020B0503020204020204" charset="-122"/>
              </a:rPr>
              <a:t>个层次</a:t>
            </a:r>
            <a:endParaRPr sz="1800" dirty="0">
              <a:latin typeface="微软雅黑" panose="020B0503020204020204" charset="-122"/>
              <a:cs typeface="微软雅黑" panose="020B0503020204020204" charset="-122"/>
            </a:endParaRPr>
          </a:p>
        </p:txBody>
      </p:sp>
      <p:sp>
        <p:nvSpPr>
          <p:cNvPr id="28" name="矩形 27"/>
          <p:cNvSpPr/>
          <p:nvPr/>
        </p:nvSpPr>
        <p:spPr>
          <a:xfrm>
            <a:off x="-132827" y="4875134"/>
            <a:ext cx="6081379" cy="1772280"/>
          </a:xfrm>
          <a:prstGeom prst="rect">
            <a:avLst/>
          </a:prstGeom>
        </p:spPr>
        <p:txBody>
          <a:bodyPr wrap="square">
            <a:spAutoFit/>
          </a:bodyPr>
          <a:lstStyle/>
          <a:p>
            <a:pPr marL="970280" indent="-457200">
              <a:buSzPct val="96000"/>
              <a:buFont typeface="+mj-ea"/>
              <a:buAutoNum type="circleNumDbPlain"/>
              <a:tabLst>
                <a:tab pos="781050" algn="l"/>
              </a:tabLst>
            </a:pPr>
            <a:r>
              <a:rPr lang="zh-CN" altLang="en-US" sz="2000" spc="-4" dirty="0">
                <a:latin typeface="微软雅黑" panose="020B0503020204020204" charset="-122"/>
                <a:cs typeface="微软雅黑" panose="020B0503020204020204" charset="-122"/>
              </a:rPr>
              <a:t>用户空间</a:t>
            </a:r>
            <a:r>
              <a:rPr lang="zh-CN" altLang="en-US" sz="2000" dirty="0">
                <a:latin typeface="微软雅黑" panose="020B0503020204020204" charset="-122"/>
                <a:cs typeface="微软雅黑" panose="020B0503020204020204" charset="-122"/>
              </a:rPr>
              <a:t>的</a:t>
            </a:r>
            <a:r>
              <a:rPr lang="en-US" altLang="zh-CN" sz="2000" spc="-4" dirty="0">
                <a:latin typeface="Times New Roman" panose="02020603050405020304"/>
                <a:cs typeface="Times New Roman" panose="02020603050405020304"/>
              </a:rPr>
              <a:t>I/O</a:t>
            </a:r>
            <a:r>
              <a:rPr lang="zh-CN" altLang="en-US" sz="2000" spc="-4" dirty="0">
                <a:latin typeface="微软雅黑" panose="020B0503020204020204" charset="-122"/>
                <a:cs typeface="微软雅黑" panose="020B0503020204020204" charset="-122"/>
              </a:rPr>
              <a:t>软件</a:t>
            </a:r>
            <a:endParaRPr lang="zh-CN" altLang="en-US" sz="2000" dirty="0">
              <a:latin typeface="微软雅黑" panose="020B0503020204020204" charset="-122"/>
              <a:cs typeface="微软雅黑" panose="020B0503020204020204" charset="-122"/>
            </a:endParaRPr>
          </a:p>
          <a:p>
            <a:pPr marL="970915" marR="3810" indent="-457200">
              <a:lnSpc>
                <a:spcPct val="150000"/>
              </a:lnSpc>
              <a:buSzPct val="96000"/>
              <a:buFont typeface="+mj-ea"/>
              <a:buAutoNum type="circleNumDbPlain"/>
              <a:tabLst>
                <a:tab pos="781050" algn="l"/>
              </a:tabLst>
            </a:pPr>
            <a:r>
              <a:rPr lang="zh-CN" altLang="en-US" sz="2000" dirty="0">
                <a:latin typeface="微软雅黑" panose="020B0503020204020204" charset="-122"/>
                <a:cs typeface="微软雅黑" panose="020B0503020204020204" charset="-122"/>
              </a:rPr>
              <a:t>与设备无关的</a:t>
            </a:r>
            <a:r>
              <a:rPr lang="en-US" altLang="zh-CN" sz="2000" dirty="0">
                <a:latin typeface="Times New Roman" panose="02020603050405020304"/>
                <a:cs typeface="Times New Roman" panose="02020603050405020304"/>
              </a:rPr>
              <a:t>I/</a:t>
            </a:r>
            <a:r>
              <a:rPr lang="en-US" altLang="zh-CN" sz="2000" spc="-4" dirty="0">
                <a:latin typeface="Times New Roman" panose="02020603050405020304"/>
                <a:cs typeface="Times New Roman" panose="02020603050405020304"/>
              </a:rPr>
              <a:t>O</a:t>
            </a:r>
            <a:r>
              <a:rPr lang="zh-CN" altLang="en-US" sz="2000" dirty="0">
                <a:latin typeface="微软雅黑" panose="020B0503020204020204" charset="-122"/>
                <a:cs typeface="微软雅黑" panose="020B0503020204020204" charset="-122"/>
              </a:rPr>
              <a:t>软件</a:t>
            </a:r>
            <a:r>
              <a:rPr lang="en-US" altLang="zh-CN" sz="2000" dirty="0">
                <a:latin typeface="Times New Roman" panose="02020603050405020304"/>
                <a:cs typeface="Times New Roman" panose="02020603050405020304"/>
              </a:rPr>
              <a:t>(</a:t>
            </a:r>
            <a:r>
              <a:rPr lang="zh-CN" altLang="en-US" sz="2000" dirty="0">
                <a:latin typeface="微软雅黑" panose="020B0503020204020204" charset="-122"/>
                <a:cs typeface="微软雅黑" panose="020B0503020204020204" charset="-122"/>
              </a:rPr>
              <a:t>设备独立软件</a:t>
            </a:r>
            <a:r>
              <a:rPr lang="en-US" altLang="zh-CN" sz="2000" dirty="0">
                <a:latin typeface="Times New Roman" panose="02020603050405020304"/>
                <a:cs typeface="Times New Roman" panose="02020603050405020304"/>
              </a:rPr>
              <a:t>)  </a:t>
            </a:r>
            <a:endParaRPr lang="zh-CN" altLang="en-US" sz="2000" dirty="0">
              <a:latin typeface="Times New Roman" panose="02020603050405020304"/>
              <a:cs typeface="Times New Roman" panose="02020603050405020304"/>
            </a:endParaRPr>
          </a:p>
          <a:p>
            <a:pPr marL="970915" marR="3810" indent="-457200">
              <a:lnSpc>
                <a:spcPct val="150000"/>
              </a:lnSpc>
              <a:buSzPct val="96000"/>
              <a:buFont typeface="+mj-ea"/>
              <a:buAutoNum type="circleNumDbPlain"/>
              <a:tabLst>
                <a:tab pos="781050" algn="l"/>
              </a:tabLst>
            </a:pPr>
            <a:r>
              <a:rPr lang="zh-CN" altLang="en-US" sz="2000" dirty="0">
                <a:latin typeface="微软雅黑" panose="020B0503020204020204" charset="-122"/>
                <a:cs typeface="微软雅黑" panose="020B0503020204020204" charset="-122"/>
              </a:rPr>
              <a:t>设备驱动程序</a:t>
            </a:r>
          </a:p>
          <a:p>
            <a:pPr marL="970915" indent="-457200">
              <a:spcBef>
                <a:spcPts val="1085"/>
              </a:spcBef>
              <a:buFont typeface="+mj-ea"/>
              <a:buAutoNum type="circleNumDbPlain"/>
            </a:pPr>
            <a:r>
              <a:rPr lang="zh-CN" altLang="en-US" sz="2000" dirty="0">
                <a:latin typeface="微软雅黑" panose="020B0503020204020204" charset="-122"/>
                <a:cs typeface="微软雅黑" panose="020B0503020204020204" charset="-122"/>
              </a:rPr>
              <a:t>中断处理程序</a:t>
            </a:r>
          </a:p>
        </p:txBody>
      </p:sp>
      <p:sp>
        <p:nvSpPr>
          <p:cNvPr id="29" name="矩形 28"/>
          <p:cNvSpPr/>
          <p:nvPr/>
        </p:nvSpPr>
        <p:spPr>
          <a:xfrm>
            <a:off x="3194719" y="5951"/>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682955" y="1447800"/>
            <a:ext cx="2851784" cy="1784033"/>
            <a:chOff x="910606" y="1680948"/>
            <a:chExt cx="3802379" cy="2378710"/>
          </a:xfrm>
        </p:grpSpPr>
        <p:sp>
          <p:nvSpPr>
            <p:cNvPr id="5" name="object 5"/>
            <p:cNvSpPr/>
            <p:nvPr/>
          </p:nvSpPr>
          <p:spPr>
            <a:xfrm>
              <a:off x="915368" y="1685711"/>
              <a:ext cx="3792854" cy="2369185"/>
            </a:xfrm>
            <a:custGeom>
              <a:avLst/>
              <a:gdLst/>
              <a:ahLst/>
              <a:cxnLst/>
              <a:rect l="l" t="t" r="r" b="b"/>
              <a:pathLst>
                <a:path w="3792854" h="2369185">
                  <a:moveTo>
                    <a:pt x="1148772" y="0"/>
                  </a:moveTo>
                  <a:lnTo>
                    <a:pt x="1103389" y="1107"/>
                  </a:lnTo>
                  <a:lnTo>
                    <a:pt x="1058277" y="4045"/>
                  </a:lnTo>
                  <a:lnTo>
                    <a:pt x="1013482" y="8786"/>
                  </a:lnTo>
                  <a:lnTo>
                    <a:pt x="969050" y="15304"/>
                  </a:lnTo>
                  <a:lnTo>
                    <a:pt x="925027" y="23573"/>
                  </a:lnTo>
                  <a:lnTo>
                    <a:pt x="881459" y="33568"/>
                  </a:lnTo>
                  <a:lnTo>
                    <a:pt x="838391" y="45261"/>
                  </a:lnTo>
                  <a:lnTo>
                    <a:pt x="795869" y="58627"/>
                  </a:lnTo>
                  <a:lnTo>
                    <a:pt x="753940" y="73639"/>
                  </a:lnTo>
                  <a:lnTo>
                    <a:pt x="712648" y="90272"/>
                  </a:lnTo>
                  <a:lnTo>
                    <a:pt x="672041" y="108498"/>
                  </a:lnTo>
                  <a:lnTo>
                    <a:pt x="632163" y="128293"/>
                  </a:lnTo>
                  <a:lnTo>
                    <a:pt x="593061" y="149629"/>
                  </a:lnTo>
                  <a:lnTo>
                    <a:pt x="554780" y="172480"/>
                  </a:lnTo>
                  <a:lnTo>
                    <a:pt x="517367" y="196821"/>
                  </a:lnTo>
                  <a:lnTo>
                    <a:pt x="480866" y="222624"/>
                  </a:lnTo>
                  <a:lnTo>
                    <a:pt x="445325" y="249865"/>
                  </a:lnTo>
                  <a:lnTo>
                    <a:pt x="410788" y="278516"/>
                  </a:lnTo>
                  <a:lnTo>
                    <a:pt x="377302" y="308551"/>
                  </a:lnTo>
                  <a:lnTo>
                    <a:pt x="344913" y="339945"/>
                  </a:lnTo>
                  <a:lnTo>
                    <a:pt x="313666" y="372671"/>
                  </a:lnTo>
                  <a:lnTo>
                    <a:pt x="283607" y="406703"/>
                  </a:lnTo>
                  <a:lnTo>
                    <a:pt x="254783" y="442014"/>
                  </a:lnTo>
                  <a:lnTo>
                    <a:pt x="227238" y="478579"/>
                  </a:lnTo>
                  <a:lnTo>
                    <a:pt x="201019" y="516372"/>
                  </a:lnTo>
                  <a:lnTo>
                    <a:pt x="176172" y="555365"/>
                  </a:lnTo>
                  <a:lnTo>
                    <a:pt x="152742" y="595533"/>
                  </a:lnTo>
                  <a:lnTo>
                    <a:pt x="130775" y="636850"/>
                  </a:lnTo>
                  <a:lnTo>
                    <a:pt x="110318" y="679290"/>
                  </a:lnTo>
                  <a:lnTo>
                    <a:pt x="91416" y="722826"/>
                  </a:lnTo>
                  <a:lnTo>
                    <a:pt x="74114" y="767432"/>
                  </a:lnTo>
                  <a:lnTo>
                    <a:pt x="58459" y="813081"/>
                  </a:lnTo>
                  <a:lnTo>
                    <a:pt x="44497" y="859749"/>
                  </a:lnTo>
                  <a:lnTo>
                    <a:pt x="32384" y="906959"/>
                  </a:lnTo>
                  <a:lnTo>
                    <a:pt x="22233" y="954220"/>
                  </a:lnTo>
                  <a:lnTo>
                    <a:pt x="14017" y="1001486"/>
                  </a:lnTo>
                  <a:lnTo>
                    <a:pt x="7711" y="1048710"/>
                  </a:lnTo>
                  <a:lnTo>
                    <a:pt x="3290" y="1095845"/>
                  </a:lnTo>
                  <a:lnTo>
                    <a:pt x="728" y="1142843"/>
                  </a:lnTo>
                  <a:lnTo>
                    <a:pt x="0" y="1189657"/>
                  </a:lnTo>
                  <a:lnTo>
                    <a:pt x="1079" y="1236241"/>
                  </a:lnTo>
                  <a:lnTo>
                    <a:pt x="3941" y="1282547"/>
                  </a:lnTo>
                  <a:lnTo>
                    <a:pt x="8560" y="1328528"/>
                  </a:lnTo>
                  <a:lnTo>
                    <a:pt x="14911" y="1374137"/>
                  </a:lnTo>
                  <a:lnTo>
                    <a:pt x="22967" y="1419326"/>
                  </a:lnTo>
                  <a:lnTo>
                    <a:pt x="32704" y="1464050"/>
                  </a:lnTo>
                  <a:lnTo>
                    <a:pt x="44096" y="1508260"/>
                  </a:lnTo>
                  <a:lnTo>
                    <a:pt x="57118" y="1551909"/>
                  </a:lnTo>
                  <a:lnTo>
                    <a:pt x="71743" y="1594951"/>
                  </a:lnTo>
                  <a:lnTo>
                    <a:pt x="87947" y="1637338"/>
                  </a:lnTo>
                  <a:lnTo>
                    <a:pt x="105704" y="1679023"/>
                  </a:lnTo>
                  <a:lnTo>
                    <a:pt x="124989" y="1719960"/>
                  </a:lnTo>
                  <a:lnTo>
                    <a:pt x="145775" y="1760100"/>
                  </a:lnTo>
                  <a:lnTo>
                    <a:pt x="168037" y="1799397"/>
                  </a:lnTo>
                  <a:lnTo>
                    <a:pt x="191751" y="1837803"/>
                  </a:lnTo>
                  <a:lnTo>
                    <a:pt x="216890" y="1875272"/>
                  </a:lnTo>
                  <a:lnTo>
                    <a:pt x="243428" y="1911757"/>
                  </a:lnTo>
                  <a:lnTo>
                    <a:pt x="271341" y="1947210"/>
                  </a:lnTo>
                  <a:lnTo>
                    <a:pt x="300603" y="1981584"/>
                  </a:lnTo>
                  <a:lnTo>
                    <a:pt x="331189" y="2014833"/>
                  </a:lnTo>
                  <a:lnTo>
                    <a:pt x="363072" y="2046908"/>
                  </a:lnTo>
                  <a:lnTo>
                    <a:pt x="396227" y="2077763"/>
                  </a:lnTo>
                  <a:lnTo>
                    <a:pt x="430629" y="2107351"/>
                  </a:lnTo>
                  <a:lnTo>
                    <a:pt x="466253" y="2135625"/>
                  </a:lnTo>
                  <a:lnTo>
                    <a:pt x="503072" y="2162537"/>
                  </a:lnTo>
                  <a:lnTo>
                    <a:pt x="541061" y="2188041"/>
                  </a:lnTo>
                  <a:lnTo>
                    <a:pt x="580196" y="2212089"/>
                  </a:lnTo>
                  <a:lnTo>
                    <a:pt x="620449" y="2234634"/>
                  </a:lnTo>
                  <a:lnTo>
                    <a:pt x="661796" y="2255630"/>
                  </a:lnTo>
                  <a:lnTo>
                    <a:pt x="704212" y="2275028"/>
                  </a:lnTo>
                  <a:lnTo>
                    <a:pt x="747670" y="2292782"/>
                  </a:lnTo>
                  <a:lnTo>
                    <a:pt x="792145" y="2308845"/>
                  </a:lnTo>
                  <a:lnTo>
                    <a:pt x="837612" y="2323170"/>
                  </a:lnTo>
                  <a:lnTo>
                    <a:pt x="883601" y="2335604"/>
                  </a:lnTo>
                  <a:lnTo>
                    <a:pt x="929640" y="2346025"/>
                  </a:lnTo>
                  <a:lnTo>
                    <a:pt x="975684" y="2354459"/>
                  </a:lnTo>
                  <a:lnTo>
                    <a:pt x="1021687" y="2360932"/>
                  </a:lnTo>
                  <a:lnTo>
                    <a:pt x="1067602" y="2365471"/>
                  </a:lnTo>
                  <a:lnTo>
                    <a:pt x="1113384" y="2368101"/>
                  </a:lnTo>
                  <a:lnTo>
                    <a:pt x="1158987" y="2368850"/>
                  </a:lnTo>
                  <a:lnTo>
                    <a:pt x="1204366" y="2367742"/>
                  </a:lnTo>
                  <a:lnTo>
                    <a:pt x="1249473" y="2364805"/>
                  </a:lnTo>
                  <a:lnTo>
                    <a:pt x="1294264" y="2360064"/>
                  </a:lnTo>
                  <a:lnTo>
                    <a:pt x="1338693" y="2353545"/>
                  </a:lnTo>
                  <a:lnTo>
                    <a:pt x="1382713" y="2345276"/>
                  </a:lnTo>
                  <a:lnTo>
                    <a:pt x="1426279" y="2335281"/>
                  </a:lnTo>
                  <a:lnTo>
                    <a:pt x="1469346" y="2323588"/>
                  </a:lnTo>
                  <a:lnTo>
                    <a:pt x="1511866" y="2310222"/>
                  </a:lnTo>
                  <a:lnTo>
                    <a:pt x="1553794" y="2295210"/>
                  </a:lnTo>
                  <a:lnTo>
                    <a:pt x="1595085" y="2278577"/>
                  </a:lnTo>
                  <a:lnTo>
                    <a:pt x="1635693" y="2260351"/>
                  </a:lnTo>
                  <a:lnTo>
                    <a:pt x="1675571" y="2240557"/>
                  </a:lnTo>
                  <a:lnTo>
                    <a:pt x="1714674" y="2219221"/>
                  </a:lnTo>
                  <a:lnTo>
                    <a:pt x="1752956" y="2196369"/>
                  </a:lnTo>
                  <a:lnTo>
                    <a:pt x="1790371" y="2172029"/>
                  </a:lnTo>
                  <a:lnTo>
                    <a:pt x="1826873" y="2146225"/>
                  </a:lnTo>
                  <a:lnTo>
                    <a:pt x="1862417" y="2118985"/>
                  </a:lnTo>
                  <a:lnTo>
                    <a:pt x="1896956" y="2090333"/>
                  </a:lnTo>
                  <a:lnTo>
                    <a:pt x="1930444" y="2060298"/>
                  </a:lnTo>
                  <a:lnTo>
                    <a:pt x="1962837" y="2028904"/>
                  </a:lnTo>
                  <a:lnTo>
                    <a:pt x="1994087" y="1996178"/>
                  </a:lnTo>
                  <a:lnTo>
                    <a:pt x="2024150" y="1962146"/>
                  </a:lnTo>
                  <a:lnTo>
                    <a:pt x="2052978" y="1926835"/>
                  </a:lnTo>
                  <a:lnTo>
                    <a:pt x="2080527" y="1890270"/>
                  </a:lnTo>
                  <a:lnTo>
                    <a:pt x="2106750" y="1852478"/>
                  </a:lnTo>
                  <a:lnTo>
                    <a:pt x="2131602" y="1813484"/>
                  </a:lnTo>
                  <a:lnTo>
                    <a:pt x="2155037" y="1773316"/>
                  </a:lnTo>
                  <a:lnTo>
                    <a:pt x="2177009" y="1731999"/>
                  </a:lnTo>
                  <a:lnTo>
                    <a:pt x="2197471" y="1689559"/>
                  </a:lnTo>
                  <a:lnTo>
                    <a:pt x="2216379" y="1646024"/>
                  </a:lnTo>
                  <a:lnTo>
                    <a:pt x="2233686" y="1601418"/>
                  </a:lnTo>
                  <a:lnTo>
                    <a:pt x="2249346" y="1555768"/>
                  </a:lnTo>
                  <a:lnTo>
                    <a:pt x="2263314" y="1509100"/>
                  </a:lnTo>
                  <a:lnTo>
                    <a:pt x="3792394" y="1417279"/>
                  </a:lnTo>
                  <a:lnTo>
                    <a:pt x="2300906" y="1058885"/>
                  </a:lnTo>
                  <a:lnTo>
                    <a:pt x="2294767" y="1009526"/>
                  </a:lnTo>
                  <a:lnTo>
                    <a:pt x="2286677" y="960778"/>
                  </a:lnTo>
                  <a:lnTo>
                    <a:pt x="2276674" y="912686"/>
                  </a:lnTo>
                  <a:lnTo>
                    <a:pt x="2264796" y="865298"/>
                  </a:lnTo>
                  <a:lnTo>
                    <a:pt x="2251080" y="818660"/>
                  </a:lnTo>
                  <a:lnTo>
                    <a:pt x="2235566" y="772819"/>
                  </a:lnTo>
                  <a:lnTo>
                    <a:pt x="2218292" y="727822"/>
                  </a:lnTo>
                  <a:lnTo>
                    <a:pt x="2199295" y="683714"/>
                  </a:lnTo>
                  <a:lnTo>
                    <a:pt x="2178614" y="640543"/>
                  </a:lnTo>
                  <a:lnTo>
                    <a:pt x="2156288" y="598356"/>
                  </a:lnTo>
                  <a:lnTo>
                    <a:pt x="2132354" y="557198"/>
                  </a:lnTo>
                  <a:lnTo>
                    <a:pt x="2106850" y="517118"/>
                  </a:lnTo>
                  <a:lnTo>
                    <a:pt x="2079816" y="478160"/>
                  </a:lnTo>
                  <a:lnTo>
                    <a:pt x="2051288" y="440373"/>
                  </a:lnTo>
                  <a:lnTo>
                    <a:pt x="2021305" y="403802"/>
                  </a:lnTo>
                  <a:lnTo>
                    <a:pt x="1989906" y="368495"/>
                  </a:lnTo>
                  <a:lnTo>
                    <a:pt x="1957129" y="334497"/>
                  </a:lnTo>
                  <a:lnTo>
                    <a:pt x="1923012" y="301856"/>
                  </a:lnTo>
                  <a:lnTo>
                    <a:pt x="1887592" y="270618"/>
                  </a:lnTo>
                  <a:lnTo>
                    <a:pt x="1850909" y="240830"/>
                  </a:lnTo>
                  <a:lnTo>
                    <a:pt x="1813000" y="212539"/>
                  </a:lnTo>
                  <a:lnTo>
                    <a:pt x="1773905" y="185791"/>
                  </a:lnTo>
                  <a:lnTo>
                    <a:pt x="1733660" y="160632"/>
                  </a:lnTo>
                  <a:lnTo>
                    <a:pt x="1692304" y="137110"/>
                  </a:lnTo>
                  <a:lnTo>
                    <a:pt x="1649875" y="115271"/>
                  </a:lnTo>
                  <a:lnTo>
                    <a:pt x="1606412" y="95162"/>
                  </a:lnTo>
                  <a:lnTo>
                    <a:pt x="1561953" y="76829"/>
                  </a:lnTo>
                  <a:lnTo>
                    <a:pt x="1516536" y="60319"/>
                  </a:lnTo>
                  <a:lnTo>
                    <a:pt x="1470199" y="45679"/>
                  </a:lnTo>
                  <a:lnTo>
                    <a:pt x="1424201" y="33245"/>
                  </a:lnTo>
                  <a:lnTo>
                    <a:pt x="1378153" y="22824"/>
                  </a:lnTo>
                  <a:lnTo>
                    <a:pt x="1332101" y="14390"/>
                  </a:lnTo>
                  <a:lnTo>
                    <a:pt x="1286091" y="7917"/>
                  </a:lnTo>
                  <a:lnTo>
                    <a:pt x="1240169" y="3378"/>
                  </a:lnTo>
                  <a:lnTo>
                    <a:pt x="1194381" y="748"/>
                  </a:lnTo>
                  <a:lnTo>
                    <a:pt x="1148772" y="0"/>
                  </a:lnTo>
                  <a:close/>
                </a:path>
              </a:pathLst>
            </a:custGeom>
            <a:solidFill>
              <a:srgbClr val="FFCCFF"/>
            </a:solidFill>
          </p:spPr>
          <p:txBody>
            <a:bodyPr wrap="square" lIns="0" tIns="0" rIns="0" bIns="0" rtlCol="0"/>
            <a:lstStyle/>
            <a:p>
              <a:endParaRPr sz="1950"/>
            </a:p>
          </p:txBody>
        </p:sp>
        <p:sp>
          <p:nvSpPr>
            <p:cNvPr id="6" name="object 6"/>
            <p:cNvSpPr/>
            <p:nvPr/>
          </p:nvSpPr>
          <p:spPr>
            <a:xfrm>
              <a:off x="915368" y="1685711"/>
              <a:ext cx="3792854" cy="2369185"/>
            </a:xfrm>
            <a:custGeom>
              <a:avLst/>
              <a:gdLst/>
              <a:ahLst/>
              <a:cxnLst/>
              <a:rect l="l" t="t" r="r" b="b"/>
              <a:pathLst>
                <a:path w="3792854" h="2369185">
                  <a:moveTo>
                    <a:pt x="3792394" y="1417279"/>
                  </a:moveTo>
                  <a:lnTo>
                    <a:pt x="2263314" y="1509100"/>
                  </a:lnTo>
                  <a:lnTo>
                    <a:pt x="2249346" y="1555768"/>
                  </a:lnTo>
                  <a:lnTo>
                    <a:pt x="2233686" y="1601418"/>
                  </a:lnTo>
                  <a:lnTo>
                    <a:pt x="2216379" y="1646024"/>
                  </a:lnTo>
                  <a:lnTo>
                    <a:pt x="2197471" y="1689559"/>
                  </a:lnTo>
                  <a:lnTo>
                    <a:pt x="2177009" y="1731999"/>
                  </a:lnTo>
                  <a:lnTo>
                    <a:pt x="2155037" y="1773316"/>
                  </a:lnTo>
                  <a:lnTo>
                    <a:pt x="2131602" y="1813484"/>
                  </a:lnTo>
                  <a:lnTo>
                    <a:pt x="2106750" y="1852478"/>
                  </a:lnTo>
                  <a:lnTo>
                    <a:pt x="2080527" y="1890270"/>
                  </a:lnTo>
                  <a:lnTo>
                    <a:pt x="2052978" y="1926835"/>
                  </a:lnTo>
                  <a:lnTo>
                    <a:pt x="2024150" y="1962146"/>
                  </a:lnTo>
                  <a:lnTo>
                    <a:pt x="1994087" y="1996178"/>
                  </a:lnTo>
                  <a:lnTo>
                    <a:pt x="1962837" y="2028904"/>
                  </a:lnTo>
                  <a:lnTo>
                    <a:pt x="1930444" y="2060298"/>
                  </a:lnTo>
                  <a:lnTo>
                    <a:pt x="1896956" y="2090333"/>
                  </a:lnTo>
                  <a:lnTo>
                    <a:pt x="1862417" y="2118985"/>
                  </a:lnTo>
                  <a:lnTo>
                    <a:pt x="1826873" y="2146225"/>
                  </a:lnTo>
                  <a:lnTo>
                    <a:pt x="1790371" y="2172029"/>
                  </a:lnTo>
                  <a:lnTo>
                    <a:pt x="1752956" y="2196369"/>
                  </a:lnTo>
                  <a:lnTo>
                    <a:pt x="1714674" y="2219221"/>
                  </a:lnTo>
                  <a:lnTo>
                    <a:pt x="1675571" y="2240557"/>
                  </a:lnTo>
                  <a:lnTo>
                    <a:pt x="1635693" y="2260351"/>
                  </a:lnTo>
                  <a:lnTo>
                    <a:pt x="1595085" y="2278577"/>
                  </a:lnTo>
                  <a:lnTo>
                    <a:pt x="1553794" y="2295210"/>
                  </a:lnTo>
                  <a:lnTo>
                    <a:pt x="1511866" y="2310222"/>
                  </a:lnTo>
                  <a:lnTo>
                    <a:pt x="1469346" y="2323588"/>
                  </a:lnTo>
                  <a:lnTo>
                    <a:pt x="1426279" y="2335281"/>
                  </a:lnTo>
                  <a:lnTo>
                    <a:pt x="1382713" y="2345276"/>
                  </a:lnTo>
                  <a:lnTo>
                    <a:pt x="1338693" y="2353545"/>
                  </a:lnTo>
                  <a:lnTo>
                    <a:pt x="1294264" y="2360064"/>
                  </a:lnTo>
                  <a:lnTo>
                    <a:pt x="1249473" y="2364805"/>
                  </a:lnTo>
                  <a:lnTo>
                    <a:pt x="1204366" y="2367742"/>
                  </a:lnTo>
                  <a:lnTo>
                    <a:pt x="1158987" y="2368850"/>
                  </a:lnTo>
                  <a:lnTo>
                    <a:pt x="1113384" y="2368101"/>
                  </a:lnTo>
                  <a:lnTo>
                    <a:pt x="1067602" y="2365471"/>
                  </a:lnTo>
                  <a:lnTo>
                    <a:pt x="1021687" y="2360932"/>
                  </a:lnTo>
                  <a:lnTo>
                    <a:pt x="975684" y="2354459"/>
                  </a:lnTo>
                  <a:lnTo>
                    <a:pt x="929640" y="2346025"/>
                  </a:lnTo>
                  <a:lnTo>
                    <a:pt x="883601" y="2335604"/>
                  </a:lnTo>
                  <a:lnTo>
                    <a:pt x="837612" y="2323170"/>
                  </a:lnTo>
                  <a:lnTo>
                    <a:pt x="792145" y="2308845"/>
                  </a:lnTo>
                  <a:lnTo>
                    <a:pt x="747670" y="2292782"/>
                  </a:lnTo>
                  <a:lnTo>
                    <a:pt x="704212" y="2275028"/>
                  </a:lnTo>
                  <a:lnTo>
                    <a:pt x="661796" y="2255630"/>
                  </a:lnTo>
                  <a:lnTo>
                    <a:pt x="620449" y="2234634"/>
                  </a:lnTo>
                  <a:lnTo>
                    <a:pt x="580196" y="2212089"/>
                  </a:lnTo>
                  <a:lnTo>
                    <a:pt x="541061" y="2188041"/>
                  </a:lnTo>
                  <a:lnTo>
                    <a:pt x="503072" y="2162537"/>
                  </a:lnTo>
                  <a:lnTo>
                    <a:pt x="466253" y="2135625"/>
                  </a:lnTo>
                  <a:lnTo>
                    <a:pt x="430629" y="2107351"/>
                  </a:lnTo>
                  <a:lnTo>
                    <a:pt x="396227" y="2077763"/>
                  </a:lnTo>
                  <a:lnTo>
                    <a:pt x="363072" y="2046908"/>
                  </a:lnTo>
                  <a:lnTo>
                    <a:pt x="331189" y="2014833"/>
                  </a:lnTo>
                  <a:lnTo>
                    <a:pt x="300603" y="1981584"/>
                  </a:lnTo>
                  <a:lnTo>
                    <a:pt x="271341" y="1947210"/>
                  </a:lnTo>
                  <a:lnTo>
                    <a:pt x="243428" y="1911757"/>
                  </a:lnTo>
                  <a:lnTo>
                    <a:pt x="216890" y="1875272"/>
                  </a:lnTo>
                  <a:lnTo>
                    <a:pt x="191751" y="1837803"/>
                  </a:lnTo>
                  <a:lnTo>
                    <a:pt x="168037" y="1799397"/>
                  </a:lnTo>
                  <a:lnTo>
                    <a:pt x="145775" y="1760100"/>
                  </a:lnTo>
                  <a:lnTo>
                    <a:pt x="124989" y="1719960"/>
                  </a:lnTo>
                  <a:lnTo>
                    <a:pt x="105704" y="1679023"/>
                  </a:lnTo>
                  <a:lnTo>
                    <a:pt x="87947" y="1637338"/>
                  </a:lnTo>
                  <a:lnTo>
                    <a:pt x="71743" y="1594951"/>
                  </a:lnTo>
                  <a:lnTo>
                    <a:pt x="57118" y="1551909"/>
                  </a:lnTo>
                  <a:lnTo>
                    <a:pt x="44096" y="1508260"/>
                  </a:lnTo>
                  <a:lnTo>
                    <a:pt x="32704" y="1464050"/>
                  </a:lnTo>
                  <a:lnTo>
                    <a:pt x="22967" y="1419326"/>
                  </a:lnTo>
                  <a:lnTo>
                    <a:pt x="14911" y="1374137"/>
                  </a:lnTo>
                  <a:lnTo>
                    <a:pt x="8560" y="1328528"/>
                  </a:lnTo>
                  <a:lnTo>
                    <a:pt x="3941" y="1282547"/>
                  </a:lnTo>
                  <a:lnTo>
                    <a:pt x="1079" y="1236241"/>
                  </a:lnTo>
                  <a:lnTo>
                    <a:pt x="0" y="1189657"/>
                  </a:lnTo>
                  <a:lnTo>
                    <a:pt x="728" y="1142843"/>
                  </a:lnTo>
                  <a:lnTo>
                    <a:pt x="3290" y="1095845"/>
                  </a:lnTo>
                  <a:lnTo>
                    <a:pt x="7711" y="1048710"/>
                  </a:lnTo>
                  <a:lnTo>
                    <a:pt x="14017" y="1001486"/>
                  </a:lnTo>
                  <a:lnTo>
                    <a:pt x="22233" y="954220"/>
                  </a:lnTo>
                  <a:lnTo>
                    <a:pt x="32384" y="906959"/>
                  </a:lnTo>
                  <a:lnTo>
                    <a:pt x="44497" y="859749"/>
                  </a:lnTo>
                  <a:lnTo>
                    <a:pt x="58459" y="813081"/>
                  </a:lnTo>
                  <a:lnTo>
                    <a:pt x="74114" y="767432"/>
                  </a:lnTo>
                  <a:lnTo>
                    <a:pt x="91416" y="722826"/>
                  </a:lnTo>
                  <a:lnTo>
                    <a:pt x="110318" y="679290"/>
                  </a:lnTo>
                  <a:lnTo>
                    <a:pt x="130775" y="636850"/>
                  </a:lnTo>
                  <a:lnTo>
                    <a:pt x="152742" y="595533"/>
                  </a:lnTo>
                  <a:lnTo>
                    <a:pt x="176172" y="555365"/>
                  </a:lnTo>
                  <a:lnTo>
                    <a:pt x="201019" y="516372"/>
                  </a:lnTo>
                  <a:lnTo>
                    <a:pt x="227238" y="478579"/>
                  </a:lnTo>
                  <a:lnTo>
                    <a:pt x="254783" y="442014"/>
                  </a:lnTo>
                  <a:lnTo>
                    <a:pt x="283607" y="406703"/>
                  </a:lnTo>
                  <a:lnTo>
                    <a:pt x="313666" y="372671"/>
                  </a:lnTo>
                  <a:lnTo>
                    <a:pt x="344913" y="339945"/>
                  </a:lnTo>
                  <a:lnTo>
                    <a:pt x="377302" y="308551"/>
                  </a:lnTo>
                  <a:lnTo>
                    <a:pt x="410788" y="278516"/>
                  </a:lnTo>
                  <a:lnTo>
                    <a:pt x="445325" y="249865"/>
                  </a:lnTo>
                  <a:lnTo>
                    <a:pt x="480866" y="222624"/>
                  </a:lnTo>
                  <a:lnTo>
                    <a:pt x="517367" y="196821"/>
                  </a:lnTo>
                  <a:lnTo>
                    <a:pt x="554780" y="172480"/>
                  </a:lnTo>
                  <a:lnTo>
                    <a:pt x="593061" y="149629"/>
                  </a:lnTo>
                  <a:lnTo>
                    <a:pt x="632163" y="128293"/>
                  </a:lnTo>
                  <a:lnTo>
                    <a:pt x="672041" y="108498"/>
                  </a:lnTo>
                  <a:lnTo>
                    <a:pt x="712648" y="90272"/>
                  </a:lnTo>
                  <a:lnTo>
                    <a:pt x="753940" y="73639"/>
                  </a:lnTo>
                  <a:lnTo>
                    <a:pt x="795869" y="58627"/>
                  </a:lnTo>
                  <a:lnTo>
                    <a:pt x="838391" y="45261"/>
                  </a:lnTo>
                  <a:lnTo>
                    <a:pt x="881459" y="33568"/>
                  </a:lnTo>
                  <a:lnTo>
                    <a:pt x="925027" y="23573"/>
                  </a:lnTo>
                  <a:lnTo>
                    <a:pt x="969050" y="15304"/>
                  </a:lnTo>
                  <a:lnTo>
                    <a:pt x="1013482" y="8786"/>
                  </a:lnTo>
                  <a:lnTo>
                    <a:pt x="1058277" y="4045"/>
                  </a:lnTo>
                  <a:lnTo>
                    <a:pt x="1103389" y="1107"/>
                  </a:lnTo>
                  <a:lnTo>
                    <a:pt x="1148772" y="0"/>
                  </a:lnTo>
                  <a:lnTo>
                    <a:pt x="1194381" y="748"/>
                  </a:lnTo>
                  <a:lnTo>
                    <a:pt x="1240169" y="3378"/>
                  </a:lnTo>
                  <a:lnTo>
                    <a:pt x="1286091" y="7917"/>
                  </a:lnTo>
                  <a:lnTo>
                    <a:pt x="1332101" y="14390"/>
                  </a:lnTo>
                  <a:lnTo>
                    <a:pt x="1378153" y="22824"/>
                  </a:lnTo>
                  <a:lnTo>
                    <a:pt x="1424201" y="33245"/>
                  </a:lnTo>
                  <a:lnTo>
                    <a:pt x="1470199" y="45679"/>
                  </a:lnTo>
                  <a:lnTo>
                    <a:pt x="1516536" y="60319"/>
                  </a:lnTo>
                  <a:lnTo>
                    <a:pt x="1561953" y="76829"/>
                  </a:lnTo>
                  <a:lnTo>
                    <a:pt x="1606412" y="95162"/>
                  </a:lnTo>
                  <a:lnTo>
                    <a:pt x="1649875" y="115271"/>
                  </a:lnTo>
                  <a:lnTo>
                    <a:pt x="1692304" y="137110"/>
                  </a:lnTo>
                  <a:lnTo>
                    <a:pt x="1733660" y="160632"/>
                  </a:lnTo>
                  <a:lnTo>
                    <a:pt x="1773905" y="185791"/>
                  </a:lnTo>
                  <a:lnTo>
                    <a:pt x="1813000" y="212539"/>
                  </a:lnTo>
                  <a:lnTo>
                    <a:pt x="1850909" y="240830"/>
                  </a:lnTo>
                  <a:lnTo>
                    <a:pt x="1887592" y="270618"/>
                  </a:lnTo>
                  <a:lnTo>
                    <a:pt x="1923012" y="301856"/>
                  </a:lnTo>
                  <a:lnTo>
                    <a:pt x="1957129" y="334497"/>
                  </a:lnTo>
                  <a:lnTo>
                    <a:pt x="1989906" y="368495"/>
                  </a:lnTo>
                  <a:lnTo>
                    <a:pt x="2021305" y="403802"/>
                  </a:lnTo>
                  <a:lnTo>
                    <a:pt x="2051288" y="440373"/>
                  </a:lnTo>
                  <a:lnTo>
                    <a:pt x="2079816" y="478160"/>
                  </a:lnTo>
                  <a:lnTo>
                    <a:pt x="2106850" y="517118"/>
                  </a:lnTo>
                  <a:lnTo>
                    <a:pt x="2132354" y="557198"/>
                  </a:lnTo>
                  <a:lnTo>
                    <a:pt x="2156288" y="598356"/>
                  </a:lnTo>
                  <a:lnTo>
                    <a:pt x="2178614" y="640543"/>
                  </a:lnTo>
                  <a:lnTo>
                    <a:pt x="2199295" y="683714"/>
                  </a:lnTo>
                  <a:lnTo>
                    <a:pt x="2218292" y="727822"/>
                  </a:lnTo>
                  <a:lnTo>
                    <a:pt x="2235566" y="772819"/>
                  </a:lnTo>
                  <a:lnTo>
                    <a:pt x="2251080" y="818660"/>
                  </a:lnTo>
                  <a:lnTo>
                    <a:pt x="2264796" y="865298"/>
                  </a:lnTo>
                  <a:lnTo>
                    <a:pt x="2276674" y="912686"/>
                  </a:lnTo>
                  <a:lnTo>
                    <a:pt x="2286677" y="960778"/>
                  </a:lnTo>
                  <a:lnTo>
                    <a:pt x="2294767" y="1009526"/>
                  </a:lnTo>
                  <a:lnTo>
                    <a:pt x="2300906" y="1058885"/>
                  </a:lnTo>
                  <a:lnTo>
                    <a:pt x="3792394" y="1417279"/>
                  </a:lnTo>
                  <a:close/>
                </a:path>
              </a:pathLst>
            </a:custGeom>
            <a:ln w="9525">
              <a:solidFill>
                <a:srgbClr val="000000"/>
              </a:solidFill>
            </a:ln>
          </p:spPr>
          <p:txBody>
            <a:bodyPr wrap="square" lIns="0" tIns="0" rIns="0" bIns="0" rtlCol="0"/>
            <a:lstStyle/>
            <a:p>
              <a:endParaRPr sz="1950"/>
            </a:p>
          </p:txBody>
        </p:sp>
      </p:grpSp>
      <p:sp>
        <p:nvSpPr>
          <p:cNvPr id="7" name="object 7"/>
          <p:cNvSpPr txBox="1"/>
          <p:nvPr/>
        </p:nvSpPr>
        <p:spPr>
          <a:xfrm>
            <a:off x="1064895" y="1728679"/>
            <a:ext cx="973455" cy="1279196"/>
          </a:xfrm>
          <a:prstGeom prst="rect">
            <a:avLst/>
          </a:prstGeom>
        </p:spPr>
        <p:txBody>
          <a:bodyPr vert="horz" wrap="square" lIns="0" tIns="32385" rIns="0" bIns="0" rtlCol="0">
            <a:spAutoFit/>
          </a:bodyPr>
          <a:lstStyle/>
          <a:p>
            <a:pPr marL="9525" marR="3810" algn="ctr">
              <a:lnSpc>
                <a:spcPct val="90000"/>
              </a:lnSpc>
              <a:spcBef>
                <a:spcPts val="255"/>
              </a:spcBef>
            </a:pPr>
            <a:r>
              <a:rPr sz="1500" dirty="0">
                <a:latin typeface="微软雅黑" panose="020B0503020204020204" charset="-122"/>
                <a:cs typeface="微软雅黑" panose="020B0503020204020204" charset="-122"/>
              </a:rPr>
              <a:t>设备命名、 设备保护、 成块处理、 缓冲技术和 设备分配与 释放</a:t>
            </a:r>
          </a:p>
        </p:txBody>
      </p:sp>
      <p:grpSp>
        <p:nvGrpSpPr>
          <p:cNvPr id="8" name="object 8"/>
          <p:cNvGrpSpPr/>
          <p:nvPr/>
        </p:nvGrpSpPr>
        <p:grpSpPr>
          <a:xfrm>
            <a:off x="5664851" y="2281187"/>
            <a:ext cx="2877978" cy="1020128"/>
            <a:chOff x="7553134" y="2699081"/>
            <a:chExt cx="3837304" cy="1360170"/>
          </a:xfrm>
        </p:grpSpPr>
        <p:sp>
          <p:nvSpPr>
            <p:cNvPr id="9" name="object 9"/>
            <p:cNvSpPr/>
            <p:nvPr/>
          </p:nvSpPr>
          <p:spPr>
            <a:xfrm>
              <a:off x="7557896" y="2703844"/>
              <a:ext cx="3827779" cy="1350645"/>
            </a:xfrm>
            <a:custGeom>
              <a:avLst/>
              <a:gdLst/>
              <a:ahLst/>
              <a:cxnLst/>
              <a:rect l="l" t="t" r="r" b="b"/>
              <a:pathLst>
                <a:path w="3827779" h="1350645">
                  <a:moveTo>
                    <a:pt x="3683514" y="985759"/>
                  </a:moveTo>
                  <a:lnTo>
                    <a:pt x="1404620" y="985759"/>
                  </a:lnTo>
                  <a:lnTo>
                    <a:pt x="1432409" y="1012502"/>
                  </a:lnTo>
                  <a:lnTo>
                    <a:pt x="1462247" y="1038391"/>
                  </a:lnTo>
                  <a:lnTo>
                    <a:pt x="1494062" y="1063404"/>
                  </a:lnTo>
                  <a:lnTo>
                    <a:pt x="1527783" y="1087522"/>
                  </a:lnTo>
                  <a:lnTo>
                    <a:pt x="1563338" y="1110722"/>
                  </a:lnTo>
                  <a:lnTo>
                    <a:pt x="1600656" y="1132985"/>
                  </a:lnTo>
                  <a:lnTo>
                    <a:pt x="1639663" y="1154291"/>
                  </a:lnTo>
                  <a:lnTo>
                    <a:pt x="1680290" y="1174617"/>
                  </a:lnTo>
                  <a:lnTo>
                    <a:pt x="1722463" y="1193945"/>
                  </a:lnTo>
                  <a:lnTo>
                    <a:pt x="1766111" y="1212253"/>
                  </a:lnTo>
                  <a:lnTo>
                    <a:pt x="1811163" y="1229520"/>
                  </a:lnTo>
                  <a:lnTo>
                    <a:pt x="1857547" y="1245726"/>
                  </a:lnTo>
                  <a:lnTo>
                    <a:pt x="1905191" y="1260851"/>
                  </a:lnTo>
                  <a:lnTo>
                    <a:pt x="1954023" y="1274873"/>
                  </a:lnTo>
                  <a:lnTo>
                    <a:pt x="2003972" y="1287772"/>
                  </a:lnTo>
                  <a:lnTo>
                    <a:pt x="2054965" y="1299527"/>
                  </a:lnTo>
                  <a:lnTo>
                    <a:pt x="2106931" y="1310118"/>
                  </a:lnTo>
                  <a:lnTo>
                    <a:pt x="2159799" y="1319524"/>
                  </a:lnTo>
                  <a:lnTo>
                    <a:pt x="2213497" y="1327725"/>
                  </a:lnTo>
                  <a:lnTo>
                    <a:pt x="2267952" y="1334700"/>
                  </a:lnTo>
                  <a:lnTo>
                    <a:pt x="2323093" y="1340427"/>
                  </a:lnTo>
                  <a:lnTo>
                    <a:pt x="2378849" y="1344888"/>
                  </a:lnTo>
                  <a:lnTo>
                    <a:pt x="2435147" y="1348060"/>
                  </a:lnTo>
                  <a:lnTo>
                    <a:pt x="2491916" y="1349923"/>
                  </a:lnTo>
                  <a:lnTo>
                    <a:pt x="2549085" y="1350457"/>
                  </a:lnTo>
                  <a:lnTo>
                    <a:pt x="2606581" y="1349642"/>
                  </a:lnTo>
                  <a:lnTo>
                    <a:pt x="2664332" y="1347455"/>
                  </a:lnTo>
                  <a:lnTo>
                    <a:pt x="2727951" y="1343476"/>
                  </a:lnTo>
                  <a:lnTo>
                    <a:pt x="2790470" y="1337917"/>
                  </a:lnTo>
                  <a:lnTo>
                    <a:pt x="2851823" y="1330821"/>
                  </a:lnTo>
                  <a:lnTo>
                    <a:pt x="2911944" y="1322229"/>
                  </a:lnTo>
                  <a:lnTo>
                    <a:pt x="2970766" y="1312183"/>
                  </a:lnTo>
                  <a:lnTo>
                    <a:pt x="3028223" y="1300726"/>
                  </a:lnTo>
                  <a:lnTo>
                    <a:pt x="3084250" y="1287901"/>
                  </a:lnTo>
                  <a:lnTo>
                    <a:pt x="3138779" y="1273748"/>
                  </a:lnTo>
                  <a:lnTo>
                    <a:pt x="3191744" y="1258310"/>
                  </a:lnTo>
                  <a:lnTo>
                    <a:pt x="3243080" y="1241629"/>
                  </a:lnTo>
                  <a:lnTo>
                    <a:pt x="3292719" y="1223748"/>
                  </a:lnTo>
                  <a:lnTo>
                    <a:pt x="3340596" y="1204708"/>
                  </a:lnTo>
                  <a:lnTo>
                    <a:pt x="3386645" y="1184552"/>
                  </a:lnTo>
                  <a:lnTo>
                    <a:pt x="3430798" y="1163321"/>
                  </a:lnTo>
                  <a:lnTo>
                    <a:pt x="3472990" y="1141059"/>
                  </a:lnTo>
                  <a:lnTo>
                    <a:pt x="3513155" y="1117806"/>
                  </a:lnTo>
                  <a:lnTo>
                    <a:pt x="3551227" y="1093606"/>
                  </a:lnTo>
                  <a:lnTo>
                    <a:pt x="3587138" y="1068499"/>
                  </a:lnTo>
                  <a:lnTo>
                    <a:pt x="3620823" y="1042530"/>
                  </a:lnTo>
                  <a:lnTo>
                    <a:pt x="3652216" y="1015739"/>
                  </a:lnTo>
                  <a:lnTo>
                    <a:pt x="3681250" y="988168"/>
                  </a:lnTo>
                  <a:lnTo>
                    <a:pt x="3683514" y="985759"/>
                  </a:lnTo>
                  <a:close/>
                </a:path>
                <a:path w="3827779" h="1350645">
                  <a:moveTo>
                    <a:pt x="2543864" y="0"/>
                  </a:moveTo>
                  <a:lnTo>
                    <a:pt x="2484058" y="777"/>
                  </a:lnTo>
                  <a:lnTo>
                    <a:pt x="2423795" y="3033"/>
                  </a:lnTo>
                  <a:lnTo>
                    <a:pt x="2360176" y="7012"/>
                  </a:lnTo>
                  <a:lnTo>
                    <a:pt x="2297657" y="12571"/>
                  </a:lnTo>
                  <a:lnTo>
                    <a:pt x="2236304" y="19667"/>
                  </a:lnTo>
                  <a:lnTo>
                    <a:pt x="2176183" y="28259"/>
                  </a:lnTo>
                  <a:lnTo>
                    <a:pt x="2117361" y="38305"/>
                  </a:lnTo>
                  <a:lnTo>
                    <a:pt x="2059904" y="49762"/>
                  </a:lnTo>
                  <a:lnTo>
                    <a:pt x="2003877" y="62588"/>
                  </a:lnTo>
                  <a:lnTo>
                    <a:pt x="1949348" y="76741"/>
                  </a:lnTo>
                  <a:lnTo>
                    <a:pt x="1896383" y="92178"/>
                  </a:lnTo>
                  <a:lnTo>
                    <a:pt x="1845047" y="108859"/>
                  </a:lnTo>
                  <a:lnTo>
                    <a:pt x="1795408" y="126740"/>
                  </a:lnTo>
                  <a:lnTo>
                    <a:pt x="1747531" y="145780"/>
                  </a:lnTo>
                  <a:lnTo>
                    <a:pt x="1701482" y="165936"/>
                  </a:lnTo>
                  <a:lnTo>
                    <a:pt x="1657329" y="187167"/>
                  </a:lnTo>
                  <a:lnTo>
                    <a:pt x="1615137" y="209430"/>
                  </a:lnTo>
                  <a:lnTo>
                    <a:pt x="1574972" y="232682"/>
                  </a:lnTo>
                  <a:lnTo>
                    <a:pt x="1536900" y="256882"/>
                  </a:lnTo>
                  <a:lnTo>
                    <a:pt x="1500989" y="281989"/>
                  </a:lnTo>
                  <a:lnTo>
                    <a:pt x="1467304" y="307958"/>
                  </a:lnTo>
                  <a:lnTo>
                    <a:pt x="1435911" y="334749"/>
                  </a:lnTo>
                  <a:lnTo>
                    <a:pt x="1406877" y="362320"/>
                  </a:lnTo>
                  <a:lnTo>
                    <a:pt x="1380268" y="390628"/>
                  </a:lnTo>
                  <a:lnTo>
                    <a:pt x="1334591" y="449286"/>
                  </a:lnTo>
                  <a:lnTo>
                    <a:pt x="1299408" y="510388"/>
                  </a:lnTo>
                  <a:lnTo>
                    <a:pt x="1275250" y="573595"/>
                  </a:lnTo>
                  <a:lnTo>
                    <a:pt x="1262648" y="638572"/>
                  </a:lnTo>
                  <a:lnTo>
                    <a:pt x="1260846" y="671619"/>
                  </a:lnTo>
                  <a:lnTo>
                    <a:pt x="1262131" y="704981"/>
                  </a:lnTo>
                  <a:lnTo>
                    <a:pt x="1266571" y="738617"/>
                  </a:lnTo>
                  <a:lnTo>
                    <a:pt x="0" y="1068817"/>
                  </a:lnTo>
                  <a:lnTo>
                    <a:pt x="1404620" y="985759"/>
                  </a:lnTo>
                  <a:lnTo>
                    <a:pt x="3683514" y="985759"/>
                  </a:lnTo>
                  <a:lnTo>
                    <a:pt x="3707859" y="959860"/>
                  </a:lnTo>
                  <a:lnTo>
                    <a:pt x="3753536" y="901202"/>
                  </a:lnTo>
                  <a:lnTo>
                    <a:pt x="3788719" y="840100"/>
                  </a:lnTo>
                  <a:lnTo>
                    <a:pt x="3812877" y="776893"/>
                  </a:lnTo>
                  <a:lnTo>
                    <a:pt x="3825479" y="711916"/>
                  </a:lnTo>
                  <a:lnTo>
                    <a:pt x="3827281" y="678869"/>
                  </a:lnTo>
                  <a:lnTo>
                    <a:pt x="3825996" y="645507"/>
                  </a:lnTo>
                  <a:lnTo>
                    <a:pt x="3814494" y="580298"/>
                  </a:lnTo>
                  <a:lnTo>
                    <a:pt x="3792421" y="518718"/>
                  </a:lnTo>
                  <a:lnTo>
                    <a:pt x="3760198" y="459420"/>
                  </a:lnTo>
                  <a:lnTo>
                    <a:pt x="3718361" y="402638"/>
                  </a:lnTo>
                  <a:lnTo>
                    <a:pt x="3667448" y="348607"/>
                  </a:lnTo>
                  <a:lnTo>
                    <a:pt x="3638755" y="322695"/>
                  </a:lnTo>
                  <a:lnTo>
                    <a:pt x="3607994" y="297560"/>
                  </a:lnTo>
                  <a:lnTo>
                    <a:pt x="3575233" y="273229"/>
                  </a:lnTo>
                  <a:lnTo>
                    <a:pt x="3540537" y="249731"/>
                  </a:lnTo>
                  <a:lnTo>
                    <a:pt x="3503975" y="227098"/>
                  </a:lnTo>
                  <a:lnTo>
                    <a:pt x="3465614" y="205356"/>
                  </a:lnTo>
                  <a:lnTo>
                    <a:pt x="3425520" y="184537"/>
                  </a:lnTo>
                  <a:lnTo>
                    <a:pt x="3383760" y="164668"/>
                  </a:lnTo>
                  <a:lnTo>
                    <a:pt x="3340402" y="145780"/>
                  </a:lnTo>
                  <a:lnTo>
                    <a:pt x="3295513" y="127901"/>
                  </a:lnTo>
                  <a:lnTo>
                    <a:pt x="3249160" y="111062"/>
                  </a:lnTo>
                  <a:lnTo>
                    <a:pt x="3201410" y="95290"/>
                  </a:lnTo>
                  <a:lnTo>
                    <a:pt x="3152330" y="80616"/>
                  </a:lnTo>
                  <a:lnTo>
                    <a:pt x="3101988" y="67068"/>
                  </a:lnTo>
                  <a:lnTo>
                    <a:pt x="3050449" y="54677"/>
                  </a:lnTo>
                  <a:lnTo>
                    <a:pt x="2997782" y="43470"/>
                  </a:lnTo>
                  <a:lnTo>
                    <a:pt x="2944053" y="33478"/>
                  </a:lnTo>
                  <a:lnTo>
                    <a:pt x="2889330" y="24730"/>
                  </a:lnTo>
                  <a:lnTo>
                    <a:pt x="2833679" y="17255"/>
                  </a:lnTo>
                  <a:lnTo>
                    <a:pt x="2777169" y="11082"/>
                  </a:lnTo>
                  <a:lnTo>
                    <a:pt x="2719864" y="6241"/>
                  </a:lnTo>
                  <a:lnTo>
                    <a:pt x="2661834" y="2761"/>
                  </a:lnTo>
                  <a:lnTo>
                    <a:pt x="2603145" y="670"/>
                  </a:lnTo>
                  <a:lnTo>
                    <a:pt x="2543864" y="0"/>
                  </a:lnTo>
                  <a:close/>
                </a:path>
              </a:pathLst>
            </a:custGeom>
            <a:solidFill>
              <a:srgbClr val="CCFFFF"/>
            </a:solidFill>
          </p:spPr>
          <p:txBody>
            <a:bodyPr wrap="square" lIns="0" tIns="0" rIns="0" bIns="0" rtlCol="0"/>
            <a:lstStyle/>
            <a:p>
              <a:endParaRPr sz="1950"/>
            </a:p>
          </p:txBody>
        </p:sp>
        <p:sp>
          <p:nvSpPr>
            <p:cNvPr id="10" name="object 10"/>
            <p:cNvSpPr/>
            <p:nvPr/>
          </p:nvSpPr>
          <p:spPr>
            <a:xfrm>
              <a:off x="7557896" y="2703844"/>
              <a:ext cx="3827779" cy="1350645"/>
            </a:xfrm>
            <a:custGeom>
              <a:avLst/>
              <a:gdLst/>
              <a:ahLst/>
              <a:cxnLst/>
              <a:rect l="l" t="t" r="r" b="b"/>
              <a:pathLst>
                <a:path w="3827779" h="1350645">
                  <a:moveTo>
                    <a:pt x="0" y="1068817"/>
                  </a:moveTo>
                  <a:lnTo>
                    <a:pt x="1266571" y="738617"/>
                  </a:lnTo>
                  <a:lnTo>
                    <a:pt x="1262131" y="704981"/>
                  </a:lnTo>
                  <a:lnTo>
                    <a:pt x="1260846" y="671619"/>
                  </a:lnTo>
                  <a:lnTo>
                    <a:pt x="1267472" y="605884"/>
                  </a:lnTo>
                  <a:lnTo>
                    <a:pt x="1285918" y="541749"/>
                  </a:lnTo>
                  <a:lnTo>
                    <a:pt x="1315654" y="479552"/>
                  </a:lnTo>
                  <a:lnTo>
                    <a:pt x="1356151" y="419630"/>
                  </a:lnTo>
                  <a:lnTo>
                    <a:pt x="1406877" y="362320"/>
                  </a:lnTo>
                  <a:lnTo>
                    <a:pt x="1435911" y="334749"/>
                  </a:lnTo>
                  <a:lnTo>
                    <a:pt x="1467304" y="307958"/>
                  </a:lnTo>
                  <a:lnTo>
                    <a:pt x="1500989" y="281989"/>
                  </a:lnTo>
                  <a:lnTo>
                    <a:pt x="1536900" y="256882"/>
                  </a:lnTo>
                  <a:lnTo>
                    <a:pt x="1574972" y="232682"/>
                  </a:lnTo>
                  <a:lnTo>
                    <a:pt x="1615137" y="209430"/>
                  </a:lnTo>
                  <a:lnTo>
                    <a:pt x="1657329" y="187167"/>
                  </a:lnTo>
                  <a:lnTo>
                    <a:pt x="1701482" y="165936"/>
                  </a:lnTo>
                  <a:lnTo>
                    <a:pt x="1747531" y="145780"/>
                  </a:lnTo>
                  <a:lnTo>
                    <a:pt x="1795408" y="126740"/>
                  </a:lnTo>
                  <a:lnTo>
                    <a:pt x="1845047" y="108859"/>
                  </a:lnTo>
                  <a:lnTo>
                    <a:pt x="1896383" y="92178"/>
                  </a:lnTo>
                  <a:lnTo>
                    <a:pt x="1949348" y="76741"/>
                  </a:lnTo>
                  <a:lnTo>
                    <a:pt x="2003877" y="62588"/>
                  </a:lnTo>
                  <a:lnTo>
                    <a:pt x="2059904" y="49762"/>
                  </a:lnTo>
                  <a:lnTo>
                    <a:pt x="2117361" y="38305"/>
                  </a:lnTo>
                  <a:lnTo>
                    <a:pt x="2176183" y="28259"/>
                  </a:lnTo>
                  <a:lnTo>
                    <a:pt x="2236304" y="19667"/>
                  </a:lnTo>
                  <a:lnTo>
                    <a:pt x="2297657" y="12571"/>
                  </a:lnTo>
                  <a:lnTo>
                    <a:pt x="2360176" y="7012"/>
                  </a:lnTo>
                  <a:lnTo>
                    <a:pt x="2423795" y="3033"/>
                  </a:lnTo>
                  <a:lnTo>
                    <a:pt x="2484058" y="777"/>
                  </a:lnTo>
                  <a:lnTo>
                    <a:pt x="2543864" y="0"/>
                  </a:lnTo>
                  <a:lnTo>
                    <a:pt x="2603145" y="670"/>
                  </a:lnTo>
                  <a:lnTo>
                    <a:pt x="2661834" y="2761"/>
                  </a:lnTo>
                  <a:lnTo>
                    <a:pt x="2719864" y="6241"/>
                  </a:lnTo>
                  <a:lnTo>
                    <a:pt x="2777169" y="11082"/>
                  </a:lnTo>
                  <a:lnTo>
                    <a:pt x="2833679" y="17255"/>
                  </a:lnTo>
                  <a:lnTo>
                    <a:pt x="2889330" y="24730"/>
                  </a:lnTo>
                  <a:lnTo>
                    <a:pt x="2944053" y="33478"/>
                  </a:lnTo>
                  <a:lnTo>
                    <a:pt x="2997782" y="43470"/>
                  </a:lnTo>
                  <a:lnTo>
                    <a:pt x="3050449" y="54677"/>
                  </a:lnTo>
                  <a:lnTo>
                    <a:pt x="3101988" y="67068"/>
                  </a:lnTo>
                  <a:lnTo>
                    <a:pt x="3152330" y="80616"/>
                  </a:lnTo>
                  <a:lnTo>
                    <a:pt x="3201410" y="95290"/>
                  </a:lnTo>
                  <a:lnTo>
                    <a:pt x="3249160" y="111062"/>
                  </a:lnTo>
                  <a:lnTo>
                    <a:pt x="3295513" y="127901"/>
                  </a:lnTo>
                  <a:lnTo>
                    <a:pt x="3340402" y="145780"/>
                  </a:lnTo>
                  <a:lnTo>
                    <a:pt x="3383760" y="164668"/>
                  </a:lnTo>
                  <a:lnTo>
                    <a:pt x="3425520" y="184537"/>
                  </a:lnTo>
                  <a:lnTo>
                    <a:pt x="3465614" y="205356"/>
                  </a:lnTo>
                  <a:lnTo>
                    <a:pt x="3503975" y="227098"/>
                  </a:lnTo>
                  <a:lnTo>
                    <a:pt x="3540537" y="249731"/>
                  </a:lnTo>
                  <a:lnTo>
                    <a:pt x="3575233" y="273229"/>
                  </a:lnTo>
                  <a:lnTo>
                    <a:pt x="3607994" y="297560"/>
                  </a:lnTo>
                  <a:lnTo>
                    <a:pt x="3638755" y="322695"/>
                  </a:lnTo>
                  <a:lnTo>
                    <a:pt x="3667448" y="348607"/>
                  </a:lnTo>
                  <a:lnTo>
                    <a:pt x="3718361" y="402638"/>
                  </a:lnTo>
                  <a:lnTo>
                    <a:pt x="3760198" y="459420"/>
                  </a:lnTo>
                  <a:lnTo>
                    <a:pt x="3792421" y="518718"/>
                  </a:lnTo>
                  <a:lnTo>
                    <a:pt x="3814494" y="580298"/>
                  </a:lnTo>
                  <a:lnTo>
                    <a:pt x="3825996" y="645507"/>
                  </a:lnTo>
                  <a:lnTo>
                    <a:pt x="3827281" y="678869"/>
                  </a:lnTo>
                  <a:lnTo>
                    <a:pt x="3825479" y="711916"/>
                  </a:lnTo>
                  <a:lnTo>
                    <a:pt x="3812877" y="776893"/>
                  </a:lnTo>
                  <a:lnTo>
                    <a:pt x="3788719" y="840100"/>
                  </a:lnTo>
                  <a:lnTo>
                    <a:pt x="3753536" y="901202"/>
                  </a:lnTo>
                  <a:lnTo>
                    <a:pt x="3707859" y="959860"/>
                  </a:lnTo>
                  <a:lnTo>
                    <a:pt x="3681250" y="988168"/>
                  </a:lnTo>
                  <a:lnTo>
                    <a:pt x="3652216" y="1015739"/>
                  </a:lnTo>
                  <a:lnTo>
                    <a:pt x="3620823" y="1042530"/>
                  </a:lnTo>
                  <a:lnTo>
                    <a:pt x="3587138" y="1068499"/>
                  </a:lnTo>
                  <a:lnTo>
                    <a:pt x="3551227" y="1093606"/>
                  </a:lnTo>
                  <a:lnTo>
                    <a:pt x="3513155" y="1117806"/>
                  </a:lnTo>
                  <a:lnTo>
                    <a:pt x="3472990" y="1141059"/>
                  </a:lnTo>
                  <a:lnTo>
                    <a:pt x="3430798" y="1163321"/>
                  </a:lnTo>
                  <a:lnTo>
                    <a:pt x="3386645" y="1184552"/>
                  </a:lnTo>
                  <a:lnTo>
                    <a:pt x="3340596" y="1204708"/>
                  </a:lnTo>
                  <a:lnTo>
                    <a:pt x="3292719" y="1223748"/>
                  </a:lnTo>
                  <a:lnTo>
                    <a:pt x="3243080" y="1241629"/>
                  </a:lnTo>
                  <a:lnTo>
                    <a:pt x="3191744" y="1258310"/>
                  </a:lnTo>
                  <a:lnTo>
                    <a:pt x="3138779" y="1273748"/>
                  </a:lnTo>
                  <a:lnTo>
                    <a:pt x="3084250" y="1287901"/>
                  </a:lnTo>
                  <a:lnTo>
                    <a:pt x="3028223" y="1300726"/>
                  </a:lnTo>
                  <a:lnTo>
                    <a:pt x="2970766" y="1312183"/>
                  </a:lnTo>
                  <a:lnTo>
                    <a:pt x="2911944" y="1322229"/>
                  </a:lnTo>
                  <a:lnTo>
                    <a:pt x="2851823" y="1330821"/>
                  </a:lnTo>
                  <a:lnTo>
                    <a:pt x="2790470" y="1337917"/>
                  </a:lnTo>
                  <a:lnTo>
                    <a:pt x="2727951" y="1343476"/>
                  </a:lnTo>
                  <a:lnTo>
                    <a:pt x="2664332" y="1347455"/>
                  </a:lnTo>
                  <a:lnTo>
                    <a:pt x="2606581" y="1349642"/>
                  </a:lnTo>
                  <a:lnTo>
                    <a:pt x="2549085" y="1350457"/>
                  </a:lnTo>
                  <a:lnTo>
                    <a:pt x="2491916" y="1349923"/>
                  </a:lnTo>
                  <a:lnTo>
                    <a:pt x="2435147" y="1348060"/>
                  </a:lnTo>
                  <a:lnTo>
                    <a:pt x="2378849" y="1344888"/>
                  </a:lnTo>
                  <a:lnTo>
                    <a:pt x="2323093" y="1340427"/>
                  </a:lnTo>
                  <a:lnTo>
                    <a:pt x="2267952" y="1334700"/>
                  </a:lnTo>
                  <a:lnTo>
                    <a:pt x="2213497" y="1327725"/>
                  </a:lnTo>
                  <a:lnTo>
                    <a:pt x="2159799" y="1319524"/>
                  </a:lnTo>
                  <a:lnTo>
                    <a:pt x="2106931" y="1310118"/>
                  </a:lnTo>
                  <a:lnTo>
                    <a:pt x="2054965" y="1299527"/>
                  </a:lnTo>
                  <a:lnTo>
                    <a:pt x="2003972" y="1287772"/>
                  </a:lnTo>
                  <a:lnTo>
                    <a:pt x="1954023" y="1274873"/>
                  </a:lnTo>
                  <a:lnTo>
                    <a:pt x="1905191" y="1260851"/>
                  </a:lnTo>
                  <a:lnTo>
                    <a:pt x="1857547" y="1245726"/>
                  </a:lnTo>
                  <a:lnTo>
                    <a:pt x="1811163" y="1229520"/>
                  </a:lnTo>
                  <a:lnTo>
                    <a:pt x="1766111" y="1212253"/>
                  </a:lnTo>
                  <a:lnTo>
                    <a:pt x="1722463" y="1193945"/>
                  </a:lnTo>
                  <a:lnTo>
                    <a:pt x="1680290" y="1174617"/>
                  </a:lnTo>
                  <a:lnTo>
                    <a:pt x="1639663" y="1154291"/>
                  </a:lnTo>
                  <a:lnTo>
                    <a:pt x="1600656" y="1132985"/>
                  </a:lnTo>
                  <a:lnTo>
                    <a:pt x="1563338" y="1110722"/>
                  </a:lnTo>
                  <a:lnTo>
                    <a:pt x="1527783" y="1087522"/>
                  </a:lnTo>
                  <a:lnTo>
                    <a:pt x="1494062" y="1063404"/>
                  </a:lnTo>
                  <a:lnTo>
                    <a:pt x="1462247" y="1038391"/>
                  </a:lnTo>
                  <a:lnTo>
                    <a:pt x="1432409" y="1012502"/>
                  </a:lnTo>
                  <a:lnTo>
                    <a:pt x="1404620" y="985759"/>
                  </a:lnTo>
                  <a:lnTo>
                    <a:pt x="0" y="1068817"/>
                  </a:lnTo>
                  <a:close/>
                </a:path>
              </a:pathLst>
            </a:custGeom>
            <a:ln w="9524">
              <a:solidFill>
                <a:srgbClr val="000000"/>
              </a:solidFill>
            </a:ln>
          </p:spPr>
          <p:txBody>
            <a:bodyPr wrap="square" lIns="0" tIns="0" rIns="0" bIns="0" rtlCol="0"/>
            <a:lstStyle/>
            <a:p>
              <a:endParaRPr sz="1950"/>
            </a:p>
          </p:txBody>
        </p:sp>
      </p:grpSp>
      <p:sp>
        <p:nvSpPr>
          <p:cNvPr id="11" name="object 11"/>
          <p:cNvSpPr txBox="1"/>
          <p:nvPr/>
        </p:nvSpPr>
        <p:spPr>
          <a:xfrm>
            <a:off x="6995255" y="2457914"/>
            <a:ext cx="1164431" cy="651621"/>
          </a:xfrm>
          <a:prstGeom prst="rect">
            <a:avLst/>
          </a:prstGeom>
        </p:spPr>
        <p:txBody>
          <a:bodyPr vert="horz" wrap="square" lIns="0" tIns="35719" rIns="0" bIns="0" rtlCol="0">
            <a:spAutoFit/>
          </a:bodyPr>
          <a:lstStyle/>
          <a:p>
            <a:pPr marL="9525" marR="3810" algn="just">
              <a:lnSpc>
                <a:spcPts val="1620"/>
              </a:lnSpc>
              <a:spcBef>
                <a:spcPts val="280"/>
              </a:spcBef>
            </a:pPr>
            <a:r>
              <a:rPr sz="1500" dirty="0">
                <a:latin typeface="微软雅黑" panose="020B0503020204020204" charset="-122"/>
                <a:cs typeface="微软雅黑" panose="020B0503020204020204" charset="-122"/>
              </a:rPr>
              <a:t>设置设备寄存 器、检查设备 的执行状态</a:t>
            </a:r>
          </a:p>
        </p:txBody>
      </p:sp>
      <p:grpSp>
        <p:nvGrpSpPr>
          <p:cNvPr id="12" name="object 12"/>
          <p:cNvGrpSpPr/>
          <p:nvPr/>
        </p:nvGrpSpPr>
        <p:grpSpPr>
          <a:xfrm>
            <a:off x="660444" y="3660206"/>
            <a:ext cx="2817019" cy="993390"/>
            <a:chOff x="880591" y="4537773"/>
            <a:chExt cx="3756025" cy="1472565"/>
          </a:xfrm>
        </p:grpSpPr>
        <p:sp>
          <p:nvSpPr>
            <p:cNvPr id="13" name="object 13"/>
            <p:cNvSpPr/>
            <p:nvPr/>
          </p:nvSpPr>
          <p:spPr>
            <a:xfrm>
              <a:off x="885354" y="4542535"/>
              <a:ext cx="3746500" cy="1463040"/>
            </a:xfrm>
            <a:custGeom>
              <a:avLst/>
              <a:gdLst/>
              <a:ahLst/>
              <a:cxnLst/>
              <a:rect l="l" t="t" r="r" b="b"/>
              <a:pathLst>
                <a:path w="3746500" h="1463039">
                  <a:moveTo>
                    <a:pt x="1775188" y="291667"/>
                  </a:moveTo>
                  <a:lnTo>
                    <a:pt x="1669769" y="293156"/>
                  </a:lnTo>
                  <a:lnTo>
                    <a:pt x="1564914" y="296643"/>
                  </a:lnTo>
                  <a:lnTo>
                    <a:pt x="1460904" y="302115"/>
                  </a:lnTo>
                  <a:lnTo>
                    <a:pt x="1358015" y="309555"/>
                  </a:lnTo>
                  <a:lnTo>
                    <a:pt x="1307079" y="314010"/>
                  </a:lnTo>
                  <a:lnTo>
                    <a:pt x="1256527" y="318950"/>
                  </a:lnTo>
                  <a:lnTo>
                    <a:pt x="1206396" y="324376"/>
                  </a:lnTo>
                  <a:lnTo>
                    <a:pt x="1156720" y="330285"/>
                  </a:lnTo>
                  <a:lnTo>
                    <a:pt x="1107533" y="336675"/>
                  </a:lnTo>
                  <a:lnTo>
                    <a:pt x="1058870" y="343544"/>
                  </a:lnTo>
                  <a:lnTo>
                    <a:pt x="1010767" y="350891"/>
                  </a:lnTo>
                  <a:lnTo>
                    <a:pt x="963258" y="358713"/>
                  </a:lnTo>
                  <a:lnTo>
                    <a:pt x="916378" y="367009"/>
                  </a:lnTo>
                  <a:lnTo>
                    <a:pt x="870162" y="375777"/>
                  </a:lnTo>
                  <a:lnTo>
                    <a:pt x="824644" y="385016"/>
                  </a:lnTo>
                  <a:lnTo>
                    <a:pt x="779860" y="394722"/>
                  </a:lnTo>
                  <a:lnTo>
                    <a:pt x="735844" y="404895"/>
                  </a:lnTo>
                  <a:lnTo>
                    <a:pt x="692631" y="415533"/>
                  </a:lnTo>
                  <a:lnTo>
                    <a:pt x="650256" y="426633"/>
                  </a:lnTo>
                  <a:lnTo>
                    <a:pt x="608754" y="438194"/>
                  </a:lnTo>
                  <a:lnTo>
                    <a:pt x="568160" y="450214"/>
                  </a:lnTo>
                  <a:lnTo>
                    <a:pt x="509341" y="468990"/>
                  </a:lnTo>
                  <a:lnTo>
                    <a:pt x="453715" y="488421"/>
                  </a:lnTo>
                  <a:lnTo>
                    <a:pt x="401285" y="508470"/>
                  </a:lnTo>
                  <a:lnTo>
                    <a:pt x="352055" y="529101"/>
                  </a:lnTo>
                  <a:lnTo>
                    <a:pt x="306028" y="550277"/>
                  </a:lnTo>
                  <a:lnTo>
                    <a:pt x="263208" y="571962"/>
                  </a:lnTo>
                  <a:lnTo>
                    <a:pt x="223599" y="594119"/>
                  </a:lnTo>
                  <a:lnTo>
                    <a:pt x="187203" y="616712"/>
                  </a:lnTo>
                  <a:lnTo>
                    <a:pt x="154025" y="639704"/>
                  </a:lnTo>
                  <a:lnTo>
                    <a:pt x="97337" y="686740"/>
                  </a:lnTo>
                  <a:lnTo>
                    <a:pt x="53561" y="734933"/>
                  </a:lnTo>
                  <a:lnTo>
                    <a:pt x="22727" y="783992"/>
                  </a:lnTo>
                  <a:lnTo>
                    <a:pt x="4864" y="833625"/>
                  </a:lnTo>
                  <a:lnTo>
                    <a:pt x="0" y="883540"/>
                  </a:lnTo>
                  <a:lnTo>
                    <a:pt x="2451" y="908511"/>
                  </a:lnTo>
                  <a:lnTo>
                    <a:pt x="17138" y="958299"/>
                  </a:lnTo>
                  <a:lnTo>
                    <a:pt x="44896" y="1007637"/>
                  </a:lnTo>
                  <a:lnTo>
                    <a:pt x="85752" y="1056234"/>
                  </a:lnTo>
                  <a:lnTo>
                    <a:pt x="139736" y="1103797"/>
                  </a:lnTo>
                  <a:lnTo>
                    <a:pt x="171659" y="1127099"/>
                  </a:lnTo>
                  <a:lnTo>
                    <a:pt x="206875" y="1150033"/>
                  </a:lnTo>
                  <a:lnTo>
                    <a:pt x="245388" y="1172562"/>
                  </a:lnTo>
                  <a:lnTo>
                    <a:pt x="287199" y="1194651"/>
                  </a:lnTo>
                  <a:lnTo>
                    <a:pt x="332315" y="1216261"/>
                  </a:lnTo>
                  <a:lnTo>
                    <a:pt x="380737" y="1237357"/>
                  </a:lnTo>
                  <a:lnTo>
                    <a:pt x="432469" y="1257903"/>
                  </a:lnTo>
                  <a:lnTo>
                    <a:pt x="487515" y="1277861"/>
                  </a:lnTo>
                  <a:lnTo>
                    <a:pt x="527268" y="1291216"/>
                  </a:lnTo>
                  <a:lnTo>
                    <a:pt x="568003" y="1304074"/>
                  </a:lnTo>
                  <a:lnTo>
                    <a:pt x="609681" y="1316434"/>
                  </a:lnTo>
                  <a:lnTo>
                    <a:pt x="652266" y="1328295"/>
                  </a:lnTo>
                  <a:lnTo>
                    <a:pt x="695721" y="1339658"/>
                  </a:lnTo>
                  <a:lnTo>
                    <a:pt x="740007" y="1350522"/>
                  </a:lnTo>
                  <a:lnTo>
                    <a:pt x="785089" y="1360886"/>
                  </a:lnTo>
                  <a:lnTo>
                    <a:pt x="830928" y="1370751"/>
                  </a:lnTo>
                  <a:lnTo>
                    <a:pt x="877487" y="1380115"/>
                  </a:lnTo>
                  <a:lnTo>
                    <a:pt x="924729" y="1388979"/>
                  </a:lnTo>
                  <a:lnTo>
                    <a:pt x="972617" y="1397342"/>
                  </a:lnTo>
                  <a:lnTo>
                    <a:pt x="1021114" y="1405203"/>
                  </a:lnTo>
                  <a:lnTo>
                    <a:pt x="1070181" y="1412563"/>
                  </a:lnTo>
                  <a:lnTo>
                    <a:pt x="1119783" y="1419420"/>
                  </a:lnTo>
                  <a:lnTo>
                    <a:pt x="1169881" y="1425775"/>
                  </a:lnTo>
                  <a:lnTo>
                    <a:pt x="1220439" y="1431627"/>
                  </a:lnTo>
                  <a:lnTo>
                    <a:pt x="1271419" y="1436976"/>
                  </a:lnTo>
                  <a:lnTo>
                    <a:pt x="1322784" y="1441821"/>
                  </a:lnTo>
                  <a:lnTo>
                    <a:pt x="1374496" y="1446162"/>
                  </a:lnTo>
                  <a:lnTo>
                    <a:pt x="1426519" y="1449999"/>
                  </a:lnTo>
                  <a:lnTo>
                    <a:pt x="1478814" y="1453330"/>
                  </a:lnTo>
                  <a:lnTo>
                    <a:pt x="1584076" y="1458478"/>
                  </a:lnTo>
                  <a:lnTo>
                    <a:pt x="1689983" y="1461601"/>
                  </a:lnTo>
                  <a:lnTo>
                    <a:pt x="1796236" y="1462698"/>
                  </a:lnTo>
                  <a:lnTo>
                    <a:pt x="1902539" y="1461764"/>
                  </a:lnTo>
                  <a:lnTo>
                    <a:pt x="2008592" y="1458797"/>
                  </a:lnTo>
                  <a:lnTo>
                    <a:pt x="2114097" y="1453793"/>
                  </a:lnTo>
                  <a:lnTo>
                    <a:pt x="2166551" y="1450527"/>
                  </a:lnTo>
                  <a:lnTo>
                    <a:pt x="2218757" y="1446751"/>
                  </a:lnTo>
                  <a:lnTo>
                    <a:pt x="2270676" y="1442464"/>
                  </a:lnTo>
                  <a:lnTo>
                    <a:pt x="2322273" y="1437665"/>
                  </a:lnTo>
                  <a:lnTo>
                    <a:pt x="2373508" y="1432356"/>
                  </a:lnTo>
                  <a:lnTo>
                    <a:pt x="2424347" y="1426535"/>
                  </a:lnTo>
                  <a:lnTo>
                    <a:pt x="2474750" y="1420201"/>
                  </a:lnTo>
                  <a:lnTo>
                    <a:pt x="2524680" y="1413355"/>
                  </a:lnTo>
                  <a:lnTo>
                    <a:pt x="2574101" y="1405996"/>
                  </a:lnTo>
                  <a:lnTo>
                    <a:pt x="2622976" y="1398124"/>
                  </a:lnTo>
                  <a:lnTo>
                    <a:pt x="2671266" y="1389738"/>
                  </a:lnTo>
                  <a:lnTo>
                    <a:pt x="2718935" y="1380838"/>
                  </a:lnTo>
                  <a:lnTo>
                    <a:pt x="2765945" y="1371424"/>
                  </a:lnTo>
                  <a:lnTo>
                    <a:pt x="2812259" y="1361495"/>
                  </a:lnTo>
                  <a:lnTo>
                    <a:pt x="2857840" y="1351050"/>
                  </a:lnTo>
                  <a:lnTo>
                    <a:pt x="2902651" y="1340090"/>
                  </a:lnTo>
                  <a:lnTo>
                    <a:pt x="2946654" y="1328614"/>
                  </a:lnTo>
                  <a:lnTo>
                    <a:pt x="2989812" y="1316621"/>
                  </a:lnTo>
                  <a:lnTo>
                    <a:pt x="3032206" y="1304074"/>
                  </a:lnTo>
                  <a:lnTo>
                    <a:pt x="3090902" y="1285331"/>
                  </a:lnTo>
                  <a:lnTo>
                    <a:pt x="3146525" y="1265895"/>
                  </a:lnTo>
                  <a:lnTo>
                    <a:pt x="3198952" y="1245841"/>
                  </a:lnTo>
                  <a:lnTo>
                    <a:pt x="3248179" y="1225206"/>
                  </a:lnTo>
                  <a:lnTo>
                    <a:pt x="3294204" y="1204026"/>
                  </a:lnTo>
                  <a:lnTo>
                    <a:pt x="3337022" y="1182337"/>
                  </a:lnTo>
                  <a:lnTo>
                    <a:pt x="3376631" y="1160176"/>
                  </a:lnTo>
                  <a:lnTo>
                    <a:pt x="3413025" y="1137580"/>
                  </a:lnTo>
                  <a:lnTo>
                    <a:pt x="3446202" y="1114585"/>
                  </a:lnTo>
                  <a:lnTo>
                    <a:pt x="3502891" y="1067545"/>
                  </a:lnTo>
                  <a:lnTo>
                    <a:pt x="3546667" y="1019348"/>
                  </a:lnTo>
                  <a:lnTo>
                    <a:pt x="3577502" y="970286"/>
                  </a:lnTo>
                  <a:lnTo>
                    <a:pt x="3595368" y="920653"/>
                  </a:lnTo>
                  <a:lnTo>
                    <a:pt x="3600235" y="870740"/>
                  </a:lnTo>
                  <a:lnTo>
                    <a:pt x="3597785" y="845770"/>
                  </a:lnTo>
                  <a:lnTo>
                    <a:pt x="3583101" y="795985"/>
                  </a:lnTo>
                  <a:lnTo>
                    <a:pt x="3555346" y="746652"/>
                  </a:lnTo>
                  <a:lnTo>
                    <a:pt x="3514492" y="698063"/>
                  </a:lnTo>
                  <a:lnTo>
                    <a:pt x="3460511" y="650509"/>
                  </a:lnTo>
                  <a:lnTo>
                    <a:pt x="3428588" y="627213"/>
                  </a:lnTo>
                  <a:lnTo>
                    <a:pt x="3393373" y="604284"/>
                  </a:lnTo>
                  <a:lnTo>
                    <a:pt x="3354861" y="581761"/>
                  </a:lnTo>
                  <a:lnTo>
                    <a:pt x="3313049" y="559680"/>
                  </a:lnTo>
                  <a:lnTo>
                    <a:pt x="3267934" y="538077"/>
                  </a:lnTo>
                  <a:lnTo>
                    <a:pt x="3219512" y="516989"/>
                  </a:lnTo>
                  <a:lnTo>
                    <a:pt x="3167779" y="496452"/>
                  </a:lnTo>
                  <a:lnTo>
                    <a:pt x="3112732" y="476503"/>
                  </a:lnTo>
                  <a:lnTo>
                    <a:pt x="3286669" y="345694"/>
                  </a:lnTo>
                  <a:lnTo>
                    <a:pt x="2555710" y="345694"/>
                  </a:lnTo>
                  <a:lnTo>
                    <a:pt x="2505532" y="338443"/>
                  </a:lnTo>
                  <a:lnTo>
                    <a:pt x="2454937" y="331723"/>
                  </a:lnTo>
                  <a:lnTo>
                    <a:pt x="2403961" y="325529"/>
                  </a:lnTo>
                  <a:lnTo>
                    <a:pt x="2352639" y="319861"/>
                  </a:lnTo>
                  <a:lnTo>
                    <a:pt x="2301005" y="314717"/>
                  </a:lnTo>
                  <a:lnTo>
                    <a:pt x="2249094" y="310094"/>
                  </a:lnTo>
                  <a:lnTo>
                    <a:pt x="2196942" y="305991"/>
                  </a:lnTo>
                  <a:lnTo>
                    <a:pt x="2144582" y="302407"/>
                  </a:lnTo>
                  <a:lnTo>
                    <a:pt x="2039380" y="296785"/>
                  </a:lnTo>
                  <a:lnTo>
                    <a:pt x="1933767" y="293213"/>
                  </a:lnTo>
                  <a:lnTo>
                    <a:pt x="1828023" y="291676"/>
                  </a:lnTo>
                  <a:lnTo>
                    <a:pt x="1775188" y="291667"/>
                  </a:lnTo>
                  <a:close/>
                </a:path>
                <a:path w="3746500" h="1463039">
                  <a:moveTo>
                    <a:pt x="3746335" y="0"/>
                  </a:moveTo>
                  <a:lnTo>
                    <a:pt x="2555710" y="345694"/>
                  </a:lnTo>
                  <a:lnTo>
                    <a:pt x="3286669" y="345694"/>
                  </a:lnTo>
                  <a:lnTo>
                    <a:pt x="3746335" y="0"/>
                  </a:lnTo>
                  <a:close/>
                </a:path>
              </a:pathLst>
            </a:custGeom>
            <a:solidFill>
              <a:srgbClr val="4471C4"/>
            </a:solidFill>
          </p:spPr>
          <p:txBody>
            <a:bodyPr wrap="square" lIns="0" tIns="0" rIns="0" bIns="0" rtlCol="0"/>
            <a:lstStyle/>
            <a:p>
              <a:endParaRPr sz="1950"/>
            </a:p>
          </p:txBody>
        </p:sp>
        <p:sp>
          <p:nvSpPr>
            <p:cNvPr id="14" name="object 14"/>
            <p:cNvSpPr/>
            <p:nvPr/>
          </p:nvSpPr>
          <p:spPr>
            <a:xfrm>
              <a:off x="885354" y="4542535"/>
              <a:ext cx="3746500" cy="1463040"/>
            </a:xfrm>
            <a:custGeom>
              <a:avLst/>
              <a:gdLst/>
              <a:ahLst/>
              <a:cxnLst/>
              <a:rect l="l" t="t" r="r" b="b"/>
              <a:pathLst>
                <a:path w="3746500" h="1463039">
                  <a:moveTo>
                    <a:pt x="3746335" y="0"/>
                  </a:moveTo>
                  <a:lnTo>
                    <a:pt x="3112732" y="476503"/>
                  </a:lnTo>
                  <a:lnTo>
                    <a:pt x="3167779" y="496452"/>
                  </a:lnTo>
                  <a:lnTo>
                    <a:pt x="3219512" y="516989"/>
                  </a:lnTo>
                  <a:lnTo>
                    <a:pt x="3267934" y="538077"/>
                  </a:lnTo>
                  <a:lnTo>
                    <a:pt x="3313049" y="559680"/>
                  </a:lnTo>
                  <a:lnTo>
                    <a:pt x="3354861" y="581761"/>
                  </a:lnTo>
                  <a:lnTo>
                    <a:pt x="3393373" y="604284"/>
                  </a:lnTo>
                  <a:lnTo>
                    <a:pt x="3428588" y="627213"/>
                  </a:lnTo>
                  <a:lnTo>
                    <a:pt x="3460511" y="650509"/>
                  </a:lnTo>
                  <a:lnTo>
                    <a:pt x="3514492" y="698063"/>
                  </a:lnTo>
                  <a:lnTo>
                    <a:pt x="3555346" y="746652"/>
                  </a:lnTo>
                  <a:lnTo>
                    <a:pt x="3583101" y="795985"/>
                  </a:lnTo>
                  <a:lnTo>
                    <a:pt x="3597785" y="845770"/>
                  </a:lnTo>
                  <a:lnTo>
                    <a:pt x="3600235" y="870740"/>
                  </a:lnTo>
                  <a:lnTo>
                    <a:pt x="3599428" y="895713"/>
                  </a:lnTo>
                  <a:lnTo>
                    <a:pt x="3588058" y="945523"/>
                  </a:lnTo>
                  <a:lnTo>
                    <a:pt x="3563704" y="994907"/>
                  </a:lnTo>
                  <a:lnTo>
                    <a:pt x="3526395" y="1043573"/>
                  </a:lnTo>
                  <a:lnTo>
                    <a:pt x="3476159" y="1091228"/>
                  </a:lnTo>
                  <a:lnTo>
                    <a:pt x="3413025" y="1137580"/>
                  </a:lnTo>
                  <a:lnTo>
                    <a:pt x="3376631" y="1160176"/>
                  </a:lnTo>
                  <a:lnTo>
                    <a:pt x="3337022" y="1182337"/>
                  </a:lnTo>
                  <a:lnTo>
                    <a:pt x="3294204" y="1204026"/>
                  </a:lnTo>
                  <a:lnTo>
                    <a:pt x="3248179" y="1225206"/>
                  </a:lnTo>
                  <a:lnTo>
                    <a:pt x="3198952" y="1245841"/>
                  </a:lnTo>
                  <a:lnTo>
                    <a:pt x="3146525" y="1265895"/>
                  </a:lnTo>
                  <a:lnTo>
                    <a:pt x="3090902" y="1285331"/>
                  </a:lnTo>
                  <a:lnTo>
                    <a:pt x="3032087" y="1304112"/>
                  </a:lnTo>
                  <a:lnTo>
                    <a:pt x="2989812" y="1316621"/>
                  </a:lnTo>
                  <a:lnTo>
                    <a:pt x="2946654" y="1328614"/>
                  </a:lnTo>
                  <a:lnTo>
                    <a:pt x="2902651" y="1340090"/>
                  </a:lnTo>
                  <a:lnTo>
                    <a:pt x="2857840" y="1351050"/>
                  </a:lnTo>
                  <a:lnTo>
                    <a:pt x="2812259" y="1361495"/>
                  </a:lnTo>
                  <a:lnTo>
                    <a:pt x="2765945" y="1371424"/>
                  </a:lnTo>
                  <a:lnTo>
                    <a:pt x="2718935" y="1380838"/>
                  </a:lnTo>
                  <a:lnTo>
                    <a:pt x="2671266" y="1389738"/>
                  </a:lnTo>
                  <a:lnTo>
                    <a:pt x="2622976" y="1398124"/>
                  </a:lnTo>
                  <a:lnTo>
                    <a:pt x="2574101" y="1405996"/>
                  </a:lnTo>
                  <a:lnTo>
                    <a:pt x="2524680" y="1413355"/>
                  </a:lnTo>
                  <a:lnTo>
                    <a:pt x="2474750" y="1420201"/>
                  </a:lnTo>
                  <a:lnTo>
                    <a:pt x="2424347" y="1426535"/>
                  </a:lnTo>
                  <a:lnTo>
                    <a:pt x="2373508" y="1432356"/>
                  </a:lnTo>
                  <a:lnTo>
                    <a:pt x="2322273" y="1437665"/>
                  </a:lnTo>
                  <a:lnTo>
                    <a:pt x="2270676" y="1442464"/>
                  </a:lnTo>
                  <a:lnTo>
                    <a:pt x="2218757" y="1446751"/>
                  </a:lnTo>
                  <a:lnTo>
                    <a:pt x="2166551" y="1450527"/>
                  </a:lnTo>
                  <a:lnTo>
                    <a:pt x="2114097" y="1453793"/>
                  </a:lnTo>
                  <a:lnTo>
                    <a:pt x="2061431" y="1456550"/>
                  </a:lnTo>
                  <a:lnTo>
                    <a:pt x="2008592" y="1458797"/>
                  </a:lnTo>
                  <a:lnTo>
                    <a:pt x="1955615" y="1460535"/>
                  </a:lnTo>
                  <a:lnTo>
                    <a:pt x="1902539" y="1461764"/>
                  </a:lnTo>
                  <a:lnTo>
                    <a:pt x="1849400" y="1462485"/>
                  </a:lnTo>
                  <a:lnTo>
                    <a:pt x="1796236" y="1462698"/>
                  </a:lnTo>
                  <a:lnTo>
                    <a:pt x="1743085" y="1462403"/>
                  </a:lnTo>
                  <a:lnTo>
                    <a:pt x="1689983" y="1461601"/>
                  </a:lnTo>
                  <a:lnTo>
                    <a:pt x="1636967" y="1460293"/>
                  </a:lnTo>
                  <a:lnTo>
                    <a:pt x="1584076" y="1458478"/>
                  </a:lnTo>
                  <a:lnTo>
                    <a:pt x="1531346" y="1456157"/>
                  </a:lnTo>
                  <a:lnTo>
                    <a:pt x="1478814" y="1453330"/>
                  </a:lnTo>
                  <a:lnTo>
                    <a:pt x="1426519" y="1449999"/>
                  </a:lnTo>
                  <a:lnTo>
                    <a:pt x="1374496" y="1446162"/>
                  </a:lnTo>
                  <a:lnTo>
                    <a:pt x="1322784" y="1441821"/>
                  </a:lnTo>
                  <a:lnTo>
                    <a:pt x="1271419" y="1436976"/>
                  </a:lnTo>
                  <a:lnTo>
                    <a:pt x="1220439" y="1431627"/>
                  </a:lnTo>
                  <a:lnTo>
                    <a:pt x="1169881" y="1425775"/>
                  </a:lnTo>
                  <a:lnTo>
                    <a:pt x="1119783" y="1419420"/>
                  </a:lnTo>
                  <a:lnTo>
                    <a:pt x="1070181" y="1412563"/>
                  </a:lnTo>
                  <a:lnTo>
                    <a:pt x="1021114" y="1405203"/>
                  </a:lnTo>
                  <a:lnTo>
                    <a:pt x="972617" y="1397342"/>
                  </a:lnTo>
                  <a:lnTo>
                    <a:pt x="924729" y="1388979"/>
                  </a:lnTo>
                  <a:lnTo>
                    <a:pt x="877487" y="1380115"/>
                  </a:lnTo>
                  <a:lnTo>
                    <a:pt x="830928" y="1370751"/>
                  </a:lnTo>
                  <a:lnTo>
                    <a:pt x="785089" y="1360886"/>
                  </a:lnTo>
                  <a:lnTo>
                    <a:pt x="740007" y="1350522"/>
                  </a:lnTo>
                  <a:lnTo>
                    <a:pt x="695721" y="1339658"/>
                  </a:lnTo>
                  <a:lnTo>
                    <a:pt x="652266" y="1328295"/>
                  </a:lnTo>
                  <a:lnTo>
                    <a:pt x="609681" y="1316434"/>
                  </a:lnTo>
                  <a:lnTo>
                    <a:pt x="568003" y="1304074"/>
                  </a:lnTo>
                  <a:lnTo>
                    <a:pt x="527268" y="1291216"/>
                  </a:lnTo>
                  <a:lnTo>
                    <a:pt x="487515" y="1277861"/>
                  </a:lnTo>
                  <a:lnTo>
                    <a:pt x="432469" y="1257903"/>
                  </a:lnTo>
                  <a:lnTo>
                    <a:pt x="380737" y="1237357"/>
                  </a:lnTo>
                  <a:lnTo>
                    <a:pt x="332315" y="1216261"/>
                  </a:lnTo>
                  <a:lnTo>
                    <a:pt x="287199" y="1194651"/>
                  </a:lnTo>
                  <a:lnTo>
                    <a:pt x="245388" y="1172562"/>
                  </a:lnTo>
                  <a:lnTo>
                    <a:pt x="206875" y="1150033"/>
                  </a:lnTo>
                  <a:lnTo>
                    <a:pt x="171659" y="1127099"/>
                  </a:lnTo>
                  <a:lnTo>
                    <a:pt x="139736" y="1103797"/>
                  </a:lnTo>
                  <a:lnTo>
                    <a:pt x="85752" y="1056234"/>
                  </a:lnTo>
                  <a:lnTo>
                    <a:pt x="44896" y="1007637"/>
                  </a:lnTo>
                  <a:lnTo>
                    <a:pt x="17138" y="958299"/>
                  </a:lnTo>
                  <a:lnTo>
                    <a:pt x="2451" y="908511"/>
                  </a:lnTo>
                  <a:lnTo>
                    <a:pt x="0" y="883540"/>
                  </a:lnTo>
                  <a:lnTo>
                    <a:pt x="805" y="858566"/>
                  </a:lnTo>
                  <a:lnTo>
                    <a:pt x="12173" y="808755"/>
                  </a:lnTo>
                  <a:lnTo>
                    <a:pt x="36525" y="759373"/>
                  </a:lnTo>
                  <a:lnTo>
                    <a:pt x="73833" y="710710"/>
                  </a:lnTo>
                  <a:lnTo>
                    <a:pt x="124069" y="663059"/>
                  </a:lnTo>
                  <a:lnTo>
                    <a:pt x="187203" y="616712"/>
                  </a:lnTo>
                  <a:lnTo>
                    <a:pt x="223599" y="594119"/>
                  </a:lnTo>
                  <a:lnTo>
                    <a:pt x="263208" y="571962"/>
                  </a:lnTo>
                  <a:lnTo>
                    <a:pt x="306028" y="550277"/>
                  </a:lnTo>
                  <a:lnTo>
                    <a:pt x="352055" y="529101"/>
                  </a:lnTo>
                  <a:lnTo>
                    <a:pt x="401285" y="508470"/>
                  </a:lnTo>
                  <a:lnTo>
                    <a:pt x="453715" y="488421"/>
                  </a:lnTo>
                  <a:lnTo>
                    <a:pt x="509341" y="468990"/>
                  </a:lnTo>
                  <a:lnTo>
                    <a:pt x="568160" y="450214"/>
                  </a:lnTo>
                  <a:lnTo>
                    <a:pt x="608754" y="438194"/>
                  </a:lnTo>
                  <a:lnTo>
                    <a:pt x="650256" y="426633"/>
                  </a:lnTo>
                  <a:lnTo>
                    <a:pt x="692631" y="415533"/>
                  </a:lnTo>
                  <a:lnTo>
                    <a:pt x="735844" y="404895"/>
                  </a:lnTo>
                  <a:lnTo>
                    <a:pt x="779860" y="394722"/>
                  </a:lnTo>
                  <a:lnTo>
                    <a:pt x="824644" y="385016"/>
                  </a:lnTo>
                  <a:lnTo>
                    <a:pt x="870162" y="375777"/>
                  </a:lnTo>
                  <a:lnTo>
                    <a:pt x="916378" y="367009"/>
                  </a:lnTo>
                  <a:lnTo>
                    <a:pt x="963258" y="358713"/>
                  </a:lnTo>
                  <a:lnTo>
                    <a:pt x="1010767" y="350891"/>
                  </a:lnTo>
                  <a:lnTo>
                    <a:pt x="1058870" y="343544"/>
                  </a:lnTo>
                  <a:lnTo>
                    <a:pt x="1107533" y="336675"/>
                  </a:lnTo>
                  <a:lnTo>
                    <a:pt x="1156720" y="330285"/>
                  </a:lnTo>
                  <a:lnTo>
                    <a:pt x="1206396" y="324376"/>
                  </a:lnTo>
                  <a:lnTo>
                    <a:pt x="1256527" y="318950"/>
                  </a:lnTo>
                  <a:lnTo>
                    <a:pt x="1307079" y="314010"/>
                  </a:lnTo>
                  <a:lnTo>
                    <a:pt x="1358015" y="309555"/>
                  </a:lnTo>
                  <a:lnTo>
                    <a:pt x="1409302" y="305590"/>
                  </a:lnTo>
                  <a:lnTo>
                    <a:pt x="1460904" y="302115"/>
                  </a:lnTo>
                  <a:lnTo>
                    <a:pt x="1512786" y="299132"/>
                  </a:lnTo>
                  <a:lnTo>
                    <a:pt x="1564914" y="296643"/>
                  </a:lnTo>
                  <a:lnTo>
                    <a:pt x="1617254" y="294651"/>
                  </a:lnTo>
                  <a:lnTo>
                    <a:pt x="1669769" y="293156"/>
                  </a:lnTo>
                  <a:lnTo>
                    <a:pt x="1722426" y="292160"/>
                  </a:lnTo>
                  <a:lnTo>
                    <a:pt x="1775188" y="291667"/>
                  </a:lnTo>
                  <a:lnTo>
                    <a:pt x="1828023" y="291676"/>
                  </a:lnTo>
                  <a:lnTo>
                    <a:pt x="1880894" y="292191"/>
                  </a:lnTo>
                  <a:lnTo>
                    <a:pt x="1933767" y="293213"/>
                  </a:lnTo>
                  <a:lnTo>
                    <a:pt x="1986607" y="294743"/>
                  </a:lnTo>
                  <a:lnTo>
                    <a:pt x="2039380" y="296785"/>
                  </a:lnTo>
                  <a:lnTo>
                    <a:pt x="2092049" y="299339"/>
                  </a:lnTo>
                  <a:lnTo>
                    <a:pt x="2144582" y="302407"/>
                  </a:lnTo>
                  <a:lnTo>
                    <a:pt x="2196942" y="305991"/>
                  </a:lnTo>
                  <a:lnTo>
                    <a:pt x="2249094" y="310094"/>
                  </a:lnTo>
                  <a:lnTo>
                    <a:pt x="2301005" y="314717"/>
                  </a:lnTo>
                  <a:lnTo>
                    <a:pt x="2352639" y="319861"/>
                  </a:lnTo>
                  <a:lnTo>
                    <a:pt x="2403961" y="325529"/>
                  </a:lnTo>
                  <a:lnTo>
                    <a:pt x="2454937" y="331723"/>
                  </a:lnTo>
                  <a:lnTo>
                    <a:pt x="2505532" y="338443"/>
                  </a:lnTo>
                  <a:lnTo>
                    <a:pt x="2555710" y="345694"/>
                  </a:lnTo>
                  <a:lnTo>
                    <a:pt x="3746335" y="0"/>
                  </a:lnTo>
                  <a:close/>
                </a:path>
              </a:pathLst>
            </a:custGeom>
            <a:ln w="9525">
              <a:solidFill>
                <a:srgbClr val="000000"/>
              </a:solidFill>
            </a:ln>
          </p:spPr>
          <p:txBody>
            <a:bodyPr wrap="square" lIns="0" tIns="0" rIns="0" bIns="0" rtlCol="0"/>
            <a:lstStyle/>
            <a:p>
              <a:endParaRPr sz="1950"/>
            </a:p>
          </p:txBody>
        </p:sp>
      </p:grpSp>
      <p:sp>
        <p:nvSpPr>
          <p:cNvPr id="15" name="object 15"/>
          <p:cNvSpPr txBox="1"/>
          <p:nvPr/>
        </p:nvSpPr>
        <p:spPr>
          <a:xfrm>
            <a:off x="1118616" y="3958405"/>
            <a:ext cx="1737360" cy="609782"/>
          </a:xfrm>
          <a:prstGeom prst="rect">
            <a:avLst/>
          </a:prstGeom>
        </p:spPr>
        <p:txBody>
          <a:bodyPr vert="horz" wrap="square" lIns="0" tIns="9525" rIns="0" bIns="0" rtlCol="0">
            <a:spAutoFit/>
          </a:bodyPr>
          <a:lstStyle/>
          <a:p>
            <a:pPr marL="9525" marR="3810">
              <a:lnSpc>
                <a:spcPct val="130000"/>
              </a:lnSpc>
              <a:spcBef>
                <a:spcPts val="75"/>
              </a:spcBef>
            </a:pPr>
            <a:r>
              <a:rPr sz="1500" dirty="0">
                <a:solidFill>
                  <a:srgbClr val="FFFFFF"/>
                </a:solidFill>
                <a:latin typeface="微软雅黑" panose="020B0503020204020204" charset="-122"/>
                <a:cs typeface="微软雅黑" panose="020B0503020204020204" charset="-122"/>
              </a:rPr>
              <a:t>唤醒设备驱动程序进 程，进行中断处理</a:t>
            </a:r>
            <a:endParaRPr sz="1500" dirty="0">
              <a:latin typeface="微软雅黑" panose="020B0503020204020204" charset="-122"/>
              <a:cs typeface="微软雅黑" panose="020B0503020204020204" charset="-122"/>
            </a:endParaRPr>
          </a:p>
        </p:txBody>
      </p:sp>
      <p:sp>
        <p:nvSpPr>
          <p:cNvPr id="16" name="object 16"/>
          <p:cNvSpPr txBox="1"/>
          <p:nvPr/>
        </p:nvSpPr>
        <p:spPr>
          <a:xfrm>
            <a:off x="3791426" y="4536802"/>
            <a:ext cx="1665732" cy="286617"/>
          </a:xfrm>
          <a:prstGeom prst="rect">
            <a:avLst/>
          </a:prstGeom>
        </p:spPr>
        <p:txBody>
          <a:bodyPr vert="horz" wrap="square" lIns="0" tIns="9525" rIns="0" bIns="0" rtlCol="0">
            <a:spAutoFit/>
          </a:bodyPr>
          <a:lstStyle/>
          <a:p>
            <a:pPr marL="9525">
              <a:spcBef>
                <a:spcPts val="75"/>
              </a:spcBef>
            </a:pPr>
            <a:r>
              <a:rPr sz="1800" dirty="0">
                <a:solidFill>
                  <a:srgbClr val="006FC0"/>
                </a:solidFill>
                <a:latin typeface="Times New Roman" panose="02020603050405020304"/>
                <a:cs typeface="Times New Roman" panose="02020603050405020304"/>
              </a:rPr>
              <a:t>I/</a:t>
            </a:r>
            <a:r>
              <a:rPr sz="1800" spc="-4" dirty="0">
                <a:solidFill>
                  <a:srgbClr val="006FC0"/>
                </a:solidFill>
                <a:latin typeface="Times New Roman" panose="02020603050405020304"/>
                <a:cs typeface="Times New Roman" panose="02020603050405020304"/>
              </a:rPr>
              <a:t>O</a:t>
            </a:r>
            <a:r>
              <a:rPr sz="1800" dirty="0">
                <a:solidFill>
                  <a:srgbClr val="006FC0"/>
                </a:solidFill>
                <a:latin typeface="微软雅黑" panose="020B0503020204020204" charset="-122"/>
                <a:cs typeface="微软雅黑" panose="020B0503020204020204" charset="-122"/>
              </a:rPr>
              <a:t>软件的层次</a:t>
            </a:r>
            <a:endParaRPr sz="1800" dirty="0">
              <a:latin typeface="微软雅黑" panose="020B0503020204020204" charset="-122"/>
              <a:cs typeface="微软雅黑" panose="020B0503020204020204" charset="-122"/>
            </a:endParaRPr>
          </a:p>
        </p:txBody>
      </p:sp>
      <p:sp>
        <p:nvSpPr>
          <p:cNvPr id="17" name="object 17"/>
          <p:cNvSpPr txBox="1"/>
          <p:nvPr/>
        </p:nvSpPr>
        <p:spPr>
          <a:xfrm>
            <a:off x="2286000" y="1533474"/>
            <a:ext cx="983457" cy="286617"/>
          </a:xfrm>
          <a:prstGeom prst="rect">
            <a:avLst/>
          </a:prstGeom>
        </p:spPr>
        <p:txBody>
          <a:bodyPr vert="horz" wrap="square" lIns="0" tIns="9525" rIns="0" bIns="0" rtlCol="0">
            <a:spAutoFit/>
          </a:bodyPr>
          <a:lstStyle/>
          <a:p>
            <a:pPr marL="9525" marR="3810">
              <a:spcBef>
                <a:spcPts val="75"/>
              </a:spcBef>
            </a:pPr>
            <a:r>
              <a:rPr sz="1800" dirty="0">
                <a:solidFill>
                  <a:srgbClr val="006FC0"/>
                </a:solidFill>
                <a:latin typeface="Times New Roman" panose="02020603050405020304"/>
                <a:cs typeface="Times New Roman" panose="02020603050405020304"/>
              </a:rPr>
              <a:t>I/O </a:t>
            </a:r>
            <a:r>
              <a:rPr sz="1800" dirty="0">
                <a:solidFill>
                  <a:srgbClr val="006FC0"/>
                </a:solidFill>
                <a:latin typeface="微软雅黑" panose="020B0503020204020204" charset="-122"/>
                <a:cs typeface="微软雅黑" panose="020B0503020204020204" charset="-122"/>
              </a:rPr>
              <a:t>请 求</a:t>
            </a:r>
            <a:endParaRPr sz="1800" dirty="0">
              <a:latin typeface="微软雅黑" panose="020B0503020204020204" charset="-122"/>
              <a:cs typeface="微软雅黑" panose="020B0503020204020204" charset="-122"/>
            </a:endParaRPr>
          </a:p>
        </p:txBody>
      </p:sp>
      <p:sp>
        <p:nvSpPr>
          <p:cNvPr id="18" name="object 18"/>
          <p:cNvSpPr txBox="1"/>
          <p:nvPr/>
        </p:nvSpPr>
        <p:spPr>
          <a:xfrm>
            <a:off x="6014274" y="1533474"/>
            <a:ext cx="1133667" cy="563616"/>
          </a:xfrm>
          <a:prstGeom prst="rect">
            <a:avLst/>
          </a:prstGeom>
        </p:spPr>
        <p:txBody>
          <a:bodyPr vert="horz" wrap="square" lIns="0" tIns="9525" rIns="0" bIns="0" rtlCol="0">
            <a:spAutoFit/>
          </a:bodyPr>
          <a:lstStyle/>
          <a:p>
            <a:pPr marL="9525" marR="3810">
              <a:spcBef>
                <a:spcPts val="75"/>
              </a:spcBef>
            </a:pPr>
            <a:r>
              <a:rPr sz="1800" spc="-4" dirty="0">
                <a:solidFill>
                  <a:srgbClr val="006FC0"/>
                </a:solidFill>
                <a:latin typeface="Times New Roman" panose="02020603050405020304"/>
                <a:cs typeface="Times New Roman" panose="02020603050405020304"/>
              </a:rPr>
              <a:t>I/O</a:t>
            </a:r>
            <a:r>
              <a:rPr sz="1800" dirty="0">
                <a:solidFill>
                  <a:srgbClr val="006FC0"/>
                </a:solidFill>
                <a:latin typeface="微软雅黑" panose="020B0503020204020204" charset="-122"/>
                <a:cs typeface="微软雅黑" panose="020B0503020204020204" charset="-122"/>
              </a:rPr>
              <a:t>完 成后的 回答</a:t>
            </a:r>
            <a:endParaRPr sz="1800" dirty="0">
              <a:latin typeface="微软雅黑" panose="020B0503020204020204" charset="-122"/>
              <a:cs typeface="微软雅黑" panose="020B0503020204020204" charset="-122"/>
            </a:endParaRPr>
          </a:p>
        </p:txBody>
      </p:sp>
      <p:sp>
        <p:nvSpPr>
          <p:cNvPr id="19" name="object 19"/>
          <p:cNvSpPr/>
          <p:nvPr/>
        </p:nvSpPr>
        <p:spPr>
          <a:xfrm>
            <a:off x="3466624" y="1741127"/>
            <a:ext cx="2105978" cy="526733"/>
          </a:xfrm>
          <a:custGeom>
            <a:avLst/>
            <a:gdLst/>
            <a:ahLst/>
            <a:cxnLst/>
            <a:rect l="l" t="t" r="r" b="b"/>
            <a:pathLst>
              <a:path w="2807970" h="702310">
                <a:moveTo>
                  <a:pt x="2807842" y="0"/>
                </a:moveTo>
                <a:lnTo>
                  <a:pt x="0" y="0"/>
                </a:lnTo>
                <a:lnTo>
                  <a:pt x="0" y="701967"/>
                </a:lnTo>
                <a:lnTo>
                  <a:pt x="2807842" y="701967"/>
                </a:lnTo>
                <a:lnTo>
                  <a:pt x="2807842" y="0"/>
                </a:lnTo>
                <a:close/>
              </a:path>
            </a:pathLst>
          </a:custGeom>
          <a:solidFill>
            <a:srgbClr val="A9D18E"/>
          </a:solidFill>
        </p:spPr>
        <p:txBody>
          <a:bodyPr wrap="square" lIns="0" tIns="0" rIns="0" bIns="0" rtlCol="0"/>
          <a:lstStyle/>
          <a:p>
            <a:endParaRPr sz="1950"/>
          </a:p>
        </p:txBody>
      </p:sp>
      <p:sp>
        <p:nvSpPr>
          <p:cNvPr id="20" name="object 20"/>
          <p:cNvSpPr txBox="1"/>
          <p:nvPr/>
        </p:nvSpPr>
        <p:spPr>
          <a:xfrm>
            <a:off x="3464719" y="1741128"/>
            <a:ext cx="2105978" cy="363079"/>
          </a:xfrm>
          <a:prstGeom prst="rect">
            <a:avLst/>
          </a:prstGeom>
          <a:ln w="12700">
            <a:noFill/>
          </a:ln>
        </p:spPr>
        <p:txBody>
          <a:bodyPr vert="horz" wrap="square" lIns="0" tIns="153828" rIns="0" bIns="0" rtlCol="0">
            <a:spAutoFit/>
          </a:bodyPr>
          <a:lstStyle/>
          <a:p>
            <a:pPr marL="5080" algn="ctr">
              <a:spcBef>
                <a:spcPts val="1210"/>
              </a:spcBef>
            </a:pPr>
            <a:r>
              <a:rPr sz="1350" dirty="0">
                <a:solidFill>
                  <a:srgbClr val="FFFFFF"/>
                </a:solidFill>
                <a:latin typeface="微软雅黑" panose="020B0503020204020204" charset="-122"/>
                <a:cs typeface="微软雅黑" panose="020B0503020204020204" charset="-122"/>
              </a:rPr>
              <a:t>用户进程</a:t>
            </a:r>
            <a:endParaRPr sz="1350">
              <a:latin typeface="微软雅黑" panose="020B0503020204020204" charset="-122"/>
              <a:cs typeface="微软雅黑" panose="020B0503020204020204" charset="-122"/>
            </a:endParaRPr>
          </a:p>
        </p:txBody>
      </p:sp>
      <p:sp>
        <p:nvSpPr>
          <p:cNvPr id="21" name="object 21"/>
          <p:cNvSpPr/>
          <p:nvPr/>
        </p:nvSpPr>
        <p:spPr>
          <a:xfrm>
            <a:off x="3462813" y="2268622"/>
            <a:ext cx="2105978" cy="526733"/>
          </a:xfrm>
          <a:custGeom>
            <a:avLst/>
            <a:gdLst/>
            <a:ahLst/>
            <a:cxnLst/>
            <a:rect l="l" t="t" r="r" b="b"/>
            <a:pathLst>
              <a:path w="2807970" h="702310">
                <a:moveTo>
                  <a:pt x="2807842" y="0"/>
                </a:moveTo>
                <a:lnTo>
                  <a:pt x="0" y="0"/>
                </a:lnTo>
                <a:lnTo>
                  <a:pt x="0" y="701967"/>
                </a:lnTo>
                <a:lnTo>
                  <a:pt x="2807842" y="701967"/>
                </a:lnTo>
                <a:lnTo>
                  <a:pt x="2807842" y="0"/>
                </a:lnTo>
                <a:close/>
              </a:path>
            </a:pathLst>
          </a:custGeom>
          <a:solidFill>
            <a:srgbClr val="FF3399"/>
          </a:solidFill>
        </p:spPr>
        <p:txBody>
          <a:bodyPr wrap="square" lIns="0" tIns="0" rIns="0" bIns="0" rtlCol="0"/>
          <a:lstStyle/>
          <a:p>
            <a:endParaRPr sz="1950"/>
          </a:p>
        </p:txBody>
      </p:sp>
      <p:sp>
        <p:nvSpPr>
          <p:cNvPr id="22" name="object 22"/>
          <p:cNvSpPr txBox="1"/>
          <p:nvPr/>
        </p:nvSpPr>
        <p:spPr>
          <a:xfrm>
            <a:off x="3464719" y="2268113"/>
            <a:ext cx="2105978" cy="363561"/>
          </a:xfrm>
          <a:prstGeom prst="rect">
            <a:avLst/>
          </a:prstGeom>
          <a:ln w="12700">
            <a:noFill/>
          </a:ln>
        </p:spPr>
        <p:txBody>
          <a:bodyPr vert="horz" wrap="square" lIns="0" tIns="154305" rIns="0" bIns="0" rtlCol="0">
            <a:spAutoFit/>
          </a:bodyPr>
          <a:lstStyle/>
          <a:p>
            <a:pPr marL="365125">
              <a:spcBef>
                <a:spcPts val="1215"/>
              </a:spcBef>
            </a:pPr>
            <a:r>
              <a:rPr sz="1350" dirty="0">
                <a:solidFill>
                  <a:srgbClr val="FFFFFF"/>
                </a:solidFill>
                <a:latin typeface="微软雅黑" panose="020B0503020204020204" charset="-122"/>
                <a:cs typeface="微软雅黑" panose="020B0503020204020204" charset="-122"/>
              </a:rPr>
              <a:t>独立于设备的软件</a:t>
            </a:r>
            <a:endParaRPr sz="1350" dirty="0">
              <a:latin typeface="微软雅黑" panose="020B0503020204020204" charset="-122"/>
              <a:cs typeface="微软雅黑" panose="020B0503020204020204" charset="-122"/>
            </a:endParaRPr>
          </a:p>
        </p:txBody>
      </p:sp>
      <p:sp>
        <p:nvSpPr>
          <p:cNvPr id="23" name="object 23"/>
          <p:cNvSpPr/>
          <p:nvPr/>
        </p:nvSpPr>
        <p:spPr>
          <a:xfrm>
            <a:off x="3467290" y="2794497"/>
            <a:ext cx="2105978" cy="526733"/>
          </a:xfrm>
          <a:custGeom>
            <a:avLst/>
            <a:gdLst/>
            <a:ahLst/>
            <a:cxnLst/>
            <a:rect l="l" t="t" r="r" b="b"/>
            <a:pathLst>
              <a:path w="2807970" h="702310">
                <a:moveTo>
                  <a:pt x="2807843" y="0"/>
                </a:moveTo>
                <a:lnTo>
                  <a:pt x="0" y="0"/>
                </a:lnTo>
                <a:lnTo>
                  <a:pt x="0" y="701967"/>
                </a:lnTo>
                <a:lnTo>
                  <a:pt x="2807843" y="701967"/>
                </a:lnTo>
                <a:lnTo>
                  <a:pt x="2807843" y="0"/>
                </a:lnTo>
                <a:close/>
              </a:path>
            </a:pathLst>
          </a:custGeom>
          <a:solidFill>
            <a:srgbClr val="FFFF00"/>
          </a:solidFill>
          <a:ln>
            <a:noFill/>
          </a:ln>
        </p:spPr>
        <p:txBody>
          <a:bodyPr wrap="square" lIns="0" tIns="0" rIns="0" bIns="0" rtlCol="0"/>
          <a:lstStyle/>
          <a:p>
            <a:endParaRPr sz="1950"/>
          </a:p>
        </p:txBody>
      </p:sp>
      <p:sp>
        <p:nvSpPr>
          <p:cNvPr id="24" name="object 24"/>
          <p:cNvSpPr txBox="1"/>
          <p:nvPr/>
        </p:nvSpPr>
        <p:spPr>
          <a:xfrm>
            <a:off x="3464719" y="2794797"/>
            <a:ext cx="2105978" cy="363079"/>
          </a:xfrm>
          <a:prstGeom prst="rect">
            <a:avLst/>
          </a:prstGeom>
          <a:ln w="12700">
            <a:noFill/>
          </a:ln>
        </p:spPr>
        <p:txBody>
          <a:bodyPr vert="horz" wrap="square" lIns="0" tIns="153828" rIns="0" bIns="0" rtlCol="0">
            <a:spAutoFit/>
          </a:bodyPr>
          <a:lstStyle/>
          <a:p>
            <a:pPr marL="541655">
              <a:spcBef>
                <a:spcPts val="1210"/>
              </a:spcBef>
            </a:pPr>
            <a:r>
              <a:rPr sz="1350" dirty="0">
                <a:solidFill>
                  <a:srgbClr val="006FC0"/>
                </a:solidFill>
                <a:latin typeface="微软雅黑" panose="020B0503020204020204" charset="-122"/>
                <a:cs typeface="微软雅黑" panose="020B0503020204020204" charset="-122"/>
              </a:rPr>
              <a:t>设备驱动程序</a:t>
            </a:r>
            <a:endParaRPr sz="1350">
              <a:latin typeface="微软雅黑" panose="020B0503020204020204" charset="-122"/>
              <a:cs typeface="微软雅黑" panose="020B0503020204020204" charset="-122"/>
            </a:endParaRPr>
          </a:p>
        </p:txBody>
      </p:sp>
      <p:sp>
        <p:nvSpPr>
          <p:cNvPr id="25" name="object 25"/>
          <p:cNvSpPr/>
          <p:nvPr/>
        </p:nvSpPr>
        <p:spPr>
          <a:xfrm>
            <a:off x="3466624" y="3320945"/>
            <a:ext cx="2105978" cy="526733"/>
          </a:xfrm>
          <a:custGeom>
            <a:avLst/>
            <a:gdLst/>
            <a:ahLst/>
            <a:cxnLst/>
            <a:rect l="l" t="t" r="r" b="b"/>
            <a:pathLst>
              <a:path w="2807970" h="702310">
                <a:moveTo>
                  <a:pt x="2807842" y="0"/>
                </a:moveTo>
                <a:lnTo>
                  <a:pt x="0" y="0"/>
                </a:lnTo>
                <a:lnTo>
                  <a:pt x="0" y="701967"/>
                </a:lnTo>
                <a:lnTo>
                  <a:pt x="2807842" y="701967"/>
                </a:lnTo>
                <a:lnTo>
                  <a:pt x="2807842" y="0"/>
                </a:lnTo>
                <a:close/>
              </a:path>
            </a:pathLst>
          </a:custGeom>
          <a:solidFill>
            <a:srgbClr val="ED9F00"/>
          </a:solidFill>
        </p:spPr>
        <p:txBody>
          <a:bodyPr wrap="square" lIns="0" tIns="0" rIns="0" bIns="0" rtlCol="0"/>
          <a:lstStyle/>
          <a:p>
            <a:endParaRPr sz="1950"/>
          </a:p>
        </p:txBody>
      </p:sp>
      <p:sp>
        <p:nvSpPr>
          <p:cNvPr id="26" name="object 26"/>
          <p:cNvSpPr txBox="1"/>
          <p:nvPr/>
        </p:nvSpPr>
        <p:spPr>
          <a:xfrm>
            <a:off x="3464719" y="3320959"/>
            <a:ext cx="2105978" cy="363561"/>
          </a:xfrm>
          <a:prstGeom prst="rect">
            <a:avLst/>
          </a:prstGeom>
          <a:ln w="12700">
            <a:noFill/>
          </a:ln>
        </p:spPr>
        <p:txBody>
          <a:bodyPr vert="horz" wrap="square" lIns="0" tIns="154305" rIns="0" bIns="0" rtlCol="0">
            <a:spAutoFit/>
          </a:bodyPr>
          <a:lstStyle/>
          <a:p>
            <a:pPr marL="541020">
              <a:spcBef>
                <a:spcPts val="1215"/>
              </a:spcBef>
            </a:pPr>
            <a:r>
              <a:rPr sz="1350" dirty="0" err="1">
                <a:solidFill>
                  <a:srgbClr val="006FC0"/>
                </a:solidFill>
                <a:latin typeface="微软雅黑" panose="020B0503020204020204" charset="-122"/>
                <a:cs typeface="微软雅黑" panose="020B0503020204020204" charset="-122"/>
              </a:rPr>
              <a:t>中断处理程序</a:t>
            </a:r>
            <a:endParaRPr sz="1350" dirty="0">
              <a:latin typeface="微软雅黑" panose="020B0503020204020204" charset="-122"/>
              <a:cs typeface="微软雅黑" panose="020B0503020204020204" charset="-122"/>
            </a:endParaRPr>
          </a:p>
        </p:txBody>
      </p:sp>
      <p:sp>
        <p:nvSpPr>
          <p:cNvPr id="27" name="object 27"/>
          <p:cNvSpPr/>
          <p:nvPr/>
        </p:nvSpPr>
        <p:spPr>
          <a:xfrm>
            <a:off x="3466624" y="3848248"/>
            <a:ext cx="2105978" cy="526733"/>
          </a:xfrm>
          <a:custGeom>
            <a:avLst/>
            <a:gdLst/>
            <a:ahLst/>
            <a:cxnLst/>
            <a:rect l="l" t="t" r="r" b="b"/>
            <a:pathLst>
              <a:path w="2807970" h="702310">
                <a:moveTo>
                  <a:pt x="2807842" y="0"/>
                </a:moveTo>
                <a:lnTo>
                  <a:pt x="0" y="0"/>
                </a:lnTo>
                <a:lnTo>
                  <a:pt x="0" y="701967"/>
                </a:lnTo>
                <a:lnTo>
                  <a:pt x="2807842" y="701967"/>
                </a:lnTo>
                <a:lnTo>
                  <a:pt x="2807842" y="0"/>
                </a:lnTo>
                <a:close/>
              </a:path>
            </a:pathLst>
          </a:custGeom>
          <a:solidFill>
            <a:srgbClr val="FF0000"/>
          </a:solidFill>
          <a:ln>
            <a:noFill/>
          </a:ln>
        </p:spPr>
        <p:txBody>
          <a:bodyPr wrap="square" lIns="0" tIns="0" rIns="0" bIns="0" rtlCol="0"/>
          <a:lstStyle/>
          <a:p>
            <a:endParaRPr sz="1950"/>
          </a:p>
        </p:txBody>
      </p:sp>
      <p:sp>
        <p:nvSpPr>
          <p:cNvPr id="28" name="object 28"/>
          <p:cNvSpPr txBox="1"/>
          <p:nvPr/>
        </p:nvSpPr>
        <p:spPr>
          <a:xfrm>
            <a:off x="3464719" y="3847834"/>
            <a:ext cx="2105978" cy="364042"/>
          </a:xfrm>
          <a:prstGeom prst="rect">
            <a:avLst/>
          </a:prstGeom>
          <a:ln w="12700">
            <a:solidFill>
              <a:srgbClr val="000000"/>
            </a:solidFill>
          </a:ln>
        </p:spPr>
        <p:txBody>
          <a:bodyPr vert="horz" wrap="square" lIns="0" tIns="154781" rIns="0" bIns="0" rtlCol="0">
            <a:spAutoFit/>
          </a:bodyPr>
          <a:lstStyle/>
          <a:p>
            <a:pPr marL="5080" algn="ctr">
              <a:spcBef>
                <a:spcPts val="1220"/>
              </a:spcBef>
            </a:pPr>
            <a:r>
              <a:rPr sz="1350" dirty="0">
                <a:solidFill>
                  <a:srgbClr val="FFFFFF"/>
                </a:solidFill>
                <a:latin typeface="微软雅黑" panose="020B0503020204020204" charset="-122"/>
                <a:cs typeface="微软雅黑" panose="020B0503020204020204" charset="-122"/>
              </a:rPr>
              <a:t>硬件</a:t>
            </a:r>
            <a:endParaRPr sz="1350">
              <a:latin typeface="微软雅黑" panose="020B0503020204020204" charset="-122"/>
              <a:cs typeface="微软雅黑" panose="020B0503020204020204" charset="-122"/>
            </a:endParaRPr>
          </a:p>
        </p:txBody>
      </p:sp>
      <p:grpSp>
        <p:nvGrpSpPr>
          <p:cNvPr id="29" name="object 29"/>
          <p:cNvGrpSpPr/>
          <p:nvPr/>
        </p:nvGrpSpPr>
        <p:grpSpPr>
          <a:xfrm>
            <a:off x="3272980" y="1769064"/>
            <a:ext cx="4892040" cy="2386013"/>
            <a:chOff x="4363973" y="2016251"/>
            <a:chExt cx="6522720" cy="3181350"/>
          </a:xfrm>
        </p:grpSpPr>
        <p:sp>
          <p:nvSpPr>
            <p:cNvPr id="30" name="object 30"/>
            <p:cNvSpPr/>
            <p:nvPr/>
          </p:nvSpPr>
          <p:spPr>
            <a:xfrm>
              <a:off x="4363974" y="2016251"/>
              <a:ext cx="3520440" cy="2987040"/>
            </a:xfrm>
            <a:custGeom>
              <a:avLst/>
              <a:gdLst/>
              <a:ahLst/>
              <a:cxnLst/>
              <a:rect l="l" t="t" r="r" b="b"/>
              <a:pathLst>
                <a:path w="3520440" h="2987040">
                  <a:moveTo>
                    <a:pt x="45974" y="79375"/>
                  </a:moveTo>
                  <a:lnTo>
                    <a:pt x="8636" y="44958"/>
                  </a:lnTo>
                  <a:lnTo>
                    <a:pt x="0" y="54356"/>
                  </a:lnTo>
                  <a:lnTo>
                    <a:pt x="37465" y="88773"/>
                  </a:lnTo>
                  <a:lnTo>
                    <a:pt x="45974" y="79375"/>
                  </a:lnTo>
                  <a:close/>
                </a:path>
                <a:path w="3520440" h="2987040">
                  <a:moveTo>
                    <a:pt x="111379" y="139700"/>
                  </a:moveTo>
                  <a:lnTo>
                    <a:pt x="74041" y="105283"/>
                  </a:lnTo>
                  <a:lnTo>
                    <a:pt x="65405" y="114554"/>
                  </a:lnTo>
                  <a:lnTo>
                    <a:pt x="102743" y="148971"/>
                  </a:lnTo>
                  <a:lnTo>
                    <a:pt x="111379" y="139700"/>
                  </a:lnTo>
                  <a:close/>
                </a:path>
                <a:path w="3520440" h="2987040">
                  <a:moveTo>
                    <a:pt x="176784" y="199898"/>
                  </a:moveTo>
                  <a:lnTo>
                    <a:pt x="139446" y="165481"/>
                  </a:lnTo>
                  <a:lnTo>
                    <a:pt x="130810" y="174879"/>
                  </a:lnTo>
                  <a:lnTo>
                    <a:pt x="168148" y="209296"/>
                  </a:lnTo>
                  <a:lnTo>
                    <a:pt x="176784" y="199898"/>
                  </a:lnTo>
                  <a:close/>
                </a:path>
                <a:path w="3520440" h="2987040">
                  <a:moveTo>
                    <a:pt x="242189" y="260223"/>
                  </a:moveTo>
                  <a:lnTo>
                    <a:pt x="204724" y="225679"/>
                  </a:lnTo>
                  <a:lnTo>
                    <a:pt x="196215" y="235077"/>
                  </a:lnTo>
                  <a:lnTo>
                    <a:pt x="233553" y="269494"/>
                  </a:lnTo>
                  <a:lnTo>
                    <a:pt x="242189" y="260223"/>
                  </a:lnTo>
                  <a:close/>
                </a:path>
                <a:path w="3520440" h="2987040">
                  <a:moveTo>
                    <a:pt x="338836" y="357886"/>
                  </a:moveTo>
                  <a:lnTo>
                    <a:pt x="324269" y="319532"/>
                  </a:lnTo>
                  <a:lnTo>
                    <a:pt x="308610" y="278257"/>
                  </a:lnTo>
                  <a:lnTo>
                    <a:pt x="287083" y="301574"/>
                  </a:lnTo>
                  <a:lnTo>
                    <a:pt x="270129" y="286004"/>
                  </a:lnTo>
                  <a:lnTo>
                    <a:pt x="261493" y="295275"/>
                  </a:lnTo>
                  <a:lnTo>
                    <a:pt x="278447" y="310934"/>
                  </a:lnTo>
                  <a:lnTo>
                    <a:pt x="256921" y="334264"/>
                  </a:lnTo>
                  <a:lnTo>
                    <a:pt x="338836" y="357886"/>
                  </a:lnTo>
                  <a:close/>
                </a:path>
                <a:path w="3520440" h="2987040">
                  <a:moveTo>
                    <a:pt x="386080" y="2910332"/>
                  </a:moveTo>
                  <a:lnTo>
                    <a:pt x="357505" y="2910332"/>
                  </a:lnTo>
                  <a:lnTo>
                    <a:pt x="357505" y="2555875"/>
                  </a:lnTo>
                  <a:lnTo>
                    <a:pt x="338455" y="2555875"/>
                  </a:lnTo>
                  <a:lnTo>
                    <a:pt x="338455" y="2910332"/>
                  </a:lnTo>
                  <a:lnTo>
                    <a:pt x="309880" y="2910332"/>
                  </a:lnTo>
                  <a:lnTo>
                    <a:pt x="347980" y="2986532"/>
                  </a:lnTo>
                  <a:lnTo>
                    <a:pt x="379730" y="2923032"/>
                  </a:lnTo>
                  <a:lnTo>
                    <a:pt x="386080" y="2910332"/>
                  </a:lnTo>
                  <a:close/>
                </a:path>
                <a:path w="3520440" h="2987040">
                  <a:moveTo>
                    <a:pt x="386080" y="2209800"/>
                  </a:moveTo>
                  <a:lnTo>
                    <a:pt x="357505" y="2209800"/>
                  </a:lnTo>
                  <a:lnTo>
                    <a:pt x="357505" y="1855216"/>
                  </a:lnTo>
                  <a:lnTo>
                    <a:pt x="338455" y="1855216"/>
                  </a:lnTo>
                  <a:lnTo>
                    <a:pt x="338455" y="2209800"/>
                  </a:lnTo>
                  <a:lnTo>
                    <a:pt x="309880" y="2209800"/>
                  </a:lnTo>
                  <a:lnTo>
                    <a:pt x="347980" y="2286000"/>
                  </a:lnTo>
                  <a:lnTo>
                    <a:pt x="379730" y="2222500"/>
                  </a:lnTo>
                  <a:lnTo>
                    <a:pt x="386080" y="2209800"/>
                  </a:lnTo>
                  <a:close/>
                </a:path>
                <a:path w="3520440" h="2987040">
                  <a:moveTo>
                    <a:pt x="386080" y="1506347"/>
                  </a:moveTo>
                  <a:lnTo>
                    <a:pt x="357505" y="1506347"/>
                  </a:lnTo>
                  <a:lnTo>
                    <a:pt x="357505" y="1151890"/>
                  </a:lnTo>
                  <a:lnTo>
                    <a:pt x="338455" y="1151890"/>
                  </a:lnTo>
                  <a:lnTo>
                    <a:pt x="338455" y="1506347"/>
                  </a:lnTo>
                  <a:lnTo>
                    <a:pt x="309880" y="1506347"/>
                  </a:lnTo>
                  <a:lnTo>
                    <a:pt x="347980" y="1582547"/>
                  </a:lnTo>
                  <a:lnTo>
                    <a:pt x="379730" y="1519047"/>
                  </a:lnTo>
                  <a:lnTo>
                    <a:pt x="386080" y="1506347"/>
                  </a:lnTo>
                  <a:close/>
                </a:path>
                <a:path w="3520440" h="2987040">
                  <a:moveTo>
                    <a:pt x="386080" y="712343"/>
                  </a:moveTo>
                  <a:lnTo>
                    <a:pt x="357505" y="712343"/>
                  </a:lnTo>
                  <a:lnTo>
                    <a:pt x="357505" y="357886"/>
                  </a:lnTo>
                  <a:lnTo>
                    <a:pt x="338836" y="357886"/>
                  </a:lnTo>
                  <a:lnTo>
                    <a:pt x="338455" y="357886"/>
                  </a:lnTo>
                  <a:lnTo>
                    <a:pt x="338455" y="712343"/>
                  </a:lnTo>
                  <a:lnTo>
                    <a:pt x="309880" y="712343"/>
                  </a:lnTo>
                  <a:lnTo>
                    <a:pt x="347980" y="788543"/>
                  </a:lnTo>
                  <a:lnTo>
                    <a:pt x="379730" y="725043"/>
                  </a:lnTo>
                  <a:lnTo>
                    <a:pt x="386080" y="712343"/>
                  </a:lnTo>
                  <a:close/>
                </a:path>
                <a:path w="3520440" h="2987040">
                  <a:moveTo>
                    <a:pt x="2963418" y="489839"/>
                  </a:moveTo>
                  <a:lnTo>
                    <a:pt x="2957068" y="477139"/>
                  </a:lnTo>
                  <a:lnTo>
                    <a:pt x="2925318" y="413639"/>
                  </a:lnTo>
                  <a:lnTo>
                    <a:pt x="2887218" y="489839"/>
                  </a:lnTo>
                  <a:lnTo>
                    <a:pt x="2915793" y="489839"/>
                  </a:lnTo>
                  <a:lnTo>
                    <a:pt x="2915793" y="862330"/>
                  </a:lnTo>
                  <a:lnTo>
                    <a:pt x="2934843" y="862330"/>
                  </a:lnTo>
                  <a:lnTo>
                    <a:pt x="2934843" y="489839"/>
                  </a:lnTo>
                  <a:lnTo>
                    <a:pt x="2963418" y="489839"/>
                  </a:lnTo>
                  <a:close/>
                </a:path>
                <a:path w="3520440" h="2987040">
                  <a:moveTo>
                    <a:pt x="2967355" y="1921129"/>
                  </a:moveTo>
                  <a:lnTo>
                    <a:pt x="2961005" y="1908429"/>
                  </a:lnTo>
                  <a:lnTo>
                    <a:pt x="2929255" y="1844929"/>
                  </a:lnTo>
                  <a:lnTo>
                    <a:pt x="2891155" y="1921129"/>
                  </a:lnTo>
                  <a:lnTo>
                    <a:pt x="2919730" y="1921129"/>
                  </a:lnTo>
                  <a:lnTo>
                    <a:pt x="2919730" y="2293620"/>
                  </a:lnTo>
                  <a:lnTo>
                    <a:pt x="2938780" y="2293620"/>
                  </a:lnTo>
                  <a:lnTo>
                    <a:pt x="2938780" y="1921129"/>
                  </a:lnTo>
                  <a:lnTo>
                    <a:pt x="2967355" y="1921129"/>
                  </a:lnTo>
                  <a:close/>
                </a:path>
                <a:path w="3520440" h="2987040">
                  <a:moveTo>
                    <a:pt x="2967355" y="1192784"/>
                  </a:moveTo>
                  <a:lnTo>
                    <a:pt x="2961005" y="1180084"/>
                  </a:lnTo>
                  <a:lnTo>
                    <a:pt x="2929255" y="1116584"/>
                  </a:lnTo>
                  <a:lnTo>
                    <a:pt x="2891155" y="1192784"/>
                  </a:lnTo>
                  <a:lnTo>
                    <a:pt x="2919730" y="1192784"/>
                  </a:lnTo>
                  <a:lnTo>
                    <a:pt x="2919730" y="1565275"/>
                  </a:lnTo>
                  <a:lnTo>
                    <a:pt x="2938780" y="1565275"/>
                  </a:lnTo>
                  <a:lnTo>
                    <a:pt x="2938780" y="1192784"/>
                  </a:lnTo>
                  <a:lnTo>
                    <a:pt x="2967355" y="1192784"/>
                  </a:lnTo>
                  <a:close/>
                </a:path>
                <a:path w="3520440" h="2987040">
                  <a:moveTo>
                    <a:pt x="2967736" y="2614041"/>
                  </a:moveTo>
                  <a:lnTo>
                    <a:pt x="2961386" y="2601341"/>
                  </a:lnTo>
                  <a:lnTo>
                    <a:pt x="2929636" y="2537841"/>
                  </a:lnTo>
                  <a:lnTo>
                    <a:pt x="2891536" y="2614041"/>
                  </a:lnTo>
                  <a:lnTo>
                    <a:pt x="2920111" y="2614041"/>
                  </a:lnTo>
                  <a:lnTo>
                    <a:pt x="2920111" y="2986532"/>
                  </a:lnTo>
                  <a:lnTo>
                    <a:pt x="2939161" y="2986532"/>
                  </a:lnTo>
                  <a:lnTo>
                    <a:pt x="2939161" y="2614041"/>
                  </a:lnTo>
                  <a:lnTo>
                    <a:pt x="2967736" y="2614041"/>
                  </a:lnTo>
                  <a:close/>
                </a:path>
                <a:path w="3520440" h="2987040">
                  <a:moveTo>
                    <a:pt x="3005709" y="360553"/>
                  </a:moveTo>
                  <a:lnTo>
                    <a:pt x="2998597" y="350012"/>
                  </a:lnTo>
                  <a:lnTo>
                    <a:pt x="2975724" y="365493"/>
                  </a:lnTo>
                  <a:lnTo>
                    <a:pt x="2957830" y="339217"/>
                  </a:lnTo>
                  <a:lnTo>
                    <a:pt x="2916301" y="413639"/>
                  </a:lnTo>
                  <a:lnTo>
                    <a:pt x="3000756" y="402209"/>
                  </a:lnTo>
                  <a:lnTo>
                    <a:pt x="2987764" y="383159"/>
                  </a:lnTo>
                  <a:lnTo>
                    <a:pt x="2982912" y="376047"/>
                  </a:lnTo>
                  <a:lnTo>
                    <a:pt x="3005709" y="360553"/>
                  </a:lnTo>
                  <a:close/>
                </a:path>
                <a:path w="3520440" h="2987040">
                  <a:moveTo>
                    <a:pt x="3079242" y="310515"/>
                  </a:moveTo>
                  <a:lnTo>
                    <a:pt x="3072003" y="299974"/>
                  </a:lnTo>
                  <a:lnTo>
                    <a:pt x="3030093" y="328549"/>
                  </a:lnTo>
                  <a:lnTo>
                    <a:pt x="3037205" y="339090"/>
                  </a:lnTo>
                  <a:lnTo>
                    <a:pt x="3079242" y="310515"/>
                  </a:lnTo>
                  <a:close/>
                </a:path>
                <a:path w="3520440" h="2987040">
                  <a:moveTo>
                    <a:pt x="3152648" y="260477"/>
                  </a:moveTo>
                  <a:lnTo>
                    <a:pt x="3145536" y="249936"/>
                  </a:lnTo>
                  <a:lnTo>
                    <a:pt x="3103499" y="278511"/>
                  </a:lnTo>
                  <a:lnTo>
                    <a:pt x="3110738" y="289052"/>
                  </a:lnTo>
                  <a:lnTo>
                    <a:pt x="3152648" y="260477"/>
                  </a:lnTo>
                  <a:close/>
                </a:path>
                <a:path w="3520440" h="2987040">
                  <a:moveTo>
                    <a:pt x="3226181" y="210439"/>
                  </a:moveTo>
                  <a:lnTo>
                    <a:pt x="3219069" y="200025"/>
                  </a:lnTo>
                  <a:lnTo>
                    <a:pt x="3177032" y="228600"/>
                  </a:lnTo>
                  <a:lnTo>
                    <a:pt x="3184144" y="239014"/>
                  </a:lnTo>
                  <a:lnTo>
                    <a:pt x="3226181" y="210439"/>
                  </a:lnTo>
                  <a:close/>
                </a:path>
                <a:path w="3520440" h="2987040">
                  <a:moveTo>
                    <a:pt x="3299714" y="160528"/>
                  </a:moveTo>
                  <a:lnTo>
                    <a:pt x="3292602" y="149987"/>
                  </a:lnTo>
                  <a:lnTo>
                    <a:pt x="3250565" y="178562"/>
                  </a:lnTo>
                  <a:lnTo>
                    <a:pt x="3257677" y="189103"/>
                  </a:lnTo>
                  <a:lnTo>
                    <a:pt x="3299714" y="160528"/>
                  </a:lnTo>
                  <a:close/>
                </a:path>
                <a:path w="3520440" h="2987040">
                  <a:moveTo>
                    <a:pt x="3373247" y="110490"/>
                  </a:moveTo>
                  <a:lnTo>
                    <a:pt x="3366135" y="99949"/>
                  </a:lnTo>
                  <a:lnTo>
                    <a:pt x="3324098" y="128524"/>
                  </a:lnTo>
                  <a:lnTo>
                    <a:pt x="3331210" y="139065"/>
                  </a:lnTo>
                  <a:lnTo>
                    <a:pt x="3373247" y="110490"/>
                  </a:lnTo>
                  <a:close/>
                </a:path>
                <a:path w="3520440" h="2987040">
                  <a:moveTo>
                    <a:pt x="3446780" y="60452"/>
                  </a:moveTo>
                  <a:lnTo>
                    <a:pt x="3439541" y="50038"/>
                  </a:lnTo>
                  <a:lnTo>
                    <a:pt x="3397631" y="78613"/>
                  </a:lnTo>
                  <a:lnTo>
                    <a:pt x="3404743" y="89027"/>
                  </a:lnTo>
                  <a:lnTo>
                    <a:pt x="3446780" y="60452"/>
                  </a:lnTo>
                  <a:close/>
                </a:path>
                <a:path w="3520440" h="2987040">
                  <a:moveTo>
                    <a:pt x="3520186" y="10541"/>
                  </a:moveTo>
                  <a:lnTo>
                    <a:pt x="3513074" y="0"/>
                  </a:lnTo>
                  <a:lnTo>
                    <a:pt x="3471037" y="28575"/>
                  </a:lnTo>
                  <a:lnTo>
                    <a:pt x="3478276" y="39116"/>
                  </a:lnTo>
                  <a:lnTo>
                    <a:pt x="3520186" y="10541"/>
                  </a:lnTo>
                  <a:close/>
                </a:path>
              </a:pathLst>
            </a:custGeom>
            <a:solidFill>
              <a:srgbClr val="000000"/>
            </a:solidFill>
          </p:spPr>
          <p:txBody>
            <a:bodyPr wrap="square" lIns="0" tIns="0" rIns="0" bIns="0" rtlCol="0"/>
            <a:lstStyle/>
            <a:p>
              <a:endParaRPr sz="1950"/>
            </a:p>
          </p:txBody>
        </p:sp>
        <p:sp>
          <p:nvSpPr>
            <p:cNvPr id="31" name="object 31"/>
            <p:cNvSpPr/>
            <p:nvPr/>
          </p:nvSpPr>
          <p:spPr>
            <a:xfrm>
              <a:off x="7276210" y="4647680"/>
              <a:ext cx="3605529" cy="544830"/>
            </a:xfrm>
            <a:custGeom>
              <a:avLst/>
              <a:gdLst/>
              <a:ahLst/>
              <a:cxnLst/>
              <a:rect l="l" t="t" r="r" b="b"/>
              <a:pathLst>
                <a:path w="3605529" h="544829">
                  <a:moveTo>
                    <a:pt x="2242639" y="0"/>
                  </a:moveTo>
                  <a:lnTo>
                    <a:pt x="2129041" y="851"/>
                  </a:lnTo>
                  <a:lnTo>
                    <a:pt x="2015557" y="3299"/>
                  </a:lnTo>
                  <a:lnTo>
                    <a:pt x="1902789" y="7371"/>
                  </a:lnTo>
                  <a:lnTo>
                    <a:pt x="1791339" y="13095"/>
                  </a:lnTo>
                  <a:lnTo>
                    <a:pt x="1681808" y="20496"/>
                  </a:lnTo>
                  <a:lnTo>
                    <a:pt x="1574800" y="29602"/>
                  </a:lnTo>
                  <a:lnTo>
                    <a:pt x="1501594" y="37024"/>
                  </a:lnTo>
                  <a:lnTo>
                    <a:pt x="1432218" y="45080"/>
                  </a:lnTo>
                  <a:lnTo>
                    <a:pt x="1366730" y="53736"/>
                  </a:lnTo>
                  <a:lnTo>
                    <a:pt x="1305191" y="62955"/>
                  </a:lnTo>
                  <a:lnTo>
                    <a:pt x="1247659" y="72701"/>
                  </a:lnTo>
                  <a:lnTo>
                    <a:pt x="1194192" y="82938"/>
                  </a:lnTo>
                  <a:lnTo>
                    <a:pt x="1144852" y="93632"/>
                  </a:lnTo>
                  <a:lnTo>
                    <a:pt x="1099696" y="104744"/>
                  </a:lnTo>
                  <a:lnTo>
                    <a:pt x="1058783" y="116241"/>
                  </a:lnTo>
                  <a:lnTo>
                    <a:pt x="1022173" y="128086"/>
                  </a:lnTo>
                  <a:lnTo>
                    <a:pt x="962098" y="152675"/>
                  </a:lnTo>
                  <a:lnTo>
                    <a:pt x="919944" y="178227"/>
                  </a:lnTo>
                  <a:lnTo>
                    <a:pt x="891370" y="217673"/>
                  </a:lnTo>
                  <a:lnTo>
                    <a:pt x="891291" y="231069"/>
                  </a:lnTo>
                  <a:lnTo>
                    <a:pt x="896067" y="244432"/>
                  </a:lnTo>
                  <a:lnTo>
                    <a:pt x="939997" y="284315"/>
                  </a:lnTo>
                  <a:lnTo>
                    <a:pt x="994543" y="310373"/>
                  </a:lnTo>
                  <a:lnTo>
                    <a:pt x="1069848" y="335672"/>
                  </a:lnTo>
                  <a:lnTo>
                    <a:pt x="0" y="544587"/>
                  </a:lnTo>
                  <a:lnTo>
                    <a:pt x="1407922" y="400569"/>
                  </a:lnTo>
                  <a:lnTo>
                    <a:pt x="3088459" y="400569"/>
                  </a:lnTo>
                  <a:lnTo>
                    <a:pt x="3129831" y="395099"/>
                  </a:lnTo>
                  <a:lnTo>
                    <a:pt x="3191370" y="385877"/>
                  </a:lnTo>
                  <a:lnTo>
                    <a:pt x="3248902" y="376127"/>
                  </a:lnTo>
                  <a:lnTo>
                    <a:pt x="3302369" y="365884"/>
                  </a:lnTo>
                  <a:lnTo>
                    <a:pt x="3351709" y="355186"/>
                  </a:lnTo>
                  <a:lnTo>
                    <a:pt x="3396865" y="344067"/>
                  </a:lnTo>
                  <a:lnTo>
                    <a:pt x="3437778" y="332564"/>
                  </a:lnTo>
                  <a:lnTo>
                    <a:pt x="3474388" y="320712"/>
                  </a:lnTo>
                  <a:lnTo>
                    <a:pt x="3534463" y="296108"/>
                  </a:lnTo>
                  <a:lnTo>
                    <a:pt x="3576617" y="270542"/>
                  </a:lnTo>
                  <a:lnTo>
                    <a:pt x="3605193" y="231069"/>
                  </a:lnTo>
                  <a:lnTo>
                    <a:pt x="3605270" y="217673"/>
                  </a:lnTo>
                  <a:lnTo>
                    <a:pt x="3600494" y="204304"/>
                  </a:lnTo>
                  <a:lnTo>
                    <a:pt x="3556564" y="164406"/>
                  </a:lnTo>
                  <a:lnTo>
                    <a:pt x="3502018" y="138342"/>
                  </a:lnTo>
                  <a:lnTo>
                    <a:pt x="3426714" y="113041"/>
                  </a:lnTo>
                  <a:lnTo>
                    <a:pt x="3362486" y="96217"/>
                  </a:lnTo>
                  <a:lnTo>
                    <a:pt x="3290847" y="80652"/>
                  </a:lnTo>
                  <a:lnTo>
                    <a:pt x="3252437" y="73350"/>
                  </a:lnTo>
                  <a:lnTo>
                    <a:pt x="3212399" y="66372"/>
                  </a:lnTo>
                  <a:lnTo>
                    <a:pt x="3170810" y="59723"/>
                  </a:lnTo>
                  <a:lnTo>
                    <a:pt x="3127745" y="53405"/>
                  </a:lnTo>
                  <a:lnTo>
                    <a:pt x="3083278" y="47422"/>
                  </a:lnTo>
                  <a:lnTo>
                    <a:pt x="3037485" y="41777"/>
                  </a:lnTo>
                  <a:lnTo>
                    <a:pt x="2942222" y="31516"/>
                  </a:lnTo>
                  <a:lnTo>
                    <a:pt x="2842558" y="22649"/>
                  </a:lnTo>
                  <a:lnTo>
                    <a:pt x="2739095" y="15202"/>
                  </a:lnTo>
                  <a:lnTo>
                    <a:pt x="2632435" y="9203"/>
                  </a:lnTo>
                  <a:lnTo>
                    <a:pt x="2523180" y="4679"/>
                  </a:lnTo>
                  <a:lnTo>
                    <a:pt x="2411931" y="1657"/>
                  </a:lnTo>
                  <a:lnTo>
                    <a:pt x="2299292" y="164"/>
                  </a:lnTo>
                  <a:lnTo>
                    <a:pt x="2242639" y="0"/>
                  </a:lnTo>
                  <a:close/>
                </a:path>
                <a:path w="3605529" h="544829">
                  <a:moveTo>
                    <a:pt x="3088459" y="400569"/>
                  </a:moveTo>
                  <a:lnTo>
                    <a:pt x="1407922" y="400569"/>
                  </a:lnTo>
                  <a:lnTo>
                    <a:pt x="1451906" y="406069"/>
                  </a:lnTo>
                  <a:lnTo>
                    <a:pt x="1496926" y="411239"/>
                  </a:lnTo>
                  <a:lnTo>
                    <a:pt x="1589815" y="420590"/>
                  </a:lnTo>
                  <a:lnTo>
                    <a:pt x="1686086" y="428614"/>
                  </a:lnTo>
                  <a:lnTo>
                    <a:pt x="1785235" y="435305"/>
                  </a:lnTo>
                  <a:lnTo>
                    <a:pt x="1886759" y="440659"/>
                  </a:lnTo>
                  <a:lnTo>
                    <a:pt x="1990152" y="444667"/>
                  </a:lnTo>
                  <a:lnTo>
                    <a:pt x="2094913" y="447326"/>
                  </a:lnTo>
                  <a:lnTo>
                    <a:pt x="2253516" y="448767"/>
                  </a:lnTo>
                  <a:lnTo>
                    <a:pt x="2412360" y="447136"/>
                  </a:lnTo>
                  <a:lnTo>
                    <a:pt x="2517551" y="444330"/>
                  </a:lnTo>
                  <a:lnTo>
                    <a:pt x="2621590" y="440144"/>
                  </a:lnTo>
                  <a:lnTo>
                    <a:pt x="2723974" y="434571"/>
                  </a:lnTo>
                  <a:lnTo>
                    <a:pt x="2824199" y="427604"/>
                  </a:lnTo>
                  <a:lnTo>
                    <a:pt x="2921762" y="419238"/>
                  </a:lnTo>
                  <a:lnTo>
                    <a:pt x="2994967" y="411816"/>
                  </a:lnTo>
                  <a:lnTo>
                    <a:pt x="3064343" y="403757"/>
                  </a:lnTo>
                  <a:lnTo>
                    <a:pt x="3088459" y="400569"/>
                  </a:lnTo>
                  <a:close/>
                </a:path>
              </a:pathLst>
            </a:custGeom>
            <a:solidFill>
              <a:srgbClr val="CCEBFF"/>
            </a:solidFill>
          </p:spPr>
          <p:txBody>
            <a:bodyPr wrap="square" lIns="0" tIns="0" rIns="0" bIns="0" rtlCol="0"/>
            <a:lstStyle/>
            <a:p>
              <a:endParaRPr sz="1950"/>
            </a:p>
          </p:txBody>
        </p:sp>
        <p:sp>
          <p:nvSpPr>
            <p:cNvPr id="32" name="object 32"/>
            <p:cNvSpPr/>
            <p:nvPr/>
          </p:nvSpPr>
          <p:spPr>
            <a:xfrm>
              <a:off x="7276210" y="4647680"/>
              <a:ext cx="3605529" cy="544830"/>
            </a:xfrm>
            <a:custGeom>
              <a:avLst/>
              <a:gdLst/>
              <a:ahLst/>
              <a:cxnLst/>
              <a:rect l="l" t="t" r="r" b="b"/>
              <a:pathLst>
                <a:path w="3605529" h="544829">
                  <a:moveTo>
                    <a:pt x="0" y="544587"/>
                  </a:moveTo>
                  <a:lnTo>
                    <a:pt x="1069848" y="335672"/>
                  </a:lnTo>
                  <a:lnTo>
                    <a:pt x="1029571" y="323135"/>
                  </a:lnTo>
                  <a:lnTo>
                    <a:pt x="994543" y="310373"/>
                  </a:lnTo>
                  <a:lnTo>
                    <a:pt x="939997" y="284315"/>
                  </a:lnTo>
                  <a:lnTo>
                    <a:pt x="905737" y="257785"/>
                  </a:lnTo>
                  <a:lnTo>
                    <a:pt x="891291" y="231069"/>
                  </a:lnTo>
                  <a:lnTo>
                    <a:pt x="891349" y="217731"/>
                  </a:lnTo>
                  <a:lnTo>
                    <a:pt x="919944" y="178227"/>
                  </a:lnTo>
                  <a:lnTo>
                    <a:pt x="962098" y="152675"/>
                  </a:lnTo>
                  <a:lnTo>
                    <a:pt x="1022173" y="128086"/>
                  </a:lnTo>
                  <a:lnTo>
                    <a:pt x="1058783" y="116241"/>
                  </a:lnTo>
                  <a:lnTo>
                    <a:pt x="1099696" y="104744"/>
                  </a:lnTo>
                  <a:lnTo>
                    <a:pt x="1144852" y="93632"/>
                  </a:lnTo>
                  <a:lnTo>
                    <a:pt x="1194192" y="82938"/>
                  </a:lnTo>
                  <a:lnTo>
                    <a:pt x="1247659" y="72701"/>
                  </a:lnTo>
                  <a:lnTo>
                    <a:pt x="1305191" y="62955"/>
                  </a:lnTo>
                  <a:lnTo>
                    <a:pt x="1366730" y="53736"/>
                  </a:lnTo>
                  <a:lnTo>
                    <a:pt x="1432218" y="45080"/>
                  </a:lnTo>
                  <a:lnTo>
                    <a:pt x="1501594" y="37024"/>
                  </a:lnTo>
                  <a:lnTo>
                    <a:pt x="1574800" y="29602"/>
                  </a:lnTo>
                  <a:lnTo>
                    <a:pt x="1627951" y="24834"/>
                  </a:lnTo>
                  <a:lnTo>
                    <a:pt x="1681808" y="20496"/>
                  </a:lnTo>
                  <a:lnTo>
                    <a:pt x="1736296" y="16584"/>
                  </a:lnTo>
                  <a:lnTo>
                    <a:pt x="1791339" y="13095"/>
                  </a:lnTo>
                  <a:lnTo>
                    <a:pt x="1846862" y="10025"/>
                  </a:lnTo>
                  <a:lnTo>
                    <a:pt x="1902789" y="7371"/>
                  </a:lnTo>
                  <a:lnTo>
                    <a:pt x="1959046" y="5131"/>
                  </a:lnTo>
                  <a:lnTo>
                    <a:pt x="2015557" y="3299"/>
                  </a:lnTo>
                  <a:lnTo>
                    <a:pt x="2072247" y="1874"/>
                  </a:lnTo>
                  <a:lnTo>
                    <a:pt x="2129041" y="851"/>
                  </a:lnTo>
                  <a:lnTo>
                    <a:pt x="2185863" y="227"/>
                  </a:lnTo>
                  <a:lnTo>
                    <a:pt x="2242639" y="0"/>
                  </a:lnTo>
                  <a:lnTo>
                    <a:pt x="2299292" y="164"/>
                  </a:lnTo>
                  <a:lnTo>
                    <a:pt x="2355748" y="718"/>
                  </a:lnTo>
                  <a:lnTo>
                    <a:pt x="2411931" y="1657"/>
                  </a:lnTo>
                  <a:lnTo>
                    <a:pt x="2467767" y="2978"/>
                  </a:lnTo>
                  <a:lnTo>
                    <a:pt x="2523180" y="4679"/>
                  </a:lnTo>
                  <a:lnTo>
                    <a:pt x="2578094" y="6755"/>
                  </a:lnTo>
                  <a:lnTo>
                    <a:pt x="2632435" y="9203"/>
                  </a:lnTo>
                  <a:lnTo>
                    <a:pt x="2686127" y="12020"/>
                  </a:lnTo>
                  <a:lnTo>
                    <a:pt x="2739095" y="15202"/>
                  </a:lnTo>
                  <a:lnTo>
                    <a:pt x="2791264" y="18746"/>
                  </a:lnTo>
                  <a:lnTo>
                    <a:pt x="2842558" y="22649"/>
                  </a:lnTo>
                  <a:lnTo>
                    <a:pt x="2892903" y="26906"/>
                  </a:lnTo>
                  <a:lnTo>
                    <a:pt x="2942222" y="31516"/>
                  </a:lnTo>
                  <a:lnTo>
                    <a:pt x="2990441" y="36474"/>
                  </a:lnTo>
                  <a:lnTo>
                    <a:pt x="3037485" y="41777"/>
                  </a:lnTo>
                  <a:lnTo>
                    <a:pt x="3083278" y="47422"/>
                  </a:lnTo>
                  <a:lnTo>
                    <a:pt x="3127745" y="53405"/>
                  </a:lnTo>
                  <a:lnTo>
                    <a:pt x="3170810" y="59723"/>
                  </a:lnTo>
                  <a:lnTo>
                    <a:pt x="3212399" y="66372"/>
                  </a:lnTo>
                  <a:lnTo>
                    <a:pt x="3252437" y="73350"/>
                  </a:lnTo>
                  <a:lnTo>
                    <a:pt x="3290847" y="80652"/>
                  </a:lnTo>
                  <a:lnTo>
                    <a:pt x="3362486" y="96217"/>
                  </a:lnTo>
                  <a:lnTo>
                    <a:pt x="3426714" y="113041"/>
                  </a:lnTo>
                  <a:lnTo>
                    <a:pt x="3466990" y="125578"/>
                  </a:lnTo>
                  <a:lnTo>
                    <a:pt x="3531857" y="151296"/>
                  </a:lnTo>
                  <a:lnTo>
                    <a:pt x="3576200" y="177634"/>
                  </a:lnTo>
                  <a:lnTo>
                    <a:pt x="3605270" y="217673"/>
                  </a:lnTo>
                  <a:lnTo>
                    <a:pt x="3605212" y="231017"/>
                  </a:lnTo>
                  <a:lnTo>
                    <a:pt x="3576617" y="270542"/>
                  </a:lnTo>
                  <a:lnTo>
                    <a:pt x="3534463" y="296108"/>
                  </a:lnTo>
                  <a:lnTo>
                    <a:pt x="3474388" y="320712"/>
                  </a:lnTo>
                  <a:lnTo>
                    <a:pt x="3437778" y="332564"/>
                  </a:lnTo>
                  <a:lnTo>
                    <a:pt x="3396865" y="344067"/>
                  </a:lnTo>
                  <a:lnTo>
                    <a:pt x="3351709" y="355186"/>
                  </a:lnTo>
                  <a:lnTo>
                    <a:pt x="3302369" y="365884"/>
                  </a:lnTo>
                  <a:lnTo>
                    <a:pt x="3248902" y="376127"/>
                  </a:lnTo>
                  <a:lnTo>
                    <a:pt x="3191370" y="385877"/>
                  </a:lnTo>
                  <a:lnTo>
                    <a:pt x="3129831" y="395099"/>
                  </a:lnTo>
                  <a:lnTo>
                    <a:pt x="3064343" y="403757"/>
                  </a:lnTo>
                  <a:lnTo>
                    <a:pt x="2994967" y="411816"/>
                  </a:lnTo>
                  <a:lnTo>
                    <a:pt x="2921762" y="419238"/>
                  </a:lnTo>
                  <a:lnTo>
                    <a:pt x="2873345" y="423596"/>
                  </a:lnTo>
                  <a:lnTo>
                    <a:pt x="2824199" y="427604"/>
                  </a:lnTo>
                  <a:lnTo>
                    <a:pt x="2774388" y="431262"/>
                  </a:lnTo>
                  <a:lnTo>
                    <a:pt x="2723974" y="434571"/>
                  </a:lnTo>
                  <a:lnTo>
                    <a:pt x="2673021" y="437531"/>
                  </a:lnTo>
                  <a:lnTo>
                    <a:pt x="2621590" y="440144"/>
                  </a:lnTo>
                  <a:lnTo>
                    <a:pt x="2569746" y="442410"/>
                  </a:lnTo>
                  <a:lnTo>
                    <a:pt x="2517551" y="444330"/>
                  </a:lnTo>
                  <a:lnTo>
                    <a:pt x="2465068" y="445905"/>
                  </a:lnTo>
                  <a:lnTo>
                    <a:pt x="2412360" y="447136"/>
                  </a:lnTo>
                  <a:lnTo>
                    <a:pt x="2359490" y="448022"/>
                  </a:lnTo>
                  <a:lnTo>
                    <a:pt x="2306521" y="448566"/>
                  </a:lnTo>
                  <a:lnTo>
                    <a:pt x="2253516" y="448767"/>
                  </a:lnTo>
                  <a:lnTo>
                    <a:pt x="2200537" y="448627"/>
                  </a:lnTo>
                  <a:lnTo>
                    <a:pt x="2147649" y="448146"/>
                  </a:lnTo>
                  <a:lnTo>
                    <a:pt x="2094913" y="447326"/>
                  </a:lnTo>
                  <a:lnTo>
                    <a:pt x="2042394" y="446166"/>
                  </a:lnTo>
                  <a:lnTo>
                    <a:pt x="1990152" y="444667"/>
                  </a:lnTo>
                  <a:lnTo>
                    <a:pt x="1938253" y="442831"/>
                  </a:lnTo>
                  <a:lnTo>
                    <a:pt x="1886759" y="440659"/>
                  </a:lnTo>
                  <a:lnTo>
                    <a:pt x="1835732" y="438150"/>
                  </a:lnTo>
                  <a:lnTo>
                    <a:pt x="1785235" y="435305"/>
                  </a:lnTo>
                  <a:lnTo>
                    <a:pt x="1735332" y="432126"/>
                  </a:lnTo>
                  <a:lnTo>
                    <a:pt x="1686086" y="428614"/>
                  </a:lnTo>
                  <a:lnTo>
                    <a:pt x="1637559" y="424768"/>
                  </a:lnTo>
                  <a:lnTo>
                    <a:pt x="1589815" y="420590"/>
                  </a:lnTo>
                  <a:lnTo>
                    <a:pt x="1542916" y="416080"/>
                  </a:lnTo>
                  <a:lnTo>
                    <a:pt x="1496926" y="411239"/>
                  </a:lnTo>
                  <a:lnTo>
                    <a:pt x="1451906" y="406069"/>
                  </a:lnTo>
                  <a:lnTo>
                    <a:pt x="1407922" y="400569"/>
                  </a:lnTo>
                  <a:lnTo>
                    <a:pt x="0" y="544587"/>
                  </a:lnTo>
                  <a:close/>
                </a:path>
              </a:pathLst>
            </a:custGeom>
            <a:ln w="9524">
              <a:solidFill>
                <a:srgbClr val="000000"/>
              </a:solidFill>
            </a:ln>
          </p:spPr>
          <p:txBody>
            <a:bodyPr wrap="square" lIns="0" tIns="0" rIns="0" bIns="0" rtlCol="0"/>
            <a:lstStyle/>
            <a:p>
              <a:endParaRPr sz="1950"/>
            </a:p>
          </p:txBody>
        </p:sp>
      </p:grpSp>
      <p:sp>
        <p:nvSpPr>
          <p:cNvPr id="33" name="object 33"/>
          <p:cNvSpPr txBox="1"/>
          <p:nvPr/>
        </p:nvSpPr>
        <p:spPr>
          <a:xfrm>
            <a:off x="6625780" y="3750455"/>
            <a:ext cx="1270798" cy="240450"/>
          </a:xfrm>
          <a:prstGeom prst="rect">
            <a:avLst/>
          </a:prstGeom>
        </p:spPr>
        <p:txBody>
          <a:bodyPr vert="horz" wrap="square" lIns="0" tIns="9525" rIns="0" bIns="0" rtlCol="0">
            <a:spAutoFit/>
          </a:bodyPr>
          <a:lstStyle/>
          <a:p>
            <a:pPr marL="9525">
              <a:spcBef>
                <a:spcPts val="75"/>
              </a:spcBef>
            </a:pPr>
            <a:r>
              <a:rPr sz="1500" dirty="0">
                <a:latin typeface="微软雅黑" panose="020B0503020204020204" charset="-122"/>
                <a:cs typeface="微软雅黑" panose="020B0503020204020204" charset="-122"/>
              </a:rPr>
              <a:t>物理</a:t>
            </a:r>
            <a:r>
              <a:rPr sz="1500" dirty="0">
                <a:latin typeface="Times New Roman" panose="02020603050405020304"/>
                <a:cs typeface="Times New Roman" panose="02020603050405020304"/>
              </a:rPr>
              <a:t>I/O</a:t>
            </a:r>
            <a:r>
              <a:rPr sz="1500" dirty="0">
                <a:latin typeface="微软雅黑" panose="020B0503020204020204" charset="-122"/>
                <a:cs typeface="微软雅黑" panose="020B0503020204020204" charset="-122"/>
              </a:rPr>
              <a:t>操作</a:t>
            </a:r>
          </a:p>
        </p:txBody>
      </p:sp>
      <p:grpSp>
        <p:nvGrpSpPr>
          <p:cNvPr id="34" name="object 34"/>
          <p:cNvGrpSpPr/>
          <p:nvPr/>
        </p:nvGrpSpPr>
        <p:grpSpPr>
          <a:xfrm>
            <a:off x="3523470" y="914400"/>
            <a:ext cx="2581579" cy="1013460"/>
            <a:chOff x="4697959" y="876699"/>
            <a:chExt cx="3117215" cy="1351280"/>
          </a:xfrm>
        </p:grpSpPr>
        <p:sp>
          <p:nvSpPr>
            <p:cNvPr id="35" name="object 35"/>
            <p:cNvSpPr/>
            <p:nvPr/>
          </p:nvSpPr>
          <p:spPr>
            <a:xfrm>
              <a:off x="4702722" y="881461"/>
              <a:ext cx="3107690" cy="1341755"/>
            </a:xfrm>
            <a:custGeom>
              <a:avLst/>
              <a:gdLst/>
              <a:ahLst/>
              <a:cxnLst/>
              <a:rect l="l" t="t" r="r" b="b"/>
              <a:pathLst>
                <a:path w="3107690" h="1341755">
                  <a:moveTo>
                    <a:pt x="1538516" y="0"/>
                  </a:moveTo>
                  <a:lnTo>
                    <a:pt x="1430014" y="1355"/>
                  </a:lnTo>
                  <a:lnTo>
                    <a:pt x="1322264" y="4775"/>
                  </a:lnTo>
                  <a:lnTo>
                    <a:pt x="1215684" y="10238"/>
                  </a:lnTo>
                  <a:lnTo>
                    <a:pt x="1162962" y="13729"/>
                  </a:lnTo>
                  <a:lnTo>
                    <a:pt x="1110690" y="17722"/>
                  </a:lnTo>
                  <a:lnTo>
                    <a:pt x="1058919" y="22216"/>
                  </a:lnTo>
                  <a:lnTo>
                    <a:pt x="1007702" y="27208"/>
                  </a:lnTo>
                  <a:lnTo>
                    <a:pt x="957090" y="32694"/>
                  </a:lnTo>
                  <a:lnTo>
                    <a:pt x="907136" y="38672"/>
                  </a:lnTo>
                  <a:lnTo>
                    <a:pt x="857891" y="45140"/>
                  </a:lnTo>
                  <a:lnTo>
                    <a:pt x="809409" y="52095"/>
                  </a:lnTo>
                  <a:lnTo>
                    <a:pt x="761742" y="59534"/>
                  </a:lnTo>
                  <a:lnTo>
                    <a:pt x="714941" y="67454"/>
                  </a:lnTo>
                  <a:lnTo>
                    <a:pt x="669058" y="75853"/>
                  </a:lnTo>
                  <a:lnTo>
                    <a:pt x="624147" y="84728"/>
                  </a:lnTo>
                  <a:lnTo>
                    <a:pt x="580258" y="94077"/>
                  </a:lnTo>
                  <a:lnTo>
                    <a:pt x="537445" y="103896"/>
                  </a:lnTo>
                  <a:lnTo>
                    <a:pt x="495760" y="114184"/>
                  </a:lnTo>
                  <a:lnTo>
                    <a:pt x="455254" y="124937"/>
                  </a:lnTo>
                  <a:lnTo>
                    <a:pt x="415980" y="136153"/>
                  </a:lnTo>
                  <a:lnTo>
                    <a:pt x="377991" y="147829"/>
                  </a:lnTo>
                  <a:lnTo>
                    <a:pt x="341337" y="159963"/>
                  </a:lnTo>
                  <a:lnTo>
                    <a:pt x="272248" y="185592"/>
                  </a:lnTo>
                  <a:lnTo>
                    <a:pt x="227372" y="204636"/>
                  </a:lnTo>
                  <a:lnTo>
                    <a:pt x="186623" y="224084"/>
                  </a:lnTo>
                  <a:lnTo>
                    <a:pt x="149973" y="243895"/>
                  </a:lnTo>
                  <a:lnTo>
                    <a:pt x="117395" y="264028"/>
                  </a:lnTo>
                  <a:lnTo>
                    <a:pt x="64341" y="305095"/>
                  </a:lnTo>
                  <a:lnTo>
                    <a:pt x="27239" y="346958"/>
                  </a:lnTo>
                  <a:lnTo>
                    <a:pt x="5866" y="389287"/>
                  </a:lnTo>
                  <a:lnTo>
                    <a:pt x="0" y="431756"/>
                  </a:lnTo>
                  <a:lnTo>
                    <a:pt x="2812" y="452941"/>
                  </a:lnTo>
                  <a:lnTo>
                    <a:pt x="19788" y="495003"/>
                  </a:lnTo>
                  <a:lnTo>
                    <a:pt x="51714" y="536385"/>
                  </a:lnTo>
                  <a:lnTo>
                    <a:pt x="98367" y="576758"/>
                  </a:lnTo>
                  <a:lnTo>
                    <a:pt x="159525" y="615795"/>
                  </a:lnTo>
                  <a:lnTo>
                    <a:pt x="195473" y="634709"/>
                  </a:lnTo>
                  <a:lnTo>
                    <a:pt x="234965" y="653166"/>
                  </a:lnTo>
                  <a:lnTo>
                    <a:pt x="277971" y="671125"/>
                  </a:lnTo>
                  <a:lnTo>
                    <a:pt x="324464" y="688545"/>
                  </a:lnTo>
                  <a:lnTo>
                    <a:pt x="374416" y="705385"/>
                  </a:lnTo>
                  <a:lnTo>
                    <a:pt x="427800" y="721603"/>
                  </a:lnTo>
                  <a:lnTo>
                    <a:pt x="484587" y="737159"/>
                  </a:lnTo>
                  <a:lnTo>
                    <a:pt x="544750" y="752012"/>
                  </a:lnTo>
                  <a:lnTo>
                    <a:pt x="608261" y="766120"/>
                  </a:lnTo>
                  <a:lnTo>
                    <a:pt x="675092" y="779444"/>
                  </a:lnTo>
                  <a:lnTo>
                    <a:pt x="112482" y="1341165"/>
                  </a:lnTo>
                  <a:lnTo>
                    <a:pt x="1219160" y="844214"/>
                  </a:lnTo>
                  <a:lnTo>
                    <a:pt x="1886922" y="844214"/>
                  </a:lnTo>
                  <a:lnTo>
                    <a:pt x="1907726" y="842984"/>
                  </a:lnTo>
                  <a:lnTo>
                    <a:pt x="1962908" y="839135"/>
                  </a:lnTo>
                  <a:lnTo>
                    <a:pt x="2017494" y="834738"/>
                  </a:lnTo>
                  <a:lnTo>
                    <a:pt x="2071428" y="829798"/>
                  </a:lnTo>
                  <a:lnTo>
                    <a:pt x="2124654" y="824322"/>
                  </a:lnTo>
                  <a:lnTo>
                    <a:pt x="2177119" y="818317"/>
                  </a:lnTo>
                  <a:lnTo>
                    <a:pt x="2228766" y="811786"/>
                  </a:lnTo>
                  <a:lnTo>
                    <a:pt x="2279539" y="804738"/>
                  </a:lnTo>
                  <a:lnTo>
                    <a:pt x="2329385" y="797178"/>
                  </a:lnTo>
                  <a:lnTo>
                    <a:pt x="2378246" y="789111"/>
                  </a:lnTo>
                  <a:lnTo>
                    <a:pt x="2426069" y="780545"/>
                  </a:lnTo>
                  <a:lnTo>
                    <a:pt x="2472797" y="771484"/>
                  </a:lnTo>
                  <a:lnTo>
                    <a:pt x="2518376" y="761936"/>
                  </a:lnTo>
                  <a:lnTo>
                    <a:pt x="2562750" y="751905"/>
                  </a:lnTo>
                  <a:lnTo>
                    <a:pt x="2605864" y="741398"/>
                  </a:lnTo>
                  <a:lnTo>
                    <a:pt x="2647662" y="730422"/>
                  </a:lnTo>
                  <a:lnTo>
                    <a:pt x="2688089" y="718981"/>
                  </a:lnTo>
                  <a:lnTo>
                    <a:pt x="2727089" y="707083"/>
                  </a:lnTo>
                  <a:lnTo>
                    <a:pt x="2764609" y="694732"/>
                  </a:lnTo>
                  <a:lnTo>
                    <a:pt x="2800591" y="681936"/>
                  </a:lnTo>
                  <a:lnTo>
                    <a:pt x="2879869" y="649655"/>
                  </a:lnTo>
                  <a:lnTo>
                    <a:pt x="2920630" y="630206"/>
                  </a:lnTo>
                  <a:lnTo>
                    <a:pt x="2957290" y="610393"/>
                  </a:lnTo>
                  <a:lnTo>
                    <a:pt x="2989878" y="590258"/>
                  </a:lnTo>
                  <a:lnTo>
                    <a:pt x="3042948" y="549185"/>
                  </a:lnTo>
                  <a:lnTo>
                    <a:pt x="3080064" y="507315"/>
                  </a:lnTo>
                  <a:lnTo>
                    <a:pt x="3101447" y="464977"/>
                  </a:lnTo>
                  <a:lnTo>
                    <a:pt x="3107320" y="422500"/>
                  </a:lnTo>
                  <a:lnTo>
                    <a:pt x="3104511" y="401312"/>
                  </a:lnTo>
                  <a:lnTo>
                    <a:pt x="3087537" y="359242"/>
                  </a:lnTo>
                  <a:lnTo>
                    <a:pt x="3055610" y="317855"/>
                  </a:lnTo>
                  <a:lnTo>
                    <a:pt x="3008953" y="277478"/>
                  </a:lnTo>
                  <a:lnTo>
                    <a:pt x="2947788" y="238440"/>
                  </a:lnTo>
                  <a:lnTo>
                    <a:pt x="2911835" y="219527"/>
                  </a:lnTo>
                  <a:lnTo>
                    <a:pt x="2872338" y="201071"/>
                  </a:lnTo>
                  <a:lnTo>
                    <a:pt x="2829325" y="183115"/>
                  </a:lnTo>
                  <a:lnTo>
                    <a:pt x="2782825" y="165699"/>
                  </a:lnTo>
                  <a:lnTo>
                    <a:pt x="2732865" y="148864"/>
                  </a:lnTo>
                  <a:lnTo>
                    <a:pt x="2679472" y="132651"/>
                  </a:lnTo>
                  <a:lnTo>
                    <a:pt x="2622675" y="117103"/>
                  </a:lnTo>
                  <a:lnTo>
                    <a:pt x="2562502" y="102258"/>
                  </a:lnTo>
                  <a:lnTo>
                    <a:pt x="2498980" y="88160"/>
                  </a:lnTo>
                  <a:lnTo>
                    <a:pt x="2432137" y="74848"/>
                  </a:lnTo>
                  <a:lnTo>
                    <a:pt x="2383496" y="66039"/>
                  </a:lnTo>
                  <a:lnTo>
                    <a:pt x="2334103" y="57794"/>
                  </a:lnTo>
                  <a:lnTo>
                    <a:pt x="2284010" y="50110"/>
                  </a:lnTo>
                  <a:lnTo>
                    <a:pt x="2233270" y="42985"/>
                  </a:lnTo>
                  <a:lnTo>
                    <a:pt x="2181936" y="36417"/>
                  </a:lnTo>
                  <a:lnTo>
                    <a:pt x="2130059" y="30402"/>
                  </a:lnTo>
                  <a:lnTo>
                    <a:pt x="2077691" y="24937"/>
                  </a:lnTo>
                  <a:lnTo>
                    <a:pt x="2024885" y="20021"/>
                  </a:lnTo>
                  <a:lnTo>
                    <a:pt x="1971692" y="15650"/>
                  </a:lnTo>
                  <a:lnTo>
                    <a:pt x="1918166" y="11822"/>
                  </a:lnTo>
                  <a:lnTo>
                    <a:pt x="1864358" y="8534"/>
                  </a:lnTo>
                  <a:lnTo>
                    <a:pt x="1810320" y="5783"/>
                  </a:lnTo>
                  <a:lnTo>
                    <a:pt x="1701765" y="1884"/>
                  </a:lnTo>
                  <a:lnTo>
                    <a:pt x="1592918" y="103"/>
                  </a:lnTo>
                  <a:lnTo>
                    <a:pt x="1538516" y="0"/>
                  </a:lnTo>
                  <a:close/>
                </a:path>
                <a:path w="3107690" h="1341755">
                  <a:moveTo>
                    <a:pt x="1886922" y="844214"/>
                  </a:moveTo>
                  <a:lnTo>
                    <a:pt x="1219160" y="844214"/>
                  </a:lnTo>
                  <a:lnTo>
                    <a:pt x="1277184" y="847414"/>
                  </a:lnTo>
                  <a:lnTo>
                    <a:pt x="1335275" y="849993"/>
                  </a:lnTo>
                  <a:lnTo>
                    <a:pt x="1393378" y="851958"/>
                  </a:lnTo>
                  <a:lnTo>
                    <a:pt x="1451439" y="853315"/>
                  </a:lnTo>
                  <a:lnTo>
                    <a:pt x="1509400" y="854069"/>
                  </a:lnTo>
                  <a:lnTo>
                    <a:pt x="1567208" y="854226"/>
                  </a:lnTo>
                  <a:lnTo>
                    <a:pt x="1624807" y="853794"/>
                  </a:lnTo>
                  <a:lnTo>
                    <a:pt x="1682141" y="852776"/>
                  </a:lnTo>
                  <a:lnTo>
                    <a:pt x="1739155" y="851181"/>
                  </a:lnTo>
                  <a:lnTo>
                    <a:pt x="1795794" y="849013"/>
                  </a:lnTo>
                  <a:lnTo>
                    <a:pt x="1852003" y="846278"/>
                  </a:lnTo>
                  <a:lnTo>
                    <a:pt x="1886922" y="844214"/>
                  </a:lnTo>
                  <a:close/>
                </a:path>
              </a:pathLst>
            </a:custGeom>
            <a:solidFill>
              <a:srgbClr val="EAEAEA"/>
            </a:solidFill>
          </p:spPr>
          <p:txBody>
            <a:bodyPr wrap="square" lIns="0" tIns="0" rIns="0" bIns="0" rtlCol="0"/>
            <a:lstStyle/>
            <a:p>
              <a:endParaRPr sz="1950"/>
            </a:p>
          </p:txBody>
        </p:sp>
        <p:sp>
          <p:nvSpPr>
            <p:cNvPr id="36" name="object 36"/>
            <p:cNvSpPr/>
            <p:nvPr/>
          </p:nvSpPr>
          <p:spPr>
            <a:xfrm>
              <a:off x="4702722" y="881461"/>
              <a:ext cx="3107690" cy="1341755"/>
            </a:xfrm>
            <a:custGeom>
              <a:avLst/>
              <a:gdLst/>
              <a:ahLst/>
              <a:cxnLst/>
              <a:rect l="l" t="t" r="r" b="b"/>
              <a:pathLst>
                <a:path w="3107690" h="1341755">
                  <a:moveTo>
                    <a:pt x="112482" y="1341165"/>
                  </a:moveTo>
                  <a:lnTo>
                    <a:pt x="675092" y="779444"/>
                  </a:lnTo>
                  <a:lnTo>
                    <a:pt x="608261" y="766120"/>
                  </a:lnTo>
                  <a:lnTo>
                    <a:pt x="544750" y="752012"/>
                  </a:lnTo>
                  <a:lnTo>
                    <a:pt x="484587" y="737159"/>
                  </a:lnTo>
                  <a:lnTo>
                    <a:pt x="427800" y="721603"/>
                  </a:lnTo>
                  <a:lnTo>
                    <a:pt x="374416" y="705385"/>
                  </a:lnTo>
                  <a:lnTo>
                    <a:pt x="324464" y="688545"/>
                  </a:lnTo>
                  <a:lnTo>
                    <a:pt x="277971" y="671125"/>
                  </a:lnTo>
                  <a:lnTo>
                    <a:pt x="234965" y="653166"/>
                  </a:lnTo>
                  <a:lnTo>
                    <a:pt x="195473" y="634709"/>
                  </a:lnTo>
                  <a:lnTo>
                    <a:pt x="159525" y="615795"/>
                  </a:lnTo>
                  <a:lnTo>
                    <a:pt x="98367" y="576758"/>
                  </a:lnTo>
                  <a:lnTo>
                    <a:pt x="51714" y="536385"/>
                  </a:lnTo>
                  <a:lnTo>
                    <a:pt x="19788" y="495003"/>
                  </a:lnTo>
                  <a:lnTo>
                    <a:pt x="2812" y="452941"/>
                  </a:lnTo>
                  <a:lnTo>
                    <a:pt x="0" y="431756"/>
                  </a:lnTo>
                  <a:lnTo>
                    <a:pt x="1008" y="410525"/>
                  </a:lnTo>
                  <a:lnTo>
                    <a:pt x="14600" y="368085"/>
                  </a:lnTo>
                  <a:lnTo>
                    <a:pt x="43810" y="325948"/>
                  </a:lnTo>
                  <a:lnTo>
                    <a:pt x="88860" y="284442"/>
                  </a:lnTo>
                  <a:lnTo>
                    <a:pt x="149973" y="243895"/>
                  </a:lnTo>
                  <a:lnTo>
                    <a:pt x="186623" y="224084"/>
                  </a:lnTo>
                  <a:lnTo>
                    <a:pt x="227372" y="204636"/>
                  </a:lnTo>
                  <a:lnTo>
                    <a:pt x="272248" y="185592"/>
                  </a:lnTo>
                  <a:lnTo>
                    <a:pt x="341337" y="159963"/>
                  </a:lnTo>
                  <a:lnTo>
                    <a:pt x="377991" y="147829"/>
                  </a:lnTo>
                  <a:lnTo>
                    <a:pt x="415980" y="136153"/>
                  </a:lnTo>
                  <a:lnTo>
                    <a:pt x="455254" y="124937"/>
                  </a:lnTo>
                  <a:lnTo>
                    <a:pt x="495760" y="114184"/>
                  </a:lnTo>
                  <a:lnTo>
                    <a:pt x="537445" y="103896"/>
                  </a:lnTo>
                  <a:lnTo>
                    <a:pt x="580258" y="94077"/>
                  </a:lnTo>
                  <a:lnTo>
                    <a:pt x="624147" y="84728"/>
                  </a:lnTo>
                  <a:lnTo>
                    <a:pt x="669058" y="75853"/>
                  </a:lnTo>
                  <a:lnTo>
                    <a:pt x="714941" y="67454"/>
                  </a:lnTo>
                  <a:lnTo>
                    <a:pt x="761742" y="59534"/>
                  </a:lnTo>
                  <a:lnTo>
                    <a:pt x="809409" y="52095"/>
                  </a:lnTo>
                  <a:lnTo>
                    <a:pt x="857891" y="45140"/>
                  </a:lnTo>
                  <a:lnTo>
                    <a:pt x="907136" y="38672"/>
                  </a:lnTo>
                  <a:lnTo>
                    <a:pt x="957090" y="32694"/>
                  </a:lnTo>
                  <a:lnTo>
                    <a:pt x="1007702" y="27208"/>
                  </a:lnTo>
                  <a:lnTo>
                    <a:pt x="1058919" y="22216"/>
                  </a:lnTo>
                  <a:lnTo>
                    <a:pt x="1110690" y="17722"/>
                  </a:lnTo>
                  <a:lnTo>
                    <a:pt x="1162962" y="13729"/>
                  </a:lnTo>
                  <a:lnTo>
                    <a:pt x="1215684" y="10238"/>
                  </a:lnTo>
                  <a:lnTo>
                    <a:pt x="1268801" y="7252"/>
                  </a:lnTo>
                  <a:lnTo>
                    <a:pt x="1322264" y="4775"/>
                  </a:lnTo>
                  <a:lnTo>
                    <a:pt x="1376019" y="2808"/>
                  </a:lnTo>
                  <a:lnTo>
                    <a:pt x="1430014" y="1355"/>
                  </a:lnTo>
                  <a:lnTo>
                    <a:pt x="1484197" y="418"/>
                  </a:lnTo>
                  <a:lnTo>
                    <a:pt x="1538516" y="0"/>
                  </a:lnTo>
                  <a:lnTo>
                    <a:pt x="1592918" y="103"/>
                  </a:lnTo>
                  <a:lnTo>
                    <a:pt x="1647352" y="730"/>
                  </a:lnTo>
                  <a:lnTo>
                    <a:pt x="1701765" y="1884"/>
                  </a:lnTo>
                  <a:lnTo>
                    <a:pt x="1756105" y="3568"/>
                  </a:lnTo>
                  <a:lnTo>
                    <a:pt x="1810320" y="5783"/>
                  </a:lnTo>
                  <a:lnTo>
                    <a:pt x="1864358" y="8534"/>
                  </a:lnTo>
                  <a:lnTo>
                    <a:pt x="1918166" y="11822"/>
                  </a:lnTo>
                  <a:lnTo>
                    <a:pt x="1971692" y="15650"/>
                  </a:lnTo>
                  <a:lnTo>
                    <a:pt x="2024885" y="20021"/>
                  </a:lnTo>
                  <a:lnTo>
                    <a:pt x="2077691" y="24937"/>
                  </a:lnTo>
                  <a:lnTo>
                    <a:pt x="2130059" y="30402"/>
                  </a:lnTo>
                  <a:lnTo>
                    <a:pt x="2181936" y="36417"/>
                  </a:lnTo>
                  <a:lnTo>
                    <a:pt x="2233270" y="42985"/>
                  </a:lnTo>
                  <a:lnTo>
                    <a:pt x="2284010" y="50110"/>
                  </a:lnTo>
                  <a:lnTo>
                    <a:pt x="2334103" y="57794"/>
                  </a:lnTo>
                  <a:lnTo>
                    <a:pt x="2383496" y="66039"/>
                  </a:lnTo>
                  <a:lnTo>
                    <a:pt x="2432137" y="74848"/>
                  </a:lnTo>
                  <a:lnTo>
                    <a:pt x="2498980" y="88160"/>
                  </a:lnTo>
                  <a:lnTo>
                    <a:pt x="2562502" y="102258"/>
                  </a:lnTo>
                  <a:lnTo>
                    <a:pt x="2622675" y="117103"/>
                  </a:lnTo>
                  <a:lnTo>
                    <a:pt x="2679472" y="132651"/>
                  </a:lnTo>
                  <a:lnTo>
                    <a:pt x="2732865" y="148864"/>
                  </a:lnTo>
                  <a:lnTo>
                    <a:pt x="2782825" y="165699"/>
                  </a:lnTo>
                  <a:lnTo>
                    <a:pt x="2829325" y="183115"/>
                  </a:lnTo>
                  <a:lnTo>
                    <a:pt x="2872338" y="201071"/>
                  </a:lnTo>
                  <a:lnTo>
                    <a:pt x="2911835" y="219527"/>
                  </a:lnTo>
                  <a:lnTo>
                    <a:pt x="2947788" y="238440"/>
                  </a:lnTo>
                  <a:lnTo>
                    <a:pt x="3008953" y="277478"/>
                  </a:lnTo>
                  <a:lnTo>
                    <a:pt x="3055610" y="317855"/>
                  </a:lnTo>
                  <a:lnTo>
                    <a:pt x="3087537" y="359242"/>
                  </a:lnTo>
                  <a:lnTo>
                    <a:pt x="3104511" y="401312"/>
                  </a:lnTo>
                  <a:lnTo>
                    <a:pt x="3107320" y="422500"/>
                  </a:lnTo>
                  <a:lnTo>
                    <a:pt x="3106308" y="443736"/>
                  </a:lnTo>
                  <a:lnTo>
                    <a:pt x="3092708" y="486184"/>
                  </a:lnTo>
                  <a:lnTo>
                    <a:pt x="3063486" y="528329"/>
                  </a:lnTo>
                  <a:lnTo>
                    <a:pt x="3018421" y="569841"/>
                  </a:lnTo>
                  <a:lnTo>
                    <a:pt x="2957290" y="610393"/>
                  </a:lnTo>
                  <a:lnTo>
                    <a:pt x="2920630" y="630206"/>
                  </a:lnTo>
                  <a:lnTo>
                    <a:pt x="2879869" y="649655"/>
                  </a:lnTo>
                  <a:lnTo>
                    <a:pt x="2834981" y="668700"/>
                  </a:lnTo>
                  <a:lnTo>
                    <a:pt x="2764609" y="694732"/>
                  </a:lnTo>
                  <a:lnTo>
                    <a:pt x="2727089" y="707083"/>
                  </a:lnTo>
                  <a:lnTo>
                    <a:pt x="2688089" y="718981"/>
                  </a:lnTo>
                  <a:lnTo>
                    <a:pt x="2647662" y="730422"/>
                  </a:lnTo>
                  <a:lnTo>
                    <a:pt x="2605864" y="741398"/>
                  </a:lnTo>
                  <a:lnTo>
                    <a:pt x="2562750" y="751905"/>
                  </a:lnTo>
                  <a:lnTo>
                    <a:pt x="2518376" y="761936"/>
                  </a:lnTo>
                  <a:lnTo>
                    <a:pt x="2472797" y="771484"/>
                  </a:lnTo>
                  <a:lnTo>
                    <a:pt x="2426069" y="780545"/>
                  </a:lnTo>
                  <a:lnTo>
                    <a:pt x="2378246" y="789111"/>
                  </a:lnTo>
                  <a:lnTo>
                    <a:pt x="2329385" y="797178"/>
                  </a:lnTo>
                  <a:lnTo>
                    <a:pt x="2279539" y="804738"/>
                  </a:lnTo>
                  <a:lnTo>
                    <a:pt x="2228766" y="811786"/>
                  </a:lnTo>
                  <a:lnTo>
                    <a:pt x="2177119" y="818317"/>
                  </a:lnTo>
                  <a:lnTo>
                    <a:pt x="2124654" y="824322"/>
                  </a:lnTo>
                  <a:lnTo>
                    <a:pt x="2071428" y="829798"/>
                  </a:lnTo>
                  <a:lnTo>
                    <a:pt x="2017494" y="834738"/>
                  </a:lnTo>
                  <a:lnTo>
                    <a:pt x="1962908" y="839135"/>
                  </a:lnTo>
                  <a:lnTo>
                    <a:pt x="1907726" y="842984"/>
                  </a:lnTo>
                  <a:lnTo>
                    <a:pt x="1852003" y="846278"/>
                  </a:lnTo>
                  <a:lnTo>
                    <a:pt x="1795794" y="849013"/>
                  </a:lnTo>
                  <a:lnTo>
                    <a:pt x="1739155" y="851181"/>
                  </a:lnTo>
                  <a:lnTo>
                    <a:pt x="1682141" y="852776"/>
                  </a:lnTo>
                  <a:lnTo>
                    <a:pt x="1624807" y="853794"/>
                  </a:lnTo>
                  <a:lnTo>
                    <a:pt x="1567208" y="854226"/>
                  </a:lnTo>
                  <a:lnTo>
                    <a:pt x="1509400" y="854069"/>
                  </a:lnTo>
                  <a:lnTo>
                    <a:pt x="1451439" y="853315"/>
                  </a:lnTo>
                  <a:lnTo>
                    <a:pt x="1393378" y="851958"/>
                  </a:lnTo>
                  <a:lnTo>
                    <a:pt x="1335275" y="849993"/>
                  </a:lnTo>
                  <a:lnTo>
                    <a:pt x="1277184" y="847414"/>
                  </a:lnTo>
                  <a:lnTo>
                    <a:pt x="1219160" y="844214"/>
                  </a:lnTo>
                  <a:lnTo>
                    <a:pt x="112482" y="1341165"/>
                  </a:lnTo>
                  <a:close/>
                </a:path>
              </a:pathLst>
            </a:custGeom>
            <a:ln w="9525">
              <a:solidFill>
                <a:srgbClr val="000000"/>
              </a:solidFill>
            </a:ln>
          </p:spPr>
          <p:txBody>
            <a:bodyPr wrap="square" lIns="0" tIns="0" rIns="0" bIns="0" rtlCol="0"/>
            <a:lstStyle/>
            <a:p>
              <a:endParaRPr sz="1950"/>
            </a:p>
          </p:txBody>
        </p:sp>
      </p:grpSp>
      <p:sp>
        <p:nvSpPr>
          <p:cNvPr id="37" name="object 37"/>
          <p:cNvSpPr txBox="1"/>
          <p:nvPr/>
        </p:nvSpPr>
        <p:spPr>
          <a:xfrm>
            <a:off x="3927919" y="978871"/>
            <a:ext cx="1740503" cy="446437"/>
          </a:xfrm>
          <a:prstGeom prst="rect">
            <a:avLst/>
          </a:prstGeom>
        </p:spPr>
        <p:txBody>
          <a:bodyPr vert="horz" wrap="square" lIns="0" tIns="35719" rIns="0" bIns="0" rtlCol="0">
            <a:spAutoFit/>
          </a:bodyPr>
          <a:lstStyle/>
          <a:p>
            <a:pPr marL="9525" marR="3810">
              <a:lnSpc>
                <a:spcPts val="1620"/>
              </a:lnSpc>
              <a:spcBef>
                <a:spcPts val="280"/>
              </a:spcBef>
            </a:pPr>
            <a:r>
              <a:rPr sz="1500" dirty="0">
                <a:latin typeface="Times New Roman" panose="02020603050405020304"/>
                <a:cs typeface="Times New Roman" panose="02020603050405020304"/>
              </a:rPr>
              <a:t>I/</a:t>
            </a:r>
            <a:r>
              <a:rPr sz="1500" dirty="0" err="1">
                <a:latin typeface="Times New Roman" panose="02020603050405020304"/>
                <a:cs typeface="Times New Roman" panose="02020603050405020304"/>
              </a:rPr>
              <a:t>O</a:t>
            </a:r>
            <a:r>
              <a:rPr sz="1500" dirty="0" err="1">
                <a:latin typeface="微软雅黑" panose="020B0503020204020204" charset="-122"/>
                <a:cs typeface="微软雅黑" panose="020B0503020204020204" charset="-122"/>
              </a:rPr>
              <a:t>系统调用，数</a:t>
            </a:r>
            <a:r>
              <a:rPr sz="1500" dirty="0">
                <a:latin typeface="微软雅黑" panose="020B0503020204020204" charset="-122"/>
                <a:cs typeface="微软雅黑" panose="020B0503020204020204" charset="-122"/>
              </a:rPr>
              <a:t> </a:t>
            </a:r>
            <a:r>
              <a:rPr sz="1500" dirty="0" err="1">
                <a:latin typeface="微软雅黑" panose="020B0503020204020204" charset="-122"/>
                <a:cs typeface="微软雅黑" panose="020B0503020204020204" charset="-122"/>
              </a:rPr>
              <a:t>据格式化</a:t>
            </a:r>
            <a:r>
              <a:rPr lang="en-US" sz="1500" dirty="0" err="1">
                <a:latin typeface="微软雅黑" panose="020B0503020204020204" charset="-122"/>
                <a:cs typeface="微软雅黑" panose="020B0503020204020204" charset="-122"/>
              </a:rPr>
              <a:t>,</a:t>
            </a:r>
            <a:r>
              <a:rPr sz="1500" dirty="0" err="1">
                <a:latin typeface="Times New Roman" panose="02020603050405020304"/>
                <a:cs typeface="Times New Roman" panose="02020603050405020304"/>
              </a:rPr>
              <a:t>S</a:t>
            </a:r>
            <a:r>
              <a:rPr sz="1500" spc="4" dirty="0" err="1">
                <a:latin typeface="Times New Roman" panose="02020603050405020304"/>
                <a:cs typeface="Times New Roman" panose="02020603050405020304"/>
              </a:rPr>
              <a:t>p</a:t>
            </a:r>
            <a:r>
              <a:rPr sz="1500" dirty="0" err="1">
                <a:latin typeface="Times New Roman" panose="02020603050405020304"/>
                <a:cs typeface="Times New Roman" panose="02020603050405020304"/>
              </a:rPr>
              <a:t>ool</a:t>
            </a:r>
            <a:r>
              <a:rPr sz="1500" spc="-8" dirty="0" err="1">
                <a:latin typeface="Times New Roman" panose="02020603050405020304"/>
                <a:cs typeface="Times New Roman" panose="02020603050405020304"/>
              </a:rPr>
              <a:t>i</a:t>
            </a:r>
            <a:r>
              <a:rPr sz="1500" dirty="0" err="1">
                <a:latin typeface="Times New Roman" panose="02020603050405020304"/>
                <a:cs typeface="Times New Roman" panose="02020603050405020304"/>
              </a:rPr>
              <a:t>ng</a:t>
            </a:r>
            <a:endParaRPr sz="1500" dirty="0">
              <a:latin typeface="Times New Roman" panose="02020603050405020304"/>
              <a:cs typeface="Times New Roman" panose="02020603050405020304"/>
            </a:endParaRPr>
          </a:p>
        </p:txBody>
      </p:sp>
      <p:sp>
        <p:nvSpPr>
          <p:cNvPr id="39" name="标题 19"/>
          <p:cNvSpPr>
            <a:spLocks noGrp="1"/>
          </p:cNvSpPr>
          <p:nvPr>
            <p:ph type="title"/>
          </p:nvPr>
        </p:nvSpPr>
        <p:spPr>
          <a:xfrm>
            <a:off x="381000" y="304800"/>
            <a:ext cx="7848600" cy="676275"/>
          </a:xfrm>
        </p:spPr>
        <p:txBody>
          <a:bodyPr/>
          <a:lstStyle/>
          <a:p>
            <a:r>
              <a:rPr lang="en-US" altLang="zh-CN" sz="3200" spc="-8" dirty="0">
                <a:solidFill>
                  <a:srgbClr val="006FC0"/>
                </a:solidFill>
                <a:latin typeface="Times New Roman" panose="02020603050405020304"/>
                <a:cs typeface="Times New Roman" panose="02020603050405020304"/>
              </a:rPr>
              <a:t>I/</a:t>
            </a:r>
            <a:r>
              <a:rPr lang="en-US" altLang="zh-CN" sz="3200" spc="-4" dirty="0">
                <a:solidFill>
                  <a:srgbClr val="006FC0"/>
                </a:solidFill>
                <a:latin typeface="Times New Roman" panose="02020603050405020304"/>
                <a:cs typeface="Times New Roman" panose="02020603050405020304"/>
              </a:rPr>
              <a:t>O</a:t>
            </a:r>
            <a:r>
              <a:rPr lang="zh-CN" altLang="en-US" sz="3200" spc="-8" dirty="0">
                <a:solidFill>
                  <a:srgbClr val="006FC0"/>
                </a:solidFill>
                <a:latin typeface="微软雅黑" panose="020B0503020204020204" charset="-122"/>
                <a:cs typeface="微软雅黑" panose="020B0503020204020204" charset="-122"/>
              </a:rPr>
              <a:t>软件功能</a:t>
            </a:r>
            <a:endParaRPr lang="zh-CN" altLang="en-US" sz="3200" dirty="0"/>
          </a:p>
        </p:txBody>
      </p:sp>
      <p:sp>
        <p:nvSpPr>
          <p:cNvPr id="40" name="矩形 39"/>
          <p:cNvSpPr/>
          <p:nvPr/>
        </p:nvSpPr>
        <p:spPr>
          <a:xfrm>
            <a:off x="3194719" y="5951"/>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sp>
        <p:nvSpPr>
          <p:cNvPr id="41" name="object 4"/>
          <p:cNvSpPr txBox="1"/>
          <p:nvPr/>
        </p:nvSpPr>
        <p:spPr bwMode="auto">
          <a:xfrm>
            <a:off x="601012" y="4879553"/>
            <a:ext cx="7984268" cy="1737816"/>
          </a:xfrm>
          <a:prstGeom prst="rect">
            <a:avLst/>
          </a:prstGeom>
          <a:solidFill>
            <a:schemeClr val="bg1">
              <a:lumMod val="95000"/>
            </a:schemeClr>
          </a:solidFill>
          <a:ln>
            <a:noFill/>
          </a:ln>
          <a:effectLst/>
        </p:spPr>
        <p:txBody>
          <a:bodyPr vert="horz" wrap="square" lIns="0" tIns="9049" rIns="0" bIns="0" numCol="1" rtlCol="0" anchor="t" anchorCtr="0" compatLnSpc="1">
            <a:spAutoFit/>
          </a:bodyPr>
          <a:lst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9pPr>
          </a:lstStyle>
          <a:p>
            <a:pPr marL="281305" marR="243205" indent="-243840">
              <a:lnSpc>
                <a:spcPct val="150000"/>
              </a:lnSpc>
              <a:spcBef>
                <a:spcPts val="70"/>
              </a:spcBef>
              <a:buFont typeface="Wingdings" panose="05000000000000000000"/>
              <a:buChar char=""/>
              <a:tabLst>
                <a:tab pos="281940" algn="l"/>
              </a:tabLst>
            </a:pPr>
            <a:r>
              <a:rPr lang="zh-CN" altLang="en-US" sz="2000" kern="0" dirty="0"/>
              <a:t>大部</a:t>
            </a:r>
            <a:r>
              <a:rPr lang="zh-CN" altLang="en-US" sz="2000" kern="0" spc="-4" dirty="0"/>
              <a:t>分</a:t>
            </a:r>
            <a:r>
              <a:rPr lang="en-US" altLang="zh-CN" sz="2000" kern="0" dirty="0">
                <a:latin typeface="Times New Roman" panose="02020603050405020304"/>
                <a:cs typeface="Times New Roman" panose="02020603050405020304"/>
              </a:rPr>
              <a:t>I/</a:t>
            </a:r>
            <a:r>
              <a:rPr lang="en-US" altLang="zh-CN" sz="2000" kern="0" spc="-4" dirty="0">
                <a:latin typeface="Times New Roman" panose="02020603050405020304"/>
                <a:cs typeface="Times New Roman" panose="02020603050405020304"/>
              </a:rPr>
              <a:t>O</a:t>
            </a:r>
            <a:r>
              <a:rPr lang="zh-CN" altLang="en-US" sz="2000" kern="0" dirty="0"/>
              <a:t>软件都包含在</a:t>
            </a:r>
            <a:r>
              <a:rPr lang="en-US" altLang="zh-CN" sz="2000" kern="0" spc="-8" dirty="0">
                <a:latin typeface="Times New Roman" panose="02020603050405020304"/>
                <a:cs typeface="Times New Roman" panose="02020603050405020304"/>
              </a:rPr>
              <a:t>O</a:t>
            </a:r>
            <a:r>
              <a:rPr lang="en-US" altLang="zh-CN" sz="2000" kern="0" spc="-4" dirty="0">
                <a:latin typeface="Times New Roman" panose="02020603050405020304"/>
                <a:cs typeface="Times New Roman" panose="02020603050405020304"/>
              </a:rPr>
              <a:t>S</a:t>
            </a:r>
            <a:r>
              <a:rPr lang="zh-CN" altLang="en-US" sz="2000" kern="0" dirty="0"/>
              <a:t>内核之中，但有一小部分</a:t>
            </a:r>
            <a:r>
              <a:rPr lang="en-US" altLang="zh-CN" sz="2000" kern="0" dirty="0">
                <a:latin typeface="Times New Roman" panose="02020603050405020304"/>
                <a:cs typeface="Times New Roman" panose="02020603050405020304"/>
              </a:rPr>
              <a:t>I/</a:t>
            </a:r>
            <a:r>
              <a:rPr lang="en-US" altLang="zh-CN" sz="2000" kern="0" spc="-4" dirty="0">
                <a:latin typeface="Times New Roman" panose="02020603050405020304"/>
                <a:cs typeface="Times New Roman" panose="02020603050405020304"/>
              </a:rPr>
              <a:t>O</a:t>
            </a:r>
            <a:r>
              <a:rPr lang="zh-CN" altLang="en-US" sz="2000" kern="0" dirty="0"/>
              <a:t>软件是由与用户程序连</a:t>
            </a:r>
            <a:r>
              <a:rPr lang="zh-CN" altLang="en-US" sz="2000" kern="0" spc="-4" dirty="0"/>
              <a:t>接在一起的库过程构成，它们运行</a:t>
            </a:r>
            <a:r>
              <a:rPr lang="zh-CN" altLang="en-US" sz="2000" kern="0" dirty="0"/>
              <a:t>在</a:t>
            </a:r>
            <a:r>
              <a:rPr lang="en-US" altLang="zh-CN" sz="2000" kern="0" spc="-8" dirty="0">
                <a:latin typeface="Times New Roman" panose="02020603050405020304"/>
                <a:cs typeface="Times New Roman" panose="02020603050405020304"/>
              </a:rPr>
              <a:t>OS</a:t>
            </a:r>
            <a:r>
              <a:rPr lang="zh-CN" altLang="en-US" sz="2000" kern="0" spc="-4" dirty="0"/>
              <a:t>内核之外</a:t>
            </a:r>
          </a:p>
          <a:p>
            <a:pPr marL="281305" indent="-243840">
              <a:spcBef>
                <a:spcPts val="1080"/>
              </a:spcBef>
              <a:buFont typeface="Wingdings" panose="05000000000000000000"/>
              <a:buChar char=""/>
              <a:tabLst>
                <a:tab pos="281940" algn="l"/>
              </a:tabLst>
            </a:pPr>
            <a:r>
              <a:rPr lang="en-US" altLang="zh-CN" sz="2000" kern="0" spc="-4" dirty="0">
                <a:latin typeface="Times New Roman" panose="02020603050405020304"/>
                <a:cs typeface="Times New Roman" panose="02020603050405020304"/>
              </a:rPr>
              <a:t>I/O</a:t>
            </a:r>
            <a:r>
              <a:rPr lang="zh-CN" altLang="en-US" sz="2000" kern="0" dirty="0"/>
              <a:t>系统调用，通常由库过程实现。例如</a:t>
            </a:r>
            <a:r>
              <a:rPr lang="en-US" altLang="zh-CN" sz="2000" kern="0" dirty="0">
                <a:latin typeface="Times New Roman" panose="02020603050405020304"/>
                <a:cs typeface="Times New Roman" panose="02020603050405020304"/>
              </a:rPr>
              <a:t>:</a:t>
            </a:r>
          </a:p>
          <a:p>
            <a:pPr marL="551815" lvl="1" indent="-171450">
              <a:spcBef>
                <a:spcPts val="1080"/>
              </a:spcBef>
              <a:buFont typeface="Arial" panose="020B0604020202020204"/>
              <a:buChar char="•"/>
              <a:tabLst>
                <a:tab pos="552450" algn="l"/>
              </a:tabLst>
            </a:pPr>
            <a:r>
              <a:rPr lang="en-US" altLang="zh-CN" sz="1400" kern="0" dirty="0">
                <a:solidFill>
                  <a:srgbClr val="006FC0"/>
                </a:solidFill>
                <a:latin typeface="Times New Roman" panose="02020603050405020304"/>
                <a:cs typeface="Times New Roman" panose="02020603050405020304"/>
              </a:rPr>
              <a:t>count=write(</a:t>
            </a:r>
            <a:r>
              <a:rPr lang="en-US" altLang="zh-CN" sz="1400" kern="0" dirty="0" err="1">
                <a:solidFill>
                  <a:srgbClr val="006FC0"/>
                </a:solidFill>
                <a:latin typeface="Times New Roman" panose="02020603050405020304"/>
                <a:cs typeface="Times New Roman" panose="02020603050405020304"/>
              </a:rPr>
              <a:t>fd</a:t>
            </a:r>
            <a:r>
              <a:rPr lang="en-US" altLang="zh-CN" sz="1400" kern="0" dirty="0">
                <a:solidFill>
                  <a:srgbClr val="006FC0"/>
                </a:solidFill>
                <a:latin typeface="Times New Roman" panose="02020603050405020304"/>
                <a:cs typeface="Times New Roman" panose="02020603050405020304"/>
              </a:rPr>
              <a:t>, </a:t>
            </a:r>
            <a:r>
              <a:rPr lang="en-US" altLang="zh-CN" sz="1400" kern="0" spc="-19" dirty="0">
                <a:solidFill>
                  <a:srgbClr val="006FC0"/>
                </a:solidFill>
                <a:latin typeface="Times New Roman" panose="02020603050405020304"/>
                <a:cs typeface="Times New Roman" panose="02020603050405020304"/>
              </a:rPr>
              <a:t>buffer,</a:t>
            </a:r>
            <a:r>
              <a:rPr lang="zh-CN" altLang="en-US" sz="1400" kern="0" spc="-26" dirty="0">
                <a:solidFill>
                  <a:srgbClr val="006FC0"/>
                </a:solidFill>
                <a:latin typeface="Times New Roman" panose="02020603050405020304"/>
                <a:cs typeface="Times New Roman" panose="02020603050405020304"/>
              </a:rPr>
              <a:t> </a:t>
            </a:r>
            <a:r>
              <a:rPr lang="en-US" altLang="zh-CN" sz="1400" kern="0" dirty="0" err="1">
                <a:solidFill>
                  <a:srgbClr val="006FC0"/>
                </a:solidFill>
                <a:latin typeface="Times New Roman" panose="02020603050405020304"/>
                <a:cs typeface="Times New Roman" panose="02020603050405020304"/>
              </a:rPr>
              <a:t>nbytes</a:t>
            </a:r>
            <a:r>
              <a:rPr lang="en-US" altLang="zh-CN" sz="1400" kern="0" dirty="0">
                <a:solidFill>
                  <a:srgbClr val="006FC0"/>
                </a:solidFill>
                <a:latin typeface="Times New Roman" panose="02020603050405020304"/>
                <a:cs typeface="Times New Roman" panose="02020603050405020304"/>
              </a:rPr>
              <a:t>);        </a:t>
            </a:r>
            <a:r>
              <a:rPr lang="zh-CN" altLang="en-US" sz="1400" kern="0" dirty="0">
                <a:solidFill>
                  <a:srgbClr val="252525"/>
                </a:solidFill>
                <a:latin typeface="微软雅黑" panose="020B0503020204020204" charset="-122"/>
                <a:cs typeface="微软雅黑" panose="020B0503020204020204" charset="-122"/>
              </a:rPr>
              <a:t>显然</a:t>
            </a:r>
            <a:r>
              <a:rPr lang="zh-CN" altLang="en-US" sz="1400" kern="0" spc="-4" dirty="0">
                <a:solidFill>
                  <a:srgbClr val="252525"/>
                </a:solidFill>
                <a:latin typeface="微软雅黑" panose="020B0503020204020204" charset="-122"/>
                <a:cs typeface="微软雅黑" panose="020B0503020204020204" charset="-122"/>
              </a:rPr>
              <a:t>，</a:t>
            </a:r>
            <a:r>
              <a:rPr lang="en-US" altLang="zh-CN" sz="1400" kern="0" spc="-4" dirty="0">
                <a:solidFill>
                  <a:srgbClr val="252525"/>
                </a:solidFill>
                <a:latin typeface="Times New Roman" panose="02020603050405020304"/>
                <a:cs typeface="Times New Roman" panose="02020603050405020304"/>
              </a:rPr>
              <a:t>write</a:t>
            </a:r>
            <a:r>
              <a:rPr lang="zh-CN" altLang="en-US" sz="1400" kern="0" dirty="0">
                <a:solidFill>
                  <a:srgbClr val="252525"/>
                </a:solidFill>
                <a:latin typeface="微软雅黑" panose="020B0503020204020204" charset="-122"/>
                <a:cs typeface="微软雅黑" panose="020B0503020204020204" charset="-122"/>
              </a:rPr>
              <a:t>库过程是</a:t>
            </a:r>
            <a:r>
              <a:rPr lang="en-US" altLang="zh-CN" sz="1400" kern="0" spc="-4" dirty="0">
                <a:solidFill>
                  <a:srgbClr val="252525"/>
                </a:solidFill>
                <a:latin typeface="Times New Roman" panose="02020603050405020304"/>
                <a:cs typeface="Times New Roman" panose="02020603050405020304"/>
              </a:rPr>
              <a:t>I/O</a:t>
            </a:r>
            <a:r>
              <a:rPr lang="zh-CN" altLang="en-US" sz="1400" kern="0" dirty="0">
                <a:solidFill>
                  <a:srgbClr val="252525"/>
                </a:solidFill>
                <a:latin typeface="微软雅黑" panose="020B0503020204020204" charset="-122"/>
                <a:cs typeface="微软雅黑" panose="020B0503020204020204" charset="-122"/>
              </a:rPr>
              <a:t>系统的组成部分。</a:t>
            </a:r>
            <a:endParaRPr lang="zh-CN" altLang="en-US" sz="1400" kern="0" dirty="0">
              <a:latin typeface="微软雅黑" panose="020B0503020204020204" charset="-122"/>
              <a:cs typeface="微软雅黑" panose="020B050302020402020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 y="1295400"/>
            <a:ext cx="3962400" cy="3662541"/>
          </a:xfrm>
          <a:prstGeom prst="rect">
            <a:avLst/>
          </a:prstGeom>
        </p:spPr>
        <p:txBody>
          <a:bodyPr wrap="square">
            <a:spAutoFit/>
          </a:bodyPr>
          <a:lstStyle/>
          <a:p>
            <a:r>
              <a:rPr lang="en-US" altLang="zh-CN" sz="2400" dirty="0">
                <a:solidFill>
                  <a:srgbClr val="FF0000"/>
                </a:solidFill>
              </a:rPr>
              <a:t>1</a:t>
            </a:r>
            <a:r>
              <a:rPr lang="zh-CN" altLang="en-US" sz="2400" dirty="0">
                <a:solidFill>
                  <a:srgbClr val="FF0000"/>
                </a:solidFill>
              </a:rPr>
              <a:t>、</a:t>
            </a:r>
            <a:r>
              <a:rPr lang="en-US" altLang="zh-CN" sz="2400" dirty="0">
                <a:solidFill>
                  <a:srgbClr val="FF0000"/>
                </a:solidFill>
              </a:rPr>
              <a:t>I/O</a:t>
            </a:r>
            <a:r>
              <a:rPr lang="zh-CN" altLang="en-US" sz="2400" dirty="0">
                <a:solidFill>
                  <a:srgbClr val="FF0000"/>
                </a:solidFill>
              </a:rPr>
              <a:t>软件介绍</a:t>
            </a:r>
            <a:endParaRPr lang="en-US" altLang="zh-CN" sz="2400" dirty="0">
              <a:solidFill>
                <a:srgbClr val="FF0000"/>
              </a:solidFill>
            </a:endParaRPr>
          </a:p>
          <a:p>
            <a:r>
              <a:rPr lang="zh-CN" altLang="en-US" sz="2000" b="0" dirty="0"/>
              <a:t>     </a:t>
            </a:r>
            <a:r>
              <a:rPr lang="en-US" altLang="zh-CN" sz="2000" b="0" dirty="0"/>
              <a:t>I/O</a:t>
            </a:r>
            <a:r>
              <a:rPr lang="zh-CN" altLang="en-US" sz="2000" b="0" dirty="0"/>
              <a:t>软件涉及的面非常宽，往下与硬件有着密切的关系， 往上又与用户直接交互，它与进程管理、存储器、文件管理 等都存在着一定的联系。</a:t>
            </a:r>
            <a:endParaRPr lang="en-US" altLang="zh-CN" sz="2000" b="0" dirty="0"/>
          </a:p>
          <a:p>
            <a:endParaRPr lang="en-US" altLang="zh-CN" sz="2400" dirty="0"/>
          </a:p>
          <a:p>
            <a:r>
              <a:rPr lang="zh-CN" altLang="en-US" sz="2400" dirty="0"/>
              <a:t> </a:t>
            </a:r>
            <a:r>
              <a:rPr lang="en-US" altLang="zh-CN" sz="2400" dirty="0"/>
              <a:t>I/O</a:t>
            </a:r>
            <a:r>
              <a:rPr lang="zh-CN" altLang="en-US" sz="2400" dirty="0"/>
              <a:t>软件的总体目标 </a:t>
            </a:r>
            <a:endParaRPr lang="en-US" altLang="zh-CN" sz="2400" dirty="0"/>
          </a:p>
          <a:p>
            <a:r>
              <a:rPr lang="zh-CN" altLang="en-US" sz="2000" dirty="0"/>
              <a:t>有效性</a:t>
            </a:r>
            <a:r>
              <a:rPr lang="zh-CN" altLang="en-US" sz="2000" b="0" dirty="0"/>
              <a:t>：性能、吞吐量</a:t>
            </a:r>
            <a:endParaRPr lang="en-US" altLang="zh-CN" sz="2000" b="0" dirty="0"/>
          </a:p>
          <a:p>
            <a:r>
              <a:rPr lang="zh-CN" altLang="en-US" sz="2000" dirty="0"/>
              <a:t>通用性</a:t>
            </a:r>
            <a:r>
              <a:rPr lang="zh-CN" altLang="en-US" sz="2000" b="0" dirty="0"/>
              <a:t>：设备多、杂；以一致的方式来管理设备</a:t>
            </a:r>
          </a:p>
        </p:txBody>
      </p:sp>
      <p:sp>
        <p:nvSpPr>
          <p:cNvPr id="3" name="矩形 2"/>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4267200" y="1219200"/>
            <a:ext cx="4752059" cy="3605213"/>
          </a:xfrm>
          <a:prstGeom prst="rect">
            <a:avLst/>
          </a:prstGeom>
          <a:ln>
            <a:solidFill>
              <a:srgbClr val="C00000"/>
            </a:solidFill>
          </a:ln>
          <a:effectLst>
            <a:outerShdw blurRad="50800" dist="38100" dir="2700000" algn="tl" rotWithShape="0">
              <a:prstClr val="black">
                <a:alpha val="40000"/>
              </a:prstClr>
            </a:outerShdw>
          </a:effectLst>
        </p:spPr>
      </p:pic>
    </p:spTree>
  </p:cSld>
  <p:clrMapOvr>
    <a:masterClrMapping/>
  </p:clrMapOvr>
  <p:transition>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1000" y="1524000"/>
            <a:ext cx="8305800" cy="3139321"/>
          </a:xfrm>
          <a:prstGeom prst="rect">
            <a:avLst/>
          </a:prstGeom>
        </p:spPr>
        <p:txBody>
          <a:bodyPr wrap="square">
            <a:spAutoFit/>
          </a:bodyPr>
          <a:lstStyle/>
          <a:p>
            <a:r>
              <a:rPr lang="en-US" altLang="zh-CN" dirty="0">
                <a:solidFill>
                  <a:srgbClr val="FF0000"/>
                </a:solidFill>
              </a:rPr>
              <a:t>2</a:t>
            </a:r>
            <a:r>
              <a:rPr lang="zh-CN" altLang="en-US" dirty="0">
                <a:solidFill>
                  <a:srgbClr val="FF0000"/>
                </a:solidFill>
              </a:rPr>
              <a:t>、</a:t>
            </a:r>
            <a:r>
              <a:rPr lang="en-US" altLang="zh-CN" dirty="0">
                <a:solidFill>
                  <a:srgbClr val="FF0000"/>
                </a:solidFill>
              </a:rPr>
              <a:t> I/O</a:t>
            </a:r>
            <a:r>
              <a:rPr lang="zh-CN" altLang="en-US" dirty="0">
                <a:solidFill>
                  <a:srgbClr val="FF0000"/>
                </a:solidFill>
              </a:rPr>
              <a:t>软件设计的原则</a:t>
            </a:r>
          </a:p>
          <a:p>
            <a:pPr marL="342900" indent="-342900">
              <a:buFont typeface="Arial" panose="020B0604020202020204" pitchFamily="34" charset="0"/>
              <a:buChar char="•"/>
            </a:pPr>
            <a:r>
              <a:rPr lang="zh-CN" altLang="en-US" sz="2400" b="0" dirty="0"/>
              <a:t>消除或屏蔽设备硬件内部的低级处理过程，</a:t>
            </a:r>
          </a:p>
          <a:p>
            <a:pPr marL="342900" indent="-342900">
              <a:buFont typeface="Arial" panose="020B0604020202020204" pitchFamily="34" charset="0"/>
              <a:buChar char="•"/>
            </a:pPr>
            <a:r>
              <a:rPr lang="zh-CN" altLang="en-US" sz="2400" b="0" dirty="0"/>
              <a:t>为用户提供一个简便、易用、抽象的逻辑设备接口，</a:t>
            </a:r>
          </a:p>
          <a:p>
            <a:pPr marL="342900" indent="-342900">
              <a:buFont typeface="Arial" panose="020B0604020202020204" pitchFamily="34" charset="0"/>
              <a:buChar char="•"/>
            </a:pPr>
            <a:r>
              <a:rPr lang="zh-CN" altLang="en-US" sz="2400" b="0" dirty="0"/>
              <a:t>保证用户安全、方便地使用各类设备。</a:t>
            </a:r>
          </a:p>
          <a:p>
            <a:endParaRPr lang="en-US" altLang="zh-CN" dirty="0"/>
          </a:p>
          <a:p>
            <a:r>
              <a:rPr lang="zh-CN" altLang="en-US" dirty="0"/>
              <a:t>需要层次化、模块化的方法，按分层的思想构造软件</a:t>
            </a:r>
            <a:endParaRPr lang="en-US" altLang="zh-CN" dirty="0"/>
          </a:p>
          <a:p>
            <a:pPr marL="457200" indent="-457200">
              <a:buFont typeface="Arial" panose="020B0604020202020204" pitchFamily="34" charset="0"/>
              <a:buChar char="•"/>
            </a:pPr>
            <a:r>
              <a:rPr lang="zh-CN" altLang="en-US" sz="2400" b="0" dirty="0"/>
              <a:t>较低层的软件要使较高层的软件独立于硬件</a:t>
            </a:r>
            <a:endParaRPr lang="en-US" altLang="zh-CN" sz="2400" b="0" dirty="0"/>
          </a:p>
          <a:p>
            <a:pPr marL="457200" indent="-457200">
              <a:buFont typeface="Arial" panose="020B0604020202020204" pitchFamily="34" charset="0"/>
              <a:buChar char="•"/>
            </a:pPr>
            <a:r>
              <a:rPr lang="zh-CN" altLang="en-US" sz="2400" b="0" dirty="0"/>
              <a:t>较高层的软件要向用户提供一个友好、规范、清晰的界面。</a:t>
            </a:r>
            <a:endParaRPr lang="zh-CN" altLang="en-US" sz="2000" b="0" dirty="0"/>
          </a:p>
        </p:txBody>
      </p:sp>
      <p:sp>
        <p:nvSpPr>
          <p:cNvPr id="3" name="矩形 2"/>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spTree>
  </p:cSld>
  <p:clrMapOvr>
    <a:masterClrMapping/>
  </p:clrMapOvr>
  <p:transition>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1000" y="1219200"/>
            <a:ext cx="8153400" cy="4308872"/>
          </a:xfrm>
          <a:prstGeom prst="rect">
            <a:avLst/>
          </a:prstGeom>
        </p:spPr>
        <p:txBody>
          <a:bodyPr wrap="square">
            <a:spAutoFit/>
          </a:bodyPr>
          <a:lstStyle/>
          <a:p>
            <a:r>
              <a:rPr lang="en-US" altLang="zh-CN" dirty="0">
                <a:solidFill>
                  <a:srgbClr val="FF0000"/>
                </a:solidFill>
              </a:rPr>
              <a:t>3</a:t>
            </a:r>
            <a:r>
              <a:rPr lang="zh-CN" altLang="en-US" dirty="0">
                <a:solidFill>
                  <a:srgbClr val="FF0000"/>
                </a:solidFill>
              </a:rPr>
              <a:t>、</a:t>
            </a:r>
            <a:r>
              <a:rPr lang="en-US" altLang="zh-CN" dirty="0">
                <a:solidFill>
                  <a:srgbClr val="FF0000"/>
                </a:solidFill>
              </a:rPr>
              <a:t>I/O</a:t>
            </a:r>
            <a:r>
              <a:rPr lang="zh-CN" altLang="en-US" dirty="0">
                <a:solidFill>
                  <a:srgbClr val="FF0000"/>
                </a:solidFill>
              </a:rPr>
              <a:t>软件设计的具体目标</a:t>
            </a:r>
          </a:p>
          <a:p>
            <a:pPr marL="457200" indent="-457200">
              <a:buFont typeface="+mj-ea"/>
              <a:buAutoNum type="circleNumDbPlain"/>
            </a:pPr>
            <a:r>
              <a:rPr lang="zh-CN" altLang="en-US" sz="2000" dirty="0"/>
              <a:t>设备独立性</a:t>
            </a:r>
            <a:r>
              <a:rPr lang="zh-CN" altLang="en-US" sz="2000" b="0" dirty="0"/>
              <a:t>：屏蔽设备的具体细节，向高层软件提 供抽象的逻辑设备，并完成逻辑设备与具体物理 设备的映射。</a:t>
            </a:r>
            <a:endParaRPr lang="en-US" altLang="zh-CN" sz="2000" b="0" dirty="0"/>
          </a:p>
          <a:p>
            <a:pPr marL="457200" indent="-457200">
              <a:buFont typeface="+mj-ea"/>
              <a:buAutoNum type="circleNumDbPlain"/>
            </a:pPr>
            <a:r>
              <a:rPr lang="zh-CN" altLang="en-US" sz="2000" dirty="0"/>
              <a:t>统一命名</a:t>
            </a:r>
            <a:r>
              <a:rPr lang="zh-CN" altLang="en-US" sz="2000" b="0" dirty="0"/>
              <a:t>：对各类设备采取预先设计的、统一的逻 辑名称进行命名，所有软件都以逻辑名称访问设备。这种统一命名与具体设备无关：同一个逻辑设备的名称，在不同的情况下可能对应于不同的 物理设备。</a:t>
            </a:r>
            <a:endParaRPr lang="en-US" altLang="zh-CN" sz="2000" b="0" dirty="0"/>
          </a:p>
          <a:p>
            <a:pPr marL="457200" indent="-457200">
              <a:buFont typeface="+mj-ea"/>
              <a:buAutoNum type="circleNumDbPlain"/>
            </a:pPr>
            <a:r>
              <a:rPr lang="zh-CN" altLang="en-US" sz="2000" dirty="0"/>
              <a:t>异步传输</a:t>
            </a:r>
            <a:r>
              <a:rPr lang="zh-CN" altLang="en-US" sz="2000" b="0" dirty="0"/>
              <a:t>：启动</a:t>
            </a:r>
            <a:r>
              <a:rPr lang="en-US" altLang="zh-CN" sz="2000" b="0" dirty="0"/>
              <a:t>IO</a:t>
            </a:r>
            <a:r>
              <a:rPr lang="zh-CN" altLang="en-US" sz="2000" b="0" dirty="0"/>
              <a:t>后</a:t>
            </a:r>
            <a:r>
              <a:rPr lang="en-US" altLang="zh-CN" sz="2000" b="0" dirty="0"/>
              <a:t>CPU</a:t>
            </a:r>
            <a:r>
              <a:rPr lang="zh-CN" altLang="en-US" sz="2000" b="0" dirty="0"/>
              <a:t>不被影响，直到中断。 </a:t>
            </a:r>
            <a:endParaRPr lang="en-US" altLang="zh-CN" sz="2000" b="0" dirty="0"/>
          </a:p>
          <a:p>
            <a:pPr marL="457200" indent="-457200">
              <a:buFont typeface="+mj-ea"/>
              <a:buAutoNum type="circleNumDbPlain"/>
            </a:pPr>
            <a:r>
              <a:rPr lang="zh-CN" altLang="en-US" sz="2000" dirty="0"/>
              <a:t>出错处理</a:t>
            </a:r>
            <a:r>
              <a:rPr lang="zh-CN" altLang="en-US" sz="2000" b="0" dirty="0"/>
              <a:t>：错误多数是与设备紧密相关的，在低层软件能够解决的错误就不让高层软件感知，只有低层软件解决不了的错误才通知高层软件解决。</a:t>
            </a:r>
            <a:endParaRPr lang="en-US" altLang="zh-CN" sz="2000" b="0" dirty="0"/>
          </a:p>
          <a:p>
            <a:pPr marL="457200" indent="-457200">
              <a:buFont typeface="+mj-ea"/>
              <a:buAutoNum type="circleNumDbPlain"/>
            </a:pPr>
            <a:r>
              <a:rPr lang="zh-CN" altLang="en-US" sz="2000" dirty="0"/>
              <a:t>设备共享与独占</a:t>
            </a:r>
            <a:r>
              <a:rPr lang="zh-CN" altLang="en-US" sz="2000" b="0" dirty="0"/>
              <a:t>：独占设备影响了系统效率的发挥。 在设备管理中，仍然可以借助于磁盘，把只能独享的 设备变为共享。</a:t>
            </a:r>
          </a:p>
        </p:txBody>
      </p:sp>
      <p:sp>
        <p:nvSpPr>
          <p:cNvPr id="3" name="矩形 2"/>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spTree>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04800" y="1143000"/>
            <a:ext cx="5562600" cy="461665"/>
          </a:xfrm>
          <a:prstGeom prst="rect">
            <a:avLst/>
          </a:prstGeom>
        </p:spPr>
        <p:txBody>
          <a:bodyPr wrap="square">
            <a:spAutoFit/>
          </a:bodyPr>
          <a:lstStyle/>
          <a:p>
            <a:r>
              <a:rPr lang="en-US" altLang="zh-CN" sz="2400" dirty="0">
                <a:solidFill>
                  <a:srgbClr val="FF0000"/>
                </a:solidFill>
              </a:rPr>
              <a:t>I/O</a:t>
            </a:r>
            <a:r>
              <a:rPr lang="zh-CN" altLang="en-US" sz="2400" dirty="0">
                <a:solidFill>
                  <a:srgbClr val="FF0000"/>
                </a:solidFill>
              </a:rPr>
              <a:t>软件层次</a:t>
            </a:r>
            <a:r>
              <a:rPr lang="en-US" altLang="zh-CN" sz="2400" dirty="0">
                <a:solidFill>
                  <a:srgbClr val="FF0000"/>
                </a:solidFill>
              </a:rPr>
              <a:t>——(2)</a:t>
            </a:r>
            <a:r>
              <a:rPr lang="zh-CN" altLang="en-US" sz="2400" dirty="0">
                <a:solidFill>
                  <a:srgbClr val="FF0000"/>
                </a:solidFill>
              </a:rPr>
              <a:t>设备驱动程序</a:t>
            </a:r>
          </a:p>
        </p:txBody>
      </p:sp>
      <p:sp>
        <p:nvSpPr>
          <p:cNvPr id="11" name="矩形 10"/>
          <p:cNvSpPr/>
          <p:nvPr/>
        </p:nvSpPr>
        <p:spPr>
          <a:xfrm>
            <a:off x="304800" y="1905000"/>
            <a:ext cx="4800600" cy="4462760"/>
          </a:xfrm>
          <a:prstGeom prst="rect">
            <a:avLst/>
          </a:prstGeom>
        </p:spPr>
        <p:txBody>
          <a:bodyPr wrap="square">
            <a:spAutoFit/>
          </a:bodyPr>
          <a:lstStyle/>
          <a:p>
            <a:pPr marL="457200" indent="-457200">
              <a:buFont typeface="Wingdings" panose="05000000000000000000" pitchFamily="2" charset="2"/>
              <a:buChar char="l"/>
            </a:pPr>
            <a:r>
              <a:rPr lang="zh-CN" altLang="en-US" dirty="0"/>
              <a:t>操作系统以统一的方式</a:t>
            </a:r>
            <a:r>
              <a:rPr lang="en-US" altLang="zh-CN" dirty="0"/>
              <a:t>,</a:t>
            </a:r>
            <a:r>
              <a:rPr lang="zh-CN" altLang="en-US" dirty="0"/>
              <a:t>对待不同的</a:t>
            </a:r>
            <a:r>
              <a:rPr lang="en-US" altLang="zh-CN" dirty="0"/>
              <a:t>I/O </a:t>
            </a:r>
            <a:r>
              <a:rPr lang="zh-CN" altLang="en-US" dirty="0"/>
              <a:t>设备</a:t>
            </a:r>
            <a:endParaRPr lang="en-US" altLang="zh-CN" dirty="0"/>
          </a:p>
          <a:p>
            <a:pPr marL="457200" indent="-457200">
              <a:buFont typeface="Wingdings" panose="05000000000000000000" pitchFamily="2" charset="2"/>
              <a:buChar char="l"/>
            </a:pPr>
            <a:r>
              <a:rPr lang="zh-CN" altLang="en-US" dirty="0"/>
              <a:t>具体的差别被称为设备驱动程序的内核模块所封装 </a:t>
            </a:r>
            <a:endParaRPr lang="en-US" altLang="zh-CN" dirty="0"/>
          </a:p>
          <a:p>
            <a:pPr marL="457200" indent="-457200">
              <a:buFont typeface="Wingdings" panose="05000000000000000000" pitchFamily="2" charset="2"/>
              <a:buChar char="ü"/>
            </a:pPr>
            <a:r>
              <a:rPr lang="zh-CN" altLang="en-US" sz="2000" b="0" dirty="0"/>
              <a:t>所有与设备相关的代码放在设备驱动程序中。</a:t>
            </a:r>
          </a:p>
          <a:p>
            <a:pPr marL="457200" indent="-457200">
              <a:buFont typeface="Wingdings" panose="05000000000000000000" pitchFamily="2" charset="2"/>
              <a:buChar char="ü"/>
            </a:pPr>
            <a:r>
              <a:rPr lang="zh-CN" altLang="en-US" sz="2000" b="0" dirty="0"/>
              <a:t>它是</a:t>
            </a:r>
            <a:r>
              <a:rPr lang="en-US" altLang="zh-CN" sz="2000" b="0" dirty="0"/>
              <a:t>I/O</a:t>
            </a:r>
            <a:r>
              <a:rPr lang="zh-CN" altLang="en-US" sz="2000" b="0" dirty="0"/>
              <a:t>进程与设备控制器之间的通信程序，因为它常以进程的形式存在，故也可以称为设备驱动进程。</a:t>
            </a:r>
          </a:p>
          <a:p>
            <a:pPr marL="457200" indent="-457200">
              <a:buFont typeface="Wingdings" panose="05000000000000000000" pitchFamily="2" charset="2"/>
              <a:buChar char="ü"/>
            </a:pPr>
            <a:r>
              <a:rPr lang="zh-CN" altLang="en-US" sz="2000" b="0" dirty="0"/>
              <a:t>由于驱动程序与设备硬件密切相关，故应为每一类设备配置一种驱动程序，或为一类密切相关的设备配置一个驱动程序。 </a:t>
            </a:r>
          </a:p>
        </p:txBody>
      </p:sp>
      <p:sp>
        <p:nvSpPr>
          <p:cNvPr id="4" name="矩形 3"/>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5410200" y="1219200"/>
            <a:ext cx="3515393" cy="2667000"/>
          </a:xfrm>
          <a:prstGeom prst="rect">
            <a:avLst/>
          </a:prstGeom>
          <a:ln>
            <a:solidFill>
              <a:srgbClr val="C00000"/>
            </a:solidFill>
          </a:ln>
          <a:effectLst>
            <a:outerShdw blurRad="50800" dist="38100" dir="2700000" algn="tl" rotWithShape="0">
              <a:prstClr val="black">
                <a:alpha val="40000"/>
              </a:prstClr>
            </a:outerShdw>
          </a:effectLst>
        </p:spPr>
      </p:pic>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 name="Rectangle 3"/>
          <p:cNvSpPr>
            <a:spLocks noGrp="1" noChangeArrowheads="1"/>
          </p:cNvSpPr>
          <p:nvPr>
            <p:ph type="body" idx="4294967295"/>
          </p:nvPr>
        </p:nvSpPr>
        <p:spPr>
          <a:xfrm>
            <a:off x="323850" y="2071688"/>
            <a:ext cx="8496300" cy="3714750"/>
          </a:xfrm>
        </p:spPr>
        <p:txBody>
          <a:bodyPr/>
          <a:lstStyle/>
          <a:p>
            <a:pPr eaLnBrk="1" hangingPunct="1">
              <a:lnSpc>
                <a:spcPct val="110000"/>
              </a:lnSpc>
              <a:spcBef>
                <a:spcPct val="10000"/>
              </a:spcBef>
            </a:pPr>
            <a:r>
              <a:rPr lang="en-US" altLang="zh-CN" sz="2800" b="1" dirty="0">
                <a:solidFill>
                  <a:schemeClr val="accent2"/>
                </a:solidFill>
              </a:rPr>
              <a:t>I/O</a:t>
            </a:r>
            <a:r>
              <a:rPr lang="zh-CN" altLang="en-US" sz="2800" b="1" dirty="0">
                <a:solidFill>
                  <a:schemeClr val="accent2"/>
                </a:solidFill>
              </a:rPr>
              <a:t>系统</a:t>
            </a:r>
            <a:r>
              <a:rPr lang="zh-CN" altLang="en-US" sz="2800" dirty="0"/>
              <a:t>是用于实现数据输入、输出及数据存储的系统。</a:t>
            </a:r>
          </a:p>
          <a:p>
            <a:pPr eaLnBrk="1" hangingPunct="1">
              <a:lnSpc>
                <a:spcPct val="110000"/>
              </a:lnSpc>
              <a:spcBef>
                <a:spcPct val="10000"/>
              </a:spcBef>
            </a:pPr>
            <a:r>
              <a:rPr lang="en-US" altLang="zh-CN" sz="2800" b="1" dirty="0">
                <a:solidFill>
                  <a:schemeClr val="accent2"/>
                </a:solidFill>
              </a:rPr>
              <a:t>I/O</a:t>
            </a:r>
            <a:r>
              <a:rPr lang="zh-CN" altLang="en-US" sz="2800" b="1" dirty="0">
                <a:solidFill>
                  <a:schemeClr val="accent2"/>
                </a:solidFill>
              </a:rPr>
              <a:t>系统包括：</a:t>
            </a:r>
          </a:p>
          <a:p>
            <a:pPr lvl="1" eaLnBrk="1" hangingPunct="1">
              <a:lnSpc>
                <a:spcPct val="110000"/>
              </a:lnSpc>
              <a:spcBef>
                <a:spcPct val="10000"/>
              </a:spcBef>
            </a:pPr>
            <a:r>
              <a:rPr lang="en-US" altLang="zh-CN" sz="2400" dirty="0"/>
              <a:t>I/O</a:t>
            </a:r>
            <a:r>
              <a:rPr lang="zh-CN" altLang="en-US" sz="2400" dirty="0"/>
              <a:t>和存储信息的设备</a:t>
            </a:r>
          </a:p>
          <a:p>
            <a:pPr lvl="1" eaLnBrk="1" hangingPunct="1">
              <a:lnSpc>
                <a:spcPct val="110000"/>
              </a:lnSpc>
              <a:spcBef>
                <a:spcPct val="10000"/>
              </a:spcBef>
            </a:pPr>
            <a:r>
              <a:rPr lang="zh-CN" altLang="en-US" sz="2400" dirty="0"/>
              <a:t>设备控制器</a:t>
            </a:r>
          </a:p>
          <a:p>
            <a:pPr lvl="1" eaLnBrk="1" hangingPunct="1">
              <a:lnSpc>
                <a:spcPct val="110000"/>
              </a:lnSpc>
              <a:spcBef>
                <a:spcPct val="10000"/>
              </a:spcBef>
            </a:pPr>
            <a:r>
              <a:rPr lang="zh-CN" altLang="en-US" sz="2400" dirty="0">
                <a:solidFill>
                  <a:srgbClr val="FF0000"/>
                </a:solidFill>
                <a:effectLst>
                  <a:outerShdw blurRad="38100" dist="38100" dir="2700000" algn="tl">
                    <a:srgbClr val="000000">
                      <a:alpha val="43137"/>
                    </a:srgbClr>
                  </a:outerShdw>
                </a:effectLst>
              </a:rPr>
              <a:t>高速总线</a:t>
            </a:r>
          </a:p>
          <a:p>
            <a:pPr lvl="1" eaLnBrk="1" hangingPunct="1">
              <a:lnSpc>
                <a:spcPct val="110000"/>
              </a:lnSpc>
              <a:spcBef>
                <a:spcPct val="10000"/>
              </a:spcBef>
            </a:pPr>
            <a:r>
              <a:rPr lang="en-US" altLang="zh-CN" sz="2400" dirty="0"/>
              <a:t>I/O</a:t>
            </a:r>
            <a:r>
              <a:rPr lang="zh-CN" altLang="en-US" sz="2400" dirty="0"/>
              <a:t>通道或</a:t>
            </a:r>
            <a:r>
              <a:rPr lang="en-US" altLang="zh-CN" sz="2400" dirty="0"/>
              <a:t>I/O</a:t>
            </a:r>
            <a:r>
              <a:rPr lang="zh-CN" altLang="en-US" sz="2400" dirty="0"/>
              <a:t>处理机</a:t>
            </a:r>
          </a:p>
        </p:txBody>
      </p:sp>
      <p:sp>
        <p:nvSpPr>
          <p:cNvPr id="2090" name="Rectangle 4"/>
          <p:cNvSpPr>
            <a:spLocks noChangeArrowheads="1"/>
          </p:cNvSpPr>
          <p:nvPr/>
        </p:nvSpPr>
        <p:spPr bwMode="auto">
          <a:xfrm>
            <a:off x="250825" y="1325563"/>
            <a:ext cx="36734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3200" b="1">
                <a:solidFill>
                  <a:srgbClr val="C00000"/>
                </a:solidFill>
                <a:latin typeface="Arial" panose="020B0604020202020204" pitchFamily="34" charset="0"/>
              </a:rPr>
              <a:t>1</a:t>
            </a:r>
            <a:r>
              <a:rPr kumimoji="0" lang="zh-CN" altLang="en-US" sz="3200" b="1">
                <a:solidFill>
                  <a:srgbClr val="C00000"/>
                </a:solidFill>
                <a:latin typeface="Arial" panose="020B0604020202020204" pitchFamily="34" charset="0"/>
              </a:rPr>
              <a:t>、</a:t>
            </a:r>
            <a:r>
              <a:rPr kumimoji="0" lang="en-US" altLang="zh-CN" sz="3200" b="1">
                <a:solidFill>
                  <a:srgbClr val="C00000"/>
                </a:solidFill>
                <a:latin typeface="Arial" panose="020B0604020202020204" pitchFamily="34" charset="0"/>
              </a:rPr>
              <a:t>I/O</a:t>
            </a:r>
            <a:r>
              <a:rPr kumimoji="0" lang="zh-CN" altLang="en-US" sz="3200" b="1">
                <a:solidFill>
                  <a:srgbClr val="C00000"/>
                </a:solidFill>
                <a:latin typeface="Arial" panose="020B0604020202020204" pitchFamily="34" charset="0"/>
              </a:rPr>
              <a:t>系统的组成</a:t>
            </a:r>
          </a:p>
        </p:txBody>
      </p:sp>
      <p:sp>
        <p:nvSpPr>
          <p:cNvPr id="2" name="矩形 1"/>
          <p:cNvSpPr/>
          <p:nvPr/>
        </p:nvSpPr>
        <p:spPr>
          <a:xfrm>
            <a:off x="2971800" y="316580"/>
            <a:ext cx="2861681"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10.1 </a:t>
            </a:r>
            <a:r>
              <a:rPr lang="zh-CN" altLang="en-US" dirty="0">
                <a:latin typeface="Times New Roman" panose="02020603050405020304" pitchFamily="18" charset="0"/>
              </a:rPr>
              <a:t>设备管理概述</a:t>
            </a:r>
            <a:endParaRPr lang="en-US" altLang="zh-CN" dirty="0">
              <a:latin typeface="Times New Roman" panose="02020603050405020304" pitchFamily="18" charset="0"/>
            </a:endParaRPr>
          </a:p>
        </p:txBody>
      </p:sp>
    </p:spTree>
  </p:cSld>
  <p:clrMapOvr>
    <a:masterClrMapping/>
  </p:clrMapOvr>
  <p:transition>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1000" y="1131455"/>
            <a:ext cx="3199915" cy="492443"/>
          </a:xfrm>
          <a:prstGeom prst="rect">
            <a:avLst/>
          </a:prstGeom>
        </p:spPr>
        <p:txBody>
          <a:bodyPr wrap="none">
            <a:spAutoFit/>
          </a:bodyPr>
          <a:lstStyle/>
          <a:p>
            <a:r>
              <a:rPr lang="zh-CN" altLang="en-US" dirty="0">
                <a:solidFill>
                  <a:srgbClr val="FF0000"/>
                </a:solidFill>
              </a:rPr>
              <a:t>设备驱动程序的功能</a:t>
            </a:r>
          </a:p>
        </p:txBody>
      </p:sp>
      <p:sp>
        <p:nvSpPr>
          <p:cNvPr id="3" name="矩形 2"/>
          <p:cNvSpPr/>
          <p:nvPr/>
        </p:nvSpPr>
        <p:spPr>
          <a:xfrm>
            <a:off x="0" y="1623898"/>
            <a:ext cx="5682684" cy="4401205"/>
          </a:xfrm>
          <a:prstGeom prst="rect">
            <a:avLst/>
          </a:prstGeom>
        </p:spPr>
        <p:txBody>
          <a:bodyPr wrap="square">
            <a:spAutoFit/>
          </a:bodyPr>
          <a:lstStyle/>
          <a:p>
            <a:pPr marL="457200" indent="-457200">
              <a:buFont typeface="+mj-ea"/>
              <a:buAutoNum type="circleNumDbPlain"/>
            </a:pPr>
            <a:r>
              <a:rPr lang="zh-CN" altLang="en-US" sz="2000" b="0" dirty="0"/>
              <a:t>将接收到的来自它</a:t>
            </a:r>
            <a:r>
              <a:rPr lang="zh-CN" altLang="en-US" sz="2000" dirty="0"/>
              <a:t>上一层的与设备无关的命令和参数</a:t>
            </a:r>
            <a:r>
              <a:rPr lang="zh-CN" altLang="en-US" sz="2000" b="0" dirty="0"/>
              <a:t>，并将</a:t>
            </a:r>
            <a:r>
              <a:rPr lang="zh-CN" altLang="en-US" sz="2000" dirty="0"/>
              <a:t>命令中的抽象要求转换为具体要求</a:t>
            </a:r>
            <a:r>
              <a:rPr lang="zh-CN" altLang="en-US" sz="2000" b="0" dirty="0"/>
              <a:t>，例如，将</a:t>
            </a:r>
            <a:r>
              <a:rPr lang="zh-CN" altLang="en-US" sz="2000" dirty="0"/>
              <a:t>磁盘块号转换为磁盘的盘面、磁道号及扇区号</a:t>
            </a:r>
            <a:r>
              <a:rPr lang="zh-CN" altLang="en-US" sz="2000" b="0" dirty="0"/>
              <a:t>。 </a:t>
            </a:r>
            <a:endParaRPr lang="en-US" altLang="zh-CN" sz="2000" b="0" dirty="0"/>
          </a:p>
          <a:p>
            <a:pPr marL="457200" indent="-457200">
              <a:buFont typeface="+mj-ea"/>
              <a:buAutoNum type="circleNumDbPlain"/>
            </a:pPr>
            <a:r>
              <a:rPr lang="zh-CN" altLang="en-US" sz="2000" b="0" dirty="0"/>
              <a:t>检查用户</a:t>
            </a:r>
            <a:r>
              <a:rPr lang="en-US" altLang="zh-CN" sz="2000" dirty="0"/>
              <a:t>I/O</a:t>
            </a:r>
            <a:r>
              <a:rPr lang="zh-CN" altLang="en-US" sz="2000" dirty="0"/>
              <a:t>请求的合法性</a:t>
            </a:r>
            <a:r>
              <a:rPr lang="zh-CN" altLang="en-US" sz="2000" b="0" dirty="0"/>
              <a:t>，了解</a:t>
            </a:r>
            <a:r>
              <a:rPr lang="en-US" altLang="zh-CN" sz="2000" b="0" dirty="0"/>
              <a:t>I/O</a:t>
            </a:r>
            <a:r>
              <a:rPr lang="zh-CN" altLang="en-US" sz="2000" b="0" dirty="0"/>
              <a:t>设备的状态，传递有关参数、设置设备的工作方式。 </a:t>
            </a:r>
            <a:endParaRPr lang="en-US" altLang="zh-CN" sz="2000" b="0" dirty="0"/>
          </a:p>
          <a:p>
            <a:pPr marL="457200" indent="-457200">
              <a:buFont typeface="+mj-ea"/>
              <a:buAutoNum type="circleNumDbPlain"/>
            </a:pPr>
            <a:r>
              <a:rPr lang="zh-CN" altLang="en-US" sz="2000" dirty="0"/>
              <a:t>发出</a:t>
            </a:r>
            <a:r>
              <a:rPr lang="en-US" altLang="zh-CN" sz="2000" dirty="0"/>
              <a:t>I/O</a:t>
            </a:r>
            <a:r>
              <a:rPr lang="zh-CN" altLang="en-US" sz="2000" dirty="0"/>
              <a:t>命令</a:t>
            </a:r>
            <a:r>
              <a:rPr lang="zh-CN" altLang="en-US" sz="2000" b="0" dirty="0"/>
              <a:t>，如果设备空闲，便立即启动</a:t>
            </a:r>
            <a:r>
              <a:rPr lang="en-US" altLang="zh-CN" sz="2000" b="0" dirty="0"/>
              <a:t>I/O</a:t>
            </a:r>
            <a:r>
              <a:rPr lang="zh-CN" altLang="en-US" sz="2000" b="0" dirty="0"/>
              <a:t>设备去完成 指定的</a:t>
            </a:r>
            <a:r>
              <a:rPr lang="en-US" altLang="zh-CN" sz="2000" b="0" dirty="0"/>
              <a:t>I/O</a:t>
            </a:r>
            <a:r>
              <a:rPr lang="zh-CN" altLang="en-US" sz="2000" b="0" dirty="0"/>
              <a:t>操作；如果</a:t>
            </a:r>
            <a:r>
              <a:rPr lang="zh-CN" altLang="en-US" sz="2000" dirty="0"/>
              <a:t>设备处于忙碌状态</a:t>
            </a:r>
            <a:r>
              <a:rPr lang="zh-CN" altLang="en-US" sz="2000" b="0" dirty="0"/>
              <a:t>，则</a:t>
            </a:r>
            <a:r>
              <a:rPr lang="zh-CN" altLang="en-US" sz="2000" dirty="0"/>
              <a:t>将请求者的请求块挂在设备队列上等待</a:t>
            </a:r>
            <a:r>
              <a:rPr lang="zh-CN" altLang="en-US" sz="2000" b="0" dirty="0"/>
              <a:t>。 </a:t>
            </a:r>
            <a:endParaRPr lang="en-US" altLang="zh-CN" sz="2000" b="0" dirty="0"/>
          </a:p>
          <a:p>
            <a:pPr marL="457200" indent="-457200">
              <a:buFont typeface="+mj-ea"/>
              <a:buAutoNum type="circleNumDbPlain"/>
            </a:pPr>
            <a:r>
              <a:rPr lang="zh-CN" altLang="en-US" sz="2000" b="0" dirty="0"/>
              <a:t>及时</a:t>
            </a:r>
            <a:r>
              <a:rPr lang="zh-CN" altLang="en-US" sz="2000" dirty="0"/>
              <a:t>响应控制器或通道发来的中断请求</a:t>
            </a:r>
            <a:r>
              <a:rPr lang="zh-CN" altLang="en-US" sz="2000" b="0" dirty="0"/>
              <a:t>，根据其中断类型调用中断处理程序处理。 </a:t>
            </a:r>
            <a:endParaRPr lang="en-US" altLang="zh-CN" sz="2000" b="0" dirty="0"/>
          </a:p>
          <a:p>
            <a:pPr marL="457200" indent="-457200">
              <a:buFont typeface="+mj-ea"/>
              <a:buAutoNum type="circleNumDbPlain"/>
            </a:pPr>
            <a:r>
              <a:rPr lang="zh-CN" altLang="en-US" sz="2000" b="0" dirty="0"/>
              <a:t>对于有通道的计算机系统，驱动程序还应能根据用户</a:t>
            </a:r>
            <a:r>
              <a:rPr lang="en-US" altLang="zh-CN" sz="2000" b="0" dirty="0"/>
              <a:t>I/O </a:t>
            </a:r>
            <a:r>
              <a:rPr lang="zh-CN" altLang="en-US" sz="2000" b="0" dirty="0"/>
              <a:t>请求，</a:t>
            </a:r>
            <a:r>
              <a:rPr lang="zh-CN" altLang="en-US" sz="2000" dirty="0"/>
              <a:t>自动地构成通道程序</a:t>
            </a:r>
            <a:r>
              <a:rPr lang="zh-CN" altLang="en-US" sz="2000" b="0" dirty="0"/>
              <a:t>。 </a:t>
            </a:r>
          </a:p>
        </p:txBody>
      </p:sp>
      <p:sp>
        <p:nvSpPr>
          <p:cNvPr id="4" name="矩形 3"/>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5628607" y="1447800"/>
            <a:ext cx="3515393" cy="2667000"/>
          </a:xfrm>
          <a:prstGeom prst="rect">
            <a:avLst/>
          </a:prstGeom>
          <a:ln>
            <a:solidFill>
              <a:srgbClr val="C00000"/>
            </a:solidFill>
          </a:ln>
          <a:effectLst>
            <a:outerShdw blurRad="50800" dist="38100" dir="2700000" algn="tl" rotWithShape="0">
              <a:prstClr val="black">
                <a:alpha val="40000"/>
              </a:prstClr>
            </a:outerShdw>
          </a:effectLst>
        </p:spPr>
      </p:pic>
    </p:spTree>
  </p:cSld>
  <p:clrMapOvr>
    <a:masterClrMapping/>
  </p:clrMapOvr>
  <p:transition>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 y="1143000"/>
            <a:ext cx="3869970" cy="492443"/>
          </a:xfrm>
          <a:prstGeom prst="rect">
            <a:avLst/>
          </a:prstGeom>
        </p:spPr>
        <p:txBody>
          <a:bodyPr wrap="none">
            <a:spAutoFit/>
          </a:bodyPr>
          <a:lstStyle/>
          <a:p>
            <a:r>
              <a:rPr lang="zh-CN" altLang="en-US" dirty="0">
                <a:solidFill>
                  <a:srgbClr val="FF0000"/>
                </a:solidFill>
              </a:rPr>
              <a:t>设备驱动程序的处理过程</a:t>
            </a:r>
          </a:p>
        </p:txBody>
      </p:sp>
      <p:sp>
        <p:nvSpPr>
          <p:cNvPr id="3" name="矩形 2"/>
          <p:cNvSpPr/>
          <p:nvPr/>
        </p:nvSpPr>
        <p:spPr>
          <a:xfrm>
            <a:off x="228600" y="1752600"/>
            <a:ext cx="8077200" cy="2492990"/>
          </a:xfrm>
          <a:prstGeom prst="rect">
            <a:avLst/>
          </a:prstGeom>
        </p:spPr>
        <p:txBody>
          <a:bodyPr wrap="square">
            <a:spAutoFit/>
          </a:bodyPr>
          <a:lstStyle/>
          <a:p>
            <a:pPr marL="457200" indent="-457200">
              <a:buFont typeface="Wingdings" panose="05000000000000000000" pitchFamily="2" charset="2"/>
              <a:buChar char="ü"/>
            </a:pPr>
            <a:r>
              <a:rPr lang="zh-CN" altLang="en-US" b="0" dirty="0"/>
              <a:t>一般地说，设备驱动程序的任务是接收来自它上面一 层的与设备无关软件的请求，并执行这个请求。 </a:t>
            </a:r>
            <a:endParaRPr lang="en-US" altLang="zh-CN" b="0" dirty="0"/>
          </a:p>
          <a:p>
            <a:pPr marL="457200" indent="-457200">
              <a:buFont typeface="Wingdings" panose="05000000000000000000" pitchFamily="2" charset="2"/>
              <a:buChar char="ü"/>
            </a:pPr>
            <a:r>
              <a:rPr lang="zh-CN" altLang="en-US" b="0" dirty="0"/>
              <a:t>一个典型的请求是“读第</a:t>
            </a:r>
            <a:r>
              <a:rPr lang="en-US" altLang="zh-CN" b="0" dirty="0"/>
              <a:t>n</a:t>
            </a:r>
            <a:r>
              <a:rPr lang="zh-CN" altLang="en-US" b="0" dirty="0"/>
              <a:t>块”，如果请求到来时驱动 程序是空闲的，则立即开始执行该请求；若驱动程序 正在执行一个请求，则将新到来的请求，插到一个等 待处理</a:t>
            </a:r>
            <a:r>
              <a:rPr lang="en-US" altLang="zh-CN" b="0" dirty="0"/>
              <a:t>I/O</a:t>
            </a:r>
            <a:r>
              <a:rPr lang="zh-CN" altLang="en-US" b="0" dirty="0"/>
              <a:t>请求队列中。 </a:t>
            </a:r>
          </a:p>
        </p:txBody>
      </p:sp>
      <p:sp>
        <p:nvSpPr>
          <p:cNvPr id="4" name="矩形 3"/>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spTree>
  </p:cSld>
  <p:clrMapOvr>
    <a:masterClrMapping/>
  </p:clrMapOvr>
  <p:transition>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1116685"/>
            <a:ext cx="3869970" cy="492443"/>
          </a:xfrm>
          <a:prstGeom prst="rect">
            <a:avLst/>
          </a:prstGeom>
        </p:spPr>
        <p:txBody>
          <a:bodyPr wrap="none">
            <a:spAutoFit/>
          </a:bodyPr>
          <a:lstStyle/>
          <a:p>
            <a:r>
              <a:rPr lang="zh-CN" altLang="en-US" dirty="0">
                <a:solidFill>
                  <a:srgbClr val="FF0000"/>
                </a:solidFill>
              </a:rPr>
              <a:t>设备驱动程序的处理过程</a:t>
            </a:r>
          </a:p>
        </p:txBody>
      </p:sp>
      <p:sp>
        <p:nvSpPr>
          <p:cNvPr id="3" name="矩形 2"/>
          <p:cNvSpPr/>
          <p:nvPr/>
        </p:nvSpPr>
        <p:spPr>
          <a:xfrm>
            <a:off x="381000" y="1752600"/>
            <a:ext cx="8001000" cy="3262432"/>
          </a:xfrm>
          <a:prstGeom prst="rect">
            <a:avLst/>
          </a:prstGeom>
        </p:spPr>
        <p:txBody>
          <a:bodyPr wrap="square">
            <a:spAutoFit/>
          </a:bodyPr>
          <a:lstStyle/>
          <a:p>
            <a:r>
              <a:rPr lang="en-US" altLang="zh-CN" dirty="0">
                <a:solidFill>
                  <a:srgbClr val="FF0000"/>
                </a:solidFill>
              </a:rPr>
              <a:t>1) </a:t>
            </a:r>
            <a:r>
              <a:rPr lang="zh-CN" altLang="en-US" dirty="0">
                <a:solidFill>
                  <a:srgbClr val="FF0000"/>
                </a:solidFill>
              </a:rPr>
              <a:t>将抽象要求转换为具体要求 </a:t>
            </a:r>
            <a:endParaRPr lang="en-US" altLang="zh-CN" dirty="0">
              <a:solidFill>
                <a:srgbClr val="FF0000"/>
              </a:solidFill>
            </a:endParaRPr>
          </a:p>
          <a:p>
            <a:pPr algn="just"/>
            <a:r>
              <a:rPr lang="zh-CN" altLang="en-US" sz="2400" b="0" dirty="0"/>
              <a:t>    由于用户及上层软件，对设备控制器的具体情况毫无了解，因而</a:t>
            </a:r>
            <a:r>
              <a:rPr lang="zh-CN" altLang="en-US" sz="2400" dirty="0"/>
              <a:t>只能向它发出抽象的要求</a:t>
            </a:r>
            <a:r>
              <a:rPr lang="en-US" altLang="zh-CN" sz="2400" b="0" dirty="0"/>
              <a:t>(</a:t>
            </a:r>
            <a:r>
              <a:rPr lang="zh-CN" altLang="en-US" sz="2400" b="0" dirty="0"/>
              <a:t>命令</a:t>
            </a:r>
            <a:r>
              <a:rPr lang="en-US" altLang="zh-CN" sz="2400" b="0" dirty="0"/>
              <a:t>)</a:t>
            </a:r>
            <a:r>
              <a:rPr lang="zh-CN" altLang="en-US" sz="2400" b="0" dirty="0"/>
              <a:t>， 但这些命令无法传送给设备控制器。因此，就需要</a:t>
            </a:r>
            <a:r>
              <a:rPr lang="zh-CN" altLang="en-US" sz="2400" dirty="0"/>
              <a:t>将这些抽象要求转换为具体要求</a:t>
            </a:r>
            <a:r>
              <a:rPr lang="zh-CN" altLang="en-US" sz="2400" b="0" dirty="0"/>
              <a:t>。 </a:t>
            </a:r>
            <a:endParaRPr lang="en-US" altLang="zh-CN" sz="2400" b="0" dirty="0"/>
          </a:p>
          <a:p>
            <a:pPr algn="just"/>
            <a:r>
              <a:rPr lang="en-US" altLang="zh-CN" sz="2400" b="0" dirty="0"/>
              <a:t>    </a:t>
            </a:r>
            <a:r>
              <a:rPr lang="zh-CN" altLang="en-US" sz="2000" b="0" dirty="0"/>
              <a:t>例如，将抽象要求中的</a:t>
            </a:r>
            <a:r>
              <a:rPr lang="zh-CN" altLang="en-US" sz="2000" dirty="0"/>
              <a:t>盘块号</a:t>
            </a:r>
            <a:r>
              <a:rPr lang="zh-CN" altLang="en-US" sz="2000" b="0" dirty="0"/>
              <a:t>转换为</a:t>
            </a:r>
            <a:r>
              <a:rPr lang="zh-CN" altLang="en-US" sz="2000" dirty="0"/>
              <a:t>磁盘的盘面、 磁道号及扇区</a:t>
            </a:r>
            <a:r>
              <a:rPr lang="zh-CN" altLang="en-US" sz="2000" b="0" dirty="0"/>
              <a:t>。这一转换工作只能由驱动程序来完成，因为在</a:t>
            </a:r>
            <a:r>
              <a:rPr lang="en-US" altLang="zh-CN" sz="2000" b="0" dirty="0"/>
              <a:t>OS</a:t>
            </a:r>
            <a:r>
              <a:rPr lang="zh-CN" altLang="en-US" sz="2000" b="0" dirty="0"/>
              <a:t>中只有</a:t>
            </a:r>
            <a:r>
              <a:rPr lang="zh-CN" altLang="en-US" sz="2000" dirty="0"/>
              <a:t>驱动程序</a:t>
            </a:r>
            <a:r>
              <a:rPr lang="zh-CN" altLang="en-US" sz="2000" b="0" dirty="0"/>
              <a:t>，才同时</a:t>
            </a:r>
            <a:r>
              <a:rPr lang="zh-CN" altLang="en-US" sz="2000" dirty="0"/>
              <a:t>了解抽象要求和设备控制器中的寄存器情况</a:t>
            </a:r>
            <a:r>
              <a:rPr lang="zh-CN" altLang="en-US" sz="2000" b="0" dirty="0"/>
              <a:t>；也</a:t>
            </a:r>
            <a:r>
              <a:rPr lang="zh-CN" altLang="en-US" sz="2000" dirty="0"/>
              <a:t>只有它才知道命令、 数据和参数应分别送往哪个寄存器。 </a:t>
            </a:r>
          </a:p>
        </p:txBody>
      </p:sp>
      <p:sp>
        <p:nvSpPr>
          <p:cNvPr id="4" name="矩形 3"/>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spTree>
  </p:cSld>
  <p:clrMapOvr>
    <a:masterClrMapping/>
  </p:clrMapOvr>
  <p:transition>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4800" y="1828800"/>
            <a:ext cx="8077200" cy="3293209"/>
          </a:xfrm>
          <a:prstGeom prst="rect">
            <a:avLst/>
          </a:prstGeom>
        </p:spPr>
        <p:txBody>
          <a:bodyPr wrap="square">
            <a:spAutoFit/>
          </a:bodyPr>
          <a:lstStyle/>
          <a:p>
            <a:pPr algn="just"/>
            <a:r>
              <a:rPr lang="zh-CN" altLang="en-US" dirty="0"/>
              <a:t>    </a:t>
            </a:r>
            <a:r>
              <a:rPr lang="en-US" altLang="zh-CN" dirty="0">
                <a:solidFill>
                  <a:srgbClr val="FF0000"/>
                </a:solidFill>
              </a:rPr>
              <a:t>2) </a:t>
            </a:r>
            <a:r>
              <a:rPr lang="zh-CN" altLang="en-US" dirty="0">
                <a:solidFill>
                  <a:srgbClr val="FF0000"/>
                </a:solidFill>
              </a:rPr>
              <a:t>检查</a:t>
            </a:r>
            <a:r>
              <a:rPr lang="en-US" altLang="zh-CN" dirty="0">
                <a:solidFill>
                  <a:srgbClr val="FF0000"/>
                </a:solidFill>
              </a:rPr>
              <a:t>I/O</a:t>
            </a:r>
            <a:r>
              <a:rPr lang="zh-CN" altLang="en-US" dirty="0">
                <a:solidFill>
                  <a:srgbClr val="FF0000"/>
                </a:solidFill>
              </a:rPr>
              <a:t>请求的合法性 </a:t>
            </a:r>
          </a:p>
          <a:p>
            <a:pPr algn="just"/>
            <a:r>
              <a:rPr lang="zh-CN" altLang="en-US" dirty="0"/>
              <a:t>    </a:t>
            </a:r>
            <a:r>
              <a:rPr lang="zh-CN" altLang="en-US" b="0" dirty="0"/>
              <a:t>对于任何输入设备，都是只能完成一组特定的功能，若该</a:t>
            </a:r>
            <a:r>
              <a:rPr lang="zh-CN" altLang="en-US" dirty="0"/>
              <a:t>设备不支持这次的</a:t>
            </a:r>
            <a:r>
              <a:rPr lang="en-US" altLang="zh-CN" dirty="0"/>
              <a:t>I/O</a:t>
            </a:r>
            <a:r>
              <a:rPr lang="zh-CN" altLang="en-US" dirty="0"/>
              <a:t>请求，则认为这次</a:t>
            </a:r>
            <a:r>
              <a:rPr lang="en-US" altLang="zh-CN" dirty="0"/>
              <a:t>I/O</a:t>
            </a:r>
            <a:r>
              <a:rPr lang="zh-CN" altLang="en-US" dirty="0"/>
              <a:t>请求非法。</a:t>
            </a:r>
            <a:r>
              <a:rPr lang="zh-CN" altLang="en-US" b="0" dirty="0"/>
              <a:t> </a:t>
            </a:r>
            <a:endParaRPr lang="en-US" altLang="zh-CN" b="0" dirty="0"/>
          </a:p>
          <a:p>
            <a:pPr algn="just"/>
            <a:r>
              <a:rPr lang="en-US" altLang="zh-CN" b="0" dirty="0"/>
              <a:t>    </a:t>
            </a:r>
            <a:r>
              <a:rPr lang="zh-CN" altLang="en-US" sz="2400" b="0" dirty="0"/>
              <a:t>例如，用户试图</a:t>
            </a:r>
            <a:r>
              <a:rPr lang="zh-CN" altLang="en-US" sz="2400" dirty="0"/>
              <a:t>请求从打印机输入数据，显然系统应予 以拒绝</a:t>
            </a:r>
            <a:r>
              <a:rPr lang="zh-CN" altLang="en-US" sz="2400" b="0" dirty="0"/>
              <a:t>。此外，还有些设备如磁盘和终端，它们虽然都是既可读又可写的，但</a:t>
            </a:r>
            <a:r>
              <a:rPr lang="zh-CN" altLang="en-US" sz="2400" dirty="0"/>
              <a:t>若在打开这些设备时规定的是读，则用户的写请求必然被拒绝</a:t>
            </a:r>
            <a:r>
              <a:rPr lang="zh-CN" altLang="en-US" sz="2400" b="0" dirty="0"/>
              <a:t>。</a:t>
            </a:r>
          </a:p>
        </p:txBody>
      </p:sp>
      <p:sp>
        <p:nvSpPr>
          <p:cNvPr id="4" name="矩形 3"/>
          <p:cNvSpPr/>
          <p:nvPr/>
        </p:nvSpPr>
        <p:spPr>
          <a:xfrm>
            <a:off x="76200" y="1143000"/>
            <a:ext cx="3869970" cy="492443"/>
          </a:xfrm>
          <a:prstGeom prst="rect">
            <a:avLst/>
          </a:prstGeom>
        </p:spPr>
        <p:txBody>
          <a:bodyPr wrap="none">
            <a:spAutoFit/>
          </a:bodyPr>
          <a:lstStyle/>
          <a:p>
            <a:r>
              <a:rPr lang="zh-CN" altLang="en-US" dirty="0">
                <a:solidFill>
                  <a:srgbClr val="FF0000"/>
                </a:solidFill>
              </a:rPr>
              <a:t>设备驱动程序的处理过程</a:t>
            </a:r>
          </a:p>
        </p:txBody>
      </p:sp>
      <p:sp>
        <p:nvSpPr>
          <p:cNvPr id="5" name="矩形 4"/>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spTree>
  </p:cSld>
  <p:clrMapOvr>
    <a:masterClrMapping/>
  </p:clrMapOvr>
  <p:transition>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400" y="1752600"/>
            <a:ext cx="8686800" cy="2308324"/>
          </a:xfrm>
          <a:prstGeom prst="rect">
            <a:avLst/>
          </a:prstGeom>
        </p:spPr>
        <p:txBody>
          <a:bodyPr wrap="square">
            <a:spAutoFit/>
          </a:bodyPr>
          <a:lstStyle/>
          <a:p>
            <a:r>
              <a:rPr lang="zh-CN" altLang="en-US" dirty="0"/>
              <a:t>    </a:t>
            </a:r>
            <a:r>
              <a:rPr lang="en-US" altLang="zh-CN" dirty="0">
                <a:solidFill>
                  <a:srgbClr val="FF0000"/>
                </a:solidFill>
              </a:rPr>
              <a:t>3) </a:t>
            </a:r>
            <a:r>
              <a:rPr lang="zh-CN" altLang="en-US" dirty="0">
                <a:solidFill>
                  <a:srgbClr val="FF0000"/>
                </a:solidFill>
              </a:rPr>
              <a:t>读出和检查设备的状态</a:t>
            </a:r>
          </a:p>
          <a:p>
            <a:r>
              <a:rPr lang="zh-CN" altLang="en-US" dirty="0"/>
              <a:t>    </a:t>
            </a:r>
            <a:r>
              <a:rPr lang="zh-CN" altLang="en-US" b="0" dirty="0"/>
              <a:t>在</a:t>
            </a:r>
            <a:r>
              <a:rPr lang="zh-CN" altLang="en-US" dirty="0"/>
              <a:t>启动某个设备进行</a:t>
            </a:r>
            <a:r>
              <a:rPr lang="en-US" altLang="zh-CN" dirty="0"/>
              <a:t>I/O</a:t>
            </a:r>
            <a:r>
              <a:rPr lang="zh-CN" altLang="en-US" dirty="0"/>
              <a:t>操作时</a:t>
            </a:r>
            <a:r>
              <a:rPr lang="zh-CN" altLang="en-US" b="0" dirty="0"/>
              <a:t>，其</a:t>
            </a:r>
            <a:r>
              <a:rPr lang="zh-CN" altLang="en-US" dirty="0"/>
              <a:t>前提条件应是该设备正处于空闲状态</a:t>
            </a:r>
            <a:r>
              <a:rPr lang="zh-CN" altLang="en-US" b="0" dirty="0"/>
              <a:t>。因此在启动设备之前，要从</a:t>
            </a:r>
            <a:r>
              <a:rPr lang="zh-CN" altLang="en-US" dirty="0"/>
              <a:t>设备控制器的状态寄存器中，读出设备的状态</a:t>
            </a:r>
            <a:r>
              <a:rPr lang="zh-CN" altLang="en-US" b="0" dirty="0"/>
              <a:t>。 </a:t>
            </a:r>
            <a:endParaRPr lang="en-US" altLang="zh-CN" b="0" dirty="0"/>
          </a:p>
          <a:p>
            <a:r>
              <a:rPr lang="en-US" altLang="zh-CN" sz="2000" b="0" dirty="0"/>
              <a:t>     </a:t>
            </a:r>
            <a:r>
              <a:rPr lang="zh-CN" altLang="en-US" sz="2000" b="0" dirty="0"/>
              <a:t>例如，为了</a:t>
            </a:r>
            <a:r>
              <a:rPr lang="zh-CN" altLang="en-US" sz="2000" dirty="0"/>
              <a:t>向某设备写入数据，此前应先检查该设备是否处于接收就绪状态</a:t>
            </a:r>
            <a:r>
              <a:rPr lang="zh-CN" altLang="en-US" sz="2000" b="0" dirty="0"/>
              <a:t>，仅当它处于接收就绪状态时，才能启动其设备控制器，否则只能等待。 </a:t>
            </a:r>
          </a:p>
        </p:txBody>
      </p:sp>
      <p:sp>
        <p:nvSpPr>
          <p:cNvPr id="4" name="矩形 3"/>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sp>
        <p:nvSpPr>
          <p:cNvPr id="5" name="矩形 4"/>
          <p:cNvSpPr/>
          <p:nvPr/>
        </p:nvSpPr>
        <p:spPr>
          <a:xfrm>
            <a:off x="76200" y="1143000"/>
            <a:ext cx="3869970" cy="492443"/>
          </a:xfrm>
          <a:prstGeom prst="rect">
            <a:avLst/>
          </a:prstGeom>
        </p:spPr>
        <p:txBody>
          <a:bodyPr wrap="none">
            <a:spAutoFit/>
          </a:bodyPr>
          <a:lstStyle/>
          <a:p>
            <a:r>
              <a:rPr lang="zh-CN" altLang="en-US" dirty="0">
                <a:solidFill>
                  <a:srgbClr val="FF0000"/>
                </a:solidFill>
              </a:rPr>
              <a:t>设备驱动程序的处理过程</a:t>
            </a:r>
          </a:p>
        </p:txBody>
      </p:sp>
    </p:spTree>
  </p:cSld>
  <p:clrMapOvr>
    <a:masterClrMapping/>
  </p:clrMapOvr>
  <p:transition>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0542" y="1600200"/>
            <a:ext cx="8610600" cy="3724096"/>
          </a:xfrm>
          <a:prstGeom prst="rect">
            <a:avLst/>
          </a:prstGeom>
        </p:spPr>
        <p:txBody>
          <a:bodyPr wrap="square">
            <a:spAutoFit/>
          </a:bodyPr>
          <a:lstStyle/>
          <a:p>
            <a:r>
              <a:rPr lang="en-US" altLang="zh-CN" sz="2400" dirty="0">
                <a:solidFill>
                  <a:srgbClr val="FF0000"/>
                </a:solidFill>
              </a:rPr>
              <a:t>4) </a:t>
            </a:r>
            <a:r>
              <a:rPr lang="zh-CN" altLang="en-US" sz="2400" dirty="0">
                <a:solidFill>
                  <a:srgbClr val="FF0000"/>
                </a:solidFill>
              </a:rPr>
              <a:t>传送必要的参数 </a:t>
            </a:r>
            <a:endParaRPr lang="en-US" altLang="zh-CN" sz="2400" dirty="0">
              <a:solidFill>
                <a:srgbClr val="FF0000"/>
              </a:solidFill>
            </a:endParaRPr>
          </a:p>
          <a:p>
            <a:r>
              <a:rPr lang="zh-CN" altLang="en-US" sz="2400" b="0" dirty="0"/>
              <a:t>    对于许多设备，特别是块设备，除必须向其控制器发出启动命令外，还需传送必要的参数。</a:t>
            </a:r>
            <a:endParaRPr lang="en-US" altLang="zh-CN" sz="2400" b="0" dirty="0"/>
          </a:p>
          <a:p>
            <a:r>
              <a:rPr lang="en-US" altLang="zh-CN" sz="2400" b="0" dirty="0"/>
              <a:t>    </a:t>
            </a:r>
            <a:r>
              <a:rPr lang="zh-CN" altLang="en-US" sz="2000" b="0" dirty="0"/>
              <a:t>例如在</a:t>
            </a:r>
            <a:r>
              <a:rPr lang="zh-CN" altLang="en-US" sz="2000" dirty="0"/>
              <a:t>启动磁盘进行读</a:t>
            </a:r>
            <a:r>
              <a:rPr lang="en-US" altLang="zh-CN" sz="2000" dirty="0"/>
              <a:t>/ </a:t>
            </a:r>
            <a:r>
              <a:rPr lang="zh-CN" altLang="en-US" sz="2000" dirty="0"/>
              <a:t>写之前，应先将本次要传送的字节数和数据应到达的主存始址</a:t>
            </a:r>
            <a:r>
              <a:rPr lang="zh-CN" altLang="en-US" sz="2000" b="0" dirty="0"/>
              <a:t>，送入控制器的相应寄存器中。 </a:t>
            </a:r>
            <a:endParaRPr lang="en-US" altLang="zh-CN" sz="2000" b="0" dirty="0"/>
          </a:p>
          <a:p>
            <a:r>
              <a:rPr lang="en-US" altLang="zh-CN" sz="2400" dirty="0">
                <a:solidFill>
                  <a:srgbClr val="FF0000"/>
                </a:solidFill>
              </a:rPr>
              <a:t>5) </a:t>
            </a:r>
            <a:r>
              <a:rPr lang="zh-CN" altLang="en-US" sz="2400" dirty="0">
                <a:solidFill>
                  <a:srgbClr val="FF0000"/>
                </a:solidFill>
              </a:rPr>
              <a:t>工作方式的设置 </a:t>
            </a:r>
            <a:endParaRPr lang="en-US" altLang="zh-CN" sz="2400" dirty="0">
              <a:solidFill>
                <a:srgbClr val="FF0000"/>
              </a:solidFill>
            </a:endParaRPr>
          </a:p>
          <a:p>
            <a:r>
              <a:rPr lang="zh-CN" altLang="en-US" sz="2400" b="0" dirty="0"/>
              <a:t>    有些设备可具有多种工作方式，典型情况是利用</a:t>
            </a:r>
            <a:r>
              <a:rPr lang="en-US" altLang="zh-CN" sz="2400" b="0" dirty="0"/>
              <a:t>RS-232 </a:t>
            </a:r>
            <a:r>
              <a:rPr lang="zh-CN" altLang="en-US" sz="2400" b="0" dirty="0"/>
              <a:t>接口进行异步通信。</a:t>
            </a:r>
            <a:endParaRPr lang="en-US" altLang="zh-CN" sz="2400" b="0" dirty="0"/>
          </a:p>
          <a:p>
            <a:r>
              <a:rPr lang="en-US" altLang="zh-CN" sz="2400" b="0" dirty="0"/>
              <a:t>    </a:t>
            </a:r>
            <a:r>
              <a:rPr lang="zh-CN" altLang="en-US" sz="2000" b="0" dirty="0"/>
              <a:t>在启动该接口之前，应先按通信规程</a:t>
            </a:r>
            <a:r>
              <a:rPr lang="zh-CN" altLang="en-US" sz="2000" dirty="0"/>
              <a:t>设定参数：波特率、奇偶校验方式、停止位数目及数据字节长度等</a:t>
            </a:r>
            <a:r>
              <a:rPr lang="zh-CN" altLang="en-US" sz="2000" b="0" dirty="0"/>
              <a:t>。</a:t>
            </a:r>
          </a:p>
        </p:txBody>
      </p:sp>
      <p:sp>
        <p:nvSpPr>
          <p:cNvPr id="3" name="矩形 2"/>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sp>
        <p:nvSpPr>
          <p:cNvPr id="4" name="矩形 3"/>
          <p:cNvSpPr/>
          <p:nvPr/>
        </p:nvSpPr>
        <p:spPr>
          <a:xfrm>
            <a:off x="76200" y="1143000"/>
            <a:ext cx="3869970" cy="492443"/>
          </a:xfrm>
          <a:prstGeom prst="rect">
            <a:avLst/>
          </a:prstGeom>
        </p:spPr>
        <p:txBody>
          <a:bodyPr wrap="none">
            <a:spAutoFit/>
          </a:bodyPr>
          <a:lstStyle/>
          <a:p>
            <a:r>
              <a:rPr lang="zh-CN" altLang="en-US" dirty="0">
                <a:solidFill>
                  <a:srgbClr val="FF0000"/>
                </a:solidFill>
              </a:rPr>
              <a:t>设备驱动程序的处理过程</a:t>
            </a:r>
          </a:p>
        </p:txBody>
      </p:sp>
    </p:spTree>
  </p:cSld>
  <p:clrMapOvr>
    <a:masterClrMapping/>
  </p:clrMapOvr>
  <p:transition>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1752600"/>
            <a:ext cx="8382000" cy="4154984"/>
          </a:xfrm>
          <a:prstGeom prst="rect">
            <a:avLst/>
          </a:prstGeom>
        </p:spPr>
        <p:txBody>
          <a:bodyPr wrap="square">
            <a:spAutoFit/>
          </a:bodyPr>
          <a:lstStyle/>
          <a:p>
            <a:r>
              <a:rPr lang="en-US" altLang="zh-CN" sz="2400" dirty="0">
                <a:solidFill>
                  <a:srgbClr val="FF0000"/>
                </a:solidFill>
              </a:rPr>
              <a:t>6) </a:t>
            </a:r>
            <a:r>
              <a:rPr lang="zh-CN" altLang="en-US" sz="2400" dirty="0">
                <a:solidFill>
                  <a:srgbClr val="FF0000"/>
                </a:solidFill>
              </a:rPr>
              <a:t>启动</a:t>
            </a:r>
            <a:r>
              <a:rPr lang="en-US" altLang="zh-CN" sz="2400" dirty="0">
                <a:solidFill>
                  <a:srgbClr val="FF0000"/>
                </a:solidFill>
              </a:rPr>
              <a:t>I/O</a:t>
            </a:r>
            <a:r>
              <a:rPr lang="zh-CN" altLang="en-US" sz="2400" dirty="0">
                <a:solidFill>
                  <a:srgbClr val="FF0000"/>
                </a:solidFill>
              </a:rPr>
              <a:t>设备 </a:t>
            </a:r>
            <a:endParaRPr lang="en-US" altLang="zh-CN" sz="2400" dirty="0">
              <a:solidFill>
                <a:srgbClr val="FF0000"/>
              </a:solidFill>
            </a:endParaRPr>
          </a:p>
          <a:p>
            <a:pPr marL="342900" indent="-342900">
              <a:buFont typeface="Wingdings" panose="05000000000000000000" pitchFamily="2" charset="2"/>
              <a:buChar char="ü"/>
            </a:pPr>
            <a:r>
              <a:rPr lang="zh-CN" altLang="en-US" sz="2400" b="0" dirty="0"/>
              <a:t> 在完成上述各项准备工作之后，</a:t>
            </a:r>
            <a:r>
              <a:rPr lang="zh-CN" altLang="en-US" sz="2400" dirty="0"/>
              <a:t>驱动程序可以向控制器中的命令寄存器，传送相应的控制命令</a:t>
            </a:r>
            <a:r>
              <a:rPr lang="zh-CN" altLang="en-US" sz="2400" b="0" dirty="0"/>
              <a:t>。对于字符设备，若发出的是写命令，驱动程序将把一个数据传送给控制器；若发出的是读命令，则驱动程序等待接收数据，并通过从控制器中的状态寄存器读入状态字的方法，来确定数据是否到达。 </a:t>
            </a:r>
            <a:endParaRPr lang="en-US" altLang="zh-CN" sz="2400" b="0" dirty="0"/>
          </a:p>
          <a:p>
            <a:pPr marL="342900" indent="-342900">
              <a:buFont typeface="Wingdings" panose="05000000000000000000" pitchFamily="2" charset="2"/>
              <a:buChar char="ü"/>
            </a:pPr>
            <a:r>
              <a:rPr lang="zh-CN" altLang="en-US" sz="2400" b="0" dirty="0"/>
              <a:t>驱动程序发出</a:t>
            </a:r>
            <a:r>
              <a:rPr lang="en-US" altLang="zh-CN" sz="2400" b="0" dirty="0"/>
              <a:t>I/O</a:t>
            </a:r>
            <a:r>
              <a:rPr lang="zh-CN" altLang="en-US" sz="2400" b="0" dirty="0"/>
              <a:t>命令后，基本的</a:t>
            </a:r>
            <a:r>
              <a:rPr lang="en-US" altLang="zh-CN" sz="2400" b="0" dirty="0"/>
              <a:t>I/O</a:t>
            </a:r>
            <a:r>
              <a:rPr lang="zh-CN" altLang="en-US" sz="2400" b="0" dirty="0"/>
              <a:t>操作是在设备控制器的控制下进行的。通常，</a:t>
            </a:r>
            <a:r>
              <a:rPr lang="en-US" altLang="zh-CN" sz="2400" dirty="0"/>
              <a:t>I/O</a:t>
            </a:r>
            <a:r>
              <a:rPr lang="zh-CN" altLang="en-US" sz="2400" dirty="0"/>
              <a:t>操作所要完成的工作较多，需要一定的时间，如读</a:t>
            </a:r>
            <a:r>
              <a:rPr lang="en-US" altLang="zh-CN" sz="2400" dirty="0"/>
              <a:t>/</a:t>
            </a:r>
            <a:r>
              <a:rPr lang="zh-CN" altLang="en-US" sz="2400" dirty="0"/>
              <a:t>写一个盘块中的数据</a:t>
            </a:r>
            <a:r>
              <a:rPr lang="zh-CN" altLang="en-US" sz="2400" b="0" dirty="0"/>
              <a:t>，</a:t>
            </a:r>
            <a:r>
              <a:rPr lang="zh-CN" altLang="en-US" sz="2400" dirty="0"/>
              <a:t>此时驱动</a:t>
            </a:r>
            <a:r>
              <a:rPr lang="en-US" altLang="zh-CN" sz="2400" dirty="0"/>
              <a:t>(</a:t>
            </a:r>
            <a:r>
              <a:rPr lang="zh-CN" altLang="en-US" sz="2400" dirty="0"/>
              <a:t>程序</a:t>
            </a:r>
            <a:r>
              <a:rPr lang="en-US" altLang="zh-CN" sz="2400" dirty="0"/>
              <a:t>) </a:t>
            </a:r>
            <a:r>
              <a:rPr lang="zh-CN" altLang="en-US" sz="2400" dirty="0"/>
              <a:t>进程把自己阻塞起来，直到中断到来时才将它唤醒</a:t>
            </a:r>
            <a:r>
              <a:rPr lang="zh-CN" altLang="en-US" sz="2400" b="0" dirty="0"/>
              <a:t>。 </a:t>
            </a:r>
          </a:p>
        </p:txBody>
      </p:sp>
      <p:sp>
        <p:nvSpPr>
          <p:cNvPr id="3" name="矩形 2"/>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sp>
        <p:nvSpPr>
          <p:cNvPr id="4" name="矩形 3"/>
          <p:cNvSpPr/>
          <p:nvPr/>
        </p:nvSpPr>
        <p:spPr>
          <a:xfrm>
            <a:off x="76200" y="1143000"/>
            <a:ext cx="3869970" cy="492443"/>
          </a:xfrm>
          <a:prstGeom prst="rect">
            <a:avLst/>
          </a:prstGeom>
        </p:spPr>
        <p:txBody>
          <a:bodyPr wrap="none">
            <a:spAutoFit/>
          </a:bodyPr>
          <a:lstStyle/>
          <a:p>
            <a:r>
              <a:rPr lang="zh-CN" altLang="en-US" dirty="0">
                <a:solidFill>
                  <a:srgbClr val="FF0000"/>
                </a:solidFill>
              </a:rPr>
              <a:t>设备驱动程序的处理过程</a:t>
            </a:r>
          </a:p>
        </p:txBody>
      </p:sp>
    </p:spTree>
  </p:cSld>
  <p:clrMapOvr>
    <a:masterClrMapping/>
  </p:clrMapOvr>
  <p:transition>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76130"/>
          <p:cNvSpPr txBox="1"/>
          <p:nvPr/>
        </p:nvSpPr>
        <p:spPr>
          <a:xfrm>
            <a:off x="76200" y="1143000"/>
            <a:ext cx="8797925" cy="5040312"/>
          </a:xfrm>
          <a:prstGeom prst="rect">
            <a:avLst/>
          </a:prstGeom>
          <a:noFill/>
          <a:ln>
            <a:miter lim="800000"/>
          </a:ln>
        </p:spPr>
        <p:txBody>
          <a:bodyPr/>
          <a:lstStyle>
            <a:lvl1pPr marL="0" indent="0" algn="l" defTabSz="914400" rtl="0" eaLnBrk="1" fontAlgn="base" hangingPunct="1">
              <a:lnSpc>
                <a:spcPct val="120000"/>
              </a:lnSpc>
              <a:spcBef>
                <a:spcPct val="20000"/>
              </a:spcBef>
              <a:spcAft>
                <a:spcPct val="0"/>
              </a:spcAft>
              <a:buClr>
                <a:schemeClr val="accent1"/>
              </a:buClr>
              <a:buSzPct val="80000"/>
              <a:buFont typeface="Wingdings" panose="05000000000000000000" pitchFamily="2" charset="2"/>
              <a:buChar char="Ø"/>
              <a:defRPr kumimoji="0" lang="zh-CN" altLang="en-US" sz="2800" b="0" i="0" u="none">
                <a:solidFill>
                  <a:schemeClr val="tx1"/>
                </a:solidFill>
                <a:latin typeface="Arial" panose="020B0604020202020204" pitchFamily="34" charset="0"/>
                <a:ea typeface="宋体" panose="02010600030101010101" pitchFamily="2" charset="-122"/>
                <a:cs typeface="+mn-cs"/>
              </a:defRPr>
            </a:lvl1pPr>
            <a:lvl2pPr marL="264795" indent="-85725" algn="l" defTabSz="914400" rtl="0" eaLnBrk="1" fontAlgn="base" hangingPunct="1">
              <a:lnSpc>
                <a:spcPct val="120000"/>
              </a:lnSpc>
              <a:spcBef>
                <a:spcPct val="20000"/>
              </a:spcBef>
              <a:spcAft>
                <a:spcPct val="0"/>
              </a:spcAft>
              <a:buClr>
                <a:srgbClr val="CC0066"/>
              </a:buClr>
              <a:buSzPct val="70000"/>
              <a:buFont typeface="Wingdings" panose="05000000000000000000" pitchFamily="2" charset="2"/>
              <a:buChar char="p"/>
              <a:defRPr kumimoji="0" lang="zh-CN" altLang="en-US" sz="3200" b="1" i="0" u="none">
                <a:solidFill>
                  <a:srgbClr val="333300"/>
                </a:solidFill>
                <a:effectLst>
                  <a:outerShdw blurRad="38100" dist="38100" dir="2700000" algn="tl">
                    <a:schemeClr val="bg2"/>
                  </a:outerShdw>
                </a:effectLst>
                <a:latin typeface="Arial" panose="020B0604020202020204" pitchFamily="34" charset="0"/>
                <a:ea typeface="宋体" panose="02010600030101010101" pitchFamily="2" charset="-122"/>
              </a:defRPr>
            </a:lvl2pPr>
            <a:lvl3pPr marL="542925" indent="-97155" algn="l" defTabSz="914400" rtl="0" eaLnBrk="1" fontAlgn="base" hangingPunct="1">
              <a:lnSpc>
                <a:spcPct val="120000"/>
              </a:lnSpc>
              <a:spcBef>
                <a:spcPct val="20000"/>
              </a:spcBef>
              <a:spcAft>
                <a:spcPct val="0"/>
              </a:spcAft>
              <a:buClr>
                <a:srgbClr val="FFFF00"/>
              </a:buClr>
              <a:buSzPct val="65000"/>
              <a:buFont typeface="Wingdings" panose="05000000000000000000" pitchFamily="2" charset="2"/>
              <a:buBlip>
                <a:blip r:embed="rId2"/>
              </a:buBlip>
              <a:defRPr kumimoji="0" lang="zh-CN" altLang="en-US" sz="2800" b="1" i="0" u="none">
                <a:solidFill>
                  <a:schemeClr val="folHlink"/>
                </a:solidFill>
                <a:latin typeface="Arial" panose="020B0604020202020204" pitchFamily="34" charset="0"/>
                <a:ea typeface="宋体" panose="02010600030101010101" pitchFamily="2" charset="-122"/>
              </a:defRPr>
            </a:lvl3pPr>
            <a:lvl4pPr marL="817245" indent="-95250" algn="l" defTabSz="914400" rtl="0" eaLnBrk="1" fontAlgn="base" hangingPunct="1">
              <a:lnSpc>
                <a:spcPct val="120000"/>
              </a:lnSpc>
              <a:spcBef>
                <a:spcPct val="20000"/>
              </a:spcBef>
              <a:spcAft>
                <a:spcPct val="0"/>
              </a:spcAft>
              <a:buClr>
                <a:schemeClr val="accent1"/>
              </a:buClr>
              <a:buSzTx/>
              <a:buFontTx/>
              <a:buBlip>
                <a:blip r:embed="rId3"/>
              </a:buBlip>
              <a:defRPr kumimoji="0" lang="zh-CN" altLang="en-US" sz="2400" b="0" i="0" u="none">
                <a:solidFill>
                  <a:schemeClr val="tx1"/>
                </a:solidFill>
                <a:latin typeface="Arial" panose="020B0604020202020204" pitchFamily="34" charset="0"/>
                <a:ea typeface="楷体_GB2312" charset="-122"/>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zh-CN" altLang="en-US" sz="2000" b="0" i="0" u="none">
                <a:solidFill>
                  <a:schemeClr val="tx1"/>
                </a:solidFill>
                <a:latin typeface="Arial" panose="020B0604020202020204" pitchFamily="34" charset="0"/>
                <a:ea typeface="宋体" panose="02010600030101010101" pitchFamily="2" charset="-122"/>
              </a:defRPr>
            </a:lvl5pPr>
            <a:lvl6pPr marL="25146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9pPr>
          </a:lstStyle>
          <a:p>
            <a:pPr lvl="1">
              <a:buFont typeface="Wingdings" panose="05000000000000000000" pitchFamily="2" charset="2"/>
              <a:buNone/>
            </a:pPr>
            <a:r>
              <a:rPr lang="zh-CN" altLang="en-US" sz="2600" dirty="0">
                <a:solidFill>
                  <a:srgbClr val="FF0000"/>
                </a:solidFill>
                <a:latin typeface="Arial" panose="020B0604020202020204" pitchFamily="34" charset="0"/>
              </a:rPr>
              <a:t>设备驱动程序的框架 </a:t>
            </a:r>
          </a:p>
          <a:p>
            <a:pPr lvl="2">
              <a:lnSpc>
                <a:spcPct val="135000"/>
              </a:lnSpc>
              <a:buFont typeface="Wingdings" panose="05000000000000000000" pitchFamily="2" charset="2"/>
              <a:buNone/>
            </a:pPr>
            <a:r>
              <a:rPr lang="zh-CN" altLang="en-US" sz="2400" kern="0" dirty="0">
                <a:solidFill>
                  <a:schemeClr val="tx1"/>
                </a:solidFill>
                <a:latin typeface="+mn-ea"/>
                <a:ea typeface="+mn-ea"/>
              </a:rPr>
              <a:t>⑴ 设备驱动程序与外界的接口</a:t>
            </a:r>
          </a:p>
          <a:p>
            <a:pPr lvl="2">
              <a:lnSpc>
                <a:spcPct val="135000"/>
              </a:lnSpc>
              <a:buFont typeface="Wingdings" panose="05000000000000000000" pitchFamily="2" charset="2"/>
              <a:buNone/>
            </a:pPr>
            <a:r>
              <a:rPr lang="zh-CN" altLang="en-US" sz="2400" kern="0" dirty="0">
                <a:solidFill>
                  <a:schemeClr val="tx1"/>
                </a:solidFill>
                <a:latin typeface="+mn-ea"/>
                <a:ea typeface="+mn-ea"/>
              </a:rPr>
              <a:t>      对设备驱动程序与外界的接口需要进行严格的定义，主要体现在以下三个方面：</a:t>
            </a:r>
          </a:p>
          <a:p>
            <a:pPr lvl="3">
              <a:lnSpc>
                <a:spcPct val="135000"/>
              </a:lnSpc>
              <a:buFont typeface="Wingdings" panose="05000000000000000000" pitchFamily="2" charset="2"/>
              <a:buChar char="Ø"/>
            </a:pPr>
            <a:r>
              <a:rPr lang="zh-CN" altLang="en-US" kern="0" dirty="0">
                <a:latin typeface="+mn-ea"/>
                <a:ea typeface="+mn-ea"/>
              </a:rPr>
              <a:t>设备驱动程序与操作系统内核的接口</a:t>
            </a:r>
            <a:r>
              <a:rPr lang="en-US" altLang="zh-CN" kern="0" dirty="0">
                <a:latin typeface="+mn-ea"/>
                <a:ea typeface="+mn-ea"/>
              </a:rPr>
              <a:t>;</a:t>
            </a:r>
          </a:p>
          <a:p>
            <a:pPr lvl="3">
              <a:lnSpc>
                <a:spcPct val="135000"/>
              </a:lnSpc>
              <a:buFont typeface="Wingdings" panose="05000000000000000000" pitchFamily="2" charset="2"/>
              <a:buChar char="Ø"/>
            </a:pPr>
            <a:r>
              <a:rPr lang="zh-CN" altLang="en-US" kern="0" dirty="0">
                <a:latin typeface="+mn-ea"/>
                <a:ea typeface="+mn-ea"/>
              </a:rPr>
              <a:t>设备驱动程序与系统引导的接口</a:t>
            </a:r>
            <a:r>
              <a:rPr lang="en-US" altLang="zh-CN" kern="0" dirty="0">
                <a:latin typeface="+mn-ea"/>
                <a:ea typeface="+mn-ea"/>
              </a:rPr>
              <a:t>;</a:t>
            </a:r>
          </a:p>
          <a:p>
            <a:pPr lvl="3">
              <a:lnSpc>
                <a:spcPct val="135000"/>
              </a:lnSpc>
              <a:buFont typeface="Wingdings" panose="05000000000000000000" pitchFamily="2" charset="2"/>
              <a:buChar char="Ø"/>
            </a:pPr>
            <a:r>
              <a:rPr lang="zh-CN" altLang="en-US" kern="0" dirty="0">
                <a:latin typeface="+mn-ea"/>
                <a:ea typeface="+mn-ea"/>
              </a:rPr>
              <a:t>设备驱动程序与设备的接口。</a:t>
            </a:r>
          </a:p>
        </p:txBody>
      </p:sp>
      <p:sp>
        <p:nvSpPr>
          <p:cNvPr id="3" name="矩形 2"/>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spTree>
  </p:cSld>
  <p:clrMapOvr>
    <a:masterClrMapping/>
  </p:clrMapOvr>
  <p:transition>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1000" y="1143000"/>
            <a:ext cx="6400800" cy="400110"/>
          </a:xfrm>
          <a:prstGeom prst="rect">
            <a:avLst/>
          </a:prstGeom>
        </p:spPr>
        <p:txBody>
          <a:bodyPr wrap="square">
            <a:spAutoFit/>
          </a:bodyPr>
          <a:lstStyle/>
          <a:p>
            <a:r>
              <a:rPr lang="en-US" altLang="zh-CN" sz="2000" dirty="0">
                <a:solidFill>
                  <a:srgbClr val="FF0000"/>
                </a:solidFill>
              </a:rPr>
              <a:t>2 I/O</a:t>
            </a:r>
            <a:r>
              <a:rPr lang="zh-CN" altLang="en-US" sz="2000" dirty="0">
                <a:solidFill>
                  <a:srgbClr val="FF0000"/>
                </a:solidFill>
              </a:rPr>
              <a:t>软件层次</a:t>
            </a:r>
            <a:r>
              <a:rPr lang="en-US" altLang="zh-CN" sz="2000" dirty="0">
                <a:solidFill>
                  <a:srgbClr val="FF0000"/>
                </a:solidFill>
              </a:rPr>
              <a:t>——</a:t>
            </a:r>
            <a:r>
              <a:rPr lang="zh-CN" altLang="en-US" sz="2000" dirty="0">
                <a:solidFill>
                  <a:srgbClr val="FF0000"/>
                </a:solidFill>
              </a:rPr>
              <a:t>与设备无关的</a:t>
            </a:r>
            <a:r>
              <a:rPr lang="en-US" altLang="zh-CN" sz="2000" dirty="0">
                <a:solidFill>
                  <a:srgbClr val="FF0000"/>
                </a:solidFill>
              </a:rPr>
              <a:t>I/O</a:t>
            </a:r>
            <a:r>
              <a:rPr lang="zh-CN" altLang="en-US" sz="2000" dirty="0">
                <a:solidFill>
                  <a:srgbClr val="FF0000"/>
                </a:solidFill>
              </a:rPr>
              <a:t>软件（</a:t>
            </a:r>
            <a:r>
              <a:rPr lang="en-US" altLang="zh-CN" sz="2000" dirty="0">
                <a:solidFill>
                  <a:srgbClr val="FF0000"/>
                </a:solidFill>
              </a:rPr>
              <a:t>IO</a:t>
            </a:r>
            <a:r>
              <a:rPr lang="zh-CN" altLang="en-US" sz="2000" dirty="0">
                <a:solidFill>
                  <a:srgbClr val="FF0000"/>
                </a:solidFill>
              </a:rPr>
              <a:t>子系统）</a:t>
            </a:r>
          </a:p>
        </p:txBody>
      </p:sp>
      <p:sp>
        <p:nvSpPr>
          <p:cNvPr id="3" name="矩形 2"/>
          <p:cNvSpPr/>
          <p:nvPr/>
        </p:nvSpPr>
        <p:spPr>
          <a:xfrm>
            <a:off x="353291" y="1905000"/>
            <a:ext cx="4913173" cy="1569660"/>
          </a:xfrm>
          <a:prstGeom prst="rect">
            <a:avLst/>
          </a:prstGeom>
        </p:spPr>
        <p:txBody>
          <a:bodyPr wrap="square">
            <a:spAutoFit/>
          </a:bodyPr>
          <a:lstStyle/>
          <a:p>
            <a:r>
              <a:rPr lang="zh-CN" altLang="en-US" sz="2400" dirty="0"/>
              <a:t>设备无关的概念（设备独立性）</a:t>
            </a:r>
            <a:endParaRPr lang="en-US" altLang="zh-CN" sz="2400" dirty="0"/>
          </a:p>
          <a:p>
            <a:r>
              <a:rPr lang="en-US" altLang="zh-CN" sz="2400" dirty="0"/>
              <a:t>(Device Independence ) </a:t>
            </a:r>
            <a:r>
              <a:rPr lang="zh-CN" altLang="en-US" sz="2400" dirty="0"/>
              <a:t>为了提高</a:t>
            </a:r>
            <a:r>
              <a:rPr lang="en-US" altLang="zh-CN" sz="2400" dirty="0"/>
              <a:t>OS</a:t>
            </a:r>
            <a:r>
              <a:rPr lang="zh-CN" altLang="en-US" sz="2400" dirty="0"/>
              <a:t>的适应性和可扩展性，应用程序 独立于具体使用的物理设备。</a:t>
            </a:r>
          </a:p>
        </p:txBody>
      </p:sp>
      <p:sp>
        <p:nvSpPr>
          <p:cNvPr id="4" name="矩形 3"/>
          <p:cNvSpPr/>
          <p:nvPr/>
        </p:nvSpPr>
        <p:spPr>
          <a:xfrm>
            <a:off x="353291" y="3851164"/>
            <a:ext cx="4913173" cy="2339102"/>
          </a:xfrm>
          <a:prstGeom prst="rect">
            <a:avLst/>
          </a:prstGeom>
        </p:spPr>
        <p:txBody>
          <a:bodyPr wrap="square">
            <a:spAutoFit/>
          </a:bodyPr>
          <a:lstStyle/>
          <a:p>
            <a:r>
              <a:rPr lang="zh-CN" altLang="en-US" sz="2400" dirty="0"/>
              <a:t>为了实现设备无关性而引入了逻辑设备和物理设备：</a:t>
            </a:r>
            <a:endParaRPr lang="en-US" altLang="zh-CN" sz="2400" dirty="0"/>
          </a:p>
          <a:p>
            <a:pPr marL="342900" indent="-342900">
              <a:buFont typeface="Arial" panose="020B0604020202020204" pitchFamily="34" charset="0"/>
              <a:buChar char="•"/>
            </a:pPr>
            <a:r>
              <a:rPr lang="zh-CN" altLang="en-US" sz="2000" b="0" dirty="0"/>
              <a:t>在应用程序中，使用逻辑设备名称来请求使用某类设备； </a:t>
            </a:r>
            <a:endParaRPr lang="en-US" altLang="zh-CN" sz="2000" b="0" dirty="0"/>
          </a:p>
          <a:p>
            <a:pPr marL="342900" indent="-342900">
              <a:buFont typeface="Arial" panose="020B0604020202020204" pitchFamily="34" charset="0"/>
              <a:buChar char="•"/>
            </a:pPr>
            <a:r>
              <a:rPr lang="zh-CN" altLang="en-US" sz="2000" b="0" dirty="0"/>
              <a:t>而系统在实际执行时，使用物理设备名称。 </a:t>
            </a:r>
            <a:endParaRPr lang="en-US" altLang="zh-CN" sz="2000" b="0" dirty="0"/>
          </a:p>
          <a:p>
            <a:pPr algn="r"/>
            <a:r>
              <a:rPr lang="zh-CN" altLang="en-US" sz="1800" dirty="0">
                <a:solidFill>
                  <a:schemeClr val="bg1">
                    <a:lumMod val="50000"/>
                  </a:schemeClr>
                </a:solidFill>
              </a:rPr>
              <a:t>类比逻辑地址和物理地址</a:t>
            </a:r>
          </a:p>
        </p:txBody>
      </p:sp>
      <p:sp>
        <p:nvSpPr>
          <p:cNvPr id="5" name="矩形 4"/>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5626298" y="1893455"/>
            <a:ext cx="3515393" cy="2667000"/>
          </a:xfrm>
          <a:prstGeom prst="rect">
            <a:avLst/>
          </a:prstGeom>
          <a:ln>
            <a:solidFill>
              <a:srgbClr val="C00000"/>
            </a:solidFill>
          </a:ln>
          <a:effectLst>
            <a:outerShdw blurRad="50800" dist="38100" dir="2700000" algn="tl" rotWithShape="0">
              <a:prstClr val="black">
                <a:alpha val="40000"/>
              </a:prstClr>
            </a:outerShdw>
          </a:effectLst>
        </p:spPr>
      </p:pic>
    </p:spTree>
  </p:cSld>
  <p:clrMapOvr>
    <a:masterClrMapping/>
  </p:clrMapOvr>
  <p:transition>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 y="1066800"/>
            <a:ext cx="2864887" cy="492443"/>
          </a:xfrm>
          <a:prstGeom prst="rect">
            <a:avLst/>
          </a:prstGeom>
        </p:spPr>
        <p:txBody>
          <a:bodyPr wrap="none">
            <a:spAutoFit/>
          </a:bodyPr>
          <a:lstStyle/>
          <a:p>
            <a:r>
              <a:rPr lang="zh-CN" altLang="en-US" dirty="0">
                <a:solidFill>
                  <a:srgbClr val="FF0000"/>
                </a:solidFill>
              </a:rPr>
              <a:t>系统的逻辑设备表</a:t>
            </a:r>
          </a:p>
        </p:txBody>
      </p:sp>
      <p:pic>
        <p:nvPicPr>
          <p:cNvPr id="3" name="图片 2"/>
          <p:cNvPicPr>
            <a:picLocks noChangeAspect="1"/>
          </p:cNvPicPr>
          <p:nvPr/>
        </p:nvPicPr>
        <p:blipFill>
          <a:blip r:embed="rId2"/>
          <a:stretch>
            <a:fillRect/>
          </a:stretch>
        </p:blipFill>
        <p:spPr>
          <a:xfrm>
            <a:off x="1143000" y="1676400"/>
            <a:ext cx="6553200" cy="4419600"/>
          </a:xfrm>
          <a:prstGeom prst="rect">
            <a:avLst/>
          </a:prstGeom>
        </p:spPr>
      </p:pic>
      <p:sp>
        <p:nvSpPr>
          <p:cNvPr id="4" name="矩形 3"/>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6335" y="304800"/>
            <a:ext cx="2861681"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10.1 </a:t>
            </a:r>
            <a:r>
              <a:rPr lang="zh-CN" altLang="en-US" dirty="0">
                <a:latin typeface="Times New Roman" panose="02020603050405020304" pitchFamily="18" charset="0"/>
              </a:rPr>
              <a:t>设备管理概述</a:t>
            </a:r>
            <a:endParaRPr lang="en-US" altLang="zh-CN" dirty="0">
              <a:latin typeface="Times New Roman" panose="02020603050405020304" pitchFamily="18" charset="0"/>
            </a:endParaRPr>
          </a:p>
        </p:txBody>
      </p:sp>
      <p:sp>
        <p:nvSpPr>
          <p:cNvPr id="3" name="矩形 2"/>
          <p:cNvSpPr/>
          <p:nvPr/>
        </p:nvSpPr>
        <p:spPr>
          <a:xfrm>
            <a:off x="3733800" y="364815"/>
            <a:ext cx="1524776" cy="492443"/>
          </a:xfrm>
          <a:prstGeom prst="rect">
            <a:avLst/>
          </a:prstGeom>
        </p:spPr>
        <p:txBody>
          <a:bodyPr wrap="none">
            <a:spAutoFit/>
          </a:bodyPr>
          <a:lstStyle/>
          <a:p>
            <a:r>
              <a:rPr lang="zh-CN" altLang="en-US" dirty="0">
                <a:solidFill>
                  <a:srgbClr val="660066"/>
                </a:solidFill>
                <a:ea typeface="楷体_GB2312" charset="-122"/>
              </a:rPr>
              <a:t>总线系统</a:t>
            </a:r>
            <a:endParaRPr lang="zh-CN" altLang="en-US" dirty="0"/>
          </a:p>
        </p:txBody>
      </p:sp>
      <p:sp>
        <p:nvSpPr>
          <p:cNvPr id="4" name="Rectangle 3"/>
          <p:cNvSpPr txBox="1">
            <a:spLocks noChangeArrowheads="1"/>
          </p:cNvSpPr>
          <p:nvPr/>
        </p:nvSpPr>
        <p:spPr bwMode="auto">
          <a:xfrm>
            <a:off x="283441" y="1371600"/>
            <a:ext cx="8353425" cy="207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9pPr>
          </a:lstStyle>
          <a:p>
            <a:pPr eaLnBrk="1" hangingPunct="1">
              <a:lnSpc>
                <a:spcPct val="110000"/>
              </a:lnSpc>
            </a:pPr>
            <a:r>
              <a:rPr lang="zh-CN" altLang="en-US" sz="2400" kern="0" dirty="0"/>
              <a:t>计算机系统中的各部件，如</a:t>
            </a:r>
            <a:r>
              <a:rPr lang="en-US" altLang="zh-CN" sz="2400" kern="0" dirty="0"/>
              <a:t>CPU</a:t>
            </a:r>
            <a:r>
              <a:rPr lang="zh-CN" altLang="en-US" sz="2400" kern="0" dirty="0"/>
              <a:t>、内存及各种</a:t>
            </a:r>
            <a:r>
              <a:rPr lang="en-US" altLang="zh-CN" sz="2400" kern="0" dirty="0"/>
              <a:t>I/O</a:t>
            </a:r>
            <a:r>
              <a:rPr lang="zh-CN" altLang="en-US" sz="2400" kern="0" dirty="0"/>
              <a:t>设备之间的联系，都是通过总线来实现的。</a:t>
            </a:r>
          </a:p>
          <a:p>
            <a:pPr eaLnBrk="1" hangingPunct="1">
              <a:lnSpc>
                <a:spcPct val="110000"/>
              </a:lnSpc>
            </a:pPr>
            <a:r>
              <a:rPr lang="zh-CN" altLang="en-US" sz="2400" kern="0" dirty="0"/>
              <a:t>总线的性能用总线的时钟频率、带宽和相应的总线传输速率等指标来衡量。</a:t>
            </a:r>
          </a:p>
          <a:p>
            <a:pPr eaLnBrk="1" hangingPunct="1">
              <a:buFontTx/>
              <a:buNone/>
            </a:pPr>
            <a:endParaRPr lang="en-US" altLang="zh-CN" sz="2400" kern="0" dirty="0"/>
          </a:p>
        </p:txBody>
      </p:sp>
      <p:graphicFrame>
        <p:nvGraphicFramePr>
          <p:cNvPr id="5" name="Object 2"/>
          <p:cNvGraphicFramePr>
            <a:graphicFrameLocks noChangeAspect="1"/>
          </p:cNvGraphicFramePr>
          <p:nvPr/>
        </p:nvGraphicFramePr>
        <p:xfrm>
          <a:off x="0" y="3276600"/>
          <a:ext cx="8913754" cy="2514600"/>
        </p:xfrm>
        <a:graphic>
          <a:graphicData uri="http://schemas.openxmlformats.org/presentationml/2006/ole">
            <mc:AlternateContent xmlns:mc="http://schemas.openxmlformats.org/markup-compatibility/2006">
              <mc:Choice xmlns:v="urn:schemas-microsoft-com:vml" Requires="v">
                <p:oleObj name="Visio" r:id="rId2" imgW="4515485" imgH="1287145" progId="Visio.Drawing.11">
                  <p:embed/>
                </p:oleObj>
              </mc:Choice>
              <mc:Fallback>
                <p:oleObj name="Visio" r:id="rId2" imgW="4515485" imgH="1287145" progId="Visio.Drawing.11">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76600"/>
                        <a:ext cx="8913754" cy="2514600"/>
                      </a:xfrm>
                      <a:prstGeom prst="rect">
                        <a:avLst/>
                      </a:prstGeom>
                      <a:noFill/>
                      <a:ln>
                        <a:noFill/>
                      </a:ln>
                    </p:spPr>
                  </p:pic>
                </p:oleObj>
              </mc:Fallback>
            </mc:AlternateContent>
          </a:graphicData>
        </a:graphic>
      </p:graphicFrame>
    </p:spTree>
  </p:cSld>
  <p:clrMapOvr>
    <a:masterClrMapping/>
  </p:clrMapOvr>
  <p:transition>
    <p:zo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 y="1143000"/>
            <a:ext cx="3869970" cy="492443"/>
          </a:xfrm>
          <a:prstGeom prst="rect">
            <a:avLst/>
          </a:prstGeom>
        </p:spPr>
        <p:txBody>
          <a:bodyPr wrap="none">
            <a:spAutoFit/>
          </a:bodyPr>
          <a:lstStyle/>
          <a:p>
            <a:r>
              <a:rPr lang="zh-CN" altLang="en-US" dirty="0"/>
              <a:t>使用逻辑设备名称的好处</a:t>
            </a:r>
          </a:p>
        </p:txBody>
      </p:sp>
      <p:sp>
        <p:nvSpPr>
          <p:cNvPr id="3" name="矩形 2"/>
          <p:cNvSpPr/>
          <p:nvPr/>
        </p:nvSpPr>
        <p:spPr>
          <a:xfrm>
            <a:off x="233218" y="1635443"/>
            <a:ext cx="8529782" cy="2369880"/>
          </a:xfrm>
          <a:prstGeom prst="rect">
            <a:avLst/>
          </a:prstGeom>
        </p:spPr>
        <p:txBody>
          <a:bodyPr wrap="square">
            <a:spAutoFit/>
          </a:bodyPr>
          <a:lstStyle/>
          <a:p>
            <a:pPr algn="just"/>
            <a:r>
              <a:rPr lang="en-US" altLang="zh-CN" sz="2400" dirty="0"/>
              <a:t>1) </a:t>
            </a:r>
            <a:r>
              <a:rPr lang="zh-CN" altLang="en-US" sz="2400" dirty="0"/>
              <a:t>设备分配时的灵活性 </a:t>
            </a:r>
            <a:endParaRPr lang="en-US" altLang="zh-CN" sz="2400" dirty="0"/>
          </a:p>
          <a:p>
            <a:pPr algn="just"/>
            <a:r>
              <a:rPr lang="zh-CN" altLang="en-US" sz="2400" b="0" dirty="0"/>
              <a:t>    </a:t>
            </a:r>
            <a:r>
              <a:rPr lang="zh-CN" altLang="en-US" sz="2000" b="0" dirty="0"/>
              <a:t>当应用程序</a:t>
            </a:r>
            <a:r>
              <a:rPr lang="en-US" altLang="zh-CN" sz="2000" b="0" dirty="0"/>
              <a:t>(</a:t>
            </a:r>
            <a:r>
              <a:rPr lang="zh-CN" altLang="en-US" sz="2000" b="0" dirty="0"/>
              <a:t>进程</a:t>
            </a:r>
            <a:r>
              <a:rPr lang="en-US" altLang="zh-CN" sz="2000" b="0" dirty="0"/>
              <a:t>)</a:t>
            </a:r>
            <a:r>
              <a:rPr lang="zh-CN" altLang="en-US" sz="2000" b="0" dirty="0"/>
              <a:t>以物理设备名称来请求使用指定的某台设备时，如果该设备已经分配给其他进程或正在自检， 而此时尽管还有几台其它的相同设备正在空闲，该进程却仍阻塞。 </a:t>
            </a:r>
            <a:endParaRPr lang="en-US" altLang="zh-CN" sz="2000" b="0" dirty="0"/>
          </a:p>
          <a:p>
            <a:pPr algn="just"/>
            <a:r>
              <a:rPr lang="en-US" altLang="zh-CN" sz="2000" dirty="0"/>
              <a:t>    </a:t>
            </a:r>
            <a:r>
              <a:rPr lang="zh-CN" altLang="en-US" sz="2000" dirty="0"/>
              <a:t>但若进程能以逻辑设备名称来请求某类设备时，系统可立即将该类设备中的任一台分配给进程，仅当所有此类设备已全部分配完毕时，进程才会阻塞。 </a:t>
            </a:r>
          </a:p>
        </p:txBody>
      </p:sp>
      <p:sp>
        <p:nvSpPr>
          <p:cNvPr id="4" name="矩形 3"/>
          <p:cNvSpPr/>
          <p:nvPr/>
        </p:nvSpPr>
        <p:spPr>
          <a:xfrm>
            <a:off x="223982" y="4035341"/>
            <a:ext cx="8539018" cy="2616101"/>
          </a:xfrm>
          <a:prstGeom prst="rect">
            <a:avLst/>
          </a:prstGeom>
        </p:spPr>
        <p:txBody>
          <a:bodyPr wrap="square">
            <a:spAutoFit/>
          </a:bodyPr>
          <a:lstStyle/>
          <a:p>
            <a:r>
              <a:rPr lang="en-US" altLang="zh-CN" sz="2400" dirty="0"/>
              <a:t>2) </a:t>
            </a:r>
            <a:r>
              <a:rPr lang="zh-CN" altLang="en-US" sz="2400" dirty="0"/>
              <a:t>易于实现</a:t>
            </a:r>
            <a:r>
              <a:rPr lang="en-US" altLang="zh-CN" sz="2400" dirty="0"/>
              <a:t>I/O</a:t>
            </a:r>
            <a:r>
              <a:rPr lang="zh-CN" altLang="en-US" sz="2400" dirty="0"/>
              <a:t>重定向 </a:t>
            </a:r>
            <a:endParaRPr lang="en-US" altLang="zh-CN" sz="2400" dirty="0"/>
          </a:p>
          <a:p>
            <a:pPr algn="just"/>
            <a:r>
              <a:rPr lang="en-US" altLang="zh-CN" sz="2000" dirty="0"/>
              <a:t>    </a:t>
            </a:r>
            <a:r>
              <a:rPr lang="zh-CN" altLang="en-US" sz="2000" dirty="0"/>
              <a:t>所谓</a:t>
            </a:r>
            <a:r>
              <a:rPr lang="en-US" altLang="zh-CN" sz="2000" dirty="0"/>
              <a:t>I/O</a:t>
            </a:r>
            <a:r>
              <a:rPr lang="zh-CN" altLang="en-US" sz="2000" dirty="0"/>
              <a:t>重定向，是指用于</a:t>
            </a:r>
            <a:r>
              <a:rPr lang="en-US" altLang="zh-CN" sz="2000" dirty="0"/>
              <a:t>I/O</a:t>
            </a:r>
            <a:r>
              <a:rPr lang="zh-CN" altLang="en-US" sz="2000" dirty="0"/>
              <a:t>操作的设备可以更换</a:t>
            </a:r>
            <a:r>
              <a:rPr lang="en-US" altLang="zh-CN" sz="2000" dirty="0"/>
              <a:t>(</a:t>
            </a:r>
            <a:r>
              <a:rPr lang="zh-CN" altLang="en-US" sz="2000" dirty="0"/>
              <a:t>即重定向</a:t>
            </a:r>
            <a:r>
              <a:rPr lang="en-US" altLang="zh-CN" sz="2000" dirty="0"/>
              <a:t>)</a:t>
            </a:r>
            <a:r>
              <a:rPr lang="zh-CN" altLang="en-US" sz="2000" b="0" dirty="0"/>
              <a:t>，而不必改变应用程序。</a:t>
            </a:r>
            <a:endParaRPr lang="en-US" altLang="zh-CN" sz="2000" b="0" dirty="0"/>
          </a:p>
          <a:p>
            <a:pPr algn="just"/>
            <a:r>
              <a:rPr lang="en-US" altLang="zh-CN" sz="2000" b="0" dirty="0"/>
              <a:t>    </a:t>
            </a:r>
            <a:r>
              <a:rPr lang="zh-CN" altLang="en-US" sz="2000" b="0" dirty="0"/>
              <a:t>例如，我们在调试一个应用程序时，可将程序的所有输出送往屏幕显示；而在程序调试完 后，如需正式将程序的运行结果打印出来，此时便须将</a:t>
            </a:r>
            <a:r>
              <a:rPr lang="en-US" altLang="zh-CN" sz="2000" b="0" dirty="0"/>
              <a:t>I/O</a:t>
            </a:r>
            <a:r>
              <a:rPr lang="zh-CN" altLang="en-US" sz="2000" b="0" dirty="0"/>
              <a:t>重定向的数据结构</a:t>
            </a:r>
            <a:r>
              <a:rPr lang="en-US" altLang="zh-CN" sz="2000" b="0" dirty="0"/>
              <a:t>——</a:t>
            </a:r>
            <a:r>
              <a:rPr lang="zh-CN" altLang="en-US" sz="2000" b="0" dirty="0"/>
              <a:t>逻辑设备表中的显示终端改为打印机， 而不必修改应用程序。</a:t>
            </a:r>
            <a:r>
              <a:rPr lang="en-US" altLang="zh-CN" sz="2000" b="0" dirty="0"/>
              <a:t>I/O</a:t>
            </a:r>
            <a:r>
              <a:rPr lang="zh-CN" altLang="en-US" sz="2000" b="0" dirty="0"/>
              <a:t>重定向功能具有很大的实用价值， 现已被广泛地引入到各类</a:t>
            </a:r>
            <a:r>
              <a:rPr lang="en-US" altLang="zh-CN" sz="2000" b="0" dirty="0"/>
              <a:t>OS</a:t>
            </a:r>
            <a:r>
              <a:rPr lang="zh-CN" altLang="en-US" sz="2000" b="0" dirty="0"/>
              <a:t>中。</a:t>
            </a:r>
          </a:p>
        </p:txBody>
      </p:sp>
      <p:sp>
        <p:nvSpPr>
          <p:cNvPr id="5" name="矩形 4"/>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spTree>
  </p:cSld>
  <p:clrMapOvr>
    <a:masterClrMapping/>
  </p:clrMapOvr>
  <p:transition>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 y="1143000"/>
            <a:ext cx="5766322" cy="492443"/>
          </a:xfrm>
          <a:prstGeom prst="rect">
            <a:avLst/>
          </a:prstGeom>
        </p:spPr>
        <p:txBody>
          <a:bodyPr wrap="none">
            <a:spAutoFit/>
          </a:bodyPr>
          <a:lstStyle/>
          <a:p>
            <a:r>
              <a:rPr lang="zh-CN" altLang="en-US" dirty="0">
                <a:solidFill>
                  <a:srgbClr val="C00000"/>
                </a:solidFill>
              </a:rPr>
              <a:t>设备无关的</a:t>
            </a:r>
            <a:r>
              <a:rPr lang="en-US" altLang="zh-CN" dirty="0">
                <a:solidFill>
                  <a:srgbClr val="C00000"/>
                </a:solidFill>
              </a:rPr>
              <a:t>I/O</a:t>
            </a:r>
            <a:r>
              <a:rPr lang="zh-CN" altLang="en-US" dirty="0">
                <a:solidFill>
                  <a:srgbClr val="C00000"/>
                </a:solidFill>
              </a:rPr>
              <a:t>软件（内核</a:t>
            </a:r>
            <a:r>
              <a:rPr lang="en-US" altLang="zh-CN" dirty="0">
                <a:solidFill>
                  <a:srgbClr val="C00000"/>
                </a:solidFill>
              </a:rPr>
              <a:t>IO</a:t>
            </a:r>
            <a:r>
              <a:rPr lang="zh-CN" altLang="en-US" dirty="0">
                <a:solidFill>
                  <a:srgbClr val="C00000"/>
                </a:solidFill>
              </a:rPr>
              <a:t>子系统） </a:t>
            </a:r>
          </a:p>
        </p:txBody>
      </p:sp>
      <p:sp>
        <p:nvSpPr>
          <p:cNvPr id="3" name="矩形 2"/>
          <p:cNvSpPr/>
          <p:nvPr/>
        </p:nvSpPr>
        <p:spPr>
          <a:xfrm>
            <a:off x="304800" y="1752600"/>
            <a:ext cx="4724400" cy="2308324"/>
          </a:xfrm>
          <a:prstGeom prst="rect">
            <a:avLst/>
          </a:prstGeom>
        </p:spPr>
        <p:txBody>
          <a:bodyPr wrap="square">
            <a:spAutoFit/>
          </a:bodyPr>
          <a:lstStyle/>
          <a:p>
            <a:pPr marL="457200" indent="-457200">
              <a:buFont typeface="Arial" panose="020B0604020202020204" pitchFamily="34" charset="0"/>
              <a:buChar char="•"/>
            </a:pPr>
            <a:r>
              <a:rPr lang="zh-CN" altLang="en-US" sz="2400" dirty="0"/>
              <a:t>驱动程序是一个与硬件</a:t>
            </a:r>
            <a:r>
              <a:rPr lang="en-US" altLang="zh-CN" sz="2400" dirty="0"/>
              <a:t>(</a:t>
            </a:r>
            <a:r>
              <a:rPr lang="zh-CN" altLang="en-US" sz="2400" dirty="0"/>
              <a:t>或设备</a:t>
            </a:r>
            <a:r>
              <a:rPr lang="en-US" altLang="zh-CN" sz="2400" dirty="0"/>
              <a:t>)</a:t>
            </a:r>
            <a:r>
              <a:rPr lang="zh-CN" altLang="en-US" sz="2400" dirty="0"/>
              <a:t>紧密相关的软件。 </a:t>
            </a:r>
            <a:endParaRPr lang="en-US" altLang="zh-CN" sz="2400" dirty="0"/>
          </a:p>
          <a:p>
            <a:pPr marL="457200" indent="-457200">
              <a:buFont typeface="Arial" panose="020B0604020202020204" pitchFamily="34" charset="0"/>
              <a:buChar char="•"/>
            </a:pPr>
            <a:r>
              <a:rPr lang="zh-CN" altLang="en-US" sz="2400" dirty="0"/>
              <a:t>为了实现设备独立性，必须再在驱动程序之上设置一层 软件，称为设备无关软件，又称为</a:t>
            </a:r>
            <a:r>
              <a:rPr lang="en-US" altLang="zh-CN" sz="2400" dirty="0"/>
              <a:t>I/O</a:t>
            </a:r>
            <a:r>
              <a:rPr lang="zh-CN" altLang="en-US" sz="2400" dirty="0"/>
              <a:t>子系统。 </a:t>
            </a:r>
          </a:p>
        </p:txBody>
      </p:sp>
      <p:sp>
        <p:nvSpPr>
          <p:cNvPr id="4" name="矩形 3"/>
          <p:cNvSpPr/>
          <p:nvPr/>
        </p:nvSpPr>
        <p:spPr>
          <a:xfrm>
            <a:off x="457200" y="4267200"/>
            <a:ext cx="5029200" cy="1631216"/>
          </a:xfrm>
          <a:prstGeom prst="rect">
            <a:avLst/>
          </a:prstGeom>
        </p:spPr>
        <p:txBody>
          <a:bodyPr wrap="square">
            <a:spAutoFit/>
          </a:bodyPr>
          <a:lstStyle/>
          <a:p>
            <a:r>
              <a:rPr lang="zh-CN" altLang="en-US" dirty="0"/>
              <a:t>设备无关软件的主要功能可分为以下两个方面：</a:t>
            </a:r>
            <a:endParaRPr lang="en-US" altLang="zh-CN" dirty="0"/>
          </a:p>
          <a:p>
            <a:pPr marL="514350" indent="-514350">
              <a:buAutoNum type="arabicParenR"/>
            </a:pPr>
            <a:r>
              <a:rPr lang="zh-CN" altLang="en-US" sz="2400" dirty="0">
                <a:solidFill>
                  <a:srgbClr val="C00000"/>
                </a:solidFill>
              </a:rPr>
              <a:t>执行所有设备的公有操作。</a:t>
            </a:r>
            <a:endParaRPr lang="en-US" altLang="zh-CN" sz="2400" dirty="0">
              <a:solidFill>
                <a:srgbClr val="C00000"/>
              </a:solidFill>
            </a:endParaRPr>
          </a:p>
          <a:p>
            <a:pPr marL="514350" indent="-514350">
              <a:buAutoNum type="arabicParenR"/>
            </a:pPr>
            <a:r>
              <a:rPr lang="zh-CN" altLang="en-US" sz="2400" dirty="0">
                <a:solidFill>
                  <a:srgbClr val="C00000"/>
                </a:solidFill>
              </a:rPr>
              <a:t>向用户层软件提供统一接口。  </a:t>
            </a:r>
          </a:p>
        </p:txBody>
      </p:sp>
      <p:sp>
        <p:nvSpPr>
          <p:cNvPr id="5" name="矩形 4"/>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5410200" y="1617822"/>
            <a:ext cx="3515393" cy="2667000"/>
          </a:xfrm>
          <a:prstGeom prst="rect">
            <a:avLst/>
          </a:prstGeom>
          <a:ln>
            <a:solidFill>
              <a:srgbClr val="C00000"/>
            </a:solidFill>
          </a:ln>
          <a:effectLst>
            <a:outerShdw blurRad="50800" dist="38100" dir="2700000" algn="tl" rotWithShape="0">
              <a:prstClr val="black">
                <a:alpha val="40000"/>
              </a:prstClr>
            </a:outerShdw>
          </a:effectLst>
        </p:spPr>
      </p:pic>
    </p:spTree>
  </p:cSld>
  <p:clrMapOvr>
    <a:masterClrMapping/>
  </p:clrMapOvr>
  <p:transition>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 y="1219200"/>
            <a:ext cx="3962944" cy="492443"/>
          </a:xfrm>
          <a:prstGeom prst="rect">
            <a:avLst/>
          </a:prstGeom>
        </p:spPr>
        <p:txBody>
          <a:bodyPr wrap="none">
            <a:spAutoFit/>
          </a:bodyPr>
          <a:lstStyle/>
          <a:p>
            <a:r>
              <a:rPr lang="zh-CN" altLang="en-US" dirty="0"/>
              <a:t>设备无关软件的主要功能 </a:t>
            </a:r>
          </a:p>
        </p:txBody>
      </p:sp>
      <p:sp>
        <p:nvSpPr>
          <p:cNvPr id="4" name="矩形 3"/>
          <p:cNvSpPr/>
          <p:nvPr/>
        </p:nvSpPr>
        <p:spPr>
          <a:xfrm>
            <a:off x="228600" y="1828800"/>
            <a:ext cx="8686800" cy="3662541"/>
          </a:xfrm>
          <a:prstGeom prst="rect">
            <a:avLst/>
          </a:prstGeom>
        </p:spPr>
        <p:txBody>
          <a:bodyPr wrap="square">
            <a:spAutoFit/>
          </a:bodyPr>
          <a:lstStyle/>
          <a:p>
            <a:r>
              <a:rPr lang="en-US" altLang="zh-CN" dirty="0"/>
              <a:t>1. </a:t>
            </a:r>
            <a:r>
              <a:rPr lang="zh-CN" altLang="en-US" dirty="0"/>
              <a:t>执行所有设备的公有操作</a:t>
            </a:r>
            <a:endParaRPr lang="en-US" altLang="zh-CN" dirty="0"/>
          </a:p>
          <a:p>
            <a:pPr marL="457200" indent="-457200">
              <a:buFont typeface="Arial" panose="020B0604020202020204" pitchFamily="34" charset="0"/>
              <a:buChar char="•"/>
            </a:pPr>
            <a:r>
              <a:rPr lang="zh-CN" altLang="en-US" sz="2000" b="0" dirty="0"/>
              <a:t>设备命名、名字映射：将逻辑设备名映射为物理设备 名，进一步可以找到相应物理设备的驱动程序 </a:t>
            </a:r>
            <a:endParaRPr lang="en-US" altLang="zh-CN" sz="2000" b="0" dirty="0"/>
          </a:p>
          <a:p>
            <a:pPr marL="457200" indent="-457200">
              <a:buFont typeface="Arial" panose="020B0604020202020204" pitchFamily="34" charset="0"/>
              <a:buChar char="•"/>
            </a:pPr>
            <a:r>
              <a:rPr lang="zh-CN" altLang="en-US" sz="2000" b="0" dirty="0"/>
              <a:t>保护：对设备进行保护，禁止用户直接访问设备 </a:t>
            </a:r>
            <a:endParaRPr lang="en-US" altLang="zh-CN" sz="2000" b="0" dirty="0"/>
          </a:p>
          <a:p>
            <a:pPr marL="457200" indent="-457200">
              <a:buFont typeface="Arial" panose="020B0604020202020204" pitchFamily="34" charset="0"/>
              <a:buChar char="•"/>
            </a:pPr>
            <a:r>
              <a:rPr lang="zh-CN" altLang="en-US" sz="2000" b="0" dirty="0"/>
              <a:t>逻辑块、缓冲管理：即对字符设备和块设备的缓冲区进行有效的管理， 以提高</a:t>
            </a:r>
            <a:r>
              <a:rPr lang="en-US" altLang="zh-CN" sz="2000" b="0" dirty="0"/>
              <a:t>I/O</a:t>
            </a:r>
            <a:r>
              <a:rPr lang="zh-CN" altLang="en-US" sz="2000" b="0" dirty="0"/>
              <a:t>的效率； </a:t>
            </a:r>
            <a:endParaRPr lang="en-US" altLang="zh-CN" sz="2000" b="0" dirty="0"/>
          </a:p>
          <a:p>
            <a:pPr marL="457200" indent="-457200">
              <a:buFont typeface="Arial" panose="020B0604020202020204" pitchFamily="34" charset="0"/>
              <a:buChar char="•"/>
            </a:pPr>
            <a:r>
              <a:rPr lang="zh-CN" altLang="en-US" sz="2000" b="0" dirty="0"/>
              <a:t>分配回收：对独立设备的分配与回收 </a:t>
            </a:r>
            <a:endParaRPr lang="en-US" altLang="zh-CN" sz="2000" b="0" dirty="0"/>
          </a:p>
          <a:p>
            <a:pPr marL="457200" indent="-457200">
              <a:buFont typeface="Arial" panose="020B0604020202020204" pitchFamily="34" charset="0"/>
              <a:buChar char="•"/>
            </a:pPr>
            <a:r>
              <a:rPr lang="zh-CN" altLang="en-US" sz="2000" b="0" dirty="0"/>
              <a:t>差错控制</a:t>
            </a:r>
            <a:r>
              <a:rPr lang="en-US" altLang="zh-CN" sz="2000" b="0" dirty="0"/>
              <a:t>:</a:t>
            </a:r>
            <a:r>
              <a:rPr lang="zh-CN" altLang="en-US" sz="2000" b="0" dirty="0"/>
              <a:t>处理设备驱动程序无法处理的错误 </a:t>
            </a:r>
            <a:endParaRPr lang="en-US" altLang="zh-CN" sz="2000" b="0" dirty="0"/>
          </a:p>
          <a:p>
            <a:r>
              <a:rPr lang="en-US" altLang="zh-CN" dirty="0"/>
              <a:t>2. </a:t>
            </a:r>
            <a:r>
              <a:rPr lang="zh-CN" altLang="en-US" dirty="0"/>
              <a:t>向用户层软件提供统一接口 </a:t>
            </a:r>
            <a:endParaRPr lang="en-US" altLang="zh-CN" dirty="0"/>
          </a:p>
          <a:p>
            <a:r>
              <a:rPr lang="zh-CN" altLang="en-US" sz="2000" b="0" dirty="0"/>
              <a:t>    无论何种设备，它们向用户所提供的接口应该是相同 的，如统一的</a:t>
            </a:r>
            <a:r>
              <a:rPr lang="en-US" altLang="zh-CN" sz="2000" b="0" dirty="0"/>
              <a:t>Read</a:t>
            </a:r>
            <a:r>
              <a:rPr lang="zh-CN" altLang="en-US" sz="2000" b="0" dirty="0"/>
              <a:t>和</a:t>
            </a:r>
            <a:r>
              <a:rPr lang="en-US" altLang="zh-CN" sz="2000" b="0" dirty="0"/>
              <a:t>Write</a:t>
            </a:r>
            <a:r>
              <a:rPr lang="zh-CN" altLang="en-US" sz="2000" b="0" dirty="0"/>
              <a:t>操作</a:t>
            </a:r>
          </a:p>
        </p:txBody>
      </p:sp>
      <p:sp>
        <p:nvSpPr>
          <p:cNvPr id="5" name="矩形 4"/>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spTree>
  </p:cSld>
  <p:clrMapOvr>
    <a:masterClrMapping/>
  </p:clrMapOvr>
  <p:transition>
    <p:zo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矩形 769030"/>
          <p:cNvSpPr/>
          <p:nvPr/>
        </p:nvSpPr>
        <p:spPr>
          <a:xfrm>
            <a:off x="381000" y="2057400"/>
            <a:ext cx="8355013" cy="4800600"/>
          </a:xfrm>
          <a:prstGeom prst="rect">
            <a:avLst/>
          </a:prstGeom>
          <a:noFill/>
          <a:ln w="9525">
            <a:noFill/>
          </a:ln>
        </p:spPr>
        <p:txBody>
          <a:bodyPr anchor="t" anchorCtr="0"/>
          <a:lstStyle>
            <a:lvl1pPr marL="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1pPr>
            <a:lvl2pPr marL="4572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2pPr>
            <a:lvl3pPr marL="9144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3pPr>
            <a:lvl4pPr marL="13716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4pPr>
            <a:lvl5pPr marL="18288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5pPr>
          </a:lstStyle>
          <a:p>
            <a:pPr marL="389255" lvl="0" indent="-389255">
              <a:lnSpc>
                <a:spcPct val="90000"/>
              </a:lnSpc>
              <a:spcBef>
                <a:spcPct val="30000"/>
              </a:spcBef>
              <a:buClr>
                <a:schemeClr val="tx2"/>
              </a:buClr>
              <a:buSzPct val="75000"/>
              <a:buFont typeface="Wingdings" panose="05000000000000000000" pitchFamily="2" charset="2"/>
            </a:pPr>
            <a:r>
              <a:rPr lang="zh-CN" altLang="en-US" sz="2400" dirty="0">
                <a:latin typeface="Arial Unicode MS" pitchFamily="34" charset="-122"/>
                <a:ea typeface="宋体" panose="02010600030101010101" pitchFamily="2" charset="-122"/>
              </a:rPr>
              <a:t>基本含义：</a:t>
            </a:r>
          </a:p>
          <a:p>
            <a:pPr marL="389255" lvl="0" indent="-389255">
              <a:lnSpc>
                <a:spcPct val="90000"/>
              </a:lnSpc>
              <a:spcBef>
                <a:spcPct val="30000"/>
              </a:spcBef>
              <a:buClr>
                <a:schemeClr val="tx2"/>
              </a:buClr>
              <a:buSzPct val="75000"/>
              <a:buFont typeface="Wingdings" panose="05000000000000000000" pitchFamily="2" charset="2"/>
            </a:pPr>
            <a:r>
              <a:rPr lang="zh-CN" altLang="en-US" sz="2400" dirty="0">
                <a:latin typeface="Arial Unicode MS" pitchFamily="34" charset="-122"/>
                <a:ea typeface="宋体" panose="02010600030101010101" pitchFamily="2" charset="-122"/>
              </a:rPr>
              <a:t>    </a:t>
            </a:r>
            <a:r>
              <a:rPr lang="zh-CN" altLang="en-US" sz="2400" u="sng" dirty="0">
                <a:latin typeface="Arial Unicode MS" pitchFamily="34" charset="-122"/>
                <a:ea typeface="宋体" panose="02010600030101010101" pitchFamily="2" charset="-122"/>
              </a:rPr>
              <a:t>应用程序独立于具体使用的物理设备</a:t>
            </a:r>
            <a:r>
              <a:rPr lang="zh-CN" altLang="en-US" sz="2400" dirty="0">
                <a:latin typeface="Arial Unicode MS" pitchFamily="34" charset="-122"/>
                <a:ea typeface="宋体" panose="02010600030101010101" pitchFamily="2" charset="-122"/>
              </a:rPr>
              <a:t>。</a:t>
            </a:r>
          </a:p>
          <a:p>
            <a:pPr marL="389255" lvl="0" indent="-389255">
              <a:lnSpc>
                <a:spcPct val="90000"/>
              </a:lnSpc>
              <a:spcBef>
                <a:spcPct val="30000"/>
              </a:spcBef>
              <a:buClr>
                <a:schemeClr val="tx1"/>
              </a:buClr>
              <a:buSzPct val="75000"/>
              <a:buFont typeface="Wingdings" panose="05000000000000000000" pitchFamily="2" charset="2"/>
              <a:buChar char="q"/>
            </a:pPr>
            <a:r>
              <a:rPr lang="zh-CN" altLang="en-US" sz="2400" dirty="0">
                <a:latin typeface="Arial Unicode MS" pitchFamily="34" charset="-122"/>
                <a:ea typeface="宋体" panose="02010600030101010101" pitchFamily="2" charset="-122"/>
              </a:rPr>
              <a:t>用户程序中要用到外设时，不须指定具体哪一台设备，而用逻辑设备名来代替，这样用户程序就与实际使用的物理设备无关；</a:t>
            </a:r>
          </a:p>
          <a:p>
            <a:pPr marL="389255" lvl="0" indent="-389255">
              <a:lnSpc>
                <a:spcPct val="90000"/>
              </a:lnSpc>
              <a:spcBef>
                <a:spcPct val="30000"/>
              </a:spcBef>
              <a:buClr>
                <a:schemeClr val="tx1"/>
              </a:buClr>
              <a:buSzPct val="75000"/>
              <a:buFont typeface="Wingdings" panose="05000000000000000000" pitchFamily="2" charset="2"/>
              <a:buChar char="q"/>
            </a:pPr>
            <a:r>
              <a:rPr lang="zh-CN" altLang="en-US" sz="2400" dirty="0">
                <a:latin typeface="Arial Unicode MS" pitchFamily="34" charset="-122"/>
                <a:ea typeface="宋体" panose="02010600030101010101" pitchFamily="2" charset="-122"/>
              </a:rPr>
              <a:t>执行程序时，由系统进行逻辑设备到具体物理的链接。</a:t>
            </a:r>
          </a:p>
        </p:txBody>
      </p:sp>
      <p:sp>
        <p:nvSpPr>
          <p:cNvPr id="6" name="矩形 5"/>
          <p:cNvSpPr/>
          <p:nvPr/>
        </p:nvSpPr>
        <p:spPr>
          <a:xfrm>
            <a:off x="381000" y="1219200"/>
            <a:ext cx="3962944" cy="492443"/>
          </a:xfrm>
          <a:prstGeom prst="rect">
            <a:avLst/>
          </a:prstGeom>
        </p:spPr>
        <p:txBody>
          <a:bodyPr wrap="none">
            <a:spAutoFit/>
          </a:bodyPr>
          <a:lstStyle/>
          <a:p>
            <a:r>
              <a:rPr lang="zh-CN" altLang="en-US" dirty="0">
                <a:solidFill>
                  <a:srgbClr val="FF0000"/>
                </a:solidFill>
              </a:rPr>
              <a:t>设备无关软件的主要功能 </a:t>
            </a:r>
          </a:p>
        </p:txBody>
      </p:sp>
      <p:sp>
        <p:nvSpPr>
          <p:cNvPr id="7" name="矩形 6"/>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thruBlk="1"/>
      </p:transition>
    </mc:Choice>
    <mc:Fallback xmlns="">
      <p:transition spd="med">
        <p:fade thruBlk="1"/>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矩形 760859"/>
          <p:cNvSpPr/>
          <p:nvPr/>
        </p:nvSpPr>
        <p:spPr>
          <a:xfrm>
            <a:off x="457200" y="2057400"/>
            <a:ext cx="7924800" cy="3508375"/>
          </a:xfrm>
          <a:prstGeom prst="rect">
            <a:avLst/>
          </a:prstGeom>
          <a:noFill/>
          <a:ln w="9525">
            <a:noFill/>
          </a:ln>
        </p:spPr>
        <p:txBody>
          <a:bodyPr anchor="t" anchorCtr="0"/>
          <a:lstStyle>
            <a:lvl1pPr marL="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1pPr>
            <a:lvl2pPr marL="4572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2pPr>
            <a:lvl3pPr marL="9144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3pPr>
            <a:lvl4pPr marL="13716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4pPr>
            <a:lvl5pPr marL="18288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5pPr>
          </a:lstStyle>
          <a:p>
            <a:pPr marL="342900" lvl="0" indent="-342900">
              <a:lnSpc>
                <a:spcPct val="90000"/>
              </a:lnSpc>
              <a:spcBef>
                <a:spcPct val="30000"/>
              </a:spcBef>
              <a:buClr>
                <a:schemeClr val="tx2"/>
              </a:buClr>
              <a:buSzPct val="75000"/>
              <a:buFont typeface="Wingdings" panose="05000000000000000000" pitchFamily="2" charset="2"/>
            </a:pPr>
            <a:r>
              <a:rPr lang="zh-CN" altLang="en-US" sz="2400" dirty="0">
                <a:latin typeface="Arial Unicode MS" pitchFamily="34" charset="-122"/>
                <a:ea typeface="宋体" panose="02010600030101010101" pitchFamily="2" charset="-122"/>
              </a:rPr>
              <a:t>与设备无关性带来的好处：</a:t>
            </a:r>
          </a:p>
          <a:p>
            <a:pPr marL="342900" lvl="0" indent="-342900">
              <a:lnSpc>
                <a:spcPct val="90000"/>
              </a:lnSpc>
              <a:spcBef>
                <a:spcPct val="30000"/>
              </a:spcBef>
              <a:buClr>
                <a:schemeClr val="tx2"/>
              </a:buClr>
              <a:buSzPct val="75000"/>
              <a:buFont typeface="Wingdings" panose="05000000000000000000" pitchFamily="2" charset="2"/>
              <a:buChar char="l"/>
            </a:pPr>
            <a:r>
              <a:rPr lang="zh-CN" altLang="en-US" sz="2400" dirty="0">
                <a:latin typeface="Arial Unicode MS" pitchFamily="34" charset="-122"/>
                <a:ea typeface="宋体" panose="02010600030101010101" pitchFamily="2" charset="-122"/>
              </a:rPr>
              <a:t>如果在程序中指定具体的物理设备，则当该设备已经分配，或正在维修，而此时尽管有同类设备空闲，可供分配，则该进程也只能阻塞等待。</a:t>
            </a:r>
          </a:p>
          <a:p>
            <a:pPr marL="342900" lvl="0" indent="-342900">
              <a:lnSpc>
                <a:spcPct val="90000"/>
              </a:lnSpc>
              <a:spcBef>
                <a:spcPct val="30000"/>
              </a:spcBef>
              <a:buClr>
                <a:schemeClr val="tx2"/>
              </a:buClr>
              <a:buSzPct val="75000"/>
              <a:buFont typeface="Wingdings" panose="05000000000000000000" pitchFamily="2" charset="2"/>
              <a:buChar char="l"/>
            </a:pPr>
            <a:r>
              <a:rPr lang="zh-CN" altLang="en-US" sz="2400" dirty="0">
                <a:latin typeface="Arial Unicode MS" pitchFamily="34" charset="-122"/>
                <a:ea typeface="宋体" panose="02010600030101010101" pitchFamily="2" charset="-122"/>
              </a:rPr>
              <a:t>遵循了设备无关性，在编程时不具体指定具体物理设备，当系统中设备变更，用户程序就不用修改。</a:t>
            </a:r>
          </a:p>
        </p:txBody>
      </p:sp>
      <p:sp>
        <p:nvSpPr>
          <p:cNvPr id="5" name="矩形 4"/>
          <p:cNvSpPr/>
          <p:nvPr/>
        </p:nvSpPr>
        <p:spPr>
          <a:xfrm>
            <a:off x="381000" y="1219200"/>
            <a:ext cx="3962944" cy="492443"/>
          </a:xfrm>
          <a:prstGeom prst="rect">
            <a:avLst/>
          </a:prstGeom>
        </p:spPr>
        <p:txBody>
          <a:bodyPr wrap="none">
            <a:spAutoFit/>
          </a:bodyPr>
          <a:lstStyle/>
          <a:p>
            <a:r>
              <a:rPr lang="zh-CN" altLang="en-US" dirty="0">
                <a:solidFill>
                  <a:srgbClr val="FF0000"/>
                </a:solidFill>
              </a:rPr>
              <a:t>设备无关软件的主要功能 </a:t>
            </a:r>
          </a:p>
        </p:txBody>
      </p:sp>
      <p:sp>
        <p:nvSpPr>
          <p:cNvPr id="6" name="矩形 5"/>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thruBlk="1"/>
      </p:transition>
    </mc:Choice>
    <mc:Fallback xmlns="">
      <p:transition spd="med">
        <p:fade thruBlk="1"/>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1542" y="1129535"/>
            <a:ext cx="7848600" cy="676275"/>
          </a:xfrm>
        </p:spPr>
        <p:txBody>
          <a:bodyPr/>
          <a:lstStyle/>
          <a:p>
            <a:r>
              <a:rPr lang="zh-CN" altLang="en-US" sz="2400" dirty="0">
                <a:solidFill>
                  <a:srgbClr val="FF0000"/>
                </a:solidFill>
              </a:rPr>
              <a:t>向用户层软件提供统一接口</a:t>
            </a:r>
          </a:p>
        </p:txBody>
      </p:sp>
      <p:graphicFrame>
        <p:nvGraphicFramePr>
          <p:cNvPr id="4" name="内容占位符 3"/>
          <p:cNvGraphicFramePr>
            <a:graphicFrameLocks noGrp="1"/>
          </p:cNvGraphicFramePr>
          <p:nvPr>
            <p:ph idx="1"/>
          </p:nvPr>
        </p:nvGraphicFramePr>
        <p:xfrm>
          <a:off x="762001" y="2649613"/>
          <a:ext cx="4724400" cy="2819400"/>
        </p:xfrm>
        <a:graphic>
          <a:graphicData uri="http://schemas.openxmlformats.org/drawingml/2006/table">
            <a:tbl>
              <a:tblPr/>
              <a:tblGrid>
                <a:gridCol w="1062990">
                  <a:extLst>
                    <a:ext uri="{9D8B030D-6E8A-4147-A177-3AD203B41FA5}">
                      <a16:colId xmlns:a16="http://schemas.microsoft.com/office/drawing/2014/main" val="20000"/>
                    </a:ext>
                  </a:extLst>
                </a:gridCol>
                <a:gridCol w="3661410">
                  <a:extLst>
                    <a:ext uri="{9D8B030D-6E8A-4147-A177-3AD203B41FA5}">
                      <a16:colId xmlns:a16="http://schemas.microsoft.com/office/drawing/2014/main" val="20001"/>
                    </a:ext>
                  </a:extLst>
                </a:gridCol>
              </a:tblGrid>
              <a:tr h="352425">
                <a:tc>
                  <a:txBody>
                    <a:bodyPr/>
                    <a:lstStyle/>
                    <a:p>
                      <a:pPr algn="ctr">
                        <a:spcAft>
                          <a:spcPts val="0"/>
                        </a:spcAft>
                        <a:tabLst>
                          <a:tab pos="409575" algn="l"/>
                        </a:tabLst>
                      </a:pPr>
                      <a:r>
                        <a:rPr lang="zh-CN" altLang="en-US" sz="1600" b="1" dirty="0">
                          <a:effectLst/>
                          <a:latin typeface="宋体" panose="02010600030101010101" pitchFamily="2" charset="-122"/>
                        </a:rPr>
                        <a:t>函数名</a:t>
                      </a:r>
                      <a:r>
                        <a:rPr lang="zh-CN" altLang="en-US" sz="1600" dirty="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sz="1600" b="1" dirty="0">
                          <a:effectLst/>
                          <a:latin typeface="宋体" panose="02010600030101010101" pitchFamily="2" charset="-122"/>
                        </a:rPr>
                        <a:t>功能</a:t>
                      </a:r>
                      <a:r>
                        <a:rPr lang="zh-CN" altLang="en-US" sz="1600" dirty="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2425">
                <a:tc>
                  <a:txBody>
                    <a:bodyPr/>
                    <a:lstStyle/>
                    <a:p>
                      <a:pPr algn="ctr">
                        <a:spcAft>
                          <a:spcPts val="0"/>
                        </a:spcAft>
                        <a:tabLst>
                          <a:tab pos="409575" algn="l"/>
                        </a:tabLst>
                      </a:pPr>
                      <a:r>
                        <a:rPr lang="en-US" sz="1600">
                          <a:effectLst/>
                          <a:latin typeface="Times New Roman" panose="02020603050405020304"/>
                        </a:rPr>
                        <a:t>create()</a:t>
                      </a:r>
                      <a:r>
                        <a:rPr lang="en-US" sz="160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sz="1600" dirty="0">
                          <a:effectLst/>
                          <a:latin typeface="Times New Roman" panose="02020603050405020304"/>
                        </a:rPr>
                        <a:t> </a:t>
                      </a:r>
                      <a:r>
                        <a:rPr lang="zh-CN" altLang="en-US" sz="1600" dirty="0">
                          <a:effectLst/>
                          <a:latin typeface="宋体" panose="02010600030101010101" pitchFamily="2" charset="-122"/>
                        </a:rPr>
                        <a:t>创建设备</a:t>
                      </a:r>
                      <a:r>
                        <a:rPr lang="zh-CN" altLang="en-US" sz="1600" dirty="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2425">
                <a:tc>
                  <a:txBody>
                    <a:bodyPr/>
                    <a:lstStyle/>
                    <a:p>
                      <a:pPr algn="ctr">
                        <a:spcAft>
                          <a:spcPts val="0"/>
                        </a:spcAft>
                        <a:tabLst>
                          <a:tab pos="409575" algn="l"/>
                        </a:tabLst>
                      </a:pPr>
                      <a:r>
                        <a:rPr lang="en-US" sz="1600">
                          <a:effectLst/>
                          <a:latin typeface="Times New Roman" panose="02020603050405020304"/>
                        </a:rPr>
                        <a:t>remove()</a:t>
                      </a:r>
                      <a:r>
                        <a:rPr lang="en-US" sz="160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sz="1600">
                          <a:effectLst/>
                          <a:latin typeface="宋体" panose="02010600030101010101" pitchFamily="2" charset="-122"/>
                        </a:rPr>
                        <a:t>删除设备</a:t>
                      </a:r>
                      <a:r>
                        <a:rPr lang="zh-CN" altLang="en-US" sz="160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2425">
                <a:tc>
                  <a:txBody>
                    <a:bodyPr/>
                    <a:lstStyle/>
                    <a:p>
                      <a:pPr algn="ctr">
                        <a:spcAft>
                          <a:spcPts val="0"/>
                        </a:spcAft>
                        <a:tabLst>
                          <a:tab pos="409575" algn="l"/>
                        </a:tabLst>
                      </a:pPr>
                      <a:r>
                        <a:rPr lang="en-US" sz="1600">
                          <a:effectLst/>
                          <a:latin typeface="Times New Roman" panose="02020603050405020304"/>
                        </a:rPr>
                        <a:t>open()</a:t>
                      </a:r>
                      <a:r>
                        <a:rPr lang="en-US" sz="160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sz="1600" dirty="0">
                          <a:effectLst/>
                          <a:latin typeface="宋体" panose="02010600030101010101" pitchFamily="2" charset="-122"/>
                        </a:rPr>
                        <a:t>打开设备</a:t>
                      </a:r>
                      <a:r>
                        <a:rPr lang="zh-CN" altLang="en-US" sz="1600" dirty="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2425">
                <a:tc>
                  <a:txBody>
                    <a:bodyPr/>
                    <a:lstStyle/>
                    <a:p>
                      <a:pPr algn="ctr">
                        <a:spcAft>
                          <a:spcPts val="0"/>
                        </a:spcAft>
                        <a:tabLst>
                          <a:tab pos="409575" algn="l"/>
                        </a:tabLst>
                      </a:pPr>
                      <a:r>
                        <a:rPr lang="en-US" sz="1600">
                          <a:effectLst/>
                          <a:latin typeface="Times New Roman" panose="02020603050405020304"/>
                        </a:rPr>
                        <a:t>close()</a:t>
                      </a:r>
                      <a:r>
                        <a:rPr lang="en-US" sz="160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sz="1600">
                          <a:effectLst/>
                          <a:latin typeface="宋体" panose="02010600030101010101" pitchFamily="2" charset="-122"/>
                        </a:rPr>
                        <a:t>关闭设备</a:t>
                      </a:r>
                      <a:r>
                        <a:rPr lang="zh-CN" altLang="en-US" sz="160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2425">
                <a:tc>
                  <a:txBody>
                    <a:bodyPr/>
                    <a:lstStyle/>
                    <a:p>
                      <a:pPr algn="ctr">
                        <a:spcAft>
                          <a:spcPts val="0"/>
                        </a:spcAft>
                        <a:tabLst>
                          <a:tab pos="409575" algn="l"/>
                        </a:tabLst>
                      </a:pPr>
                      <a:r>
                        <a:rPr lang="en-US" sz="1600">
                          <a:effectLst/>
                          <a:latin typeface="Times New Roman" panose="02020603050405020304"/>
                        </a:rPr>
                        <a:t>read()</a:t>
                      </a:r>
                      <a:r>
                        <a:rPr lang="en-US" sz="160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sz="1600">
                          <a:effectLst/>
                          <a:latin typeface="宋体" panose="02010600030101010101" pitchFamily="2" charset="-122"/>
                        </a:rPr>
                        <a:t>从设备中读取数据</a:t>
                      </a:r>
                      <a:r>
                        <a:rPr lang="zh-CN" altLang="en-US" sz="160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52425">
                <a:tc>
                  <a:txBody>
                    <a:bodyPr/>
                    <a:lstStyle/>
                    <a:p>
                      <a:pPr algn="ctr">
                        <a:spcAft>
                          <a:spcPts val="0"/>
                        </a:spcAft>
                        <a:tabLst>
                          <a:tab pos="409575" algn="l"/>
                        </a:tabLst>
                      </a:pPr>
                      <a:r>
                        <a:rPr lang="en-US" sz="1600">
                          <a:effectLst/>
                          <a:latin typeface="Times New Roman" panose="02020603050405020304"/>
                        </a:rPr>
                        <a:t>write()</a:t>
                      </a:r>
                      <a:r>
                        <a:rPr lang="en-US" sz="160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sz="1600">
                          <a:effectLst/>
                          <a:latin typeface="宋体" panose="02010600030101010101" pitchFamily="2" charset="-122"/>
                        </a:rPr>
                        <a:t>向设备中写入数据</a:t>
                      </a:r>
                      <a:r>
                        <a:rPr lang="zh-CN" altLang="en-US" sz="160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52425">
                <a:tc>
                  <a:txBody>
                    <a:bodyPr/>
                    <a:lstStyle/>
                    <a:p>
                      <a:pPr algn="ctr">
                        <a:spcAft>
                          <a:spcPts val="0"/>
                        </a:spcAft>
                        <a:tabLst>
                          <a:tab pos="409575" algn="l"/>
                        </a:tabLst>
                      </a:pPr>
                      <a:r>
                        <a:rPr lang="en-US" sz="1600" dirty="0" err="1">
                          <a:effectLst/>
                          <a:latin typeface="Times New Roman" panose="02020603050405020304"/>
                        </a:rPr>
                        <a:t>ioctl</a:t>
                      </a:r>
                      <a:r>
                        <a:rPr lang="en-US" sz="1600" dirty="0">
                          <a:effectLst/>
                          <a:latin typeface="Times New Roman" panose="02020603050405020304"/>
                        </a:rPr>
                        <a:t>()</a:t>
                      </a:r>
                      <a:r>
                        <a:rPr lang="en-US" sz="1600" dirty="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09575" algn="l"/>
                        </a:tabLst>
                      </a:pPr>
                      <a:r>
                        <a:rPr lang="zh-CN" altLang="en-US" sz="1600" dirty="0">
                          <a:effectLst/>
                          <a:latin typeface="宋体" panose="02010600030101010101" pitchFamily="2" charset="-122"/>
                        </a:rPr>
                        <a:t>控制设备</a:t>
                      </a:r>
                      <a:r>
                        <a:rPr lang="en-US" altLang="zh-CN" sz="1600" dirty="0">
                          <a:effectLst/>
                          <a:latin typeface="Times New Roman" panose="02020603050405020304"/>
                        </a:rPr>
                        <a:t>(</a:t>
                      </a:r>
                      <a:r>
                        <a:rPr lang="zh-CN" altLang="en-US" sz="1600" dirty="0">
                          <a:effectLst/>
                          <a:latin typeface="宋体" panose="02010600030101010101" pitchFamily="2" charset="-122"/>
                        </a:rPr>
                        <a:t>例如设置波特率等</a:t>
                      </a:r>
                      <a:r>
                        <a:rPr lang="en-US" altLang="zh-CN" sz="1600" dirty="0">
                          <a:effectLst/>
                          <a:latin typeface="Times New Roman" panose="02020603050405020304"/>
                        </a:rPr>
                        <a:t>)</a:t>
                      </a:r>
                      <a:r>
                        <a:rPr lang="zh-CN" altLang="en-US" sz="1600" dirty="0">
                          <a:effectLst/>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矩形 5"/>
          <p:cNvSpPr/>
          <p:nvPr/>
        </p:nvSpPr>
        <p:spPr>
          <a:xfrm>
            <a:off x="762000" y="5867400"/>
            <a:ext cx="6160661" cy="492443"/>
          </a:xfrm>
          <a:prstGeom prst="rect">
            <a:avLst/>
          </a:prstGeom>
        </p:spPr>
        <p:txBody>
          <a:bodyPr wrap="none">
            <a:spAutoFit/>
          </a:bodyPr>
          <a:lstStyle/>
          <a:p>
            <a:r>
              <a:rPr lang="en-US" altLang="zh-CN" dirty="0"/>
              <a:t>Linux I/O: open/close/read/write/</a:t>
            </a:r>
            <a:r>
              <a:rPr lang="en-US" altLang="zh-CN" dirty="0" err="1"/>
              <a:t>lseek</a:t>
            </a:r>
            <a:endParaRPr lang="zh-CN" altLang="en-US" dirty="0"/>
          </a:p>
        </p:txBody>
      </p:sp>
      <p:sp>
        <p:nvSpPr>
          <p:cNvPr id="7" name="矩形 6"/>
          <p:cNvSpPr/>
          <p:nvPr/>
        </p:nvSpPr>
        <p:spPr>
          <a:xfrm>
            <a:off x="762000" y="2005004"/>
            <a:ext cx="2097049" cy="492443"/>
          </a:xfrm>
          <a:prstGeom prst="rect">
            <a:avLst/>
          </a:prstGeom>
        </p:spPr>
        <p:txBody>
          <a:bodyPr wrap="none">
            <a:spAutoFit/>
          </a:bodyPr>
          <a:lstStyle/>
          <a:p>
            <a:r>
              <a:rPr lang="en-US" altLang="zh-CN" dirty="0" err="1"/>
              <a:t>Vxworks</a:t>
            </a:r>
            <a:r>
              <a:rPr lang="en-US" altLang="zh-CN" dirty="0"/>
              <a:t> I/O</a:t>
            </a:r>
            <a:endParaRPr lang="zh-CN" altLang="en-US" dirty="0"/>
          </a:p>
        </p:txBody>
      </p:sp>
      <p:sp>
        <p:nvSpPr>
          <p:cNvPr id="8" name="矩形 7"/>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pic>
        <p:nvPicPr>
          <p:cNvPr id="9" name="图片 8"/>
          <p:cNvPicPr>
            <a:picLocks noChangeAspect="1"/>
          </p:cNvPicPr>
          <p:nvPr/>
        </p:nvPicPr>
        <p:blipFill>
          <a:blip r:embed="rId3"/>
          <a:stretch>
            <a:fillRect/>
          </a:stretch>
        </p:blipFill>
        <p:spPr>
          <a:xfrm>
            <a:off x="5605516" y="1143000"/>
            <a:ext cx="3515393" cy="2667000"/>
          </a:xfrm>
          <a:prstGeom prst="rect">
            <a:avLst/>
          </a:prstGeom>
          <a:ln>
            <a:solidFill>
              <a:srgbClr val="C00000"/>
            </a:solidFill>
          </a:ln>
          <a:effectLst>
            <a:outerShdw blurRad="50800" dist="38100" dir="2700000" algn="tl" rotWithShape="0">
              <a:prstClr val="black">
                <a:alpha val="40000"/>
              </a:prstClr>
            </a:outerShdw>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1295400"/>
            <a:ext cx="5943600" cy="492443"/>
          </a:xfrm>
          <a:prstGeom prst="rect">
            <a:avLst/>
          </a:prstGeom>
        </p:spPr>
        <p:txBody>
          <a:bodyPr wrap="square">
            <a:spAutoFit/>
          </a:bodyPr>
          <a:lstStyle/>
          <a:p>
            <a:r>
              <a:rPr lang="en-US" altLang="zh-CN" dirty="0">
                <a:solidFill>
                  <a:srgbClr val="FF0000"/>
                </a:solidFill>
              </a:rPr>
              <a:t>I/O</a:t>
            </a:r>
            <a:r>
              <a:rPr lang="zh-CN" altLang="en-US" dirty="0">
                <a:solidFill>
                  <a:srgbClr val="FF0000"/>
                </a:solidFill>
              </a:rPr>
              <a:t>软件层次</a:t>
            </a:r>
            <a:r>
              <a:rPr lang="en-US" altLang="zh-CN" dirty="0">
                <a:solidFill>
                  <a:srgbClr val="FF0000"/>
                </a:solidFill>
              </a:rPr>
              <a:t>——</a:t>
            </a:r>
            <a:r>
              <a:rPr lang="zh-CN" altLang="en-US" dirty="0">
                <a:solidFill>
                  <a:srgbClr val="FF0000"/>
                </a:solidFill>
              </a:rPr>
              <a:t>用户空间的</a:t>
            </a:r>
            <a:r>
              <a:rPr lang="en-US" altLang="zh-CN" dirty="0">
                <a:solidFill>
                  <a:srgbClr val="FF0000"/>
                </a:solidFill>
              </a:rPr>
              <a:t>I/O</a:t>
            </a:r>
            <a:r>
              <a:rPr lang="zh-CN" altLang="en-US" dirty="0">
                <a:solidFill>
                  <a:srgbClr val="FF0000"/>
                </a:solidFill>
              </a:rPr>
              <a:t>软件</a:t>
            </a:r>
          </a:p>
        </p:txBody>
      </p:sp>
      <p:sp>
        <p:nvSpPr>
          <p:cNvPr id="3" name="矩形 2"/>
          <p:cNvSpPr/>
          <p:nvPr/>
        </p:nvSpPr>
        <p:spPr>
          <a:xfrm>
            <a:off x="267854" y="1824788"/>
            <a:ext cx="8266545" cy="1200329"/>
          </a:xfrm>
          <a:prstGeom prst="rect">
            <a:avLst/>
          </a:prstGeom>
        </p:spPr>
        <p:txBody>
          <a:bodyPr wrap="square">
            <a:spAutoFit/>
          </a:bodyPr>
          <a:lstStyle/>
          <a:p>
            <a:r>
              <a:rPr lang="zh-CN" altLang="en-US" sz="2400" b="0" dirty="0"/>
              <a:t>    大部分的</a:t>
            </a:r>
            <a:r>
              <a:rPr lang="en-US" altLang="zh-CN" sz="2400" b="0" dirty="0"/>
              <a:t>I/O</a:t>
            </a:r>
            <a:r>
              <a:rPr lang="zh-CN" altLang="en-US" sz="2400" b="0" dirty="0"/>
              <a:t>软件都在操作系统内部，但仍有一小部分 在用户层，包括与用户程序链接在一起的库函数，以及完 全运行于内核之外的一些程序。 </a:t>
            </a:r>
          </a:p>
        </p:txBody>
      </p:sp>
      <p:sp>
        <p:nvSpPr>
          <p:cNvPr id="4" name="矩形 3"/>
          <p:cNvSpPr/>
          <p:nvPr/>
        </p:nvSpPr>
        <p:spPr>
          <a:xfrm>
            <a:off x="304800" y="3276600"/>
            <a:ext cx="8229599" cy="2554545"/>
          </a:xfrm>
          <a:prstGeom prst="rect">
            <a:avLst/>
          </a:prstGeom>
        </p:spPr>
        <p:txBody>
          <a:bodyPr wrap="square">
            <a:spAutoFit/>
          </a:bodyPr>
          <a:lstStyle/>
          <a:p>
            <a:r>
              <a:rPr lang="zh-CN" altLang="en-US" sz="2000" dirty="0"/>
              <a:t>用户层软件必须通过一组系统调用</a:t>
            </a:r>
            <a:r>
              <a:rPr lang="en-US" altLang="zh-CN" sz="2000" dirty="0"/>
              <a:t>,</a:t>
            </a:r>
            <a:r>
              <a:rPr lang="zh-CN" altLang="en-US" sz="2000" dirty="0"/>
              <a:t>来取得操作系统服务。 </a:t>
            </a:r>
            <a:endParaRPr lang="en-US" altLang="zh-CN" sz="2000" dirty="0"/>
          </a:p>
          <a:p>
            <a:r>
              <a:rPr lang="zh-CN" altLang="en-US" sz="2000" b="0" dirty="0"/>
              <a:t>    在现代的高级语言以及</a:t>
            </a:r>
            <a:r>
              <a:rPr lang="en-US" altLang="zh-CN" sz="2000" b="0" dirty="0"/>
              <a:t>C</a:t>
            </a:r>
            <a:r>
              <a:rPr lang="zh-CN" altLang="en-US" sz="2000" b="0" dirty="0"/>
              <a:t>语言中，通常提供了与各系统调用 一一对应的库函数。这些库函数与调用程序连接在一起，包含 在运行时装入在内存的二进制程序中，如</a:t>
            </a:r>
            <a:r>
              <a:rPr lang="en-US" altLang="zh-CN" sz="2000" b="0" dirty="0"/>
              <a:t>C</a:t>
            </a:r>
            <a:r>
              <a:rPr lang="zh-CN" altLang="en-US" sz="2000" b="0" dirty="0"/>
              <a:t>语言中的库函数 </a:t>
            </a:r>
            <a:r>
              <a:rPr lang="en-US" altLang="zh-CN" sz="2000" b="0" dirty="0"/>
              <a:t>write</a:t>
            </a:r>
            <a:r>
              <a:rPr lang="zh-CN" altLang="en-US" sz="2000" b="0" dirty="0"/>
              <a:t>等，显然这些库函数的集合也是</a:t>
            </a:r>
            <a:r>
              <a:rPr lang="en-US" altLang="zh-CN" sz="2000" b="0" dirty="0"/>
              <a:t>I/O</a:t>
            </a:r>
            <a:r>
              <a:rPr lang="zh-CN" altLang="en-US" sz="2000" b="0" dirty="0"/>
              <a:t>系统的组成部分。 </a:t>
            </a:r>
            <a:endParaRPr lang="en-US" altLang="zh-CN" sz="2000" b="0" dirty="0"/>
          </a:p>
          <a:p>
            <a:r>
              <a:rPr lang="zh-CN" altLang="en-US" sz="2000" b="0" dirty="0"/>
              <a:t>    但在许多现代操作系统中，系统调用本身已经采用</a:t>
            </a:r>
            <a:r>
              <a:rPr lang="en-US" altLang="zh-CN" sz="2000" b="0" dirty="0"/>
              <a:t>C</a:t>
            </a:r>
            <a:r>
              <a:rPr lang="zh-CN" altLang="en-US" sz="2000" b="0" dirty="0"/>
              <a:t>语言编 写，并以函数形式提供，所以在使用</a:t>
            </a:r>
            <a:r>
              <a:rPr lang="en-US" altLang="zh-CN" sz="2000" b="0" dirty="0"/>
              <a:t>C</a:t>
            </a:r>
            <a:r>
              <a:rPr lang="zh-CN" altLang="en-US" sz="2000" b="0" dirty="0"/>
              <a:t>语言编写的用户程序中， 可以直接使用这些系统调用。 </a:t>
            </a:r>
          </a:p>
        </p:txBody>
      </p:sp>
      <p:sp>
        <p:nvSpPr>
          <p:cNvPr id="5" name="矩形 4"/>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spTree>
  </p:cSld>
  <p:clrMapOvr>
    <a:masterClrMapping/>
  </p:clrMapOvr>
  <p:transition>
    <p:zo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55600" y="503439"/>
            <a:ext cx="7848600" cy="676275"/>
          </a:xfrm>
        </p:spPr>
        <p:txBody>
          <a:bodyPr/>
          <a:lstStyle/>
          <a:p>
            <a:pPr eaLnBrk="1" hangingPunct="1"/>
            <a:r>
              <a:rPr lang="zh-CN" altLang="en-US" sz="2800" dirty="0"/>
              <a:t>看一段操纵外设的程序</a:t>
            </a:r>
          </a:p>
        </p:txBody>
      </p:sp>
      <p:graphicFrame>
        <p:nvGraphicFramePr>
          <p:cNvPr id="9219"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name="剪辑" r:id="rId2" imgW="2166620" imgH="2287270" progId="MS_ClipArt_Gallery.2">
                  <p:embed/>
                </p:oleObj>
              </mc:Choice>
              <mc:Fallback>
                <p:oleObj name="剪辑" r:id="rId2" imgW="2166620" imgH="2287270" progId="MS_ClipArt_Gallery.2">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2308" name="Group 4"/>
          <p:cNvGrpSpPr/>
          <p:nvPr/>
        </p:nvGrpSpPr>
        <p:grpSpPr bwMode="auto">
          <a:xfrm>
            <a:off x="-228600" y="1743075"/>
            <a:ext cx="8153400" cy="1990725"/>
            <a:chOff x="288" y="768"/>
            <a:chExt cx="5136" cy="1824"/>
          </a:xfrm>
        </p:grpSpPr>
        <p:sp>
          <p:nvSpPr>
            <p:cNvPr id="9227" name="Rectangle 5"/>
            <p:cNvSpPr>
              <a:spLocks noChangeArrowheads="1"/>
            </p:cNvSpPr>
            <p:nvPr/>
          </p:nvSpPr>
          <p:spPr bwMode="auto">
            <a:xfrm>
              <a:off x="288" y="768"/>
              <a:ext cx="5136" cy="1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a:lnSpc>
                  <a:spcPct val="130000"/>
                </a:lnSpc>
                <a:spcBef>
                  <a:spcPct val="30000"/>
                </a:spcBef>
                <a:buClrTx/>
                <a:buSzPct val="100000"/>
                <a:buFontTx/>
                <a:buNone/>
              </a:pPr>
              <a:r>
                <a:rPr lang="en-US" altLang="zh-CN" sz="2000" dirty="0">
                  <a:solidFill>
                    <a:schemeClr val="accent2"/>
                  </a:solidFill>
                  <a:latin typeface="Courier New" panose="02070309020205020404" pitchFamily="49" charset="0"/>
                  <a:ea typeface="BatangChe" pitchFamily="49" charset="-127"/>
                </a:rPr>
                <a:t>	</a:t>
              </a:r>
              <a:r>
                <a:rPr lang="en-US" altLang="zh-CN" sz="2000" dirty="0" err="1">
                  <a:latin typeface="Courier New" panose="02070309020205020404" pitchFamily="49" charset="0"/>
                  <a:ea typeface="BatangChe" pitchFamily="49" charset="-127"/>
                </a:rPr>
                <a:t>int</a:t>
              </a:r>
              <a:r>
                <a:rPr lang="en-US" altLang="zh-CN" sz="2000" dirty="0">
                  <a:latin typeface="Courier New" panose="02070309020205020404" pitchFamily="49" charset="0"/>
                  <a:ea typeface="BatangChe" pitchFamily="49" charset="-127"/>
                </a:rPr>
                <a:t> </a:t>
              </a:r>
              <a:r>
                <a:rPr lang="en-US" altLang="zh-CN" sz="2000" dirty="0" err="1">
                  <a:latin typeface="Courier New" panose="02070309020205020404" pitchFamily="49" charset="0"/>
                  <a:ea typeface="BatangChe" pitchFamily="49" charset="-127"/>
                </a:rPr>
                <a:t>fd</a:t>
              </a:r>
              <a:r>
                <a:rPr lang="en-US" altLang="zh-CN" sz="2000" dirty="0">
                  <a:latin typeface="Courier New" panose="02070309020205020404" pitchFamily="49" charset="0"/>
                  <a:ea typeface="BatangChe" pitchFamily="49" charset="-127"/>
                </a:rPr>
                <a:t> = </a:t>
              </a:r>
              <a:r>
                <a:rPr lang="en-US" altLang="zh-CN" sz="2000" dirty="0">
                  <a:solidFill>
                    <a:srgbClr val="FF0000"/>
                  </a:solidFill>
                  <a:latin typeface="Courier New" panose="02070309020205020404" pitchFamily="49" charset="0"/>
                  <a:ea typeface="BatangChe" pitchFamily="49" charset="-127"/>
                </a:rPr>
                <a:t>open(“/</a:t>
              </a:r>
              <a:r>
                <a:rPr lang="en-US" altLang="zh-CN" sz="2000" dirty="0" err="1">
                  <a:solidFill>
                    <a:srgbClr val="FF0000"/>
                  </a:solidFill>
                  <a:latin typeface="Courier New" panose="02070309020205020404" pitchFamily="49" charset="0"/>
                  <a:ea typeface="BatangChe" pitchFamily="49" charset="-127"/>
                </a:rPr>
                <a:t>dev</a:t>
              </a:r>
              <a:r>
                <a:rPr lang="en-US" altLang="zh-CN" sz="2000" dirty="0">
                  <a:solidFill>
                    <a:srgbClr val="FF0000"/>
                  </a:solidFill>
                  <a:latin typeface="Courier New" panose="02070309020205020404" pitchFamily="49" charset="0"/>
                  <a:ea typeface="BatangChe" pitchFamily="49" charset="-127"/>
                </a:rPr>
                <a:t>/something”);</a:t>
              </a:r>
              <a:br>
                <a:rPr lang="en-US" altLang="zh-CN" sz="2000" dirty="0">
                  <a:latin typeface="Courier New" panose="02070309020205020404" pitchFamily="49" charset="0"/>
                  <a:ea typeface="BatangChe" pitchFamily="49" charset="-127"/>
                </a:rPr>
              </a:br>
              <a:r>
                <a:rPr lang="en-US" altLang="zh-CN" sz="2000" dirty="0">
                  <a:latin typeface="Courier New" panose="02070309020205020404" pitchFamily="49" charset="0"/>
                  <a:ea typeface="BatangChe" pitchFamily="49" charset="-127"/>
                </a:rPr>
                <a:t>	for (</a:t>
              </a:r>
              <a:r>
                <a:rPr lang="en-US" altLang="zh-CN" sz="2000" dirty="0" err="1">
                  <a:latin typeface="Courier New" panose="02070309020205020404" pitchFamily="49" charset="0"/>
                  <a:ea typeface="BatangChe" pitchFamily="49" charset="-127"/>
                </a:rPr>
                <a:t>int</a:t>
              </a:r>
              <a:r>
                <a:rPr lang="en-US" altLang="zh-CN" sz="2000" dirty="0">
                  <a:latin typeface="Courier New" panose="02070309020205020404" pitchFamily="49" charset="0"/>
                  <a:ea typeface="BatangChe" pitchFamily="49" charset="-127"/>
                </a:rPr>
                <a:t> </a:t>
              </a:r>
              <a:r>
                <a:rPr lang="en-US" altLang="zh-CN" sz="2000" dirty="0" err="1">
                  <a:latin typeface="Courier New" panose="02070309020205020404" pitchFamily="49" charset="0"/>
                  <a:ea typeface="BatangChe" pitchFamily="49" charset="-127"/>
                </a:rPr>
                <a:t>i</a:t>
              </a:r>
              <a:r>
                <a:rPr lang="en-US" altLang="zh-CN" sz="2000" dirty="0">
                  <a:latin typeface="Courier New" panose="02070309020205020404" pitchFamily="49" charset="0"/>
                  <a:ea typeface="BatangChe" pitchFamily="49" charset="-127"/>
                </a:rPr>
                <a:t> = 0; </a:t>
              </a:r>
              <a:r>
                <a:rPr lang="en-US" altLang="zh-CN" sz="2000" dirty="0" err="1">
                  <a:latin typeface="Courier New" panose="02070309020205020404" pitchFamily="49" charset="0"/>
                  <a:ea typeface="BatangChe" pitchFamily="49" charset="-127"/>
                </a:rPr>
                <a:t>i</a:t>
              </a:r>
              <a:r>
                <a:rPr lang="en-US" altLang="zh-CN" sz="2000" dirty="0">
                  <a:latin typeface="Courier New" panose="02070309020205020404" pitchFamily="49" charset="0"/>
                  <a:ea typeface="BatangChe" pitchFamily="49" charset="-127"/>
                </a:rPr>
                <a:t> &lt; 10; </a:t>
              </a:r>
              <a:r>
                <a:rPr lang="en-US" altLang="zh-CN" sz="2000" dirty="0" err="1">
                  <a:latin typeface="Courier New" panose="02070309020205020404" pitchFamily="49" charset="0"/>
                  <a:ea typeface="BatangChe" pitchFamily="49" charset="-127"/>
                </a:rPr>
                <a:t>i</a:t>
              </a:r>
              <a:r>
                <a:rPr lang="en-US" altLang="zh-CN" sz="2000" dirty="0">
                  <a:latin typeface="Courier New" panose="02070309020205020404" pitchFamily="49" charset="0"/>
                  <a:ea typeface="BatangChe" pitchFamily="49" charset="-127"/>
                </a:rPr>
                <a:t>++) {</a:t>
              </a:r>
              <a:br>
                <a:rPr lang="en-US" altLang="zh-CN" sz="2000" dirty="0">
                  <a:latin typeface="Courier New" panose="02070309020205020404" pitchFamily="49" charset="0"/>
                  <a:ea typeface="BatangChe" pitchFamily="49" charset="-127"/>
                </a:rPr>
              </a:br>
              <a:r>
                <a:rPr lang="en-US" altLang="zh-CN" sz="2000" dirty="0">
                  <a:latin typeface="Courier New" panose="02070309020205020404" pitchFamily="49" charset="0"/>
                  <a:ea typeface="BatangChe" pitchFamily="49" charset="-127"/>
                </a:rPr>
                <a:t>		</a:t>
              </a:r>
              <a:r>
                <a:rPr lang="en-US" altLang="zh-CN" sz="2000" dirty="0" err="1">
                  <a:solidFill>
                    <a:srgbClr val="FF0000"/>
                  </a:solidFill>
                  <a:latin typeface="Courier New" panose="02070309020205020404" pitchFamily="49" charset="0"/>
                  <a:ea typeface="BatangChe" pitchFamily="49" charset="-127"/>
                </a:rPr>
                <a:t>fprintf</a:t>
              </a:r>
              <a:r>
                <a:rPr lang="en-US" altLang="zh-CN" sz="2000" dirty="0">
                  <a:solidFill>
                    <a:srgbClr val="FF0000"/>
                  </a:solidFill>
                  <a:latin typeface="Courier New" panose="02070309020205020404" pitchFamily="49" charset="0"/>
                  <a:ea typeface="BatangChe" pitchFamily="49" charset="-127"/>
                </a:rPr>
                <a:t>(</a:t>
              </a:r>
              <a:r>
                <a:rPr lang="en-US" altLang="zh-CN" sz="2000" dirty="0" err="1">
                  <a:solidFill>
                    <a:srgbClr val="FF0000"/>
                  </a:solidFill>
                  <a:latin typeface="Courier New" panose="02070309020205020404" pitchFamily="49" charset="0"/>
                  <a:ea typeface="BatangChe" pitchFamily="49" charset="-127"/>
                </a:rPr>
                <a:t>fd</a:t>
              </a:r>
              <a:r>
                <a:rPr lang="en-US" altLang="zh-CN" sz="2000" dirty="0">
                  <a:latin typeface="Courier New" panose="02070309020205020404" pitchFamily="49" charset="0"/>
                  <a:ea typeface="BatangChe" pitchFamily="49" charset="-127"/>
                </a:rPr>
                <a:t>,”Count %d\n”,</a:t>
              </a:r>
              <a:r>
                <a:rPr lang="en-US" altLang="zh-CN" sz="2000" dirty="0" err="1">
                  <a:latin typeface="Courier New" panose="02070309020205020404" pitchFamily="49" charset="0"/>
                  <a:ea typeface="BatangChe" pitchFamily="49" charset="-127"/>
                </a:rPr>
                <a:t>i</a:t>
              </a:r>
              <a:r>
                <a:rPr lang="en-US" altLang="zh-CN" sz="2000" dirty="0">
                  <a:latin typeface="Courier New" panose="02070309020205020404" pitchFamily="49" charset="0"/>
                  <a:ea typeface="BatangChe" pitchFamily="49" charset="-127"/>
                </a:rPr>
                <a:t>);</a:t>
              </a:r>
              <a:br>
                <a:rPr lang="en-US" altLang="zh-CN" sz="2000" dirty="0">
                  <a:latin typeface="Courier New" panose="02070309020205020404" pitchFamily="49" charset="0"/>
                  <a:ea typeface="BatangChe" pitchFamily="49" charset="-127"/>
                </a:rPr>
              </a:br>
              <a:r>
                <a:rPr lang="en-US" altLang="zh-CN" sz="2000" dirty="0">
                  <a:latin typeface="Courier New" panose="02070309020205020404" pitchFamily="49" charset="0"/>
                  <a:ea typeface="BatangChe" pitchFamily="49" charset="-127"/>
                </a:rPr>
                <a:t>	}</a:t>
              </a:r>
              <a:br>
                <a:rPr lang="en-US" altLang="zh-CN" sz="2000" dirty="0">
                  <a:latin typeface="Courier New" panose="02070309020205020404" pitchFamily="49" charset="0"/>
                  <a:ea typeface="BatangChe" pitchFamily="49" charset="-127"/>
                </a:rPr>
              </a:br>
              <a:r>
                <a:rPr lang="en-US" altLang="zh-CN" sz="2000" dirty="0">
                  <a:latin typeface="Courier New" panose="02070309020205020404" pitchFamily="49" charset="0"/>
                  <a:ea typeface="BatangChe" pitchFamily="49" charset="-127"/>
                </a:rPr>
                <a:t>	</a:t>
              </a:r>
              <a:r>
                <a:rPr lang="en-US" altLang="zh-CN" sz="2000" dirty="0">
                  <a:solidFill>
                    <a:srgbClr val="FF0000"/>
                  </a:solidFill>
                  <a:latin typeface="Courier New" panose="02070309020205020404" pitchFamily="49" charset="0"/>
                  <a:ea typeface="BatangChe" pitchFamily="49" charset="-127"/>
                </a:rPr>
                <a:t>close(</a:t>
              </a:r>
              <a:r>
                <a:rPr lang="en-US" altLang="zh-CN" sz="2000" dirty="0" err="1">
                  <a:solidFill>
                    <a:srgbClr val="FF0000"/>
                  </a:solidFill>
                  <a:latin typeface="Courier New" panose="02070309020205020404" pitchFamily="49" charset="0"/>
                  <a:ea typeface="BatangChe" pitchFamily="49" charset="-127"/>
                </a:rPr>
                <a:t>fd</a:t>
              </a:r>
              <a:r>
                <a:rPr lang="en-US" altLang="zh-CN" sz="2000" dirty="0">
                  <a:latin typeface="Courier New" panose="02070309020205020404" pitchFamily="49" charset="0"/>
                  <a:ea typeface="BatangChe" pitchFamily="49" charset="-127"/>
                </a:rPr>
                <a:t>);</a:t>
              </a:r>
            </a:p>
          </p:txBody>
        </p:sp>
        <p:sp>
          <p:nvSpPr>
            <p:cNvPr id="9228" name="Rectangle 6"/>
            <p:cNvSpPr>
              <a:spLocks noChangeArrowheads="1"/>
            </p:cNvSpPr>
            <p:nvPr/>
          </p:nvSpPr>
          <p:spPr bwMode="auto">
            <a:xfrm>
              <a:off x="720" y="816"/>
              <a:ext cx="4656" cy="1776"/>
            </a:xfrm>
            <a:prstGeom prst="rect">
              <a:avLst/>
            </a:prstGeom>
            <a:noFill/>
            <a:ln w="2857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482311" name="Group 7"/>
          <p:cNvGrpSpPr/>
          <p:nvPr/>
        </p:nvGrpSpPr>
        <p:grpSpPr bwMode="auto">
          <a:xfrm>
            <a:off x="457200" y="3800091"/>
            <a:ext cx="7543800" cy="733422"/>
            <a:chOff x="624" y="3672"/>
            <a:chExt cx="4752" cy="601"/>
          </a:xfrm>
        </p:grpSpPr>
        <p:sp>
          <p:nvSpPr>
            <p:cNvPr id="9225" name="Rectangle 8"/>
            <p:cNvSpPr>
              <a:spLocks noChangeArrowheads="1"/>
            </p:cNvSpPr>
            <p:nvPr/>
          </p:nvSpPr>
          <p:spPr bwMode="auto">
            <a:xfrm>
              <a:off x="624" y="3672"/>
              <a:ext cx="4752" cy="6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000" dirty="0"/>
                <a:t>(1) </a:t>
              </a:r>
              <a:r>
                <a:rPr lang="zh-CN" altLang="en-US" sz="2000" dirty="0"/>
                <a:t>不论什么设备都是</a:t>
              </a:r>
              <a:r>
                <a:rPr lang="en-US" altLang="zh-CN" sz="2000" dirty="0"/>
                <a:t>open, read, write, close</a:t>
              </a:r>
            </a:p>
            <a:p>
              <a:pPr lvl="1" eaLnBrk="1" hangingPunct="1">
                <a:lnSpc>
                  <a:spcPct val="140000"/>
                </a:lnSpc>
                <a:spcBef>
                  <a:spcPct val="0"/>
                </a:spcBef>
                <a:buClrTx/>
                <a:buSzTx/>
                <a:buFontTx/>
                <a:buNone/>
              </a:pPr>
              <a:r>
                <a:rPr lang="zh-CN" altLang="en-US" sz="2000" dirty="0">
                  <a:solidFill>
                    <a:srgbClr val="FF0000"/>
                  </a:solidFill>
                </a:rPr>
                <a:t>操作系统为用户提供统一的接口</a:t>
              </a:r>
              <a:r>
                <a:rPr lang="en-US" altLang="zh-CN" sz="2000" dirty="0">
                  <a:solidFill>
                    <a:srgbClr val="FF0000"/>
                  </a:solidFill>
                </a:rPr>
                <a:t>!</a:t>
              </a:r>
              <a:endParaRPr lang="en-US" altLang="zh-CN" sz="1600" b="0" dirty="0">
                <a:solidFill>
                  <a:srgbClr val="FF0000"/>
                </a:solidFill>
              </a:endParaRPr>
            </a:p>
          </p:txBody>
        </p:sp>
        <p:pic>
          <p:nvPicPr>
            <p:cNvPr id="9226" name="Picture 9" descr="j01158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2314" name="Group 10"/>
          <p:cNvGrpSpPr/>
          <p:nvPr/>
        </p:nvGrpSpPr>
        <p:grpSpPr bwMode="auto">
          <a:xfrm>
            <a:off x="457200" y="4752978"/>
            <a:ext cx="7543800" cy="733422"/>
            <a:chOff x="624" y="3498"/>
            <a:chExt cx="4752" cy="601"/>
          </a:xfrm>
        </p:grpSpPr>
        <p:sp>
          <p:nvSpPr>
            <p:cNvPr id="9223" name="Rectangle 11"/>
            <p:cNvSpPr>
              <a:spLocks noChangeArrowheads="1"/>
            </p:cNvSpPr>
            <p:nvPr/>
          </p:nvSpPr>
          <p:spPr bwMode="auto">
            <a:xfrm>
              <a:off x="624" y="3498"/>
              <a:ext cx="4752" cy="6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eaLnBrk="0" hangingPunct="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en-US" altLang="zh-CN" sz="2000" dirty="0"/>
                <a:t>(2) </a:t>
              </a:r>
              <a:r>
                <a:rPr lang="zh-CN" altLang="en-US" sz="2000" dirty="0"/>
                <a:t>不同的设备对应不同的文件</a:t>
              </a:r>
              <a:r>
                <a:rPr lang="en-US" altLang="zh-CN" sz="2000" dirty="0"/>
                <a:t>(</a:t>
              </a:r>
              <a:r>
                <a:rPr lang="zh-CN" altLang="en-US" sz="2000" dirty="0"/>
                <a:t>设备文件</a:t>
              </a:r>
              <a:r>
                <a:rPr lang="en-US" altLang="zh-CN" sz="2000" dirty="0"/>
                <a:t>)</a:t>
              </a:r>
            </a:p>
            <a:p>
              <a:pPr lvl="1" eaLnBrk="1" hangingPunct="1">
                <a:lnSpc>
                  <a:spcPct val="140000"/>
                </a:lnSpc>
                <a:spcBef>
                  <a:spcPct val="0"/>
                </a:spcBef>
                <a:buClrTx/>
                <a:buSzTx/>
                <a:buFontTx/>
                <a:buNone/>
              </a:pPr>
              <a:r>
                <a:rPr lang="zh-CN" altLang="en-US" sz="2000" dirty="0">
                  <a:solidFill>
                    <a:srgbClr val="FF0000"/>
                  </a:solidFill>
                </a:rPr>
                <a:t>设备文件中存放了设备的属性</a:t>
              </a:r>
              <a:r>
                <a:rPr lang="en-US" altLang="zh-CN" sz="2000" dirty="0">
                  <a:solidFill>
                    <a:srgbClr val="FF0000"/>
                  </a:solidFill>
                </a:rPr>
                <a:t>!</a:t>
              </a:r>
              <a:endParaRPr lang="en-US" altLang="zh-CN" sz="1600" b="0" dirty="0">
                <a:solidFill>
                  <a:srgbClr val="FF0000"/>
                </a:solidFill>
              </a:endParaRPr>
            </a:p>
          </p:txBody>
        </p:sp>
        <p:pic>
          <p:nvPicPr>
            <p:cNvPr id="9224" name="Picture 12" descr="j01158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 y="3677"/>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矩形 1"/>
          <p:cNvSpPr/>
          <p:nvPr/>
        </p:nvSpPr>
        <p:spPr>
          <a:xfrm>
            <a:off x="445655" y="5679757"/>
            <a:ext cx="5715000" cy="492443"/>
          </a:xfrm>
          <a:prstGeom prst="rect">
            <a:avLst/>
          </a:prstGeom>
        </p:spPr>
        <p:txBody>
          <a:bodyPr wrap="square">
            <a:spAutoFit/>
          </a:bodyPr>
          <a:lstStyle/>
          <a:p>
            <a:r>
              <a:rPr lang="zh-CN" altLang="en-US" dirty="0"/>
              <a:t>显然：这些操作</a:t>
            </a:r>
            <a:r>
              <a:rPr lang="en-US" altLang="zh-CN" dirty="0"/>
              <a:t>I/O</a:t>
            </a:r>
            <a:r>
              <a:rPr lang="zh-CN" altLang="en-US" dirty="0"/>
              <a:t>系统的组成部分</a:t>
            </a:r>
          </a:p>
        </p:txBody>
      </p:sp>
      <p:sp>
        <p:nvSpPr>
          <p:cNvPr id="3" name="矩形 2"/>
          <p:cNvSpPr/>
          <p:nvPr/>
        </p:nvSpPr>
        <p:spPr>
          <a:xfrm>
            <a:off x="381000" y="1153668"/>
            <a:ext cx="6753772" cy="492443"/>
          </a:xfrm>
          <a:prstGeom prst="rect">
            <a:avLst/>
          </a:prstGeom>
        </p:spPr>
        <p:txBody>
          <a:bodyPr wrap="none">
            <a:spAutoFit/>
          </a:bodyPr>
          <a:lstStyle/>
          <a:p>
            <a:r>
              <a:rPr lang="zh-CN" altLang="en-US" dirty="0">
                <a:solidFill>
                  <a:srgbClr val="C00000"/>
                </a:solidFill>
              </a:rPr>
              <a:t>第一类</a:t>
            </a:r>
            <a:r>
              <a:rPr lang="zh-CN" altLang="en-US" dirty="0"/>
              <a:t>用户空间</a:t>
            </a:r>
            <a:r>
              <a:rPr lang="en-US" altLang="zh-CN" dirty="0"/>
              <a:t>I/O</a:t>
            </a:r>
            <a:r>
              <a:rPr lang="zh-CN" altLang="en-US" dirty="0"/>
              <a:t>软件，用户程序与库函数 </a:t>
            </a:r>
          </a:p>
        </p:txBody>
      </p:sp>
      <p:sp>
        <p:nvSpPr>
          <p:cNvPr id="15" name="矩形 14"/>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2308"/>
                                        </p:tgtEl>
                                        <p:attrNameLst>
                                          <p:attrName>style.visibility</p:attrName>
                                        </p:attrNameLst>
                                      </p:cBhvr>
                                      <p:to>
                                        <p:strVal val="visible"/>
                                      </p:to>
                                    </p:set>
                                    <p:animEffect transition="in" filter="dissolve">
                                      <p:cBhvr>
                                        <p:cTn id="7" dur="500"/>
                                        <p:tgtEl>
                                          <p:spTgt spid="48230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82311"/>
                                        </p:tgtEl>
                                        <p:attrNameLst>
                                          <p:attrName>style.visibility</p:attrName>
                                        </p:attrNameLst>
                                      </p:cBhvr>
                                      <p:to>
                                        <p:strVal val="visible"/>
                                      </p:to>
                                    </p:set>
                                    <p:animEffect transition="in" filter="dissolve">
                                      <p:cBhvr>
                                        <p:cTn id="12" dur="500"/>
                                        <p:tgtEl>
                                          <p:spTgt spid="4823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82314"/>
                                        </p:tgtEl>
                                        <p:attrNameLst>
                                          <p:attrName>style.visibility</p:attrName>
                                        </p:attrNameLst>
                                      </p:cBhvr>
                                      <p:to>
                                        <p:strVal val="visible"/>
                                      </p:to>
                                    </p:set>
                                    <p:animEffect transition="in" filter="dissolve">
                                      <p:cBhvr>
                                        <p:cTn id="17" dur="500"/>
                                        <p:tgtEl>
                                          <p:spTgt spid="482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 y="1066800"/>
            <a:ext cx="3738524" cy="492443"/>
          </a:xfrm>
          <a:prstGeom prst="rect">
            <a:avLst/>
          </a:prstGeom>
        </p:spPr>
        <p:txBody>
          <a:bodyPr wrap="none">
            <a:spAutoFit/>
          </a:bodyPr>
          <a:lstStyle/>
          <a:p>
            <a:r>
              <a:rPr lang="zh-CN" altLang="en-US" dirty="0"/>
              <a:t>第二类用户空间</a:t>
            </a:r>
            <a:r>
              <a:rPr lang="en-US" altLang="zh-CN" dirty="0"/>
              <a:t>I/O</a:t>
            </a:r>
            <a:r>
              <a:rPr lang="zh-CN" altLang="en-US" dirty="0"/>
              <a:t>软件 </a:t>
            </a:r>
          </a:p>
        </p:txBody>
      </p:sp>
      <p:sp>
        <p:nvSpPr>
          <p:cNvPr id="3" name="矩形 2"/>
          <p:cNvSpPr/>
          <p:nvPr/>
        </p:nvSpPr>
        <p:spPr>
          <a:xfrm>
            <a:off x="152400" y="1559243"/>
            <a:ext cx="8686800" cy="1200329"/>
          </a:xfrm>
          <a:prstGeom prst="rect">
            <a:avLst/>
          </a:prstGeom>
        </p:spPr>
        <p:txBody>
          <a:bodyPr wrap="square">
            <a:spAutoFit/>
          </a:bodyPr>
          <a:lstStyle/>
          <a:p>
            <a:r>
              <a:rPr lang="en-US" altLang="zh-CN" sz="2400" b="0" dirty="0"/>
              <a:t>Spooling (</a:t>
            </a:r>
            <a:r>
              <a:rPr lang="en-US" altLang="zh-CN" sz="2400" b="0" dirty="0" err="1"/>
              <a:t>Simultaneaus</a:t>
            </a:r>
            <a:r>
              <a:rPr lang="en-US" altLang="zh-CN" sz="2400" b="0" dirty="0"/>
              <a:t> </a:t>
            </a:r>
            <a:r>
              <a:rPr lang="en-US" altLang="zh-CN" sz="2400" b="0" dirty="0" err="1"/>
              <a:t>Periphernal</a:t>
            </a:r>
            <a:r>
              <a:rPr lang="en-US" altLang="zh-CN" sz="2400" b="0" dirty="0"/>
              <a:t> Operating On Line)</a:t>
            </a:r>
            <a:r>
              <a:rPr lang="zh-CN" altLang="en-US" sz="2400" b="0" dirty="0"/>
              <a:t>联机情况下 的同时外围操作。 </a:t>
            </a:r>
            <a:r>
              <a:rPr lang="en-US" altLang="zh-CN" sz="2400" b="0" dirty="0"/>
              <a:t>Spooling</a:t>
            </a:r>
            <a:r>
              <a:rPr lang="zh-CN" altLang="en-US" sz="2400" b="0" dirty="0"/>
              <a:t>系统是多道程序设计系统中，处理独占</a:t>
            </a:r>
            <a:r>
              <a:rPr lang="en-US" altLang="zh-CN" sz="2400" b="0" dirty="0"/>
              <a:t>I/O</a:t>
            </a:r>
            <a:r>
              <a:rPr lang="zh-CN" altLang="en-US" sz="2400" b="0" dirty="0"/>
              <a:t>设备的一种方法。 </a:t>
            </a:r>
          </a:p>
        </p:txBody>
      </p:sp>
      <p:sp>
        <p:nvSpPr>
          <p:cNvPr id="4" name="矩形 3"/>
          <p:cNvSpPr/>
          <p:nvPr/>
        </p:nvSpPr>
        <p:spPr>
          <a:xfrm>
            <a:off x="187036" y="3200400"/>
            <a:ext cx="8686800" cy="1569660"/>
          </a:xfrm>
          <a:prstGeom prst="rect">
            <a:avLst/>
          </a:prstGeom>
        </p:spPr>
        <p:txBody>
          <a:bodyPr wrap="square">
            <a:spAutoFit/>
          </a:bodyPr>
          <a:lstStyle/>
          <a:p>
            <a:pPr marL="457200" indent="-457200">
              <a:buFont typeface="Wingdings" panose="05000000000000000000" pitchFamily="2" charset="2"/>
              <a:buChar char="Ø"/>
            </a:pPr>
            <a:r>
              <a:rPr lang="zh-CN" altLang="en-US" sz="2400" b="0" dirty="0">
                <a:solidFill>
                  <a:srgbClr val="C00000"/>
                </a:solidFill>
              </a:rPr>
              <a:t>联机</a:t>
            </a:r>
            <a:r>
              <a:rPr lang="zh-CN" altLang="en-US" sz="2400" b="0" dirty="0"/>
              <a:t>：程序的</a:t>
            </a:r>
            <a:r>
              <a:rPr lang="en-US" altLang="zh-CN" sz="2400" b="0" dirty="0"/>
              <a:t>I/O</a:t>
            </a:r>
            <a:r>
              <a:rPr lang="zh-CN" altLang="en-US" sz="2400" b="0" dirty="0"/>
              <a:t>工作，直接通过设备进行。</a:t>
            </a:r>
            <a:endParaRPr lang="en-US" altLang="zh-CN" sz="2400" b="0" dirty="0"/>
          </a:p>
          <a:p>
            <a:pPr marL="457200" indent="-457200">
              <a:buFont typeface="Wingdings" panose="05000000000000000000" pitchFamily="2" charset="2"/>
              <a:buChar char="Ø"/>
            </a:pPr>
            <a:r>
              <a:rPr lang="zh-CN" altLang="en-US" sz="2400" b="0" dirty="0">
                <a:solidFill>
                  <a:srgbClr val="C00000"/>
                </a:solidFill>
              </a:rPr>
              <a:t>脱机</a:t>
            </a:r>
            <a:r>
              <a:rPr lang="zh-CN" altLang="en-US" sz="2400" b="0" dirty="0"/>
              <a:t>：提交了</a:t>
            </a:r>
            <a:r>
              <a:rPr lang="en-US" altLang="zh-CN" sz="2400" b="0" dirty="0"/>
              <a:t>I/O</a:t>
            </a:r>
            <a:r>
              <a:rPr lang="zh-CN" altLang="en-US" sz="2400" b="0" dirty="0"/>
              <a:t>之后，不直接通过设备进行，进程不用等待实际 的输入输出。利用专门的外围控制机，将低速</a:t>
            </a:r>
            <a:r>
              <a:rPr lang="en-US" altLang="zh-CN" sz="2400" b="0" dirty="0"/>
              <a:t>I/O</a:t>
            </a:r>
            <a:r>
              <a:rPr lang="zh-CN" altLang="en-US" sz="2400" b="0" dirty="0"/>
              <a:t>设备上的数据传送 到高速磁盘上；或者相反。</a:t>
            </a:r>
          </a:p>
        </p:txBody>
      </p:sp>
      <p:sp>
        <p:nvSpPr>
          <p:cNvPr id="5" name="矩形 4"/>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spTree>
  </p:cSld>
  <p:clrMapOvr>
    <a:masterClrMapping/>
  </p:clrMapOvr>
  <p:transition>
    <p:zo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r="585"/>
          <a:stretch>
            <a:fillRect/>
          </a:stretch>
        </p:blipFill>
        <p:spPr>
          <a:xfrm>
            <a:off x="152400" y="1676400"/>
            <a:ext cx="8763000" cy="4464728"/>
          </a:xfrm>
          <a:prstGeom prst="rect">
            <a:avLst/>
          </a:prstGeom>
          <a:ln>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3" name="矩形 2"/>
          <p:cNvSpPr/>
          <p:nvPr/>
        </p:nvSpPr>
        <p:spPr>
          <a:xfrm>
            <a:off x="3124200" y="152400"/>
            <a:ext cx="2863284" cy="592213"/>
          </a:xfrm>
          <a:prstGeom prst="rect">
            <a:avLst/>
          </a:prstGeom>
        </p:spPr>
        <p:txBody>
          <a:bodyPr wrap="none">
            <a:spAutoFit/>
          </a:bodyPr>
          <a:lstStyle/>
          <a:p>
            <a:pPr>
              <a:lnSpc>
                <a:spcPct val="130000"/>
              </a:lnSpc>
              <a:buClr>
                <a:srgbClr val="CC0000"/>
              </a:buClr>
            </a:pPr>
            <a:r>
              <a:rPr lang="en-US" altLang="zh-CN" sz="2800" dirty="0">
                <a:latin typeface="Times New Roman" panose="02020603050405020304" pitchFamily="18" charset="0"/>
              </a:rPr>
              <a:t>10.5 </a:t>
            </a:r>
            <a:r>
              <a:rPr lang="en-US" altLang="en-US" sz="2800" dirty="0">
                <a:latin typeface="Times New Roman" panose="02020603050405020304" pitchFamily="18" charset="0"/>
              </a:rPr>
              <a:t>I/</a:t>
            </a:r>
            <a:r>
              <a:rPr lang="en-US" altLang="en-US" sz="2800" dirty="0" err="1">
                <a:latin typeface="Times New Roman" panose="02020603050405020304" pitchFamily="18" charset="0"/>
              </a:rPr>
              <a:t>O软件层次</a:t>
            </a:r>
            <a:endParaRPr lang="en-US" altLang="en-US" sz="2800" dirty="0">
              <a:latin typeface="Times New Roman" panose="02020603050405020304" pitchFamily="18" charset="0"/>
            </a:endParaRP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6335" y="304800"/>
            <a:ext cx="2861681"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10.1 </a:t>
            </a:r>
            <a:r>
              <a:rPr lang="zh-CN" altLang="en-US" dirty="0">
                <a:latin typeface="Times New Roman" panose="02020603050405020304" pitchFamily="18" charset="0"/>
              </a:rPr>
              <a:t>设备管理概述</a:t>
            </a:r>
            <a:endParaRPr lang="en-US" altLang="zh-CN" dirty="0">
              <a:latin typeface="Times New Roman" panose="02020603050405020304" pitchFamily="18" charset="0"/>
            </a:endParaRPr>
          </a:p>
        </p:txBody>
      </p:sp>
      <p:sp>
        <p:nvSpPr>
          <p:cNvPr id="3" name="矩形 2"/>
          <p:cNvSpPr/>
          <p:nvPr/>
        </p:nvSpPr>
        <p:spPr>
          <a:xfrm>
            <a:off x="3733800" y="364815"/>
            <a:ext cx="1524776" cy="492443"/>
          </a:xfrm>
          <a:prstGeom prst="rect">
            <a:avLst/>
          </a:prstGeom>
        </p:spPr>
        <p:txBody>
          <a:bodyPr wrap="none">
            <a:spAutoFit/>
          </a:bodyPr>
          <a:lstStyle/>
          <a:p>
            <a:r>
              <a:rPr lang="zh-CN" altLang="en-US" dirty="0">
                <a:solidFill>
                  <a:srgbClr val="660066"/>
                </a:solidFill>
                <a:ea typeface="楷体_GB2312" charset="-122"/>
              </a:rPr>
              <a:t>总线系统</a:t>
            </a:r>
            <a:endParaRPr lang="zh-CN" altLang="en-US" dirty="0"/>
          </a:p>
        </p:txBody>
      </p:sp>
      <p:sp>
        <p:nvSpPr>
          <p:cNvPr id="4" name="Rectangle 4"/>
          <p:cNvSpPr>
            <a:spLocks noChangeArrowheads="1"/>
          </p:cNvSpPr>
          <p:nvPr/>
        </p:nvSpPr>
        <p:spPr bwMode="auto">
          <a:xfrm>
            <a:off x="152400" y="1066800"/>
            <a:ext cx="424815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dirty="0">
                <a:solidFill>
                  <a:srgbClr val="C00000"/>
                </a:solidFill>
                <a:latin typeface="Arial" panose="020B0604020202020204" pitchFamily="34" charset="0"/>
              </a:rPr>
              <a:t>ISA</a:t>
            </a:r>
            <a:r>
              <a:rPr kumimoji="0" lang="zh-CN" altLang="en-US" sz="2800" b="1" dirty="0">
                <a:solidFill>
                  <a:srgbClr val="C00000"/>
                </a:solidFill>
                <a:latin typeface="Arial" panose="020B0604020202020204" pitchFamily="34" charset="0"/>
              </a:rPr>
              <a:t>和</a:t>
            </a:r>
            <a:r>
              <a:rPr kumimoji="0" lang="en-US" altLang="zh-CN" sz="2800" b="1" dirty="0">
                <a:solidFill>
                  <a:srgbClr val="C00000"/>
                </a:solidFill>
                <a:latin typeface="Arial" panose="020B0604020202020204" pitchFamily="34" charset="0"/>
              </a:rPr>
              <a:t>EISA</a:t>
            </a:r>
            <a:r>
              <a:rPr kumimoji="0" lang="zh-CN" altLang="en-US" sz="2800" b="1" dirty="0">
                <a:solidFill>
                  <a:srgbClr val="C00000"/>
                </a:solidFill>
                <a:latin typeface="Arial" panose="020B0604020202020204" pitchFamily="34" charset="0"/>
              </a:rPr>
              <a:t>总线</a:t>
            </a:r>
          </a:p>
        </p:txBody>
      </p:sp>
      <p:sp>
        <p:nvSpPr>
          <p:cNvPr id="5" name="Rectangle 3"/>
          <p:cNvSpPr txBox="1">
            <a:spLocks noChangeArrowheads="1"/>
          </p:cNvSpPr>
          <p:nvPr/>
        </p:nvSpPr>
        <p:spPr bwMode="auto">
          <a:xfrm>
            <a:off x="271735" y="1795763"/>
            <a:ext cx="8062912" cy="346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9pPr>
          </a:lstStyle>
          <a:p>
            <a:pPr eaLnBrk="1" hangingPunct="1">
              <a:lnSpc>
                <a:spcPct val="110000"/>
              </a:lnSpc>
            </a:pPr>
            <a:r>
              <a:rPr lang="en-US" altLang="zh-CN" sz="2400" kern="0" dirty="0">
                <a:solidFill>
                  <a:schemeClr val="accent2"/>
                </a:solidFill>
              </a:rPr>
              <a:t>ISA(Industry Standard Architecture)</a:t>
            </a:r>
            <a:r>
              <a:rPr lang="zh-CN" altLang="en-US" sz="2400" kern="0" dirty="0">
                <a:solidFill>
                  <a:schemeClr val="accent2"/>
                </a:solidFill>
              </a:rPr>
              <a:t>总线</a:t>
            </a:r>
          </a:p>
          <a:p>
            <a:pPr lvl="1" eaLnBrk="1" hangingPunct="1">
              <a:lnSpc>
                <a:spcPct val="110000"/>
              </a:lnSpc>
            </a:pPr>
            <a:r>
              <a:rPr lang="zh-CN" altLang="en-US" sz="2000" kern="0" dirty="0"/>
              <a:t>这是为了</a:t>
            </a:r>
            <a:r>
              <a:rPr lang="en-US" altLang="zh-CN" sz="2000" kern="0" dirty="0"/>
              <a:t>1984</a:t>
            </a:r>
            <a:r>
              <a:rPr lang="zh-CN" altLang="en-US" sz="2000" kern="0" dirty="0"/>
              <a:t>年推出的</a:t>
            </a:r>
            <a:r>
              <a:rPr lang="en-US" altLang="zh-CN" sz="2000" kern="0" dirty="0"/>
              <a:t>80286</a:t>
            </a:r>
            <a:r>
              <a:rPr lang="zh-CN" altLang="en-US" sz="2000" kern="0" dirty="0"/>
              <a:t>型微机而设计的总线结构。 其总线的</a:t>
            </a:r>
            <a:r>
              <a:rPr lang="zh-CN" altLang="en-US" sz="2000" u="sng" kern="0" dirty="0"/>
              <a:t>带宽为</a:t>
            </a:r>
            <a:r>
              <a:rPr lang="en-US" altLang="zh-CN" sz="2000" u="sng" kern="0" dirty="0"/>
              <a:t>8</a:t>
            </a:r>
            <a:r>
              <a:rPr lang="zh-CN" altLang="en-US" sz="2000" u="sng" kern="0" dirty="0"/>
              <a:t>位</a:t>
            </a:r>
            <a:r>
              <a:rPr lang="zh-CN" altLang="en-US" sz="2000" kern="0" dirty="0"/>
              <a:t>，最高传输速率为</a:t>
            </a:r>
            <a:r>
              <a:rPr lang="en-US" altLang="zh-CN" sz="2000" u="sng" kern="0" dirty="0"/>
              <a:t>2 Mb/s</a:t>
            </a:r>
            <a:r>
              <a:rPr lang="zh-CN" altLang="en-US" sz="2000" kern="0" dirty="0"/>
              <a:t>。之后不久又推出了</a:t>
            </a:r>
            <a:r>
              <a:rPr lang="en-US" altLang="zh-CN" sz="2000" u="sng" kern="0" dirty="0"/>
              <a:t>16</a:t>
            </a:r>
            <a:r>
              <a:rPr lang="zh-CN" altLang="en-US" sz="2000" u="sng" kern="0" dirty="0"/>
              <a:t>位</a:t>
            </a:r>
            <a:r>
              <a:rPr lang="zh-CN" altLang="en-US" sz="2000" kern="0" dirty="0"/>
              <a:t>的</a:t>
            </a:r>
            <a:r>
              <a:rPr lang="en-US" altLang="zh-CN" sz="2000" kern="0" dirty="0"/>
              <a:t>(EISA)</a:t>
            </a:r>
            <a:r>
              <a:rPr lang="zh-CN" altLang="en-US" sz="2000" kern="0" dirty="0"/>
              <a:t>总线，其最高传输速率为</a:t>
            </a:r>
            <a:r>
              <a:rPr lang="en-US" altLang="zh-CN" sz="2000" u="sng" kern="0" dirty="0"/>
              <a:t>8 Mb/s</a:t>
            </a:r>
            <a:r>
              <a:rPr lang="zh-CN" altLang="en-US" sz="2000" kern="0" dirty="0"/>
              <a:t>，后又升至</a:t>
            </a:r>
            <a:r>
              <a:rPr lang="en-US" altLang="zh-CN" sz="2000" kern="0" dirty="0"/>
              <a:t>16 Mb/s</a:t>
            </a:r>
            <a:r>
              <a:rPr lang="zh-CN" altLang="en-US" sz="2000" kern="0" dirty="0"/>
              <a:t>， 能连接</a:t>
            </a:r>
            <a:r>
              <a:rPr lang="en-US" altLang="zh-CN" sz="2000" kern="0" dirty="0"/>
              <a:t>12</a:t>
            </a:r>
            <a:r>
              <a:rPr lang="zh-CN" altLang="en-US" sz="2000" kern="0" dirty="0"/>
              <a:t>台设备。</a:t>
            </a:r>
            <a:endParaRPr lang="zh-CN" altLang="en-US" sz="2400" kern="0" dirty="0"/>
          </a:p>
          <a:p>
            <a:pPr eaLnBrk="1" hangingPunct="1">
              <a:lnSpc>
                <a:spcPct val="110000"/>
              </a:lnSpc>
            </a:pPr>
            <a:r>
              <a:rPr lang="en-US" altLang="zh-CN" sz="2400" kern="0" dirty="0">
                <a:solidFill>
                  <a:schemeClr val="accent2"/>
                </a:solidFill>
              </a:rPr>
              <a:t>EISA(Extended ISA)</a:t>
            </a:r>
            <a:r>
              <a:rPr lang="zh-CN" altLang="en-US" sz="2400" kern="0" dirty="0">
                <a:solidFill>
                  <a:schemeClr val="accent2"/>
                </a:solidFill>
              </a:rPr>
              <a:t>总线</a:t>
            </a:r>
          </a:p>
          <a:p>
            <a:pPr lvl="1" eaLnBrk="1" hangingPunct="1">
              <a:lnSpc>
                <a:spcPct val="110000"/>
              </a:lnSpc>
            </a:pPr>
            <a:r>
              <a:rPr lang="zh-CN" altLang="en-US" sz="2000" kern="0" dirty="0"/>
              <a:t>到</a:t>
            </a:r>
            <a:r>
              <a:rPr lang="en-US" altLang="zh-CN" sz="2000" kern="0" dirty="0"/>
              <a:t>80</a:t>
            </a:r>
            <a:r>
              <a:rPr lang="zh-CN" altLang="en-US" sz="2000" kern="0" dirty="0"/>
              <a:t>年代末期，</a:t>
            </a:r>
            <a:r>
              <a:rPr lang="en-US" altLang="zh-CN" sz="2000" kern="0" dirty="0"/>
              <a:t>ISA</a:t>
            </a:r>
            <a:r>
              <a:rPr lang="zh-CN" altLang="en-US" sz="2000" kern="0" dirty="0"/>
              <a:t>总线已难于满足带宽和传输速率的要求，于是人们又开发出扩展</a:t>
            </a:r>
            <a:r>
              <a:rPr lang="en-US" altLang="zh-CN" sz="2000" kern="0" dirty="0"/>
              <a:t>ISA(EISA)</a:t>
            </a:r>
            <a:r>
              <a:rPr lang="zh-CN" altLang="en-US" sz="2000" kern="0" dirty="0"/>
              <a:t>总线，其带宽为</a:t>
            </a:r>
            <a:r>
              <a:rPr lang="en-US" altLang="zh-CN" sz="2000" u="sng" kern="0" dirty="0"/>
              <a:t>32</a:t>
            </a:r>
            <a:r>
              <a:rPr lang="zh-CN" altLang="en-US" sz="2000" u="sng" kern="0" dirty="0"/>
              <a:t>位</a:t>
            </a:r>
            <a:r>
              <a:rPr lang="zh-CN" altLang="en-US" sz="2000" kern="0" dirty="0"/>
              <a:t>，总线的传输速率高达</a:t>
            </a:r>
            <a:r>
              <a:rPr lang="en-US" altLang="zh-CN" sz="2000" u="sng" kern="0" dirty="0"/>
              <a:t>32 Mb/s</a:t>
            </a:r>
            <a:r>
              <a:rPr lang="zh-CN" altLang="en-US" sz="2000" kern="0" dirty="0"/>
              <a:t>，同样可以连接</a:t>
            </a:r>
            <a:r>
              <a:rPr lang="en-US" altLang="zh-CN" sz="2000" kern="0" dirty="0"/>
              <a:t>12</a:t>
            </a:r>
            <a:r>
              <a:rPr lang="zh-CN" altLang="en-US" sz="2000" kern="0" dirty="0"/>
              <a:t>台外部设备。</a:t>
            </a:r>
          </a:p>
        </p:txBody>
      </p:sp>
    </p:spTree>
  </p:cSld>
  <p:clrMapOvr>
    <a:masterClrMapping/>
  </p:clrMapOvr>
  <p:transition>
    <p:zo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95600" y="2743200"/>
            <a:ext cx="3268844" cy="806503"/>
          </a:xfrm>
          <a:prstGeom prst="rect">
            <a:avLst/>
          </a:prstGeom>
        </p:spPr>
        <p:txBody>
          <a:bodyPr wrap="none">
            <a:spAutoFit/>
          </a:bodyPr>
          <a:lstStyle/>
          <a:p>
            <a:pPr>
              <a:lnSpc>
                <a:spcPct val="130000"/>
              </a:lnSpc>
              <a:buClr>
                <a:srgbClr val="CC0000"/>
              </a:buClr>
            </a:pPr>
            <a:r>
              <a:rPr lang="en-US" altLang="zh-CN" sz="4000" dirty="0">
                <a:latin typeface="Times New Roman" panose="02020603050405020304" pitchFamily="18" charset="0"/>
              </a:rPr>
              <a:t>10.6 </a:t>
            </a:r>
            <a:r>
              <a:rPr lang="en-US" altLang="en-US" sz="4000" dirty="0" err="1">
                <a:latin typeface="Times New Roman" panose="02020603050405020304" pitchFamily="18" charset="0"/>
              </a:rPr>
              <a:t>设备分配</a:t>
            </a:r>
            <a:endParaRPr lang="en-US" altLang="zh-CN" sz="4000"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thruBlk="1"/>
      </p:transition>
    </mc:Choice>
    <mc:Fallback xmlns="">
      <p:transition spd="med">
        <p:fade thruBlk="1"/>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矩形 756742"/>
          <p:cNvSpPr/>
          <p:nvPr/>
        </p:nvSpPr>
        <p:spPr>
          <a:xfrm>
            <a:off x="214312" y="1981200"/>
            <a:ext cx="8534400" cy="5184775"/>
          </a:xfrm>
          <a:prstGeom prst="rect">
            <a:avLst/>
          </a:prstGeom>
          <a:noFill/>
          <a:ln w="9525">
            <a:noFill/>
          </a:ln>
        </p:spPr>
        <p:txBody>
          <a:bodyPr anchor="t" anchorCtr="0"/>
          <a:lstStyle>
            <a:lvl1pPr marL="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1pPr>
            <a:lvl2pPr marL="4572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2pPr>
            <a:lvl3pPr marL="9144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3pPr>
            <a:lvl4pPr marL="13716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4pPr>
            <a:lvl5pPr marL="18288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5pPr>
          </a:lstStyle>
          <a:p>
            <a:pPr marL="292100" lvl="0" indent="-292100">
              <a:lnSpc>
                <a:spcPct val="90000"/>
              </a:lnSpc>
              <a:spcBef>
                <a:spcPct val="30000"/>
              </a:spcBef>
              <a:buClr>
                <a:schemeClr val="tx2"/>
              </a:buClr>
              <a:buSzPct val="75000"/>
              <a:buFont typeface="Wingdings" panose="05000000000000000000" pitchFamily="2" charset="2"/>
            </a:pPr>
            <a:r>
              <a:rPr lang="zh-CN" altLang="en-US" sz="2400" dirty="0">
                <a:latin typeface="Arial Unicode MS" pitchFamily="34" charset="-122"/>
                <a:ea typeface="宋体" panose="02010600030101010101" pitchFamily="2" charset="-122"/>
              </a:rPr>
              <a:t>设备分配</a:t>
            </a:r>
            <a:r>
              <a:rPr lang="en-US" altLang="zh-CN" sz="2400" dirty="0">
                <a:latin typeface="Arial Unicode MS" pitchFamily="34" charset="-122"/>
                <a:ea typeface="宋体" panose="02010600030101010101" pitchFamily="2" charset="-122"/>
              </a:rPr>
              <a:t>2</a:t>
            </a:r>
            <a:r>
              <a:rPr lang="zh-CN" altLang="en-US" sz="2400" dirty="0">
                <a:latin typeface="Arial Unicode MS" pitchFamily="34" charset="-122"/>
                <a:ea typeface="宋体" panose="02010600030101010101" pitchFamily="2" charset="-122"/>
              </a:rPr>
              <a:t>种方式：</a:t>
            </a:r>
          </a:p>
          <a:p>
            <a:pPr marL="292100" lvl="0" indent="-292100">
              <a:lnSpc>
                <a:spcPct val="90000"/>
              </a:lnSpc>
              <a:spcBef>
                <a:spcPct val="30000"/>
              </a:spcBef>
              <a:buClr>
                <a:schemeClr val="tx1"/>
              </a:buClr>
              <a:buSzPct val="75000"/>
              <a:buFont typeface="Wingdings" panose="05000000000000000000" pitchFamily="2" charset="2"/>
              <a:buChar char="q"/>
            </a:pPr>
            <a:r>
              <a:rPr lang="zh-CN" altLang="en-US" sz="2400" dirty="0">
                <a:solidFill>
                  <a:srgbClr val="FF0000"/>
                </a:solidFill>
                <a:latin typeface="Arial Unicode MS" pitchFamily="34" charset="-122"/>
                <a:ea typeface="宋体" panose="02010600030101010101" pitchFamily="2" charset="-122"/>
              </a:rPr>
              <a:t>静态分配方式</a:t>
            </a:r>
            <a:r>
              <a:rPr lang="zh-CN" altLang="en-US" sz="2400" dirty="0">
                <a:latin typeface="Arial Unicode MS" pitchFamily="34" charset="-122"/>
                <a:ea typeface="宋体" panose="02010600030101010101" pitchFamily="2" charset="-122"/>
              </a:rPr>
              <a:t>   在用户进程创建时，</a:t>
            </a:r>
            <a:r>
              <a:rPr lang="en-US" altLang="zh-CN" sz="2400" dirty="0">
                <a:latin typeface="Arial Unicode MS" pitchFamily="34" charset="-122"/>
                <a:ea typeface="宋体" panose="02010600030101010101" pitchFamily="2" charset="-122"/>
              </a:rPr>
              <a:t>OS</a:t>
            </a:r>
            <a:r>
              <a:rPr lang="zh-CN" altLang="en-US" sz="2400" dirty="0">
                <a:latin typeface="Arial Unicode MS" pitchFamily="34" charset="-122"/>
                <a:ea typeface="宋体" panose="02010600030101010101" pitchFamily="2" charset="-122"/>
              </a:rPr>
              <a:t>便一次性地把进程运行所要求的全部设备都分配给它，并由该进程占有，直到进程撤消。</a:t>
            </a:r>
          </a:p>
          <a:p>
            <a:pPr marL="292100" lvl="0" indent="-292100">
              <a:lnSpc>
                <a:spcPct val="90000"/>
              </a:lnSpc>
              <a:spcBef>
                <a:spcPct val="30000"/>
              </a:spcBef>
              <a:buClr>
                <a:schemeClr val="tx1"/>
              </a:buClr>
              <a:buSzPct val="75000"/>
              <a:buFont typeface="Wingdings" panose="05000000000000000000" pitchFamily="2" charset="2"/>
            </a:pPr>
            <a:r>
              <a:rPr lang="zh-CN" altLang="en-US" sz="2400" dirty="0">
                <a:latin typeface="Arial Unicode MS" pitchFamily="34" charset="-122"/>
                <a:ea typeface="宋体" panose="02010600030101010101" pitchFamily="2" charset="-122"/>
              </a:rPr>
              <a:t>   不会死锁，但设备利用率极其低下。</a:t>
            </a:r>
          </a:p>
          <a:p>
            <a:pPr marL="292100" lvl="0" indent="-292100">
              <a:lnSpc>
                <a:spcPct val="90000"/>
              </a:lnSpc>
              <a:spcBef>
                <a:spcPct val="30000"/>
              </a:spcBef>
              <a:buClr>
                <a:schemeClr val="tx1"/>
              </a:buClr>
              <a:buSzPct val="75000"/>
              <a:buFont typeface="Wingdings" panose="05000000000000000000" pitchFamily="2" charset="2"/>
              <a:buChar char="q"/>
            </a:pPr>
            <a:r>
              <a:rPr lang="zh-CN" altLang="en-US" sz="2400" dirty="0">
                <a:solidFill>
                  <a:srgbClr val="FF0000"/>
                </a:solidFill>
                <a:latin typeface="Arial Unicode MS" pitchFamily="34" charset="-122"/>
                <a:ea typeface="宋体" panose="02010600030101010101" pitchFamily="2" charset="-122"/>
              </a:rPr>
              <a:t>动态分配方式</a:t>
            </a:r>
            <a:r>
              <a:rPr lang="zh-CN" altLang="en-US" sz="2400" dirty="0">
                <a:latin typeface="Arial Unicode MS" pitchFamily="34" charset="-122"/>
                <a:ea typeface="宋体" panose="02010600030101010101" pitchFamily="2" charset="-122"/>
              </a:rPr>
              <a:t>   在进程执行过程中，随时根据需要，向系统提出设备请求，由系统依据一定算法给进程分配设备，用户进程用完设备，即予释放。</a:t>
            </a:r>
          </a:p>
          <a:p>
            <a:pPr marL="292100" lvl="0" indent="-292100">
              <a:lnSpc>
                <a:spcPct val="90000"/>
              </a:lnSpc>
              <a:spcBef>
                <a:spcPct val="30000"/>
              </a:spcBef>
              <a:buClr>
                <a:schemeClr val="tx1"/>
              </a:buClr>
              <a:buSzPct val="75000"/>
              <a:buFont typeface="Wingdings" panose="05000000000000000000" pitchFamily="2" charset="2"/>
            </a:pPr>
            <a:r>
              <a:rPr lang="zh-CN" altLang="en-US" sz="2400" dirty="0">
                <a:latin typeface="Arial Unicode MS" pitchFamily="34" charset="-122"/>
                <a:ea typeface="宋体" panose="02010600030101010101" pitchFamily="2" charset="-122"/>
              </a:rPr>
              <a:t>   有利于提高设备利用率，但分配不当即有死锁可能。</a:t>
            </a:r>
          </a:p>
        </p:txBody>
      </p:sp>
      <p:sp>
        <p:nvSpPr>
          <p:cNvPr id="2" name="矩形 1"/>
          <p:cNvSpPr/>
          <p:nvPr/>
        </p:nvSpPr>
        <p:spPr>
          <a:xfrm>
            <a:off x="3385699" y="76200"/>
            <a:ext cx="2191626"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10.6 </a:t>
            </a:r>
            <a:r>
              <a:rPr lang="en-US" altLang="en-US" dirty="0" err="1">
                <a:latin typeface="Times New Roman" panose="02020603050405020304" pitchFamily="18" charset="0"/>
              </a:rPr>
              <a:t>设备分配</a:t>
            </a:r>
            <a:endParaRPr lang="en-US" altLang="zh-CN" dirty="0">
              <a:latin typeface="Times New Roman" panose="02020603050405020304" pitchFamily="18" charset="0"/>
            </a:endParaRPr>
          </a:p>
        </p:txBody>
      </p:sp>
      <p:sp>
        <p:nvSpPr>
          <p:cNvPr id="3" name="矩形 2"/>
          <p:cNvSpPr/>
          <p:nvPr/>
        </p:nvSpPr>
        <p:spPr>
          <a:xfrm>
            <a:off x="232785" y="1295400"/>
            <a:ext cx="2898550" cy="523220"/>
          </a:xfrm>
          <a:prstGeom prst="rect">
            <a:avLst/>
          </a:prstGeom>
        </p:spPr>
        <p:txBody>
          <a:bodyPr wrap="none">
            <a:spAutoFit/>
          </a:bodyPr>
          <a:lstStyle/>
          <a:p>
            <a:r>
              <a:rPr lang="en-US" altLang="zh-CN" sz="2800" b="0" dirty="0">
                <a:effectLst>
                  <a:outerShdw blurRad="38100" dist="38100" dir="2700000" algn="tl">
                    <a:schemeClr val="bg2"/>
                  </a:outerShdw>
                </a:effectLst>
                <a:ea typeface="华文行楷" panose="02010800040101010101" pitchFamily="2" charset="-122"/>
              </a:rPr>
              <a:t>1</a:t>
            </a:r>
            <a:r>
              <a:rPr lang="zh-CN" altLang="en-US" sz="2800" b="0" dirty="0">
                <a:effectLst>
                  <a:outerShdw blurRad="38100" dist="38100" dir="2700000" algn="tl">
                    <a:schemeClr val="bg2"/>
                  </a:outerShdw>
                </a:effectLst>
                <a:ea typeface="华文行楷" panose="02010800040101010101" pitchFamily="2" charset="-122"/>
              </a:rPr>
              <a:t>、设备分配方法</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thruBlk="1"/>
      </p:transition>
    </mc:Choice>
    <mc:Fallback xmlns="">
      <p:transition spd="med">
        <p:fade thruBlk="1"/>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矩形 752644"/>
          <p:cNvSpPr/>
          <p:nvPr/>
        </p:nvSpPr>
        <p:spPr>
          <a:xfrm>
            <a:off x="595312" y="1447800"/>
            <a:ext cx="7772400" cy="5410200"/>
          </a:xfrm>
          <a:prstGeom prst="rect">
            <a:avLst/>
          </a:prstGeom>
          <a:noFill/>
          <a:ln w="9525">
            <a:noFill/>
          </a:ln>
        </p:spPr>
        <p:txBody>
          <a:bodyPr anchor="t" anchorCtr="0"/>
          <a:lstStyle>
            <a:lvl1pPr marL="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1pPr>
            <a:lvl2pPr marL="4572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2pPr>
            <a:lvl3pPr marL="9144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3pPr>
            <a:lvl4pPr marL="13716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4pPr>
            <a:lvl5pPr marL="18288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5pPr>
          </a:lstStyle>
          <a:p>
            <a:pPr marL="342900" lvl="0" indent="-342900">
              <a:lnSpc>
                <a:spcPct val="90000"/>
              </a:lnSpc>
              <a:spcBef>
                <a:spcPct val="30000"/>
              </a:spcBef>
              <a:buClr>
                <a:schemeClr val="tx2"/>
              </a:buClr>
              <a:buSzPct val="75000"/>
              <a:buFont typeface="Wingdings" panose="05000000000000000000" pitchFamily="2" charset="2"/>
            </a:pPr>
            <a:r>
              <a:rPr lang="zh-CN" altLang="en-US" sz="2400" dirty="0">
                <a:latin typeface="Arial Unicode MS" pitchFamily="34" charset="-122"/>
                <a:ea typeface="宋体" panose="02010600030101010101" pitchFamily="2" charset="-122"/>
              </a:rPr>
              <a:t>动态分配算法：</a:t>
            </a:r>
          </a:p>
          <a:p>
            <a:pPr marL="342900" lvl="0" indent="-342900">
              <a:lnSpc>
                <a:spcPct val="90000"/>
              </a:lnSpc>
              <a:spcBef>
                <a:spcPct val="30000"/>
              </a:spcBef>
              <a:buClr>
                <a:schemeClr val="tx1"/>
              </a:buClr>
              <a:buSzPct val="75000"/>
              <a:buFont typeface="Wingdings" panose="05000000000000000000" pitchFamily="2" charset="2"/>
              <a:buChar char="q"/>
            </a:pPr>
            <a:r>
              <a:rPr lang="zh-CN" altLang="en-US" sz="2400" dirty="0">
                <a:solidFill>
                  <a:srgbClr val="FF0000"/>
                </a:solidFill>
                <a:latin typeface="Arial Unicode MS" pitchFamily="34" charset="-122"/>
                <a:ea typeface="宋体" panose="02010600030101010101" pitchFamily="2" charset="-122"/>
              </a:rPr>
              <a:t>先来先服务</a:t>
            </a:r>
          </a:p>
          <a:p>
            <a:pPr marL="342900" lvl="0" indent="-342900">
              <a:lnSpc>
                <a:spcPct val="90000"/>
              </a:lnSpc>
              <a:spcBef>
                <a:spcPct val="30000"/>
              </a:spcBef>
              <a:buClr>
                <a:schemeClr val="tx2"/>
              </a:buClr>
              <a:buSzPct val="75000"/>
              <a:buFont typeface="Wingdings" panose="05000000000000000000" pitchFamily="2" charset="2"/>
            </a:pPr>
            <a:r>
              <a:rPr lang="zh-CN" altLang="en-US" sz="2400" dirty="0">
                <a:latin typeface="Arial Unicode MS" pitchFamily="34" charset="-122"/>
                <a:ea typeface="宋体" panose="02010600030101010101" pitchFamily="2" charset="-122"/>
              </a:rPr>
              <a:t>   对于多个请求某类设备的用户进程，系统按其发出请求的先后顺序，使它们在设备请求队列里排队，并把设备分配给队列的前列者。</a:t>
            </a:r>
          </a:p>
          <a:p>
            <a:pPr marL="342900" lvl="0" indent="-342900">
              <a:lnSpc>
                <a:spcPct val="90000"/>
              </a:lnSpc>
              <a:spcBef>
                <a:spcPct val="30000"/>
              </a:spcBef>
              <a:buClr>
                <a:schemeClr val="tx1"/>
              </a:buClr>
              <a:buSzPct val="75000"/>
              <a:buFont typeface="Wingdings" panose="05000000000000000000" pitchFamily="2" charset="2"/>
              <a:buChar char="q"/>
            </a:pPr>
            <a:r>
              <a:rPr lang="zh-CN" altLang="en-US" sz="2400" dirty="0">
                <a:solidFill>
                  <a:srgbClr val="FF0000"/>
                </a:solidFill>
                <a:latin typeface="Arial Unicode MS" pitchFamily="34" charset="-122"/>
                <a:ea typeface="宋体" panose="02010600030101010101" pitchFamily="2" charset="-122"/>
              </a:rPr>
              <a:t>优先级高者优先</a:t>
            </a:r>
          </a:p>
          <a:p>
            <a:pPr marL="342900" lvl="0" indent="-342900">
              <a:lnSpc>
                <a:spcPct val="90000"/>
              </a:lnSpc>
              <a:spcBef>
                <a:spcPct val="30000"/>
              </a:spcBef>
              <a:buClr>
                <a:schemeClr val="tx1"/>
              </a:buClr>
              <a:buSzPct val="75000"/>
              <a:buFont typeface="Wingdings" panose="05000000000000000000" pitchFamily="2" charset="2"/>
            </a:pPr>
            <a:r>
              <a:rPr lang="zh-CN" altLang="en-US" sz="2400" dirty="0">
                <a:latin typeface="Arial Unicode MS" pitchFamily="34" charset="-122"/>
                <a:ea typeface="宋体" panose="02010600030101010101" pitchFamily="2" charset="-122"/>
              </a:rPr>
              <a:t>   进入设备请求队列的进程，按优先级排队，优先级相同，则按到达的先后排，系统总是把设备分配给队列的首进程使用。</a:t>
            </a:r>
          </a:p>
        </p:txBody>
      </p:sp>
      <p:sp>
        <p:nvSpPr>
          <p:cNvPr id="4" name="矩形 3"/>
          <p:cNvSpPr/>
          <p:nvPr/>
        </p:nvSpPr>
        <p:spPr>
          <a:xfrm>
            <a:off x="3385699" y="76200"/>
            <a:ext cx="2191626"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10.6 </a:t>
            </a:r>
            <a:r>
              <a:rPr lang="en-US" altLang="en-US" dirty="0" err="1">
                <a:latin typeface="Times New Roman" panose="02020603050405020304" pitchFamily="18" charset="0"/>
              </a:rPr>
              <a:t>设备分配</a:t>
            </a:r>
            <a:endParaRPr lang="en-US" altLang="zh-CN"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thruBlk="1"/>
      </p:transition>
    </mc:Choice>
    <mc:Fallback xmlns="">
      <p:transition spd="med">
        <p:fade thruBlk="1"/>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矩形 758790"/>
          <p:cNvSpPr/>
          <p:nvPr/>
        </p:nvSpPr>
        <p:spPr>
          <a:xfrm>
            <a:off x="393700" y="1881188"/>
            <a:ext cx="8382000" cy="3775075"/>
          </a:xfrm>
          <a:prstGeom prst="rect">
            <a:avLst/>
          </a:prstGeom>
          <a:noFill/>
          <a:ln w="9525">
            <a:noFill/>
          </a:ln>
        </p:spPr>
        <p:txBody>
          <a:bodyPr anchor="t" anchorCtr="0"/>
          <a:lstStyle>
            <a:lvl1pPr marL="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1pPr>
            <a:lvl2pPr marL="4572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2pPr>
            <a:lvl3pPr marL="9144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3pPr>
            <a:lvl4pPr marL="13716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4pPr>
            <a:lvl5pPr marL="18288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5pPr>
          </a:lstStyle>
          <a:p>
            <a:pPr marL="389255" lvl="0" indent="-389255">
              <a:lnSpc>
                <a:spcPct val="90000"/>
              </a:lnSpc>
              <a:spcBef>
                <a:spcPct val="30000"/>
              </a:spcBef>
              <a:buClr>
                <a:schemeClr val="tx1"/>
              </a:buClr>
              <a:buSzPct val="75000"/>
              <a:buFont typeface="Wingdings" panose="05000000000000000000" pitchFamily="2" charset="2"/>
              <a:buChar char="q"/>
            </a:pPr>
            <a:r>
              <a:rPr lang="zh-CN" altLang="en-US" sz="2400" dirty="0">
                <a:solidFill>
                  <a:srgbClr val="FF0000"/>
                </a:solidFill>
                <a:latin typeface="Arial Unicode MS" pitchFamily="34" charset="-122"/>
                <a:ea typeface="宋体" panose="02010600030101010101" pitchFamily="2" charset="-122"/>
              </a:rPr>
              <a:t>系统设备表</a:t>
            </a:r>
            <a:r>
              <a:rPr lang="en-US" altLang="zh-CN" sz="2400" dirty="0">
                <a:solidFill>
                  <a:srgbClr val="FF0000"/>
                </a:solidFill>
                <a:latin typeface="Arial Unicode MS" pitchFamily="34" charset="-122"/>
                <a:ea typeface="宋体" panose="02010600030101010101" pitchFamily="2" charset="-122"/>
              </a:rPr>
              <a:t>SDT</a:t>
            </a:r>
            <a:r>
              <a:rPr lang="zh-CN" altLang="en-US" sz="2400" dirty="0">
                <a:latin typeface="Arial Unicode MS" pitchFamily="34" charset="-122"/>
                <a:ea typeface="宋体" panose="02010600030101010101" pitchFamily="2" charset="-122"/>
              </a:rPr>
              <a:t>（</a:t>
            </a:r>
            <a:r>
              <a:rPr lang="en-US" altLang="zh-CN" sz="2400" dirty="0">
                <a:latin typeface="Arial Unicode MS" pitchFamily="34" charset="-122"/>
                <a:ea typeface="宋体" panose="02010600030101010101" pitchFamily="2" charset="-122"/>
              </a:rPr>
              <a:t>System Device Table</a:t>
            </a:r>
            <a:r>
              <a:rPr lang="zh-CN" altLang="en-US" sz="2400" dirty="0">
                <a:latin typeface="Arial Unicode MS" pitchFamily="34" charset="-122"/>
                <a:ea typeface="宋体" panose="02010600030101010101" pitchFamily="2" charset="-122"/>
              </a:rPr>
              <a:t>）   </a:t>
            </a:r>
          </a:p>
          <a:p>
            <a:pPr marL="389255" lvl="0" indent="-389255">
              <a:lnSpc>
                <a:spcPct val="90000"/>
              </a:lnSpc>
              <a:spcBef>
                <a:spcPct val="30000"/>
              </a:spcBef>
              <a:buClr>
                <a:schemeClr val="tx2"/>
              </a:buClr>
              <a:buSzPct val="75000"/>
              <a:buFont typeface="Wingdings" panose="05000000000000000000" pitchFamily="2" charset="2"/>
            </a:pPr>
            <a:r>
              <a:rPr lang="zh-CN" altLang="en-US" sz="2400" dirty="0">
                <a:latin typeface="Arial Unicode MS" pitchFamily="34" charset="-122"/>
                <a:ea typeface="宋体" panose="02010600030101010101" pitchFamily="2" charset="-122"/>
              </a:rPr>
              <a:t>    整个系统一张，记录了系统中所有外设，每类设备占一个表项。</a:t>
            </a:r>
          </a:p>
          <a:p>
            <a:pPr marL="389255" lvl="0" indent="-389255">
              <a:lnSpc>
                <a:spcPct val="90000"/>
              </a:lnSpc>
              <a:spcBef>
                <a:spcPct val="30000"/>
              </a:spcBef>
              <a:buClr>
                <a:schemeClr val="tx1"/>
              </a:buClr>
              <a:buSzPct val="75000"/>
              <a:buFont typeface="Wingdings" panose="05000000000000000000" pitchFamily="2" charset="2"/>
              <a:buChar char="q"/>
            </a:pPr>
            <a:r>
              <a:rPr lang="zh-CN" altLang="en-US" sz="2400" dirty="0">
                <a:solidFill>
                  <a:srgbClr val="FF0000"/>
                </a:solidFill>
                <a:latin typeface="Arial Unicode MS" pitchFamily="34" charset="-122"/>
                <a:ea typeface="宋体" panose="02010600030101010101" pitchFamily="2" charset="-122"/>
              </a:rPr>
              <a:t>设备控制表</a:t>
            </a:r>
            <a:r>
              <a:rPr lang="en-US" altLang="zh-CN" sz="2400" dirty="0">
                <a:solidFill>
                  <a:srgbClr val="FF0000"/>
                </a:solidFill>
                <a:latin typeface="Arial Unicode MS" pitchFamily="34" charset="-122"/>
                <a:ea typeface="宋体" panose="02010600030101010101" pitchFamily="2" charset="-122"/>
              </a:rPr>
              <a:t>DCT</a:t>
            </a:r>
            <a:r>
              <a:rPr lang="zh-CN" altLang="en-US" sz="2400" dirty="0">
                <a:latin typeface="Arial Unicode MS" pitchFamily="34" charset="-122"/>
                <a:ea typeface="宋体" panose="02010600030101010101" pitchFamily="2" charset="-122"/>
              </a:rPr>
              <a:t>（</a:t>
            </a:r>
            <a:r>
              <a:rPr lang="en-US" altLang="zh-CN" sz="2400" dirty="0">
                <a:latin typeface="Arial Unicode MS" pitchFamily="34" charset="-122"/>
                <a:ea typeface="宋体" panose="02010600030101010101" pitchFamily="2" charset="-122"/>
              </a:rPr>
              <a:t>Device Control Table</a:t>
            </a:r>
            <a:r>
              <a:rPr lang="zh-CN" altLang="en-US" sz="2400" dirty="0">
                <a:latin typeface="Arial Unicode MS" pitchFamily="34" charset="-122"/>
                <a:ea typeface="宋体" panose="02010600030101010101" pitchFamily="2" charset="-122"/>
              </a:rPr>
              <a:t>）</a:t>
            </a:r>
          </a:p>
          <a:p>
            <a:pPr marL="389255" lvl="0" indent="-389255">
              <a:lnSpc>
                <a:spcPct val="90000"/>
              </a:lnSpc>
              <a:spcBef>
                <a:spcPct val="30000"/>
              </a:spcBef>
              <a:buClr>
                <a:schemeClr val="tx1"/>
              </a:buClr>
              <a:buSzPct val="75000"/>
              <a:buFont typeface="Wingdings" panose="05000000000000000000" pitchFamily="2" charset="2"/>
            </a:pPr>
            <a:r>
              <a:rPr lang="zh-CN" altLang="en-US" sz="2400" dirty="0">
                <a:latin typeface="Arial Unicode MS" pitchFamily="34" charset="-122"/>
                <a:ea typeface="宋体" panose="02010600030101010101" pitchFamily="2" charset="-122"/>
              </a:rPr>
              <a:t>    系统中每台设备一个，其中随时记录了该设备的基本信息（设备状态、等待使用该设备的阻塞进程等）。</a:t>
            </a:r>
          </a:p>
        </p:txBody>
      </p:sp>
      <p:sp>
        <p:nvSpPr>
          <p:cNvPr id="5" name="矩形 4"/>
          <p:cNvSpPr/>
          <p:nvPr/>
        </p:nvSpPr>
        <p:spPr>
          <a:xfrm>
            <a:off x="3385699" y="76200"/>
            <a:ext cx="2191626"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10.6 </a:t>
            </a:r>
            <a:r>
              <a:rPr lang="en-US" altLang="en-US" dirty="0" err="1">
                <a:latin typeface="Times New Roman" panose="02020603050405020304" pitchFamily="18" charset="0"/>
              </a:rPr>
              <a:t>设备分配</a:t>
            </a:r>
            <a:endParaRPr lang="en-US" altLang="zh-CN" dirty="0">
              <a:latin typeface="Times New Roman" panose="02020603050405020304" pitchFamily="18" charset="0"/>
            </a:endParaRPr>
          </a:p>
        </p:txBody>
      </p:sp>
      <p:sp>
        <p:nvSpPr>
          <p:cNvPr id="2" name="矩形 1"/>
          <p:cNvSpPr/>
          <p:nvPr/>
        </p:nvSpPr>
        <p:spPr>
          <a:xfrm>
            <a:off x="393699" y="1066800"/>
            <a:ext cx="5183625" cy="523220"/>
          </a:xfrm>
          <a:prstGeom prst="rect">
            <a:avLst/>
          </a:prstGeom>
        </p:spPr>
        <p:txBody>
          <a:bodyPr wrap="square">
            <a:spAutoFit/>
          </a:bodyPr>
          <a:lstStyle/>
          <a:p>
            <a:r>
              <a:rPr lang="en-US" altLang="zh-CN" sz="2800" b="0" dirty="0">
                <a:effectLst>
                  <a:outerShdw blurRad="38100" dist="38100" dir="2700000" algn="tl">
                    <a:schemeClr val="bg2"/>
                  </a:outerShdw>
                </a:effectLst>
                <a:ea typeface="华文行楷" panose="02010800040101010101" pitchFamily="2" charset="-122"/>
              </a:rPr>
              <a:t>2</a:t>
            </a:r>
            <a:r>
              <a:rPr lang="zh-CN" altLang="en-US" sz="2800" b="0" dirty="0">
                <a:effectLst>
                  <a:outerShdw blurRad="38100" dist="38100" dir="2700000" algn="tl">
                    <a:schemeClr val="bg2"/>
                  </a:outerShdw>
                </a:effectLst>
                <a:ea typeface="华文行楷" panose="02010800040101010101" pitchFamily="2" charset="-122"/>
              </a:rPr>
              <a:t>、设备管理采用的数据结构</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thruBlk="1"/>
      </p:transition>
    </mc:Choice>
    <mc:Fallback xmlns="">
      <p:transition spd="med">
        <p:fade thruBlk="1"/>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矩形 754692"/>
          <p:cNvSpPr/>
          <p:nvPr/>
        </p:nvSpPr>
        <p:spPr>
          <a:xfrm>
            <a:off x="468312" y="1235869"/>
            <a:ext cx="7772400" cy="1066800"/>
          </a:xfrm>
          <a:prstGeom prst="rect">
            <a:avLst/>
          </a:prstGeom>
          <a:noFill/>
          <a:ln w="9525">
            <a:noFill/>
          </a:ln>
        </p:spPr>
        <p:txBody>
          <a:bodyPr anchor="t" anchorCtr="0"/>
          <a:lstStyle>
            <a:lvl1pPr marL="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1pPr>
            <a:lvl2pPr marL="4572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2pPr>
            <a:lvl3pPr marL="9144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3pPr>
            <a:lvl4pPr marL="13716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4pPr>
            <a:lvl5pPr marL="18288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5pPr>
          </a:lstStyle>
          <a:p>
            <a:pPr marL="342900" lvl="0" indent="-342900">
              <a:lnSpc>
                <a:spcPct val="90000"/>
              </a:lnSpc>
              <a:spcBef>
                <a:spcPct val="30000"/>
              </a:spcBef>
              <a:buClr>
                <a:schemeClr val="tx2"/>
              </a:buClr>
              <a:buSzPct val="75000"/>
              <a:buFont typeface="Wingdings" panose="05000000000000000000" pitchFamily="2" charset="2"/>
              <a:buChar char="l"/>
            </a:pPr>
            <a:r>
              <a:rPr lang="en-US" altLang="zh-CN" sz="2800" dirty="0">
                <a:latin typeface="Arial Unicode MS" pitchFamily="34" charset="-122"/>
                <a:ea typeface="宋体" panose="02010600030101010101" pitchFamily="2" charset="-122"/>
              </a:rPr>
              <a:t>I/O</a:t>
            </a:r>
            <a:r>
              <a:rPr lang="zh-CN" altLang="en-US" sz="2800" dirty="0">
                <a:latin typeface="Arial Unicode MS" pitchFamily="34" charset="-122"/>
                <a:ea typeface="宋体" panose="02010600030101010101" pitchFamily="2" charset="-122"/>
              </a:rPr>
              <a:t>过程中，</a:t>
            </a:r>
            <a:r>
              <a:rPr lang="en-US" altLang="zh-CN" sz="2800" dirty="0">
                <a:latin typeface="Arial Unicode MS" pitchFamily="34" charset="-122"/>
                <a:ea typeface="宋体" panose="02010600030101010101" pitchFamily="2" charset="-122"/>
              </a:rPr>
              <a:t>OS</a:t>
            </a:r>
            <a:r>
              <a:rPr lang="zh-CN" altLang="en-US" sz="2800" dirty="0">
                <a:latin typeface="Arial Unicode MS" pitchFamily="34" charset="-122"/>
                <a:ea typeface="宋体" panose="02010600030101010101" pitchFamily="2" charset="-122"/>
              </a:rPr>
              <a:t>从</a:t>
            </a:r>
            <a:r>
              <a:rPr lang="en-US" altLang="zh-CN" sz="2800" dirty="0">
                <a:latin typeface="Arial Unicode MS" pitchFamily="34" charset="-122"/>
                <a:ea typeface="宋体" panose="02010600030101010101" pitchFamily="2" charset="-122"/>
              </a:rPr>
              <a:t>SDT</a:t>
            </a:r>
            <a:r>
              <a:rPr lang="zh-CN" altLang="en-US" sz="2800" dirty="0">
                <a:latin typeface="Arial Unicode MS" pitchFamily="34" charset="-122"/>
                <a:ea typeface="宋体" panose="02010600030101010101" pitchFamily="2" charset="-122"/>
              </a:rPr>
              <a:t>内查得某类设备的</a:t>
            </a:r>
            <a:r>
              <a:rPr lang="en-US" altLang="zh-CN" sz="2800" dirty="0">
                <a:latin typeface="Arial Unicode MS" pitchFamily="34" charset="-122"/>
                <a:ea typeface="宋体" panose="02010600030101010101" pitchFamily="2" charset="-122"/>
              </a:rPr>
              <a:t>DCT</a:t>
            </a:r>
            <a:r>
              <a:rPr lang="zh-CN" altLang="en-US" sz="2800" dirty="0">
                <a:latin typeface="Arial Unicode MS" pitchFamily="34" charset="-122"/>
                <a:ea typeface="宋体" panose="02010600030101010101" pitchFamily="2" charset="-122"/>
              </a:rPr>
              <a:t>地址，然后再转到</a:t>
            </a:r>
            <a:r>
              <a:rPr lang="en-US" altLang="zh-CN" sz="2800" dirty="0">
                <a:latin typeface="Arial Unicode MS" pitchFamily="34" charset="-122"/>
                <a:ea typeface="宋体" panose="02010600030101010101" pitchFamily="2" charset="-122"/>
              </a:rPr>
              <a:t>DCT</a:t>
            </a:r>
            <a:r>
              <a:rPr lang="zh-CN" altLang="en-US" sz="2800" dirty="0">
                <a:latin typeface="Arial Unicode MS" pitchFamily="34" charset="-122"/>
                <a:ea typeface="宋体" panose="02010600030101010101" pitchFamily="2" charset="-122"/>
              </a:rPr>
              <a:t>取得具体设备信息。</a:t>
            </a:r>
          </a:p>
        </p:txBody>
      </p:sp>
      <p:sp>
        <p:nvSpPr>
          <p:cNvPr id="80901" name="矩形 754693"/>
          <p:cNvSpPr/>
          <p:nvPr/>
        </p:nvSpPr>
        <p:spPr>
          <a:xfrm>
            <a:off x="773112" y="2881312"/>
            <a:ext cx="1905000" cy="2743200"/>
          </a:xfrm>
          <a:prstGeom prst="rect">
            <a:avLst/>
          </a:prstGeom>
          <a:noFill/>
          <a:ln w="38100">
            <a:solidFill>
              <a:schemeClr val="tx1"/>
            </a:solidFill>
            <a:miter lim="800000"/>
          </a:ln>
        </p:spPr>
        <p:txBody>
          <a:bodyPr anchor="t" anchorCtr="0"/>
          <a:lstStyle>
            <a:lvl1pPr marL="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1pPr>
            <a:lvl2pPr marL="4572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2pPr>
            <a:lvl3pPr marL="9144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3pPr>
            <a:lvl4pPr marL="13716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4pPr>
            <a:lvl5pPr marL="18288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5pPr>
          </a:lstStyle>
          <a:p>
            <a:pPr marL="0" lvl="0" indent="0"/>
            <a:endParaRPr lang="zh-CN" altLang="en-US"/>
          </a:p>
        </p:txBody>
      </p:sp>
      <p:sp>
        <p:nvSpPr>
          <p:cNvPr id="80902" name="文本框 754694"/>
          <p:cNvSpPr txBox="1"/>
          <p:nvPr/>
        </p:nvSpPr>
        <p:spPr>
          <a:xfrm>
            <a:off x="1458913" y="2500313"/>
            <a:ext cx="838200" cy="366712"/>
          </a:xfrm>
          <a:prstGeom prst="rect">
            <a:avLst/>
          </a:prstGeom>
          <a:noFill/>
          <a:ln w="9525">
            <a:noFill/>
          </a:ln>
        </p:spPr>
        <p:txBody>
          <a:bodyPr anchor="t" anchorCtr="0">
            <a:spAutoFit/>
          </a:bodyPr>
          <a:lstStyle>
            <a:lvl1pPr marL="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1pPr>
            <a:lvl2pPr marL="4572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2pPr>
            <a:lvl3pPr marL="9144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3pPr>
            <a:lvl4pPr marL="13716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4pPr>
            <a:lvl5pPr marL="18288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5pPr>
          </a:lstStyle>
          <a:p>
            <a:pPr lvl="0">
              <a:spcBef>
                <a:spcPct val="50000"/>
              </a:spcBef>
            </a:pPr>
            <a:r>
              <a:rPr lang="en-US" altLang="zh-CN" sz="1800">
                <a:latin typeface="Times New Roman" panose="02020603050405020304" pitchFamily="18" charset="0"/>
                <a:ea typeface="宋体" panose="02010600030101010101" pitchFamily="2" charset="-122"/>
              </a:rPr>
              <a:t>SDT</a:t>
            </a:r>
          </a:p>
        </p:txBody>
      </p:sp>
      <p:sp>
        <p:nvSpPr>
          <p:cNvPr id="80903" name="文本框 754695"/>
          <p:cNvSpPr txBox="1"/>
          <p:nvPr/>
        </p:nvSpPr>
        <p:spPr>
          <a:xfrm>
            <a:off x="1382713" y="2728913"/>
            <a:ext cx="914400" cy="641350"/>
          </a:xfrm>
          <a:prstGeom prst="rect">
            <a:avLst/>
          </a:prstGeom>
          <a:noFill/>
          <a:ln w="9525">
            <a:noFill/>
          </a:ln>
        </p:spPr>
        <p:txBody>
          <a:bodyPr anchor="t" anchorCtr="0">
            <a:spAutoFit/>
          </a:bodyPr>
          <a:lstStyle>
            <a:lvl1pPr marL="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1pPr>
            <a:lvl2pPr marL="4572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2pPr>
            <a:lvl3pPr marL="9144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3pPr>
            <a:lvl4pPr marL="13716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4pPr>
            <a:lvl5pPr marL="18288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5pPr>
          </a:lstStyle>
          <a:p>
            <a:pPr lvl="0" algn="ctr">
              <a:spcBef>
                <a:spcPct val="50000"/>
              </a:spcBef>
            </a:pPr>
            <a:r>
              <a:rPr lang="en-US" altLang="zh-CN" sz="3600">
                <a:latin typeface="Times New Roman" panose="02020603050405020304" pitchFamily="18" charset="0"/>
                <a:ea typeface="宋体" panose="02010600030101010101" pitchFamily="2" charset="-122"/>
              </a:rPr>
              <a:t>…</a:t>
            </a:r>
          </a:p>
        </p:txBody>
      </p:sp>
      <p:sp>
        <p:nvSpPr>
          <p:cNvPr id="80904" name="文本框 754696"/>
          <p:cNvSpPr txBox="1"/>
          <p:nvPr/>
        </p:nvSpPr>
        <p:spPr>
          <a:xfrm>
            <a:off x="773113" y="3567113"/>
            <a:ext cx="1905000" cy="1230312"/>
          </a:xfrm>
          <a:prstGeom prst="rect">
            <a:avLst/>
          </a:prstGeom>
          <a:solidFill>
            <a:schemeClr val="folHlink"/>
          </a:solidFill>
          <a:ln w="38100" cap="flat" cmpd="sng">
            <a:solidFill>
              <a:schemeClr val="tx1"/>
            </a:solidFill>
            <a:prstDash val="solid"/>
            <a:miter/>
            <a:headEnd type="none" w="med" len="med"/>
            <a:tailEnd type="none" w="med" len="med"/>
          </a:ln>
        </p:spPr>
        <p:txBody>
          <a:bodyPr anchor="t" anchorCtr="0">
            <a:spAutoFit/>
          </a:bodyPr>
          <a:lstStyle>
            <a:lvl1pPr marL="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1pPr>
            <a:lvl2pPr marL="4572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2pPr>
            <a:lvl3pPr marL="9144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3pPr>
            <a:lvl4pPr marL="13716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4pPr>
            <a:lvl5pPr marL="18288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5pPr>
          </a:lstStyle>
          <a:p>
            <a:pPr lvl="0" algn="ctr">
              <a:spcBef>
                <a:spcPct val="50000"/>
              </a:spcBef>
            </a:pPr>
            <a:r>
              <a:rPr lang="zh-CN" altLang="en-US" sz="1800">
                <a:latin typeface="Times New Roman" panose="02020603050405020304" pitchFamily="18" charset="0"/>
                <a:ea typeface="宋体" panose="02010600030101010101" pitchFamily="2" charset="-122"/>
              </a:rPr>
              <a:t>＊类设备类型</a:t>
            </a:r>
          </a:p>
          <a:p>
            <a:pPr lvl="0" algn="ctr">
              <a:spcBef>
                <a:spcPct val="50000"/>
              </a:spcBef>
            </a:pPr>
            <a:r>
              <a:rPr lang="en-US" altLang="zh-CN" sz="1800">
                <a:latin typeface="Times New Roman" panose="02020603050405020304" pitchFamily="18" charset="0"/>
                <a:ea typeface="宋体" panose="02010600030101010101" pitchFamily="2" charset="-122"/>
              </a:rPr>
              <a:t>DCT</a:t>
            </a:r>
            <a:r>
              <a:rPr lang="zh-CN" altLang="en-US" sz="1800">
                <a:latin typeface="Times New Roman" panose="02020603050405020304" pitchFamily="18" charset="0"/>
                <a:ea typeface="宋体" panose="02010600030101010101" pitchFamily="2" charset="-122"/>
              </a:rPr>
              <a:t>首址</a:t>
            </a:r>
          </a:p>
          <a:p>
            <a:pPr lvl="0" algn="ctr">
              <a:spcBef>
                <a:spcPct val="50000"/>
              </a:spcBef>
            </a:pPr>
            <a:r>
              <a:rPr lang="zh-CN" altLang="en-US" sz="1800">
                <a:latin typeface="Times New Roman" panose="02020603050405020304" pitchFamily="18" charset="0"/>
                <a:ea typeface="宋体" panose="02010600030101010101" pitchFamily="2" charset="-122"/>
              </a:rPr>
              <a:t>驱动程序地址</a:t>
            </a:r>
          </a:p>
        </p:txBody>
      </p:sp>
      <p:sp>
        <p:nvSpPr>
          <p:cNvPr id="80905" name="文本框 754697"/>
          <p:cNvSpPr txBox="1"/>
          <p:nvPr/>
        </p:nvSpPr>
        <p:spPr>
          <a:xfrm>
            <a:off x="1382713" y="4786313"/>
            <a:ext cx="914400" cy="641350"/>
          </a:xfrm>
          <a:prstGeom prst="rect">
            <a:avLst/>
          </a:prstGeom>
          <a:noFill/>
          <a:ln w="9525">
            <a:noFill/>
          </a:ln>
        </p:spPr>
        <p:txBody>
          <a:bodyPr anchor="t" anchorCtr="0">
            <a:spAutoFit/>
          </a:bodyPr>
          <a:lstStyle>
            <a:lvl1pPr marL="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1pPr>
            <a:lvl2pPr marL="4572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2pPr>
            <a:lvl3pPr marL="9144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3pPr>
            <a:lvl4pPr marL="13716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4pPr>
            <a:lvl5pPr marL="18288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5pPr>
          </a:lstStyle>
          <a:p>
            <a:pPr lvl="0" algn="ctr">
              <a:spcBef>
                <a:spcPct val="50000"/>
              </a:spcBef>
            </a:pPr>
            <a:r>
              <a:rPr lang="en-US" altLang="zh-CN" sz="3600">
                <a:latin typeface="Times New Roman" panose="02020603050405020304" pitchFamily="18" charset="0"/>
                <a:ea typeface="宋体" panose="02010600030101010101" pitchFamily="2" charset="-122"/>
              </a:rPr>
              <a:t>…</a:t>
            </a:r>
          </a:p>
        </p:txBody>
      </p:sp>
      <p:sp>
        <p:nvSpPr>
          <p:cNvPr id="80906" name="文本框 754698"/>
          <p:cNvSpPr txBox="1"/>
          <p:nvPr/>
        </p:nvSpPr>
        <p:spPr>
          <a:xfrm>
            <a:off x="6488113" y="3719513"/>
            <a:ext cx="1600200" cy="366712"/>
          </a:xfrm>
          <a:prstGeom prst="rect">
            <a:avLst/>
          </a:prstGeom>
          <a:noFill/>
          <a:ln w="9525">
            <a:noFill/>
          </a:ln>
        </p:spPr>
        <p:txBody>
          <a:bodyPr anchor="t" anchorCtr="0">
            <a:spAutoFit/>
          </a:bodyPr>
          <a:lstStyle>
            <a:lvl1pPr marL="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1pPr>
            <a:lvl2pPr marL="4572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2pPr>
            <a:lvl3pPr marL="9144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3pPr>
            <a:lvl4pPr marL="13716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4pPr>
            <a:lvl5pPr marL="18288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5pPr>
          </a:lstStyle>
          <a:p>
            <a:pPr lvl="0" algn="ctr">
              <a:spcBef>
                <a:spcPct val="50000"/>
              </a:spcBef>
            </a:pPr>
            <a:r>
              <a:rPr lang="en-US" altLang="zh-CN" sz="1800">
                <a:latin typeface="Times New Roman" panose="02020603050405020304" pitchFamily="18" charset="0"/>
                <a:ea typeface="宋体" panose="02010600030101010101" pitchFamily="2" charset="-122"/>
              </a:rPr>
              <a:t>DCT1</a:t>
            </a:r>
          </a:p>
        </p:txBody>
      </p:sp>
      <p:sp>
        <p:nvSpPr>
          <p:cNvPr id="80907" name="文本框 754699"/>
          <p:cNvSpPr txBox="1"/>
          <p:nvPr/>
        </p:nvSpPr>
        <p:spPr>
          <a:xfrm>
            <a:off x="6259513" y="4100513"/>
            <a:ext cx="1981200" cy="1614487"/>
          </a:xfrm>
          <a:prstGeom prst="rect">
            <a:avLst/>
          </a:prstGeom>
          <a:noFill/>
          <a:ln w="9525" cap="flat" cmpd="sng">
            <a:solidFill>
              <a:schemeClr val="tx1"/>
            </a:solidFill>
            <a:prstDash val="solid"/>
            <a:miter/>
            <a:headEnd type="none" w="med" len="med"/>
            <a:tailEnd type="none" w="med" len="med"/>
          </a:ln>
        </p:spPr>
        <p:txBody>
          <a:bodyPr anchor="t" anchorCtr="0">
            <a:spAutoFit/>
          </a:bodyPr>
          <a:lstStyle>
            <a:lvl1pPr marL="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1pPr>
            <a:lvl2pPr marL="4572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2pPr>
            <a:lvl3pPr marL="9144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3pPr>
            <a:lvl4pPr marL="13716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4pPr>
            <a:lvl5pPr marL="18288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5pPr>
          </a:lstStyle>
          <a:p>
            <a:pPr lvl="0" algn="ctr">
              <a:spcBef>
                <a:spcPct val="50000"/>
              </a:spcBef>
            </a:pPr>
            <a:r>
              <a:rPr lang="zh-CN" altLang="en-US" sz="1800">
                <a:latin typeface="Times New Roman" panose="02020603050405020304" pitchFamily="18" charset="0"/>
                <a:ea typeface="宋体" panose="02010600030101010101" pitchFamily="2" charset="-122"/>
              </a:rPr>
              <a:t>设备标识</a:t>
            </a:r>
          </a:p>
          <a:p>
            <a:pPr lvl="0" algn="ctr">
              <a:spcBef>
                <a:spcPct val="50000"/>
              </a:spcBef>
            </a:pPr>
            <a:r>
              <a:rPr lang="zh-CN" altLang="en-US" sz="1800">
                <a:latin typeface="Times New Roman" panose="02020603050405020304" pitchFamily="18" charset="0"/>
                <a:ea typeface="宋体" panose="02010600030101010101" pitchFamily="2" charset="-122"/>
              </a:rPr>
              <a:t>设备状态</a:t>
            </a:r>
          </a:p>
          <a:p>
            <a:pPr lvl="0" algn="ctr">
              <a:spcBef>
                <a:spcPct val="50000"/>
              </a:spcBef>
            </a:pPr>
            <a:r>
              <a:rPr lang="zh-CN" altLang="en-US" sz="1800">
                <a:latin typeface="Times New Roman" panose="02020603050405020304" pitchFamily="18" charset="0"/>
                <a:ea typeface="宋体" panose="02010600030101010101" pitchFamily="2" charset="-122"/>
              </a:rPr>
              <a:t>设备队列指针</a:t>
            </a:r>
          </a:p>
          <a:p>
            <a:pPr lvl="0" algn="ctr">
              <a:spcBef>
                <a:spcPct val="50000"/>
              </a:spcBef>
            </a:pPr>
            <a:endParaRPr lang="zh-CN" altLang="en-US" sz="1800">
              <a:latin typeface="Times New Roman" panose="02020603050405020304" pitchFamily="18" charset="0"/>
              <a:ea typeface="宋体" panose="02010600030101010101" pitchFamily="2" charset="-122"/>
            </a:endParaRPr>
          </a:p>
        </p:txBody>
      </p:sp>
      <p:sp>
        <p:nvSpPr>
          <p:cNvPr id="80908" name="文本框 754700"/>
          <p:cNvSpPr txBox="1"/>
          <p:nvPr/>
        </p:nvSpPr>
        <p:spPr>
          <a:xfrm>
            <a:off x="3592513" y="4100513"/>
            <a:ext cx="1676400" cy="1806575"/>
          </a:xfrm>
          <a:prstGeom prst="rect">
            <a:avLst/>
          </a:prstGeom>
          <a:noFill/>
          <a:ln w="38100" cap="flat" cmpd="sng">
            <a:solidFill>
              <a:schemeClr val="tx2"/>
            </a:solidFill>
            <a:prstDash val="solid"/>
            <a:miter/>
            <a:headEnd type="none" w="med" len="med"/>
            <a:tailEnd type="none" w="med" len="med"/>
          </a:ln>
        </p:spPr>
        <p:txBody>
          <a:bodyPr anchor="t" anchorCtr="0">
            <a:spAutoFit/>
          </a:bodyPr>
          <a:lstStyle>
            <a:lvl1pPr marL="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1pPr>
            <a:lvl2pPr marL="4572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2pPr>
            <a:lvl3pPr marL="9144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3pPr>
            <a:lvl4pPr marL="13716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4pPr>
            <a:lvl5pPr marL="18288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5pPr>
          </a:lstStyle>
          <a:p>
            <a:pPr lvl="0" algn="ctr">
              <a:spcBef>
                <a:spcPct val="50000"/>
              </a:spcBef>
            </a:pPr>
            <a:r>
              <a:rPr lang="en-US" altLang="zh-CN" sz="2000" dirty="0">
                <a:latin typeface="Times New Roman" panose="02020603050405020304" pitchFamily="18" charset="0"/>
                <a:ea typeface="宋体" panose="02010600030101010101" pitchFamily="2" charset="-122"/>
              </a:rPr>
              <a:t>DCT0</a:t>
            </a:r>
          </a:p>
          <a:p>
            <a:pPr lvl="0" algn="ctr">
              <a:spcBef>
                <a:spcPct val="50000"/>
              </a:spcBef>
            </a:pPr>
            <a:r>
              <a:rPr lang="en-US" altLang="zh-CN" sz="2000" dirty="0">
                <a:latin typeface="Times New Roman" panose="02020603050405020304" pitchFamily="18" charset="0"/>
                <a:ea typeface="宋体" panose="02010600030101010101" pitchFamily="2" charset="-122"/>
              </a:rPr>
              <a:t>DCT1</a:t>
            </a:r>
          </a:p>
          <a:p>
            <a:pPr lvl="0" algn="ctr">
              <a:spcBef>
                <a:spcPct val="50000"/>
              </a:spcBef>
            </a:pPr>
            <a:r>
              <a:rPr lang="en-US" altLang="zh-CN" sz="2000" dirty="0">
                <a:latin typeface="Times New Roman" panose="02020603050405020304" pitchFamily="18" charset="0"/>
                <a:ea typeface="宋体" panose="02010600030101010101" pitchFamily="2" charset="-122"/>
              </a:rPr>
              <a:t>DCT2</a:t>
            </a:r>
          </a:p>
          <a:p>
            <a:pPr lvl="0" algn="ctr">
              <a:spcBef>
                <a:spcPct val="50000"/>
              </a:spcBef>
            </a:pPr>
            <a:endParaRPr lang="zh-CN" altLang="en-US" sz="2000" dirty="0">
              <a:latin typeface="Times New Roman" panose="02020603050405020304" pitchFamily="18" charset="0"/>
              <a:ea typeface="宋体" panose="02010600030101010101" pitchFamily="2" charset="-122"/>
            </a:endParaRPr>
          </a:p>
        </p:txBody>
      </p:sp>
      <p:sp>
        <p:nvSpPr>
          <p:cNvPr id="80909" name="文本框 754701"/>
          <p:cNvSpPr txBox="1"/>
          <p:nvPr/>
        </p:nvSpPr>
        <p:spPr>
          <a:xfrm>
            <a:off x="3440113" y="3719513"/>
            <a:ext cx="2209800" cy="366712"/>
          </a:xfrm>
          <a:prstGeom prst="rect">
            <a:avLst/>
          </a:prstGeom>
          <a:noFill/>
          <a:ln w="9525">
            <a:noFill/>
          </a:ln>
        </p:spPr>
        <p:txBody>
          <a:bodyPr anchor="t" anchorCtr="0">
            <a:spAutoFit/>
          </a:bodyPr>
          <a:lstStyle>
            <a:lvl1pPr marL="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1pPr>
            <a:lvl2pPr marL="4572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2pPr>
            <a:lvl3pPr marL="9144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3pPr>
            <a:lvl4pPr marL="13716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4pPr>
            <a:lvl5pPr marL="18288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5pPr>
          </a:lstStyle>
          <a:p>
            <a:pPr lvl="0">
              <a:spcBef>
                <a:spcPct val="50000"/>
              </a:spcBef>
            </a:pPr>
            <a:r>
              <a:rPr lang="zh-CN" altLang="en-US" sz="1800">
                <a:latin typeface="Times New Roman" panose="02020603050405020304" pitchFamily="18" charset="0"/>
                <a:ea typeface="宋体" panose="02010600030101010101" pitchFamily="2" charset="-122"/>
              </a:rPr>
              <a:t>＊ 类设备</a:t>
            </a:r>
            <a:r>
              <a:rPr lang="en-US" altLang="zh-CN" sz="1800">
                <a:latin typeface="Times New Roman" panose="02020603050405020304" pitchFamily="18" charset="0"/>
                <a:ea typeface="宋体" panose="02010600030101010101" pitchFamily="2" charset="-122"/>
              </a:rPr>
              <a:t>DCT</a:t>
            </a:r>
            <a:r>
              <a:rPr lang="zh-CN" altLang="en-US" sz="1800">
                <a:latin typeface="Times New Roman" panose="02020603050405020304" pitchFamily="18" charset="0"/>
                <a:ea typeface="宋体" panose="02010600030101010101" pitchFamily="2" charset="-122"/>
              </a:rPr>
              <a:t>区</a:t>
            </a:r>
          </a:p>
        </p:txBody>
      </p:sp>
      <p:cxnSp>
        <p:nvCxnSpPr>
          <p:cNvPr id="80910" name="直接连接符 754702"/>
          <p:cNvCxnSpPr/>
          <p:nvPr/>
        </p:nvCxnSpPr>
        <p:spPr>
          <a:xfrm>
            <a:off x="3592512" y="4557712"/>
            <a:ext cx="1676400" cy="0"/>
          </a:xfrm>
          <a:prstGeom prst="line">
            <a:avLst/>
          </a:prstGeom>
          <a:noFill/>
          <a:ln>
            <a:solidFill>
              <a:schemeClr val="tx1"/>
            </a:solidFill>
            <a:round/>
          </a:ln>
        </p:spPr>
      </p:cxnSp>
      <p:cxnSp>
        <p:nvCxnSpPr>
          <p:cNvPr id="80911" name="直接连接符 754703"/>
          <p:cNvCxnSpPr/>
          <p:nvPr/>
        </p:nvCxnSpPr>
        <p:spPr>
          <a:xfrm>
            <a:off x="3592512" y="5167312"/>
            <a:ext cx="1676400" cy="0"/>
          </a:xfrm>
          <a:prstGeom prst="line">
            <a:avLst/>
          </a:prstGeom>
          <a:noFill/>
          <a:ln>
            <a:solidFill>
              <a:schemeClr val="tx1"/>
            </a:solidFill>
            <a:round/>
          </a:ln>
        </p:spPr>
      </p:cxnSp>
      <p:cxnSp>
        <p:nvCxnSpPr>
          <p:cNvPr id="80912" name="直接连接符 754704"/>
          <p:cNvCxnSpPr/>
          <p:nvPr/>
        </p:nvCxnSpPr>
        <p:spPr>
          <a:xfrm>
            <a:off x="3592512" y="5700712"/>
            <a:ext cx="1676400" cy="0"/>
          </a:xfrm>
          <a:prstGeom prst="line">
            <a:avLst/>
          </a:prstGeom>
          <a:noFill/>
          <a:ln>
            <a:solidFill>
              <a:schemeClr val="tx1"/>
            </a:solidFill>
            <a:round/>
          </a:ln>
        </p:spPr>
      </p:cxnSp>
      <p:sp>
        <p:nvSpPr>
          <p:cNvPr id="80913" name="文本框 754705"/>
          <p:cNvSpPr txBox="1"/>
          <p:nvPr/>
        </p:nvSpPr>
        <p:spPr>
          <a:xfrm>
            <a:off x="4049713" y="5472113"/>
            <a:ext cx="914400" cy="641350"/>
          </a:xfrm>
          <a:prstGeom prst="rect">
            <a:avLst/>
          </a:prstGeom>
          <a:noFill/>
          <a:ln w="9525">
            <a:noFill/>
          </a:ln>
        </p:spPr>
        <p:txBody>
          <a:bodyPr anchor="t" anchorCtr="0">
            <a:spAutoFit/>
          </a:bodyPr>
          <a:lstStyle>
            <a:lvl1pPr marL="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1pPr>
            <a:lvl2pPr marL="4572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2pPr>
            <a:lvl3pPr marL="9144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3pPr>
            <a:lvl4pPr marL="13716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4pPr>
            <a:lvl5pPr marL="18288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5pPr>
          </a:lstStyle>
          <a:p>
            <a:pPr lvl="0" algn="ctr">
              <a:spcBef>
                <a:spcPct val="50000"/>
              </a:spcBef>
            </a:pPr>
            <a:r>
              <a:rPr lang="en-US" altLang="zh-CN" sz="3600">
                <a:latin typeface="Times New Roman" panose="02020603050405020304" pitchFamily="18" charset="0"/>
                <a:ea typeface="宋体" panose="02010600030101010101" pitchFamily="2" charset="-122"/>
              </a:rPr>
              <a:t>…</a:t>
            </a:r>
          </a:p>
        </p:txBody>
      </p:sp>
      <p:cxnSp>
        <p:nvCxnSpPr>
          <p:cNvPr id="80914" name="直接连接符 754706"/>
          <p:cNvCxnSpPr/>
          <p:nvPr/>
        </p:nvCxnSpPr>
        <p:spPr>
          <a:xfrm>
            <a:off x="2373312" y="4176712"/>
            <a:ext cx="1219200" cy="0"/>
          </a:xfrm>
          <a:prstGeom prst="line">
            <a:avLst/>
          </a:prstGeom>
          <a:noFill/>
          <a:ln w="28575">
            <a:solidFill>
              <a:schemeClr val="tx1"/>
            </a:solidFill>
            <a:round/>
            <a:tailEnd type="triangle"/>
          </a:ln>
        </p:spPr>
      </p:cxnSp>
      <p:cxnSp>
        <p:nvCxnSpPr>
          <p:cNvPr id="80915" name="直接连接符 754707"/>
          <p:cNvCxnSpPr/>
          <p:nvPr/>
        </p:nvCxnSpPr>
        <p:spPr>
          <a:xfrm flipV="1">
            <a:off x="5268912" y="4100512"/>
            <a:ext cx="990600" cy="457200"/>
          </a:xfrm>
          <a:prstGeom prst="line">
            <a:avLst/>
          </a:prstGeom>
          <a:noFill/>
          <a:ln>
            <a:solidFill>
              <a:schemeClr val="tx1"/>
            </a:solidFill>
            <a:round/>
          </a:ln>
        </p:spPr>
      </p:cxnSp>
      <p:cxnSp>
        <p:nvCxnSpPr>
          <p:cNvPr id="80916" name="直接连接符 754708"/>
          <p:cNvCxnSpPr/>
          <p:nvPr/>
        </p:nvCxnSpPr>
        <p:spPr>
          <a:xfrm>
            <a:off x="5268912" y="5167312"/>
            <a:ext cx="990600" cy="685800"/>
          </a:xfrm>
          <a:prstGeom prst="line">
            <a:avLst/>
          </a:prstGeom>
          <a:noFill/>
          <a:ln>
            <a:solidFill>
              <a:schemeClr val="tx1"/>
            </a:solidFill>
            <a:round/>
          </a:ln>
        </p:spPr>
      </p:cxnSp>
      <p:cxnSp>
        <p:nvCxnSpPr>
          <p:cNvPr id="80917" name="直接连接符 754709"/>
          <p:cNvCxnSpPr/>
          <p:nvPr/>
        </p:nvCxnSpPr>
        <p:spPr>
          <a:xfrm>
            <a:off x="6259512" y="4481512"/>
            <a:ext cx="1981200" cy="0"/>
          </a:xfrm>
          <a:prstGeom prst="line">
            <a:avLst/>
          </a:prstGeom>
          <a:noFill/>
          <a:ln>
            <a:solidFill>
              <a:schemeClr val="tx1"/>
            </a:solidFill>
            <a:round/>
          </a:ln>
        </p:spPr>
      </p:cxnSp>
      <p:cxnSp>
        <p:nvCxnSpPr>
          <p:cNvPr id="80918" name="直接连接符 754710"/>
          <p:cNvCxnSpPr/>
          <p:nvPr/>
        </p:nvCxnSpPr>
        <p:spPr>
          <a:xfrm>
            <a:off x="6259512" y="4938712"/>
            <a:ext cx="1981200" cy="0"/>
          </a:xfrm>
          <a:prstGeom prst="line">
            <a:avLst/>
          </a:prstGeom>
          <a:noFill/>
          <a:ln>
            <a:solidFill>
              <a:schemeClr val="tx1"/>
            </a:solidFill>
            <a:round/>
          </a:ln>
        </p:spPr>
      </p:cxnSp>
      <p:cxnSp>
        <p:nvCxnSpPr>
          <p:cNvPr id="80919" name="直接连接符 754711"/>
          <p:cNvCxnSpPr/>
          <p:nvPr/>
        </p:nvCxnSpPr>
        <p:spPr>
          <a:xfrm>
            <a:off x="6259512" y="5472112"/>
            <a:ext cx="1981200" cy="0"/>
          </a:xfrm>
          <a:prstGeom prst="line">
            <a:avLst/>
          </a:prstGeom>
          <a:noFill/>
          <a:ln>
            <a:solidFill>
              <a:schemeClr val="tx1"/>
            </a:solidFill>
            <a:round/>
          </a:ln>
        </p:spPr>
      </p:cxnSp>
      <p:sp>
        <p:nvSpPr>
          <p:cNvPr id="80920" name="文本框 754712"/>
          <p:cNvSpPr txBox="1"/>
          <p:nvPr/>
        </p:nvSpPr>
        <p:spPr>
          <a:xfrm>
            <a:off x="6716713" y="5243513"/>
            <a:ext cx="914400" cy="641350"/>
          </a:xfrm>
          <a:prstGeom prst="rect">
            <a:avLst/>
          </a:prstGeom>
          <a:noFill/>
          <a:ln w="9525">
            <a:noFill/>
          </a:ln>
        </p:spPr>
        <p:txBody>
          <a:bodyPr anchor="t" anchorCtr="0">
            <a:spAutoFit/>
          </a:bodyPr>
          <a:lstStyle>
            <a:lvl1pPr marL="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1pPr>
            <a:lvl2pPr marL="4572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2pPr>
            <a:lvl3pPr marL="9144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3pPr>
            <a:lvl4pPr marL="13716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4pPr>
            <a:lvl5pPr marL="1828800" indent="0" algn="l" defTabSz="914400" rtl="0" eaLnBrk="1" fontAlgn="base" hangingPunct="1">
              <a:lnSpc>
                <a:spcPct val="100000"/>
              </a:lnSpc>
              <a:spcBef>
                <a:spcPct val="0"/>
              </a:spcBef>
              <a:spcAft>
                <a:spcPct val="0"/>
              </a:spcAft>
              <a:buClrTx/>
              <a:buSzTx/>
              <a:buNone/>
              <a:defRPr lang="en-US" altLang="en-US" sz="3200" b="1" i="0" u="none">
                <a:solidFill>
                  <a:schemeClr val="tx1"/>
                </a:solidFill>
                <a:latin typeface="Arial" panose="020B0604020202020204" pitchFamily="34" charset="0"/>
                <a:ea typeface="华文楷体" panose="02010600040101010101" pitchFamily="2" charset="-122"/>
              </a:defRPr>
            </a:lvl5pPr>
          </a:lstStyle>
          <a:p>
            <a:pPr lvl="0" algn="ctr">
              <a:spcBef>
                <a:spcPct val="50000"/>
              </a:spcBef>
            </a:pPr>
            <a:r>
              <a:rPr lang="en-US" altLang="zh-CN" sz="3600">
                <a:latin typeface="Times New Roman" panose="02020603050405020304" pitchFamily="18" charset="0"/>
                <a:ea typeface="宋体" panose="02010600030101010101" pitchFamily="2" charset="-122"/>
              </a:rPr>
              <a:t>…</a:t>
            </a:r>
          </a:p>
        </p:txBody>
      </p:sp>
      <p:cxnSp>
        <p:nvCxnSpPr>
          <p:cNvPr id="80921" name="直接连接符 754713"/>
          <p:cNvCxnSpPr/>
          <p:nvPr/>
        </p:nvCxnSpPr>
        <p:spPr>
          <a:xfrm>
            <a:off x="773112" y="4024312"/>
            <a:ext cx="1905000" cy="0"/>
          </a:xfrm>
          <a:prstGeom prst="line">
            <a:avLst/>
          </a:prstGeom>
          <a:noFill/>
          <a:ln>
            <a:solidFill>
              <a:schemeClr val="tx1"/>
            </a:solidFill>
            <a:round/>
          </a:ln>
        </p:spPr>
      </p:cxnSp>
      <p:cxnSp>
        <p:nvCxnSpPr>
          <p:cNvPr id="80922" name="直接连接符 754714"/>
          <p:cNvCxnSpPr/>
          <p:nvPr/>
        </p:nvCxnSpPr>
        <p:spPr>
          <a:xfrm>
            <a:off x="773112" y="4481512"/>
            <a:ext cx="1905000" cy="0"/>
          </a:xfrm>
          <a:prstGeom prst="line">
            <a:avLst/>
          </a:prstGeom>
          <a:noFill/>
          <a:ln>
            <a:solidFill>
              <a:schemeClr val="tx1"/>
            </a:solidFill>
            <a:round/>
          </a:ln>
        </p:spPr>
      </p:cxnSp>
      <p:sp>
        <p:nvSpPr>
          <p:cNvPr id="26" name="矩形 25"/>
          <p:cNvSpPr/>
          <p:nvPr/>
        </p:nvSpPr>
        <p:spPr>
          <a:xfrm>
            <a:off x="3385699" y="76200"/>
            <a:ext cx="2191626" cy="612475"/>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10.6 </a:t>
            </a:r>
            <a:r>
              <a:rPr lang="en-US" altLang="en-US" dirty="0" err="1">
                <a:latin typeface="Times New Roman" panose="02020603050405020304" pitchFamily="18" charset="0"/>
              </a:rPr>
              <a:t>设备分配</a:t>
            </a:r>
            <a:endParaRPr lang="en-US" altLang="zh-CN"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thruBlk="1"/>
      </p:transition>
    </mc:Choice>
    <mc:Fallback xmlns="">
      <p:transition spd="med">
        <p:fade thruBlk="1"/>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743200" y="2895600"/>
            <a:ext cx="3249608" cy="812723"/>
          </a:xfrm>
          <a:prstGeom prst="rect">
            <a:avLst/>
          </a:prstGeom>
        </p:spPr>
        <p:txBody>
          <a:bodyPr wrap="none">
            <a:spAutoFit/>
          </a:bodyPr>
          <a:lstStyle/>
          <a:p>
            <a:pPr>
              <a:lnSpc>
                <a:spcPct val="130000"/>
              </a:lnSpc>
              <a:buClr>
                <a:srgbClr val="CC0000"/>
              </a:buClr>
            </a:pPr>
            <a:r>
              <a:rPr lang="en-US" altLang="zh-CN" sz="4000" dirty="0">
                <a:latin typeface="Times New Roman" panose="02020603050405020304" pitchFamily="18" charset="0"/>
              </a:rPr>
              <a:t>10.7 Linux IO</a:t>
            </a:r>
          </a:p>
        </p:txBody>
      </p:sp>
    </p:spTree>
  </p:cSld>
  <p:clrMapOvr>
    <a:masterClrMapping/>
  </p:clrMapOvr>
  <mc:AlternateContent xmlns:mc="http://schemas.openxmlformats.org/markup-compatibility/2006" xmlns:p14="http://schemas.microsoft.com/office/powerpoint/2010/main">
    <mc:Choice Requires="p14">
      <p:transition spd="med" p14:dur="700">
        <p:fade thruBlk="1"/>
      </p:transition>
    </mc:Choice>
    <mc:Fallback xmlns="">
      <p:transition spd="med">
        <p:fade thruBlk="1"/>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3385699" y="76200"/>
            <a:ext cx="2178802" cy="560603"/>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10.7 Linux IO</a:t>
            </a:r>
          </a:p>
        </p:txBody>
      </p:sp>
      <p:sp>
        <p:nvSpPr>
          <p:cNvPr id="27" name="Rectangle 3"/>
          <p:cNvSpPr txBox="1">
            <a:spLocks noChangeArrowheads="1"/>
          </p:cNvSpPr>
          <p:nvPr/>
        </p:nvSpPr>
        <p:spPr>
          <a:xfrm>
            <a:off x="152400" y="1819275"/>
            <a:ext cx="4343400" cy="4525962"/>
          </a:xfrm>
          <a:prstGeom prst="rect">
            <a:avLst/>
          </a:prstGeom>
          <a:solidFill>
            <a:schemeClr val="bg1">
              <a:lumMod val="95000"/>
            </a:schemeClr>
          </a:solidFill>
        </p:spPr>
        <p:txBody>
          <a:bodyPr/>
          <a:lst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9pPr>
          </a:lstStyle>
          <a:p>
            <a:pPr marL="0" indent="0">
              <a:lnSpc>
                <a:spcPct val="80000"/>
              </a:lnSpc>
              <a:buNone/>
            </a:pPr>
            <a:r>
              <a:rPr lang="zh-CN" altLang="en-US" sz="2400" kern="0" dirty="0"/>
              <a:t>每个设备都有自己的设备名，用户通过设备名来访问具体物理设备，设备名存放在</a:t>
            </a:r>
            <a:r>
              <a:rPr lang="en-US" altLang="zh-CN" sz="2400" kern="0" dirty="0"/>
              <a:t>/dev</a:t>
            </a:r>
            <a:r>
              <a:rPr lang="zh-CN" altLang="en-US" sz="2400" kern="0" dirty="0"/>
              <a:t>目录下。</a:t>
            </a:r>
          </a:p>
          <a:p>
            <a:pPr>
              <a:lnSpc>
                <a:spcPct val="80000"/>
              </a:lnSpc>
              <a:buFont typeface="Wingdings" panose="05000000000000000000" pitchFamily="2" charset="2"/>
              <a:buChar char="ü"/>
            </a:pPr>
            <a:r>
              <a:rPr lang="zh-CN" altLang="en-US" sz="2000" b="0" kern="0" dirty="0"/>
              <a:t>硬盘：</a:t>
            </a:r>
            <a:r>
              <a:rPr lang="en-US" altLang="zh-CN" sz="2000" b="0" kern="0" dirty="0"/>
              <a:t>/dev/</a:t>
            </a:r>
            <a:r>
              <a:rPr lang="en-US" altLang="zh-CN" sz="2000" b="0" kern="0" dirty="0" err="1"/>
              <a:t>hda</a:t>
            </a:r>
            <a:r>
              <a:rPr lang="zh-CN" altLang="en-US" sz="2000" b="0" kern="0" dirty="0"/>
              <a:t>， </a:t>
            </a:r>
            <a:r>
              <a:rPr lang="en-US" altLang="zh-CN" sz="2000" b="0" kern="0" dirty="0"/>
              <a:t>/dev/</a:t>
            </a:r>
            <a:r>
              <a:rPr lang="en-US" altLang="zh-CN" sz="2000" b="0" kern="0" dirty="0" err="1"/>
              <a:t>sda</a:t>
            </a:r>
            <a:r>
              <a:rPr lang="en-US" altLang="zh-CN" sz="2000" b="0" kern="0" dirty="0"/>
              <a:t>   </a:t>
            </a:r>
          </a:p>
          <a:p>
            <a:pPr>
              <a:lnSpc>
                <a:spcPct val="80000"/>
              </a:lnSpc>
              <a:buFont typeface="Wingdings" panose="05000000000000000000" pitchFamily="2" charset="2"/>
              <a:buChar char="ü"/>
            </a:pPr>
            <a:r>
              <a:rPr lang="zh-CN" altLang="en-US" sz="2000" b="0" kern="0" dirty="0"/>
              <a:t>软盘：</a:t>
            </a:r>
            <a:r>
              <a:rPr lang="en-US" altLang="zh-CN" sz="2000" b="0" kern="0" dirty="0"/>
              <a:t>/dev/fd0 </a:t>
            </a:r>
          </a:p>
          <a:p>
            <a:pPr>
              <a:lnSpc>
                <a:spcPct val="80000"/>
              </a:lnSpc>
              <a:buFont typeface="Wingdings" panose="05000000000000000000" pitchFamily="2" charset="2"/>
              <a:buChar char="ü"/>
            </a:pPr>
            <a:r>
              <a:rPr lang="zh-CN" altLang="en-US" sz="2000" b="0" kern="0" dirty="0"/>
              <a:t>光盘：</a:t>
            </a:r>
            <a:r>
              <a:rPr lang="en-US" altLang="zh-CN" sz="2000" b="0" kern="0" dirty="0"/>
              <a:t>/dev/</a:t>
            </a:r>
            <a:r>
              <a:rPr lang="en-US" altLang="zh-CN" sz="2000" b="0" kern="0" dirty="0" err="1"/>
              <a:t>cdrom</a:t>
            </a:r>
            <a:r>
              <a:rPr lang="en-US" altLang="zh-CN" sz="2000" b="0" kern="0" dirty="0"/>
              <a:t> </a:t>
            </a:r>
          </a:p>
          <a:p>
            <a:pPr>
              <a:lnSpc>
                <a:spcPct val="80000"/>
              </a:lnSpc>
              <a:buFont typeface="Wingdings" panose="05000000000000000000" pitchFamily="2" charset="2"/>
              <a:buChar char="ü"/>
            </a:pPr>
            <a:r>
              <a:rPr lang="zh-CN" altLang="en-US" sz="2000" b="0" kern="0" dirty="0"/>
              <a:t>鼠标：</a:t>
            </a:r>
            <a:r>
              <a:rPr lang="en-US" altLang="zh-CN" sz="2000" b="0" kern="0" dirty="0"/>
              <a:t>/dev/</a:t>
            </a:r>
            <a:r>
              <a:rPr lang="en-US" altLang="zh-CN" sz="2000" b="0" kern="0" dirty="0" err="1"/>
              <a:t>psaux</a:t>
            </a:r>
            <a:r>
              <a:rPr lang="en-US" altLang="zh-CN" sz="2000" b="0" kern="0" dirty="0"/>
              <a:t>(</a:t>
            </a:r>
            <a:r>
              <a:rPr lang="en-US" altLang="zh-CN" sz="2000" b="0" kern="0" dirty="0" err="1"/>
              <a:t>ps</a:t>
            </a:r>
            <a:r>
              <a:rPr lang="en-US" altLang="zh-CN" sz="2000" b="0" kern="0" dirty="0"/>
              <a:t>/2) /dev/input/mice(USB)  </a:t>
            </a:r>
          </a:p>
          <a:p>
            <a:pPr>
              <a:lnSpc>
                <a:spcPct val="80000"/>
              </a:lnSpc>
              <a:buFont typeface="Wingdings" panose="05000000000000000000" pitchFamily="2" charset="2"/>
              <a:buChar char="ü"/>
            </a:pPr>
            <a:r>
              <a:rPr lang="zh-CN" altLang="en-US" sz="2000" b="0" kern="0" dirty="0"/>
              <a:t>打印机：</a:t>
            </a:r>
            <a:r>
              <a:rPr lang="en-US" altLang="zh-CN" sz="2000" b="0" kern="0" dirty="0"/>
              <a:t>/dev/</a:t>
            </a:r>
            <a:r>
              <a:rPr lang="en-US" altLang="zh-CN" sz="2000" b="0" kern="0" dirty="0" err="1"/>
              <a:t>lp</a:t>
            </a:r>
            <a:r>
              <a:rPr lang="en-US" altLang="zh-CN" sz="2000" b="0" kern="0" dirty="0"/>
              <a:t> </a:t>
            </a:r>
          </a:p>
          <a:p>
            <a:pPr>
              <a:lnSpc>
                <a:spcPct val="80000"/>
              </a:lnSpc>
              <a:buFont typeface="Wingdings" panose="05000000000000000000" pitchFamily="2" charset="2"/>
              <a:buChar char="ü"/>
            </a:pPr>
            <a:r>
              <a:rPr lang="zh-CN" altLang="en-US" sz="2000" b="0" kern="0" dirty="0"/>
              <a:t>控制台：</a:t>
            </a:r>
            <a:r>
              <a:rPr lang="en-US" altLang="zh-CN" sz="2000" b="0" kern="0" dirty="0"/>
              <a:t>/dev/console</a:t>
            </a:r>
          </a:p>
          <a:p>
            <a:pPr>
              <a:lnSpc>
                <a:spcPct val="80000"/>
              </a:lnSpc>
              <a:buFont typeface="Wingdings" panose="05000000000000000000" pitchFamily="2" charset="2"/>
              <a:buChar char="ü"/>
            </a:pPr>
            <a:r>
              <a:rPr lang="zh-CN" altLang="en-US" sz="2000" b="0" kern="0" dirty="0"/>
              <a:t>网卡：</a:t>
            </a:r>
            <a:r>
              <a:rPr lang="en-US" altLang="zh-CN" sz="2000" b="0" kern="0" dirty="0"/>
              <a:t>/dev/eth0</a:t>
            </a:r>
          </a:p>
          <a:p>
            <a:pPr marL="0" indent="0">
              <a:lnSpc>
                <a:spcPct val="80000"/>
              </a:lnSpc>
              <a:buNone/>
            </a:pPr>
            <a:r>
              <a:rPr lang="zh-CN" altLang="en-US" sz="2400" kern="0" dirty="0"/>
              <a:t>像块设备磁盘、</a:t>
            </a:r>
            <a:r>
              <a:rPr lang="en-US" altLang="zh-CN" sz="2400" kern="0" dirty="0"/>
              <a:t>U</a:t>
            </a:r>
            <a:r>
              <a:rPr lang="zh-CN" altLang="en-US" sz="2400" kern="0" dirty="0"/>
              <a:t>盘、光盘等</a:t>
            </a:r>
            <a:endParaRPr lang="en-US" altLang="zh-CN" sz="2400" kern="0" dirty="0"/>
          </a:p>
          <a:p>
            <a:pPr marL="0" indent="0">
              <a:lnSpc>
                <a:spcPct val="80000"/>
              </a:lnSpc>
              <a:buNone/>
            </a:pPr>
            <a:r>
              <a:rPr lang="zh-CN" altLang="en-US" sz="2400" kern="0" dirty="0">
                <a:solidFill>
                  <a:schemeClr val="bg1">
                    <a:lumMod val="50000"/>
                  </a:schemeClr>
                </a:solidFill>
              </a:rPr>
              <a:t>普通文件和目录不是特殊文件 </a:t>
            </a:r>
          </a:p>
        </p:txBody>
      </p:sp>
      <p:sp>
        <p:nvSpPr>
          <p:cNvPr id="28" name="Rectangle 2"/>
          <p:cNvSpPr txBox="1">
            <a:spLocks noChangeArrowheads="1"/>
          </p:cNvSpPr>
          <p:nvPr/>
        </p:nvSpPr>
        <p:spPr>
          <a:xfrm>
            <a:off x="228600" y="1143000"/>
            <a:ext cx="3124200" cy="676275"/>
          </a:xfrm>
          <a:prstGeom prst="rect">
            <a:avLst/>
          </a:prstGeom>
        </p:spPr>
        <p:txBody>
          <a:bodyPr/>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pPr algn="ctr"/>
            <a:r>
              <a:rPr lang="en-US" altLang="zh-CN" sz="3200" kern="0" dirty="0">
                <a:solidFill>
                  <a:srgbClr val="FF0000"/>
                </a:solidFill>
              </a:rPr>
              <a:t>1</a:t>
            </a:r>
            <a:r>
              <a:rPr lang="zh-CN" altLang="en-US" sz="3200" kern="0" dirty="0">
                <a:solidFill>
                  <a:srgbClr val="FF0000"/>
                </a:solidFill>
              </a:rPr>
              <a:t>、设备文件</a:t>
            </a:r>
          </a:p>
        </p:txBody>
      </p:sp>
      <p:pic>
        <p:nvPicPr>
          <p:cNvPr id="29" name="Picture 4" descr="jc16"/>
          <p:cNvPicPr>
            <a:picLocks noChangeAspect="1" noChangeArrowheads="1"/>
          </p:cNvPicPr>
          <p:nvPr/>
        </p:nvPicPr>
        <p:blipFill rotWithShape="1">
          <a:blip r:embed="rId3">
            <a:extLst>
              <a:ext uri="{28A0092B-C50C-407E-A947-70E740481C1C}">
                <a14:useLocalDpi xmlns:a14="http://schemas.microsoft.com/office/drawing/2010/main" val="0"/>
              </a:ext>
            </a:extLst>
          </a:blip>
          <a:srcRect l="4838" t="3258" r="3226" b="3870"/>
          <a:stretch>
            <a:fillRect/>
          </a:stretch>
        </p:blipFill>
        <p:spPr bwMode="auto">
          <a:xfrm>
            <a:off x="4846320" y="1768792"/>
            <a:ext cx="4267200" cy="458152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thruBlk="1"/>
      </p:transition>
    </mc:Choice>
    <mc:Fallback xmlns="">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heckerboard(across)">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7">
                                            <p:bg/>
                                          </p:spTgt>
                                        </p:tgtEl>
                                        <p:attrNameLst>
                                          <p:attrName>style.visibility</p:attrName>
                                        </p:attrNameLst>
                                      </p:cBhvr>
                                      <p:to>
                                        <p:strVal val="visible"/>
                                      </p:to>
                                    </p:set>
                                    <p:anim to="" calcmode="lin" valueType="num">
                                      <p:cBhvr>
                                        <p:cTn id="12" dur="1" fill="hold"/>
                                        <p:tgtEl>
                                          <p:spTgt spid="27">
                                            <p:bg/>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 to="" calcmode="lin" valueType="num">
                                      <p:cBhvr>
                                        <p:cTn id="17" dur="1" fill="hold"/>
                                        <p:tgtEl>
                                          <p:spTgt spid="27">
                                            <p:txEl>
                                              <p:pRg st="0" end="0"/>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7">
                                            <p:txEl>
                                              <p:pRg st="1" end="1"/>
                                            </p:txEl>
                                          </p:spTgt>
                                        </p:tgtEl>
                                        <p:attrNameLst>
                                          <p:attrName>style.visibility</p:attrName>
                                        </p:attrNameLst>
                                      </p:cBhvr>
                                      <p:to>
                                        <p:strVal val="visible"/>
                                      </p:to>
                                    </p:set>
                                    <p:anim to="" calcmode="lin" valueType="num">
                                      <p:cBhvr>
                                        <p:cTn id="22" dur="1" fill="hold"/>
                                        <p:tgtEl>
                                          <p:spTgt spid="27">
                                            <p:txEl>
                                              <p:pRg st="1" end="1"/>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27">
                                            <p:txEl>
                                              <p:pRg st="2" end="2"/>
                                            </p:txEl>
                                          </p:spTgt>
                                        </p:tgtEl>
                                        <p:attrNameLst>
                                          <p:attrName>style.visibility</p:attrName>
                                        </p:attrNameLst>
                                      </p:cBhvr>
                                      <p:to>
                                        <p:strVal val="visible"/>
                                      </p:to>
                                    </p:set>
                                    <p:anim to="" calcmode="lin" valueType="num">
                                      <p:cBhvr>
                                        <p:cTn id="27" dur="1" fill="hold"/>
                                        <p:tgtEl>
                                          <p:spTgt spid="27">
                                            <p:txEl>
                                              <p:pRg st="2" end="2"/>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27">
                                            <p:txEl>
                                              <p:pRg st="3" end="3"/>
                                            </p:txEl>
                                          </p:spTgt>
                                        </p:tgtEl>
                                        <p:attrNameLst>
                                          <p:attrName>style.visibility</p:attrName>
                                        </p:attrNameLst>
                                      </p:cBhvr>
                                      <p:to>
                                        <p:strVal val="visible"/>
                                      </p:to>
                                    </p:set>
                                    <p:anim to="" calcmode="lin" valueType="num">
                                      <p:cBhvr>
                                        <p:cTn id="32" dur="1" fill="hold"/>
                                        <p:tgtEl>
                                          <p:spTgt spid="27">
                                            <p:txEl>
                                              <p:pRg st="3" end="3"/>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27">
                                            <p:txEl>
                                              <p:pRg st="4" end="4"/>
                                            </p:txEl>
                                          </p:spTgt>
                                        </p:tgtEl>
                                        <p:attrNameLst>
                                          <p:attrName>style.visibility</p:attrName>
                                        </p:attrNameLst>
                                      </p:cBhvr>
                                      <p:to>
                                        <p:strVal val="visible"/>
                                      </p:to>
                                    </p:set>
                                    <p:anim to="" calcmode="lin" valueType="num">
                                      <p:cBhvr>
                                        <p:cTn id="37" dur="1" fill="hold"/>
                                        <p:tgtEl>
                                          <p:spTgt spid="27">
                                            <p:txEl>
                                              <p:pRg st="4" end="4"/>
                                            </p:txEl>
                                          </p:spTgt>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27">
                                            <p:txEl>
                                              <p:pRg st="5" end="5"/>
                                            </p:txEl>
                                          </p:spTgt>
                                        </p:tgtEl>
                                        <p:attrNameLst>
                                          <p:attrName>style.visibility</p:attrName>
                                        </p:attrNameLst>
                                      </p:cBhvr>
                                      <p:to>
                                        <p:strVal val="visible"/>
                                      </p:to>
                                    </p:set>
                                    <p:anim to="" calcmode="lin" valueType="num">
                                      <p:cBhvr>
                                        <p:cTn id="42" dur="1" fill="hold"/>
                                        <p:tgtEl>
                                          <p:spTgt spid="27">
                                            <p:txEl>
                                              <p:pRg st="5" end="5"/>
                                            </p:txEl>
                                          </p:spTgt>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27">
                                            <p:txEl>
                                              <p:pRg st="6" end="6"/>
                                            </p:txEl>
                                          </p:spTgt>
                                        </p:tgtEl>
                                        <p:attrNameLst>
                                          <p:attrName>style.visibility</p:attrName>
                                        </p:attrNameLst>
                                      </p:cBhvr>
                                      <p:to>
                                        <p:strVal val="visible"/>
                                      </p:to>
                                    </p:set>
                                    <p:anim to="" calcmode="lin" valueType="num">
                                      <p:cBhvr>
                                        <p:cTn id="47" dur="1" fill="hold"/>
                                        <p:tgtEl>
                                          <p:spTgt spid="27">
                                            <p:txEl>
                                              <p:pRg st="6" end="6"/>
                                            </p:txEl>
                                          </p:spTgt>
                                        </p:tgtEl>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27">
                                            <p:txEl>
                                              <p:pRg st="7" end="7"/>
                                            </p:txEl>
                                          </p:spTgt>
                                        </p:tgtEl>
                                        <p:attrNameLst>
                                          <p:attrName>style.visibility</p:attrName>
                                        </p:attrNameLst>
                                      </p:cBhvr>
                                      <p:to>
                                        <p:strVal val="visible"/>
                                      </p:to>
                                    </p:set>
                                    <p:anim to="" calcmode="lin" valueType="num">
                                      <p:cBhvr>
                                        <p:cTn id="52" dur="1" fill="hold"/>
                                        <p:tgtEl>
                                          <p:spTgt spid="27">
                                            <p:txEl>
                                              <p:pRg st="7" end="7"/>
                                            </p:txEl>
                                          </p:spTgt>
                                        </p:tgtEl>
                                      </p:cBhvr>
                                    </p:anim>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grpId="0" nodeType="clickEffect">
                                  <p:stCondLst>
                                    <p:cond delay="0"/>
                                  </p:stCondLst>
                                  <p:childTnLst>
                                    <p:set>
                                      <p:cBhvr>
                                        <p:cTn id="56" dur="1" fill="hold">
                                          <p:stCondLst>
                                            <p:cond delay="0"/>
                                          </p:stCondLst>
                                        </p:cTn>
                                        <p:tgtEl>
                                          <p:spTgt spid="27">
                                            <p:txEl>
                                              <p:pRg st="8" end="8"/>
                                            </p:txEl>
                                          </p:spTgt>
                                        </p:tgtEl>
                                        <p:attrNameLst>
                                          <p:attrName>style.visibility</p:attrName>
                                        </p:attrNameLst>
                                      </p:cBhvr>
                                      <p:to>
                                        <p:strVal val="visible"/>
                                      </p:to>
                                    </p:set>
                                    <p:anim to="" calcmode="lin" valueType="num">
                                      <p:cBhvr>
                                        <p:cTn id="57" dur="1" fill="hold"/>
                                        <p:tgtEl>
                                          <p:spTgt spid="27">
                                            <p:txEl>
                                              <p:pRg st="8" end="8"/>
                                            </p:txEl>
                                          </p:spTgt>
                                        </p:tgtEl>
                                      </p:cBhvr>
                                    </p:anim>
                                  </p:childTnLst>
                                </p:cTn>
                              </p:par>
                            </p:childTnLst>
                          </p:cTn>
                        </p:par>
                      </p:childTnLst>
                    </p:cTn>
                  </p:par>
                  <p:par>
                    <p:cTn id="58" fill="hold">
                      <p:stCondLst>
                        <p:cond delay="indefinite"/>
                      </p:stCondLst>
                      <p:childTnLst>
                        <p:par>
                          <p:cTn id="59" fill="hold">
                            <p:stCondLst>
                              <p:cond delay="0"/>
                            </p:stCondLst>
                            <p:childTnLst>
                              <p:par>
                                <p:cTn id="60" presetID="24" presetClass="entr" presetSubtype="0" fill="hold" grpId="0" nodeType="clickEffect">
                                  <p:stCondLst>
                                    <p:cond delay="0"/>
                                  </p:stCondLst>
                                  <p:childTnLst>
                                    <p:set>
                                      <p:cBhvr>
                                        <p:cTn id="61" dur="1" fill="hold">
                                          <p:stCondLst>
                                            <p:cond delay="0"/>
                                          </p:stCondLst>
                                        </p:cTn>
                                        <p:tgtEl>
                                          <p:spTgt spid="27">
                                            <p:txEl>
                                              <p:pRg st="9" end="9"/>
                                            </p:txEl>
                                          </p:spTgt>
                                        </p:tgtEl>
                                        <p:attrNameLst>
                                          <p:attrName>style.visibility</p:attrName>
                                        </p:attrNameLst>
                                      </p:cBhvr>
                                      <p:to>
                                        <p:strVal val="visible"/>
                                      </p:to>
                                    </p:set>
                                    <p:anim to="" calcmode="lin" valueType="num">
                                      <p:cBhvr>
                                        <p:cTn id="62" dur="1" fill="hold"/>
                                        <p:tgtEl>
                                          <p:spTgt spid="27">
                                            <p:txEl>
                                              <p:pRg st="9" end="9"/>
                                            </p:txEl>
                                          </p:spTgt>
                                        </p:tgtEl>
                                      </p:cBhvr>
                                    </p:anim>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box(in)">
                                      <p:cBhvr>
                                        <p:cTn id="6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animBg="1"/>
      <p:bldP spid="28"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44055" y="1219200"/>
            <a:ext cx="7848600" cy="676275"/>
          </a:xfrm>
        </p:spPr>
        <p:txBody>
          <a:bodyPr/>
          <a:lstStyle/>
          <a:p>
            <a:r>
              <a:rPr lang="en-US" altLang="zh-CN" sz="2800" dirty="0">
                <a:solidFill>
                  <a:srgbClr val="FF0000"/>
                </a:solidFill>
              </a:rPr>
              <a:t>2</a:t>
            </a:r>
            <a:r>
              <a:rPr lang="zh-CN" altLang="en-US" sz="2800" dirty="0">
                <a:solidFill>
                  <a:srgbClr val="FF0000"/>
                </a:solidFill>
              </a:rPr>
              <a:t>、文件系统与设备驱动程序的接口</a:t>
            </a:r>
          </a:p>
        </p:txBody>
      </p:sp>
      <p:sp>
        <p:nvSpPr>
          <p:cNvPr id="37891" name="Rectangle 3"/>
          <p:cNvSpPr>
            <a:spLocks noGrp="1" noChangeArrowheads="1"/>
          </p:cNvSpPr>
          <p:nvPr>
            <p:ph type="body" idx="1"/>
          </p:nvPr>
        </p:nvSpPr>
        <p:spPr>
          <a:xfrm>
            <a:off x="344055" y="2057400"/>
            <a:ext cx="8382000" cy="3611562"/>
          </a:xfrm>
        </p:spPr>
        <p:txBody>
          <a:bodyPr/>
          <a:lstStyle/>
          <a:p>
            <a:r>
              <a:rPr lang="en-US" altLang="zh-CN" sz="2400" b="0" dirty="0"/>
              <a:t>Linux</a:t>
            </a:r>
            <a:r>
              <a:rPr lang="zh-CN" altLang="en-US" sz="2400" b="0" dirty="0"/>
              <a:t>系统中，用户程序通过文件操作方式如打开、关闭、读写等来使用设备，</a:t>
            </a:r>
            <a:r>
              <a:rPr lang="zh-CN" altLang="en-US" sz="2400" b="0" dirty="0">
                <a:solidFill>
                  <a:srgbClr val="FF0000"/>
                </a:solidFill>
              </a:rPr>
              <a:t>由文件系统转入设备驱动程序</a:t>
            </a:r>
            <a:r>
              <a:rPr lang="zh-CN" altLang="en-US" sz="2400" b="0" dirty="0"/>
              <a:t>。</a:t>
            </a:r>
          </a:p>
          <a:p>
            <a:r>
              <a:rPr lang="zh-CN" altLang="en-US" sz="2400" b="0" dirty="0"/>
              <a:t>在</a:t>
            </a:r>
            <a:r>
              <a:rPr lang="en-US" altLang="zh-CN" sz="2400" b="0" dirty="0"/>
              <a:t>Linux</a:t>
            </a:r>
            <a:r>
              <a:rPr lang="zh-CN" altLang="en-US" sz="2400" b="0" dirty="0"/>
              <a:t>中系统提供块</a:t>
            </a:r>
            <a:r>
              <a:rPr lang="zh-CN" altLang="en-US" sz="2400" b="0" dirty="0">
                <a:solidFill>
                  <a:srgbClr val="FF0000"/>
                </a:solidFill>
              </a:rPr>
              <a:t>设备开关表和字符设备开关表</a:t>
            </a:r>
            <a:r>
              <a:rPr lang="zh-CN" altLang="en-US" sz="2400" b="0" dirty="0"/>
              <a:t>作为核心</a:t>
            </a:r>
            <a:r>
              <a:rPr lang="zh-CN" altLang="en-US" sz="2400" b="0" dirty="0">
                <a:solidFill>
                  <a:srgbClr val="FF0000"/>
                </a:solidFill>
              </a:rPr>
              <a:t>与设备驱动程序之间的接口</a:t>
            </a:r>
            <a:r>
              <a:rPr lang="zh-CN" altLang="en-US" sz="2400" b="0" dirty="0"/>
              <a:t>。</a:t>
            </a:r>
          </a:p>
          <a:p>
            <a:r>
              <a:rPr lang="zh-CN" altLang="en-US" sz="2400" b="0" dirty="0">
                <a:solidFill>
                  <a:srgbClr val="FF0000"/>
                </a:solidFill>
              </a:rPr>
              <a:t>每一种设备类型在表中占用一个表目</a:t>
            </a:r>
            <a:r>
              <a:rPr lang="zh-CN" altLang="en-US" sz="2400" b="0" dirty="0"/>
              <a:t>，包含若干数据项，其中有</a:t>
            </a:r>
            <a:r>
              <a:rPr lang="zh-CN" altLang="en-US" sz="2400" b="0" dirty="0">
                <a:solidFill>
                  <a:srgbClr val="FF0000"/>
                </a:solidFill>
              </a:rPr>
              <a:t>一项为该类设备驱动程序入口地址</a:t>
            </a:r>
            <a:r>
              <a:rPr lang="zh-CN" altLang="en-US" sz="2400" b="0" dirty="0"/>
              <a:t>，在系统调用时引导核心转向适当的驱动程序接口。</a:t>
            </a:r>
          </a:p>
        </p:txBody>
      </p:sp>
      <p:sp>
        <p:nvSpPr>
          <p:cNvPr id="4" name="矩形 3"/>
          <p:cNvSpPr/>
          <p:nvPr/>
        </p:nvSpPr>
        <p:spPr>
          <a:xfrm>
            <a:off x="3276600" y="269624"/>
            <a:ext cx="2178802" cy="560603"/>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10.7 Linux 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 to="" calcmode="lin" valueType="num">
                                      <p:cBhvr>
                                        <p:cTn id="7" dur="1" fill="hold"/>
                                        <p:tgtEl>
                                          <p:spTgt spid="37890"/>
                                        </p:tgtEl>
                                      </p:cBhvr>
                                    </p:anim>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12" dur="500"/>
                                        <p:tgtEl>
                                          <p:spTgt spid="378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17" dur="500"/>
                                        <p:tgtEl>
                                          <p:spTgt spid="378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22" dur="500"/>
                                        <p:tgtEl>
                                          <p:spTgt spid="37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5"/>
          <p:cNvSpPr>
            <a:spLocks noChangeArrowheads="1"/>
          </p:cNvSpPr>
          <p:nvPr/>
        </p:nvSpPr>
        <p:spPr bwMode="auto">
          <a:xfrm>
            <a:off x="3505200" y="1447800"/>
            <a:ext cx="19143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2000" dirty="0">
                <a:latin typeface="Times New Roman" panose="02020603050405020304" pitchFamily="18" charset="0"/>
                <a:cs typeface="Times New Roman" panose="02020603050405020304" pitchFamily="18" charset="0"/>
              </a:rPr>
              <a:t>块设备开关表</a:t>
            </a:r>
            <a:endParaRPr lang="zh-CN" altLang="en-US" sz="2000" dirty="0"/>
          </a:p>
        </p:txBody>
      </p:sp>
      <p:sp>
        <p:nvSpPr>
          <p:cNvPr id="41043" name="Rectangle 83"/>
          <p:cNvSpPr>
            <a:spLocks noChangeArrowheads="1"/>
          </p:cNvSpPr>
          <p:nvPr/>
        </p:nvSpPr>
        <p:spPr bwMode="auto">
          <a:xfrm>
            <a:off x="3364133" y="3808473"/>
            <a:ext cx="20553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字符设备开关表</a:t>
            </a:r>
            <a:endParaRPr lang="zh-CN" altLang="en-US" sz="2000" dirty="0"/>
          </a:p>
        </p:txBody>
      </p:sp>
      <p:graphicFrame>
        <p:nvGraphicFramePr>
          <p:cNvPr id="41244" name="Group 284"/>
          <p:cNvGraphicFramePr>
            <a:graphicFrameLocks noGrp="1"/>
          </p:cNvGraphicFramePr>
          <p:nvPr/>
        </p:nvGraphicFramePr>
        <p:xfrm>
          <a:off x="323850" y="4208583"/>
          <a:ext cx="8135938" cy="1899603"/>
        </p:xfrm>
        <a:graphic>
          <a:graphicData uri="http://schemas.openxmlformats.org/drawingml/2006/table">
            <a:tbl>
              <a:tblPr/>
              <a:tblGrid>
                <a:gridCol w="1800225">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1439862">
                  <a:extLst>
                    <a:ext uri="{9D8B030D-6E8A-4147-A177-3AD203B41FA5}">
                      <a16:colId xmlns:a16="http://schemas.microsoft.com/office/drawing/2014/main" val="20002"/>
                    </a:ext>
                  </a:extLst>
                </a:gridCol>
                <a:gridCol w="1512888">
                  <a:extLst>
                    <a:ext uri="{9D8B030D-6E8A-4147-A177-3AD203B41FA5}">
                      <a16:colId xmlns:a16="http://schemas.microsoft.com/office/drawing/2014/main" val="20003"/>
                    </a:ext>
                  </a:extLst>
                </a:gridCol>
                <a:gridCol w="1727200">
                  <a:extLst>
                    <a:ext uri="{9D8B030D-6E8A-4147-A177-3AD203B41FA5}">
                      <a16:colId xmlns:a16="http://schemas.microsoft.com/office/drawing/2014/main" val="20004"/>
                    </a:ext>
                  </a:extLst>
                </a:gridCol>
              </a:tblGrid>
              <a:tr h="330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16025" algn="r"/>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a:t>
                      </a:r>
                    </a:p>
                    <a:p>
                      <a:pPr marL="342900" marR="0" lvl="0" indent="-342900" algn="l" defTabSz="914400" rtl="0" eaLnBrk="1" fontAlgn="base" latinLnBrk="0" hangingPunct="1">
                        <a:lnSpc>
                          <a:spcPct val="100000"/>
                        </a:lnSpc>
                        <a:spcBef>
                          <a:spcPct val="0"/>
                        </a:spcBef>
                        <a:spcAft>
                          <a:spcPct val="0"/>
                        </a:spcAft>
                        <a:buClrTx/>
                        <a:buSzTx/>
                        <a:buFontTx/>
                        <a:buNone/>
                        <a:tabLst>
                          <a:tab pos="1216025" algn="r"/>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主设备号</a:t>
                      </a:r>
                      <a:endPar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A"/>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Open</a:t>
                      </a:r>
                      <a:endPar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A"/>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Close </a:t>
                      </a:r>
                      <a:endPar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A"/>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Read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A"/>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Write</a:t>
                      </a:r>
                      <a:endPar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A"/>
                    </a:solidFill>
                  </a:tcPr>
                </a:tc>
                <a:extLst>
                  <a:ext uri="{0D108BD9-81ED-4DB2-BD59-A6C34878D82A}">
                    <a16:rowId xmlns:a16="http://schemas.microsoft.com/office/drawing/2014/main" val="10000"/>
                  </a:ext>
                </a:extLst>
              </a:tr>
              <a:tr h="74136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驱动程序入口地址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驱动程序入口地址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驱动程序入口地址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驱动程序入口地址</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6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驱动程序入口地址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驱动程序入口地址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驱动程序入口地址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驱动程序入口地址</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1236" name="Group 276"/>
          <p:cNvGraphicFramePr>
            <a:graphicFrameLocks noGrp="1"/>
          </p:cNvGraphicFramePr>
          <p:nvPr>
            <p:ph/>
          </p:nvPr>
        </p:nvGraphicFramePr>
        <p:xfrm>
          <a:off x="323851" y="1894643"/>
          <a:ext cx="8135938" cy="1564166"/>
        </p:xfrm>
        <a:graphic>
          <a:graphicData uri="http://schemas.openxmlformats.org/drawingml/2006/table">
            <a:tbl>
              <a:tblPr/>
              <a:tblGrid>
                <a:gridCol w="1811125">
                  <a:extLst>
                    <a:ext uri="{9D8B030D-6E8A-4147-A177-3AD203B41FA5}">
                      <a16:colId xmlns:a16="http://schemas.microsoft.com/office/drawing/2014/main" val="20000"/>
                    </a:ext>
                  </a:extLst>
                </a:gridCol>
                <a:gridCol w="1936680">
                  <a:extLst>
                    <a:ext uri="{9D8B030D-6E8A-4147-A177-3AD203B41FA5}">
                      <a16:colId xmlns:a16="http://schemas.microsoft.com/office/drawing/2014/main" val="20001"/>
                    </a:ext>
                  </a:extLst>
                </a:gridCol>
                <a:gridCol w="2047400">
                  <a:extLst>
                    <a:ext uri="{9D8B030D-6E8A-4147-A177-3AD203B41FA5}">
                      <a16:colId xmlns:a16="http://schemas.microsoft.com/office/drawing/2014/main" val="20002"/>
                    </a:ext>
                  </a:extLst>
                </a:gridCol>
                <a:gridCol w="2340733">
                  <a:extLst>
                    <a:ext uri="{9D8B030D-6E8A-4147-A177-3AD203B41FA5}">
                      <a16:colId xmlns:a16="http://schemas.microsoft.com/office/drawing/2014/main" val="20003"/>
                    </a:ext>
                  </a:extLst>
                </a:gridCol>
              </a:tblGrid>
              <a:tr h="50244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216025" algn="r"/>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a:t>
                      </a:r>
                    </a:p>
                    <a:p>
                      <a:pPr marL="342900" marR="0" lvl="0" indent="-342900" algn="l" defTabSz="914400" rtl="0" eaLnBrk="0" fontAlgn="base" latinLnBrk="0" hangingPunct="0">
                        <a:lnSpc>
                          <a:spcPct val="100000"/>
                        </a:lnSpc>
                        <a:spcBef>
                          <a:spcPct val="0"/>
                        </a:spcBef>
                        <a:spcAft>
                          <a:spcPct val="0"/>
                        </a:spcAft>
                        <a:buClrTx/>
                        <a:buSzTx/>
                        <a:buFontTx/>
                        <a:buNone/>
                        <a:tabLst>
                          <a:tab pos="1216025" algn="r"/>
                        </a:tabLst>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主设备号</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A"/>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Open</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A"/>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Close </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A"/>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Strategy(read/write)</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A"/>
                    </a:solidFill>
                  </a:tcPr>
                </a:tc>
                <a:extLst>
                  <a:ext uri="{0D108BD9-81ED-4DB2-BD59-A6C34878D82A}">
                    <a16:rowId xmlns:a16="http://schemas.microsoft.com/office/drawing/2014/main" val="10000"/>
                  </a:ext>
                </a:extLst>
              </a:tr>
              <a:tr h="399899">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驱动程序入口地址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驱动程序入口地址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驱动程序入口地址</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5147">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驱动程序入口地址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驱动程序入口地址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驱动程序入口地址</a:t>
                      </a:r>
                      <a:endPar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矩形 5"/>
          <p:cNvSpPr/>
          <p:nvPr/>
        </p:nvSpPr>
        <p:spPr>
          <a:xfrm>
            <a:off x="3276600" y="269624"/>
            <a:ext cx="2178802" cy="560603"/>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10.7 Linux 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0965"/>
                                        </p:tgtEl>
                                        <p:attrNameLst>
                                          <p:attrName>style.visibility</p:attrName>
                                        </p:attrNameLst>
                                      </p:cBhvr>
                                      <p:to>
                                        <p:strVal val="visible"/>
                                      </p:to>
                                    </p:set>
                                    <p:anim to="" calcmode="lin" valueType="num">
                                      <p:cBhvr>
                                        <p:cTn id="7" dur="1" fill="hold"/>
                                        <p:tgtEl>
                                          <p:spTgt spid="40965"/>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1236"/>
                                        </p:tgtEl>
                                        <p:attrNameLst>
                                          <p:attrName>style.visibility</p:attrName>
                                        </p:attrNameLst>
                                      </p:cBhvr>
                                      <p:to>
                                        <p:strVal val="visible"/>
                                      </p:to>
                                    </p:set>
                                    <p:anim to="" calcmode="lin" valueType="num">
                                      <p:cBhvr>
                                        <p:cTn id="12" dur="1" fill="hold"/>
                                        <p:tgtEl>
                                          <p:spTgt spid="41236"/>
                                        </p:tgtEl>
                                      </p:cBhvr>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1236"/>
                                        </p:tgtEl>
                                        <p:attrNameLst>
                                          <p:attrName>style.visibility</p:attrName>
                                        </p:attrNameLst>
                                      </p:cBhvr>
                                      <p:to>
                                        <p:strVal val="visible"/>
                                      </p:to>
                                    </p:set>
                                    <p:animEffect transition="in" filter="checkerboard(across)">
                                      <p:cBhvr>
                                        <p:cTn id="17" dur="500"/>
                                        <p:tgtEl>
                                          <p:spTgt spid="41236"/>
                                        </p:tgtEl>
                                      </p:cBhvr>
                                    </p:animEffect>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41043"/>
                                        </p:tgtEl>
                                        <p:attrNameLst>
                                          <p:attrName>style.visibility</p:attrName>
                                        </p:attrNameLst>
                                      </p:cBhvr>
                                      <p:to>
                                        <p:strVal val="visible"/>
                                      </p:to>
                                    </p:set>
                                    <p:anim to="" calcmode="lin" valueType="num">
                                      <p:cBhvr>
                                        <p:cTn id="22" dur="1" fill="hold"/>
                                        <p:tgtEl>
                                          <p:spTgt spid="41043"/>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41244"/>
                                        </p:tgtEl>
                                        <p:attrNameLst>
                                          <p:attrName>style.visibility</p:attrName>
                                        </p:attrNameLst>
                                      </p:cBhvr>
                                      <p:to>
                                        <p:strVal val="visible"/>
                                      </p:to>
                                    </p:set>
                                    <p:anim to="" calcmode="lin" valueType="num">
                                      <p:cBhvr>
                                        <p:cTn id="27" dur="1" fill="hold"/>
                                        <p:tgtEl>
                                          <p:spTgt spid="4124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p:bldP spid="4104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143000"/>
            <a:ext cx="6934200" cy="676275"/>
          </a:xfrm>
        </p:spPr>
        <p:txBody>
          <a:bodyPr/>
          <a:lstStyle/>
          <a:p>
            <a:r>
              <a:rPr lang="en-US" altLang="zh-CN" sz="2800" dirty="0">
                <a:solidFill>
                  <a:srgbClr val="FF0000"/>
                </a:solidFill>
              </a:rPr>
              <a:t>3</a:t>
            </a:r>
            <a:r>
              <a:rPr lang="zh-CN" altLang="en-US" sz="2800" dirty="0">
                <a:solidFill>
                  <a:srgbClr val="FF0000"/>
                </a:solidFill>
              </a:rPr>
              <a:t>、块设备驱动的数据结构</a:t>
            </a:r>
          </a:p>
        </p:txBody>
      </p:sp>
      <p:sp>
        <p:nvSpPr>
          <p:cNvPr id="64515" name="Rectangle 3"/>
          <p:cNvSpPr>
            <a:spLocks noGrp="1" noChangeArrowheads="1"/>
          </p:cNvSpPr>
          <p:nvPr>
            <p:ph type="body" idx="1"/>
          </p:nvPr>
        </p:nvSpPr>
        <p:spPr>
          <a:xfrm>
            <a:off x="612775" y="1904999"/>
            <a:ext cx="7921625" cy="3889375"/>
          </a:xfrm>
        </p:spPr>
        <p:txBody>
          <a:bodyPr/>
          <a:lstStyle/>
          <a:p>
            <a:pPr>
              <a:lnSpc>
                <a:spcPct val="90000"/>
              </a:lnSpc>
            </a:pPr>
            <a:r>
              <a:rPr lang="en-US" altLang="zh-CN" sz="2400" b="1" dirty="0"/>
              <a:t>①</a:t>
            </a:r>
            <a:r>
              <a:rPr lang="zh-CN" altLang="en-US" sz="2400" b="1" dirty="0"/>
              <a:t>块设备表</a:t>
            </a:r>
          </a:p>
          <a:p>
            <a:pPr marL="0" indent="0">
              <a:lnSpc>
                <a:spcPct val="90000"/>
              </a:lnSpc>
              <a:buNone/>
            </a:pPr>
            <a:r>
              <a:rPr lang="zh-CN" altLang="en-US" sz="2400" dirty="0"/>
              <a:t>对每一类块设备，分别设置块设备表，记录该类设备的相关信息。其内容包括：</a:t>
            </a:r>
          </a:p>
          <a:p>
            <a:pPr>
              <a:lnSpc>
                <a:spcPct val="90000"/>
              </a:lnSpc>
              <a:buFont typeface="Wingdings" panose="05000000000000000000" pitchFamily="2" charset="2"/>
              <a:buChar char="ü"/>
            </a:pPr>
            <a:r>
              <a:rPr lang="zh-CN" altLang="en-US" sz="2000" dirty="0">
                <a:solidFill>
                  <a:srgbClr val="FF0000"/>
                </a:solidFill>
              </a:rPr>
              <a:t>忙标志</a:t>
            </a:r>
            <a:r>
              <a:rPr lang="zh-CN" altLang="en-US" sz="2000" b="0" dirty="0"/>
              <a:t>：标志设备的忙闲状态，</a:t>
            </a:r>
            <a:r>
              <a:rPr lang="en-US" altLang="zh-CN" sz="2000" b="0" dirty="0"/>
              <a:t>0</a:t>
            </a:r>
            <a:r>
              <a:rPr lang="zh-CN" altLang="en-US" sz="2000" b="0" dirty="0"/>
              <a:t>表示空闲，</a:t>
            </a:r>
            <a:r>
              <a:rPr lang="en-US" altLang="zh-CN" sz="2000" b="0" dirty="0"/>
              <a:t>1</a:t>
            </a:r>
            <a:r>
              <a:rPr lang="zh-CN" altLang="en-US" sz="2000" b="0" dirty="0"/>
              <a:t>表示正忙</a:t>
            </a:r>
          </a:p>
          <a:p>
            <a:pPr>
              <a:lnSpc>
                <a:spcPct val="90000"/>
              </a:lnSpc>
              <a:buFont typeface="Wingdings" panose="05000000000000000000" pitchFamily="2" charset="2"/>
              <a:buChar char="ü"/>
            </a:pPr>
            <a:r>
              <a:rPr lang="zh-CN" altLang="en-US" sz="2000" dirty="0">
                <a:solidFill>
                  <a:srgbClr val="FF0000"/>
                </a:solidFill>
              </a:rPr>
              <a:t>错误次数</a:t>
            </a:r>
            <a:r>
              <a:rPr lang="zh-CN" altLang="en-US" sz="2000" b="0" dirty="0"/>
              <a:t>：指设备</a:t>
            </a:r>
            <a:r>
              <a:rPr lang="en-US" altLang="zh-CN" sz="2000" b="0" dirty="0"/>
              <a:t>I/O</a:t>
            </a:r>
            <a:r>
              <a:rPr lang="zh-CN" altLang="en-US" sz="2000" b="0" dirty="0"/>
              <a:t>出错次数</a:t>
            </a:r>
          </a:p>
          <a:p>
            <a:pPr>
              <a:lnSpc>
                <a:spcPct val="90000"/>
              </a:lnSpc>
              <a:buFont typeface="Wingdings" panose="05000000000000000000" pitchFamily="2" charset="2"/>
              <a:buChar char="ü"/>
            </a:pPr>
            <a:r>
              <a:rPr lang="zh-CN" altLang="en-US" sz="2000" dirty="0"/>
              <a:t>设备</a:t>
            </a:r>
            <a:r>
              <a:rPr lang="zh-CN" altLang="en-US" sz="2000" dirty="0">
                <a:solidFill>
                  <a:srgbClr val="FF0000"/>
                </a:solidFill>
              </a:rPr>
              <a:t>缓冲区</a:t>
            </a:r>
            <a:r>
              <a:rPr lang="zh-CN" altLang="en-US" sz="2000" dirty="0"/>
              <a:t>队列头指针</a:t>
            </a:r>
            <a:r>
              <a:rPr lang="zh-CN" altLang="en-US" sz="2000" b="0" dirty="0"/>
              <a:t>：分配给设备的缓冲区队列的头指针</a:t>
            </a:r>
          </a:p>
          <a:p>
            <a:pPr>
              <a:lnSpc>
                <a:spcPct val="90000"/>
              </a:lnSpc>
              <a:buFont typeface="Wingdings" panose="05000000000000000000" pitchFamily="2" charset="2"/>
              <a:buChar char="ü"/>
            </a:pPr>
            <a:r>
              <a:rPr lang="zh-CN" altLang="en-US" sz="2000" dirty="0"/>
              <a:t>设备</a:t>
            </a:r>
            <a:r>
              <a:rPr lang="zh-CN" altLang="en-US" sz="2000" dirty="0">
                <a:solidFill>
                  <a:srgbClr val="FF0000"/>
                </a:solidFill>
              </a:rPr>
              <a:t>缓冲区</a:t>
            </a:r>
            <a:r>
              <a:rPr lang="zh-CN" altLang="en-US" sz="2000" dirty="0"/>
              <a:t>队列尾指针</a:t>
            </a:r>
            <a:r>
              <a:rPr lang="zh-CN" altLang="en-US" sz="2000" b="0" dirty="0"/>
              <a:t>：分配给设备的缓冲区队列的尾指针</a:t>
            </a:r>
          </a:p>
          <a:p>
            <a:pPr>
              <a:lnSpc>
                <a:spcPct val="90000"/>
              </a:lnSpc>
              <a:buFont typeface="Wingdings" panose="05000000000000000000" pitchFamily="2" charset="2"/>
              <a:buChar char="ü"/>
            </a:pPr>
            <a:r>
              <a:rPr lang="en-US" altLang="zh-CN" sz="2000" dirty="0">
                <a:solidFill>
                  <a:srgbClr val="FF0000"/>
                </a:solidFill>
              </a:rPr>
              <a:t>I/O</a:t>
            </a:r>
            <a:r>
              <a:rPr lang="zh-CN" altLang="en-US" sz="2000" dirty="0">
                <a:solidFill>
                  <a:srgbClr val="FF0000"/>
                </a:solidFill>
              </a:rPr>
              <a:t>请求队列</a:t>
            </a:r>
            <a:r>
              <a:rPr lang="zh-CN" altLang="en-US" sz="2000" dirty="0"/>
              <a:t>头指针</a:t>
            </a:r>
            <a:r>
              <a:rPr lang="zh-CN" altLang="en-US" sz="2000" b="0" dirty="0"/>
              <a:t>：请求该类设备</a:t>
            </a:r>
            <a:r>
              <a:rPr lang="en-US" altLang="zh-CN" sz="2000" b="0" dirty="0"/>
              <a:t>I/O</a:t>
            </a:r>
            <a:r>
              <a:rPr lang="zh-CN" altLang="en-US" sz="2000" b="0" dirty="0"/>
              <a:t>操作的请求块组成的队列的头指针</a:t>
            </a:r>
          </a:p>
          <a:p>
            <a:pPr>
              <a:lnSpc>
                <a:spcPct val="90000"/>
              </a:lnSpc>
              <a:buFont typeface="Wingdings" panose="05000000000000000000" pitchFamily="2" charset="2"/>
              <a:buChar char="ü"/>
            </a:pPr>
            <a:r>
              <a:rPr lang="en-US" altLang="zh-CN" sz="2000" dirty="0">
                <a:solidFill>
                  <a:srgbClr val="FF0000"/>
                </a:solidFill>
              </a:rPr>
              <a:t>I/O</a:t>
            </a:r>
            <a:r>
              <a:rPr lang="zh-CN" altLang="en-US" sz="2000" dirty="0">
                <a:solidFill>
                  <a:srgbClr val="FF0000"/>
                </a:solidFill>
              </a:rPr>
              <a:t>请求队列</a:t>
            </a:r>
            <a:r>
              <a:rPr lang="zh-CN" altLang="en-US" sz="2000" dirty="0"/>
              <a:t>尾指针</a:t>
            </a:r>
            <a:r>
              <a:rPr lang="zh-CN" altLang="en-US" sz="2000" b="0" dirty="0"/>
              <a:t>：请求该类设备</a:t>
            </a:r>
            <a:r>
              <a:rPr lang="en-US" altLang="zh-CN" sz="2000" b="0" dirty="0"/>
              <a:t>I/O</a:t>
            </a:r>
            <a:r>
              <a:rPr lang="zh-CN" altLang="en-US" sz="2000" b="0" dirty="0"/>
              <a:t>操作的请求块组成的队列的尾指针</a:t>
            </a:r>
          </a:p>
        </p:txBody>
      </p:sp>
      <p:sp>
        <p:nvSpPr>
          <p:cNvPr id="4" name="矩形 3"/>
          <p:cNvSpPr/>
          <p:nvPr/>
        </p:nvSpPr>
        <p:spPr>
          <a:xfrm>
            <a:off x="3276600" y="269624"/>
            <a:ext cx="2178802" cy="560603"/>
          </a:xfrm>
          <a:prstGeom prst="rect">
            <a:avLst/>
          </a:prstGeom>
        </p:spPr>
        <p:txBody>
          <a:bodyPr wrap="none">
            <a:spAutoFit/>
          </a:bodyPr>
          <a:lstStyle/>
          <a:p>
            <a:pPr>
              <a:lnSpc>
                <a:spcPct val="130000"/>
              </a:lnSpc>
              <a:buClr>
                <a:srgbClr val="CC0000"/>
              </a:buClr>
            </a:pPr>
            <a:r>
              <a:rPr lang="en-US" altLang="zh-CN" dirty="0">
                <a:latin typeface="Times New Roman" panose="02020603050405020304" pitchFamily="18" charset="0"/>
              </a:rPr>
              <a:t>10.7 Linux 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 to="" calcmode="lin" valueType="num">
                                      <p:cBhvr>
                                        <p:cTn id="7" dur="1" fill="hold"/>
                                        <p:tgtEl>
                                          <p:spTgt spid="6451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4515">
                                            <p:txEl>
                                              <p:pRg st="0" end="0"/>
                                            </p:txEl>
                                          </p:spTgt>
                                        </p:tgtEl>
                                        <p:attrNameLst>
                                          <p:attrName>style.visibility</p:attrName>
                                        </p:attrNameLst>
                                      </p:cBhvr>
                                      <p:to>
                                        <p:strVal val="visible"/>
                                      </p:to>
                                    </p:set>
                                    <p:anim to="" calcmode="lin" valueType="num">
                                      <p:cBhvr>
                                        <p:cTn id="12" dur="1" fill="hold"/>
                                        <p:tgtEl>
                                          <p:spTgt spid="64515">
                                            <p:txEl>
                                              <p:pRg st="0" end="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64515">
                                            <p:txEl>
                                              <p:pRg st="1" end="1"/>
                                            </p:txEl>
                                          </p:spTgt>
                                        </p:tgtEl>
                                        <p:attrNameLst>
                                          <p:attrName>style.visibility</p:attrName>
                                        </p:attrNameLst>
                                      </p:cBhvr>
                                      <p:to>
                                        <p:strVal val="visible"/>
                                      </p:to>
                                    </p:set>
                                    <p:anim to="" calcmode="lin" valueType="num">
                                      <p:cBhvr>
                                        <p:cTn id="17" dur="1" fill="hold"/>
                                        <p:tgtEl>
                                          <p:spTgt spid="64515">
                                            <p:txEl>
                                              <p:pRg st="1" end="1"/>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64515">
                                            <p:txEl>
                                              <p:pRg st="2" end="2"/>
                                            </p:txEl>
                                          </p:spTgt>
                                        </p:tgtEl>
                                        <p:attrNameLst>
                                          <p:attrName>style.visibility</p:attrName>
                                        </p:attrNameLst>
                                      </p:cBhvr>
                                      <p:to>
                                        <p:strVal val="visible"/>
                                      </p:to>
                                    </p:set>
                                    <p:anim to="" calcmode="lin" valueType="num">
                                      <p:cBhvr>
                                        <p:cTn id="22" dur="1" fill="hold"/>
                                        <p:tgtEl>
                                          <p:spTgt spid="64515">
                                            <p:txEl>
                                              <p:pRg st="2" end="2"/>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64515">
                                            <p:txEl>
                                              <p:pRg st="3" end="3"/>
                                            </p:txEl>
                                          </p:spTgt>
                                        </p:tgtEl>
                                        <p:attrNameLst>
                                          <p:attrName>style.visibility</p:attrName>
                                        </p:attrNameLst>
                                      </p:cBhvr>
                                      <p:to>
                                        <p:strVal val="visible"/>
                                      </p:to>
                                    </p:set>
                                    <p:anim to="" calcmode="lin" valueType="num">
                                      <p:cBhvr>
                                        <p:cTn id="27" dur="1" fill="hold"/>
                                        <p:tgtEl>
                                          <p:spTgt spid="64515">
                                            <p:txEl>
                                              <p:pRg st="3" end="3"/>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64515">
                                            <p:txEl>
                                              <p:pRg st="4" end="4"/>
                                            </p:txEl>
                                          </p:spTgt>
                                        </p:tgtEl>
                                        <p:attrNameLst>
                                          <p:attrName>style.visibility</p:attrName>
                                        </p:attrNameLst>
                                      </p:cBhvr>
                                      <p:to>
                                        <p:strVal val="visible"/>
                                      </p:to>
                                    </p:set>
                                    <p:anim to="" calcmode="lin" valueType="num">
                                      <p:cBhvr>
                                        <p:cTn id="32" dur="1" fill="hold"/>
                                        <p:tgtEl>
                                          <p:spTgt spid="64515">
                                            <p:txEl>
                                              <p:pRg st="4" end="4"/>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64515">
                                            <p:txEl>
                                              <p:pRg st="5" end="5"/>
                                            </p:txEl>
                                          </p:spTgt>
                                        </p:tgtEl>
                                        <p:attrNameLst>
                                          <p:attrName>style.visibility</p:attrName>
                                        </p:attrNameLst>
                                      </p:cBhvr>
                                      <p:to>
                                        <p:strVal val="visible"/>
                                      </p:to>
                                    </p:set>
                                    <p:anim to="" calcmode="lin" valueType="num">
                                      <p:cBhvr>
                                        <p:cTn id="37" dur="1" fill="hold"/>
                                        <p:tgtEl>
                                          <p:spTgt spid="64515">
                                            <p:txEl>
                                              <p:pRg st="5" end="5"/>
                                            </p:txEl>
                                          </p:spTgt>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64515">
                                            <p:txEl>
                                              <p:pRg st="6" end="6"/>
                                            </p:txEl>
                                          </p:spTgt>
                                        </p:tgtEl>
                                        <p:attrNameLst>
                                          <p:attrName>style.visibility</p:attrName>
                                        </p:attrNameLst>
                                      </p:cBhvr>
                                      <p:to>
                                        <p:strVal val="visible"/>
                                      </p:to>
                                    </p:set>
                                    <p:anim to="" calcmode="lin" valueType="num">
                                      <p:cBhvr>
                                        <p:cTn id="42" dur="1" fill="hold"/>
                                        <p:tgtEl>
                                          <p:spTgt spid="64515">
                                            <p:txEl>
                                              <p:pRg st="6" end="6"/>
                                            </p:txEl>
                                          </p:spTgt>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64515">
                                            <p:txEl>
                                              <p:pRg st="7" end="7"/>
                                            </p:txEl>
                                          </p:spTgt>
                                        </p:tgtEl>
                                        <p:attrNameLst>
                                          <p:attrName>style.visibility</p:attrName>
                                        </p:attrNameLst>
                                      </p:cBhvr>
                                      <p:to>
                                        <p:strVal val="visible"/>
                                      </p:to>
                                    </p:set>
                                    <p:anim to="" calcmode="lin" valueType="num">
                                      <p:cBhvr>
                                        <p:cTn id="47" dur="1" fill="hold"/>
                                        <p:tgtEl>
                                          <p:spTgt spid="64515">
                                            <p:txEl>
                                              <p:pRg st="7" end="7"/>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6451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b73ac28c-dc95-4050-9a2a-76a15163da33"/>
  <p:tag name="COMMONDATA" val="eyJoZGlkIjoiMWRlYThkMGE4ZDk1OTBjYTZlZWYxNWI1NTc4NTNmODkifQ=="/>
</p:tagLst>
</file>

<file path=ppt/theme/theme1.xml><?xml version="1.0" encoding="utf-8"?>
<a:theme xmlns:a="http://schemas.openxmlformats.org/drawingml/2006/main" name="1_OS-Lizhijun">
  <a:themeElements>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OS-Lizhiju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OS-Lizhiju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OS-Lizhiju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OS-Lizhiju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OS-Lizhiju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OS-Lizhiju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S-Lizhiju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OS-Lizhiju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OS-Lizhiju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OS-Lizhiju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OS-Lizhiju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OS-Lizhiju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OS-Lizhijun</Template>
  <TotalTime>32</TotalTime>
  <Words>9655</Words>
  <Application>Microsoft Office PowerPoint</Application>
  <PresentationFormat>全屏显示(4:3)</PresentationFormat>
  <Paragraphs>1061</Paragraphs>
  <Slides>105</Slides>
  <Notes>16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105</vt:i4>
      </vt:variant>
    </vt:vector>
  </HeadingPairs>
  <TitlesOfParts>
    <vt:vector size="121" baseType="lpstr">
      <vt:lpstr>Arial Unicode MS</vt:lpstr>
      <vt:lpstr>黑体</vt:lpstr>
      <vt:lpstr>宋体</vt:lpstr>
      <vt:lpstr>微软雅黑</vt:lpstr>
      <vt:lpstr>Arial</vt:lpstr>
      <vt:lpstr>Arial Black</vt:lpstr>
      <vt:lpstr>Calibri</vt:lpstr>
      <vt:lpstr>Courier New</vt:lpstr>
      <vt:lpstr>Helvetica</vt:lpstr>
      <vt:lpstr>Times New Roman</vt:lpstr>
      <vt:lpstr>Webdings</vt:lpstr>
      <vt:lpstr>Wingdings</vt:lpstr>
      <vt:lpstr>1_OS-Lizhijun</vt:lpstr>
      <vt:lpstr>剪辑</vt:lpstr>
      <vt:lpstr>Visio</vt:lpstr>
      <vt:lpstr>VISIO</vt:lpstr>
      <vt:lpstr>PowerPoint 演示文稿</vt:lpstr>
      <vt:lpstr>PowerPoint 演示文稿</vt:lpstr>
      <vt:lpstr>认识计算机外设与计算机!</vt:lpstr>
      <vt:lpstr>认识计算机外设与计算机!</vt:lpstr>
      <vt:lpstr>关于IO设备管理思考？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想一想外设怎么工作?</vt:lpstr>
      <vt:lpstr>I/O系统如何向设备发命令?</vt:lpstr>
      <vt:lpstr>PowerPoint 演示文稿</vt:lpstr>
      <vt:lpstr>PowerPoint 演示文稿</vt:lpstr>
      <vt:lpstr>PowerPoint 演示文稿</vt:lpstr>
      <vt:lpstr>PowerPoint 演示文稿</vt:lpstr>
      <vt:lpstr>PC上的I/O控制器与其对应的I/O地址</vt:lpstr>
      <vt:lpstr>PowerPoint 演示文稿</vt:lpstr>
      <vt:lpstr>PowerPoint 演示文稿</vt:lpstr>
      <vt:lpstr>PowerPoint 演示文稿</vt:lpstr>
      <vt:lpstr>控制I/O硬件的方式?</vt:lpstr>
      <vt:lpstr>控制I/O硬件的方式</vt:lpstr>
      <vt:lpstr>例子：程序方法控制I/O设备读入数据流程</vt:lpstr>
      <vt:lpstr>控制I/O硬件的方式?</vt:lpstr>
      <vt:lpstr>例子：中断方法控制I/O设备读入数据流程</vt:lpstr>
      <vt:lpstr>同一IO设备：轮询或中断</vt:lpstr>
      <vt:lpstr>SJA1000 CAN总线控制器部分寄存器组</vt:lpstr>
      <vt:lpstr>SJA1000 中断发送</vt:lpstr>
      <vt:lpstr>SJA1000 中断发送</vt:lpstr>
      <vt:lpstr>SJA1000 中断与轮询接收</vt:lpstr>
      <vt:lpstr>中断服务程序的设置</vt:lpstr>
      <vt:lpstr>硬件缓冲区</vt:lpstr>
      <vt:lpstr>中断在某些场合还不够!</vt:lpstr>
      <vt:lpstr>I/O系统发完命令后做什么?</vt:lpstr>
      <vt:lpstr>例子：DMA方式数据输入过程</vt:lpstr>
      <vt:lpstr>如果有更复杂的IO需求怎么办？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缓冲技术-软件缓冲的4种实现方法</vt:lpstr>
      <vt:lpstr>缓冲技术-软件缓冲的4种实现方法</vt:lpstr>
      <vt:lpstr>PowerPoint 演示文稿</vt:lpstr>
      <vt:lpstr>PowerPoint 演示文稿</vt:lpstr>
      <vt:lpstr>PowerPoint 演示文稿</vt:lpstr>
      <vt:lpstr>PowerPoint 演示文稿</vt:lpstr>
      <vt:lpstr>PowerPoint 演示文稿</vt:lpstr>
      <vt:lpstr>看一段linux操纵外设的程序</vt:lpstr>
      <vt:lpstr>显然操作系统将完成…</vt:lpstr>
      <vt:lpstr>IO系统软件组成</vt:lpstr>
      <vt:lpstr>IO系统组成</vt:lpstr>
      <vt:lpstr>I/O软件功能需求</vt:lpstr>
      <vt:lpstr>I/O软件功能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向用户层软件提供统一接口</vt:lpstr>
      <vt:lpstr>PowerPoint 演示文稿</vt:lpstr>
      <vt:lpstr>看一段操纵外设的程序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2、文件系统与设备驱动程序的接口</vt:lpstr>
      <vt:lpstr>PowerPoint 演示文稿</vt:lpstr>
      <vt:lpstr>3、块设备驱动的数据结构</vt:lpstr>
      <vt:lpstr>3、块设备驱动的数据结构</vt:lpstr>
      <vt:lpstr>4、字符设备驱动</vt:lpstr>
      <vt:lpstr>4、字符设备驱动</vt:lpstr>
      <vt:lpstr>5、设备文件的系统调用过程</vt:lpstr>
      <vt:lpstr>PowerPoint 演示文稿</vt:lpstr>
      <vt:lpstr>I/O设备管理总结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fgx</dc:creator>
  <cp:lastModifiedBy>峰 王</cp:lastModifiedBy>
  <cp:revision>2008</cp:revision>
  <cp:lastPrinted>2113-01-01T00:00:00Z</cp:lastPrinted>
  <dcterms:created xsi:type="dcterms:W3CDTF">2113-01-01T00:00:00Z</dcterms:created>
  <dcterms:modified xsi:type="dcterms:W3CDTF">2023-06-20T19:23:06Z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4186293E0C484FFA8F99E9EBA1D780A4_12</vt:lpwstr>
  </property>
  <property fmtid="{D5CDD505-2E9C-101B-9397-08002B2CF9AE}" pid="4" name="KSOProductBuildVer">
    <vt:lpwstr>2052-11.1.0.14309</vt:lpwstr>
  </property>
</Properties>
</file>