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623" r:id="rId2"/>
    <p:sldId id="427" r:id="rId3"/>
    <p:sldId id="561" r:id="rId4"/>
    <p:sldId id="562" r:id="rId5"/>
    <p:sldId id="595" r:id="rId6"/>
    <p:sldId id="599" r:id="rId7"/>
    <p:sldId id="598" r:id="rId8"/>
    <p:sldId id="564" r:id="rId9"/>
    <p:sldId id="565" r:id="rId10"/>
    <p:sldId id="566" r:id="rId11"/>
    <p:sldId id="567" r:id="rId12"/>
    <p:sldId id="596" r:id="rId13"/>
    <p:sldId id="568" r:id="rId14"/>
    <p:sldId id="569" r:id="rId15"/>
    <p:sldId id="570" r:id="rId16"/>
    <p:sldId id="571" r:id="rId17"/>
    <p:sldId id="572" r:id="rId18"/>
    <p:sldId id="609" r:id="rId19"/>
    <p:sldId id="597" r:id="rId20"/>
    <p:sldId id="646" r:id="rId21"/>
    <p:sldId id="573" r:id="rId22"/>
    <p:sldId id="574" r:id="rId23"/>
    <p:sldId id="614" r:id="rId24"/>
    <p:sldId id="613" r:id="rId25"/>
    <p:sldId id="615" r:id="rId26"/>
    <p:sldId id="616" r:id="rId27"/>
    <p:sldId id="601" r:id="rId28"/>
    <p:sldId id="575" r:id="rId29"/>
    <p:sldId id="621" r:id="rId30"/>
    <p:sldId id="617" r:id="rId31"/>
    <p:sldId id="641" r:id="rId32"/>
    <p:sldId id="642" r:id="rId33"/>
    <p:sldId id="643" r:id="rId34"/>
    <p:sldId id="644" r:id="rId35"/>
    <p:sldId id="645" r:id="rId36"/>
    <p:sldId id="602" r:id="rId37"/>
    <p:sldId id="603" r:id="rId38"/>
    <p:sldId id="604" r:id="rId39"/>
    <p:sldId id="605" r:id="rId40"/>
    <p:sldId id="606" r:id="rId41"/>
    <p:sldId id="607" r:id="rId42"/>
    <p:sldId id="611" r:id="rId43"/>
    <p:sldId id="627" r:id="rId44"/>
    <p:sldId id="628" r:id="rId45"/>
    <p:sldId id="629" r:id="rId46"/>
    <p:sldId id="630" r:id="rId47"/>
    <p:sldId id="631" r:id="rId48"/>
    <p:sldId id="632" r:id="rId49"/>
    <p:sldId id="633" r:id="rId50"/>
    <p:sldId id="634" r:id="rId51"/>
    <p:sldId id="635" r:id="rId52"/>
    <p:sldId id="636" r:id="rId53"/>
    <p:sldId id="637" r:id="rId54"/>
    <p:sldId id="638" r:id="rId55"/>
    <p:sldId id="639" r:id="rId56"/>
    <p:sldId id="640" r:id="rId57"/>
    <p:sldId id="581" r:id="rId58"/>
    <p:sldId id="582" r:id="rId59"/>
    <p:sldId id="583" r:id="rId60"/>
    <p:sldId id="584" r:id="rId61"/>
    <p:sldId id="585" r:id="rId62"/>
    <p:sldId id="586" r:id="rId63"/>
    <p:sldId id="587" r:id="rId64"/>
    <p:sldId id="594" r:id="rId65"/>
    <p:sldId id="612" r:id="rId66"/>
    <p:sldId id="624" r:id="rId67"/>
  </p:sldIdLst>
  <p:sldSz cx="9144000" cy="6858000" type="screen4x3"/>
  <p:notesSz cx="6858000" cy="9144000"/>
  <p:custDataLst>
    <p:tags r:id="rId69"/>
  </p:custDataLst>
  <p:defaultTextStyle>
    <a:defPPr>
      <a:defRPr lang="zh-CN"/>
    </a:defPPr>
    <a:lvl1pPr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CC33"/>
    <a:srgbClr val="C0C0C0"/>
    <a:srgbClr val="EAEAEA"/>
    <a:srgbClr val="F7FBFF"/>
    <a:srgbClr val="EFF7FF"/>
    <a:srgbClr val="EBF5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3963" autoAdjust="0"/>
  </p:normalViewPr>
  <p:slideViewPr>
    <p:cSldViewPr showGuides="1">
      <p:cViewPr varScale="1">
        <p:scale>
          <a:sx n="105" d="100"/>
          <a:sy n="105" d="100"/>
        </p:scale>
        <p:origin x="280" y="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notesViewPr>
    <p:cSldViewPr>
      <p:cViewPr varScale="1">
        <p:scale>
          <a:sx n="54" d="100"/>
          <a:sy n="54" d="100"/>
        </p:scale>
        <p:origin x="-28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b="0">
                <a:latin typeface="Arial" panose="020B0604020202020204" pitchFamily="34" charset="0"/>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b="0"/>
            </a:lvl1pPr>
          </a:lstStyle>
          <a:p>
            <a:pPr>
              <a:defRPr/>
            </a:pPr>
            <a:fld id="{FA9D97B0-AC14-4472-831E-599A7B3A581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view/761518.htm" TargetMode="External"/><Relationship Id="rId7" Type="http://schemas.openxmlformats.org/officeDocument/2006/relationships/hyperlink" Target="http://baike.baidu.com/view/143399.htm"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baike.baidu.com/view/1304004.htm" TargetMode="External"/><Relationship Id="rId5" Type="http://schemas.openxmlformats.org/officeDocument/2006/relationships/hyperlink" Target="http://baike.baidu.com/view/57040.htm" TargetMode="External"/><Relationship Id="rId4" Type="http://schemas.openxmlformats.org/officeDocument/2006/relationships/hyperlink" Target="http://baike.baidu.com/view/7764.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r>
              <a:rPr lang="zh-CN" altLang="en-US">
                <a:latin typeface="Arial" panose="020B0604020202020204" pitchFamily="34" charset="0"/>
              </a:rPr>
              <a:t>盘片旋转产生的气流相当强，足以使磁头托起，并与盘面保持一个微小的距离。这个距离越小，磁头读写数据的灵敏度就越高，当然对硬盘各部件的要求也越 高。早期设计的磁盘驱动器使磁头保持在盘面上方几微米处飞行。稍后一些设计使磁头在盘面上的飞行高度降到约</a:t>
            </a:r>
            <a:r>
              <a:rPr lang="en-US" altLang="zh-CN">
                <a:latin typeface="Arial" panose="020B0604020202020204" pitchFamily="34" charset="0"/>
              </a:rPr>
              <a:t>0.1μm</a:t>
            </a:r>
            <a:r>
              <a:rPr lang="zh-CN" altLang="en-US">
                <a:latin typeface="Arial" panose="020B0604020202020204" pitchFamily="34" charset="0"/>
              </a:rPr>
              <a:t>～</a:t>
            </a:r>
            <a:r>
              <a:rPr lang="en-US" altLang="zh-CN">
                <a:latin typeface="Arial" panose="020B0604020202020204" pitchFamily="34" charset="0"/>
              </a:rPr>
              <a:t>0.5μm</a:t>
            </a:r>
            <a:r>
              <a:rPr lang="zh-CN" altLang="en-US">
                <a:latin typeface="Arial" panose="020B0604020202020204" pitchFamily="34" charset="0"/>
              </a:rPr>
              <a:t>，现在的水平已经达到 </a:t>
            </a:r>
            <a:r>
              <a:rPr lang="en-US" altLang="zh-CN">
                <a:latin typeface="Arial" panose="020B0604020202020204" pitchFamily="34" charset="0"/>
              </a:rPr>
              <a:t>0.005μm</a:t>
            </a:r>
            <a:r>
              <a:rPr lang="zh-CN" altLang="en-US">
                <a:latin typeface="Arial" panose="020B0604020202020204" pitchFamily="34" charset="0"/>
              </a:rPr>
              <a:t>～</a:t>
            </a:r>
            <a:r>
              <a:rPr lang="en-US" altLang="zh-CN">
                <a:latin typeface="Arial" panose="020B0604020202020204" pitchFamily="34" charset="0"/>
              </a:rPr>
              <a:t>0.01μm</a:t>
            </a:r>
            <a:r>
              <a:rPr lang="zh-CN" altLang="en-US">
                <a:latin typeface="Arial" panose="020B0604020202020204" pitchFamily="34" charset="0"/>
              </a:rPr>
              <a:t>，这只是人类头发直径的千分之一。</a:t>
            </a:r>
            <a:br>
              <a:rPr lang="zh-CN" altLang="en-US">
                <a:latin typeface="Arial" panose="020B0604020202020204" pitchFamily="34" charset="0"/>
              </a:rPr>
            </a:br>
            <a:endParaRPr lang="zh-CN" altLang="en-US">
              <a:latin typeface="Arial" panose="020B0604020202020204" pitchFamily="34" charset="0"/>
            </a:endParaRPr>
          </a:p>
        </p:txBody>
      </p:sp>
      <p:sp>
        <p:nvSpPr>
          <p:cNvPr id="53252" name="灯片编号占位符 3"/>
          <p:cNvSpPr>
            <a:spLocks noGrp="1"/>
          </p:cNvSpPr>
          <p:nvPr>
            <p:ph type="sldNum" sz="quarter" idx="5"/>
          </p:nvPr>
        </p:nvSpPr>
        <p:spPr>
          <a:noFill/>
          <a:ln>
            <a:miter lim="800000"/>
          </a:ln>
        </p:spPr>
        <p:txBody>
          <a:bodyPr/>
          <a:lstStyle/>
          <a:p>
            <a:fld id="{A05E8499-9494-4EAD-BD72-EB81201BF435}" type="slidenum">
              <a:rPr lang="en-US" altLang="zh-CN" smtClean="0"/>
              <a:t>6</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r>
              <a:rPr lang="zh-CN" altLang="en-US" dirty="0">
                <a:latin typeface="Arial" panose="020B0604020202020204" pitchFamily="34" charset="0"/>
              </a:rPr>
              <a:t>在</a:t>
            </a:r>
            <a:r>
              <a:rPr lang="en-US" altLang="zh-CN" dirty="0">
                <a:latin typeface="Arial" panose="020B0604020202020204" pitchFamily="34" charset="0"/>
                <a:hlinkClick r:id="rId3"/>
              </a:rPr>
              <a:t>Windows 7</a:t>
            </a:r>
            <a:r>
              <a:rPr lang="zh-CN" altLang="en-US" dirty="0">
                <a:latin typeface="Arial" panose="020B0604020202020204" pitchFamily="34" charset="0"/>
              </a:rPr>
              <a:t> 和 </a:t>
            </a:r>
            <a:r>
              <a:rPr lang="en-US" altLang="zh-CN" dirty="0">
                <a:latin typeface="Arial" panose="020B0604020202020204" pitchFamily="34" charset="0"/>
                <a:hlinkClick r:id="rId4"/>
              </a:rPr>
              <a:t>Windows vista</a:t>
            </a:r>
            <a:r>
              <a:rPr lang="zh-CN" altLang="en-US" dirty="0">
                <a:latin typeface="Arial" panose="020B0604020202020204" pitchFamily="34" charset="0"/>
              </a:rPr>
              <a:t>中系统自带的</a:t>
            </a:r>
            <a:r>
              <a:rPr lang="zh-CN" altLang="en-US" dirty="0">
                <a:latin typeface="Arial" panose="020B0604020202020204" pitchFamily="34" charset="0"/>
                <a:hlinkClick r:id="rId5"/>
              </a:rPr>
              <a:t>分区</a:t>
            </a:r>
            <a:r>
              <a:rPr lang="zh-CN" altLang="en-US" dirty="0">
                <a:latin typeface="Arial" panose="020B0604020202020204" pitchFamily="34" charset="0"/>
              </a:rPr>
              <a:t>工具要分出</a:t>
            </a:r>
            <a:r>
              <a:rPr lang="en-US" altLang="zh-CN" dirty="0">
                <a:latin typeface="Arial" panose="020B0604020202020204" pitchFamily="34" charset="0"/>
              </a:rPr>
              <a:t>3</a:t>
            </a:r>
            <a:r>
              <a:rPr lang="zh-CN" altLang="en-US" dirty="0">
                <a:latin typeface="Arial" panose="020B0604020202020204" pitchFamily="34" charset="0"/>
              </a:rPr>
              <a:t>个</a:t>
            </a:r>
            <a:r>
              <a:rPr lang="zh-CN" altLang="en-US" dirty="0">
                <a:latin typeface="Arial" panose="020B0604020202020204" pitchFamily="34" charset="0"/>
                <a:hlinkClick r:id="rId6"/>
              </a:rPr>
              <a:t>主分区</a:t>
            </a:r>
            <a:r>
              <a:rPr lang="zh-CN" altLang="en-US" dirty="0">
                <a:latin typeface="Arial" panose="020B0604020202020204" pitchFamily="34" charset="0"/>
              </a:rPr>
              <a:t>后才能有</a:t>
            </a:r>
            <a:r>
              <a:rPr lang="zh-CN" altLang="en-US" dirty="0">
                <a:latin typeface="Arial" panose="020B0604020202020204" pitchFamily="34" charset="0"/>
                <a:hlinkClick r:id="rId7"/>
              </a:rPr>
              <a:t>逻辑分区</a:t>
            </a:r>
            <a:r>
              <a:rPr lang="zh-CN" altLang="en-US" dirty="0">
                <a:latin typeface="Arial" panose="020B0604020202020204" pitchFamily="34" charset="0"/>
              </a:rPr>
              <a:t>选项，如果只要一个主分区建议用</a:t>
            </a:r>
            <a:r>
              <a:rPr lang="en-US" altLang="zh-CN" dirty="0" err="1">
                <a:latin typeface="Arial" panose="020B0604020202020204" pitchFamily="34" charset="0"/>
              </a:rPr>
              <a:t>pe</a:t>
            </a:r>
            <a:r>
              <a:rPr lang="zh-CN" altLang="en-US" dirty="0">
                <a:latin typeface="Arial" panose="020B0604020202020204" pitchFamily="34" charset="0"/>
              </a:rPr>
              <a:t>系统或其它分区工具！</a:t>
            </a:r>
            <a:endParaRPr lang="en-US" altLang="zh-CN" baseline="30000" dirty="0">
              <a:latin typeface="Arial" panose="020B0604020202020204" pitchFamily="34" charset="0"/>
            </a:endParaRPr>
          </a:p>
          <a:p>
            <a:r>
              <a:rPr lang="zh-CN" altLang="en-US" dirty="0">
                <a:latin typeface="Arial" panose="020B0604020202020204" pitchFamily="34" charset="0"/>
              </a:rPr>
              <a:t>在</a:t>
            </a:r>
            <a:r>
              <a:rPr lang="en-US" altLang="zh-CN" dirty="0" err="1">
                <a:latin typeface="Arial" panose="020B0604020202020204" pitchFamily="34" charset="0"/>
              </a:rPr>
              <a:t>MBR</a:t>
            </a:r>
            <a:r>
              <a:rPr lang="zh-CN" altLang="en-US" dirty="0">
                <a:latin typeface="Arial" panose="020B0604020202020204" pitchFamily="34" charset="0"/>
              </a:rPr>
              <a:t>分区表中最多</a:t>
            </a:r>
            <a:r>
              <a:rPr lang="en-US" altLang="zh-CN" dirty="0">
                <a:latin typeface="Arial" panose="020B0604020202020204" pitchFamily="34" charset="0"/>
              </a:rPr>
              <a:t>4</a:t>
            </a:r>
            <a:r>
              <a:rPr lang="zh-CN" altLang="en-US" dirty="0">
                <a:latin typeface="Arial" panose="020B0604020202020204" pitchFamily="34" charset="0"/>
              </a:rPr>
              <a:t>个主分区或者</a:t>
            </a:r>
            <a:r>
              <a:rPr lang="en-US" altLang="zh-CN" dirty="0">
                <a:latin typeface="Arial" panose="020B0604020202020204" pitchFamily="34" charset="0"/>
              </a:rPr>
              <a:t>3</a:t>
            </a:r>
            <a:r>
              <a:rPr lang="zh-CN" altLang="en-US" dirty="0">
                <a:latin typeface="Arial" panose="020B0604020202020204" pitchFamily="34" charset="0"/>
              </a:rPr>
              <a:t>个主分区</a:t>
            </a:r>
            <a:r>
              <a:rPr lang="en-US" altLang="zh-CN" dirty="0">
                <a:latin typeface="Arial" panose="020B0604020202020204" pitchFamily="34" charset="0"/>
              </a:rPr>
              <a:t>+1</a:t>
            </a:r>
            <a:r>
              <a:rPr lang="zh-CN" altLang="en-US" dirty="0">
                <a:latin typeface="Arial" panose="020B0604020202020204" pitchFamily="34" charset="0"/>
              </a:rPr>
              <a:t>个扩展分区，也就是说扩展分区只能有一个，然后可以再细分为多个逻辑分区。</a:t>
            </a:r>
            <a:r>
              <a:rPr lang="en-US" altLang="zh-CN" baseline="30000" dirty="0">
                <a:latin typeface="Arial" panose="020B0604020202020204" pitchFamily="34" charset="0"/>
              </a:rPr>
              <a:t>[</a:t>
            </a:r>
          </a:p>
          <a:p>
            <a:r>
              <a:rPr lang="zh-CN" altLang="zh-CN" dirty="0">
                <a:latin typeface="Arial" panose="020B0604020202020204" pitchFamily="34" charset="0"/>
              </a:rPr>
              <a:t>　　</a:t>
            </a:r>
            <a:r>
              <a:rPr lang="en-US" altLang="zh-CN" dirty="0" err="1">
                <a:latin typeface="Arial" panose="020B0604020202020204" pitchFamily="34" charset="0"/>
              </a:rPr>
              <a:t>MBR</a:t>
            </a:r>
            <a:r>
              <a:rPr lang="zh-CN" altLang="zh-CN" dirty="0">
                <a:latin typeface="Arial" panose="020B0604020202020204" pitchFamily="34" charset="0"/>
              </a:rPr>
              <a:t>由三部分构成：</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1</a:t>
            </a:r>
            <a:r>
              <a:rPr lang="zh-CN" altLang="zh-CN" dirty="0">
                <a:latin typeface="Arial" panose="020B0604020202020204" pitchFamily="34" charset="0"/>
              </a:rPr>
              <a:t>．主引导程序代码，占</a:t>
            </a:r>
            <a:r>
              <a:rPr lang="en-US" altLang="zh-CN" dirty="0">
                <a:latin typeface="Arial" panose="020B0604020202020204" pitchFamily="34" charset="0"/>
              </a:rPr>
              <a:t>446</a:t>
            </a:r>
            <a:r>
              <a:rPr lang="zh-CN" altLang="zh-CN" dirty="0">
                <a:latin typeface="Arial" panose="020B0604020202020204" pitchFamily="34" charset="0"/>
              </a:rPr>
              <a:t>字节</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2</a:t>
            </a:r>
            <a:r>
              <a:rPr lang="zh-CN" altLang="zh-CN" dirty="0">
                <a:latin typeface="Arial" panose="020B0604020202020204" pitchFamily="34" charset="0"/>
              </a:rPr>
              <a:t>．硬盘分区表</a:t>
            </a:r>
            <a:r>
              <a:rPr lang="en-US" altLang="zh-CN" dirty="0" err="1">
                <a:latin typeface="Arial" panose="020B0604020202020204" pitchFamily="34" charset="0"/>
              </a:rPr>
              <a:t>DPT</a:t>
            </a:r>
            <a:r>
              <a:rPr lang="zh-CN" altLang="zh-CN" dirty="0">
                <a:latin typeface="Arial" panose="020B0604020202020204" pitchFamily="34" charset="0"/>
              </a:rPr>
              <a:t>，占</a:t>
            </a:r>
            <a:r>
              <a:rPr lang="en-US" altLang="zh-CN" dirty="0">
                <a:latin typeface="Arial" panose="020B0604020202020204" pitchFamily="34" charset="0"/>
              </a:rPr>
              <a:t>64</a:t>
            </a:r>
            <a:r>
              <a:rPr lang="zh-CN" altLang="zh-CN" dirty="0">
                <a:latin typeface="Arial" panose="020B0604020202020204" pitchFamily="34" charset="0"/>
              </a:rPr>
              <a:t>字节</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3</a:t>
            </a:r>
            <a:r>
              <a:rPr lang="zh-CN" altLang="zh-CN" dirty="0">
                <a:latin typeface="Arial" panose="020B0604020202020204" pitchFamily="34" charset="0"/>
              </a:rPr>
              <a:t>．主引导扇区结束标志</a:t>
            </a:r>
            <a:r>
              <a:rPr lang="en-US" altLang="zh-CN" dirty="0" err="1">
                <a:latin typeface="Arial" panose="020B0604020202020204" pitchFamily="34" charset="0"/>
              </a:rPr>
              <a:t>AA55H</a:t>
            </a:r>
            <a:endParaRPr lang="zh-CN" altLang="zh-CN" dirty="0">
              <a:latin typeface="Arial" panose="020B0604020202020204" pitchFamily="34" charset="0"/>
            </a:endParaRPr>
          </a:p>
          <a:p>
            <a:r>
              <a:rPr lang="zh-CN" altLang="zh-CN" dirty="0">
                <a:latin typeface="Arial" panose="020B0604020202020204" pitchFamily="34" charset="0"/>
              </a:rPr>
              <a:t>系统在分区时，各分区都不允许跨柱面，即均以柱面为单位，这就是通常所说的分区粒度。</a:t>
            </a:r>
            <a:endParaRPr lang="zh-CN" altLang="en-US" dirty="0">
              <a:latin typeface="Arial" panose="020B0604020202020204" pitchFamily="34" charset="0"/>
            </a:endParaRPr>
          </a:p>
        </p:txBody>
      </p:sp>
      <p:sp>
        <p:nvSpPr>
          <p:cNvPr id="59396" name="灯片编号占位符 3"/>
          <p:cNvSpPr>
            <a:spLocks noGrp="1"/>
          </p:cNvSpPr>
          <p:nvPr>
            <p:ph type="sldNum" sz="quarter" idx="5"/>
          </p:nvPr>
        </p:nvSpPr>
        <p:spPr>
          <a:noFill/>
          <a:ln>
            <a:miter lim="800000"/>
          </a:ln>
        </p:spPr>
        <p:txBody>
          <a:bodyPr/>
          <a:lstStyle/>
          <a:p>
            <a:fld id="{886C93FE-7214-4986-B16C-C747C7452FEF}" type="slidenum">
              <a:rPr lang="en-US" altLang="zh-CN" smtClean="0"/>
              <a:t>41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r>
              <a:rPr lang="zh-CN" altLang="en-US" dirty="0">
                <a:latin typeface="Arial" panose="020B0604020202020204" pitchFamily="34" charset="0"/>
              </a:rPr>
              <a:t>在</a:t>
            </a:r>
            <a:r>
              <a:rPr lang="en-US" altLang="zh-CN" dirty="0">
                <a:latin typeface="Arial" panose="020B0604020202020204" pitchFamily="34" charset="0"/>
                <a:hlinkClick r:id="rId3"/>
              </a:rPr>
              <a:t>Windows 7</a:t>
            </a:r>
            <a:r>
              <a:rPr lang="zh-CN" altLang="en-US" dirty="0">
                <a:latin typeface="Arial" panose="020B0604020202020204" pitchFamily="34" charset="0"/>
              </a:rPr>
              <a:t> 和 </a:t>
            </a:r>
            <a:r>
              <a:rPr lang="en-US" altLang="zh-CN" dirty="0">
                <a:latin typeface="Arial" panose="020B0604020202020204" pitchFamily="34" charset="0"/>
                <a:hlinkClick r:id="rId4"/>
              </a:rPr>
              <a:t>Windows vista</a:t>
            </a:r>
            <a:r>
              <a:rPr lang="zh-CN" altLang="en-US" dirty="0">
                <a:latin typeface="Arial" panose="020B0604020202020204" pitchFamily="34" charset="0"/>
              </a:rPr>
              <a:t>中系统自带的</a:t>
            </a:r>
            <a:r>
              <a:rPr lang="zh-CN" altLang="en-US" dirty="0">
                <a:latin typeface="Arial" panose="020B0604020202020204" pitchFamily="34" charset="0"/>
                <a:hlinkClick r:id="rId5"/>
              </a:rPr>
              <a:t>分区</a:t>
            </a:r>
            <a:r>
              <a:rPr lang="zh-CN" altLang="en-US" dirty="0">
                <a:latin typeface="Arial" panose="020B0604020202020204" pitchFamily="34" charset="0"/>
              </a:rPr>
              <a:t>工具要分出</a:t>
            </a:r>
            <a:r>
              <a:rPr lang="en-US" altLang="zh-CN" dirty="0">
                <a:latin typeface="Arial" panose="020B0604020202020204" pitchFamily="34" charset="0"/>
              </a:rPr>
              <a:t>3</a:t>
            </a:r>
            <a:r>
              <a:rPr lang="zh-CN" altLang="en-US" dirty="0">
                <a:latin typeface="Arial" panose="020B0604020202020204" pitchFamily="34" charset="0"/>
              </a:rPr>
              <a:t>个</a:t>
            </a:r>
            <a:r>
              <a:rPr lang="zh-CN" altLang="en-US" dirty="0">
                <a:latin typeface="Arial" panose="020B0604020202020204" pitchFamily="34" charset="0"/>
                <a:hlinkClick r:id="rId6"/>
              </a:rPr>
              <a:t>主分区</a:t>
            </a:r>
            <a:r>
              <a:rPr lang="zh-CN" altLang="en-US" dirty="0">
                <a:latin typeface="Arial" panose="020B0604020202020204" pitchFamily="34" charset="0"/>
              </a:rPr>
              <a:t>后才能有</a:t>
            </a:r>
            <a:r>
              <a:rPr lang="zh-CN" altLang="en-US" dirty="0">
                <a:latin typeface="Arial" panose="020B0604020202020204" pitchFamily="34" charset="0"/>
                <a:hlinkClick r:id="rId7"/>
              </a:rPr>
              <a:t>逻辑分区</a:t>
            </a:r>
            <a:r>
              <a:rPr lang="zh-CN" altLang="en-US" dirty="0">
                <a:latin typeface="Arial" panose="020B0604020202020204" pitchFamily="34" charset="0"/>
              </a:rPr>
              <a:t>选项，如果只要一个主分区建议用</a:t>
            </a:r>
            <a:r>
              <a:rPr lang="en-US" altLang="zh-CN" dirty="0" err="1">
                <a:latin typeface="Arial" panose="020B0604020202020204" pitchFamily="34" charset="0"/>
              </a:rPr>
              <a:t>pe</a:t>
            </a:r>
            <a:r>
              <a:rPr lang="zh-CN" altLang="en-US" dirty="0">
                <a:latin typeface="Arial" panose="020B0604020202020204" pitchFamily="34" charset="0"/>
              </a:rPr>
              <a:t>系统或其它分区工具！</a:t>
            </a:r>
            <a:endParaRPr lang="en-US" altLang="zh-CN" baseline="30000" dirty="0">
              <a:latin typeface="Arial" panose="020B0604020202020204" pitchFamily="34" charset="0"/>
            </a:endParaRPr>
          </a:p>
          <a:p>
            <a:r>
              <a:rPr lang="zh-CN" altLang="en-US" dirty="0">
                <a:latin typeface="Arial" panose="020B0604020202020204" pitchFamily="34" charset="0"/>
              </a:rPr>
              <a:t>在</a:t>
            </a:r>
            <a:r>
              <a:rPr lang="en-US" altLang="zh-CN" dirty="0" err="1">
                <a:latin typeface="Arial" panose="020B0604020202020204" pitchFamily="34" charset="0"/>
              </a:rPr>
              <a:t>MBR</a:t>
            </a:r>
            <a:r>
              <a:rPr lang="zh-CN" altLang="en-US" dirty="0">
                <a:latin typeface="Arial" panose="020B0604020202020204" pitchFamily="34" charset="0"/>
              </a:rPr>
              <a:t>分区表中最多</a:t>
            </a:r>
            <a:r>
              <a:rPr lang="en-US" altLang="zh-CN" dirty="0">
                <a:latin typeface="Arial" panose="020B0604020202020204" pitchFamily="34" charset="0"/>
              </a:rPr>
              <a:t>4</a:t>
            </a:r>
            <a:r>
              <a:rPr lang="zh-CN" altLang="en-US" dirty="0">
                <a:latin typeface="Arial" panose="020B0604020202020204" pitchFamily="34" charset="0"/>
              </a:rPr>
              <a:t>个主分区或者</a:t>
            </a:r>
            <a:r>
              <a:rPr lang="en-US" altLang="zh-CN" dirty="0">
                <a:latin typeface="Arial" panose="020B0604020202020204" pitchFamily="34" charset="0"/>
              </a:rPr>
              <a:t>3</a:t>
            </a:r>
            <a:r>
              <a:rPr lang="zh-CN" altLang="en-US" dirty="0">
                <a:latin typeface="Arial" panose="020B0604020202020204" pitchFamily="34" charset="0"/>
              </a:rPr>
              <a:t>个主分区</a:t>
            </a:r>
            <a:r>
              <a:rPr lang="en-US" altLang="zh-CN" dirty="0">
                <a:latin typeface="Arial" panose="020B0604020202020204" pitchFamily="34" charset="0"/>
              </a:rPr>
              <a:t>+1</a:t>
            </a:r>
            <a:r>
              <a:rPr lang="zh-CN" altLang="en-US" dirty="0">
                <a:latin typeface="Arial" panose="020B0604020202020204" pitchFamily="34" charset="0"/>
              </a:rPr>
              <a:t>个扩展分区，也就是说扩展分区只能有一个，然后可以再细分为多个逻辑分区。</a:t>
            </a:r>
            <a:endParaRPr lang="en-US" altLang="zh-CN" baseline="30000" dirty="0">
              <a:latin typeface="Arial" panose="020B0604020202020204" pitchFamily="34" charset="0"/>
            </a:endParaRPr>
          </a:p>
          <a:p>
            <a:r>
              <a:rPr lang="zh-CN" altLang="zh-CN" dirty="0">
                <a:latin typeface="Arial" panose="020B0604020202020204" pitchFamily="34" charset="0"/>
              </a:rPr>
              <a:t>　　</a:t>
            </a:r>
            <a:r>
              <a:rPr lang="en-US" altLang="zh-CN" dirty="0" err="1">
                <a:latin typeface="Arial" panose="020B0604020202020204" pitchFamily="34" charset="0"/>
              </a:rPr>
              <a:t>MBR</a:t>
            </a:r>
            <a:r>
              <a:rPr lang="zh-CN" altLang="zh-CN" dirty="0">
                <a:latin typeface="Arial" panose="020B0604020202020204" pitchFamily="34" charset="0"/>
              </a:rPr>
              <a:t>由三部分构成：</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1</a:t>
            </a:r>
            <a:r>
              <a:rPr lang="zh-CN" altLang="zh-CN" dirty="0">
                <a:latin typeface="Arial" panose="020B0604020202020204" pitchFamily="34" charset="0"/>
              </a:rPr>
              <a:t>．主引导程序代码，占</a:t>
            </a:r>
            <a:r>
              <a:rPr lang="en-US" altLang="zh-CN" dirty="0">
                <a:latin typeface="Arial" panose="020B0604020202020204" pitchFamily="34" charset="0"/>
              </a:rPr>
              <a:t>446</a:t>
            </a:r>
            <a:r>
              <a:rPr lang="zh-CN" altLang="zh-CN" dirty="0">
                <a:latin typeface="Arial" panose="020B0604020202020204" pitchFamily="34" charset="0"/>
              </a:rPr>
              <a:t>字节</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2</a:t>
            </a:r>
            <a:r>
              <a:rPr lang="zh-CN" altLang="zh-CN" dirty="0">
                <a:latin typeface="Arial" panose="020B0604020202020204" pitchFamily="34" charset="0"/>
              </a:rPr>
              <a:t>．硬盘分区表</a:t>
            </a:r>
            <a:r>
              <a:rPr lang="en-US" altLang="zh-CN" dirty="0" err="1">
                <a:latin typeface="Arial" panose="020B0604020202020204" pitchFamily="34" charset="0"/>
              </a:rPr>
              <a:t>DPT</a:t>
            </a:r>
            <a:r>
              <a:rPr lang="zh-CN" altLang="zh-CN" dirty="0">
                <a:latin typeface="Arial" panose="020B0604020202020204" pitchFamily="34" charset="0"/>
              </a:rPr>
              <a:t>，占</a:t>
            </a:r>
            <a:r>
              <a:rPr lang="en-US" altLang="zh-CN" dirty="0">
                <a:latin typeface="Arial" panose="020B0604020202020204" pitchFamily="34" charset="0"/>
              </a:rPr>
              <a:t>64</a:t>
            </a:r>
            <a:r>
              <a:rPr lang="zh-CN" altLang="zh-CN" dirty="0">
                <a:latin typeface="Arial" panose="020B0604020202020204" pitchFamily="34" charset="0"/>
              </a:rPr>
              <a:t>字节</a:t>
            </a:r>
            <a:br>
              <a:rPr lang="en-US" altLang="zh-CN" dirty="0">
                <a:latin typeface="Arial" panose="020B0604020202020204" pitchFamily="34" charset="0"/>
              </a:rPr>
            </a:br>
            <a:r>
              <a:rPr lang="zh-CN" altLang="zh-CN" dirty="0">
                <a:latin typeface="Arial" panose="020B0604020202020204" pitchFamily="34" charset="0"/>
              </a:rPr>
              <a:t>　　</a:t>
            </a:r>
            <a:r>
              <a:rPr lang="en-US" altLang="zh-CN" dirty="0">
                <a:latin typeface="Arial" panose="020B0604020202020204" pitchFamily="34" charset="0"/>
              </a:rPr>
              <a:t>3</a:t>
            </a:r>
            <a:r>
              <a:rPr lang="zh-CN" altLang="zh-CN" dirty="0">
                <a:latin typeface="Arial" panose="020B0604020202020204" pitchFamily="34" charset="0"/>
              </a:rPr>
              <a:t>．主引导扇区结束标志</a:t>
            </a:r>
            <a:r>
              <a:rPr lang="en-US" altLang="zh-CN" dirty="0" err="1">
                <a:latin typeface="Arial" panose="020B0604020202020204" pitchFamily="34" charset="0"/>
              </a:rPr>
              <a:t>AA55H</a:t>
            </a:r>
            <a:endParaRPr lang="zh-CN" altLang="zh-CN" dirty="0">
              <a:latin typeface="Arial" panose="020B0604020202020204" pitchFamily="34" charset="0"/>
            </a:endParaRPr>
          </a:p>
          <a:p>
            <a:r>
              <a:rPr lang="zh-CN" altLang="zh-CN" dirty="0">
                <a:latin typeface="Arial" panose="020B0604020202020204" pitchFamily="34" charset="0"/>
              </a:rPr>
              <a:t>系统在分区时，各分区都不允许跨柱面，即均以柱面为单位，这就是通常所说的分区粒度。</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硬盘的</a:t>
            </a:r>
            <a:r>
              <a:rPr lang="en-US" altLang="zh-CN" dirty="0">
                <a:latin typeface="Arial" panose="020B0604020202020204" pitchFamily="34" charset="0"/>
              </a:rPr>
              <a:t>0</a:t>
            </a:r>
            <a:r>
              <a:rPr lang="zh-CN" altLang="en-US" dirty="0">
                <a:latin typeface="Arial" panose="020B0604020202020204" pitchFamily="34" charset="0"/>
              </a:rPr>
              <a:t>柱面、</a:t>
            </a:r>
            <a:r>
              <a:rPr lang="en-US" altLang="zh-CN" dirty="0">
                <a:latin typeface="Arial" panose="020B0604020202020204" pitchFamily="34" charset="0"/>
              </a:rPr>
              <a:t>0</a:t>
            </a:r>
            <a:r>
              <a:rPr lang="zh-CN" altLang="en-US" dirty="0">
                <a:latin typeface="Arial" panose="020B0604020202020204" pitchFamily="34" charset="0"/>
              </a:rPr>
              <a:t>磁头、</a:t>
            </a:r>
            <a:r>
              <a:rPr lang="en-US" altLang="zh-CN" dirty="0">
                <a:latin typeface="Arial" panose="020B0604020202020204" pitchFamily="34" charset="0"/>
              </a:rPr>
              <a:t>1</a:t>
            </a:r>
            <a:r>
              <a:rPr lang="zh-CN" altLang="en-US" dirty="0">
                <a:latin typeface="Arial" panose="020B0604020202020204" pitchFamily="34" charset="0"/>
              </a:rPr>
              <a:t>扇区称为主引导扇区（也叫主引导记录</a:t>
            </a:r>
            <a:r>
              <a:rPr lang="en-US" altLang="zh-CN" dirty="0" err="1">
                <a:latin typeface="Arial" panose="020B0604020202020204" pitchFamily="34" charset="0"/>
              </a:rPr>
              <a:t>MBR</a:t>
            </a:r>
            <a:r>
              <a:rPr lang="zh-CN" altLang="en-US" dirty="0">
                <a:latin typeface="Arial" panose="020B0604020202020204" pitchFamily="34" charset="0"/>
              </a:rPr>
              <a:t>），该记录占用 </a:t>
            </a:r>
            <a:r>
              <a:rPr lang="en-US" altLang="zh-CN" dirty="0">
                <a:latin typeface="Arial" panose="020B0604020202020204" pitchFamily="34" charset="0"/>
              </a:rPr>
              <a:t>512</a:t>
            </a:r>
            <a:r>
              <a:rPr lang="zh-CN" altLang="en-US" dirty="0">
                <a:latin typeface="Arial" panose="020B0604020202020204" pitchFamily="34" charset="0"/>
              </a:rPr>
              <a:t>个字节，它用于硬盘启动时将系统控制权转给用户指定的、在分区表中登记了某个操作系统分区。</a:t>
            </a:r>
            <a:r>
              <a:rPr lang="en-US" altLang="zh-CN" dirty="0" err="1">
                <a:latin typeface="Arial" panose="020B0604020202020204" pitchFamily="34" charset="0"/>
              </a:rPr>
              <a:t>MBR</a:t>
            </a:r>
            <a:r>
              <a:rPr lang="zh-CN" altLang="en-US" dirty="0">
                <a:latin typeface="Arial" panose="020B0604020202020204" pitchFamily="34" charset="0"/>
              </a:rPr>
              <a:t>的内容是在硬盘分区时由分区软件（如</a:t>
            </a:r>
            <a:r>
              <a:rPr lang="en-US" altLang="zh-CN" dirty="0" err="1">
                <a:latin typeface="Arial" panose="020B0604020202020204" pitchFamily="34" charset="0"/>
              </a:rPr>
              <a:t>FDISK</a:t>
            </a:r>
            <a:r>
              <a:rPr lang="zh-CN" altLang="en-US" dirty="0">
                <a:latin typeface="Arial" panose="020B0604020202020204" pitchFamily="34" charset="0"/>
              </a:rPr>
              <a:t>） 写入该扇区的，</a:t>
            </a:r>
            <a:r>
              <a:rPr lang="en-US" altLang="zh-CN" dirty="0" err="1">
                <a:latin typeface="Arial" panose="020B0604020202020204" pitchFamily="34" charset="0"/>
              </a:rPr>
              <a:t>MBR</a:t>
            </a:r>
            <a:r>
              <a:rPr lang="zh-CN" altLang="en-US" dirty="0">
                <a:latin typeface="Arial" panose="020B0604020202020204" pitchFamily="34" charset="0"/>
              </a:rPr>
              <a:t>不属于任何一个操作系统，不随操作系统的不同而不同，即使不同，</a:t>
            </a:r>
            <a:r>
              <a:rPr lang="en-US" altLang="zh-CN" dirty="0" err="1">
                <a:latin typeface="Arial" panose="020B0604020202020204" pitchFamily="34" charset="0"/>
              </a:rPr>
              <a:t>MBR</a:t>
            </a:r>
            <a:r>
              <a:rPr lang="zh-CN" altLang="en-US" dirty="0">
                <a:latin typeface="Arial" panose="020B0604020202020204" pitchFamily="34" charset="0"/>
              </a:rPr>
              <a:t>也不会夹带操作系统的性质，具有公共引导的特性。但安装某些多 重引导功能的软件或</a:t>
            </a:r>
            <a:r>
              <a:rPr lang="en-US" altLang="zh-CN" dirty="0">
                <a:latin typeface="Arial" panose="020B0604020202020204" pitchFamily="34" charset="0"/>
              </a:rPr>
              <a:t>LINUX</a:t>
            </a:r>
            <a:r>
              <a:rPr lang="zh-CN" altLang="en-US" dirty="0">
                <a:latin typeface="Arial" panose="020B0604020202020204" pitchFamily="34" charset="0"/>
              </a:rPr>
              <a:t>的</a:t>
            </a:r>
            <a:r>
              <a:rPr lang="en-US" altLang="zh-CN" dirty="0" err="1">
                <a:latin typeface="Arial" panose="020B0604020202020204" pitchFamily="34" charset="0"/>
              </a:rPr>
              <a:t>LILO</a:t>
            </a:r>
            <a:r>
              <a:rPr lang="zh-CN" altLang="en-US" dirty="0">
                <a:latin typeface="Arial" panose="020B0604020202020204" pitchFamily="34" charset="0"/>
              </a:rPr>
              <a:t>时有可能改写它；它先于所有的操作系统被调入内存并发挥作用，然后才将控制权交给活动主分区内的操作系统（下 图）。</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err="1">
                <a:latin typeface="Arial" panose="020B0604020202020204" pitchFamily="34" charset="0"/>
              </a:rPr>
              <a:t>MBR</a:t>
            </a:r>
            <a:r>
              <a:rPr lang="zh-CN" altLang="en-US" dirty="0">
                <a:latin typeface="Arial" panose="020B0604020202020204" pitchFamily="34" charset="0"/>
              </a:rPr>
              <a:t>由三部分构成：</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1</a:t>
            </a:r>
            <a:r>
              <a:rPr lang="zh-CN" altLang="en-US" dirty="0">
                <a:latin typeface="Arial" panose="020B0604020202020204" pitchFamily="34" charset="0"/>
              </a:rPr>
              <a:t>．主引导程序代码，占</a:t>
            </a:r>
            <a:r>
              <a:rPr lang="en-US" altLang="zh-CN" dirty="0">
                <a:latin typeface="Arial" panose="020B0604020202020204" pitchFamily="34" charset="0"/>
              </a:rPr>
              <a:t>446</a:t>
            </a:r>
            <a:r>
              <a:rPr lang="zh-CN" altLang="en-US" dirty="0">
                <a:latin typeface="Arial" panose="020B0604020202020204" pitchFamily="34" charset="0"/>
              </a:rPr>
              <a:t>字节</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．硬盘分区表</a:t>
            </a:r>
            <a:r>
              <a:rPr lang="en-US" altLang="zh-CN" dirty="0" err="1">
                <a:latin typeface="Arial" panose="020B0604020202020204" pitchFamily="34" charset="0"/>
              </a:rPr>
              <a:t>DPT</a:t>
            </a:r>
            <a:r>
              <a:rPr lang="zh-CN" altLang="en-US" dirty="0">
                <a:latin typeface="Arial" panose="020B0604020202020204" pitchFamily="34" charset="0"/>
              </a:rPr>
              <a:t>，占</a:t>
            </a:r>
            <a:r>
              <a:rPr lang="en-US" altLang="zh-CN" dirty="0">
                <a:latin typeface="Arial" panose="020B0604020202020204" pitchFamily="34" charset="0"/>
              </a:rPr>
              <a:t>64</a:t>
            </a:r>
            <a:r>
              <a:rPr lang="zh-CN" altLang="en-US" dirty="0">
                <a:latin typeface="Arial" panose="020B0604020202020204" pitchFamily="34" charset="0"/>
              </a:rPr>
              <a:t>字节</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3</a:t>
            </a:r>
            <a:r>
              <a:rPr lang="zh-CN" altLang="en-US" dirty="0">
                <a:latin typeface="Arial" panose="020B0604020202020204" pitchFamily="34" charset="0"/>
              </a:rPr>
              <a:t>．主引导扇区结束标志</a:t>
            </a:r>
            <a:r>
              <a:rPr lang="en-US" altLang="zh-CN" dirty="0" err="1">
                <a:latin typeface="Arial" panose="020B0604020202020204" pitchFamily="34" charset="0"/>
              </a:rPr>
              <a:t>AA55H</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  </a:t>
            </a:r>
            <a:r>
              <a:rPr lang="zh-CN" altLang="en-US" dirty="0">
                <a:latin typeface="Arial" panose="020B0604020202020204" pitchFamily="34" charset="0"/>
              </a:rPr>
              <a:t>　一、硬盘的主引导程序代码是从偏移</a:t>
            </a:r>
            <a:r>
              <a:rPr lang="en-US" altLang="zh-CN" dirty="0" err="1">
                <a:latin typeface="Arial" panose="020B0604020202020204" pitchFamily="34" charset="0"/>
              </a:rPr>
              <a:t>0000H</a:t>
            </a:r>
            <a:r>
              <a:rPr lang="zh-CN" altLang="en-US" dirty="0">
                <a:latin typeface="Arial" panose="020B0604020202020204" pitchFamily="34" charset="0"/>
              </a:rPr>
              <a:t>开始到偏移</a:t>
            </a:r>
            <a:r>
              <a:rPr lang="en-US" altLang="zh-CN" dirty="0" err="1">
                <a:latin typeface="Arial" panose="020B0604020202020204" pitchFamily="34" charset="0"/>
              </a:rPr>
              <a:t>01BDH</a:t>
            </a:r>
            <a:r>
              <a:rPr lang="zh-CN" altLang="en-US" dirty="0">
                <a:latin typeface="Arial" panose="020B0604020202020204" pitchFamily="34" charset="0"/>
              </a:rPr>
              <a:t>结束的</a:t>
            </a:r>
            <a:r>
              <a:rPr lang="en-US" altLang="zh-CN" dirty="0">
                <a:latin typeface="Arial" panose="020B0604020202020204" pitchFamily="34" charset="0"/>
              </a:rPr>
              <a:t>446</a:t>
            </a:r>
            <a:r>
              <a:rPr lang="zh-CN" altLang="en-US" dirty="0">
                <a:latin typeface="Arial" panose="020B0604020202020204" pitchFamily="34" charset="0"/>
              </a:rPr>
              <a:t>字节； 主引导程序代码包括一小段执行代码。启动</a:t>
            </a:r>
            <a:r>
              <a:rPr lang="en-US" altLang="zh-CN" dirty="0">
                <a:latin typeface="Arial" panose="020B0604020202020204" pitchFamily="34" charset="0"/>
              </a:rPr>
              <a:t>PC </a:t>
            </a:r>
            <a:r>
              <a:rPr lang="zh-CN" altLang="en-US" dirty="0">
                <a:latin typeface="Arial" panose="020B0604020202020204" pitchFamily="34" charset="0"/>
              </a:rPr>
              <a:t>机时，系统首先对硬件设备进行测试，成功后进入自举程序</a:t>
            </a:r>
            <a:r>
              <a:rPr lang="en-US" altLang="zh-CN" dirty="0">
                <a:latin typeface="Arial" panose="020B0604020202020204" pitchFamily="34" charset="0"/>
              </a:rPr>
              <a:t>INT </a:t>
            </a:r>
            <a:r>
              <a:rPr lang="en-US" altLang="zh-CN" dirty="0" err="1">
                <a:latin typeface="Arial" panose="020B0604020202020204" pitchFamily="34" charset="0"/>
              </a:rPr>
              <a:t>19H</a:t>
            </a:r>
            <a:r>
              <a:rPr lang="zh-CN" altLang="en-US" dirty="0">
                <a:latin typeface="Arial" panose="020B0604020202020204" pitchFamily="34" charset="0"/>
              </a:rPr>
              <a:t>；然后读系统磁盘</a:t>
            </a:r>
            <a:r>
              <a:rPr lang="en-US" altLang="zh-CN" dirty="0">
                <a:latin typeface="Arial" panose="020B0604020202020204" pitchFamily="34" charset="0"/>
              </a:rPr>
              <a:t>0</a:t>
            </a:r>
            <a:r>
              <a:rPr lang="zh-CN" altLang="en-US" dirty="0">
                <a:latin typeface="Arial" panose="020B0604020202020204" pitchFamily="34" charset="0"/>
              </a:rPr>
              <a:t>柱面、</a:t>
            </a:r>
            <a:r>
              <a:rPr lang="en-US" altLang="zh-CN" dirty="0">
                <a:latin typeface="Arial" panose="020B0604020202020204" pitchFamily="34" charset="0"/>
              </a:rPr>
              <a:t>0</a:t>
            </a:r>
            <a:r>
              <a:rPr lang="zh-CN" altLang="en-US" dirty="0">
                <a:latin typeface="Arial" panose="020B0604020202020204" pitchFamily="34" charset="0"/>
              </a:rPr>
              <a:t>磁头、</a:t>
            </a:r>
            <a:r>
              <a:rPr lang="en-US" altLang="zh-CN" dirty="0">
                <a:latin typeface="Arial" panose="020B0604020202020204" pitchFamily="34" charset="0"/>
              </a:rPr>
              <a:t>1</a:t>
            </a:r>
            <a:r>
              <a:rPr lang="zh-CN" altLang="en-US" dirty="0">
                <a:latin typeface="Arial" panose="020B0604020202020204" pitchFamily="34" charset="0"/>
              </a:rPr>
              <a:t>扇区的主引导扇区</a:t>
            </a:r>
            <a:r>
              <a:rPr lang="en-US" altLang="zh-CN" dirty="0" err="1">
                <a:latin typeface="Arial" panose="020B0604020202020204" pitchFamily="34" charset="0"/>
              </a:rPr>
              <a:t>MBR</a:t>
            </a:r>
            <a:r>
              <a:rPr lang="zh-CN" altLang="en-US" dirty="0">
                <a:latin typeface="Arial" panose="020B0604020202020204" pitchFamily="34" charset="0"/>
              </a:rPr>
              <a:t>的内容到内存指定单元</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err="1">
                <a:latin typeface="Arial" panose="020B0604020202020204" pitchFamily="34" charset="0"/>
              </a:rPr>
              <a:t>7C00</a:t>
            </a:r>
            <a:r>
              <a:rPr lang="en-US" altLang="zh-CN" dirty="0">
                <a:latin typeface="Arial" panose="020B0604020202020204" pitchFamily="34" charset="0"/>
              </a:rPr>
              <a:t> </a:t>
            </a:r>
            <a:r>
              <a:rPr lang="zh-CN" altLang="en-US" dirty="0">
                <a:latin typeface="Arial" panose="020B0604020202020204" pitchFamily="34" charset="0"/>
              </a:rPr>
              <a:t>首地址开始的区域，并执行</a:t>
            </a:r>
            <a:r>
              <a:rPr lang="en-US" altLang="zh-CN" dirty="0" err="1">
                <a:latin typeface="Arial" panose="020B0604020202020204" pitchFamily="34" charset="0"/>
              </a:rPr>
              <a:t>MBR</a:t>
            </a:r>
            <a:r>
              <a:rPr lang="zh-CN" altLang="en-US" dirty="0">
                <a:latin typeface="Arial" panose="020B0604020202020204" pitchFamily="34" charset="0"/>
              </a:rPr>
              <a:t>程序段。</a:t>
            </a:r>
          </a:p>
          <a:p>
            <a:endParaRPr lang="zh-CN" altLang="en-US" dirty="0">
              <a:latin typeface="Arial" panose="020B0604020202020204" pitchFamily="34" charset="0"/>
            </a:endParaRPr>
          </a:p>
          <a:p>
            <a:r>
              <a:rPr lang="zh-CN" altLang="en-US" dirty="0">
                <a:latin typeface="Arial" panose="020B0604020202020204" pitchFamily="34" charset="0"/>
              </a:rPr>
              <a:t>　　主引导代码实现下列功能：</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1</a:t>
            </a:r>
            <a:r>
              <a:rPr lang="zh-CN" altLang="en-US" dirty="0">
                <a:latin typeface="Arial" panose="020B0604020202020204" pitchFamily="34" charset="0"/>
              </a:rPr>
              <a:t>．扫描分区表查找活动分区；</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．寻找活动分区的起始扇区；</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3</a:t>
            </a:r>
            <a:r>
              <a:rPr lang="zh-CN" altLang="en-US" dirty="0">
                <a:latin typeface="Arial" panose="020B0604020202020204" pitchFamily="34" charset="0"/>
              </a:rPr>
              <a:t>．将活动分区的引导扇区读到内存；</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4</a:t>
            </a:r>
            <a:r>
              <a:rPr lang="zh-CN" altLang="en-US" dirty="0">
                <a:latin typeface="Arial" panose="020B0604020202020204" pitchFamily="34" charset="0"/>
              </a:rPr>
              <a:t>．执行引导扇区的运行代码。</a:t>
            </a:r>
          </a:p>
          <a:p>
            <a:endParaRPr lang="zh-CN" altLang="en-US" dirty="0">
              <a:latin typeface="Arial" panose="020B0604020202020204" pitchFamily="34" charset="0"/>
            </a:endParaRPr>
          </a:p>
          <a:p>
            <a:r>
              <a:rPr lang="zh-CN" altLang="en-US" dirty="0">
                <a:latin typeface="Arial" panose="020B0604020202020204" pitchFamily="34" charset="0"/>
              </a:rPr>
              <a:t>　　如果主引导代码未完成这些功能，系统显示下列错误信息：</a:t>
            </a:r>
          </a:p>
          <a:p>
            <a:endParaRPr lang="zh-CN" altLang="en-US" dirty="0">
              <a:latin typeface="Arial" panose="020B0604020202020204" pitchFamily="34" charset="0"/>
            </a:endParaRPr>
          </a:p>
          <a:p>
            <a:r>
              <a:rPr lang="zh-CN" altLang="en-US" dirty="0">
                <a:latin typeface="Arial" panose="020B0604020202020204" pitchFamily="34" charset="0"/>
              </a:rPr>
              <a:t>　　</a:t>
            </a:r>
            <a:r>
              <a:rPr lang="en-US" altLang="zh-CN" dirty="0">
                <a:latin typeface="Arial" panose="020B0604020202020204" pitchFamily="34" charset="0"/>
              </a:rPr>
              <a:t>Invalid partition </a:t>
            </a:r>
            <a:endParaRPr lang="zh-CN" altLang="en-US" dirty="0">
              <a:latin typeface="Arial" panose="020B0604020202020204" pitchFamily="34" charset="0"/>
            </a:endParaRPr>
          </a:p>
        </p:txBody>
      </p:sp>
      <p:sp>
        <p:nvSpPr>
          <p:cNvPr id="60420" name="灯片编号占位符 3"/>
          <p:cNvSpPr>
            <a:spLocks noGrp="1"/>
          </p:cNvSpPr>
          <p:nvPr>
            <p:ph type="sldNum" sz="quarter" idx="5"/>
          </p:nvPr>
        </p:nvSpPr>
        <p:spPr>
          <a:noFill/>
          <a:ln>
            <a:miter lim="800000"/>
          </a:ln>
        </p:spPr>
        <p:txBody>
          <a:bodyPr/>
          <a:lstStyle/>
          <a:p>
            <a:fld id="{5AE6696B-3E7D-4ED8-975D-E3725E30C162}" type="slidenum">
              <a:rPr lang="en-US" altLang="zh-CN" smtClean="0"/>
              <a:t>42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r>
              <a:rPr lang="zh-CN" altLang="en-US" dirty="0">
                <a:latin typeface="Arial" panose="020B0604020202020204" pitchFamily="34" charset="0"/>
              </a:rPr>
              <a:t>缺点：不能动态增长，外部碎片。</a:t>
            </a:r>
            <a:endParaRPr lang="en-US" altLang="zh-CN" dirty="0">
              <a:latin typeface="Arial" panose="020B0604020202020204" pitchFamily="34" charset="0"/>
            </a:endParaRPr>
          </a:p>
          <a:p>
            <a:r>
              <a:rPr lang="en-US" altLang="zh-CN" dirty="0">
                <a:latin typeface="Arial" panose="020B0604020202020204" pitchFamily="34" charset="0"/>
              </a:rPr>
              <a:t>Why</a:t>
            </a:r>
            <a:r>
              <a:rPr lang="zh-CN" altLang="en-US" dirty="0">
                <a:latin typeface="Arial" panose="020B0604020202020204" pitchFamily="34" charset="0"/>
              </a:rPr>
              <a:t>：扇区编制规则？柱面、磁道规则化编制，寻到和旋转综合考虑；文件部分内容读取快速</a:t>
            </a:r>
          </a:p>
        </p:txBody>
      </p:sp>
      <p:sp>
        <p:nvSpPr>
          <p:cNvPr id="63492" name="灯片编号占位符 3"/>
          <p:cNvSpPr>
            <a:spLocks noGrp="1"/>
          </p:cNvSpPr>
          <p:nvPr>
            <p:ph type="sldNum" sz="quarter" idx="5"/>
          </p:nvPr>
        </p:nvSpPr>
        <p:spPr>
          <a:noFill/>
          <a:ln>
            <a:miter lim="800000"/>
          </a:ln>
        </p:spPr>
        <p:txBody>
          <a:bodyPr/>
          <a:lstStyle/>
          <a:p>
            <a:fld id="{43DE945C-BFC8-45BA-B9ED-9823159ED152}" type="slidenum">
              <a:rPr lang="en-US" altLang="zh-CN" smtClean="0"/>
              <a:t>60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endParaRPr lang="zh-CN" altLang="en-US" dirty="0">
              <a:latin typeface="Arial" panose="020B0604020202020204" pitchFamily="34" charset="0"/>
            </a:endParaRPr>
          </a:p>
        </p:txBody>
      </p:sp>
      <p:sp>
        <p:nvSpPr>
          <p:cNvPr id="64516" name="灯片编号占位符 3"/>
          <p:cNvSpPr>
            <a:spLocks noGrp="1"/>
          </p:cNvSpPr>
          <p:nvPr>
            <p:ph type="sldNum" sz="quarter" idx="5"/>
          </p:nvPr>
        </p:nvSpPr>
        <p:spPr>
          <a:noFill/>
          <a:ln>
            <a:miter lim="800000"/>
          </a:ln>
        </p:spPr>
        <p:txBody>
          <a:bodyPr/>
          <a:lstStyle/>
          <a:p>
            <a:fld id="{CEB37A36-0675-4401-87A7-1C3B04E2E077}" type="slidenum">
              <a:rPr lang="en-US" altLang="zh-CN" smtClean="0"/>
              <a:t>61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r>
              <a:rPr lang="zh-CN" altLang="en-US" dirty="0">
                <a:latin typeface="Arial" panose="020B0604020202020204" pitchFamily="34" charset="0"/>
              </a:rPr>
              <a:t>空间：索引需要占用单独的存储块，速度介于顺序和链式之间。</a:t>
            </a:r>
          </a:p>
        </p:txBody>
      </p:sp>
      <p:sp>
        <p:nvSpPr>
          <p:cNvPr id="65540" name="灯片编号占位符 3"/>
          <p:cNvSpPr>
            <a:spLocks noGrp="1"/>
          </p:cNvSpPr>
          <p:nvPr>
            <p:ph type="sldNum" sz="quarter" idx="5"/>
          </p:nvPr>
        </p:nvSpPr>
        <p:spPr>
          <a:noFill/>
          <a:ln>
            <a:miter lim="800000"/>
          </a:ln>
        </p:spPr>
        <p:txBody>
          <a:bodyPr/>
          <a:lstStyle/>
          <a:p>
            <a:fld id="{B93CD57C-AD76-4EF4-B1AF-211E9F3BB098}" type="slidenum">
              <a:rPr lang="en-US" altLang="zh-CN" smtClean="0"/>
              <a:t>62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r>
              <a:rPr lang="en-US" altLang="zh-CN">
                <a:latin typeface="Arial" panose="020B0604020202020204" pitchFamily="34" charset="0"/>
              </a:rPr>
              <a:t>C[i+1]&lt;X&lt;c[i],</a:t>
            </a:r>
            <a:r>
              <a:rPr lang="zh-CN" altLang="en-US">
                <a:latin typeface="Arial" panose="020B0604020202020204" pitchFamily="34" charset="0"/>
              </a:rPr>
              <a:t>或者</a:t>
            </a:r>
            <a:r>
              <a:rPr lang="en-US" altLang="zh-CN">
                <a:latin typeface="Arial" panose="020B0604020202020204" pitchFamily="34" charset="0"/>
              </a:rPr>
              <a:t>C[i+1]&gt;X&gt;c[i],</a:t>
            </a:r>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ln>
            <a:miter lim="800000"/>
          </a:ln>
        </p:spPr>
        <p:txBody>
          <a:bodyPr/>
          <a:lstStyle/>
          <a:p>
            <a:fld id="{D1FE89DF-C67C-4A5A-B581-E4284F605BD1}" type="slidenum">
              <a:rPr lang="en-US" altLang="zh-CN" smtClean="0"/>
              <a:t>65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r>
              <a:rPr lang="en-US" altLang="zh-CN">
                <a:latin typeface="Arial" panose="020B0604020202020204" pitchFamily="34" charset="0"/>
              </a:rPr>
              <a:t>C[i+1]&lt;X&lt;c[i],</a:t>
            </a:r>
            <a:r>
              <a:rPr lang="zh-CN" altLang="en-US">
                <a:latin typeface="Arial" panose="020B0604020202020204" pitchFamily="34" charset="0"/>
              </a:rPr>
              <a:t>或者</a:t>
            </a:r>
            <a:r>
              <a:rPr lang="en-US" altLang="zh-CN">
                <a:latin typeface="Arial" panose="020B0604020202020204" pitchFamily="34" charset="0"/>
              </a:rPr>
              <a:t>X&gt;C[i+1]&gt;c[i]</a:t>
            </a:r>
            <a:endParaRPr lang="zh-CN" altLang="en-US">
              <a:latin typeface="Arial" panose="020B0604020202020204" pitchFamily="34" charset="0"/>
            </a:endParaRPr>
          </a:p>
        </p:txBody>
      </p:sp>
      <p:sp>
        <p:nvSpPr>
          <p:cNvPr id="54276" name="灯片编号占位符 3"/>
          <p:cNvSpPr>
            <a:spLocks noGrp="1"/>
          </p:cNvSpPr>
          <p:nvPr>
            <p:ph type="sldNum" sz="quarter" idx="5"/>
          </p:nvPr>
        </p:nvSpPr>
        <p:spPr>
          <a:noFill/>
          <a:ln>
            <a:miter lim="800000"/>
          </a:ln>
        </p:spPr>
        <p:txBody>
          <a:bodyPr/>
          <a:lstStyle/>
          <a:p>
            <a:fld id="{4F2FE737-6401-4516-AFF3-A722625B8B69}" type="slidenum">
              <a:rPr lang="en-US" altLang="zh-CN" smtClean="0"/>
              <a:t>18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zh-CN" altLang="en-US" dirty="0">
                <a:latin typeface="Arial" panose="020B0604020202020204" pitchFamily="34" charset="0"/>
              </a:rPr>
              <a:t>直接用</a:t>
            </a:r>
            <a:r>
              <a:rPr lang="en-US" altLang="zh-CN" dirty="0">
                <a:solidFill>
                  <a:srgbClr val="0000CC"/>
                </a:solidFill>
                <a:latin typeface="Arial" panose="020B0604020202020204" pitchFamily="34" charset="0"/>
              </a:rPr>
              <a:t>A</a:t>
            </a:r>
            <a:r>
              <a:rPr lang="en-US" altLang="zh-CN" dirty="0">
                <a:solidFill>
                  <a:srgbClr val="FF0000"/>
                </a:solidFill>
                <a:latin typeface="Arial" panose="020B0604020202020204" pitchFamily="34" charset="0"/>
              </a:rPr>
              <a:t> = c*H*S + h*S + s </a:t>
            </a:r>
            <a:r>
              <a:rPr lang="zh-CN" altLang="en-US" dirty="0">
                <a:solidFill>
                  <a:srgbClr val="FF0000"/>
                </a:solidFill>
                <a:latin typeface="Arial" panose="020B0604020202020204" pitchFamily="34" charset="0"/>
              </a:rPr>
              <a:t>代入。</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取余数，</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取整数。</a:t>
            </a:r>
            <a:endParaRPr lang="en-US" altLang="zh-CN" dirty="0">
              <a:solidFill>
                <a:srgbClr val="FF0000"/>
              </a:solidFill>
              <a:latin typeface="Arial" panose="020B0604020202020204" pitchFamily="34" charset="0"/>
            </a:endParaRPr>
          </a:p>
          <a:p>
            <a:endParaRPr lang="en-US" altLang="zh-CN" dirty="0">
              <a:solidFill>
                <a:srgbClr val="FF0000"/>
              </a:solidFill>
              <a:latin typeface="Arial" panose="020B0604020202020204" pitchFamily="34" charset="0"/>
            </a:endParaRPr>
          </a:p>
          <a:p>
            <a:r>
              <a:rPr lang="en-US" altLang="zh-CN" dirty="0">
                <a:solidFill>
                  <a:srgbClr val="FF0000"/>
                </a:solidFill>
                <a:latin typeface="Arial" panose="020B0604020202020204" pitchFamily="34" charset="0"/>
              </a:rPr>
              <a:t>1</a:t>
            </a:r>
            <a:r>
              <a:rPr lang="zh-CN" altLang="en-US" dirty="0">
                <a:solidFill>
                  <a:srgbClr val="FF0000"/>
                </a:solidFill>
                <a:latin typeface="Arial" panose="020B0604020202020204" pitchFamily="34" charset="0"/>
              </a:rPr>
              <a:t>）</a:t>
            </a:r>
            <a:r>
              <a:rPr lang="en-US" altLang="zh-CN" sz="1200" dirty="0">
                <a:solidFill>
                  <a:srgbClr val="FF0000"/>
                </a:solidFill>
              </a:rPr>
              <a:t>S</a:t>
            </a:r>
            <a:r>
              <a:rPr lang="zh-CN" altLang="en-US" dirty="0">
                <a:solidFill>
                  <a:srgbClr val="FF0000"/>
                </a:solidFill>
                <a:latin typeface="Arial" panose="020B0604020202020204" pitchFamily="34" charset="0"/>
              </a:rPr>
              <a:t>每个磁道包含扇区数，</a:t>
            </a:r>
            <a:r>
              <a:rPr lang="en-US" altLang="zh-CN" sz="1200" dirty="0">
                <a:solidFill>
                  <a:srgbClr val="FF0000"/>
                </a:solidFill>
              </a:rPr>
              <a:t>A%S</a:t>
            </a:r>
            <a:r>
              <a:rPr lang="zh-CN" altLang="en-US" dirty="0">
                <a:solidFill>
                  <a:srgbClr val="FF0000"/>
                </a:solidFill>
                <a:latin typeface="Arial" panose="020B0604020202020204" pitchFamily="34" charset="0"/>
              </a:rPr>
              <a:t>为扇区</a:t>
            </a:r>
            <a:r>
              <a:rPr lang="en-US" altLang="zh-CN" dirty="0">
                <a:solidFill>
                  <a:srgbClr val="FF0000"/>
                </a:solidFill>
                <a:latin typeface="Arial" panose="020B0604020202020204" pitchFamily="34" charset="0"/>
              </a:rPr>
              <a:t>s</a:t>
            </a:r>
          </a:p>
          <a:p>
            <a:r>
              <a:rPr lang="en-US" altLang="zh-CN" dirty="0">
                <a:solidFill>
                  <a:srgbClr val="FF0000"/>
                </a:solidFill>
                <a:latin typeface="Arial" panose="020B0604020202020204" pitchFamily="34" charset="0"/>
              </a:rPr>
              <a:t>2</a:t>
            </a:r>
            <a:r>
              <a:rPr lang="zh-CN" altLang="en-US" dirty="0">
                <a:solidFill>
                  <a:srgbClr val="FF0000"/>
                </a:solidFill>
                <a:latin typeface="Arial" panose="020B0604020202020204" pitchFamily="34" charset="0"/>
              </a:rPr>
              <a:t>）</a:t>
            </a:r>
            <a:r>
              <a:rPr lang="en-US" altLang="zh-CN" sz="1200" dirty="0">
                <a:solidFill>
                  <a:srgbClr val="FF0000"/>
                </a:solidFill>
              </a:rPr>
              <a:t>A/S</a:t>
            </a:r>
            <a:r>
              <a:rPr lang="zh-CN" altLang="en-US" sz="1200" dirty="0">
                <a:solidFill>
                  <a:srgbClr val="FF0000"/>
                </a:solidFill>
              </a:rPr>
              <a:t>完整的磁道数，一个柱面包含</a:t>
            </a:r>
            <a:r>
              <a:rPr lang="en-US" altLang="zh-CN" sz="1200" dirty="0">
                <a:solidFill>
                  <a:srgbClr val="FF0000"/>
                </a:solidFill>
              </a:rPr>
              <a:t>H</a:t>
            </a:r>
            <a:r>
              <a:rPr lang="zh-CN" altLang="en-US" sz="1200" dirty="0">
                <a:solidFill>
                  <a:srgbClr val="FF0000"/>
                </a:solidFill>
              </a:rPr>
              <a:t>个磁道，</a:t>
            </a:r>
            <a:r>
              <a:rPr lang="en-US" altLang="zh-CN" sz="1200" dirty="0">
                <a:solidFill>
                  <a:srgbClr val="FF0000"/>
                </a:solidFill>
              </a:rPr>
              <a:t>[A/S]%H</a:t>
            </a:r>
            <a:r>
              <a:rPr lang="zh-CN" altLang="en-US" sz="1200" dirty="0">
                <a:solidFill>
                  <a:srgbClr val="FF0000"/>
                </a:solidFill>
              </a:rPr>
              <a:t>得到磁道。</a:t>
            </a:r>
            <a:endParaRPr lang="en-US" altLang="zh-CN" sz="1200" dirty="0">
              <a:solidFill>
                <a:srgbClr val="FF0000"/>
              </a:solidFill>
            </a:endParaRPr>
          </a:p>
          <a:p>
            <a:r>
              <a:rPr lang="en-US" altLang="zh-CN" sz="1200" dirty="0">
                <a:solidFill>
                  <a:srgbClr val="FF0000"/>
                </a:solidFill>
                <a:latin typeface="Arial" panose="020B0604020202020204" pitchFamily="34" charset="0"/>
              </a:rPr>
              <a:t>3</a:t>
            </a:r>
            <a:r>
              <a:rPr lang="zh-CN" altLang="en-US" sz="1200" dirty="0">
                <a:solidFill>
                  <a:srgbClr val="FF0000"/>
                </a:solidFill>
                <a:latin typeface="Arial" panose="020B0604020202020204" pitchFamily="34" charset="0"/>
              </a:rPr>
              <a:t>）</a:t>
            </a:r>
            <a:r>
              <a:rPr lang="en-US" altLang="zh-CN" sz="1200" dirty="0">
                <a:solidFill>
                  <a:srgbClr val="FF0000"/>
                </a:solidFill>
              </a:rPr>
              <a:t>H*S</a:t>
            </a:r>
            <a:r>
              <a:rPr lang="zh-CN" altLang="en-US" sz="1200" dirty="0">
                <a:solidFill>
                  <a:srgbClr val="FF0000"/>
                </a:solidFill>
              </a:rPr>
              <a:t>一个柱面包含的扇区数，</a:t>
            </a:r>
            <a:r>
              <a:rPr lang="en-US" altLang="zh-CN" sz="1200" dirty="0">
                <a:solidFill>
                  <a:srgbClr val="FF0000"/>
                </a:solidFill>
              </a:rPr>
              <a:t>A/(H*S</a:t>
            </a:r>
            <a:r>
              <a:rPr lang="zh-CN" altLang="en-US" sz="1200" dirty="0">
                <a:solidFill>
                  <a:srgbClr val="FF0000"/>
                </a:solidFill>
              </a:rPr>
              <a:t>）得到柱面数</a:t>
            </a:r>
            <a:endParaRPr lang="zh-CN" altLang="en-US" dirty="0">
              <a:latin typeface="Arial" panose="020B0604020202020204" pitchFamily="34" charset="0"/>
            </a:endParaRPr>
          </a:p>
        </p:txBody>
      </p:sp>
      <p:sp>
        <p:nvSpPr>
          <p:cNvPr id="55300" name="灯片编号占位符 3"/>
          <p:cNvSpPr>
            <a:spLocks noGrp="1"/>
          </p:cNvSpPr>
          <p:nvPr>
            <p:ph type="sldNum" sz="quarter" idx="5"/>
          </p:nvPr>
        </p:nvSpPr>
        <p:spPr>
          <a:noFill/>
          <a:ln>
            <a:miter lim="800000"/>
          </a:ln>
        </p:spPr>
        <p:txBody>
          <a:bodyPr/>
          <a:lstStyle/>
          <a:p>
            <a:fld id="{0CDA1413-86C4-4BF7-B08D-2F993C707492}" type="slidenum">
              <a:rPr lang="en-US" altLang="zh-CN" smtClean="0"/>
              <a:t>22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6324" name="灯片编号占位符 3"/>
          <p:cNvSpPr>
            <a:spLocks noGrp="1"/>
          </p:cNvSpPr>
          <p:nvPr>
            <p:ph type="sldNum" sz="quarter" idx="5"/>
          </p:nvPr>
        </p:nvSpPr>
        <p:spPr>
          <a:noFill/>
          <a:ln>
            <a:miter lim="800000"/>
          </a:ln>
        </p:spPr>
        <p:txBody>
          <a:bodyPr/>
          <a:lstStyle/>
          <a:p>
            <a:fld id="{5F1E5E5F-81C8-4567-B2DB-9B2439A90EF7}" type="slidenum">
              <a:rPr lang="en-US" altLang="zh-CN" smtClean="0"/>
              <a:t>24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p:spPr>
        <p:txBody>
          <a:bodyPr/>
          <a:lstStyle/>
          <a:p>
            <a:r>
              <a:rPr lang="zh-CN" altLang="en-US">
                <a:latin typeface="Arial" panose="020B0604020202020204" pitchFamily="34" charset="0"/>
              </a:rPr>
              <a:t>驱动器号：多个驱动器，软盘、光盘、磁盘</a:t>
            </a:r>
          </a:p>
        </p:txBody>
      </p:sp>
      <p:sp>
        <p:nvSpPr>
          <p:cNvPr id="57348" name="灯片编号占位符 3"/>
          <p:cNvSpPr>
            <a:spLocks noGrp="1"/>
          </p:cNvSpPr>
          <p:nvPr>
            <p:ph type="sldNum" sz="quarter" idx="5"/>
          </p:nvPr>
        </p:nvSpPr>
        <p:spPr>
          <a:noFill/>
          <a:ln>
            <a:miter lim="800000"/>
          </a:ln>
        </p:spPr>
        <p:txBody>
          <a:bodyPr/>
          <a:lstStyle/>
          <a:p>
            <a:fld id="{BC8C4F99-601D-40D1-9A28-DC266F4AE324}" type="slidenum">
              <a:rPr lang="en-US" altLang="zh-CN" smtClean="0"/>
              <a:t>27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58372" name="灯片编号占位符 3"/>
          <p:cNvSpPr>
            <a:spLocks noGrp="1"/>
          </p:cNvSpPr>
          <p:nvPr>
            <p:ph type="sldNum" sz="quarter" idx="5"/>
          </p:nvPr>
        </p:nvSpPr>
        <p:spPr>
          <a:noFill/>
          <a:ln>
            <a:miter lim="800000"/>
          </a:ln>
        </p:spPr>
        <p:txBody>
          <a:bodyPr/>
          <a:lstStyle/>
          <a:p>
            <a:fld id="{5882811E-1C21-4316-8199-21988630048A}" type="slidenum">
              <a:rPr lang="en-US" altLang="zh-CN" smtClean="0"/>
              <a:t>29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en-US" altLang="zh-CN">
                <a:latin typeface="Arial" panose="020B0604020202020204" pitchFamily="34" charset="0"/>
              </a:rPr>
              <a:t>P--</a:t>
            </a:r>
            <a:r>
              <a:rPr lang="zh-CN" altLang="en-US">
                <a:latin typeface="Arial" panose="020B0604020202020204" pitchFamily="34" charset="0"/>
              </a:rPr>
              <a:t>位</a:t>
            </a:r>
            <a:r>
              <a:rPr lang="en-US" altLang="zh-CN">
                <a:latin typeface="Arial" panose="020B0604020202020204" pitchFamily="34" charset="0"/>
              </a:rPr>
              <a:t>0</a:t>
            </a:r>
            <a:r>
              <a:rPr lang="zh-CN" altLang="en-US">
                <a:latin typeface="Arial" panose="020B0604020202020204" pitchFamily="34" charset="0"/>
              </a:rPr>
              <a:t>是存在（</a:t>
            </a:r>
            <a:r>
              <a:rPr lang="en-US" altLang="zh-CN">
                <a:latin typeface="Arial" panose="020B0604020202020204" pitchFamily="34" charset="0"/>
              </a:rPr>
              <a:t>Present</a:t>
            </a:r>
            <a:r>
              <a:rPr lang="zh-CN" altLang="en-US">
                <a:latin typeface="Arial" panose="020B0604020202020204" pitchFamily="34" charset="0"/>
              </a:rPr>
              <a:t>）标志，用于指明表项对地址转换是否有效。</a:t>
            </a:r>
            <a:r>
              <a:rPr lang="en-US" altLang="zh-CN">
                <a:latin typeface="Arial" panose="020B0604020202020204" pitchFamily="34" charset="0"/>
              </a:rPr>
              <a:t>P=1</a:t>
            </a:r>
            <a:r>
              <a:rPr lang="zh-CN" altLang="en-US">
                <a:latin typeface="Arial" panose="020B0604020202020204" pitchFamily="34" charset="0"/>
              </a:rPr>
              <a:t>表示有效；</a:t>
            </a:r>
            <a:r>
              <a:rPr lang="en-US" altLang="zh-CN">
                <a:latin typeface="Arial" panose="020B0604020202020204" pitchFamily="34" charset="0"/>
              </a:rPr>
              <a:t>P=0</a:t>
            </a:r>
            <a:r>
              <a:rPr lang="zh-CN" altLang="en-US">
                <a:latin typeface="Arial" panose="020B0604020202020204" pitchFamily="34" charset="0"/>
              </a:rPr>
              <a:t>表示无效。在页转换过程中，如果说涉及的页目录或页表的表项无效，则会导致一个异常。如果</a:t>
            </a:r>
            <a:r>
              <a:rPr lang="en-US" altLang="zh-CN">
                <a:latin typeface="Arial" panose="020B0604020202020204" pitchFamily="34" charset="0"/>
              </a:rPr>
              <a:t>P=0</a:t>
            </a:r>
            <a:r>
              <a:rPr lang="zh-CN" altLang="en-US">
                <a:latin typeface="Arial" panose="020B0604020202020204" pitchFamily="34" charset="0"/>
              </a:rPr>
              <a:t>，那么除表示表项无效外，其余位可供程序自由使用，如图</a:t>
            </a:r>
            <a:r>
              <a:rPr lang="en-US" altLang="zh-CN">
                <a:latin typeface="Arial" panose="020B0604020202020204" pitchFamily="34" charset="0"/>
              </a:rPr>
              <a:t>4-18b</a:t>
            </a:r>
            <a:r>
              <a:rPr lang="zh-CN" altLang="en-US">
                <a:latin typeface="Arial" panose="020B0604020202020204" pitchFamily="34" charset="0"/>
              </a:rPr>
              <a:t>所示。例如，操作系统可以使用这些位来保存已存储在磁盘上的页面的序号。</a:t>
            </a:r>
          </a:p>
          <a:p>
            <a:r>
              <a:rPr lang="en-US" altLang="zh-CN">
                <a:latin typeface="Arial" panose="020B0604020202020204" pitchFamily="34" charset="0"/>
              </a:rPr>
              <a:t>R/W--</a:t>
            </a:r>
            <a:r>
              <a:rPr lang="zh-CN" altLang="en-US">
                <a:latin typeface="Arial" panose="020B0604020202020204" pitchFamily="34" charset="0"/>
              </a:rPr>
              <a:t>位</a:t>
            </a:r>
            <a:r>
              <a:rPr lang="en-US" altLang="zh-CN">
                <a:latin typeface="Arial" panose="020B0604020202020204" pitchFamily="34" charset="0"/>
              </a:rPr>
              <a:t>1</a:t>
            </a:r>
            <a:r>
              <a:rPr lang="zh-CN" altLang="en-US">
                <a:latin typeface="Arial" panose="020B0604020202020204" pitchFamily="34" charset="0"/>
              </a:rPr>
              <a:t>是读</a:t>
            </a:r>
            <a:r>
              <a:rPr lang="en-US" altLang="zh-CN">
                <a:latin typeface="Arial" panose="020B0604020202020204" pitchFamily="34" charset="0"/>
              </a:rPr>
              <a:t>/</a:t>
            </a:r>
            <a:r>
              <a:rPr lang="zh-CN" altLang="en-US">
                <a:latin typeface="Arial" panose="020B0604020202020204" pitchFamily="34" charset="0"/>
              </a:rPr>
              <a:t>写（</a:t>
            </a:r>
            <a:r>
              <a:rPr lang="en-US" altLang="zh-CN">
                <a:latin typeface="Arial" panose="020B0604020202020204" pitchFamily="34" charset="0"/>
              </a:rPr>
              <a:t>Read/Write</a:t>
            </a:r>
            <a:r>
              <a:rPr lang="zh-CN" altLang="en-US">
                <a:latin typeface="Arial" panose="020B0604020202020204" pitchFamily="34" charset="0"/>
              </a:rPr>
              <a:t>）标志。如果等于</a:t>
            </a:r>
            <a:r>
              <a:rPr lang="en-US" altLang="zh-CN">
                <a:latin typeface="Arial" panose="020B0604020202020204" pitchFamily="34" charset="0"/>
              </a:rPr>
              <a:t>1</a:t>
            </a:r>
            <a:r>
              <a:rPr lang="zh-CN" altLang="en-US">
                <a:latin typeface="Arial" panose="020B0604020202020204" pitchFamily="34" charset="0"/>
              </a:rPr>
              <a:t>，表示页面可以被读、写或执行。如果为</a:t>
            </a:r>
            <a:r>
              <a:rPr lang="en-US" altLang="zh-CN">
                <a:latin typeface="Arial" panose="020B0604020202020204" pitchFamily="34" charset="0"/>
              </a:rPr>
              <a:t>0</a:t>
            </a:r>
            <a:r>
              <a:rPr lang="zh-CN" altLang="en-US">
                <a:latin typeface="Arial" panose="020B0604020202020204" pitchFamily="34" charset="0"/>
              </a:rPr>
              <a:t>，表示页面只读或可执行。当处理器运行在超级用户特权级（级别</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或</a:t>
            </a:r>
            <a:r>
              <a:rPr lang="en-US" altLang="zh-CN">
                <a:latin typeface="Arial" panose="020B0604020202020204" pitchFamily="34" charset="0"/>
              </a:rPr>
              <a:t>2</a:t>
            </a:r>
            <a:r>
              <a:rPr lang="zh-CN" altLang="en-US">
                <a:latin typeface="Arial" panose="020B0604020202020204" pitchFamily="34" charset="0"/>
              </a:rPr>
              <a:t>）时，则</a:t>
            </a:r>
            <a:r>
              <a:rPr lang="en-US" altLang="zh-CN">
                <a:latin typeface="Arial" panose="020B0604020202020204" pitchFamily="34" charset="0"/>
              </a:rPr>
              <a:t>R/W</a:t>
            </a:r>
            <a:r>
              <a:rPr lang="zh-CN" altLang="en-US">
                <a:latin typeface="Arial" panose="020B0604020202020204" pitchFamily="34" charset="0"/>
              </a:rPr>
              <a:t>位不起作用。页目录项中的</a:t>
            </a:r>
            <a:r>
              <a:rPr lang="en-US" altLang="zh-CN">
                <a:latin typeface="Arial" panose="020B0604020202020204" pitchFamily="34" charset="0"/>
              </a:rPr>
              <a:t>R/W</a:t>
            </a:r>
            <a:r>
              <a:rPr lang="zh-CN" altLang="en-US">
                <a:latin typeface="Arial" panose="020B0604020202020204" pitchFamily="34" charset="0"/>
              </a:rPr>
              <a:t>位对其所映射的所有页面起作用。</a:t>
            </a:r>
          </a:p>
          <a:p>
            <a:r>
              <a:rPr lang="en-US" altLang="zh-CN">
                <a:latin typeface="Arial" panose="020B0604020202020204" pitchFamily="34" charset="0"/>
              </a:rPr>
              <a:t>U/S--</a:t>
            </a:r>
            <a:r>
              <a:rPr lang="zh-CN" altLang="en-US">
                <a:latin typeface="Arial" panose="020B0604020202020204" pitchFamily="34" charset="0"/>
              </a:rPr>
              <a:t>位</a:t>
            </a:r>
            <a:r>
              <a:rPr lang="en-US" altLang="zh-CN">
                <a:latin typeface="Arial" panose="020B0604020202020204" pitchFamily="34" charset="0"/>
              </a:rPr>
              <a:t>2</a:t>
            </a:r>
            <a:r>
              <a:rPr lang="zh-CN" altLang="en-US">
                <a:latin typeface="Arial" panose="020B0604020202020204" pitchFamily="34" charset="0"/>
              </a:rPr>
              <a:t>是用户</a:t>
            </a:r>
            <a:r>
              <a:rPr lang="en-US" altLang="zh-CN">
                <a:latin typeface="Arial" panose="020B0604020202020204" pitchFamily="34" charset="0"/>
              </a:rPr>
              <a:t>/</a:t>
            </a:r>
            <a:r>
              <a:rPr lang="zh-CN" altLang="en-US">
                <a:latin typeface="Arial" panose="020B0604020202020204" pitchFamily="34" charset="0"/>
              </a:rPr>
              <a:t>超级用户（</a:t>
            </a:r>
            <a:r>
              <a:rPr lang="en-US" altLang="zh-CN">
                <a:latin typeface="Arial" panose="020B0604020202020204" pitchFamily="34" charset="0"/>
              </a:rPr>
              <a:t>User/Supervisor</a:t>
            </a:r>
            <a:r>
              <a:rPr lang="zh-CN" altLang="en-US">
                <a:latin typeface="Arial" panose="020B0604020202020204" pitchFamily="34" charset="0"/>
              </a:rPr>
              <a:t>）标志。如果为</a:t>
            </a:r>
            <a:r>
              <a:rPr lang="en-US" altLang="zh-CN">
                <a:latin typeface="Arial" panose="020B0604020202020204" pitchFamily="34" charset="0"/>
              </a:rPr>
              <a:t>1</a:t>
            </a:r>
            <a:r>
              <a:rPr lang="zh-CN" altLang="en-US">
                <a:latin typeface="Arial" panose="020B0604020202020204" pitchFamily="34" charset="0"/>
              </a:rPr>
              <a:t>，那么运行在任何特权级上的程序都可以访问该页面。如果为</a:t>
            </a:r>
            <a:r>
              <a:rPr lang="en-US" altLang="zh-CN">
                <a:latin typeface="Arial" panose="020B0604020202020204" pitchFamily="34" charset="0"/>
              </a:rPr>
              <a:t>0</a:t>
            </a:r>
            <a:r>
              <a:rPr lang="zh-CN" altLang="en-US">
                <a:latin typeface="Arial" panose="020B0604020202020204" pitchFamily="34" charset="0"/>
              </a:rPr>
              <a:t>，那么页面只能被运行在超级用户特权级（</a:t>
            </a:r>
            <a:r>
              <a:rPr lang="en-US" altLang="zh-CN">
                <a:latin typeface="Arial" panose="020B0604020202020204" pitchFamily="34" charset="0"/>
              </a:rPr>
              <a:t>0</a:t>
            </a: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或</a:t>
            </a:r>
            <a:r>
              <a:rPr lang="en-US" altLang="zh-CN">
                <a:latin typeface="Arial" panose="020B0604020202020204" pitchFamily="34" charset="0"/>
              </a:rPr>
              <a:t>2</a:t>
            </a:r>
            <a:r>
              <a:rPr lang="zh-CN" altLang="en-US">
                <a:latin typeface="Arial" panose="020B0604020202020204" pitchFamily="34" charset="0"/>
              </a:rPr>
              <a:t>）上的程序访问。页目录项中的</a:t>
            </a:r>
            <a:r>
              <a:rPr lang="en-US" altLang="zh-CN">
                <a:latin typeface="Arial" panose="020B0604020202020204" pitchFamily="34" charset="0"/>
              </a:rPr>
              <a:t>U/S</a:t>
            </a:r>
            <a:r>
              <a:rPr lang="zh-CN" altLang="en-US">
                <a:latin typeface="Arial" panose="020B0604020202020204" pitchFamily="34" charset="0"/>
              </a:rPr>
              <a:t>位对其所映射的所有页面起作用。</a:t>
            </a:r>
          </a:p>
          <a:p>
            <a:r>
              <a:rPr lang="en-US" altLang="zh-CN">
                <a:latin typeface="Arial" panose="020B0604020202020204" pitchFamily="34" charset="0"/>
              </a:rPr>
              <a:t>A--</a:t>
            </a:r>
            <a:r>
              <a:rPr lang="zh-CN" altLang="en-US">
                <a:latin typeface="Arial" panose="020B0604020202020204" pitchFamily="34" charset="0"/>
              </a:rPr>
              <a:t>位</a:t>
            </a:r>
            <a:r>
              <a:rPr lang="en-US" altLang="zh-CN">
                <a:latin typeface="Arial" panose="020B0604020202020204" pitchFamily="34" charset="0"/>
              </a:rPr>
              <a:t>5</a:t>
            </a:r>
            <a:r>
              <a:rPr lang="zh-CN" altLang="en-US">
                <a:latin typeface="Arial" panose="020B0604020202020204" pitchFamily="34" charset="0"/>
              </a:rPr>
              <a:t>是已访问（</a:t>
            </a:r>
            <a:r>
              <a:rPr lang="en-US" altLang="zh-CN">
                <a:latin typeface="Arial" panose="020B0604020202020204" pitchFamily="34" charset="0"/>
              </a:rPr>
              <a:t>Accessed</a:t>
            </a:r>
            <a:r>
              <a:rPr lang="zh-CN" altLang="en-US">
                <a:latin typeface="Arial" panose="020B0604020202020204" pitchFamily="34" charset="0"/>
              </a:rPr>
              <a:t>）标志。当处理器访问页表项映射的页面时，页表表项的这个标志就会被置为</a:t>
            </a:r>
            <a:r>
              <a:rPr lang="en-US" altLang="zh-CN">
                <a:latin typeface="Arial" panose="020B0604020202020204" pitchFamily="34" charset="0"/>
              </a:rPr>
              <a:t>1</a:t>
            </a:r>
            <a:r>
              <a:rPr lang="zh-CN" altLang="en-US">
                <a:latin typeface="Arial" panose="020B0604020202020204" pitchFamily="34" charset="0"/>
              </a:rPr>
              <a:t>。当处理器访问页目录表项映射的任何页面时，页目录表项的这个标志就会被置为</a:t>
            </a:r>
            <a:r>
              <a:rPr lang="en-US" altLang="zh-CN">
                <a:latin typeface="Arial" panose="020B0604020202020204" pitchFamily="34" charset="0"/>
              </a:rPr>
              <a:t>1</a:t>
            </a:r>
            <a:r>
              <a:rPr lang="zh-CN" altLang="en-US">
                <a:latin typeface="Arial" panose="020B0604020202020204" pitchFamily="34" charset="0"/>
              </a:rPr>
              <a:t>。处理器只负责设置该标志，操作系统可通过定期地复位该标志来统计页面的使用情况。</a:t>
            </a:r>
          </a:p>
          <a:p>
            <a:r>
              <a:rPr lang="en-US" altLang="zh-CN">
                <a:latin typeface="Arial" panose="020B0604020202020204" pitchFamily="34" charset="0"/>
              </a:rPr>
              <a:t>D--</a:t>
            </a:r>
            <a:r>
              <a:rPr lang="zh-CN" altLang="en-US">
                <a:latin typeface="Arial" panose="020B0604020202020204" pitchFamily="34" charset="0"/>
              </a:rPr>
              <a:t>位</a:t>
            </a:r>
            <a:r>
              <a:rPr lang="en-US" altLang="zh-CN">
                <a:latin typeface="Arial" panose="020B0604020202020204" pitchFamily="34" charset="0"/>
              </a:rPr>
              <a:t>6</a:t>
            </a:r>
            <a:r>
              <a:rPr lang="zh-CN" altLang="en-US">
                <a:latin typeface="Arial" panose="020B0604020202020204" pitchFamily="34" charset="0"/>
              </a:rPr>
              <a:t>是页面已被修改（</a:t>
            </a:r>
            <a:r>
              <a:rPr lang="en-US" altLang="zh-CN">
                <a:latin typeface="Arial" panose="020B0604020202020204" pitchFamily="34" charset="0"/>
              </a:rPr>
              <a:t>Dirty</a:t>
            </a:r>
            <a:r>
              <a:rPr lang="zh-CN" altLang="en-US">
                <a:latin typeface="Arial" panose="020B0604020202020204" pitchFamily="34" charset="0"/>
              </a:rPr>
              <a:t>）标志。当处理器对一个页面执行写操作时，就会设置对应页表表项的</a:t>
            </a:r>
            <a:r>
              <a:rPr lang="en-US" altLang="zh-CN">
                <a:latin typeface="Arial" panose="020B0604020202020204" pitchFamily="34" charset="0"/>
              </a:rPr>
              <a:t>D</a:t>
            </a:r>
            <a:r>
              <a:rPr lang="zh-CN" altLang="en-US">
                <a:latin typeface="Arial" panose="020B0604020202020204" pitchFamily="34" charset="0"/>
              </a:rPr>
              <a:t>标志。处理器并不会修改页目录项中的</a:t>
            </a:r>
            <a:r>
              <a:rPr lang="en-US" altLang="zh-CN">
                <a:latin typeface="Arial" panose="020B0604020202020204" pitchFamily="34" charset="0"/>
              </a:rPr>
              <a:t>D</a:t>
            </a:r>
            <a:r>
              <a:rPr lang="zh-CN" altLang="en-US">
                <a:latin typeface="Arial" panose="020B0604020202020204" pitchFamily="34" charset="0"/>
              </a:rPr>
              <a:t>标志。</a:t>
            </a:r>
          </a:p>
          <a:p>
            <a:r>
              <a:rPr lang="en-US" altLang="zh-CN">
                <a:latin typeface="Arial" panose="020B0604020202020204" pitchFamily="34" charset="0"/>
              </a:rPr>
              <a:t>AVL--</a:t>
            </a:r>
            <a:r>
              <a:rPr lang="zh-CN" altLang="en-US">
                <a:latin typeface="Arial" panose="020B0604020202020204" pitchFamily="34" charset="0"/>
              </a:rPr>
              <a:t>该字段保留专供程序使用。处理器不会修改这几位，以后的升级处理器也不会。</a:t>
            </a:r>
            <a:endParaRPr lang="en-US" altLang="zh-CN">
              <a:latin typeface="Arial" panose="020B0604020202020204" pitchFamily="34" charset="0"/>
            </a:endParaRPr>
          </a:p>
          <a:p>
            <a:endParaRPr lang="en-US" altLang="zh-CN">
              <a:latin typeface="Arial" panose="020B0604020202020204" pitchFamily="34" charset="0"/>
            </a:endParaRPr>
          </a:p>
          <a:p>
            <a:r>
              <a:rPr lang="zh-CN" altLang="en-US" b="1">
                <a:latin typeface="Arial" panose="020B0604020202020204" pitchFamily="34" charset="0"/>
              </a:rPr>
              <a:t>对于匿名页面映射</a:t>
            </a:r>
            <a:r>
              <a:rPr lang="zh-CN" altLang="en-US">
                <a:latin typeface="Arial" panose="020B0604020202020204" pitchFamily="34" charset="0"/>
              </a:rPr>
              <a:t>，此时页表项已经指向了</a:t>
            </a:r>
            <a:r>
              <a:rPr lang="en-US" altLang="zh-CN">
                <a:latin typeface="Arial" panose="020B0604020202020204" pitchFamily="34" charset="0"/>
              </a:rPr>
              <a:t>swap</a:t>
            </a:r>
            <a:r>
              <a:rPr lang="zh-CN" altLang="en-US">
                <a:latin typeface="Arial" panose="020B0604020202020204" pitchFamily="34" charset="0"/>
              </a:rPr>
              <a:t>分区，页面从</a:t>
            </a:r>
            <a:r>
              <a:rPr lang="en-US" altLang="zh-CN">
                <a:latin typeface="Arial" panose="020B0604020202020204" pitchFamily="34" charset="0"/>
              </a:rPr>
              <a:t>swap</a:t>
            </a:r>
            <a:r>
              <a:rPr lang="zh-CN" altLang="en-US">
                <a:latin typeface="Arial" panose="020B0604020202020204" pitchFamily="34" charset="0"/>
              </a:rPr>
              <a:t>分区换入，并建立映射，重新放入</a:t>
            </a:r>
            <a:r>
              <a:rPr lang="en-US" altLang="zh-CN">
                <a:latin typeface="Arial" panose="020B0604020202020204" pitchFamily="34" charset="0"/>
              </a:rPr>
              <a:t>active_list</a:t>
            </a:r>
            <a:r>
              <a:rPr lang="zh-CN" altLang="en-US">
                <a:latin typeface="Arial" panose="020B0604020202020204" pitchFamily="34" charset="0"/>
              </a:rPr>
              <a:t>。</a:t>
            </a:r>
          </a:p>
          <a:p>
            <a:r>
              <a:rPr lang="zh-CN" altLang="en-US" b="1">
                <a:latin typeface="Arial" panose="020B0604020202020204" pitchFamily="34" charset="0"/>
              </a:rPr>
              <a:t>对于文件页面映射</a:t>
            </a:r>
            <a:r>
              <a:rPr lang="zh-CN" altLang="en-US">
                <a:latin typeface="Arial" panose="020B0604020202020204" pitchFamily="34" charset="0"/>
              </a:rPr>
              <a:t>，此时页表项为空，页面从硬盘分区换入，并建立，重新放入</a:t>
            </a:r>
            <a:r>
              <a:rPr lang="en-US" altLang="zh-CN">
                <a:latin typeface="Arial" panose="020B0604020202020204" pitchFamily="34" charset="0"/>
              </a:rPr>
              <a:t>active_list</a:t>
            </a:r>
            <a:r>
              <a:rPr lang="zh-CN" altLang="en-US">
                <a:latin typeface="Arial" panose="020B0604020202020204" pitchFamily="34" charset="0"/>
              </a:rPr>
              <a:t>。</a:t>
            </a:r>
          </a:p>
          <a:p>
            <a:endParaRPr lang="zh-CN" altLang="en-US">
              <a:latin typeface="Arial" panose="020B0604020202020204" pitchFamily="34" charset="0"/>
            </a:endParaRPr>
          </a:p>
          <a:p>
            <a:endParaRPr lang="zh-CN" altLang="en-US">
              <a:latin typeface="Arial" panose="020B0604020202020204" pitchFamily="34" charset="0"/>
            </a:endParaRPr>
          </a:p>
        </p:txBody>
      </p:sp>
      <p:sp>
        <p:nvSpPr>
          <p:cNvPr id="61444" name="灯片编号占位符 3"/>
          <p:cNvSpPr>
            <a:spLocks noGrp="1"/>
          </p:cNvSpPr>
          <p:nvPr>
            <p:ph type="sldNum" sz="quarter" idx="5"/>
          </p:nvPr>
        </p:nvSpPr>
        <p:spPr>
          <a:noFill/>
          <a:ln>
            <a:miter lim="800000"/>
          </a:ln>
        </p:spPr>
        <p:txBody>
          <a:bodyPr/>
          <a:lstStyle/>
          <a:p>
            <a:fld id="{4520A4FE-F3E0-4052-9089-0B67F14004A3}" type="slidenum">
              <a:rPr lang="en-US" altLang="zh-CN" smtClean="0"/>
              <a:t>34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endParaRPr lang="zh-CN" altLang="en-US">
              <a:latin typeface="Arial" panose="020B0604020202020204" pitchFamily="34" charset="0"/>
            </a:endParaRPr>
          </a:p>
        </p:txBody>
      </p:sp>
      <p:sp>
        <p:nvSpPr>
          <p:cNvPr id="62468" name="灯片编号占位符 3"/>
          <p:cNvSpPr>
            <a:spLocks noGrp="1"/>
          </p:cNvSpPr>
          <p:nvPr>
            <p:ph type="sldNum" sz="quarter" idx="5"/>
          </p:nvPr>
        </p:nvSpPr>
        <p:spPr>
          <a:noFill/>
          <a:ln>
            <a:miter lim="800000"/>
          </a:ln>
        </p:spPr>
        <p:txBody>
          <a:bodyPr/>
          <a:lstStyle/>
          <a:p>
            <a:fld id="{9FE6BA17-878B-4D41-AEDD-BE0503795E6D}" type="slidenum">
              <a:rPr lang="en-US" altLang="zh-CN" smtClean="0"/>
              <a:t>35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主分区：</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 </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也叫引导分区，最多可能创建</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4</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个，当创建四个主分区时候，就无法再创建扩展分区了，当然也就没有逻辑分区了。主分区是独立的，对应磁盘上的第一个分区，“一般”就是</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C</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盘。在</a:t>
            </a:r>
            <a:r>
              <a:rPr lang="en-US" altLang="zh-CN" sz="1200" b="0" i="0" u="none" strike="noStrike" kern="1200" dirty="0">
                <a:solidFill>
                  <a:schemeClr val="tx1"/>
                </a:solidFill>
                <a:effectLst/>
                <a:latin typeface="Arial" panose="020B0604020202020204" pitchFamily="34" charset="0"/>
                <a:ea typeface="宋体" panose="02010600030101010101" pitchFamily="2" charset="-122"/>
                <a:cs typeface="+mn-cs"/>
              </a:rPr>
              <a:t>Windows</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系统把所有的主分区和逻辑分区都叫做“盘”或者“驱动器”，并且把所有的可存储介质都显示为操作系统的“盘”。因此，从“盘”的概念上无法区分主分区和逻辑分区。并且盘符可以在操作系统中修改，这就是要加上“一般”二字的原因。</a:t>
            </a:r>
          </a:p>
          <a:p>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扩展分区：</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 </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除了主分区外，剩余的磁盘空间就是扩展分区了，扩展分区是一个概念，实际上是看不到的。当整个硬盘分为一个主分区的时候，就没有了扩展分区。</a:t>
            </a:r>
          </a:p>
          <a:p>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逻辑分区：</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 </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在扩展分区上面，可以创建多个逻辑分区。逻辑分区相当于一块存储截止，和操作系统还有别的逻辑分区、主分区没有什么关系，是“独立的”。</a:t>
            </a:r>
          </a:p>
          <a:p>
            <a:r>
              <a:rPr lang="zh-CN" altLang="en-US" sz="1200" b="1" i="0" u="none" strike="noStrike" kern="1200" dirty="0">
                <a:solidFill>
                  <a:schemeClr val="tx1"/>
                </a:solidFill>
                <a:effectLst/>
                <a:latin typeface="Arial" panose="020B0604020202020204" pitchFamily="34" charset="0"/>
                <a:ea typeface="宋体" panose="02010600030101010101" pitchFamily="2" charset="-122"/>
                <a:cs typeface="+mn-cs"/>
              </a:rPr>
              <a:t>活动分区：</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 </a:t>
            </a:r>
            <a:b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b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rPr>
              <a:t>就是当前活动的、操作系统可以启动的分区。</a:t>
            </a:r>
          </a:p>
          <a:p>
            <a:endParaRPr lang="zh-CN" altLang="en-US" dirty="0"/>
          </a:p>
        </p:txBody>
      </p:sp>
      <p:sp>
        <p:nvSpPr>
          <p:cNvPr id="4" name="灯片编号占位符 3"/>
          <p:cNvSpPr>
            <a:spLocks noGrp="1"/>
          </p:cNvSpPr>
          <p:nvPr>
            <p:ph type="sldNum" sz="quarter" idx="10"/>
          </p:nvPr>
        </p:nvSpPr>
        <p:spPr/>
        <p:txBody>
          <a:bodyPr/>
          <a:lstStyle/>
          <a:p>
            <a:pPr>
              <a:defRPr/>
            </a:pPr>
            <a:fld id="{FA9D97B0-AC14-4472-831E-599A7B3A5819}" type="slidenum">
              <a:rPr lang="en-US" altLang="zh-CN" smtClean="0"/>
              <a:t>39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7848600" cy="676275"/>
          </a:xfrm>
        </p:spPr>
        <p:txBody>
          <a:bodyPr/>
          <a:lstStyle/>
          <a:p>
            <a:r>
              <a:rPr lang="zh-CN" altLang="en-US"/>
              <a:t>单击此处编辑母版标题样式</a:t>
            </a:r>
          </a:p>
        </p:txBody>
      </p:sp>
      <p:sp>
        <p:nvSpPr>
          <p:cNvPr id="3" name="内容占位符 2"/>
          <p:cNvSpPr>
            <a:spLocks noGrp="1"/>
          </p:cNvSpPr>
          <p:nvPr>
            <p:ph sz="half" idx="1"/>
          </p:nvPr>
        </p:nvSpPr>
        <p:spPr>
          <a:xfrm>
            <a:off x="612775" y="1268413"/>
            <a:ext cx="3884613" cy="4525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9788" y="1268413"/>
            <a:ext cx="3884612" cy="2185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9788" y="3606800"/>
            <a:ext cx="3884612"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775" y="1268413"/>
            <a:ext cx="388461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88" y="1268413"/>
            <a:ext cx="3884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pPr lvl="0"/>
            <a:endParaRPr sz="1600" b="1">
              <a:solidFill>
                <a:srgbClr val="996633"/>
              </a:solidFill>
              <a:latin typeface="楷体_GB2312" pitchFamily="49" charset="-122"/>
              <a:ea typeface="楷体_GB2312" pitchFamily="49" charset="-122"/>
            </a:endParaRPr>
          </a:p>
        </p:txBody>
      </p:sp>
      <p:sp>
        <p:nvSpPr>
          <p:cNvPr id="3" name="Footer Placeholder 2"/>
          <p:cNvSpPr>
            <a:spLocks noGrp="1"/>
          </p:cNvSpPr>
          <p:nvPr>
            <p:ph type="ftr" sz="quarter" idx="1"/>
          </p:nvPr>
        </p:nvSpPr>
        <p:spPr/>
        <p:txBody>
          <a:bodyPr/>
          <a:lstStyle/>
          <a:p>
            <a:pPr lvl="0" algn="ctr"/>
            <a:r>
              <a:rPr sz="1600" b="1">
                <a:solidFill>
                  <a:srgbClr val="996633"/>
                </a:solidFill>
                <a:ea typeface="楷体_GB2312" pitchFamily="49" charset="-122"/>
              </a:rPr>
              <a:t>计算机科学系</a:t>
            </a:r>
          </a:p>
        </p:txBody>
      </p:sp>
      <p:sp>
        <p:nvSpPr>
          <p:cNvPr id="4" name="Slide Number Placeholder 3"/>
          <p:cNvSpPr>
            <a:spLocks noGrp="1"/>
          </p:cNvSpPr>
          <p:nvPr>
            <p:ph type="sldNum" sz="quarter" idx="2"/>
          </p:nvPr>
        </p:nvSpPr>
        <p:spPr/>
        <p:txBody>
          <a:bodyPr/>
          <a:lstStyle/>
          <a:p>
            <a:pPr lvl="0" algn="r"/>
            <a:fld id="{93AE1883-0942-4AA3-9DB2-9C7C3A0314B1}" type="slidenum">
              <a:rPr sz="100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381000" y="304800"/>
            <a:ext cx="7848600" cy="67627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612775" y="1268413"/>
            <a:ext cx="7921625" cy="45259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9"/>
          <p:cNvSpPr txBox="1">
            <a:spLocks noChangeArrowheads="1"/>
          </p:cNvSpPr>
          <p:nvPr userDrawn="1"/>
        </p:nvSpPr>
        <p:spPr bwMode="auto">
          <a:xfrm>
            <a:off x="4114800" y="6521450"/>
            <a:ext cx="914400" cy="336550"/>
          </a:xfrm>
          <a:prstGeom prst="rect">
            <a:avLst/>
          </a:prstGeom>
          <a:noFill/>
          <a:ln>
            <a:noFill/>
          </a:ln>
          <a:effectLst/>
        </p:spPr>
        <p:txBody>
          <a:bodyPr>
            <a:spAutoFit/>
          </a:bodyPr>
          <a:lstStyle>
            <a:lvl1pPr>
              <a:defRPr sz="2600" b="1">
                <a:solidFill>
                  <a:schemeClr val="tx1"/>
                </a:solidFill>
                <a:latin typeface="Arial" panose="020B0604020202020204" pitchFamily="34" charset="0"/>
                <a:ea typeface="宋体" panose="02010600030101010101" pitchFamily="2" charset="-122"/>
              </a:defRPr>
            </a:lvl1pPr>
            <a:lvl2pPr marL="742950" indent="-285750">
              <a:defRPr sz="2600" b="1">
                <a:solidFill>
                  <a:schemeClr val="tx1"/>
                </a:solidFill>
                <a:latin typeface="Arial" panose="020B0604020202020204" pitchFamily="34" charset="0"/>
                <a:ea typeface="宋体" panose="02010600030101010101" pitchFamily="2" charset="-122"/>
              </a:defRPr>
            </a:lvl2pPr>
            <a:lvl3pPr marL="1143000" indent="-228600">
              <a:defRPr sz="2600" b="1">
                <a:solidFill>
                  <a:schemeClr val="tx1"/>
                </a:solidFill>
                <a:latin typeface="Arial" panose="020B0604020202020204" pitchFamily="34" charset="0"/>
                <a:ea typeface="宋体" panose="02010600030101010101" pitchFamily="2" charset="-122"/>
              </a:defRPr>
            </a:lvl3pPr>
            <a:lvl4pPr marL="1600200" indent="-228600">
              <a:defRPr sz="2600" b="1">
                <a:solidFill>
                  <a:schemeClr val="tx1"/>
                </a:solidFill>
                <a:latin typeface="Arial" panose="020B0604020202020204" pitchFamily="34" charset="0"/>
                <a:ea typeface="宋体" panose="02010600030101010101" pitchFamily="2" charset="-122"/>
              </a:defRPr>
            </a:lvl4pPr>
            <a:lvl5pPr marL="2057400" indent="-228600">
              <a:defRPr sz="2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6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600">
                <a:ea typeface="华文琥珀" panose="02010800040101010101" pitchFamily="2" charset="-122"/>
              </a:rPr>
              <a:t>- </a:t>
            </a:r>
            <a:fld id="{FC4D12DA-3C9E-44C9-BBEA-B81B9B41DAF8}" type="slidenum">
              <a:rPr lang="en-US" altLang="zh-CN" sz="1600" smtClean="0">
                <a:ea typeface="华文琥珀" panose="02010800040101010101" pitchFamily="2" charset="-122"/>
              </a:rPr>
              <a:t>‹#›</a:t>
            </a:fld>
            <a:r>
              <a:rPr lang="en-US" altLang="zh-CN" sz="1600">
                <a:ea typeface="华文琥珀" panose="02010800040101010101" pitchFamily="2" charset="-122"/>
              </a:rPr>
              <a:t> -</a:t>
            </a:r>
          </a:p>
        </p:txBody>
      </p:sp>
      <p:sp>
        <p:nvSpPr>
          <p:cNvPr id="1029" name="Line 32"/>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p:spPr>
        <p:txBody>
          <a:bodyPr wrap="none" anchor="ctr"/>
          <a:lstStyle/>
          <a:p>
            <a:pPr>
              <a:defRPr/>
            </a:pPr>
            <a:endParaRPr lang="zh-CN" altLang="en-US"/>
          </a:p>
        </p:txBody>
      </p:sp>
      <p:sp>
        <p:nvSpPr>
          <p:cNvPr id="146442" name="Text Box 10"/>
          <p:cNvSpPr txBox="1">
            <a:spLocks noChangeArrowheads="1"/>
          </p:cNvSpPr>
          <p:nvPr userDrawn="1"/>
        </p:nvSpPr>
        <p:spPr bwMode="auto">
          <a:xfrm>
            <a:off x="7543800" y="6553200"/>
            <a:ext cx="1504950" cy="246221"/>
          </a:xfrm>
          <a:prstGeom prst="rect">
            <a:avLst/>
          </a:prstGeom>
          <a:noFill/>
          <a:ln w="9525">
            <a:noFill/>
            <a:miter lim="800000"/>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zh-CN" altLang="en-US" sz="1000" dirty="0">
                <a:solidFill>
                  <a:srgbClr val="006699"/>
                </a:solidFill>
                <a:latin typeface="Helvetica" pitchFamily="34" charset="0"/>
                <a:ea typeface="MS PGothic" panose="020B0600070205080204" pitchFamily="34" charset="-128"/>
              </a:rPr>
              <a:t>计算学部智能软件中心</a:t>
            </a:r>
          </a:p>
        </p:txBody>
      </p:sp>
      <p:sp>
        <p:nvSpPr>
          <p:cNvPr id="146443" name="Text Box 11"/>
          <p:cNvSpPr txBox="1">
            <a:spLocks noChangeArrowheads="1"/>
          </p:cNvSpPr>
          <p:nvPr userDrawn="1"/>
        </p:nvSpPr>
        <p:spPr bwMode="auto">
          <a:xfrm>
            <a:off x="76200" y="6602413"/>
            <a:ext cx="1338828" cy="246221"/>
          </a:xfrm>
          <a:prstGeom prst="rect">
            <a:avLst/>
          </a:prstGeom>
          <a:noFill/>
          <a:ln w="9525">
            <a:noFill/>
            <a:miter lim="800000"/>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1000" dirty="0">
                <a:solidFill>
                  <a:srgbClr val="006699"/>
                </a:solidFill>
                <a:latin typeface="Helvetica" pitchFamily="34" charset="0"/>
                <a:ea typeface="MS PGothic" panose="020B0600070205080204" pitchFamily="34" charset="-128"/>
              </a:rPr>
              <a:t>操作系统设计与实现</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7.bin"/><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hyperlink" Target="http://www.qqread.com/tag/1816/index.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7.wmf"/></Relationships>
</file>

<file path=ppt/slides/_rels/slide5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mailto:qumingcheng@hit.edu.c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5"/>
          <p:cNvSpPr>
            <a:spLocks noChangeArrowheads="1"/>
          </p:cNvSpPr>
          <p:nvPr/>
        </p:nvSpPr>
        <p:spPr bwMode="auto">
          <a:xfrm>
            <a:off x="990600" y="152400"/>
            <a:ext cx="6629400"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dirty="0">
                <a:solidFill>
                  <a:srgbClr val="FF0000"/>
                </a:solidFill>
                <a:latin typeface="Arial Black" panose="020B0A04020102020204" pitchFamily="34" charset="0"/>
                <a:ea typeface="黑体" panose="02010609060101010101" pitchFamily="49" charset="-122"/>
              </a:rPr>
              <a:t>第</a:t>
            </a:r>
            <a:r>
              <a:rPr lang="en-US" altLang="zh-CN" sz="4400" dirty="0">
                <a:solidFill>
                  <a:srgbClr val="FF0000"/>
                </a:solidFill>
                <a:latin typeface="Arial Black" panose="020B0A04020102020204" pitchFamily="34" charset="0"/>
                <a:ea typeface="黑体" panose="02010609060101010101" pitchFamily="49" charset="-122"/>
              </a:rPr>
              <a:t>11</a:t>
            </a:r>
            <a:r>
              <a:rPr lang="zh-CN" altLang="en-US" sz="4400" dirty="0">
                <a:solidFill>
                  <a:srgbClr val="FF0000"/>
                </a:solidFill>
                <a:latin typeface="Arial Black" panose="020B0A04020102020204" pitchFamily="34" charset="0"/>
                <a:ea typeface="黑体" panose="02010609060101010101" pitchFamily="49" charset="-122"/>
              </a:rPr>
              <a:t>章 磁盘与文件</a:t>
            </a:r>
          </a:p>
        </p:txBody>
      </p:sp>
      <p:sp>
        <p:nvSpPr>
          <p:cNvPr id="4" name="Rectangle 3"/>
          <p:cNvSpPr txBox="1">
            <a:spLocks noChangeArrowheads="1"/>
          </p:cNvSpPr>
          <p:nvPr/>
        </p:nvSpPr>
        <p:spPr bwMode="auto">
          <a:xfrm>
            <a:off x="304800" y="18288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algn="ctr" eaLnBrk="1" hangingPunct="1">
              <a:lnSpc>
                <a:spcPct val="90000"/>
              </a:lnSpc>
              <a:buFontTx/>
              <a:buNone/>
              <a:defRPr/>
            </a:pPr>
            <a:r>
              <a:rPr lang="zh-CN" altLang="en-US" kern="0" dirty="0">
                <a:latin typeface="宋体" panose="02010600030101010101" pitchFamily="2" charset="-122"/>
                <a:cs typeface="Times New Roman" panose="02020603050405020304" pitchFamily="18" charset="0"/>
              </a:rPr>
              <a:t>主讲教师：曲明成</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sz="2400" kern="0" dirty="0">
                <a:latin typeface="宋体" panose="02010600030101010101" pitchFamily="2" charset="-122"/>
                <a:cs typeface="Times New Roman" panose="02020603050405020304" pitchFamily="18" charset="0"/>
              </a:rPr>
              <a:t>电   话：</a:t>
            </a:r>
            <a:r>
              <a:rPr lang="zh-CN" altLang="en-US" sz="2400" kern="0" dirty="0">
                <a:solidFill>
                  <a:srgbClr val="A50021"/>
                </a:solidFill>
                <a:latin typeface="宋体" panose="02010600030101010101" pitchFamily="2" charset="-122"/>
                <a:cs typeface="Times New Roman" panose="02020603050405020304" pitchFamily="18" charset="0"/>
              </a:rPr>
              <a:t> </a:t>
            </a:r>
            <a:r>
              <a:rPr lang="en-US" altLang="zh-CN" sz="2400" kern="0" dirty="0">
                <a:solidFill>
                  <a:srgbClr val="A50021"/>
                </a:solidFill>
                <a:latin typeface="宋体" panose="02010600030101010101" pitchFamily="2" charset="-122"/>
                <a:cs typeface="Times New Roman" panose="02020603050405020304" pitchFamily="18" charset="0"/>
              </a:rPr>
              <a:t>15645102418</a:t>
            </a:r>
          </a:p>
          <a:p>
            <a:pPr algn="ctr" eaLnBrk="1" hangingPunct="1">
              <a:lnSpc>
                <a:spcPct val="90000"/>
              </a:lnSpc>
              <a:buFontTx/>
              <a:buNone/>
              <a:defRPr/>
            </a:pPr>
            <a:r>
              <a:rPr lang="en-US" altLang="zh-CN" sz="2400" kern="0" dirty="0">
                <a:latin typeface="宋体" panose="02010600030101010101" pitchFamily="2" charset="-122"/>
                <a:cs typeface="Times New Roman" panose="02020603050405020304" pitchFamily="18" charset="0"/>
              </a:rPr>
              <a:t>E-mail</a:t>
            </a:r>
            <a:r>
              <a:rPr lang="zh-CN" altLang="en-US" sz="2400" kern="0" dirty="0">
                <a:latin typeface="宋体" panose="02010600030101010101" pitchFamily="2" charset="-122"/>
                <a:cs typeface="Times New Roman" panose="02020603050405020304" pitchFamily="18" charset="0"/>
              </a:rPr>
              <a:t>： </a:t>
            </a:r>
            <a:r>
              <a:rPr lang="en-US" altLang="zh-CN" sz="2400" kern="0" dirty="0" err="1">
                <a:latin typeface="宋体" panose="02010600030101010101" pitchFamily="2" charset="-122"/>
                <a:cs typeface="Times New Roman" panose="02020603050405020304" pitchFamily="18" charset="0"/>
              </a:rPr>
              <a:t>qumingcheng@126.com</a:t>
            </a: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sz="24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r>
              <a:rPr lang="zh-CN" altLang="en-US" kern="0" dirty="0">
                <a:solidFill>
                  <a:srgbClr val="993300"/>
                </a:solidFill>
                <a:latin typeface="宋体" panose="02010600030101010101" pitchFamily="2" charset="-122"/>
                <a:cs typeface="Times New Roman" panose="02020603050405020304" pitchFamily="18" charset="0"/>
              </a:rPr>
              <a:t>哈工大计算学部</a:t>
            </a:r>
            <a:r>
              <a:rPr lang="en-US" altLang="zh-CN" kern="0" dirty="0">
                <a:solidFill>
                  <a:srgbClr val="993300"/>
                </a:solidFill>
                <a:latin typeface="宋体" panose="02010600030101010101" pitchFamily="2" charset="-122"/>
                <a:cs typeface="Times New Roman" panose="02020603050405020304" pitchFamily="18" charset="0"/>
              </a:rPr>
              <a:t>-</a:t>
            </a:r>
            <a:r>
              <a:rPr lang="zh-CN" altLang="en-US" kern="0" dirty="0">
                <a:solidFill>
                  <a:srgbClr val="993300"/>
                </a:solidFill>
                <a:latin typeface="宋体" panose="02010600030101010101" pitchFamily="2" charset="-122"/>
                <a:cs typeface="Times New Roman" panose="02020603050405020304" pitchFamily="18" charset="0"/>
              </a:rPr>
              <a:t>智能软件中心</a:t>
            </a:r>
            <a:endParaRPr lang="zh-CN" altLang="en-US" sz="2000" kern="0" dirty="0">
              <a:latin typeface="宋体" panose="02010600030101010101" pitchFamily="2" charset="-122"/>
              <a:cs typeface="Times New Roman" panose="02020603050405020304" pitchFamily="18" charset="0"/>
            </a:endParaRPr>
          </a:p>
          <a:p>
            <a:pPr algn="ctr" eaLnBrk="1" hangingPunct="1">
              <a:lnSpc>
                <a:spcPct val="90000"/>
              </a:lnSpc>
              <a:buFontTx/>
              <a:buNone/>
              <a:defRPr/>
            </a:pPr>
            <a:endParaRPr lang="en-US" altLang="zh-CN" kern="0" dirty="0">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I/O</a:t>
            </a:r>
            <a:r>
              <a:rPr lang="zh-CN" altLang="en-US"/>
              <a:t>过程是解开许多磁盘问题的钥匙</a:t>
            </a:r>
          </a:p>
        </p:txBody>
      </p:sp>
      <p:sp>
        <p:nvSpPr>
          <p:cNvPr id="510979" name="Rectangle 3"/>
          <p:cNvSpPr>
            <a:spLocks noChangeArrowheads="1"/>
          </p:cNvSpPr>
          <p:nvPr/>
        </p:nvSpPr>
        <p:spPr bwMode="auto">
          <a:xfrm>
            <a:off x="841375" y="1073150"/>
            <a:ext cx="7007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分析磁盘扇区尺寸：</a:t>
            </a:r>
          </a:p>
        </p:txBody>
      </p:sp>
      <p:grpSp>
        <p:nvGrpSpPr>
          <p:cNvPr id="2" name="Group 4"/>
          <p:cNvGrpSpPr/>
          <p:nvPr/>
        </p:nvGrpSpPr>
        <p:grpSpPr bwMode="auto">
          <a:xfrm>
            <a:off x="1219200" y="1447800"/>
            <a:ext cx="7239000" cy="1600200"/>
            <a:chOff x="768" y="1008"/>
            <a:chExt cx="4560" cy="1008"/>
          </a:xfrm>
        </p:grpSpPr>
        <p:sp>
          <p:nvSpPr>
            <p:cNvPr id="12315" name="Rectangle 5"/>
            <p:cNvSpPr>
              <a:spLocks noChangeArrowheads="1"/>
            </p:cNvSpPr>
            <p:nvPr/>
          </p:nvSpPr>
          <p:spPr bwMode="auto">
            <a:xfrm>
              <a:off x="981" y="1248"/>
              <a:ext cx="4176" cy="448"/>
            </a:xfrm>
            <a:prstGeom prst="rect">
              <a:avLst/>
            </a:prstGeom>
            <a:noFill/>
            <a:ln w="9525" algn="ctr">
              <a:solidFill>
                <a:srgbClr val="FF0000"/>
              </a:solidFill>
              <a:miter lim="800000"/>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2316"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ln>
          </p:spPr>
          <p:txBody>
            <a:bodyPr rot="10800000"/>
            <a:lstStyle/>
            <a:p>
              <a:pPr algn="ctr" eaLnBrk="1" hangingPunct="1"/>
              <a:r>
                <a:rPr lang="en-US" altLang="zh-CN" sz="2000"/>
                <a:t>12 ~ 8 ms</a:t>
              </a:r>
            </a:p>
          </p:txBody>
        </p:sp>
        <p:sp>
          <p:nvSpPr>
            <p:cNvPr id="12317"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ln>
          </p:spPr>
          <p:txBody>
            <a:bodyPr rot="10800000"/>
            <a:lstStyle/>
            <a:p>
              <a:pPr algn="ctr" eaLnBrk="1" hangingPunct="1"/>
              <a:r>
                <a:rPr lang="en-US" altLang="zh-CN" sz="2000"/>
                <a:t>8 ~ 4 ms</a:t>
              </a:r>
            </a:p>
          </p:txBody>
        </p:sp>
        <p:sp>
          <p:nvSpPr>
            <p:cNvPr id="12318"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ln>
          </p:spPr>
          <p:txBody>
            <a:bodyPr rot="10800000"/>
            <a:lstStyle/>
            <a:p>
              <a:pPr algn="ctr" eaLnBrk="1" hangingPunct="1"/>
              <a:r>
                <a:rPr lang="zh-CN" altLang="en-US" sz="2000"/>
                <a:t>约</a:t>
              </a:r>
              <a:r>
                <a:rPr lang="en-US" altLang="zh-CN" sz="2000"/>
                <a:t>0.25ms</a:t>
              </a:r>
            </a:p>
          </p:txBody>
        </p:sp>
        <p:sp>
          <p:nvSpPr>
            <p:cNvPr id="12319"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ln>
          </p:spPr>
          <p:txBody>
            <a:bodyPr rot="10800000"/>
            <a:lstStyle/>
            <a:p>
              <a:pPr algn="ctr" eaLnBrk="1" hangingPunct="1"/>
              <a:r>
                <a:rPr lang="zh-CN" altLang="en-US" sz="2000"/>
                <a:t>前两项可以忽略</a:t>
              </a:r>
              <a:r>
                <a:rPr lang="en-US" altLang="zh-CN" sz="2000"/>
                <a:t>!</a:t>
              </a:r>
            </a:p>
          </p:txBody>
        </p:sp>
      </p:grpSp>
      <p:grpSp>
        <p:nvGrpSpPr>
          <p:cNvPr id="3" name="Group 10"/>
          <p:cNvGrpSpPr/>
          <p:nvPr/>
        </p:nvGrpSpPr>
        <p:grpSpPr bwMode="auto">
          <a:xfrm>
            <a:off x="838200" y="3124200"/>
            <a:ext cx="7772400" cy="609600"/>
            <a:chOff x="672" y="2090"/>
            <a:chExt cx="4896" cy="384"/>
          </a:xfrm>
        </p:grpSpPr>
        <p:sp>
          <p:nvSpPr>
            <p:cNvPr id="12313" name="Rectangle 11"/>
            <p:cNvSpPr>
              <a:spLocks noChangeArrowheads="1"/>
            </p:cNvSpPr>
            <p:nvPr/>
          </p:nvSpPr>
          <p:spPr bwMode="auto">
            <a:xfrm>
              <a:off x="672" y="2090"/>
              <a:ext cx="4896" cy="384"/>
            </a:xfrm>
            <a:prstGeom prst="rect">
              <a:avLst/>
            </a:prstGeom>
            <a:noFill/>
            <a:ln w="9525">
              <a:noFill/>
              <a:miter lim="800000"/>
            </a:ln>
          </p:spPr>
          <p:txBody>
            <a:bodyPr wrap="square">
              <a:spAutoFit/>
            </a:bodyPr>
            <a:lstStyle/>
            <a:p>
              <a:pPr lvl="1" eaLnBrk="1" hangingPunct="1">
                <a:lnSpc>
                  <a:spcPct val="140000"/>
                </a:lnSpc>
              </a:pPr>
              <a:r>
                <a:rPr lang="zh-CN" altLang="en-US" sz="2400" dirty="0"/>
                <a:t>扇区尺寸为</a:t>
              </a:r>
              <a:r>
                <a:rPr lang="en-US" altLang="zh-CN" sz="2400" dirty="0">
                  <a:solidFill>
                    <a:srgbClr val="FF0000"/>
                  </a:solidFill>
                </a:rPr>
                <a:t>1 byte</a:t>
              </a:r>
              <a:r>
                <a:rPr lang="zh-CN" altLang="en-US" sz="2400" dirty="0"/>
                <a:t>：没有碎片；传输速度百字节</a:t>
              </a:r>
              <a:r>
                <a:rPr lang="en-US" altLang="zh-CN" sz="2400" dirty="0"/>
                <a:t> /</a:t>
              </a:r>
              <a:r>
                <a:rPr lang="zh-CN" altLang="en-US" sz="2400" dirty="0"/>
                <a:t>秒</a:t>
              </a:r>
              <a:endParaRPr lang="en-US" altLang="zh-CN" sz="2400" dirty="0"/>
            </a:p>
          </p:txBody>
        </p:sp>
        <p:pic>
          <p:nvPicPr>
            <p:cNvPr id="12314" name="Picture 12" descr="j0115835"/>
            <p:cNvPicPr>
              <a:picLocks noChangeAspect="1" noChangeArrowheads="1"/>
            </p:cNvPicPr>
            <p:nvPr/>
          </p:nvPicPr>
          <p:blipFill>
            <a:blip r:embed="rId2" cstate="print"/>
            <a:srcRect/>
            <a:stretch>
              <a:fillRect/>
            </a:stretch>
          </p:blipFill>
          <p:spPr bwMode="auto">
            <a:xfrm>
              <a:off x="837" y="2218"/>
              <a:ext cx="119" cy="121"/>
            </a:xfrm>
            <a:prstGeom prst="rect">
              <a:avLst/>
            </a:prstGeom>
            <a:noFill/>
            <a:ln w="9525">
              <a:noFill/>
              <a:miter lim="800000"/>
              <a:headEnd/>
              <a:tailEnd/>
            </a:ln>
          </p:spPr>
        </p:pic>
      </p:grpSp>
      <p:grpSp>
        <p:nvGrpSpPr>
          <p:cNvPr id="4" name="Group 13"/>
          <p:cNvGrpSpPr/>
          <p:nvPr/>
        </p:nvGrpSpPr>
        <p:grpSpPr bwMode="auto">
          <a:xfrm>
            <a:off x="879764" y="3695700"/>
            <a:ext cx="8229600" cy="609600"/>
            <a:chOff x="696" y="2760"/>
            <a:chExt cx="4752" cy="384"/>
          </a:xfrm>
        </p:grpSpPr>
        <p:sp>
          <p:nvSpPr>
            <p:cNvPr id="12311" name="Rectangle 14"/>
            <p:cNvSpPr>
              <a:spLocks noChangeArrowheads="1"/>
            </p:cNvSpPr>
            <p:nvPr/>
          </p:nvSpPr>
          <p:spPr bwMode="auto">
            <a:xfrm>
              <a:off x="696" y="2760"/>
              <a:ext cx="4752" cy="384"/>
            </a:xfrm>
            <a:prstGeom prst="rect">
              <a:avLst/>
            </a:prstGeom>
            <a:noFill/>
            <a:ln w="9525">
              <a:noFill/>
              <a:miter lim="800000"/>
            </a:ln>
          </p:spPr>
          <p:txBody>
            <a:bodyPr>
              <a:spAutoFit/>
            </a:bodyPr>
            <a:lstStyle/>
            <a:p>
              <a:pPr lvl="1" eaLnBrk="1" hangingPunct="1">
                <a:lnSpc>
                  <a:spcPct val="140000"/>
                </a:lnSpc>
              </a:pPr>
              <a:r>
                <a:rPr lang="zh-CN" altLang="en-US" sz="2400" dirty="0"/>
                <a:t>扇区尺寸</a:t>
              </a:r>
              <a:r>
                <a:rPr lang="en-US" altLang="zh-CN" sz="2400" dirty="0">
                  <a:solidFill>
                    <a:srgbClr val="FF0000"/>
                  </a:solidFill>
                </a:rPr>
                <a:t>1 </a:t>
              </a:r>
              <a:r>
                <a:rPr lang="en-US" altLang="zh-CN" sz="2400" dirty="0" err="1">
                  <a:solidFill>
                    <a:srgbClr val="FF0000"/>
                  </a:solidFill>
                </a:rPr>
                <a:t>KByte</a:t>
              </a:r>
              <a:r>
                <a:rPr lang="zh-CN" altLang="en-US" sz="2400" dirty="0"/>
                <a:t>：平均碎片</a:t>
              </a:r>
              <a:r>
                <a:rPr lang="en-US" altLang="zh-CN" sz="2400" dirty="0" err="1"/>
                <a:t>0.5K</a:t>
              </a:r>
              <a:r>
                <a:rPr lang="zh-CN" altLang="en-US" sz="2400" dirty="0"/>
                <a:t>；传输</a:t>
              </a:r>
              <a:r>
                <a:rPr lang="en-US" altLang="zh-CN" sz="2400" dirty="0">
                  <a:solidFill>
                    <a:srgbClr val="FF0000"/>
                  </a:solidFill>
                </a:rPr>
                <a:t>x</a:t>
              </a:r>
              <a:r>
                <a:rPr lang="en-US" altLang="zh-CN" sz="2400" dirty="0"/>
                <a:t> </a:t>
              </a:r>
              <a:r>
                <a:rPr lang="en-US" altLang="zh-CN" sz="2400" dirty="0" err="1"/>
                <a:t>KByte</a:t>
              </a:r>
              <a:r>
                <a:rPr lang="en-US" altLang="zh-CN" sz="2400" dirty="0"/>
                <a:t>/</a:t>
              </a:r>
              <a:r>
                <a:rPr lang="zh-CN" altLang="en-US" sz="2400" dirty="0"/>
                <a:t>秒</a:t>
              </a:r>
            </a:p>
          </p:txBody>
        </p:sp>
        <p:pic>
          <p:nvPicPr>
            <p:cNvPr id="12312" name="Picture 15" descr="j0115835"/>
            <p:cNvPicPr>
              <a:picLocks noChangeAspect="1" noChangeArrowheads="1"/>
            </p:cNvPicPr>
            <p:nvPr/>
          </p:nvPicPr>
          <p:blipFill>
            <a:blip r:embed="rId2" cstate="print"/>
            <a:srcRect/>
            <a:stretch>
              <a:fillRect/>
            </a:stretch>
          </p:blipFill>
          <p:spPr bwMode="auto">
            <a:xfrm>
              <a:off x="804" y="2908"/>
              <a:ext cx="119" cy="121"/>
            </a:xfrm>
            <a:prstGeom prst="rect">
              <a:avLst/>
            </a:prstGeom>
            <a:noFill/>
            <a:ln w="9525">
              <a:noFill/>
              <a:miter lim="800000"/>
              <a:headEnd/>
              <a:tailEnd/>
            </a:ln>
          </p:spPr>
        </p:pic>
      </p:grpSp>
      <p:grpSp>
        <p:nvGrpSpPr>
          <p:cNvPr id="5" name="Group 16"/>
          <p:cNvGrpSpPr/>
          <p:nvPr/>
        </p:nvGrpSpPr>
        <p:grpSpPr bwMode="auto">
          <a:xfrm>
            <a:off x="838200" y="4267200"/>
            <a:ext cx="7924800" cy="609600"/>
            <a:chOff x="672" y="3456"/>
            <a:chExt cx="4992" cy="384"/>
          </a:xfrm>
        </p:grpSpPr>
        <p:sp>
          <p:nvSpPr>
            <p:cNvPr id="12309" name="Rectangle 17"/>
            <p:cNvSpPr>
              <a:spLocks noChangeArrowheads="1"/>
            </p:cNvSpPr>
            <p:nvPr/>
          </p:nvSpPr>
          <p:spPr bwMode="auto">
            <a:xfrm>
              <a:off x="672" y="3456"/>
              <a:ext cx="4992" cy="384"/>
            </a:xfrm>
            <a:prstGeom prst="rect">
              <a:avLst/>
            </a:prstGeom>
            <a:noFill/>
            <a:ln w="9525">
              <a:noFill/>
              <a:miter lim="800000"/>
            </a:ln>
          </p:spPr>
          <p:txBody>
            <a:bodyPr>
              <a:spAutoFit/>
            </a:bodyPr>
            <a:lstStyle/>
            <a:p>
              <a:pPr lvl="1" eaLnBrk="1" hangingPunct="1">
                <a:lnSpc>
                  <a:spcPct val="140000"/>
                </a:lnSpc>
              </a:pPr>
              <a:r>
                <a:rPr lang="zh-CN" altLang="en-US" sz="2400" dirty="0"/>
                <a:t>扇区尺寸</a:t>
              </a:r>
              <a:r>
                <a:rPr lang="en-US" altLang="zh-CN" sz="2400" dirty="0">
                  <a:solidFill>
                    <a:srgbClr val="FF0000"/>
                  </a:solidFill>
                </a:rPr>
                <a:t>1 </a:t>
              </a:r>
              <a:r>
                <a:rPr lang="en-US" altLang="zh-CN" sz="2400" dirty="0" err="1">
                  <a:solidFill>
                    <a:srgbClr val="FF0000"/>
                  </a:solidFill>
                </a:rPr>
                <a:t>MByte</a:t>
              </a:r>
              <a:r>
                <a:rPr lang="zh-CN" altLang="en-US" sz="2400" dirty="0"/>
                <a:t>：平均碎片</a:t>
              </a:r>
              <a:r>
                <a:rPr lang="en-US" altLang="zh-CN" sz="2400" dirty="0" err="1"/>
                <a:t>0.5M</a:t>
              </a:r>
              <a:r>
                <a:rPr lang="zh-CN" altLang="en-US" sz="2400" dirty="0"/>
                <a:t>；传输</a:t>
              </a:r>
              <a:r>
                <a:rPr lang="en-US" altLang="zh-CN" sz="2400" dirty="0">
                  <a:solidFill>
                    <a:srgbClr val="FF0000"/>
                  </a:solidFill>
                </a:rPr>
                <a:t>x</a:t>
              </a:r>
              <a:r>
                <a:rPr lang="en-US" altLang="zh-CN" sz="2400" dirty="0"/>
                <a:t> Mbyte/</a:t>
              </a:r>
              <a:r>
                <a:rPr lang="zh-CN" altLang="en-US" sz="2400" dirty="0"/>
                <a:t>秒</a:t>
              </a:r>
            </a:p>
          </p:txBody>
        </p:sp>
        <p:pic>
          <p:nvPicPr>
            <p:cNvPr id="12310" name="Picture 18" descr="j0115835"/>
            <p:cNvPicPr>
              <a:picLocks noChangeAspect="1" noChangeArrowheads="1"/>
            </p:cNvPicPr>
            <p:nvPr/>
          </p:nvPicPr>
          <p:blipFill>
            <a:blip r:embed="rId2" cstate="print"/>
            <a:srcRect/>
            <a:stretch>
              <a:fillRect/>
            </a:stretch>
          </p:blipFill>
          <p:spPr bwMode="auto">
            <a:xfrm>
              <a:off x="837" y="3610"/>
              <a:ext cx="119" cy="121"/>
            </a:xfrm>
            <a:prstGeom prst="rect">
              <a:avLst/>
            </a:prstGeom>
            <a:noFill/>
            <a:ln w="9525">
              <a:noFill/>
              <a:miter lim="800000"/>
              <a:headEnd/>
              <a:tailEnd/>
            </a:ln>
          </p:spPr>
        </p:pic>
      </p:grpSp>
      <p:grpSp>
        <p:nvGrpSpPr>
          <p:cNvPr id="6" name="Group 19"/>
          <p:cNvGrpSpPr/>
          <p:nvPr/>
        </p:nvGrpSpPr>
        <p:grpSpPr bwMode="auto">
          <a:xfrm>
            <a:off x="3244850" y="5105400"/>
            <a:ext cx="3384550" cy="1781175"/>
            <a:chOff x="1996" y="3216"/>
            <a:chExt cx="2132" cy="1122"/>
          </a:xfrm>
        </p:grpSpPr>
        <p:sp>
          <p:nvSpPr>
            <p:cNvPr id="12297" name="Line 20"/>
            <p:cNvSpPr>
              <a:spLocks noChangeShapeType="1"/>
            </p:cNvSpPr>
            <p:nvPr/>
          </p:nvSpPr>
          <p:spPr bwMode="auto">
            <a:xfrm>
              <a:off x="2016" y="4098"/>
              <a:ext cx="2112" cy="0"/>
            </a:xfrm>
            <a:prstGeom prst="line">
              <a:avLst/>
            </a:prstGeom>
            <a:noFill/>
            <a:ln w="28575">
              <a:solidFill>
                <a:schemeClr val="tx1"/>
              </a:solidFill>
              <a:round/>
              <a:tailEnd type="triangle" w="med" len="med"/>
            </a:ln>
          </p:spPr>
          <p:txBody>
            <a:bodyPr/>
            <a:lstStyle/>
            <a:p>
              <a:endParaRPr lang="zh-CN" altLang="en-US"/>
            </a:p>
          </p:txBody>
        </p:sp>
        <p:sp>
          <p:nvSpPr>
            <p:cNvPr id="12298" name="Text Box 21"/>
            <p:cNvSpPr txBox="1">
              <a:spLocks noChangeArrowheads="1"/>
            </p:cNvSpPr>
            <p:nvPr/>
          </p:nvSpPr>
          <p:spPr bwMode="auto">
            <a:xfrm>
              <a:off x="2928" y="4089"/>
              <a:ext cx="1056" cy="231"/>
            </a:xfrm>
            <a:prstGeom prst="rect">
              <a:avLst/>
            </a:prstGeom>
            <a:noFill/>
            <a:ln w="9525" algn="ctr">
              <a:noFill/>
              <a:miter lim="800000"/>
            </a:ln>
          </p:spPr>
          <p:txBody>
            <a:bodyPr>
              <a:spAutoFit/>
            </a:bodyPr>
            <a:lstStyle/>
            <a:p>
              <a:pPr algn="ctr" eaLnBrk="1" hangingPunct="1">
                <a:spcBef>
                  <a:spcPct val="50000"/>
                </a:spcBef>
              </a:pPr>
              <a:r>
                <a:rPr lang="zh-CN" altLang="en-US" sz="1800">
                  <a:solidFill>
                    <a:schemeClr val="accent2"/>
                  </a:solidFill>
                </a:rPr>
                <a:t>扇区大小</a:t>
              </a:r>
            </a:p>
          </p:txBody>
        </p:sp>
        <p:sp>
          <p:nvSpPr>
            <p:cNvPr id="12299" name="Line 22"/>
            <p:cNvSpPr>
              <a:spLocks noChangeShapeType="1"/>
            </p:cNvSpPr>
            <p:nvPr/>
          </p:nvSpPr>
          <p:spPr bwMode="auto">
            <a:xfrm flipV="1">
              <a:off x="2256" y="3234"/>
              <a:ext cx="0" cy="1056"/>
            </a:xfrm>
            <a:prstGeom prst="line">
              <a:avLst/>
            </a:prstGeom>
            <a:noFill/>
            <a:ln w="28575">
              <a:solidFill>
                <a:schemeClr val="hlink"/>
              </a:solidFill>
              <a:round/>
              <a:tailEnd type="triangle" w="med" len="med"/>
            </a:ln>
          </p:spPr>
          <p:txBody>
            <a:bodyPr/>
            <a:lstStyle/>
            <a:p>
              <a:endParaRPr lang="zh-CN" altLang="en-US"/>
            </a:p>
          </p:txBody>
        </p:sp>
        <p:sp>
          <p:nvSpPr>
            <p:cNvPr id="12300" name="Text Box 23"/>
            <p:cNvSpPr txBox="1">
              <a:spLocks noChangeArrowheads="1"/>
            </p:cNvSpPr>
            <p:nvPr/>
          </p:nvSpPr>
          <p:spPr bwMode="auto">
            <a:xfrm>
              <a:off x="1996" y="3234"/>
              <a:ext cx="308" cy="1104"/>
            </a:xfrm>
            <a:prstGeom prst="rect">
              <a:avLst/>
            </a:prstGeom>
            <a:noFill/>
            <a:ln w="9525" algn="ctr">
              <a:noFill/>
              <a:miter lim="800000"/>
            </a:ln>
          </p:spPr>
          <p:txBody>
            <a:bodyPr vert="eaVert">
              <a:spAutoFit/>
            </a:bodyPr>
            <a:lstStyle/>
            <a:p>
              <a:pPr eaLnBrk="1" hangingPunct="1">
                <a:spcBef>
                  <a:spcPct val="50000"/>
                </a:spcBef>
              </a:pPr>
              <a:r>
                <a:rPr lang="zh-CN" altLang="en-US" sz="2000">
                  <a:solidFill>
                    <a:schemeClr val="accent2"/>
                  </a:solidFill>
                </a:rPr>
                <a:t>空间利用率</a:t>
              </a:r>
            </a:p>
          </p:txBody>
        </p:sp>
        <p:sp>
          <p:nvSpPr>
            <p:cNvPr id="12301" name="Line 24"/>
            <p:cNvSpPr>
              <a:spLocks noChangeShapeType="1"/>
            </p:cNvSpPr>
            <p:nvPr/>
          </p:nvSpPr>
          <p:spPr bwMode="auto">
            <a:xfrm>
              <a:off x="2256" y="3792"/>
              <a:ext cx="1440" cy="0"/>
            </a:xfrm>
            <a:prstGeom prst="line">
              <a:avLst/>
            </a:prstGeom>
            <a:noFill/>
            <a:ln w="19050">
              <a:solidFill>
                <a:schemeClr val="hlink"/>
              </a:solidFill>
              <a:prstDash val="dash"/>
              <a:round/>
            </a:ln>
          </p:spPr>
          <p:txBody>
            <a:bodyPr/>
            <a:lstStyle/>
            <a:p>
              <a:endParaRPr lang="zh-CN" altLang="en-US"/>
            </a:p>
          </p:txBody>
        </p:sp>
        <p:sp>
          <p:nvSpPr>
            <p:cNvPr id="12302" name="Freeform 25"/>
            <p:cNvSpPr/>
            <p:nvPr/>
          </p:nvSpPr>
          <p:spPr bwMode="auto">
            <a:xfrm>
              <a:off x="2400" y="3264"/>
              <a:ext cx="1152" cy="720"/>
            </a:xfrm>
            <a:custGeom>
              <a:avLst/>
              <a:gdLst>
                <a:gd name="T0" fmla="*/ 0 w 1152"/>
                <a:gd name="T1" fmla="*/ 0 h 720"/>
                <a:gd name="T2" fmla="*/ 336 w 1152"/>
                <a:gd name="T3" fmla="*/ 336 h 720"/>
                <a:gd name="T4" fmla="*/ 720 w 1152"/>
                <a:gd name="T5" fmla="*/ 624 h 720"/>
                <a:gd name="T6" fmla="*/ 1152 w 1152"/>
                <a:gd name="T7" fmla="*/ 720 h 720"/>
                <a:gd name="T8" fmla="*/ 0 60000 65536"/>
                <a:gd name="T9" fmla="*/ 0 60000 65536"/>
                <a:gd name="T10" fmla="*/ 0 60000 65536"/>
                <a:gd name="T11" fmla="*/ 0 60000 65536"/>
                <a:gd name="T12" fmla="*/ 0 w 1152"/>
                <a:gd name="T13" fmla="*/ 0 h 720"/>
                <a:gd name="T14" fmla="*/ 1152 w 1152"/>
                <a:gd name="T15" fmla="*/ 720 h 720"/>
              </a:gdLst>
              <a:ahLst/>
              <a:cxnLst>
                <a:cxn ang="T8">
                  <a:pos x="T0" y="T1"/>
                </a:cxn>
                <a:cxn ang="T9">
                  <a:pos x="T2" y="T3"/>
                </a:cxn>
                <a:cxn ang="T10">
                  <a:pos x="T4" y="T5"/>
                </a:cxn>
                <a:cxn ang="T11">
                  <a:pos x="T6" y="T7"/>
                </a:cxn>
              </a:cxnLst>
              <a:rect l="T12" t="T13" r="T14" b="T15"/>
              <a:pathLst>
                <a:path w="1152" h="720">
                  <a:moveTo>
                    <a:pt x="0" y="0"/>
                  </a:moveTo>
                  <a:cubicBezTo>
                    <a:pt x="108" y="116"/>
                    <a:pt x="216" y="232"/>
                    <a:pt x="336" y="336"/>
                  </a:cubicBezTo>
                  <a:cubicBezTo>
                    <a:pt x="456" y="440"/>
                    <a:pt x="584" y="560"/>
                    <a:pt x="720" y="624"/>
                  </a:cubicBezTo>
                  <a:cubicBezTo>
                    <a:pt x="856" y="688"/>
                    <a:pt x="1004" y="704"/>
                    <a:pt x="1152" y="720"/>
                  </a:cubicBezTo>
                </a:path>
              </a:pathLst>
            </a:custGeom>
            <a:noFill/>
            <a:ln w="28575" cap="flat" cmpd="sng">
              <a:solidFill>
                <a:schemeClr val="hlink"/>
              </a:solidFill>
              <a:prstDash val="solid"/>
              <a:round/>
            </a:ln>
          </p:spPr>
          <p:txBody>
            <a:bodyPr/>
            <a:lstStyle/>
            <a:p>
              <a:endParaRPr lang="zh-CN" altLang="en-US"/>
            </a:p>
          </p:txBody>
        </p:sp>
        <p:sp>
          <p:nvSpPr>
            <p:cNvPr id="12303" name="Line 26"/>
            <p:cNvSpPr>
              <a:spLocks noChangeShapeType="1"/>
            </p:cNvSpPr>
            <p:nvPr/>
          </p:nvSpPr>
          <p:spPr bwMode="auto">
            <a:xfrm flipV="1">
              <a:off x="3764" y="3237"/>
              <a:ext cx="0" cy="1056"/>
            </a:xfrm>
            <a:prstGeom prst="line">
              <a:avLst/>
            </a:prstGeom>
            <a:noFill/>
            <a:ln w="28575">
              <a:solidFill>
                <a:srgbClr val="FF3300"/>
              </a:solidFill>
              <a:round/>
              <a:tailEnd type="triangle" w="med" len="med"/>
            </a:ln>
          </p:spPr>
          <p:txBody>
            <a:bodyPr/>
            <a:lstStyle/>
            <a:p>
              <a:endParaRPr lang="zh-CN" altLang="en-US"/>
            </a:p>
          </p:txBody>
        </p:sp>
        <p:sp>
          <p:nvSpPr>
            <p:cNvPr id="12304" name="Text Box 27"/>
            <p:cNvSpPr txBox="1">
              <a:spLocks noChangeArrowheads="1"/>
            </p:cNvSpPr>
            <p:nvPr/>
          </p:nvSpPr>
          <p:spPr bwMode="auto">
            <a:xfrm>
              <a:off x="3744" y="3237"/>
              <a:ext cx="308" cy="795"/>
            </a:xfrm>
            <a:prstGeom prst="rect">
              <a:avLst/>
            </a:prstGeom>
            <a:noFill/>
            <a:ln w="9525" algn="ctr">
              <a:noFill/>
              <a:miter lim="800000"/>
            </a:ln>
          </p:spPr>
          <p:txBody>
            <a:bodyPr vert="eaVert">
              <a:spAutoFit/>
            </a:bodyPr>
            <a:lstStyle/>
            <a:p>
              <a:pPr eaLnBrk="1" hangingPunct="1">
                <a:spcBef>
                  <a:spcPct val="50000"/>
                </a:spcBef>
              </a:pPr>
              <a:r>
                <a:rPr lang="zh-CN" altLang="en-US" sz="2000">
                  <a:solidFill>
                    <a:schemeClr val="accent2"/>
                  </a:solidFill>
                </a:rPr>
                <a:t>传输速度</a:t>
              </a:r>
            </a:p>
          </p:txBody>
        </p:sp>
        <p:sp>
          <p:nvSpPr>
            <p:cNvPr id="12305" name="Freeform 28"/>
            <p:cNvSpPr/>
            <p:nvPr/>
          </p:nvSpPr>
          <p:spPr bwMode="auto">
            <a:xfrm>
              <a:off x="2448" y="3312"/>
              <a:ext cx="1104" cy="672"/>
            </a:xfrm>
            <a:custGeom>
              <a:avLst/>
              <a:gdLst>
                <a:gd name="T0" fmla="*/ 0 w 1104"/>
                <a:gd name="T1" fmla="*/ 672 h 672"/>
                <a:gd name="T2" fmla="*/ 192 w 1104"/>
                <a:gd name="T3" fmla="*/ 384 h 672"/>
                <a:gd name="T4" fmla="*/ 576 w 1104"/>
                <a:gd name="T5" fmla="*/ 144 h 672"/>
                <a:gd name="T6" fmla="*/ 1104 w 1104"/>
                <a:gd name="T7" fmla="*/ 0 h 672"/>
                <a:gd name="T8" fmla="*/ 0 60000 65536"/>
                <a:gd name="T9" fmla="*/ 0 60000 65536"/>
                <a:gd name="T10" fmla="*/ 0 60000 65536"/>
                <a:gd name="T11" fmla="*/ 0 60000 65536"/>
                <a:gd name="T12" fmla="*/ 0 w 1104"/>
                <a:gd name="T13" fmla="*/ 0 h 672"/>
                <a:gd name="T14" fmla="*/ 1104 w 1104"/>
                <a:gd name="T15" fmla="*/ 672 h 672"/>
              </a:gdLst>
              <a:ahLst/>
              <a:cxnLst>
                <a:cxn ang="T8">
                  <a:pos x="T0" y="T1"/>
                </a:cxn>
                <a:cxn ang="T9">
                  <a:pos x="T2" y="T3"/>
                </a:cxn>
                <a:cxn ang="T10">
                  <a:pos x="T4" y="T5"/>
                </a:cxn>
                <a:cxn ang="T11">
                  <a:pos x="T6" y="T7"/>
                </a:cxn>
              </a:cxnLst>
              <a:rect l="T12" t="T13" r="T14" b="T15"/>
              <a:pathLst>
                <a:path w="1104" h="672">
                  <a:moveTo>
                    <a:pt x="0" y="672"/>
                  </a:moveTo>
                  <a:cubicBezTo>
                    <a:pt x="48" y="572"/>
                    <a:pt x="96" y="472"/>
                    <a:pt x="192" y="384"/>
                  </a:cubicBezTo>
                  <a:cubicBezTo>
                    <a:pt x="288" y="296"/>
                    <a:pt x="424" y="208"/>
                    <a:pt x="576" y="144"/>
                  </a:cubicBezTo>
                  <a:cubicBezTo>
                    <a:pt x="728" y="80"/>
                    <a:pt x="916" y="40"/>
                    <a:pt x="1104" y="0"/>
                  </a:cubicBezTo>
                </a:path>
              </a:pathLst>
            </a:custGeom>
            <a:noFill/>
            <a:ln w="28575" cap="flat" cmpd="sng">
              <a:solidFill>
                <a:srgbClr val="FF3300"/>
              </a:solidFill>
              <a:prstDash val="solid"/>
              <a:round/>
            </a:ln>
          </p:spPr>
          <p:txBody>
            <a:bodyPr/>
            <a:lstStyle/>
            <a:p>
              <a:endParaRPr lang="zh-CN" altLang="en-US"/>
            </a:p>
          </p:txBody>
        </p:sp>
        <p:sp>
          <p:nvSpPr>
            <p:cNvPr id="12306" name="Line 29"/>
            <p:cNvSpPr>
              <a:spLocks noChangeShapeType="1"/>
            </p:cNvSpPr>
            <p:nvPr/>
          </p:nvSpPr>
          <p:spPr bwMode="auto">
            <a:xfrm>
              <a:off x="2304" y="3648"/>
              <a:ext cx="1440" cy="0"/>
            </a:xfrm>
            <a:prstGeom prst="line">
              <a:avLst/>
            </a:prstGeom>
            <a:noFill/>
            <a:ln w="19050">
              <a:solidFill>
                <a:srgbClr val="FF3300"/>
              </a:solidFill>
              <a:prstDash val="dash"/>
              <a:round/>
            </a:ln>
          </p:spPr>
          <p:txBody>
            <a:bodyPr/>
            <a:lstStyle/>
            <a:p>
              <a:endParaRPr lang="zh-CN" altLang="en-US"/>
            </a:p>
          </p:txBody>
        </p:sp>
        <p:sp>
          <p:nvSpPr>
            <p:cNvPr id="12307" name="Line 30"/>
            <p:cNvSpPr>
              <a:spLocks noChangeShapeType="1"/>
            </p:cNvSpPr>
            <p:nvPr/>
          </p:nvSpPr>
          <p:spPr bwMode="auto">
            <a:xfrm>
              <a:off x="2688" y="3216"/>
              <a:ext cx="0" cy="864"/>
            </a:xfrm>
            <a:prstGeom prst="line">
              <a:avLst/>
            </a:prstGeom>
            <a:noFill/>
            <a:ln w="9525">
              <a:solidFill>
                <a:schemeClr val="tx1"/>
              </a:solidFill>
              <a:prstDash val="dash"/>
              <a:round/>
            </a:ln>
          </p:spPr>
          <p:txBody>
            <a:bodyPr/>
            <a:lstStyle/>
            <a:p>
              <a:endParaRPr lang="zh-CN" altLang="en-US"/>
            </a:p>
          </p:txBody>
        </p:sp>
        <p:sp>
          <p:nvSpPr>
            <p:cNvPr id="12308" name="Line 31"/>
            <p:cNvSpPr>
              <a:spLocks noChangeShapeType="1"/>
            </p:cNvSpPr>
            <p:nvPr/>
          </p:nvSpPr>
          <p:spPr bwMode="auto">
            <a:xfrm>
              <a:off x="2976" y="3219"/>
              <a:ext cx="0" cy="864"/>
            </a:xfrm>
            <a:prstGeom prst="line">
              <a:avLst/>
            </a:prstGeom>
            <a:noFill/>
            <a:ln w="9525">
              <a:solidFill>
                <a:schemeClr val="tx1"/>
              </a:solidFill>
              <a:prstDash val="dash"/>
              <a:round/>
            </a:ln>
          </p:spPr>
          <p:txBody>
            <a:bodyPr/>
            <a:lstStyle/>
            <a:p>
              <a:endParaRPr lang="zh-CN" altLang="en-US"/>
            </a:p>
          </p:txBody>
        </p:sp>
      </p:grpSp>
      <p:sp>
        <p:nvSpPr>
          <p:cNvPr id="7" name="矩形 6"/>
          <p:cNvSpPr/>
          <p:nvPr/>
        </p:nvSpPr>
        <p:spPr>
          <a:xfrm>
            <a:off x="100599" y="5480188"/>
            <a:ext cx="3176002" cy="707886"/>
          </a:xfrm>
          <a:prstGeom prst="rect">
            <a:avLst/>
          </a:prstGeom>
        </p:spPr>
        <p:txBody>
          <a:bodyPr wrap="square">
            <a:spAutoFit/>
          </a:bodyPr>
          <a:lstStyle/>
          <a:p>
            <a:r>
              <a:rPr lang="zh-CN" altLang="en-US" sz="2000" dirty="0">
                <a:solidFill>
                  <a:srgbClr val="FF0000"/>
                </a:solidFill>
              </a:rPr>
              <a:t>如何优化磁盘读写时间：寻道、旋转两个方面？</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dissolve">
                                      <p:cBhvr>
                                        <p:cTn id="7" dur="500"/>
                                        <p:tgtEl>
                                          <p:spTgt spid="510979"/>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I/O</a:t>
            </a:r>
            <a:r>
              <a:rPr lang="zh-CN" altLang="en-US"/>
              <a:t>过程是解开许多磁盘问题的钥匙</a:t>
            </a:r>
          </a:p>
        </p:txBody>
      </p:sp>
      <p:sp>
        <p:nvSpPr>
          <p:cNvPr id="512003" name="Rectangle 3"/>
          <p:cNvSpPr>
            <a:spLocks noChangeArrowheads="1"/>
          </p:cNvSpPr>
          <p:nvPr/>
        </p:nvSpPr>
        <p:spPr bwMode="auto">
          <a:xfrm>
            <a:off x="841375" y="1143000"/>
            <a:ext cx="7007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磁盘调度：</a:t>
            </a:r>
          </a:p>
        </p:txBody>
      </p:sp>
      <p:grpSp>
        <p:nvGrpSpPr>
          <p:cNvPr id="2" name="Group 4"/>
          <p:cNvGrpSpPr/>
          <p:nvPr/>
        </p:nvGrpSpPr>
        <p:grpSpPr bwMode="auto">
          <a:xfrm>
            <a:off x="1219200" y="1600200"/>
            <a:ext cx="7239000" cy="1600200"/>
            <a:chOff x="768" y="1008"/>
            <a:chExt cx="4560" cy="1008"/>
          </a:xfrm>
        </p:grpSpPr>
        <p:sp>
          <p:nvSpPr>
            <p:cNvPr id="13329" name="Rectangle 5"/>
            <p:cNvSpPr>
              <a:spLocks noChangeArrowheads="1"/>
            </p:cNvSpPr>
            <p:nvPr/>
          </p:nvSpPr>
          <p:spPr bwMode="auto">
            <a:xfrm>
              <a:off x="981" y="1248"/>
              <a:ext cx="4176" cy="448"/>
            </a:xfrm>
            <a:prstGeom prst="rect">
              <a:avLst/>
            </a:prstGeom>
            <a:noFill/>
            <a:ln w="9525" algn="ctr">
              <a:solidFill>
                <a:srgbClr val="FF0000"/>
              </a:solidFill>
              <a:miter lim="800000"/>
            </a:ln>
          </p:spPr>
          <p:txBody>
            <a:bodyPr>
              <a:spAutoFit/>
            </a:bodyPr>
            <a:lstStyle/>
            <a:p>
              <a:pPr eaLnBrk="1" hangingPunct="1">
                <a:spcBef>
                  <a:spcPct val="50000"/>
                </a:spcBef>
              </a:pPr>
              <a:r>
                <a:rPr lang="zh-CN" altLang="en-US" sz="2000"/>
                <a:t>磁盘访问延迟 </a:t>
              </a:r>
              <a:r>
                <a:rPr lang="en-US" altLang="zh-CN" sz="2000"/>
                <a:t>= </a:t>
              </a:r>
              <a:r>
                <a:rPr lang="zh-CN" altLang="en-US" sz="2000"/>
                <a:t>队列时间 </a:t>
              </a:r>
              <a:r>
                <a:rPr lang="en-US" altLang="zh-CN" sz="2000"/>
                <a:t>+ </a:t>
              </a:r>
              <a:r>
                <a:rPr lang="zh-CN" altLang="en-US" sz="2000"/>
                <a:t>控制器时间 </a:t>
              </a:r>
              <a:r>
                <a:rPr lang="en-US" altLang="zh-CN" sz="2000"/>
                <a:t>+ </a:t>
              </a:r>
              <a:br>
                <a:rPr lang="en-US" altLang="zh-CN" sz="2000"/>
              </a:br>
              <a:r>
                <a:rPr lang="en-US" altLang="zh-CN" sz="2000"/>
                <a:t>	          </a:t>
              </a:r>
              <a:r>
                <a:rPr lang="zh-CN" altLang="en-US" sz="2000"/>
                <a:t>寻道时间 </a:t>
              </a:r>
              <a:r>
                <a:rPr lang="en-US" altLang="zh-CN" sz="2000"/>
                <a:t>+ </a:t>
              </a:r>
              <a:r>
                <a:rPr lang="zh-CN" altLang="en-US" sz="2000"/>
                <a:t>旋转时间 </a:t>
              </a:r>
              <a:r>
                <a:rPr lang="en-US" altLang="zh-CN" sz="2000"/>
                <a:t>+ </a:t>
              </a:r>
              <a:r>
                <a:rPr lang="zh-CN" altLang="en-US" sz="2000"/>
                <a:t>传输时间</a:t>
              </a:r>
            </a:p>
          </p:txBody>
        </p:sp>
        <p:sp>
          <p:nvSpPr>
            <p:cNvPr id="13330" name="AutoShape 6"/>
            <p:cNvSpPr>
              <a:spLocks noChangeArrowheads="1"/>
            </p:cNvSpPr>
            <p:nvPr/>
          </p:nvSpPr>
          <p:spPr bwMode="auto">
            <a:xfrm rot="10800000">
              <a:off x="768" y="1728"/>
              <a:ext cx="1536" cy="288"/>
            </a:xfrm>
            <a:prstGeom prst="wedgeRoundRectCallout">
              <a:avLst>
                <a:gd name="adj1" fmla="val -59380"/>
                <a:gd name="adj2" fmla="val 84718"/>
                <a:gd name="adj3" fmla="val 16667"/>
              </a:avLst>
            </a:prstGeom>
            <a:solidFill>
              <a:schemeClr val="bg1"/>
            </a:solidFill>
            <a:ln w="9525">
              <a:solidFill>
                <a:schemeClr val="tx1"/>
              </a:solidFill>
              <a:miter lim="800000"/>
            </a:ln>
          </p:spPr>
          <p:txBody>
            <a:bodyPr rot="10800000"/>
            <a:lstStyle/>
            <a:p>
              <a:pPr algn="ctr" eaLnBrk="1" hangingPunct="1"/>
              <a:r>
                <a:rPr lang="en-US" altLang="zh-CN" sz="2000"/>
                <a:t>12 ms to 8 ms</a:t>
              </a:r>
            </a:p>
          </p:txBody>
        </p:sp>
        <p:sp>
          <p:nvSpPr>
            <p:cNvPr id="13331" name="AutoShape 7"/>
            <p:cNvSpPr>
              <a:spLocks noChangeArrowheads="1"/>
            </p:cNvSpPr>
            <p:nvPr/>
          </p:nvSpPr>
          <p:spPr bwMode="auto">
            <a:xfrm rot="10800000">
              <a:off x="2400" y="1728"/>
              <a:ext cx="1488" cy="288"/>
            </a:xfrm>
            <a:prstGeom prst="wedgeRoundRectCallout">
              <a:avLst>
                <a:gd name="adj1" fmla="val -8269"/>
                <a:gd name="adj2" fmla="val 94093"/>
                <a:gd name="adj3" fmla="val 16667"/>
              </a:avLst>
            </a:prstGeom>
            <a:solidFill>
              <a:schemeClr val="bg1"/>
            </a:solidFill>
            <a:ln w="9525">
              <a:solidFill>
                <a:schemeClr val="tx1"/>
              </a:solidFill>
              <a:miter lim="800000"/>
            </a:ln>
          </p:spPr>
          <p:txBody>
            <a:bodyPr rot="10800000"/>
            <a:lstStyle/>
            <a:p>
              <a:pPr algn="ctr" eaLnBrk="1" hangingPunct="1"/>
              <a:r>
                <a:rPr lang="en-US" altLang="zh-CN" sz="2000"/>
                <a:t>8 ms to 4 ms</a:t>
              </a:r>
            </a:p>
          </p:txBody>
        </p:sp>
        <p:sp>
          <p:nvSpPr>
            <p:cNvPr id="13332" name="AutoShape 8"/>
            <p:cNvSpPr>
              <a:spLocks noChangeArrowheads="1"/>
            </p:cNvSpPr>
            <p:nvPr/>
          </p:nvSpPr>
          <p:spPr bwMode="auto">
            <a:xfrm rot="10800000">
              <a:off x="4032" y="1728"/>
              <a:ext cx="1200" cy="288"/>
            </a:xfrm>
            <a:prstGeom prst="wedgeRoundRectCallout">
              <a:avLst>
                <a:gd name="adj1" fmla="val 46000"/>
                <a:gd name="adj2" fmla="val 90968"/>
                <a:gd name="adj3" fmla="val 16667"/>
              </a:avLst>
            </a:prstGeom>
            <a:solidFill>
              <a:schemeClr val="bg1"/>
            </a:solidFill>
            <a:ln w="9525">
              <a:solidFill>
                <a:schemeClr val="tx1"/>
              </a:solidFill>
              <a:miter lim="800000"/>
            </a:ln>
          </p:spPr>
          <p:txBody>
            <a:bodyPr rot="10800000"/>
            <a:lstStyle/>
            <a:p>
              <a:pPr algn="ctr" eaLnBrk="1" hangingPunct="1"/>
              <a:r>
                <a:rPr lang="zh-CN" altLang="en-US" sz="2000"/>
                <a:t>约</a:t>
              </a:r>
              <a:r>
                <a:rPr lang="en-US" altLang="zh-CN" sz="2000"/>
                <a:t>0.25ms</a:t>
              </a:r>
            </a:p>
          </p:txBody>
        </p:sp>
        <p:sp>
          <p:nvSpPr>
            <p:cNvPr id="13333" name="AutoShape 9"/>
            <p:cNvSpPr>
              <a:spLocks noChangeArrowheads="1"/>
            </p:cNvSpPr>
            <p:nvPr/>
          </p:nvSpPr>
          <p:spPr bwMode="auto">
            <a:xfrm rot="10800000">
              <a:off x="3840" y="1008"/>
              <a:ext cx="1488" cy="288"/>
            </a:xfrm>
            <a:prstGeom prst="wedgeRoundRectCallout">
              <a:avLst>
                <a:gd name="adj1" fmla="val 73991"/>
                <a:gd name="adj2" fmla="val -43056"/>
                <a:gd name="adj3" fmla="val 16667"/>
              </a:avLst>
            </a:prstGeom>
            <a:solidFill>
              <a:schemeClr val="bg1"/>
            </a:solidFill>
            <a:ln w="9525">
              <a:solidFill>
                <a:schemeClr val="tx1"/>
              </a:solidFill>
              <a:miter lim="800000"/>
            </a:ln>
          </p:spPr>
          <p:txBody>
            <a:bodyPr rot="10800000"/>
            <a:lstStyle/>
            <a:p>
              <a:pPr algn="ctr" eaLnBrk="1" hangingPunct="1"/>
              <a:r>
                <a:rPr lang="zh-CN" altLang="en-US" sz="2000"/>
                <a:t>前两项可以忽略</a:t>
              </a:r>
              <a:r>
                <a:rPr lang="en-US" altLang="zh-CN" sz="2000"/>
                <a:t>!</a:t>
              </a:r>
            </a:p>
          </p:txBody>
        </p:sp>
      </p:grpSp>
      <p:grpSp>
        <p:nvGrpSpPr>
          <p:cNvPr id="3" name="Group 10"/>
          <p:cNvGrpSpPr/>
          <p:nvPr/>
        </p:nvGrpSpPr>
        <p:grpSpPr bwMode="auto">
          <a:xfrm>
            <a:off x="1066800" y="3276600"/>
            <a:ext cx="6858000" cy="603250"/>
            <a:chOff x="672" y="2160"/>
            <a:chExt cx="4320" cy="380"/>
          </a:xfrm>
        </p:grpSpPr>
        <p:sp>
          <p:nvSpPr>
            <p:cNvPr id="13327" name="Rectangle 11"/>
            <p:cNvSpPr>
              <a:spLocks noChangeArrowheads="1"/>
            </p:cNvSpPr>
            <p:nvPr/>
          </p:nvSpPr>
          <p:spPr bwMode="auto">
            <a:xfrm>
              <a:off x="672" y="2160"/>
              <a:ext cx="4320" cy="380"/>
            </a:xfrm>
            <a:prstGeom prst="rect">
              <a:avLst/>
            </a:prstGeom>
            <a:noFill/>
            <a:ln w="9525">
              <a:noFill/>
              <a:miter lim="800000"/>
            </a:ln>
          </p:spPr>
          <p:txBody>
            <a:bodyPr>
              <a:spAutoFit/>
            </a:bodyPr>
            <a:lstStyle/>
            <a:p>
              <a:pPr lvl="1" eaLnBrk="1" hangingPunct="1">
                <a:lnSpc>
                  <a:spcPct val="140000"/>
                </a:lnSpc>
              </a:pPr>
              <a:r>
                <a:rPr lang="zh-CN" altLang="en-US" sz="2400" dirty="0"/>
                <a:t>多个磁盘访问请求出现在请求队列怎么办</a:t>
              </a:r>
              <a:r>
                <a:rPr lang="en-US" altLang="zh-CN" sz="2400" dirty="0"/>
                <a:t>?</a:t>
              </a:r>
            </a:p>
          </p:txBody>
        </p:sp>
        <p:pic>
          <p:nvPicPr>
            <p:cNvPr id="13328" name="Picture 1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3" name="Text Box 13"/>
          <p:cNvSpPr txBox="1">
            <a:spLocks noChangeArrowheads="1"/>
          </p:cNvSpPr>
          <p:nvPr/>
        </p:nvSpPr>
        <p:spPr bwMode="auto">
          <a:xfrm>
            <a:off x="7439025" y="3381375"/>
            <a:ext cx="838200" cy="457200"/>
          </a:xfrm>
          <a:prstGeom prst="rect">
            <a:avLst/>
          </a:prstGeom>
          <a:noFill/>
          <a:ln w="9525" algn="ctr">
            <a:noFill/>
            <a:miter lim="800000"/>
          </a:ln>
        </p:spPr>
        <p:txBody>
          <a:bodyPr>
            <a:spAutoFit/>
          </a:bodyPr>
          <a:lstStyle/>
          <a:p>
            <a:pPr eaLnBrk="1" hangingPunct="1">
              <a:spcBef>
                <a:spcPct val="50000"/>
              </a:spcBef>
            </a:pPr>
            <a:r>
              <a:rPr lang="zh-CN" altLang="en-US" sz="2400">
                <a:solidFill>
                  <a:srgbClr val="FF0000"/>
                </a:solidFill>
              </a:rPr>
              <a:t>调度</a:t>
            </a:r>
          </a:p>
        </p:txBody>
      </p:sp>
      <p:grpSp>
        <p:nvGrpSpPr>
          <p:cNvPr id="4" name="Group 14"/>
          <p:cNvGrpSpPr/>
          <p:nvPr/>
        </p:nvGrpSpPr>
        <p:grpSpPr bwMode="auto">
          <a:xfrm>
            <a:off x="1066800" y="3816350"/>
            <a:ext cx="6858000" cy="603250"/>
            <a:chOff x="672" y="2160"/>
            <a:chExt cx="4320" cy="380"/>
          </a:xfrm>
        </p:grpSpPr>
        <p:sp>
          <p:nvSpPr>
            <p:cNvPr id="13325" name="Rectangle 15"/>
            <p:cNvSpPr>
              <a:spLocks noChangeArrowheads="1"/>
            </p:cNvSpPr>
            <p:nvPr/>
          </p:nvSpPr>
          <p:spPr bwMode="auto">
            <a:xfrm>
              <a:off x="672" y="2160"/>
              <a:ext cx="4320" cy="380"/>
            </a:xfrm>
            <a:prstGeom prst="rect">
              <a:avLst/>
            </a:prstGeom>
            <a:noFill/>
            <a:ln w="9525">
              <a:noFill/>
              <a:miter lim="800000"/>
            </a:ln>
          </p:spPr>
          <p:txBody>
            <a:bodyPr>
              <a:spAutoFit/>
            </a:bodyPr>
            <a:lstStyle/>
            <a:p>
              <a:pPr lvl="1" eaLnBrk="1" hangingPunct="1">
                <a:lnSpc>
                  <a:spcPct val="140000"/>
                </a:lnSpc>
              </a:pPr>
              <a:r>
                <a:rPr lang="zh-CN" altLang="en-US" sz="2400" dirty="0"/>
                <a:t>调度的目标是什么</a:t>
              </a:r>
              <a:r>
                <a:rPr lang="en-US" altLang="zh-CN" sz="2400" dirty="0"/>
                <a:t>? </a:t>
              </a:r>
              <a:r>
                <a:rPr lang="zh-CN" altLang="en-US" sz="2400" dirty="0"/>
                <a:t>调度时主要考察什么</a:t>
              </a:r>
              <a:r>
                <a:rPr lang="en-US" altLang="zh-CN" sz="2400" dirty="0"/>
                <a:t>?</a:t>
              </a:r>
            </a:p>
          </p:txBody>
        </p:sp>
        <p:pic>
          <p:nvPicPr>
            <p:cNvPr id="13326" name="Picture 1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12017" name="AutoShape 17"/>
          <p:cNvSpPr>
            <a:spLocks noChangeArrowheads="1"/>
          </p:cNvSpPr>
          <p:nvPr/>
        </p:nvSpPr>
        <p:spPr bwMode="auto">
          <a:xfrm rot="10800000">
            <a:off x="1676400" y="4495800"/>
            <a:ext cx="2438400" cy="914400"/>
          </a:xfrm>
          <a:prstGeom prst="wedgeRoundRectCallout">
            <a:avLst>
              <a:gd name="adj1" fmla="val -32620"/>
              <a:gd name="adj2" fmla="val 76560"/>
              <a:gd name="adj3" fmla="val 16667"/>
            </a:avLst>
          </a:prstGeom>
          <a:solidFill>
            <a:schemeClr val="bg1"/>
          </a:solidFill>
          <a:ln w="9525">
            <a:solidFill>
              <a:schemeClr val="tx1"/>
            </a:solidFill>
            <a:miter lim="800000"/>
          </a:ln>
        </p:spPr>
        <p:txBody>
          <a:bodyPr rot="10800000"/>
          <a:lstStyle/>
          <a:p>
            <a:pPr algn="ctr" eaLnBrk="1" hangingPunct="1"/>
            <a:r>
              <a:rPr lang="zh-CN" altLang="en-US" sz="2000"/>
              <a:t>目标当然是平均访问延迟小</a:t>
            </a:r>
            <a:r>
              <a:rPr lang="en-US" altLang="zh-CN" sz="2000"/>
              <a:t>!</a:t>
            </a:r>
          </a:p>
        </p:txBody>
      </p:sp>
      <p:sp>
        <p:nvSpPr>
          <p:cNvPr id="512018" name="AutoShape 18"/>
          <p:cNvSpPr>
            <a:spLocks noChangeArrowheads="1"/>
          </p:cNvSpPr>
          <p:nvPr/>
        </p:nvSpPr>
        <p:spPr bwMode="auto">
          <a:xfrm rot="10800000">
            <a:off x="4267198" y="4495800"/>
            <a:ext cx="3581401" cy="914400"/>
          </a:xfrm>
          <a:prstGeom prst="wedgeRoundRectCallout">
            <a:avLst>
              <a:gd name="adj1" fmla="val -523"/>
              <a:gd name="adj2" fmla="val 82274"/>
              <a:gd name="adj3" fmla="val 16667"/>
            </a:avLst>
          </a:prstGeom>
          <a:solidFill>
            <a:schemeClr val="bg1"/>
          </a:solidFill>
          <a:ln w="9525">
            <a:solidFill>
              <a:schemeClr val="tx1"/>
            </a:solidFill>
            <a:miter lim="800000"/>
          </a:ln>
        </p:spPr>
        <p:txBody>
          <a:bodyPr rot="10800000"/>
          <a:lstStyle/>
          <a:p>
            <a:pPr algn="ctr" eaLnBrk="1" hangingPunct="1"/>
            <a:r>
              <a:rPr lang="zh-CN" altLang="en-US" sz="2000" dirty="0"/>
              <a:t>寻道时间是主要矛盾</a:t>
            </a:r>
            <a:r>
              <a:rPr lang="en-US" altLang="zh-CN" sz="2000" dirty="0"/>
              <a:t>!</a:t>
            </a:r>
          </a:p>
          <a:p>
            <a:pPr algn="ctr" eaLnBrk="1" hangingPunct="1"/>
            <a:r>
              <a:rPr lang="zh-CN" altLang="en-US" sz="2000" dirty="0"/>
              <a:t>一直高速旋转无法控制</a:t>
            </a:r>
            <a:endParaRPr lang="en-US" altLang="zh-CN" sz="2000" dirty="0"/>
          </a:p>
        </p:txBody>
      </p:sp>
      <p:grpSp>
        <p:nvGrpSpPr>
          <p:cNvPr id="5" name="Group 19"/>
          <p:cNvGrpSpPr/>
          <p:nvPr/>
        </p:nvGrpSpPr>
        <p:grpSpPr bwMode="auto">
          <a:xfrm>
            <a:off x="1066800" y="5721350"/>
            <a:ext cx="6858000" cy="603250"/>
            <a:chOff x="672" y="2160"/>
            <a:chExt cx="4320" cy="380"/>
          </a:xfrm>
        </p:grpSpPr>
        <p:sp>
          <p:nvSpPr>
            <p:cNvPr id="13323" name="Rectangle 20"/>
            <p:cNvSpPr>
              <a:spLocks noChangeArrowheads="1"/>
            </p:cNvSpPr>
            <p:nvPr/>
          </p:nvSpPr>
          <p:spPr bwMode="auto">
            <a:xfrm>
              <a:off x="672" y="2160"/>
              <a:ext cx="4320" cy="380"/>
            </a:xfrm>
            <a:prstGeom prst="rect">
              <a:avLst/>
            </a:prstGeom>
            <a:noFill/>
            <a:ln w="9525">
              <a:noFill/>
              <a:miter lim="800000"/>
            </a:ln>
          </p:spPr>
          <p:txBody>
            <a:bodyPr>
              <a:spAutoFit/>
            </a:bodyPr>
            <a:lstStyle/>
            <a:p>
              <a:pPr lvl="1" eaLnBrk="1" hangingPunct="1">
                <a:lnSpc>
                  <a:spcPct val="140000"/>
                </a:lnSpc>
              </a:pPr>
              <a:r>
                <a:rPr lang="zh-CN" altLang="en-US" sz="2400" dirty="0">
                  <a:solidFill>
                    <a:srgbClr val="FF0000"/>
                  </a:solidFill>
                </a:rPr>
                <a:t>磁盘调度</a:t>
              </a:r>
              <a:r>
                <a:rPr lang="en-US" altLang="zh-CN" sz="2400" dirty="0">
                  <a:solidFill>
                    <a:srgbClr val="FF0000"/>
                  </a:solidFill>
                </a:rPr>
                <a:t>: </a:t>
              </a:r>
              <a:r>
                <a:rPr lang="zh-CN" altLang="en-US" sz="2400" dirty="0">
                  <a:solidFill>
                    <a:srgbClr val="FF0000"/>
                  </a:solidFill>
                </a:rPr>
                <a:t>输入多个磁道请求，给出服务顺序</a:t>
              </a:r>
              <a:r>
                <a:rPr lang="en-US" altLang="zh-CN" sz="2400" dirty="0">
                  <a:solidFill>
                    <a:srgbClr val="FF0000"/>
                  </a:solidFill>
                </a:rPr>
                <a:t>!</a:t>
              </a:r>
            </a:p>
          </p:txBody>
        </p:sp>
        <p:pic>
          <p:nvPicPr>
            <p:cNvPr id="13324" name="Picture 21"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2003"/>
                                        </p:tgtEl>
                                        <p:attrNameLst>
                                          <p:attrName>style.visibility</p:attrName>
                                        </p:attrNameLst>
                                      </p:cBhvr>
                                      <p:to>
                                        <p:strVal val="visible"/>
                                      </p:to>
                                    </p:set>
                                    <p:animEffect transition="in" filter="dissolve">
                                      <p:cBhvr>
                                        <p:cTn id="7" dur="500"/>
                                        <p:tgtEl>
                                          <p:spTgt spid="51200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2013"/>
                                        </p:tgtEl>
                                        <p:attrNameLst>
                                          <p:attrName>style.visibility</p:attrName>
                                        </p:attrNameLst>
                                      </p:cBhvr>
                                      <p:to>
                                        <p:strVal val="visible"/>
                                      </p:to>
                                    </p:set>
                                    <p:animEffect transition="in" filter="dissolve">
                                      <p:cBhvr>
                                        <p:cTn id="20" dur="500"/>
                                        <p:tgtEl>
                                          <p:spTgt spid="51201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12017"/>
                                        </p:tgtEl>
                                        <p:attrNameLst>
                                          <p:attrName>style.visibility</p:attrName>
                                        </p:attrNameLst>
                                      </p:cBhvr>
                                      <p:to>
                                        <p:strVal val="visible"/>
                                      </p:to>
                                    </p:set>
                                    <p:animEffect transition="in" filter="dissolve">
                                      <p:cBhvr>
                                        <p:cTn id="30" dur="500"/>
                                        <p:tgtEl>
                                          <p:spTgt spid="51201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2018"/>
                                        </p:tgtEl>
                                        <p:attrNameLst>
                                          <p:attrName>style.visibility</p:attrName>
                                        </p:attrNameLst>
                                      </p:cBhvr>
                                      <p:to>
                                        <p:strVal val="visible"/>
                                      </p:to>
                                    </p:set>
                                    <p:animEffect transition="in" filter="dissolve">
                                      <p:cBhvr>
                                        <p:cTn id="35" dur="500"/>
                                        <p:tgtEl>
                                          <p:spTgt spid="51201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p:bldP spid="512013" grpId="0"/>
      <p:bldP spid="512017" grpId="0" animBg="1"/>
      <p:bldP spid="5120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7000" y="304800"/>
            <a:ext cx="3429000" cy="676275"/>
          </a:xfrm>
        </p:spPr>
        <p:txBody>
          <a:bodyPr/>
          <a:lstStyle/>
          <a:p>
            <a:pPr eaLnBrk="1" hangingPunct="1"/>
            <a:r>
              <a:rPr lang="en-US" altLang="zh-CN"/>
              <a:t>11.2 </a:t>
            </a:r>
            <a:r>
              <a:rPr lang="zh-CN" altLang="en-US"/>
              <a:t>磁盘调度</a:t>
            </a:r>
          </a:p>
        </p:txBody>
      </p:sp>
      <p:pic>
        <p:nvPicPr>
          <p:cNvPr id="14339"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14340" name="Rectangle 4"/>
          <p:cNvSpPr>
            <a:spLocks noChangeArrowheads="1"/>
          </p:cNvSpPr>
          <p:nvPr/>
        </p:nvSpPr>
        <p:spPr bwMode="auto">
          <a:xfrm>
            <a:off x="685800" y="2251403"/>
            <a:ext cx="8001000" cy="1470025"/>
          </a:xfrm>
          <a:prstGeom prst="rect">
            <a:avLst/>
          </a:prstGeom>
          <a:noFill/>
          <a:ln w="9525">
            <a:noFill/>
            <a:miter lim="800000"/>
          </a:ln>
        </p:spPr>
        <p:txBody>
          <a:bodyPr anchor="ctr"/>
          <a:lstStyle/>
          <a:p>
            <a:pPr algn="ctr" eaLnBrk="1" hangingPunct="1"/>
            <a:r>
              <a:rPr lang="zh-CN" altLang="en-US" sz="4800" dirty="0">
                <a:solidFill>
                  <a:srgbClr val="FF0000"/>
                </a:solidFill>
                <a:latin typeface="Arial Black" panose="020B0A04020102020204" pitchFamily="34" charset="0"/>
                <a:ea typeface="黑体" panose="02010609060101010101" pitchFamily="49" charset="-122"/>
              </a:rPr>
              <a:t>磁盘读写请求频繁发生，</a:t>
            </a:r>
            <a:br>
              <a:rPr lang="zh-CN" altLang="en-US" sz="4800" dirty="0">
                <a:solidFill>
                  <a:srgbClr val="FF0000"/>
                </a:solidFill>
                <a:latin typeface="Arial Black" panose="020B0A04020102020204" pitchFamily="34" charset="0"/>
                <a:ea typeface="黑体" panose="02010609060101010101" pitchFamily="49" charset="-122"/>
              </a:rPr>
            </a:br>
            <a:r>
              <a:rPr lang="zh-CN" altLang="en-US" sz="4800" dirty="0">
                <a:solidFill>
                  <a:srgbClr val="FF0000"/>
                </a:solidFill>
                <a:latin typeface="Arial Black" panose="020B0A04020102020204" pitchFamily="34" charset="0"/>
                <a:ea typeface="黑体" panose="02010609060101010101" pitchFamily="49" charset="-122"/>
              </a:rPr>
              <a:t>如何尽快响应？</a:t>
            </a:r>
          </a:p>
        </p:txBody>
      </p:sp>
      <p:sp>
        <p:nvSpPr>
          <p:cNvPr id="5" name="矩形 4"/>
          <p:cNvSpPr/>
          <p:nvPr/>
        </p:nvSpPr>
        <p:spPr>
          <a:xfrm>
            <a:off x="1030514" y="4919184"/>
            <a:ext cx="8077200" cy="523220"/>
          </a:xfrm>
          <a:prstGeom prst="rect">
            <a:avLst/>
          </a:prstGeom>
        </p:spPr>
        <p:txBody>
          <a:bodyPr wrap="square">
            <a:spAutoFit/>
          </a:bodyPr>
          <a:lstStyle/>
          <a:p>
            <a:r>
              <a:rPr lang="zh-CN" altLang="en-US" sz="2800" dirty="0">
                <a:solidFill>
                  <a:srgbClr val="0000CC"/>
                </a:solidFill>
              </a:rPr>
              <a:t>如何优化磁盘读写时间：寻道、旋转两个方面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FCFS</a:t>
            </a:r>
            <a:r>
              <a:rPr lang="zh-CN" altLang="en-US"/>
              <a:t>磁盘调度</a:t>
            </a:r>
          </a:p>
        </p:txBody>
      </p:sp>
      <p:sp>
        <p:nvSpPr>
          <p:cNvPr id="513027" name="Rectangle 3"/>
          <p:cNvSpPr>
            <a:spLocks noChangeArrowheads="1"/>
          </p:cNvSpPr>
          <p:nvPr/>
        </p:nvSpPr>
        <p:spPr bwMode="auto">
          <a:xfrm>
            <a:off x="841375" y="1143000"/>
            <a:ext cx="7007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最直观、最公平的调度：</a:t>
            </a:r>
          </a:p>
        </p:txBody>
      </p:sp>
      <p:grpSp>
        <p:nvGrpSpPr>
          <p:cNvPr id="2" name="Group 4"/>
          <p:cNvGrpSpPr/>
          <p:nvPr/>
        </p:nvGrpSpPr>
        <p:grpSpPr bwMode="auto">
          <a:xfrm>
            <a:off x="1066800" y="1828800"/>
            <a:ext cx="7315200" cy="1127125"/>
            <a:chOff x="672" y="2160"/>
            <a:chExt cx="4608" cy="710"/>
          </a:xfrm>
        </p:grpSpPr>
        <p:sp>
          <p:nvSpPr>
            <p:cNvPr id="15456" name="Rectangle 5"/>
            <p:cNvSpPr>
              <a:spLocks noChangeArrowheads="1"/>
            </p:cNvSpPr>
            <p:nvPr/>
          </p:nvSpPr>
          <p:spPr bwMode="auto">
            <a:xfrm>
              <a:off x="672" y="2160"/>
              <a:ext cx="4608" cy="710"/>
            </a:xfrm>
            <a:prstGeom prst="rect">
              <a:avLst/>
            </a:prstGeom>
            <a:noFill/>
            <a:ln w="9525">
              <a:noFill/>
              <a:miter lim="800000"/>
            </a:ln>
          </p:spPr>
          <p:txBody>
            <a:bodyPr wrap="square">
              <a:spAutoFit/>
            </a:bodyPr>
            <a:lstStyle/>
            <a:p>
              <a:pPr lvl="1" eaLnBrk="1" hangingPunct="1">
                <a:lnSpc>
                  <a:spcPct val="140000"/>
                </a:lnSpc>
              </a:pPr>
              <a:r>
                <a:rPr lang="zh-CN" altLang="en-US" sz="2400" dirty="0"/>
                <a:t>一个实例</a:t>
              </a:r>
              <a:r>
                <a:rPr lang="en-US" altLang="zh-CN" sz="2400" dirty="0"/>
                <a:t>: </a:t>
              </a:r>
              <a:r>
                <a:rPr lang="zh-CN" altLang="en-US" sz="2400" dirty="0"/>
                <a:t>磁头开始磁道位置</a:t>
              </a:r>
              <a:r>
                <a:rPr lang="en-US" altLang="zh-CN" sz="2400" dirty="0"/>
                <a:t>=53</a:t>
              </a:r>
              <a:r>
                <a:rPr lang="zh-CN" altLang="en-US" sz="2400" dirty="0"/>
                <a:t>；</a:t>
              </a:r>
            </a:p>
            <a:p>
              <a:pPr lvl="1" eaLnBrk="1" hangingPunct="1">
                <a:lnSpc>
                  <a:spcPct val="140000"/>
                </a:lnSpc>
              </a:pPr>
              <a:r>
                <a:rPr lang="zh-CN" altLang="en-US" sz="2400" dirty="0"/>
                <a:t>请求队列磁道</a:t>
              </a:r>
              <a:r>
                <a:rPr lang="en-US" altLang="zh-CN" sz="2400" dirty="0"/>
                <a:t>=98, 183, 37, 122, 14, 124, 65, 67</a:t>
              </a:r>
            </a:p>
          </p:txBody>
        </p:sp>
        <p:pic>
          <p:nvPicPr>
            <p:cNvPr id="1545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1295400" y="2867025"/>
            <a:ext cx="7372350" cy="1019175"/>
            <a:chOff x="816" y="1806"/>
            <a:chExt cx="4644" cy="642"/>
          </a:xfrm>
        </p:grpSpPr>
        <p:sp>
          <p:nvSpPr>
            <p:cNvPr id="1543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15434"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15435" name="Text Box 10"/>
            <p:cNvSpPr txBox="1">
              <a:spLocks noChangeArrowheads="1"/>
            </p:cNvSpPr>
            <p:nvPr/>
          </p:nvSpPr>
          <p:spPr bwMode="auto">
            <a:xfrm>
              <a:off x="81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0</a:t>
              </a:r>
            </a:p>
          </p:txBody>
        </p:sp>
        <p:sp>
          <p:nvSpPr>
            <p:cNvPr id="15436"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15437" name="Text Box 12"/>
            <p:cNvSpPr txBox="1">
              <a:spLocks noChangeArrowheads="1"/>
            </p:cNvSpPr>
            <p:nvPr/>
          </p:nvSpPr>
          <p:spPr bwMode="auto">
            <a:xfrm>
              <a:off x="978" y="1806"/>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14</a:t>
              </a:r>
            </a:p>
          </p:txBody>
        </p:sp>
        <p:sp>
          <p:nvSpPr>
            <p:cNvPr id="15438"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15439" name="Text Box 14"/>
            <p:cNvSpPr txBox="1">
              <a:spLocks noChangeArrowheads="1"/>
            </p:cNvSpPr>
            <p:nvPr/>
          </p:nvSpPr>
          <p:spPr bwMode="auto">
            <a:xfrm>
              <a:off x="129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37</a:t>
              </a:r>
            </a:p>
          </p:txBody>
        </p:sp>
        <p:sp>
          <p:nvSpPr>
            <p:cNvPr id="15440"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15441" name="Text Box 16"/>
            <p:cNvSpPr txBox="1">
              <a:spLocks noChangeArrowheads="1"/>
            </p:cNvSpPr>
            <p:nvPr/>
          </p:nvSpPr>
          <p:spPr bwMode="auto">
            <a:xfrm>
              <a:off x="1680"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53</a:t>
              </a:r>
            </a:p>
          </p:txBody>
        </p:sp>
        <p:sp>
          <p:nvSpPr>
            <p:cNvPr id="15442"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15443" name="Text Box 18"/>
            <p:cNvSpPr txBox="1">
              <a:spLocks noChangeArrowheads="1"/>
            </p:cNvSpPr>
            <p:nvPr/>
          </p:nvSpPr>
          <p:spPr bwMode="auto">
            <a:xfrm>
              <a:off x="187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65</a:t>
              </a:r>
            </a:p>
          </p:txBody>
        </p:sp>
        <p:sp>
          <p:nvSpPr>
            <p:cNvPr id="15444"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15445" name="Text Box 20"/>
            <p:cNvSpPr txBox="1">
              <a:spLocks noChangeArrowheads="1"/>
            </p:cNvSpPr>
            <p:nvPr/>
          </p:nvSpPr>
          <p:spPr bwMode="auto">
            <a:xfrm>
              <a:off x="2064"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67</a:t>
              </a:r>
            </a:p>
          </p:txBody>
        </p:sp>
        <p:sp>
          <p:nvSpPr>
            <p:cNvPr id="15446"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15447" name="Text Box 22"/>
            <p:cNvSpPr txBox="1">
              <a:spLocks noChangeArrowheads="1"/>
            </p:cNvSpPr>
            <p:nvPr/>
          </p:nvSpPr>
          <p:spPr bwMode="auto">
            <a:xfrm>
              <a:off x="283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98</a:t>
              </a:r>
            </a:p>
          </p:txBody>
        </p:sp>
        <p:sp>
          <p:nvSpPr>
            <p:cNvPr id="15448"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15449" name="Text Box 24"/>
            <p:cNvSpPr txBox="1">
              <a:spLocks noChangeArrowheads="1"/>
            </p:cNvSpPr>
            <p:nvPr/>
          </p:nvSpPr>
          <p:spPr bwMode="auto">
            <a:xfrm>
              <a:off x="33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122</a:t>
              </a:r>
            </a:p>
          </p:txBody>
        </p:sp>
        <p:sp>
          <p:nvSpPr>
            <p:cNvPr id="15450"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15451" name="Text Box 26"/>
            <p:cNvSpPr txBox="1">
              <a:spLocks noChangeArrowheads="1"/>
            </p:cNvSpPr>
            <p:nvPr/>
          </p:nvSpPr>
          <p:spPr bwMode="auto">
            <a:xfrm>
              <a:off x="3648" y="1812"/>
              <a:ext cx="48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124</a:t>
              </a:r>
            </a:p>
          </p:txBody>
        </p:sp>
        <p:sp>
          <p:nvSpPr>
            <p:cNvPr id="15452"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15453" name="Text Box 28"/>
            <p:cNvSpPr txBox="1">
              <a:spLocks noChangeArrowheads="1"/>
            </p:cNvSpPr>
            <p:nvPr/>
          </p:nvSpPr>
          <p:spPr bwMode="auto">
            <a:xfrm>
              <a:off x="45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183</a:t>
              </a:r>
            </a:p>
          </p:txBody>
        </p:sp>
        <p:sp>
          <p:nvSpPr>
            <p:cNvPr id="15454"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15455" name="Text Box 30"/>
            <p:cNvSpPr txBox="1">
              <a:spLocks noChangeArrowheads="1"/>
            </p:cNvSpPr>
            <p:nvPr/>
          </p:nvSpPr>
          <p:spPr bwMode="auto">
            <a:xfrm>
              <a:off x="5040" y="1812"/>
              <a:ext cx="42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199</a:t>
              </a:r>
            </a:p>
          </p:txBody>
        </p:sp>
      </p:grpSp>
      <p:sp>
        <p:nvSpPr>
          <p:cNvPr id="513055" name="AutoShape 31"/>
          <p:cNvSpPr>
            <a:spLocks noChangeArrowheads="1"/>
          </p:cNvSpPr>
          <p:nvPr/>
        </p:nvSpPr>
        <p:spPr bwMode="auto">
          <a:xfrm>
            <a:off x="28194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56" name="AutoShape 32"/>
          <p:cNvSpPr>
            <a:spLocks noChangeArrowheads="1"/>
          </p:cNvSpPr>
          <p:nvPr/>
        </p:nvSpPr>
        <p:spPr bwMode="auto">
          <a:xfrm>
            <a:off x="46482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57" name="AutoShape 33"/>
          <p:cNvSpPr>
            <a:spLocks noChangeArrowheads="1"/>
          </p:cNvSpPr>
          <p:nvPr/>
        </p:nvSpPr>
        <p:spPr bwMode="auto">
          <a:xfrm>
            <a:off x="55626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58" name="AutoShape 34"/>
          <p:cNvSpPr>
            <a:spLocks noChangeArrowheads="1"/>
          </p:cNvSpPr>
          <p:nvPr/>
        </p:nvSpPr>
        <p:spPr bwMode="auto">
          <a:xfrm>
            <a:off x="60198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59" name="AutoShape 35"/>
          <p:cNvSpPr>
            <a:spLocks noChangeArrowheads="1"/>
          </p:cNvSpPr>
          <p:nvPr/>
        </p:nvSpPr>
        <p:spPr bwMode="auto">
          <a:xfrm>
            <a:off x="74676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60" name="AutoShape 36"/>
          <p:cNvSpPr>
            <a:spLocks noChangeArrowheads="1"/>
          </p:cNvSpPr>
          <p:nvPr/>
        </p:nvSpPr>
        <p:spPr bwMode="auto">
          <a:xfrm>
            <a:off x="31242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61" name="AutoShape 37"/>
          <p:cNvSpPr>
            <a:spLocks noChangeArrowheads="1"/>
          </p:cNvSpPr>
          <p:nvPr/>
        </p:nvSpPr>
        <p:spPr bwMode="auto">
          <a:xfrm>
            <a:off x="34290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62" name="AutoShape 38"/>
          <p:cNvSpPr>
            <a:spLocks noChangeArrowheads="1"/>
          </p:cNvSpPr>
          <p:nvPr/>
        </p:nvSpPr>
        <p:spPr bwMode="auto">
          <a:xfrm>
            <a:off x="17526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sp>
        <p:nvSpPr>
          <p:cNvPr id="513063" name="AutoShape 39"/>
          <p:cNvSpPr>
            <a:spLocks noChangeArrowheads="1"/>
          </p:cNvSpPr>
          <p:nvPr/>
        </p:nvSpPr>
        <p:spPr bwMode="auto">
          <a:xfrm>
            <a:off x="2209800" y="3886200"/>
            <a:ext cx="152400" cy="609600"/>
          </a:xfrm>
          <a:prstGeom prst="upArrow">
            <a:avLst>
              <a:gd name="adj1" fmla="val 50000"/>
              <a:gd name="adj2" fmla="val 100000"/>
            </a:avLst>
          </a:prstGeom>
          <a:solidFill>
            <a:schemeClr val="accent2"/>
          </a:solidFill>
          <a:ln w="9525" algn="ctr">
            <a:solidFill>
              <a:schemeClr val="accent2"/>
            </a:solidFill>
            <a:miter lim="800000"/>
          </a:ln>
        </p:spPr>
        <p:txBody>
          <a:bodyPr vert="eaVert" wrap="none" anchor="ctr"/>
          <a:lstStyle/>
          <a:p>
            <a:pPr eaLnBrk="1" hangingPunct="1"/>
            <a:endParaRPr lang="zh-CN" altLang="en-US"/>
          </a:p>
        </p:txBody>
      </p:sp>
      <p:grpSp>
        <p:nvGrpSpPr>
          <p:cNvPr id="4" name="Group 40"/>
          <p:cNvGrpSpPr/>
          <p:nvPr/>
        </p:nvGrpSpPr>
        <p:grpSpPr bwMode="auto">
          <a:xfrm>
            <a:off x="2867025" y="4552950"/>
            <a:ext cx="1900238" cy="395288"/>
            <a:chOff x="1806" y="2946"/>
            <a:chExt cx="1197" cy="249"/>
          </a:xfrm>
        </p:grpSpPr>
        <p:sp>
          <p:nvSpPr>
            <p:cNvPr id="15430" name="Line 41"/>
            <p:cNvSpPr>
              <a:spLocks noChangeShapeType="1"/>
            </p:cNvSpPr>
            <p:nvPr/>
          </p:nvSpPr>
          <p:spPr bwMode="auto">
            <a:xfrm>
              <a:off x="1824" y="2976"/>
              <a:ext cx="1152" cy="192"/>
            </a:xfrm>
            <a:prstGeom prst="line">
              <a:avLst/>
            </a:prstGeom>
            <a:noFill/>
            <a:ln w="9525">
              <a:solidFill>
                <a:schemeClr val="tx1"/>
              </a:solidFill>
              <a:round/>
              <a:tailEnd type="triangle" w="med" len="med"/>
            </a:ln>
          </p:spPr>
          <p:txBody>
            <a:bodyPr/>
            <a:lstStyle/>
            <a:p>
              <a:endParaRPr lang="zh-CN" altLang="en-US"/>
            </a:p>
          </p:txBody>
        </p:sp>
        <p:sp>
          <p:nvSpPr>
            <p:cNvPr id="15431" name="Oval 42"/>
            <p:cNvSpPr>
              <a:spLocks noChangeArrowheads="1"/>
            </p:cNvSpPr>
            <p:nvPr/>
          </p:nvSpPr>
          <p:spPr bwMode="auto">
            <a:xfrm>
              <a:off x="1806" y="294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32" name="Oval 43"/>
            <p:cNvSpPr>
              <a:spLocks noChangeArrowheads="1"/>
            </p:cNvSpPr>
            <p:nvPr/>
          </p:nvSpPr>
          <p:spPr bwMode="auto">
            <a:xfrm>
              <a:off x="2955" y="3147"/>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68" name="AutoShape 44"/>
          <p:cNvSpPr>
            <a:spLocks noChangeArrowheads="1"/>
          </p:cNvSpPr>
          <p:nvPr/>
        </p:nvSpPr>
        <p:spPr bwMode="auto">
          <a:xfrm>
            <a:off x="46482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69" name="AutoShape 45"/>
          <p:cNvSpPr>
            <a:spLocks noChangeArrowheads="1"/>
          </p:cNvSpPr>
          <p:nvPr/>
        </p:nvSpPr>
        <p:spPr bwMode="auto">
          <a:xfrm>
            <a:off x="74676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70" name="AutoShape 46"/>
          <p:cNvSpPr>
            <a:spLocks noChangeArrowheads="1"/>
          </p:cNvSpPr>
          <p:nvPr/>
        </p:nvSpPr>
        <p:spPr bwMode="auto">
          <a:xfrm>
            <a:off x="46482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5" name="Group 47"/>
          <p:cNvGrpSpPr/>
          <p:nvPr/>
        </p:nvGrpSpPr>
        <p:grpSpPr bwMode="auto">
          <a:xfrm>
            <a:off x="4710113" y="4876800"/>
            <a:ext cx="2833687" cy="285750"/>
            <a:chOff x="2967" y="3150"/>
            <a:chExt cx="1785" cy="180"/>
          </a:xfrm>
        </p:grpSpPr>
        <p:sp>
          <p:nvSpPr>
            <p:cNvPr id="15427" name="Line 48"/>
            <p:cNvSpPr>
              <a:spLocks noChangeShapeType="1"/>
            </p:cNvSpPr>
            <p:nvPr/>
          </p:nvSpPr>
          <p:spPr bwMode="auto">
            <a:xfrm>
              <a:off x="2985" y="3180"/>
              <a:ext cx="1719" cy="132"/>
            </a:xfrm>
            <a:prstGeom prst="line">
              <a:avLst/>
            </a:prstGeom>
            <a:noFill/>
            <a:ln w="9525">
              <a:solidFill>
                <a:schemeClr val="tx1"/>
              </a:solidFill>
              <a:round/>
              <a:tailEnd type="triangle" w="med" len="med"/>
            </a:ln>
          </p:spPr>
          <p:txBody>
            <a:bodyPr/>
            <a:lstStyle/>
            <a:p>
              <a:endParaRPr lang="zh-CN" altLang="en-US"/>
            </a:p>
          </p:txBody>
        </p:sp>
        <p:sp>
          <p:nvSpPr>
            <p:cNvPr id="15428" name="Oval 49"/>
            <p:cNvSpPr>
              <a:spLocks noChangeArrowheads="1"/>
            </p:cNvSpPr>
            <p:nvPr/>
          </p:nvSpPr>
          <p:spPr bwMode="auto">
            <a:xfrm>
              <a:off x="2967" y="315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29" name="Oval 50"/>
            <p:cNvSpPr>
              <a:spLocks noChangeArrowheads="1"/>
            </p:cNvSpPr>
            <p:nvPr/>
          </p:nvSpPr>
          <p:spPr bwMode="auto">
            <a:xfrm>
              <a:off x="4704" y="328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75" name="AutoShape 51"/>
          <p:cNvSpPr>
            <a:spLocks noChangeArrowheads="1"/>
          </p:cNvSpPr>
          <p:nvPr/>
        </p:nvSpPr>
        <p:spPr bwMode="auto">
          <a:xfrm>
            <a:off x="22098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76" name="AutoShape 52"/>
          <p:cNvSpPr>
            <a:spLocks noChangeArrowheads="1"/>
          </p:cNvSpPr>
          <p:nvPr/>
        </p:nvSpPr>
        <p:spPr bwMode="auto">
          <a:xfrm>
            <a:off x="74676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6" name="Group 53"/>
          <p:cNvGrpSpPr/>
          <p:nvPr/>
        </p:nvGrpSpPr>
        <p:grpSpPr bwMode="auto">
          <a:xfrm>
            <a:off x="2319338" y="5057775"/>
            <a:ext cx="5224462" cy="504825"/>
            <a:chOff x="1461" y="3264"/>
            <a:chExt cx="3291" cy="318"/>
          </a:xfrm>
        </p:grpSpPr>
        <p:sp>
          <p:nvSpPr>
            <p:cNvPr id="15424" name="Line 54"/>
            <p:cNvSpPr>
              <a:spLocks noChangeShapeType="1"/>
            </p:cNvSpPr>
            <p:nvPr/>
          </p:nvSpPr>
          <p:spPr bwMode="auto">
            <a:xfrm flipH="1">
              <a:off x="1488" y="3312"/>
              <a:ext cx="3216" cy="240"/>
            </a:xfrm>
            <a:prstGeom prst="line">
              <a:avLst/>
            </a:prstGeom>
            <a:noFill/>
            <a:ln w="9525">
              <a:solidFill>
                <a:schemeClr val="tx1"/>
              </a:solidFill>
              <a:round/>
              <a:tailEnd type="triangle" w="med" len="med"/>
            </a:ln>
          </p:spPr>
          <p:txBody>
            <a:bodyPr/>
            <a:lstStyle/>
            <a:p>
              <a:endParaRPr lang="zh-CN" altLang="en-US"/>
            </a:p>
          </p:txBody>
        </p:sp>
        <p:sp>
          <p:nvSpPr>
            <p:cNvPr id="15425" name="Oval 55"/>
            <p:cNvSpPr>
              <a:spLocks noChangeArrowheads="1"/>
            </p:cNvSpPr>
            <p:nvPr/>
          </p:nvSpPr>
          <p:spPr bwMode="auto">
            <a:xfrm>
              <a:off x="4704" y="326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26" name="Oval 56"/>
            <p:cNvSpPr>
              <a:spLocks noChangeArrowheads="1"/>
            </p:cNvSpPr>
            <p:nvPr/>
          </p:nvSpPr>
          <p:spPr bwMode="auto">
            <a:xfrm>
              <a:off x="1461" y="353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81" name="AutoShape 57"/>
          <p:cNvSpPr>
            <a:spLocks noChangeArrowheads="1"/>
          </p:cNvSpPr>
          <p:nvPr/>
        </p:nvSpPr>
        <p:spPr bwMode="auto">
          <a:xfrm>
            <a:off x="55626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82" name="AutoShape 58"/>
          <p:cNvSpPr>
            <a:spLocks noChangeArrowheads="1"/>
          </p:cNvSpPr>
          <p:nvPr/>
        </p:nvSpPr>
        <p:spPr bwMode="auto">
          <a:xfrm>
            <a:off x="22098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7" name="Group 59"/>
          <p:cNvGrpSpPr/>
          <p:nvPr/>
        </p:nvGrpSpPr>
        <p:grpSpPr bwMode="auto">
          <a:xfrm>
            <a:off x="2286000" y="5486400"/>
            <a:ext cx="3429000" cy="276225"/>
            <a:chOff x="1440" y="3456"/>
            <a:chExt cx="2160" cy="174"/>
          </a:xfrm>
        </p:grpSpPr>
        <p:sp>
          <p:nvSpPr>
            <p:cNvPr id="15421" name="Line 60"/>
            <p:cNvSpPr>
              <a:spLocks noChangeShapeType="1"/>
            </p:cNvSpPr>
            <p:nvPr/>
          </p:nvSpPr>
          <p:spPr bwMode="auto">
            <a:xfrm>
              <a:off x="1458" y="3486"/>
              <a:ext cx="2094" cy="114"/>
            </a:xfrm>
            <a:prstGeom prst="line">
              <a:avLst/>
            </a:prstGeom>
            <a:noFill/>
            <a:ln w="9525">
              <a:solidFill>
                <a:schemeClr val="tx1"/>
              </a:solidFill>
              <a:round/>
              <a:tailEnd type="triangle" w="med" len="med"/>
            </a:ln>
          </p:spPr>
          <p:txBody>
            <a:bodyPr/>
            <a:lstStyle/>
            <a:p>
              <a:endParaRPr lang="zh-CN" altLang="en-US"/>
            </a:p>
          </p:txBody>
        </p:sp>
        <p:sp>
          <p:nvSpPr>
            <p:cNvPr id="15422" name="Oval 61"/>
            <p:cNvSpPr>
              <a:spLocks noChangeArrowheads="1"/>
            </p:cNvSpPr>
            <p:nvPr/>
          </p:nvSpPr>
          <p:spPr bwMode="auto">
            <a:xfrm>
              <a:off x="1440" y="345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23" name="Oval 62"/>
            <p:cNvSpPr>
              <a:spLocks noChangeArrowheads="1"/>
            </p:cNvSpPr>
            <p:nvPr/>
          </p:nvSpPr>
          <p:spPr bwMode="auto">
            <a:xfrm>
              <a:off x="3552" y="358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87" name="AutoShape 63"/>
          <p:cNvSpPr>
            <a:spLocks noChangeArrowheads="1"/>
          </p:cNvSpPr>
          <p:nvPr/>
        </p:nvSpPr>
        <p:spPr bwMode="auto">
          <a:xfrm>
            <a:off x="17526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88" name="AutoShape 64"/>
          <p:cNvSpPr>
            <a:spLocks noChangeArrowheads="1"/>
          </p:cNvSpPr>
          <p:nvPr/>
        </p:nvSpPr>
        <p:spPr bwMode="auto">
          <a:xfrm>
            <a:off x="55626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8" name="Group 65"/>
          <p:cNvGrpSpPr/>
          <p:nvPr/>
        </p:nvGrpSpPr>
        <p:grpSpPr bwMode="auto">
          <a:xfrm>
            <a:off x="1843088" y="5681663"/>
            <a:ext cx="3867150" cy="323850"/>
            <a:chOff x="1161" y="3579"/>
            <a:chExt cx="2436" cy="204"/>
          </a:xfrm>
        </p:grpSpPr>
        <p:sp>
          <p:nvSpPr>
            <p:cNvPr id="15418" name="Line 66"/>
            <p:cNvSpPr>
              <a:spLocks noChangeShapeType="1"/>
            </p:cNvSpPr>
            <p:nvPr/>
          </p:nvSpPr>
          <p:spPr bwMode="auto">
            <a:xfrm flipH="1">
              <a:off x="1200" y="3627"/>
              <a:ext cx="2349" cy="117"/>
            </a:xfrm>
            <a:prstGeom prst="line">
              <a:avLst/>
            </a:prstGeom>
            <a:noFill/>
            <a:ln w="9525">
              <a:solidFill>
                <a:schemeClr val="tx1"/>
              </a:solidFill>
              <a:round/>
              <a:tailEnd type="triangle" w="med" len="med"/>
            </a:ln>
          </p:spPr>
          <p:txBody>
            <a:bodyPr/>
            <a:lstStyle/>
            <a:p>
              <a:endParaRPr lang="zh-CN" altLang="en-US"/>
            </a:p>
          </p:txBody>
        </p:sp>
        <p:sp>
          <p:nvSpPr>
            <p:cNvPr id="15419" name="Oval 67"/>
            <p:cNvSpPr>
              <a:spLocks noChangeArrowheads="1"/>
            </p:cNvSpPr>
            <p:nvPr/>
          </p:nvSpPr>
          <p:spPr bwMode="auto">
            <a:xfrm>
              <a:off x="3549" y="3579"/>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20" name="Oval 68"/>
            <p:cNvSpPr>
              <a:spLocks noChangeArrowheads="1"/>
            </p:cNvSpPr>
            <p:nvPr/>
          </p:nvSpPr>
          <p:spPr bwMode="auto">
            <a:xfrm>
              <a:off x="1161" y="3735"/>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93" name="AutoShape 69"/>
          <p:cNvSpPr>
            <a:spLocks noChangeArrowheads="1"/>
          </p:cNvSpPr>
          <p:nvPr/>
        </p:nvSpPr>
        <p:spPr bwMode="auto">
          <a:xfrm>
            <a:off x="60198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094" name="AutoShape 70"/>
          <p:cNvSpPr>
            <a:spLocks noChangeArrowheads="1"/>
          </p:cNvSpPr>
          <p:nvPr/>
        </p:nvSpPr>
        <p:spPr bwMode="auto">
          <a:xfrm>
            <a:off x="17526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9" name="Group 71"/>
          <p:cNvGrpSpPr/>
          <p:nvPr/>
        </p:nvGrpSpPr>
        <p:grpSpPr bwMode="auto">
          <a:xfrm>
            <a:off x="1828800" y="5943600"/>
            <a:ext cx="4267200" cy="304800"/>
            <a:chOff x="1152" y="3744"/>
            <a:chExt cx="2688" cy="192"/>
          </a:xfrm>
        </p:grpSpPr>
        <p:sp>
          <p:nvSpPr>
            <p:cNvPr id="15415" name="Line 72"/>
            <p:cNvSpPr>
              <a:spLocks noChangeShapeType="1"/>
            </p:cNvSpPr>
            <p:nvPr/>
          </p:nvSpPr>
          <p:spPr bwMode="auto">
            <a:xfrm>
              <a:off x="1170" y="3774"/>
              <a:ext cx="2622" cy="114"/>
            </a:xfrm>
            <a:prstGeom prst="line">
              <a:avLst/>
            </a:prstGeom>
            <a:noFill/>
            <a:ln w="9525">
              <a:solidFill>
                <a:schemeClr val="tx1"/>
              </a:solidFill>
              <a:round/>
              <a:tailEnd type="triangle" w="med" len="med"/>
            </a:ln>
          </p:spPr>
          <p:txBody>
            <a:bodyPr/>
            <a:lstStyle/>
            <a:p>
              <a:endParaRPr lang="zh-CN" altLang="en-US"/>
            </a:p>
          </p:txBody>
        </p:sp>
        <p:sp>
          <p:nvSpPr>
            <p:cNvPr id="15416" name="Oval 73"/>
            <p:cNvSpPr>
              <a:spLocks noChangeArrowheads="1"/>
            </p:cNvSpPr>
            <p:nvPr/>
          </p:nvSpPr>
          <p:spPr bwMode="auto">
            <a:xfrm>
              <a:off x="1152" y="374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17" name="Oval 74"/>
            <p:cNvSpPr>
              <a:spLocks noChangeArrowheads="1"/>
            </p:cNvSpPr>
            <p:nvPr/>
          </p:nvSpPr>
          <p:spPr bwMode="auto">
            <a:xfrm>
              <a:off x="3792" y="388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099" name="AutoShape 75"/>
          <p:cNvSpPr>
            <a:spLocks noChangeArrowheads="1"/>
          </p:cNvSpPr>
          <p:nvPr/>
        </p:nvSpPr>
        <p:spPr bwMode="auto">
          <a:xfrm>
            <a:off x="31242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100" name="AutoShape 76"/>
          <p:cNvSpPr>
            <a:spLocks noChangeArrowheads="1"/>
          </p:cNvSpPr>
          <p:nvPr/>
        </p:nvSpPr>
        <p:spPr bwMode="auto">
          <a:xfrm>
            <a:off x="60198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10" name="Group 77"/>
          <p:cNvGrpSpPr/>
          <p:nvPr/>
        </p:nvGrpSpPr>
        <p:grpSpPr bwMode="auto">
          <a:xfrm>
            <a:off x="3124200" y="6172200"/>
            <a:ext cx="2952750" cy="152400"/>
            <a:chOff x="1968" y="3888"/>
            <a:chExt cx="1860" cy="144"/>
          </a:xfrm>
        </p:grpSpPr>
        <p:sp>
          <p:nvSpPr>
            <p:cNvPr id="15412" name="Line 78"/>
            <p:cNvSpPr>
              <a:spLocks noChangeShapeType="1"/>
            </p:cNvSpPr>
            <p:nvPr/>
          </p:nvSpPr>
          <p:spPr bwMode="auto">
            <a:xfrm flipH="1">
              <a:off x="1968" y="3936"/>
              <a:ext cx="1812" cy="96"/>
            </a:xfrm>
            <a:prstGeom prst="line">
              <a:avLst/>
            </a:prstGeom>
            <a:noFill/>
            <a:ln w="9525">
              <a:solidFill>
                <a:schemeClr val="tx1"/>
              </a:solidFill>
              <a:round/>
              <a:tailEnd type="triangle" w="med" len="med"/>
            </a:ln>
          </p:spPr>
          <p:txBody>
            <a:bodyPr/>
            <a:lstStyle/>
            <a:p>
              <a:endParaRPr lang="zh-CN" altLang="en-US"/>
            </a:p>
          </p:txBody>
        </p:sp>
        <p:sp>
          <p:nvSpPr>
            <p:cNvPr id="15413" name="Oval 79"/>
            <p:cNvSpPr>
              <a:spLocks noChangeArrowheads="1"/>
            </p:cNvSpPr>
            <p:nvPr/>
          </p:nvSpPr>
          <p:spPr bwMode="auto">
            <a:xfrm>
              <a:off x="3780" y="388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14" name="Oval 80"/>
            <p:cNvSpPr>
              <a:spLocks noChangeArrowheads="1"/>
            </p:cNvSpPr>
            <p:nvPr/>
          </p:nvSpPr>
          <p:spPr bwMode="auto">
            <a:xfrm>
              <a:off x="1968" y="39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105" name="AutoShape 81"/>
          <p:cNvSpPr>
            <a:spLocks noChangeArrowheads="1"/>
          </p:cNvSpPr>
          <p:nvPr/>
        </p:nvSpPr>
        <p:spPr bwMode="auto">
          <a:xfrm>
            <a:off x="3429000" y="3886200"/>
            <a:ext cx="152400" cy="609600"/>
          </a:xfrm>
          <a:prstGeom prst="upArrow">
            <a:avLst>
              <a:gd name="adj1" fmla="val 50000"/>
              <a:gd name="adj2" fmla="val 100000"/>
            </a:avLst>
          </a:prstGeom>
          <a:solidFill>
            <a:srgbClr val="FF0000"/>
          </a:solidFill>
          <a:ln w="9525" algn="ctr">
            <a:solidFill>
              <a:srgbClr val="FF3300"/>
            </a:solidFill>
            <a:miter lim="800000"/>
          </a:ln>
        </p:spPr>
        <p:txBody>
          <a:bodyPr vert="eaVert" wrap="none" anchor="ctr"/>
          <a:lstStyle/>
          <a:p>
            <a:pPr eaLnBrk="1" hangingPunct="1"/>
            <a:endParaRPr lang="zh-CN" altLang="en-US"/>
          </a:p>
        </p:txBody>
      </p:sp>
      <p:sp>
        <p:nvSpPr>
          <p:cNvPr id="513106" name="AutoShape 82"/>
          <p:cNvSpPr>
            <a:spLocks noChangeArrowheads="1"/>
          </p:cNvSpPr>
          <p:nvPr/>
        </p:nvSpPr>
        <p:spPr bwMode="auto">
          <a:xfrm>
            <a:off x="3124200" y="3886200"/>
            <a:ext cx="152400" cy="609600"/>
          </a:xfrm>
          <a:prstGeom prst="upArrow">
            <a:avLst>
              <a:gd name="adj1" fmla="val 50000"/>
              <a:gd name="adj2" fmla="val 100000"/>
            </a:avLst>
          </a:prstGeom>
          <a:solidFill>
            <a:srgbClr val="009900"/>
          </a:solidFill>
          <a:ln w="9525" algn="ctr">
            <a:solidFill>
              <a:srgbClr val="009900"/>
            </a:solidFill>
            <a:miter lim="800000"/>
          </a:ln>
        </p:spPr>
        <p:txBody>
          <a:bodyPr vert="eaVert" wrap="none" anchor="ctr"/>
          <a:lstStyle/>
          <a:p>
            <a:pPr eaLnBrk="1" hangingPunct="1"/>
            <a:endParaRPr lang="zh-CN" altLang="en-US"/>
          </a:p>
        </p:txBody>
      </p:sp>
      <p:grpSp>
        <p:nvGrpSpPr>
          <p:cNvPr id="11" name="Group 83"/>
          <p:cNvGrpSpPr/>
          <p:nvPr/>
        </p:nvGrpSpPr>
        <p:grpSpPr bwMode="auto">
          <a:xfrm>
            <a:off x="3124200" y="6324600"/>
            <a:ext cx="457200" cy="228600"/>
            <a:chOff x="1968" y="3984"/>
            <a:chExt cx="288" cy="144"/>
          </a:xfrm>
        </p:grpSpPr>
        <p:sp>
          <p:nvSpPr>
            <p:cNvPr id="15409" name="Line 84"/>
            <p:cNvSpPr>
              <a:spLocks noChangeShapeType="1"/>
            </p:cNvSpPr>
            <p:nvPr/>
          </p:nvSpPr>
          <p:spPr bwMode="auto">
            <a:xfrm>
              <a:off x="2016" y="4032"/>
              <a:ext cx="192" cy="48"/>
            </a:xfrm>
            <a:prstGeom prst="line">
              <a:avLst/>
            </a:prstGeom>
            <a:noFill/>
            <a:ln w="9525">
              <a:solidFill>
                <a:schemeClr val="tx1"/>
              </a:solidFill>
              <a:round/>
              <a:tailEnd type="triangle" w="med" len="med"/>
            </a:ln>
          </p:spPr>
          <p:txBody>
            <a:bodyPr/>
            <a:lstStyle/>
            <a:p>
              <a:endParaRPr lang="zh-CN" altLang="en-US"/>
            </a:p>
          </p:txBody>
        </p:sp>
        <p:sp>
          <p:nvSpPr>
            <p:cNvPr id="15410" name="Oval 85"/>
            <p:cNvSpPr>
              <a:spLocks noChangeArrowheads="1"/>
            </p:cNvSpPr>
            <p:nvPr/>
          </p:nvSpPr>
          <p:spPr bwMode="auto">
            <a:xfrm>
              <a:off x="1968" y="39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5411" name="Oval 86"/>
            <p:cNvSpPr>
              <a:spLocks noChangeArrowheads="1"/>
            </p:cNvSpPr>
            <p:nvPr/>
          </p:nvSpPr>
          <p:spPr bwMode="auto">
            <a:xfrm>
              <a:off x="2208"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3111" name="AutoShape 87"/>
          <p:cNvSpPr>
            <a:spLocks noChangeArrowheads="1"/>
          </p:cNvSpPr>
          <p:nvPr/>
        </p:nvSpPr>
        <p:spPr bwMode="auto">
          <a:xfrm rot="10800000">
            <a:off x="6324600" y="5257800"/>
            <a:ext cx="2133600" cy="838200"/>
          </a:xfrm>
          <a:prstGeom prst="wedgeRoundRectCallout">
            <a:avLst>
              <a:gd name="adj1" fmla="val 73065"/>
              <a:gd name="adj2" fmla="val 53028"/>
              <a:gd name="adj3" fmla="val 16667"/>
            </a:avLst>
          </a:prstGeom>
          <a:solidFill>
            <a:schemeClr val="bg1"/>
          </a:solidFill>
          <a:ln w="9525">
            <a:solidFill>
              <a:schemeClr val="tx1"/>
            </a:solidFill>
            <a:miter lim="800000"/>
          </a:ln>
        </p:spPr>
        <p:txBody>
          <a:bodyPr rot="10800000"/>
          <a:lstStyle/>
          <a:p>
            <a:pPr algn="ctr" eaLnBrk="1" hangingPunct="1"/>
            <a:r>
              <a:rPr lang="zh-CN" altLang="en-US" sz="2400"/>
              <a:t>磁头在长途奔袭</a:t>
            </a:r>
            <a:r>
              <a:rPr lang="en-US" altLang="zh-CN" sz="2400"/>
              <a:t>!</a:t>
            </a:r>
          </a:p>
        </p:txBody>
      </p:sp>
      <p:sp>
        <p:nvSpPr>
          <p:cNvPr id="513112" name="AutoShape 88"/>
          <p:cNvSpPr>
            <a:spLocks noChangeArrowheads="1"/>
          </p:cNvSpPr>
          <p:nvPr/>
        </p:nvSpPr>
        <p:spPr bwMode="auto">
          <a:xfrm rot="10800000">
            <a:off x="6019800" y="1219200"/>
            <a:ext cx="2438400" cy="914400"/>
          </a:xfrm>
          <a:prstGeom prst="wedgeRoundRectCallout">
            <a:avLst>
              <a:gd name="adj1" fmla="val 53255"/>
              <a:gd name="adj2" fmla="val -90454"/>
              <a:gd name="adj3" fmla="val 16667"/>
            </a:avLst>
          </a:prstGeom>
          <a:solidFill>
            <a:schemeClr val="bg1"/>
          </a:solidFill>
          <a:ln w="9525">
            <a:solidFill>
              <a:schemeClr val="tx1"/>
            </a:solidFill>
            <a:miter lim="800000"/>
          </a:ln>
        </p:spPr>
        <p:txBody>
          <a:bodyPr rot="10800000"/>
          <a:lstStyle/>
          <a:p>
            <a:pPr algn="ctr" eaLnBrk="1" hangingPunct="1"/>
            <a:r>
              <a:rPr lang="en-US" altLang="zh-CN" sz="2400"/>
              <a:t>FCFS: </a:t>
            </a:r>
            <a:r>
              <a:rPr lang="zh-CN" altLang="en-US" sz="2400"/>
              <a:t>磁头共移动</a:t>
            </a:r>
            <a:r>
              <a:rPr lang="en-US" altLang="zh-CN" sz="2400">
                <a:solidFill>
                  <a:srgbClr val="CC0000"/>
                </a:solidFill>
              </a:rPr>
              <a:t>640</a:t>
            </a:r>
            <a:r>
              <a:rPr lang="zh-CN" altLang="en-US" sz="2400"/>
              <a:t>磁道</a:t>
            </a:r>
            <a:r>
              <a:rPr lang="en-US" altLang="zh-CN" sz="2400"/>
              <a:t>!</a:t>
            </a:r>
          </a:p>
        </p:txBody>
      </p:sp>
      <p:sp>
        <p:nvSpPr>
          <p:cNvPr id="513113" name="AutoShape 89"/>
          <p:cNvSpPr>
            <a:spLocks noChangeArrowheads="1"/>
          </p:cNvSpPr>
          <p:nvPr/>
        </p:nvSpPr>
        <p:spPr bwMode="auto">
          <a:xfrm rot="10800000">
            <a:off x="0" y="4191000"/>
            <a:ext cx="1600200" cy="1676400"/>
          </a:xfrm>
          <a:prstGeom prst="wedgeRoundRectCallout">
            <a:avLst>
              <a:gd name="adj1" fmla="val -144843"/>
              <a:gd name="adj2" fmla="val -70741"/>
              <a:gd name="adj3" fmla="val 16667"/>
            </a:avLst>
          </a:prstGeom>
          <a:solidFill>
            <a:schemeClr val="bg1"/>
          </a:solidFill>
          <a:ln w="9525">
            <a:solidFill>
              <a:schemeClr val="tx1"/>
            </a:solidFill>
            <a:miter lim="800000"/>
          </a:ln>
        </p:spPr>
        <p:txBody>
          <a:bodyPr rot="10800000"/>
          <a:lstStyle/>
          <a:p>
            <a:pPr algn="ctr" eaLnBrk="1" hangingPunct="1"/>
            <a:r>
              <a:rPr lang="zh-CN" altLang="en-US" sz="2400"/>
              <a:t>在移动过程中把经过的请求处理了</a:t>
            </a:r>
            <a:r>
              <a:rPr lang="en-US" altLang="zh-CN" sz="2400"/>
              <a:t>?!</a:t>
            </a:r>
          </a:p>
        </p:txBody>
      </p:sp>
      <p:sp>
        <p:nvSpPr>
          <p:cNvPr id="513114" name="Rectangle 90"/>
          <p:cNvSpPr>
            <a:spLocks noChangeArrowheads="1"/>
          </p:cNvSpPr>
          <p:nvPr/>
        </p:nvSpPr>
        <p:spPr bwMode="auto">
          <a:xfrm>
            <a:off x="6858000" y="4572000"/>
            <a:ext cx="12954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183-53=130</a:t>
            </a:r>
          </a:p>
        </p:txBody>
      </p:sp>
      <p:sp>
        <p:nvSpPr>
          <p:cNvPr id="513115" name="Rectangle 91"/>
          <p:cNvSpPr>
            <a:spLocks noChangeArrowheads="1"/>
          </p:cNvSpPr>
          <p:nvPr/>
        </p:nvSpPr>
        <p:spPr bwMode="auto">
          <a:xfrm>
            <a:off x="1752600" y="5384800"/>
            <a:ext cx="12954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183-37=146</a:t>
            </a:r>
          </a:p>
        </p:txBody>
      </p:sp>
      <p:sp>
        <p:nvSpPr>
          <p:cNvPr id="513116" name="Rectangle 92"/>
          <p:cNvSpPr>
            <a:spLocks noChangeArrowheads="1"/>
          </p:cNvSpPr>
          <p:nvPr/>
        </p:nvSpPr>
        <p:spPr bwMode="auto">
          <a:xfrm>
            <a:off x="5105400" y="5257800"/>
            <a:ext cx="12954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122-37=85</a:t>
            </a:r>
          </a:p>
        </p:txBody>
      </p:sp>
      <p:sp>
        <p:nvSpPr>
          <p:cNvPr id="513117" name="Rectangle 93"/>
          <p:cNvSpPr>
            <a:spLocks noChangeArrowheads="1"/>
          </p:cNvSpPr>
          <p:nvPr/>
        </p:nvSpPr>
        <p:spPr bwMode="auto">
          <a:xfrm>
            <a:off x="1371600" y="5867400"/>
            <a:ext cx="12954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122-14=108</a:t>
            </a:r>
          </a:p>
        </p:txBody>
      </p:sp>
      <p:sp>
        <p:nvSpPr>
          <p:cNvPr id="513118" name="Rectangle 94"/>
          <p:cNvSpPr>
            <a:spLocks noChangeArrowheads="1"/>
          </p:cNvSpPr>
          <p:nvPr/>
        </p:nvSpPr>
        <p:spPr bwMode="auto">
          <a:xfrm>
            <a:off x="5257800" y="5715000"/>
            <a:ext cx="12954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124-14=110</a:t>
            </a:r>
          </a:p>
        </p:txBody>
      </p:sp>
      <p:sp>
        <p:nvSpPr>
          <p:cNvPr id="513119" name="Rectangle 95"/>
          <p:cNvSpPr>
            <a:spLocks noChangeArrowheads="1"/>
          </p:cNvSpPr>
          <p:nvPr/>
        </p:nvSpPr>
        <p:spPr bwMode="auto">
          <a:xfrm>
            <a:off x="2628900" y="6261100"/>
            <a:ext cx="1295400" cy="228600"/>
          </a:xfrm>
          <a:prstGeom prst="rect">
            <a:avLst/>
          </a:prstGeom>
          <a:noFill/>
          <a:ln w="9525" algn="ctr">
            <a:noFill/>
            <a:miter lim="800000"/>
          </a:ln>
        </p:spPr>
        <p:txBody>
          <a:bodyPr wrap="none" anchor="ctr"/>
          <a:lstStyle/>
          <a:p>
            <a:pPr algn="ctr" eaLnBrk="1" hangingPunct="1"/>
            <a:r>
              <a:rPr lang="en-US" altLang="zh-CN" sz="1800">
                <a:solidFill>
                  <a:srgbClr val="0000CC"/>
                </a:solidFill>
              </a:rPr>
              <a:t>124-65=59</a:t>
            </a:r>
          </a:p>
        </p:txBody>
      </p:sp>
      <p:sp>
        <p:nvSpPr>
          <p:cNvPr id="513120" name="Rectangle 96"/>
          <p:cNvSpPr>
            <a:spLocks noChangeArrowheads="1"/>
          </p:cNvSpPr>
          <p:nvPr/>
        </p:nvSpPr>
        <p:spPr bwMode="auto">
          <a:xfrm>
            <a:off x="3073400" y="6591300"/>
            <a:ext cx="1295400" cy="228600"/>
          </a:xfrm>
          <a:prstGeom prst="rect">
            <a:avLst/>
          </a:prstGeom>
          <a:noFill/>
          <a:ln w="9525" algn="ctr">
            <a:noFill/>
            <a:miter lim="800000"/>
          </a:ln>
        </p:spPr>
        <p:txBody>
          <a:bodyPr wrap="none" anchor="ctr"/>
          <a:lstStyle/>
          <a:p>
            <a:pPr algn="ctr" eaLnBrk="1" hangingPunct="1"/>
            <a:r>
              <a:rPr lang="en-US" altLang="zh-CN" sz="1800">
                <a:solidFill>
                  <a:srgbClr val="0000CC"/>
                </a:solidFill>
              </a:rPr>
              <a:t>67-65=2</a:t>
            </a:r>
          </a:p>
        </p:txBody>
      </p:sp>
      <p:sp>
        <p:nvSpPr>
          <p:cNvPr id="513121" name="Rectangle 97"/>
          <p:cNvSpPr>
            <a:spLocks noChangeArrowheads="1"/>
          </p:cNvSpPr>
          <p:nvPr/>
        </p:nvSpPr>
        <p:spPr bwMode="auto">
          <a:xfrm>
            <a:off x="5257800" y="457200"/>
            <a:ext cx="3505200" cy="609600"/>
          </a:xfrm>
          <a:prstGeom prst="rect">
            <a:avLst/>
          </a:prstGeom>
          <a:noFill/>
          <a:ln w="9525" algn="ctr">
            <a:noFill/>
            <a:miter lim="800000"/>
          </a:ln>
        </p:spPr>
        <p:txBody>
          <a:bodyPr wrap="none" anchor="ctr"/>
          <a:lstStyle/>
          <a:p>
            <a:pPr algn="ctr" eaLnBrk="1" hangingPunct="1"/>
            <a:r>
              <a:rPr lang="en-US" altLang="zh-CN" sz="1800">
                <a:solidFill>
                  <a:srgbClr val="0000CC"/>
                </a:solidFill>
              </a:rPr>
              <a:t>130+146+85+108+110+59+2=640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dissolve">
                                      <p:cBhvr>
                                        <p:cTn id="7" dur="500"/>
                                        <p:tgtEl>
                                          <p:spTgt spid="5130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3056"/>
                                        </p:tgtEl>
                                        <p:attrNameLst>
                                          <p:attrName>style.visibility</p:attrName>
                                        </p:attrNameLst>
                                      </p:cBhvr>
                                      <p:to>
                                        <p:strVal val="visible"/>
                                      </p:to>
                                    </p:set>
                                    <p:animEffect transition="in" filter="dissolve">
                                      <p:cBhvr>
                                        <p:cTn id="22" dur="500"/>
                                        <p:tgtEl>
                                          <p:spTgt spid="5130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13057"/>
                                        </p:tgtEl>
                                        <p:attrNameLst>
                                          <p:attrName>style.visibility</p:attrName>
                                        </p:attrNameLst>
                                      </p:cBhvr>
                                      <p:to>
                                        <p:strVal val="visible"/>
                                      </p:to>
                                    </p:set>
                                    <p:animEffect transition="in" filter="dissolve">
                                      <p:cBhvr>
                                        <p:cTn id="25" dur="500"/>
                                        <p:tgtEl>
                                          <p:spTgt spid="51305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58"/>
                                        </p:tgtEl>
                                        <p:attrNameLst>
                                          <p:attrName>style.visibility</p:attrName>
                                        </p:attrNameLst>
                                      </p:cBhvr>
                                      <p:to>
                                        <p:strVal val="visible"/>
                                      </p:to>
                                    </p:set>
                                    <p:animEffect transition="in" filter="dissolve">
                                      <p:cBhvr>
                                        <p:cTn id="28" dur="500"/>
                                        <p:tgtEl>
                                          <p:spTgt spid="51305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13059"/>
                                        </p:tgtEl>
                                        <p:attrNameLst>
                                          <p:attrName>style.visibility</p:attrName>
                                        </p:attrNameLst>
                                      </p:cBhvr>
                                      <p:to>
                                        <p:strVal val="visible"/>
                                      </p:to>
                                    </p:set>
                                    <p:animEffect transition="in" filter="dissolve">
                                      <p:cBhvr>
                                        <p:cTn id="31" dur="500"/>
                                        <p:tgtEl>
                                          <p:spTgt spid="51305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3060"/>
                                        </p:tgtEl>
                                        <p:attrNameLst>
                                          <p:attrName>style.visibility</p:attrName>
                                        </p:attrNameLst>
                                      </p:cBhvr>
                                      <p:to>
                                        <p:strVal val="visible"/>
                                      </p:to>
                                    </p:set>
                                    <p:animEffect transition="in" filter="dissolve">
                                      <p:cBhvr>
                                        <p:cTn id="34" dur="500"/>
                                        <p:tgtEl>
                                          <p:spTgt spid="51306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13061"/>
                                        </p:tgtEl>
                                        <p:attrNameLst>
                                          <p:attrName>style.visibility</p:attrName>
                                        </p:attrNameLst>
                                      </p:cBhvr>
                                      <p:to>
                                        <p:strVal val="visible"/>
                                      </p:to>
                                    </p:set>
                                    <p:animEffect transition="in" filter="dissolve">
                                      <p:cBhvr>
                                        <p:cTn id="37" dur="500"/>
                                        <p:tgtEl>
                                          <p:spTgt spid="51306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13062"/>
                                        </p:tgtEl>
                                        <p:attrNameLst>
                                          <p:attrName>style.visibility</p:attrName>
                                        </p:attrNameLst>
                                      </p:cBhvr>
                                      <p:to>
                                        <p:strVal val="visible"/>
                                      </p:to>
                                    </p:set>
                                    <p:animEffect transition="in" filter="dissolve">
                                      <p:cBhvr>
                                        <p:cTn id="40" dur="500"/>
                                        <p:tgtEl>
                                          <p:spTgt spid="51306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3063"/>
                                        </p:tgtEl>
                                        <p:attrNameLst>
                                          <p:attrName>style.visibility</p:attrName>
                                        </p:attrNameLst>
                                      </p:cBhvr>
                                      <p:to>
                                        <p:strVal val="visible"/>
                                      </p:to>
                                    </p:set>
                                    <p:animEffect transition="in" filter="dissolve">
                                      <p:cBhvr>
                                        <p:cTn id="43" dur="500"/>
                                        <p:tgtEl>
                                          <p:spTgt spid="51306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13055"/>
                                        </p:tgtEl>
                                        <p:attrNameLst>
                                          <p:attrName>style.visibility</p:attrName>
                                        </p:attrNameLst>
                                      </p:cBhvr>
                                      <p:to>
                                        <p:strVal val="visible"/>
                                      </p:to>
                                    </p:set>
                                    <p:animEffect transition="in" filter="dissolve">
                                      <p:cBhvr>
                                        <p:cTn id="48" dur="500"/>
                                        <p:tgtEl>
                                          <p:spTgt spid="51305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1305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3068"/>
                                        </p:tgtEl>
                                        <p:attrNameLst>
                                          <p:attrName>style.visibility</p:attrName>
                                        </p:attrNameLst>
                                      </p:cBhvr>
                                      <p:to>
                                        <p:strVal val="visible"/>
                                      </p:to>
                                    </p:set>
                                    <p:animEffect transition="in" filter="dissolve">
                                      <p:cBhvr>
                                        <p:cTn id="57" dur="500"/>
                                        <p:tgtEl>
                                          <p:spTgt spid="513068"/>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513068"/>
                                        </p:tgtEl>
                                        <p:attrNameLst>
                                          <p:attrName>style.visibility</p:attrName>
                                        </p:attrNameLst>
                                      </p:cBhvr>
                                      <p:to>
                                        <p:strVal val="hidden"/>
                                      </p:to>
                                    </p:set>
                                  </p:childTnLst>
                                </p:cTn>
                              </p:par>
                              <p:par>
                                <p:cTn id="66" presetID="9" presetClass="entr" presetSubtype="0" fill="hold" grpId="0" nodeType="withEffect">
                                  <p:stCondLst>
                                    <p:cond delay="0"/>
                                  </p:stCondLst>
                                  <p:childTnLst>
                                    <p:set>
                                      <p:cBhvr>
                                        <p:cTn id="67" dur="1" fill="hold">
                                          <p:stCondLst>
                                            <p:cond delay="0"/>
                                          </p:stCondLst>
                                        </p:cTn>
                                        <p:tgtEl>
                                          <p:spTgt spid="513070"/>
                                        </p:tgtEl>
                                        <p:attrNameLst>
                                          <p:attrName>style.visibility</p:attrName>
                                        </p:attrNameLst>
                                      </p:cBhvr>
                                      <p:to>
                                        <p:strVal val="visible"/>
                                      </p:to>
                                    </p:set>
                                    <p:animEffect transition="in" filter="dissolve">
                                      <p:cBhvr>
                                        <p:cTn id="68" dur="500"/>
                                        <p:tgtEl>
                                          <p:spTgt spid="513070"/>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13069"/>
                                        </p:tgtEl>
                                        <p:attrNameLst>
                                          <p:attrName>style.visibility</p:attrName>
                                        </p:attrNameLst>
                                      </p:cBhvr>
                                      <p:to>
                                        <p:strVal val="visible"/>
                                      </p:to>
                                    </p:set>
                                    <p:animEffect transition="in" filter="dissolve">
                                      <p:cBhvr>
                                        <p:cTn id="73" dur="500"/>
                                        <p:tgtEl>
                                          <p:spTgt spid="513069"/>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513069"/>
                                        </p:tgtEl>
                                      </p:cBhvr>
                                    </p:animEffect>
                                    <p:set>
                                      <p:cBhvr>
                                        <p:cTn id="82" dur="1" fill="hold">
                                          <p:stCondLst>
                                            <p:cond delay="499"/>
                                          </p:stCondLst>
                                        </p:cTn>
                                        <p:tgtEl>
                                          <p:spTgt spid="513069"/>
                                        </p:tgtEl>
                                        <p:attrNameLst>
                                          <p:attrName>style.visibility</p:attrName>
                                        </p:attrNameLst>
                                      </p:cBhvr>
                                      <p:to>
                                        <p:strVal val="hidden"/>
                                      </p:to>
                                    </p:set>
                                  </p:childTnLst>
                                </p:cTn>
                              </p:par>
                              <p:par>
                                <p:cTn id="83" presetID="9" presetClass="entr" presetSubtype="0" fill="hold" grpId="0" nodeType="withEffect">
                                  <p:stCondLst>
                                    <p:cond delay="0"/>
                                  </p:stCondLst>
                                  <p:childTnLst>
                                    <p:set>
                                      <p:cBhvr>
                                        <p:cTn id="84" dur="1" fill="hold">
                                          <p:stCondLst>
                                            <p:cond delay="0"/>
                                          </p:stCondLst>
                                        </p:cTn>
                                        <p:tgtEl>
                                          <p:spTgt spid="513076"/>
                                        </p:tgtEl>
                                        <p:attrNameLst>
                                          <p:attrName>style.visibility</p:attrName>
                                        </p:attrNameLst>
                                      </p:cBhvr>
                                      <p:to>
                                        <p:strVal val="visible"/>
                                      </p:to>
                                    </p:set>
                                    <p:animEffect transition="in" filter="dissolve">
                                      <p:cBhvr>
                                        <p:cTn id="85" dur="500"/>
                                        <p:tgtEl>
                                          <p:spTgt spid="51307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13075"/>
                                        </p:tgtEl>
                                        <p:attrNameLst>
                                          <p:attrName>style.visibility</p:attrName>
                                        </p:attrNameLst>
                                      </p:cBhvr>
                                      <p:to>
                                        <p:strVal val="visible"/>
                                      </p:to>
                                    </p:set>
                                    <p:animEffect transition="in" filter="dissolve">
                                      <p:cBhvr>
                                        <p:cTn id="90" dur="500"/>
                                        <p:tgtEl>
                                          <p:spTgt spid="513075"/>
                                        </p:tgtEl>
                                      </p:cBhvr>
                                    </p:animEffect>
                                  </p:childTnLst>
                                </p:cTn>
                              </p:par>
                            </p:childTnLst>
                          </p:cTn>
                        </p:par>
                        <p:par>
                          <p:cTn id="91" fill="hold">
                            <p:stCondLst>
                              <p:cond delay="500"/>
                            </p:stCondLst>
                            <p:childTnLst>
                              <p:par>
                                <p:cTn id="92" presetID="22" presetClass="entr" presetSubtype="2" fill="hold" nodeType="after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right)">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13075"/>
                                        </p:tgtEl>
                                        <p:attrNameLst>
                                          <p:attrName>style.visibility</p:attrName>
                                        </p:attrNameLst>
                                      </p:cBhvr>
                                      <p:to>
                                        <p:strVal val="hidden"/>
                                      </p:to>
                                    </p:set>
                                  </p:childTnLst>
                                </p:cTn>
                              </p:par>
                              <p:par>
                                <p:cTn id="99" presetID="9" presetClass="entr" presetSubtype="0" fill="hold" grpId="0" nodeType="withEffect">
                                  <p:stCondLst>
                                    <p:cond delay="0"/>
                                  </p:stCondLst>
                                  <p:childTnLst>
                                    <p:set>
                                      <p:cBhvr>
                                        <p:cTn id="100" dur="1" fill="hold">
                                          <p:stCondLst>
                                            <p:cond delay="0"/>
                                          </p:stCondLst>
                                        </p:cTn>
                                        <p:tgtEl>
                                          <p:spTgt spid="513082"/>
                                        </p:tgtEl>
                                        <p:attrNameLst>
                                          <p:attrName>style.visibility</p:attrName>
                                        </p:attrNameLst>
                                      </p:cBhvr>
                                      <p:to>
                                        <p:strVal val="visible"/>
                                      </p:to>
                                    </p:set>
                                    <p:animEffect transition="in" filter="dissolve">
                                      <p:cBhvr>
                                        <p:cTn id="101" dur="500"/>
                                        <p:tgtEl>
                                          <p:spTgt spid="51308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3081"/>
                                        </p:tgtEl>
                                        <p:attrNameLst>
                                          <p:attrName>style.visibility</p:attrName>
                                        </p:attrNameLst>
                                      </p:cBhvr>
                                      <p:to>
                                        <p:strVal val="visible"/>
                                      </p:to>
                                    </p:set>
                                    <p:animEffect transition="in" filter="wipe(left)">
                                      <p:cBhvr>
                                        <p:cTn id="106" dur="500"/>
                                        <p:tgtEl>
                                          <p:spTgt spid="513081"/>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wipe(left)">
                                      <p:cBhvr>
                                        <p:cTn id="110" dur="500"/>
                                        <p:tgtEl>
                                          <p:spTgt spid="7"/>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513081"/>
                                        </p:tgtEl>
                                        <p:attrNameLst>
                                          <p:attrName>style.visibility</p:attrName>
                                        </p:attrNameLst>
                                      </p:cBhvr>
                                      <p:to>
                                        <p:strVal val="hidden"/>
                                      </p:to>
                                    </p:set>
                                  </p:childTnLst>
                                </p:cTn>
                              </p:par>
                              <p:par>
                                <p:cTn id="115" presetID="9" presetClass="entr" presetSubtype="0" fill="hold" grpId="0" nodeType="withEffect">
                                  <p:stCondLst>
                                    <p:cond delay="0"/>
                                  </p:stCondLst>
                                  <p:childTnLst>
                                    <p:set>
                                      <p:cBhvr>
                                        <p:cTn id="116" dur="1" fill="hold">
                                          <p:stCondLst>
                                            <p:cond delay="0"/>
                                          </p:stCondLst>
                                        </p:cTn>
                                        <p:tgtEl>
                                          <p:spTgt spid="513088"/>
                                        </p:tgtEl>
                                        <p:attrNameLst>
                                          <p:attrName>style.visibility</p:attrName>
                                        </p:attrNameLst>
                                      </p:cBhvr>
                                      <p:to>
                                        <p:strVal val="visible"/>
                                      </p:to>
                                    </p:set>
                                    <p:animEffect transition="in" filter="dissolve">
                                      <p:cBhvr>
                                        <p:cTn id="117" dur="500"/>
                                        <p:tgtEl>
                                          <p:spTgt spid="51308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13087"/>
                                        </p:tgtEl>
                                        <p:attrNameLst>
                                          <p:attrName>style.visibility</p:attrName>
                                        </p:attrNameLst>
                                      </p:cBhvr>
                                      <p:to>
                                        <p:strVal val="visible"/>
                                      </p:to>
                                    </p:set>
                                    <p:animEffect transition="in" filter="dissolve">
                                      <p:cBhvr>
                                        <p:cTn id="122" dur="500"/>
                                        <p:tgtEl>
                                          <p:spTgt spid="51308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right)">
                                      <p:cBhvr>
                                        <p:cTn id="127" dur="500"/>
                                        <p:tgtEl>
                                          <p:spTgt spid="8"/>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513087"/>
                                        </p:tgtEl>
                                        <p:attrNameLst>
                                          <p:attrName>style.visibility</p:attrName>
                                        </p:attrNameLst>
                                      </p:cBhvr>
                                      <p:to>
                                        <p:strVal val="hidden"/>
                                      </p:to>
                                    </p:set>
                                  </p:childTnLst>
                                </p:cTn>
                              </p:par>
                              <p:par>
                                <p:cTn id="132" presetID="9" presetClass="entr" presetSubtype="0" fill="hold" grpId="0" nodeType="withEffect">
                                  <p:stCondLst>
                                    <p:cond delay="0"/>
                                  </p:stCondLst>
                                  <p:childTnLst>
                                    <p:set>
                                      <p:cBhvr>
                                        <p:cTn id="133" dur="1" fill="hold">
                                          <p:stCondLst>
                                            <p:cond delay="0"/>
                                          </p:stCondLst>
                                        </p:cTn>
                                        <p:tgtEl>
                                          <p:spTgt spid="513094"/>
                                        </p:tgtEl>
                                        <p:attrNameLst>
                                          <p:attrName>style.visibility</p:attrName>
                                        </p:attrNameLst>
                                      </p:cBhvr>
                                      <p:to>
                                        <p:strVal val="visible"/>
                                      </p:to>
                                    </p:set>
                                    <p:animEffect transition="in" filter="dissolve">
                                      <p:cBhvr>
                                        <p:cTn id="134" dur="500"/>
                                        <p:tgtEl>
                                          <p:spTgt spid="51309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513093"/>
                                        </p:tgtEl>
                                        <p:attrNameLst>
                                          <p:attrName>style.visibility</p:attrName>
                                        </p:attrNameLst>
                                      </p:cBhvr>
                                      <p:to>
                                        <p:strVal val="visible"/>
                                      </p:to>
                                    </p:set>
                                    <p:animEffect transition="in" filter="dissolve">
                                      <p:cBhvr>
                                        <p:cTn id="139" dur="500"/>
                                        <p:tgtEl>
                                          <p:spTgt spid="513093"/>
                                        </p:tgtEl>
                                      </p:cBhvr>
                                    </p:animEffec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wipe(left)">
                                      <p:cBhvr>
                                        <p:cTn id="143" dur="500"/>
                                        <p:tgtEl>
                                          <p:spTgt spid="9"/>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513093"/>
                                        </p:tgtEl>
                                        <p:attrNameLst>
                                          <p:attrName>style.visibility</p:attrName>
                                        </p:attrNameLst>
                                      </p:cBhvr>
                                      <p:to>
                                        <p:strVal val="hidden"/>
                                      </p:to>
                                    </p:set>
                                  </p:childTnLst>
                                </p:cTn>
                              </p:par>
                              <p:par>
                                <p:cTn id="148" presetID="9" presetClass="entr" presetSubtype="0" fill="hold" grpId="0" nodeType="withEffect">
                                  <p:stCondLst>
                                    <p:cond delay="0"/>
                                  </p:stCondLst>
                                  <p:childTnLst>
                                    <p:set>
                                      <p:cBhvr>
                                        <p:cTn id="149" dur="1" fill="hold">
                                          <p:stCondLst>
                                            <p:cond delay="0"/>
                                          </p:stCondLst>
                                        </p:cTn>
                                        <p:tgtEl>
                                          <p:spTgt spid="513100"/>
                                        </p:tgtEl>
                                        <p:attrNameLst>
                                          <p:attrName>style.visibility</p:attrName>
                                        </p:attrNameLst>
                                      </p:cBhvr>
                                      <p:to>
                                        <p:strVal val="visible"/>
                                      </p:to>
                                    </p:set>
                                    <p:animEffect transition="in" filter="dissolve">
                                      <p:cBhvr>
                                        <p:cTn id="150" dur="500"/>
                                        <p:tgtEl>
                                          <p:spTgt spid="513100"/>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13099"/>
                                        </p:tgtEl>
                                        <p:attrNameLst>
                                          <p:attrName>style.visibility</p:attrName>
                                        </p:attrNameLst>
                                      </p:cBhvr>
                                      <p:to>
                                        <p:strVal val="visible"/>
                                      </p:to>
                                    </p:set>
                                    <p:animEffect transition="in" filter="dissolve">
                                      <p:cBhvr>
                                        <p:cTn id="155" dur="500"/>
                                        <p:tgtEl>
                                          <p:spTgt spid="513099"/>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wipe(right)">
                                      <p:cBhvr>
                                        <p:cTn id="159" dur="500"/>
                                        <p:tgtEl>
                                          <p:spTgt spid="10"/>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513099"/>
                                        </p:tgtEl>
                                        <p:attrNameLst>
                                          <p:attrName>style.visibility</p:attrName>
                                        </p:attrNameLst>
                                      </p:cBhvr>
                                      <p:to>
                                        <p:strVal val="hidden"/>
                                      </p:to>
                                    </p:set>
                                  </p:childTnLst>
                                </p:cTn>
                              </p:par>
                              <p:par>
                                <p:cTn id="164" presetID="9" presetClass="entr" presetSubtype="0" fill="hold" grpId="0" nodeType="withEffect">
                                  <p:stCondLst>
                                    <p:cond delay="0"/>
                                  </p:stCondLst>
                                  <p:childTnLst>
                                    <p:set>
                                      <p:cBhvr>
                                        <p:cTn id="165" dur="1" fill="hold">
                                          <p:stCondLst>
                                            <p:cond delay="0"/>
                                          </p:stCondLst>
                                        </p:cTn>
                                        <p:tgtEl>
                                          <p:spTgt spid="513106"/>
                                        </p:tgtEl>
                                        <p:attrNameLst>
                                          <p:attrName>style.visibility</p:attrName>
                                        </p:attrNameLst>
                                      </p:cBhvr>
                                      <p:to>
                                        <p:strVal val="visible"/>
                                      </p:to>
                                    </p:set>
                                    <p:animEffect transition="in" filter="dissolve">
                                      <p:cBhvr>
                                        <p:cTn id="166" dur="500"/>
                                        <p:tgtEl>
                                          <p:spTgt spid="51310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13105"/>
                                        </p:tgtEl>
                                        <p:attrNameLst>
                                          <p:attrName>style.visibility</p:attrName>
                                        </p:attrNameLst>
                                      </p:cBhvr>
                                      <p:to>
                                        <p:strVal val="visible"/>
                                      </p:to>
                                    </p:set>
                                    <p:animEffect transition="in" filter="dissolve">
                                      <p:cBhvr>
                                        <p:cTn id="171" dur="500"/>
                                        <p:tgtEl>
                                          <p:spTgt spid="513105"/>
                                        </p:tgtEl>
                                      </p:cBhvr>
                                    </p:animEffect>
                                  </p:childTnLst>
                                </p:cTn>
                              </p:par>
                            </p:childTnLst>
                          </p:cTn>
                        </p:par>
                        <p:par>
                          <p:cTn id="172" fill="hold">
                            <p:stCondLst>
                              <p:cond delay="500"/>
                            </p:stCondLst>
                            <p:childTnLst>
                              <p:par>
                                <p:cTn id="173" presetID="22" presetClass="entr" presetSubtype="8" fill="hold" nodeType="afterEffect">
                                  <p:stCondLst>
                                    <p:cond delay="0"/>
                                  </p:stCondLst>
                                  <p:childTnLst>
                                    <p:set>
                                      <p:cBhvr>
                                        <p:cTn id="174" dur="1" fill="hold">
                                          <p:stCondLst>
                                            <p:cond delay="0"/>
                                          </p:stCondLst>
                                        </p:cTn>
                                        <p:tgtEl>
                                          <p:spTgt spid="11"/>
                                        </p:tgtEl>
                                        <p:attrNameLst>
                                          <p:attrName>style.visibility</p:attrName>
                                        </p:attrNameLst>
                                      </p:cBhvr>
                                      <p:to>
                                        <p:strVal val="visible"/>
                                      </p:to>
                                    </p:set>
                                    <p:animEffect transition="in" filter="wipe(left)">
                                      <p:cBhvr>
                                        <p:cTn id="175" dur="500"/>
                                        <p:tgtEl>
                                          <p:spTgt spid="11"/>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13112"/>
                                        </p:tgtEl>
                                        <p:attrNameLst>
                                          <p:attrName>style.visibility</p:attrName>
                                        </p:attrNameLst>
                                      </p:cBhvr>
                                      <p:to>
                                        <p:strVal val="visible"/>
                                      </p:to>
                                    </p:set>
                                    <p:animEffect transition="in" filter="dissolve">
                                      <p:cBhvr>
                                        <p:cTn id="180" dur="500"/>
                                        <p:tgtEl>
                                          <p:spTgt spid="513112"/>
                                        </p:tgtEl>
                                      </p:cBhvr>
                                    </p:animEffec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grpId="0" nodeType="clickEffect">
                                  <p:stCondLst>
                                    <p:cond delay="0"/>
                                  </p:stCondLst>
                                  <p:childTnLst>
                                    <p:set>
                                      <p:cBhvr>
                                        <p:cTn id="184" dur="1" fill="hold">
                                          <p:stCondLst>
                                            <p:cond delay="0"/>
                                          </p:stCondLst>
                                        </p:cTn>
                                        <p:tgtEl>
                                          <p:spTgt spid="513114"/>
                                        </p:tgtEl>
                                        <p:attrNameLst>
                                          <p:attrName>style.visibility</p:attrName>
                                        </p:attrNameLst>
                                      </p:cBhvr>
                                      <p:to>
                                        <p:strVal val="visible"/>
                                      </p:to>
                                    </p:set>
                                    <p:anim calcmode="lin" valueType="num">
                                      <p:cBhvr>
                                        <p:cTn id="185" dur="500" fill="hold"/>
                                        <p:tgtEl>
                                          <p:spTgt spid="513114"/>
                                        </p:tgtEl>
                                        <p:attrNameLst>
                                          <p:attrName>ppt_w</p:attrName>
                                        </p:attrNameLst>
                                      </p:cBhvr>
                                      <p:tavLst>
                                        <p:tav tm="0">
                                          <p:val>
                                            <p:fltVal val="0"/>
                                          </p:val>
                                        </p:tav>
                                        <p:tav tm="100000">
                                          <p:val>
                                            <p:strVal val="#ppt_w"/>
                                          </p:val>
                                        </p:tav>
                                      </p:tavLst>
                                    </p:anim>
                                    <p:anim calcmode="lin" valueType="num">
                                      <p:cBhvr>
                                        <p:cTn id="186" dur="500" fill="hold"/>
                                        <p:tgtEl>
                                          <p:spTgt spid="513114"/>
                                        </p:tgtEl>
                                        <p:attrNameLst>
                                          <p:attrName>ppt_h</p:attrName>
                                        </p:attrNameLst>
                                      </p:cBhvr>
                                      <p:tavLst>
                                        <p:tav tm="0">
                                          <p:val>
                                            <p:fltVal val="0"/>
                                          </p:val>
                                        </p:tav>
                                        <p:tav tm="100000">
                                          <p:val>
                                            <p:strVal val="#ppt_h"/>
                                          </p:val>
                                        </p:tav>
                                      </p:tavLst>
                                    </p:anim>
                                    <p:animEffect transition="in" filter="fade">
                                      <p:cBhvr>
                                        <p:cTn id="187" dur="500"/>
                                        <p:tgtEl>
                                          <p:spTgt spid="513114"/>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513115"/>
                                        </p:tgtEl>
                                        <p:attrNameLst>
                                          <p:attrName>style.visibility</p:attrName>
                                        </p:attrNameLst>
                                      </p:cBhvr>
                                      <p:to>
                                        <p:strVal val="visible"/>
                                      </p:to>
                                    </p:set>
                                    <p:anim calcmode="lin" valueType="num">
                                      <p:cBhvr>
                                        <p:cTn id="192" dur="500" fill="hold"/>
                                        <p:tgtEl>
                                          <p:spTgt spid="513115"/>
                                        </p:tgtEl>
                                        <p:attrNameLst>
                                          <p:attrName>ppt_w</p:attrName>
                                        </p:attrNameLst>
                                      </p:cBhvr>
                                      <p:tavLst>
                                        <p:tav tm="0">
                                          <p:val>
                                            <p:fltVal val="0"/>
                                          </p:val>
                                        </p:tav>
                                        <p:tav tm="100000">
                                          <p:val>
                                            <p:strVal val="#ppt_w"/>
                                          </p:val>
                                        </p:tav>
                                      </p:tavLst>
                                    </p:anim>
                                    <p:anim calcmode="lin" valueType="num">
                                      <p:cBhvr>
                                        <p:cTn id="193" dur="500" fill="hold"/>
                                        <p:tgtEl>
                                          <p:spTgt spid="513115"/>
                                        </p:tgtEl>
                                        <p:attrNameLst>
                                          <p:attrName>ppt_h</p:attrName>
                                        </p:attrNameLst>
                                      </p:cBhvr>
                                      <p:tavLst>
                                        <p:tav tm="0">
                                          <p:val>
                                            <p:fltVal val="0"/>
                                          </p:val>
                                        </p:tav>
                                        <p:tav tm="100000">
                                          <p:val>
                                            <p:strVal val="#ppt_h"/>
                                          </p:val>
                                        </p:tav>
                                      </p:tavLst>
                                    </p:anim>
                                    <p:animEffect transition="in" filter="fade">
                                      <p:cBhvr>
                                        <p:cTn id="194" dur="500"/>
                                        <p:tgtEl>
                                          <p:spTgt spid="513115"/>
                                        </p:tgtEl>
                                      </p:cBhvr>
                                    </p:animEffect>
                                  </p:childTnLst>
                                </p:cTn>
                              </p:par>
                            </p:childTnLst>
                          </p:cTn>
                        </p:par>
                      </p:childTnLst>
                    </p:cTn>
                  </p:par>
                  <p:par>
                    <p:cTn id="195" fill="hold">
                      <p:stCondLst>
                        <p:cond delay="indefinite"/>
                      </p:stCondLst>
                      <p:childTnLst>
                        <p:par>
                          <p:cTn id="196" fill="hold">
                            <p:stCondLst>
                              <p:cond delay="0"/>
                            </p:stCondLst>
                            <p:childTnLst>
                              <p:par>
                                <p:cTn id="197" presetID="53" presetClass="entr" presetSubtype="16" fill="hold" grpId="0" nodeType="clickEffect">
                                  <p:stCondLst>
                                    <p:cond delay="0"/>
                                  </p:stCondLst>
                                  <p:childTnLst>
                                    <p:set>
                                      <p:cBhvr>
                                        <p:cTn id="198" dur="1" fill="hold">
                                          <p:stCondLst>
                                            <p:cond delay="0"/>
                                          </p:stCondLst>
                                        </p:cTn>
                                        <p:tgtEl>
                                          <p:spTgt spid="513116"/>
                                        </p:tgtEl>
                                        <p:attrNameLst>
                                          <p:attrName>style.visibility</p:attrName>
                                        </p:attrNameLst>
                                      </p:cBhvr>
                                      <p:to>
                                        <p:strVal val="visible"/>
                                      </p:to>
                                    </p:set>
                                    <p:anim calcmode="lin" valueType="num">
                                      <p:cBhvr>
                                        <p:cTn id="199" dur="500" fill="hold"/>
                                        <p:tgtEl>
                                          <p:spTgt spid="513116"/>
                                        </p:tgtEl>
                                        <p:attrNameLst>
                                          <p:attrName>ppt_w</p:attrName>
                                        </p:attrNameLst>
                                      </p:cBhvr>
                                      <p:tavLst>
                                        <p:tav tm="0">
                                          <p:val>
                                            <p:fltVal val="0"/>
                                          </p:val>
                                        </p:tav>
                                        <p:tav tm="100000">
                                          <p:val>
                                            <p:strVal val="#ppt_w"/>
                                          </p:val>
                                        </p:tav>
                                      </p:tavLst>
                                    </p:anim>
                                    <p:anim calcmode="lin" valueType="num">
                                      <p:cBhvr>
                                        <p:cTn id="200" dur="500" fill="hold"/>
                                        <p:tgtEl>
                                          <p:spTgt spid="513116"/>
                                        </p:tgtEl>
                                        <p:attrNameLst>
                                          <p:attrName>ppt_h</p:attrName>
                                        </p:attrNameLst>
                                      </p:cBhvr>
                                      <p:tavLst>
                                        <p:tav tm="0">
                                          <p:val>
                                            <p:fltVal val="0"/>
                                          </p:val>
                                        </p:tav>
                                        <p:tav tm="100000">
                                          <p:val>
                                            <p:strVal val="#ppt_h"/>
                                          </p:val>
                                        </p:tav>
                                      </p:tavLst>
                                    </p:anim>
                                    <p:animEffect transition="in" filter="fade">
                                      <p:cBhvr>
                                        <p:cTn id="201" dur="500"/>
                                        <p:tgtEl>
                                          <p:spTgt spid="513116"/>
                                        </p:tgtEl>
                                      </p:cBhvr>
                                    </p:animEffect>
                                  </p:childTnLst>
                                </p:cTn>
                              </p:par>
                            </p:childTnLst>
                          </p:cTn>
                        </p:par>
                      </p:childTnLst>
                    </p:cTn>
                  </p:par>
                  <p:par>
                    <p:cTn id="202" fill="hold">
                      <p:stCondLst>
                        <p:cond delay="indefinite"/>
                      </p:stCondLst>
                      <p:childTnLst>
                        <p:par>
                          <p:cTn id="203" fill="hold">
                            <p:stCondLst>
                              <p:cond delay="0"/>
                            </p:stCondLst>
                            <p:childTnLst>
                              <p:par>
                                <p:cTn id="204" presetID="53" presetClass="entr" presetSubtype="16" fill="hold" grpId="0" nodeType="clickEffect">
                                  <p:stCondLst>
                                    <p:cond delay="0"/>
                                  </p:stCondLst>
                                  <p:childTnLst>
                                    <p:set>
                                      <p:cBhvr>
                                        <p:cTn id="205" dur="1" fill="hold">
                                          <p:stCondLst>
                                            <p:cond delay="0"/>
                                          </p:stCondLst>
                                        </p:cTn>
                                        <p:tgtEl>
                                          <p:spTgt spid="513117"/>
                                        </p:tgtEl>
                                        <p:attrNameLst>
                                          <p:attrName>style.visibility</p:attrName>
                                        </p:attrNameLst>
                                      </p:cBhvr>
                                      <p:to>
                                        <p:strVal val="visible"/>
                                      </p:to>
                                    </p:set>
                                    <p:anim calcmode="lin" valueType="num">
                                      <p:cBhvr>
                                        <p:cTn id="206" dur="500" fill="hold"/>
                                        <p:tgtEl>
                                          <p:spTgt spid="513117"/>
                                        </p:tgtEl>
                                        <p:attrNameLst>
                                          <p:attrName>ppt_w</p:attrName>
                                        </p:attrNameLst>
                                      </p:cBhvr>
                                      <p:tavLst>
                                        <p:tav tm="0">
                                          <p:val>
                                            <p:fltVal val="0"/>
                                          </p:val>
                                        </p:tav>
                                        <p:tav tm="100000">
                                          <p:val>
                                            <p:strVal val="#ppt_w"/>
                                          </p:val>
                                        </p:tav>
                                      </p:tavLst>
                                    </p:anim>
                                    <p:anim calcmode="lin" valueType="num">
                                      <p:cBhvr>
                                        <p:cTn id="207" dur="500" fill="hold"/>
                                        <p:tgtEl>
                                          <p:spTgt spid="513117"/>
                                        </p:tgtEl>
                                        <p:attrNameLst>
                                          <p:attrName>ppt_h</p:attrName>
                                        </p:attrNameLst>
                                      </p:cBhvr>
                                      <p:tavLst>
                                        <p:tav tm="0">
                                          <p:val>
                                            <p:fltVal val="0"/>
                                          </p:val>
                                        </p:tav>
                                        <p:tav tm="100000">
                                          <p:val>
                                            <p:strVal val="#ppt_h"/>
                                          </p:val>
                                        </p:tav>
                                      </p:tavLst>
                                    </p:anim>
                                    <p:animEffect transition="in" filter="fade">
                                      <p:cBhvr>
                                        <p:cTn id="208" dur="500"/>
                                        <p:tgtEl>
                                          <p:spTgt spid="513117"/>
                                        </p:tgtEl>
                                      </p:cBhvr>
                                    </p:animEffect>
                                  </p:childTnLst>
                                </p:cTn>
                              </p:par>
                            </p:childTnLst>
                          </p:cTn>
                        </p:par>
                      </p:childTnLst>
                    </p:cTn>
                  </p:par>
                  <p:par>
                    <p:cTn id="209" fill="hold">
                      <p:stCondLst>
                        <p:cond delay="indefinite"/>
                      </p:stCondLst>
                      <p:childTnLst>
                        <p:par>
                          <p:cTn id="210" fill="hold">
                            <p:stCondLst>
                              <p:cond delay="0"/>
                            </p:stCondLst>
                            <p:childTnLst>
                              <p:par>
                                <p:cTn id="211" presetID="53" presetClass="entr" presetSubtype="16" fill="hold" grpId="0" nodeType="clickEffect">
                                  <p:stCondLst>
                                    <p:cond delay="0"/>
                                  </p:stCondLst>
                                  <p:childTnLst>
                                    <p:set>
                                      <p:cBhvr>
                                        <p:cTn id="212" dur="1" fill="hold">
                                          <p:stCondLst>
                                            <p:cond delay="0"/>
                                          </p:stCondLst>
                                        </p:cTn>
                                        <p:tgtEl>
                                          <p:spTgt spid="513118"/>
                                        </p:tgtEl>
                                        <p:attrNameLst>
                                          <p:attrName>style.visibility</p:attrName>
                                        </p:attrNameLst>
                                      </p:cBhvr>
                                      <p:to>
                                        <p:strVal val="visible"/>
                                      </p:to>
                                    </p:set>
                                    <p:anim calcmode="lin" valueType="num">
                                      <p:cBhvr>
                                        <p:cTn id="213" dur="500" fill="hold"/>
                                        <p:tgtEl>
                                          <p:spTgt spid="513118"/>
                                        </p:tgtEl>
                                        <p:attrNameLst>
                                          <p:attrName>ppt_w</p:attrName>
                                        </p:attrNameLst>
                                      </p:cBhvr>
                                      <p:tavLst>
                                        <p:tav tm="0">
                                          <p:val>
                                            <p:fltVal val="0"/>
                                          </p:val>
                                        </p:tav>
                                        <p:tav tm="100000">
                                          <p:val>
                                            <p:strVal val="#ppt_w"/>
                                          </p:val>
                                        </p:tav>
                                      </p:tavLst>
                                    </p:anim>
                                    <p:anim calcmode="lin" valueType="num">
                                      <p:cBhvr>
                                        <p:cTn id="214" dur="500" fill="hold"/>
                                        <p:tgtEl>
                                          <p:spTgt spid="513118"/>
                                        </p:tgtEl>
                                        <p:attrNameLst>
                                          <p:attrName>ppt_h</p:attrName>
                                        </p:attrNameLst>
                                      </p:cBhvr>
                                      <p:tavLst>
                                        <p:tav tm="0">
                                          <p:val>
                                            <p:fltVal val="0"/>
                                          </p:val>
                                        </p:tav>
                                        <p:tav tm="100000">
                                          <p:val>
                                            <p:strVal val="#ppt_h"/>
                                          </p:val>
                                        </p:tav>
                                      </p:tavLst>
                                    </p:anim>
                                    <p:animEffect transition="in" filter="fade">
                                      <p:cBhvr>
                                        <p:cTn id="215" dur="500"/>
                                        <p:tgtEl>
                                          <p:spTgt spid="513118"/>
                                        </p:tgtEl>
                                      </p:cBhvr>
                                    </p:animEffect>
                                  </p:childTnLst>
                                </p:cTn>
                              </p:par>
                            </p:childTnLst>
                          </p:cTn>
                        </p:par>
                      </p:childTnLst>
                    </p:cTn>
                  </p:par>
                  <p:par>
                    <p:cTn id="216" fill="hold">
                      <p:stCondLst>
                        <p:cond delay="indefinite"/>
                      </p:stCondLst>
                      <p:childTnLst>
                        <p:par>
                          <p:cTn id="217" fill="hold">
                            <p:stCondLst>
                              <p:cond delay="0"/>
                            </p:stCondLst>
                            <p:childTnLst>
                              <p:par>
                                <p:cTn id="218" presetID="53" presetClass="entr" presetSubtype="16" fill="hold" grpId="0" nodeType="clickEffect">
                                  <p:stCondLst>
                                    <p:cond delay="0"/>
                                  </p:stCondLst>
                                  <p:childTnLst>
                                    <p:set>
                                      <p:cBhvr>
                                        <p:cTn id="219" dur="1" fill="hold">
                                          <p:stCondLst>
                                            <p:cond delay="0"/>
                                          </p:stCondLst>
                                        </p:cTn>
                                        <p:tgtEl>
                                          <p:spTgt spid="513119"/>
                                        </p:tgtEl>
                                        <p:attrNameLst>
                                          <p:attrName>style.visibility</p:attrName>
                                        </p:attrNameLst>
                                      </p:cBhvr>
                                      <p:to>
                                        <p:strVal val="visible"/>
                                      </p:to>
                                    </p:set>
                                    <p:anim calcmode="lin" valueType="num">
                                      <p:cBhvr>
                                        <p:cTn id="220" dur="500" fill="hold"/>
                                        <p:tgtEl>
                                          <p:spTgt spid="513119"/>
                                        </p:tgtEl>
                                        <p:attrNameLst>
                                          <p:attrName>ppt_w</p:attrName>
                                        </p:attrNameLst>
                                      </p:cBhvr>
                                      <p:tavLst>
                                        <p:tav tm="0">
                                          <p:val>
                                            <p:fltVal val="0"/>
                                          </p:val>
                                        </p:tav>
                                        <p:tav tm="100000">
                                          <p:val>
                                            <p:strVal val="#ppt_w"/>
                                          </p:val>
                                        </p:tav>
                                      </p:tavLst>
                                    </p:anim>
                                    <p:anim calcmode="lin" valueType="num">
                                      <p:cBhvr>
                                        <p:cTn id="221" dur="500" fill="hold"/>
                                        <p:tgtEl>
                                          <p:spTgt spid="513119"/>
                                        </p:tgtEl>
                                        <p:attrNameLst>
                                          <p:attrName>ppt_h</p:attrName>
                                        </p:attrNameLst>
                                      </p:cBhvr>
                                      <p:tavLst>
                                        <p:tav tm="0">
                                          <p:val>
                                            <p:fltVal val="0"/>
                                          </p:val>
                                        </p:tav>
                                        <p:tav tm="100000">
                                          <p:val>
                                            <p:strVal val="#ppt_h"/>
                                          </p:val>
                                        </p:tav>
                                      </p:tavLst>
                                    </p:anim>
                                    <p:animEffect transition="in" filter="fade">
                                      <p:cBhvr>
                                        <p:cTn id="222" dur="500"/>
                                        <p:tgtEl>
                                          <p:spTgt spid="513119"/>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16" fill="hold" grpId="0" nodeType="clickEffect">
                                  <p:stCondLst>
                                    <p:cond delay="0"/>
                                  </p:stCondLst>
                                  <p:childTnLst>
                                    <p:set>
                                      <p:cBhvr>
                                        <p:cTn id="226" dur="1" fill="hold">
                                          <p:stCondLst>
                                            <p:cond delay="0"/>
                                          </p:stCondLst>
                                        </p:cTn>
                                        <p:tgtEl>
                                          <p:spTgt spid="513120"/>
                                        </p:tgtEl>
                                        <p:attrNameLst>
                                          <p:attrName>style.visibility</p:attrName>
                                        </p:attrNameLst>
                                      </p:cBhvr>
                                      <p:to>
                                        <p:strVal val="visible"/>
                                      </p:to>
                                    </p:set>
                                    <p:anim calcmode="lin" valueType="num">
                                      <p:cBhvr>
                                        <p:cTn id="227" dur="500" fill="hold"/>
                                        <p:tgtEl>
                                          <p:spTgt spid="513120"/>
                                        </p:tgtEl>
                                        <p:attrNameLst>
                                          <p:attrName>ppt_w</p:attrName>
                                        </p:attrNameLst>
                                      </p:cBhvr>
                                      <p:tavLst>
                                        <p:tav tm="0">
                                          <p:val>
                                            <p:fltVal val="0"/>
                                          </p:val>
                                        </p:tav>
                                        <p:tav tm="100000">
                                          <p:val>
                                            <p:strVal val="#ppt_w"/>
                                          </p:val>
                                        </p:tav>
                                      </p:tavLst>
                                    </p:anim>
                                    <p:anim calcmode="lin" valueType="num">
                                      <p:cBhvr>
                                        <p:cTn id="228" dur="500" fill="hold"/>
                                        <p:tgtEl>
                                          <p:spTgt spid="513120"/>
                                        </p:tgtEl>
                                        <p:attrNameLst>
                                          <p:attrName>ppt_h</p:attrName>
                                        </p:attrNameLst>
                                      </p:cBhvr>
                                      <p:tavLst>
                                        <p:tav tm="0">
                                          <p:val>
                                            <p:fltVal val="0"/>
                                          </p:val>
                                        </p:tav>
                                        <p:tav tm="100000">
                                          <p:val>
                                            <p:strVal val="#ppt_h"/>
                                          </p:val>
                                        </p:tav>
                                      </p:tavLst>
                                    </p:anim>
                                    <p:animEffect transition="in" filter="fade">
                                      <p:cBhvr>
                                        <p:cTn id="229" dur="500"/>
                                        <p:tgtEl>
                                          <p:spTgt spid="513120"/>
                                        </p:tgtEl>
                                      </p:cBhvr>
                                    </p:animEffect>
                                  </p:childTnLst>
                                </p:cTn>
                              </p:par>
                            </p:childTnLst>
                          </p:cTn>
                        </p:par>
                      </p:childTnLst>
                    </p:cTn>
                  </p:par>
                  <p:par>
                    <p:cTn id="230" fill="hold">
                      <p:stCondLst>
                        <p:cond delay="indefinite"/>
                      </p:stCondLst>
                      <p:childTnLst>
                        <p:par>
                          <p:cTn id="231" fill="hold">
                            <p:stCondLst>
                              <p:cond delay="0"/>
                            </p:stCondLst>
                            <p:childTnLst>
                              <p:par>
                                <p:cTn id="232" presetID="53" presetClass="entr" presetSubtype="16" fill="hold" grpId="0" nodeType="clickEffect">
                                  <p:stCondLst>
                                    <p:cond delay="0"/>
                                  </p:stCondLst>
                                  <p:childTnLst>
                                    <p:set>
                                      <p:cBhvr>
                                        <p:cTn id="233" dur="1" fill="hold">
                                          <p:stCondLst>
                                            <p:cond delay="0"/>
                                          </p:stCondLst>
                                        </p:cTn>
                                        <p:tgtEl>
                                          <p:spTgt spid="513121"/>
                                        </p:tgtEl>
                                        <p:attrNameLst>
                                          <p:attrName>style.visibility</p:attrName>
                                        </p:attrNameLst>
                                      </p:cBhvr>
                                      <p:to>
                                        <p:strVal val="visible"/>
                                      </p:to>
                                    </p:set>
                                    <p:anim calcmode="lin" valueType="num">
                                      <p:cBhvr>
                                        <p:cTn id="234" dur="500" fill="hold"/>
                                        <p:tgtEl>
                                          <p:spTgt spid="513121"/>
                                        </p:tgtEl>
                                        <p:attrNameLst>
                                          <p:attrName>ppt_w</p:attrName>
                                        </p:attrNameLst>
                                      </p:cBhvr>
                                      <p:tavLst>
                                        <p:tav tm="0">
                                          <p:val>
                                            <p:fltVal val="0"/>
                                          </p:val>
                                        </p:tav>
                                        <p:tav tm="100000">
                                          <p:val>
                                            <p:strVal val="#ppt_w"/>
                                          </p:val>
                                        </p:tav>
                                      </p:tavLst>
                                    </p:anim>
                                    <p:anim calcmode="lin" valueType="num">
                                      <p:cBhvr>
                                        <p:cTn id="235" dur="500" fill="hold"/>
                                        <p:tgtEl>
                                          <p:spTgt spid="513121"/>
                                        </p:tgtEl>
                                        <p:attrNameLst>
                                          <p:attrName>ppt_h</p:attrName>
                                        </p:attrNameLst>
                                      </p:cBhvr>
                                      <p:tavLst>
                                        <p:tav tm="0">
                                          <p:val>
                                            <p:fltVal val="0"/>
                                          </p:val>
                                        </p:tav>
                                        <p:tav tm="100000">
                                          <p:val>
                                            <p:strVal val="#ppt_h"/>
                                          </p:val>
                                        </p:tav>
                                      </p:tavLst>
                                    </p:anim>
                                    <p:animEffect transition="in" filter="fade">
                                      <p:cBhvr>
                                        <p:cTn id="236" dur="500"/>
                                        <p:tgtEl>
                                          <p:spTgt spid="513121"/>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13111"/>
                                        </p:tgtEl>
                                        <p:attrNameLst>
                                          <p:attrName>style.visibility</p:attrName>
                                        </p:attrNameLst>
                                      </p:cBhvr>
                                      <p:to>
                                        <p:strVal val="visible"/>
                                      </p:to>
                                    </p:set>
                                    <p:animEffect transition="in" filter="dissolve">
                                      <p:cBhvr>
                                        <p:cTn id="241" dur="500"/>
                                        <p:tgtEl>
                                          <p:spTgt spid="513111"/>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grpId="0" nodeType="clickEffect">
                                  <p:stCondLst>
                                    <p:cond delay="0"/>
                                  </p:stCondLst>
                                  <p:childTnLst>
                                    <p:set>
                                      <p:cBhvr>
                                        <p:cTn id="245" dur="1" fill="hold">
                                          <p:stCondLst>
                                            <p:cond delay="0"/>
                                          </p:stCondLst>
                                        </p:cTn>
                                        <p:tgtEl>
                                          <p:spTgt spid="513113"/>
                                        </p:tgtEl>
                                        <p:attrNameLst>
                                          <p:attrName>style.visibility</p:attrName>
                                        </p:attrNameLst>
                                      </p:cBhvr>
                                      <p:to>
                                        <p:strVal val="visible"/>
                                      </p:to>
                                    </p:set>
                                    <p:animEffect transition="in" filter="dissolve">
                                      <p:cBhvr>
                                        <p:cTn id="246" dur="500"/>
                                        <p:tgtEl>
                                          <p:spTgt spid="51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55" grpId="0" animBg="1"/>
      <p:bldP spid="513055" grpId="1" animBg="1"/>
      <p:bldP spid="513056" grpId="0" animBg="1"/>
      <p:bldP spid="513057" grpId="0" animBg="1"/>
      <p:bldP spid="513058" grpId="0" animBg="1"/>
      <p:bldP spid="513059" grpId="0" animBg="1"/>
      <p:bldP spid="513060" grpId="0" animBg="1"/>
      <p:bldP spid="513061" grpId="0" animBg="1"/>
      <p:bldP spid="513062" grpId="0" animBg="1"/>
      <p:bldP spid="513063" grpId="0" animBg="1"/>
      <p:bldP spid="513068" grpId="0" animBg="1"/>
      <p:bldP spid="513068" grpId="1" animBg="1"/>
      <p:bldP spid="513069" grpId="0" animBg="1"/>
      <p:bldP spid="513069" grpId="1" animBg="1"/>
      <p:bldP spid="513070" grpId="0" animBg="1"/>
      <p:bldP spid="513075" grpId="0" animBg="1"/>
      <p:bldP spid="513075" grpId="1" animBg="1"/>
      <p:bldP spid="513076" grpId="0" animBg="1"/>
      <p:bldP spid="513081" grpId="0" animBg="1"/>
      <p:bldP spid="513081" grpId="1" animBg="1"/>
      <p:bldP spid="513082" grpId="0" animBg="1"/>
      <p:bldP spid="513087" grpId="0" animBg="1"/>
      <p:bldP spid="513087" grpId="1" animBg="1"/>
      <p:bldP spid="513088" grpId="0" animBg="1"/>
      <p:bldP spid="513093" grpId="0" animBg="1"/>
      <p:bldP spid="513093" grpId="1" animBg="1"/>
      <p:bldP spid="513094" grpId="0" animBg="1"/>
      <p:bldP spid="513099" grpId="0" animBg="1"/>
      <p:bldP spid="513099" grpId="1" animBg="1"/>
      <p:bldP spid="513100" grpId="0" animBg="1"/>
      <p:bldP spid="513105" grpId="0" animBg="1"/>
      <p:bldP spid="513106" grpId="0" animBg="1"/>
      <p:bldP spid="513111" grpId="0" animBg="1"/>
      <p:bldP spid="513112" grpId="0" animBg="1"/>
      <p:bldP spid="513113" grpId="0" animBg="1"/>
      <p:bldP spid="513114" grpId="0"/>
      <p:bldP spid="513115" grpId="0"/>
      <p:bldP spid="513116" grpId="0"/>
      <p:bldP spid="513117" grpId="0"/>
      <p:bldP spid="513118" grpId="0"/>
      <p:bldP spid="513119" grpId="0"/>
      <p:bldP spid="513120" grpId="0"/>
      <p:bldP spid="513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t>SSTF</a:t>
            </a:r>
            <a:r>
              <a:rPr lang="zh-CN" altLang="en-US"/>
              <a:t>磁盘调度</a:t>
            </a:r>
          </a:p>
        </p:txBody>
      </p:sp>
      <p:sp>
        <p:nvSpPr>
          <p:cNvPr id="514051" name="Rectangle 3"/>
          <p:cNvSpPr>
            <a:spLocks noChangeArrowheads="1"/>
          </p:cNvSpPr>
          <p:nvPr/>
        </p:nvSpPr>
        <p:spPr bwMode="auto">
          <a:xfrm>
            <a:off x="841375" y="1143000"/>
            <a:ext cx="7007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en-US" altLang="zh-CN" sz="2400">
                <a:solidFill>
                  <a:srgbClr val="FF0000"/>
                </a:solidFill>
              </a:rPr>
              <a:t>Shortest-seek-time First</a:t>
            </a:r>
            <a:r>
              <a:rPr lang="zh-CN" altLang="en-US" sz="2400">
                <a:solidFill>
                  <a:srgbClr val="FF0000"/>
                </a:solidFill>
              </a:rPr>
              <a:t>最短寻道时间优先：</a:t>
            </a:r>
          </a:p>
        </p:txBody>
      </p:sp>
      <p:grpSp>
        <p:nvGrpSpPr>
          <p:cNvPr id="2" name="Group 4"/>
          <p:cNvGrpSpPr/>
          <p:nvPr/>
        </p:nvGrpSpPr>
        <p:grpSpPr bwMode="auto">
          <a:xfrm>
            <a:off x="1066800" y="1704975"/>
            <a:ext cx="6858000" cy="1114425"/>
            <a:chOff x="672" y="2160"/>
            <a:chExt cx="4320" cy="702"/>
          </a:xfrm>
        </p:grpSpPr>
        <p:sp>
          <p:nvSpPr>
            <p:cNvPr id="16452" name="Rectangle 5"/>
            <p:cNvSpPr>
              <a:spLocks noChangeArrowheads="1"/>
            </p:cNvSpPr>
            <p:nvPr/>
          </p:nvSpPr>
          <p:spPr bwMode="auto">
            <a:xfrm>
              <a:off x="672" y="2160"/>
              <a:ext cx="4320" cy="702"/>
            </a:xfrm>
            <a:prstGeom prst="rect">
              <a:avLst/>
            </a:prstGeom>
            <a:noFill/>
            <a:ln w="9525">
              <a:noFill/>
              <a:miter lim="800000"/>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6453"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1295400" y="2867025"/>
            <a:ext cx="7372350" cy="1019175"/>
            <a:chOff x="816" y="1806"/>
            <a:chExt cx="4644" cy="642"/>
          </a:xfrm>
        </p:grpSpPr>
        <p:sp>
          <p:nvSpPr>
            <p:cNvPr id="16429"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16430"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16431" name="Text Box 10"/>
            <p:cNvSpPr txBox="1">
              <a:spLocks noChangeArrowheads="1"/>
            </p:cNvSpPr>
            <p:nvPr/>
          </p:nvSpPr>
          <p:spPr bwMode="auto">
            <a:xfrm>
              <a:off x="81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0</a:t>
              </a:r>
            </a:p>
          </p:txBody>
        </p:sp>
        <p:sp>
          <p:nvSpPr>
            <p:cNvPr id="16432"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16433" name="Text Box 12"/>
            <p:cNvSpPr txBox="1">
              <a:spLocks noChangeArrowheads="1"/>
            </p:cNvSpPr>
            <p:nvPr/>
          </p:nvSpPr>
          <p:spPr bwMode="auto">
            <a:xfrm>
              <a:off x="978" y="1806"/>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14</a:t>
              </a:r>
            </a:p>
          </p:txBody>
        </p:sp>
        <p:sp>
          <p:nvSpPr>
            <p:cNvPr id="16434"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16435" name="Text Box 14"/>
            <p:cNvSpPr txBox="1">
              <a:spLocks noChangeArrowheads="1"/>
            </p:cNvSpPr>
            <p:nvPr/>
          </p:nvSpPr>
          <p:spPr bwMode="auto">
            <a:xfrm>
              <a:off x="129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37</a:t>
              </a:r>
            </a:p>
          </p:txBody>
        </p:sp>
        <p:sp>
          <p:nvSpPr>
            <p:cNvPr id="16436"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16437" name="Text Box 16"/>
            <p:cNvSpPr txBox="1">
              <a:spLocks noChangeArrowheads="1"/>
            </p:cNvSpPr>
            <p:nvPr/>
          </p:nvSpPr>
          <p:spPr bwMode="auto">
            <a:xfrm>
              <a:off x="1680"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53</a:t>
              </a:r>
            </a:p>
          </p:txBody>
        </p:sp>
        <p:sp>
          <p:nvSpPr>
            <p:cNvPr id="16438"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16439" name="Text Box 18"/>
            <p:cNvSpPr txBox="1">
              <a:spLocks noChangeArrowheads="1"/>
            </p:cNvSpPr>
            <p:nvPr/>
          </p:nvSpPr>
          <p:spPr bwMode="auto">
            <a:xfrm>
              <a:off x="187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65</a:t>
              </a:r>
            </a:p>
          </p:txBody>
        </p:sp>
        <p:sp>
          <p:nvSpPr>
            <p:cNvPr id="16440"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16441" name="Text Box 20"/>
            <p:cNvSpPr txBox="1">
              <a:spLocks noChangeArrowheads="1"/>
            </p:cNvSpPr>
            <p:nvPr/>
          </p:nvSpPr>
          <p:spPr bwMode="auto">
            <a:xfrm>
              <a:off x="2064"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67</a:t>
              </a:r>
            </a:p>
          </p:txBody>
        </p:sp>
        <p:sp>
          <p:nvSpPr>
            <p:cNvPr id="16442"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16443" name="Text Box 22"/>
            <p:cNvSpPr txBox="1">
              <a:spLocks noChangeArrowheads="1"/>
            </p:cNvSpPr>
            <p:nvPr/>
          </p:nvSpPr>
          <p:spPr bwMode="auto">
            <a:xfrm>
              <a:off x="283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98</a:t>
              </a:r>
            </a:p>
          </p:txBody>
        </p:sp>
        <p:sp>
          <p:nvSpPr>
            <p:cNvPr id="16444"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16445" name="Text Box 24"/>
            <p:cNvSpPr txBox="1">
              <a:spLocks noChangeArrowheads="1"/>
            </p:cNvSpPr>
            <p:nvPr/>
          </p:nvSpPr>
          <p:spPr bwMode="auto">
            <a:xfrm>
              <a:off x="33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122</a:t>
              </a:r>
            </a:p>
          </p:txBody>
        </p:sp>
        <p:sp>
          <p:nvSpPr>
            <p:cNvPr id="16446"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16447" name="Text Box 26"/>
            <p:cNvSpPr txBox="1">
              <a:spLocks noChangeArrowheads="1"/>
            </p:cNvSpPr>
            <p:nvPr/>
          </p:nvSpPr>
          <p:spPr bwMode="auto">
            <a:xfrm>
              <a:off x="3648" y="1812"/>
              <a:ext cx="48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124</a:t>
              </a:r>
            </a:p>
          </p:txBody>
        </p:sp>
        <p:sp>
          <p:nvSpPr>
            <p:cNvPr id="16448"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16449" name="Text Box 28"/>
            <p:cNvSpPr txBox="1">
              <a:spLocks noChangeArrowheads="1"/>
            </p:cNvSpPr>
            <p:nvPr/>
          </p:nvSpPr>
          <p:spPr bwMode="auto">
            <a:xfrm>
              <a:off x="45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183</a:t>
              </a:r>
            </a:p>
          </p:txBody>
        </p:sp>
        <p:sp>
          <p:nvSpPr>
            <p:cNvPr id="16450"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16451" name="Text Box 30"/>
            <p:cNvSpPr txBox="1">
              <a:spLocks noChangeArrowheads="1"/>
            </p:cNvSpPr>
            <p:nvPr/>
          </p:nvSpPr>
          <p:spPr bwMode="auto">
            <a:xfrm>
              <a:off x="5040" y="1812"/>
              <a:ext cx="42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p:nvPr/>
        </p:nvGrpSpPr>
        <p:grpSpPr bwMode="auto">
          <a:xfrm>
            <a:off x="2895600" y="4191000"/>
            <a:ext cx="457200" cy="152400"/>
            <a:chOff x="1824" y="2784"/>
            <a:chExt cx="288" cy="96"/>
          </a:xfrm>
        </p:grpSpPr>
        <p:sp>
          <p:nvSpPr>
            <p:cNvPr id="16426" name="Line 32"/>
            <p:cNvSpPr>
              <a:spLocks noChangeShapeType="1"/>
            </p:cNvSpPr>
            <p:nvPr/>
          </p:nvSpPr>
          <p:spPr bwMode="auto">
            <a:xfrm>
              <a:off x="1842" y="2814"/>
              <a:ext cx="222" cy="66"/>
            </a:xfrm>
            <a:prstGeom prst="line">
              <a:avLst/>
            </a:prstGeom>
            <a:noFill/>
            <a:ln w="9525">
              <a:solidFill>
                <a:schemeClr val="tx1"/>
              </a:solidFill>
              <a:round/>
              <a:tailEnd type="triangle" w="med" len="med"/>
            </a:ln>
          </p:spPr>
          <p:txBody>
            <a:bodyPr/>
            <a:lstStyle/>
            <a:p>
              <a:endParaRPr lang="zh-CN" altLang="en-US"/>
            </a:p>
          </p:txBody>
        </p:sp>
        <p:sp>
          <p:nvSpPr>
            <p:cNvPr id="16427" name="Oval 33"/>
            <p:cNvSpPr>
              <a:spLocks noChangeArrowheads="1"/>
            </p:cNvSpPr>
            <p:nvPr/>
          </p:nvSpPr>
          <p:spPr bwMode="auto">
            <a:xfrm>
              <a:off x="1824" y="27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28" name="Oval 34"/>
            <p:cNvSpPr>
              <a:spLocks noChangeArrowheads="1"/>
            </p:cNvSpPr>
            <p:nvPr/>
          </p:nvSpPr>
          <p:spPr bwMode="auto">
            <a:xfrm>
              <a:off x="2064" y="283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5" name="Group 35"/>
          <p:cNvGrpSpPr/>
          <p:nvPr/>
        </p:nvGrpSpPr>
        <p:grpSpPr bwMode="auto">
          <a:xfrm>
            <a:off x="2209800" y="4495800"/>
            <a:ext cx="1414463" cy="304800"/>
            <a:chOff x="1392" y="2832"/>
            <a:chExt cx="891" cy="192"/>
          </a:xfrm>
        </p:grpSpPr>
        <p:sp>
          <p:nvSpPr>
            <p:cNvPr id="16423" name="Line 36"/>
            <p:cNvSpPr>
              <a:spLocks noChangeShapeType="1"/>
            </p:cNvSpPr>
            <p:nvPr/>
          </p:nvSpPr>
          <p:spPr bwMode="auto">
            <a:xfrm flipH="1">
              <a:off x="1392" y="2880"/>
              <a:ext cx="843" cy="96"/>
            </a:xfrm>
            <a:prstGeom prst="line">
              <a:avLst/>
            </a:prstGeom>
            <a:noFill/>
            <a:ln w="9525">
              <a:solidFill>
                <a:schemeClr val="tx1"/>
              </a:solidFill>
              <a:round/>
              <a:tailEnd type="triangle" w="med" len="med"/>
            </a:ln>
          </p:spPr>
          <p:txBody>
            <a:bodyPr/>
            <a:lstStyle/>
            <a:p>
              <a:endParaRPr lang="zh-CN" altLang="en-US"/>
            </a:p>
          </p:txBody>
        </p:sp>
        <p:sp>
          <p:nvSpPr>
            <p:cNvPr id="16424" name="Oval 37"/>
            <p:cNvSpPr>
              <a:spLocks noChangeArrowheads="1"/>
            </p:cNvSpPr>
            <p:nvPr/>
          </p:nvSpPr>
          <p:spPr bwMode="auto">
            <a:xfrm>
              <a:off x="2235" y="283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25" name="Oval 38"/>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6" name="Group 39"/>
          <p:cNvGrpSpPr/>
          <p:nvPr/>
        </p:nvGrpSpPr>
        <p:grpSpPr bwMode="auto">
          <a:xfrm>
            <a:off x="1828800" y="4724400"/>
            <a:ext cx="457200" cy="228600"/>
            <a:chOff x="1152" y="2976"/>
            <a:chExt cx="288" cy="144"/>
          </a:xfrm>
        </p:grpSpPr>
        <p:sp>
          <p:nvSpPr>
            <p:cNvPr id="16420" name="Line 40"/>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6421"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22"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7" name="Group 43"/>
          <p:cNvGrpSpPr/>
          <p:nvPr/>
        </p:nvGrpSpPr>
        <p:grpSpPr bwMode="auto">
          <a:xfrm>
            <a:off x="4724400" y="5181600"/>
            <a:ext cx="990600" cy="304800"/>
            <a:chOff x="2976" y="3264"/>
            <a:chExt cx="624" cy="192"/>
          </a:xfrm>
        </p:grpSpPr>
        <p:grpSp>
          <p:nvGrpSpPr>
            <p:cNvPr id="16416" name="Group 44"/>
            <p:cNvGrpSpPr/>
            <p:nvPr/>
          </p:nvGrpSpPr>
          <p:grpSpPr bwMode="auto">
            <a:xfrm>
              <a:off x="2976" y="3264"/>
              <a:ext cx="576" cy="144"/>
              <a:chOff x="2976" y="3264"/>
              <a:chExt cx="576" cy="144"/>
            </a:xfrm>
          </p:grpSpPr>
          <p:sp>
            <p:nvSpPr>
              <p:cNvPr id="16418" name="Line 45"/>
              <p:cNvSpPr>
                <a:spLocks noChangeShapeType="1"/>
              </p:cNvSpPr>
              <p:nvPr/>
            </p:nvSpPr>
            <p:spPr bwMode="auto">
              <a:xfrm>
                <a:off x="3024" y="3312"/>
                <a:ext cx="528" cy="96"/>
              </a:xfrm>
              <a:prstGeom prst="line">
                <a:avLst/>
              </a:prstGeom>
              <a:noFill/>
              <a:ln w="9525">
                <a:solidFill>
                  <a:schemeClr val="tx1"/>
                </a:solidFill>
                <a:round/>
                <a:tailEnd type="triangle" w="med" len="med"/>
              </a:ln>
            </p:spPr>
            <p:txBody>
              <a:bodyPr/>
              <a:lstStyle/>
              <a:p>
                <a:endParaRPr lang="zh-CN" altLang="en-US"/>
              </a:p>
            </p:txBody>
          </p:sp>
          <p:sp>
            <p:nvSpPr>
              <p:cNvPr id="16419"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16417"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9" name="Group 48"/>
          <p:cNvGrpSpPr/>
          <p:nvPr/>
        </p:nvGrpSpPr>
        <p:grpSpPr bwMode="auto">
          <a:xfrm>
            <a:off x="1828800" y="4876800"/>
            <a:ext cx="2971800" cy="381000"/>
            <a:chOff x="1152" y="3072"/>
            <a:chExt cx="1872" cy="240"/>
          </a:xfrm>
        </p:grpSpPr>
        <p:sp>
          <p:nvSpPr>
            <p:cNvPr id="16413" name="Line 49"/>
            <p:cNvSpPr>
              <a:spLocks noChangeShapeType="1"/>
            </p:cNvSpPr>
            <p:nvPr/>
          </p:nvSpPr>
          <p:spPr bwMode="auto">
            <a:xfrm>
              <a:off x="1170" y="3102"/>
              <a:ext cx="1806" cy="162"/>
            </a:xfrm>
            <a:prstGeom prst="line">
              <a:avLst/>
            </a:prstGeom>
            <a:noFill/>
            <a:ln w="9525">
              <a:solidFill>
                <a:schemeClr val="tx1"/>
              </a:solidFill>
              <a:round/>
              <a:tailEnd type="triangle" w="med" len="med"/>
            </a:ln>
          </p:spPr>
          <p:txBody>
            <a:bodyPr/>
            <a:lstStyle/>
            <a:p>
              <a:endParaRPr lang="zh-CN" altLang="en-US"/>
            </a:p>
          </p:txBody>
        </p:sp>
        <p:sp>
          <p:nvSpPr>
            <p:cNvPr id="16414" name="Oval 50"/>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15" name="Oval 51"/>
            <p:cNvSpPr>
              <a:spLocks noChangeArrowheads="1"/>
            </p:cNvSpPr>
            <p:nvPr/>
          </p:nvSpPr>
          <p:spPr bwMode="auto">
            <a:xfrm>
              <a:off x="2976" y="326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0" name="Group 52"/>
          <p:cNvGrpSpPr/>
          <p:nvPr/>
        </p:nvGrpSpPr>
        <p:grpSpPr bwMode="auto">
          <a:xfrm>
            <a:off x="5638800" y="5410200"/>
            <a:ext cx="457200" cy="409575"/>
            <a:chOff x="3552" y="3408"/>
            <a:chExt cx="288" cy="258"/>
          </a:xfrm>
        </p:grpSpPr>
        <p:sp>
          <p:nvSpPr>
            <p:cNvPr id="16410" name="Line 53"/>
            <p:cNvSpPr>
              <a:spLocks noChangeShapeType="1"/>
            </p:cNvSpPr>
            <p:nvPr/>
          </p:nvSpPr>
          <p:spPr bwMode="auto">
            <a:xfrm>
              <a:off x="3600" y="3456"/>
              <a:ext cx="192" cy="192"/>
            </a:xfrm>
            <a:prstGeom prst="line">
              <a:avLst/>
            </a:prstGeom>
            <a:noFill/>
            <a:ln w="9525">
              <a:solidFill>
                <a:schemeClr val="tx1"/>
              </a:solidFill>
              <a:round/>
              <a:tailEnd type="triangle" w="med" len="med"/>
            </a:ln>
          </p:spPr>
          <p:txBody>
            <a:bodyPr/>
            <a:lstStyle/>
            <a:p>
              <a:endParaRPr lang="zh-CN" altLang="en-US"/>
            </a:p>
          </p:txBody>
        </p:sp>
        <p:sp>
          <p:nvSpPr>
            <p:cNvPr id="16411"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12"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1" name="Group 56"/>
          <p:cNvGrpSpPr/>
          <p:nvPr/>
        </p:nvGrpSpPr>
        <p:grpSpPr bwMode="auto">
          <a:xfrm>
            <a:off x="3276600" y="4267200"/>
            <a:ext cx="366713" cy="257175"/>
            <a:chOff x="2016" y="2976"/>
            <a:chExt cx="231" cy="162"/>
          </a:xfrm>
        </p:grpSpPr>
        <p:sp>
          <p:nvSpPr>
            <p:cNvPr id="16407" name="Line 57"/>
            <p:cNvSpPr>
              <a:spLocks noChangeShapeType="1"/>
            </p:cNvSpPr>
            <p:nvPr/>
          </p:nvSpPr>
          <p:spPr bwMode="auto">
            <a:xfrm>
              <a:off x="2064" y="3024"/>
              <a:ext cx="144" cy="96"/>
            </a:xfrm>
            <a:prstGeom prst="line">
              <a:avLst/>
            </a:prstGeom>
            <a:noFill/>
            <a:ln w="9525">
              <a:solidFill>
                <a:schemeClr val="tx1"/>
              </a:solidFill>
              <a:round/>
              <a:tailEnd type="triangle" w="med" len="med"/>
            </a:ln>
          </p:spPr>
          <p:txBody>
            <a:bodyPr/>
            <a:lstStyle/>
            <a:p>
              <a:endParaRPr lang="zh-CN" altLang="en-US"/>
            </a:p>
          </p:txBody>
        </p:sp>
        <p:sp>
          <p:nvSpPr>
            <p:cNvPr id="16408"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09"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4108" name="AutoShape 60"/>
          <p:cNvSpPr>
            <a:spLocks noChangeArrowheads="1"/>
          </p:cNvSpPr>
          <p:nvPr/>
        </p:nvSpPr>
        <p:spPr bwMode="auto">
          <a:xfrm rot="10800000">
            <a:off x="1600200" y="5257800"/>
            <a:ext cx="2971800" cy="1295400"/>
          </a:xfrm>
          <a:prstGeom prst="wedgeRoundRectCallout">
            <a:avLst>
              <a:gd name="adj1" fmla="val -92255"/>
              <a:gd name="adj2" fmla="val 15315"/>
              <a:gd name="adj3" fmla="val 16667"/>
            </a:avLst>
          </a:prstGeom>
          <a:solidFill>
            <a:schemeClr val="bg1"/>
          </a:solidFill>
          <a:ln w="9525">
            <a:solidFill>
              <a:schemeClr val="tx1"/>
            </a:solidFill>
            <a:miter lim="800000"/>
          </a:ln>
        </p:spPr>
        <p:txBody>
          <a:bodyPr rot="10800000"/>
          <a:lstStyle/>
          <a:p>
            <a:pPr algn="ctr" eaLnBrk="1" hangingPunct="1"/>
            <a:r>
              <a:rPr lang="zh-CN" altLang="en-US" sz="2400"/>
              <a:t>如果在处理</a:t>
            </a:r>
            <a:r>
              <a:rPr lang="en-US" altLang="zh-CN" sz="2400"/>
              <a:t>183</a:t>
            </a:r>
            <a:r>
              <a:rPr lang="zh-CN" altLang="en-US" sz="2400"/>
              <a:t>之前又来一些中间磁道的请求，则</a:t>
            </a:r>
            <a:r>
              <a:rPr lang="en-US" altLang="zh-CN" sz="2400"/>
              <a:t>…</a:t>
            </a:r>
          </a:p>
        </p:txBody>
      </p:sp>
      <p:sp>
        <p:nvSpPr>
          <p:cNvPr id="514109" name="AutoShape 61"/>
          <p:cNvSpPr>
            <a:spLocks noChangeArrowheads="1"/>
          </p:cNvSpPr>
          <p:nvPr/>
        </p:nvSpPr>
        <p:spPr bwMode="auto">
          <a:xfrm rot="10800000">
            <a:off x="5486400" y="4038600"/>
            <a:ext cx="3048000" cy="1219200"/>
          </a:xfrm>
          <a:prstGeom prst="wedgeRoundRectCallout">
            <a:avLst>
              <a:gd name="adj1" fmla="val 64736"/>
              <a:gd name="adj2" fmla="val -30343"/>
              <a:gd name="adj3" fmla="val 16667"/>
            </a:avLst>
          </a:prstGeom>
          <a:solidFill>
            <a:schemeClr val="bg1"/>
          </a:solidFill>
          <a:ln w="9525">
            <a:solidFill>
              <a:schemeClr val="tx1"/>
            </a:solidFill>
            <a:miter lim="800000"/>
          </a:ln>
        </p:spPr>
        <p:txBody>
          <a:bodyPr rot="10800000"/>
          <a:lstStyle/>
          <a:p>
            <a:pPr algn="ctr" eaLnBrk="1" hangingPunct="1"/>
            <a:r>
              <a:rPr lang="en-US" altLang="zh-CN" sz="2400"/>
              <a:t>SSTF: </a:t>
            </a:r>
            <a:r>
              <a:rPr lang="zh-CN" altLang="en-US" sz="2400"/>
              <a:t>磁头共移动</a:t>
            </a:r>
            <a:r>
              <a:rPr lang="en-US" altLang="zh-CN" sz="2400"/>
              <a:t>236(14+53+169)</a:t>
            </a:r>
            <a:r>
              <a:rPr lang="zh-CN" altLang="en-US" sz="2400"/>
              <a:t>磁道，要少很多</a:t>
            </a:r>
            <a:r>
              <a:rPr lang="en-US" altLang="zh-CN" sz="2400"/>
              <a:t>!</a:t>
            </a:r>
          </a:p>
        </p:txBody>
      </p:sp>
      <p:grpSp>
        <p:nvGrpSpPr>
          <p:cNvPr id="12" name="Group 62"/>
          <p:cNvGrpSpPr/>
          <p:nvPr/>
        </p:nvGrpSpPr>
        <p:grpSpPr bwMode="auto">
          <a:xfrm>
            <a:off x="6019800" y="5791200"/>
            <a:ext cx="1600200" cy="381000"/>
            <a:chOff x="3792" y="3648"/>
            <a:chExt cx="1008" cy="240"/>
          </a:xfrm>
        </p:grpSpPr>
        <p:sp>
          <p:nvSpPr>
            <p:cNvPr id="16404" name="Line 63"/>
            <p:cNvSpPr>
              <a:spLocks noChangeShapeType="1"/>
            </p:cNvSpPr>
            <p:nvPr/>
          </p:nvSpPr>
          <p:spPr bwMode="auto">
            <a:xfrm>
              <a:off x="3840" y="3696"/>
              <a:ext cx="912" cy="144"/>
            </a:xfrm>
            <a:prstGeom prst="line">
              <a:avLst/>
            </a:prstGeom>
            <a:noFill/>
            <a:ln w="9525">
              <a:solidFill>
                <a:schemeClr val="tx1"/>
              </a:solidFill>
              <a:round/>
              <a:tailEnd type="triangle" w="med" len="med"/>
            </a:ln>
          </p:spPr>
          <p:txBody>
            <a:bodyPr/>
            <a:lstStyle/>
            <a:p>
              <a:endParaRPr lang="zh-CN" altLang="en-US"/>
            </a:p>
          </p:txBody>
        </p:sp>
        <p:sp>
          <p:nvSpPr>
            <p:cNvPr id="16405" name="Oval 64"/>
            <p:cNvSpPr>
              <a:spLocks noChangeArrowheads="1"/>
            </p:cNvSpPr>
            <p:nvPr/>
          </p:nvSpPr>
          <p:spPr bwMode="auto">
            <a:xfrm>
              <a:off x="3792" y="364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6406" name="Oval 65"/>
            <p:cNvSpPr>
              <a:spLocks noChangeArrowheads="1"/>
            </p:cNvSpPr>
            <p:nvPr/>
          </p:nvSpPr>
          <p:spPr bwMode="auto">
            <a:xfrm>
              <a:off x="4752" y="384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3" name="Group 66"/>
          <p:cNvGrpSpPr/>
          <p:nvPr/>
        </p:nvGrpSpPr>
        <p:grpSpPr bwMode="auto">
          <a:xfrm>
            <a:off x="4876800" y="6026150"/>
            <a:ext cx="3429000" cy="603250"/>
            <a:chOff x="3024" y="3792"/>
            <a:chExt cx="2160" cy="380"/>
          </a:xfrm>
        </p:grpSpPr>
        <p:sp>
          <p:nvSpPr>
            <p:cNvPr id="16402" name="Rectangle 67"/>
            <p:cNvSpPr>
              <a:spLocks noChangeArrowheads="1"/>
            </p:cNvSpPr>
            <p:nvPr/>
          </p:nvSpPr>
          <p:spPr bwMode="auto">
            <a:xfrm>
              <a:off x="3024" y="3792"/>
              <a:ext cx="2160" cy="380"/>
            </a:xfrm>
            <a:prstGeom prst="rect">
              <a:avLst/>
            </a:prstGeom>
            <a:noFill/>
            <a:ln w="9525">
              <a:noFill/>
              <a:miter lim="800000"/>
            </a:ln>
          </p:spPr>
          <p:txBody>
            <a:bodyPr>
              <a:spAutoFit/>
            </a:bodyPr>
            <a:lstStyle/>
            <a:p>
              <a:pPr lvl="1" eaLnBrk="1" hangingPunct="1">
                <a:lnSpc>
                  <a:spcPct val="140000"/>
                </a:lnSpc>
              </a:pPr>
              <a:r>
                <a:rPr lang="en-US" altLang="zh-CN" sz="2400">
                  <a:solidFill>
                    <a:srgbClr val="FF0000"/>
                  </a:solidFill>
                </a:rPr>
                <a:t>SSTF</a:t>
              </a:r>
              <a:r>
                <a:rPr lang="zh-CN" altLang="en-US" sz="2400">
                  <a:solidFill>
                    <a:srgbClr val="FF0000"/>
                  </a:solidFill>
                </a:rPr>
                <a:t>存在饥饿问题</a:t>
              </a:r>
            </a:p>
          </p:txBody>
        </p:sp>
        <p:pic>
          <p:nvPicPr>
            <p:cNvPr id="16403" name="Picture 68"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
        <p:nvSpPr>
          <p:cNvPr id="514117" name="Line 69"/>
          <p:cNvSpPr>
            <a:spLocks noChangeShapeType="1"/>
          </p:cNvSpPr>
          <p:nvPr/>
        </p:nvSpPr>
        <p:spPr bwMode="auto">
          <a:xfrm flipH="1">
            <a:off x="4800600" y="5791200"/>
            <a:ext cx="1219200" cy="304800"/>
          </a:xfrm>
          <a:prstGeom prst="line">
            <a:avLst/>
          </a:prstGeom>
          <a:noFill/>
          <a:ln w="28575">
            <a:solidFill>
              <a:srgbClr val="FF0000"/>
            </a:solidFill>
            <a:rou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4051"/>
                                        </p:tgtEl>
                                        <p:attrNameLst>
                                          <p:attrName>style.visibility</p:attrName>
                                        </p:attrNameLst>
                                      </p:cBhvr>
                                      <p:to>
                                        <p:strVal val="visible"/>
                                      </p:to>
                                    </p:set>
                                    <p:animEffect transition="in" filter="dissolve">
                                      <p:cBhvr>
                                        <p:cTn id="7" dur="500"/>
                                        <p:tgtEl>
                                          <p:spTgt spid="5140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righ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righ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4109"/>
                                        </p:tgtEl>
                                        <p:attrNameLst>
                                          <p:attrName>style.visibility</p:attrName>
                                        </p:attrNameLst>
                                      </p:cBhvr>
                                      <p:to>
                                        <p:strVal val="visible"/>
                                      </p:to>
                                    </p:set>
                                    <p:animEffect transition="in" filter="dissolve">
                                      <p:cBhvr>
                                        <p:cTn id="62" dur="500"/>
                                        <p:tgtEl>
                                          <p:spTgt spid="51410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514117"/>
                                        </p:tgtEl>
                                        <p:attrNameLst>
                                          <p:attrName>style.visibility</p:attrName>
                                        </p:attrNameLst>
                                      </p:cBhvr>
                                      <p:to>
                                        <p:strVal val="visible"/>
                                      </p:to>
                                    </p:set>
                                    <p:animEffect transition="in" filter="wipe(right)">
                                      <p:cBhvr>
                                        <p:cTn id="67" dur="500"/>
                                        <p:tgtEl>
                                          <p:spTgt spid="514117"/>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514108"/>
                                        </p:tgtEl>
                                        <p:attrNameLst>
                                          <p:attrName>style.visibility</p:attrName>
                                        </p:attrNameLst>
                                      </p:cBhvr>
                                      <p:to>
                                        <p:strVal val="visible"/>
                                      </p:to>
                                    </p:set>
                                    <p:animEffect transition="in" filter="dissolve">
                                      <p:cBhvr>
                                        <p:cTn id="71" dur="500"/>
                                        <p:tgtEl>
                                          <p:spTgt spid="51410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dissolv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p:bldP spid="514108" grpId="0" animBg="1"/>
      <p:bldP spid="514109" grpId="0" animBg="1"/>
      <p:bldP spid="5141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SCAN</a:t>
            </a:r>
            <a:r>
              <a:rPr lang="zh-CN" altLang="en-US"/>
              <a:t>磁盘调度</a:t>
            </a:r>
            <a:r>
              <a:rPr lang="en-US" altLang="zh-CN"/>
              <a:t>(</a:t>
            </a:r>
            <a:r>
              <a:rPr lang="zh-CN" altLang="en-US"/>
              <a:t>扫描</a:t>
            </a:r>
            <a:r>
              <a:rPr lang="en-US" altLang="zh-CN"/>
              <a:t>/</a:t>
            </a:r>
            <a:r>
              <a:rPr lang="zh-CN" altLang="en-US"/>
              <a:t>电梯算法</a:t>
            </a:r>
            <a:r>
              <a:rPr lang="en-US" altLang="zh-CN"/>
              <a:t>)</a:t>
            </a:r>
          </a:p>
        </p:txBody>
      </p:sp>
      <p:sp>
        <p:nvSpPr>
          <p:cNvPr id="515075" name="Rectangle 3"/>
          <p:cNvSpPr>
            <a:spLocks noChangeArrowheads="1"/>
          </p:cNvSpPr>
          <p:nvPr/>
        </p:nvSpPr>
        <p:spPr bwMode="auto">
          <a:xfrm>
            <a:off x="841375" y="1143000"/>
            <a:ext cx="78454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en-US" altLang="zh-CN" sz="2800">
                <a:solidFill>
                  <a:srgbClr val="FF0000"/>
                </a:solidFill>
              </a:rPr>
              <a:t>SSTF+</a:t>
            </a:r>
            <a:r>
              <a:rPr lang="zh-CN" altLang="en-US" sz="2800">
                <a:solidFill>
                  <a:srgbClr val="FF0000"/>
                </a:solidFill>
              </a:rPr>
              <a:t>中途不回折：每个请求都有处理机会</a:t>
            </a:r>
          </a:p>
        </p:txBody>
      </p:sp>
      <p:grpSp>
        <p:nvGrpSpPr>
          <p:cNvPr id="2" name="Group 4"/>
          <p:cNvGrpSpPr/>
          <p:nvPr/>
        </p:nvGrpSpPr>
        <p:grpSpPr bwMode="auto">
          <a:xfrm>
            <a:off x="1066800" y="1704975"/>
            <a:ext cx="6858000" cy="1114425"/>
            <a:chOff x="672" y="2160"/>
            <a:chExt cx="4320" cy="702"/>
          </a:xfrm>
        </p:grpSpPr>
        <p:sp>
          <p:nvSpPr>
            <p:cNvPr id="17480" name="Rectangle 5"/>
            <p:cNvSpPr>
              <a:spLocks noChangeArrowheads="1"/>
            </p:cNvSpPr>
            <p:nvPr/>
          </p:nvSpPr>
          <p:spPr bwMode="auto">
            <a:xfrm>
              <a:off x="672" y="2160"/>
              <a:ext cx="4320" cy="702"/>
            </a:xfrm>
            <a:prstGeom prst="rect">
              <a:avLst/>
            </a:prstGeom>
            <a:noFill/>
            <a:ln w="9525">
              <a:noFill/>
              <a:miter lim="800000"/>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7481"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1042988" y="2867025"/>
            <a:ext cx="7339012" cy="1019175"/>
            <a:chOff x="816" y="1806"/>
            <a:chExt cx="4644" cy="642"/>
          </a:xfrm>
        </p:grpSpPr>
        <p:sp>
          <p:nvSpPr>
            <p:cNvPr id="1745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17458"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17459" name="Text Box 10"/>
            <p:cNvSpPr txBox="1">
              <a:spLocks noChangeArrowheads="1"/>
            </p:cNvSpPr>
            <p:nvPr/>
          </p:nvSpPr>
          <p:spPr bwMode="auto">
            <a:xfrm>
              <a:off x="81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0</a:t>
              </a:r>
            </a:p>
          </p:txBody>
        </p:sp>
        <p:sp>
          <p:nvSpPr>
            <p:cNvPr id="17460"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17461" name="Text Box 12"/>
            <p:cNvSpPr txBox="1">
              <a:spLocks noChangeArrowheads="1"/>
            </p:cNvSpPr>
            <p:nvPr/>
          </p:nvSpPr>
          <p:spPr bwMode="auto">
            <a:xfrm>
              <a:off x="978" y="1806"/>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14</a:t>
              </a:r>
            </a:p>
          </p:txBody>
        </p:sp>
        <p:sp>
          <p:nvSpPr>
            <p:cNvPr id="17462"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17463" name="Text Box 14"/>
            <p:cNvSpPr txBox="1">
              <a:spLocks noChangeArrowheads="1"/>
            </p:cNvSpPr>
            <p:nvPr/>
          </p:nvSpPr>
          <p:spPr bwMode="auto">
            <a:xfrm>
              <a:off x="129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37</a:t>
              </a:r>
            </a:p>
          </p:txBody>
        </p:sp>
        <p:sp>
          <p:nvSpPr>
            <p:cNvPr id="17464"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17465" name="Text Box 16"/>
            <p:cNvSpPr txBox="1">
              <a:spLocks noChangeArrowheads="1"/>
            </p:cNvSpPr>
            <p:nvPr/>
          </p:nvSpPr>
          <p:spPr bwMode="auto">
            <a:xfrm>
              <a:off x="1680"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53</a:t>
              </a:r>
            </a:p>
          </p:txBody>
        </p:sp>
        <p:sp>
          <p:nvSpPr>
            <p:cNvPr id="17466"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17467" name="Text Box 18"/>
            <p:cNvSpPr txBox="1">
              <a:spLocks noChangeArrowheads="1"/>
            </p:cNvSpPr>
            <p:nvPr/>
          </p:nvSpPr>
          <p:spPr bwMode="auto">
            <a:xfrm>
              <a:off x="187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65</a:t>
              </a:r>
            </a:p>
          </p:txBody>
        </p:sp>
        <p:sp>
          <p:nvSpPr>
            <p:cNvPr id="17468"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17469" name="Text Box 20"/>
            <p:cNvSpPr txBox="1">
              <a:spLocks noChangeArrowheads="1"/>
            </p:cNvSpPr>
            <p:nvPr/>
          </p:nvSpPr>
          <p:spPr bwMode="auto">
            <a:xfrm>
              <a:off x="2064"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67</a:t>
              </a:r>
            </a:p>
          </p:txBody>
        </p:sp>
        <p:sp>
          <p:nvSpPr>
            <p:cNvPr id="17470"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17471" name="Text Box 22"/>
            <p:cNvSpPr txBox="1">
              <a:spLocks noChangeArrowheads="1"/>
            </p:cNvSpPr>
            <p:nvPr/>
          </p:nvSpPr>
          <p:spPr bwMode="auto">
            <a:xfrm>
              <a:off x="283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98</a:t>
              </a:r>
            </a:p>
          </p:txBody>
        </p:sp>
        <p:sp>
          <p:nvSpPr>
            <p:cNvPr id="17472"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17473" name="Text Box 24"/>
            <p:cNvSpPr txBox="1">
              <a:spLocks noChangeArrowheads="1"/>
            </p:cNvSpPr>
            <p:nvPr/>
          </p:nvSpPr>
          <p:spPr bwMode="auto">
            <a:xfrm>
              <a:off x="33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122</a:t>
              </a:r>
            </a:p>
          </p:txBody>
        </p:sp>
        <p:sp>
          <p:nvSpPr>
            <p:cNvPr id="17474"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17475" name="Text Box 26"/>
            <p:cNvSpPr txBox="1">
              <a:spLocks noChangeArrowheads="1"/>
            </p:cNvSpPr>
            <p:nvPr/>
          </p:nvSpPr>
          <p:spPr bwMode="auto">
            <a:xfrm>
              <a:off x="3648" y="1812"/>
              <a:ext cx="48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124</a:t>
              </a:r>
            </a:p>
          </p:txBody>
        </p:sp>
        <p:sp>
          <p:nvSpPr>
            <p:cNvPr id="17476"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17477" name="Text Box 28"/>
            <p:cNvSpPr txBox="1">
              <a:spLocks noChangeArrowheads="1"/>
            </p:cNvSpPr>
            <p:nvPr/>
          </p:nvSpPr>
          <p:spPr bwMode="auto">
            <a:xfrm>
              <a:off x="45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183</a:t>
              </a:r>
            </a:p>
          </p:txBody>
        </p:sp>
        <p:sp>
          <p:nvSpPr>
            <p:cNvPr id="17478"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17479" name="Text Box 30"/>
            <p:cNvSpPr txBox="1">
              <a:spLocks noChangeArrowheads="1"/>
            </p:cNvSpPr>
            <p:nvPr/>
          </p:nvSpPr>
          <p:spPr bwMode="auto">
            <a:xfrm>
              <a:off x="5040" y="1812"/>
              <a:ext cx="42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p:nvPr/>
        </p:nvGrpSpPr>
        <p:grpSpPr bwMode="auto">
          <a:xfrm>
            <a:off x="1981200" y="4191000"/>
            <a:ext cx="685800" cy="304800"/>
            <a:chOff x="1440" y="2640"/>
            <a:chExt cx="432" cy="192"/>
          </a:xfrm>
        </p:grpSpPr>
        <p:sp>
          <p:nvSpPr>
            <p:cNvPr id="17454" name="Line 32"/>
            <p:cNvSpPr>
              <a:spLocks noChangeShapeType="1"/>
            </p:cNvSpPr>
            <p:nvPr/>
          </p:nvSpPr>
          <p:spPr bwMode="auto">
            <a:xfrm flipH="1">
              <a:off x="1488" y="2688"/>
              <a:ext cx="336" cy="96"/>
            </a:xfrm>
            <a:prstGeom prst="line">
              <a:avLst/>
            </a:prstGeom>
            <a:noFill/>
            <a:ln w="9525">
              <a:solidFill>
                <a:schemeClr val="tx1"/>
              </a:solidFill>
              <a:round/>
              <a:tailEnd type="triangle" w="med" len="med"/>
            </a:ln>
          </p:spPr>
          <p:txBody>
            <a:bodyPr/>
            <a:lstStyle/>
            <a:p>
              <a:endParaRPr lang="zh-CN" altLang="en-US"/>
            </a:p>
          </p:txBody>
        </p:sp>
        <p:sp>
          <p:nvSpPr>
            <p:cNvPr id="17455"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56"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5" name="Group 35"/>
          <p:cNvGrpSpPr/>
          <p:nvPr/>
        </p:nvGrpSpPr>
        <p:grpSpPr bwMode="auto">
          <a:xfrm>
            <a:off x="5715000" y="6019800"/>
            <a:ext cx="1600200" cy="271463"/>
            <a:chOff x="3792" y="3792"/>
            <a:chExt cx="1008" cy="171"/>
          </a:xfrm>
        </p:grpSpPr>
        <p:sp>
          <p:nvSpPr>
            <p:cNvPr id="17451" name="Line 36"/>
            <p:cNvSpPr>
              <a:spLocks noChangeShapeType="1"/>
            </p:cNvSpPr>
            <p:nvPr/>
          </p:nvSpPr>
          <p:spPr bwMode="auto">
            <a:xfrm>
              <a:off x="3792" y="3792"/>
              <a:ext cx="960" cy="144"/>
            </a:xfrm>
            <a:prstGeom prst="line">
              <a:avLst/>
            </a:prstGeom>
            <a:noFill/>
            <a:ln w="9525">
              <a:solidFill>
                <a:schemeClr val="tx1"/>
              </a:solidFill>
              <a:round/>
              <a:tailEnd type="triangle" w="med" len="med"/>
            </a:ln>
          </p:spPr>
          <p:txBody>
            <a:bodyPr/>
            <a:lstStyle/>
            <a:p>
              <a:endParaRPr lang="zh-CN" altLang="en-US"/>
            </a:p>
          </p:txBody>
        </p:sp>
        <p:sp>
          <p:nvSpPr>
            <p:cNvPr id="17452" name="Oval 37"/>
            <p:cNvSpPr>
              <a:spLocks noChangeArrowheads="1"/>
            </p:cNvSpPr>
            <p:nvPr/>
          </p:nvSpPr>
          <p:spPr bwMode="auto">
            <a:xfrm>
              <a:off x="3792"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53" name="Oval 38"/>
            <p:cNvSpPr>
              <a:spLocks noChangeArrowheads="1"/>
            </p:cNvSpPr>
            <p:nvPr/>
          </p:nvSpPr>
          <p:spPr bwMode="auto">
            <a:xfrm>
              <a:off x="4752" y="3915"/>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6" name="Group 39"/>
          <p:cNvGrpSpPr/>
          <p:nvPr/>
        </p:nvGrpSpPr>
        <p:grpSpPr bwMode="auto">
          <a:xfrm>
            <a:off x="1600200" y="4419600"/>
            <a:ext cx="457200" cy="228600"/>
            <a:chOff x="1152" y="2976"/>
            <a:chExt cx="288" cy="144"/>
          </a:xfrm>
        </p:grpSpPr>
        <p:sp>
          <p:nvSpPr>
            <p:cNvPr id="17448" name="Line 40"/>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7449"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50"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7" name="Group 43"/>
          <p:cNvGrpSpPr/>
          <p:nvPr/>
        </p:nvGrpSpPr>
        <p:grpSpPr bwMode="auto">
          <a:xfrm>
            <a:off x="3276600" y="5257800"/>
            <a:ext cx="990600" cy="304800"/>
            <a:chOff x="2976" y="3264"/>
            <a:chExt cx="624" cy="192"/>
          </a:xfrm>
        </p:grpSpPr>
        <p:grpSp>
          <p:nvGrpSpPr>
            <p:cNvPr id="17444" name="Group 44"/>
            <p:cNvGrpSpPr/>
            <p:nvPr/>
          </p:nvGrpSpPr>
          <p:grpSpPr bwMode="auto">
            <a:xfrm>
              <a:off x="2976" y="3264"/>
              <a:ext cx="576" cy="144"/>
              <a:chOff x="2976" y="3264"/>
              <a:chExt cx="576" cy="144"/>
            </a:xfrm>
          </p:grpSpPr>
          <p:sp>
            <p:nvSpPr>
              <p:cNvPr id="17446" name="Line 45"/>
              <p:cNvSpPr>
                <a:spLocks noChangeShapeType="1"/>
              </p:cNvSpPr>
              <p:nvPr/>
            </p:nvSpPr>
            <p:spPr bwMode="auto">
              <a:xfrm>
                <a:off x="3024" y="3312"/>
                <a:ext cx="528" cy="96"/>
              </a:xfrm>
              <a:prstGeom prst="line">
                <a:avLst/>
              </a:prstGeom>
              <a:noFill/>
              <a:ln w="9525">
                <a:solidFill>
                  <a:schemeClr val="tx1"/>
                </a:solidFill>
                <a:round/>
                <a:tailEnd type="triangle" w="med" len="med"/>
              </a:ln>
            </p:spPr>
            <p:txBody>
              <a:bodyPr/>
              <a:lstStyle/>
              <a:p>
                <a:endParaRPr lang="zh-CN" altLang="en-US"/>
              </a:p>
            </p:txBody>
          </p:sp>
          <p:sp>
            <p:nvSpPr>
              <p:cNvPr id="17447" name="Oval 46"/>
              <p:cNvSpPr>
                <a:spLocks noChangeArrowheads="1"/>
              </p:cNvSpPr>
              <p:nvPr/>
            </p:nvSpPr>
            <p:spPr bwMode="auto">
              <a:xfrm>
                <a:off x="2976" y="326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17445" name="Oval 47"/>
            <p:cNvSpPr>
              <a:spLocks noChangeArrowheads="1"/>
            </p:cNvSpPr>
            <p:nvPr/>
          </p:nvSpPr>
          <p:spPr bwMode="auto">
            <a:xfrm>
              <a:off x="3552" y="340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9" name="Group 48"/>
          <p:cNvGrpSpPr/>
          <p:nvPr/>
        </p:nvGrpSpPr>
        <p:grpSpPr bwMode="auto">
          <a:xfrm>
            <a:off x="1219200" y="4800600"/>
            <a:ext cx="1828800" cy="381000"/>
            <a:chOff x="960" y="3024"/>
            <a:chExt cx="1152" cy="240"/>
          </a:xfrm>
        </p:grpSpPr>
        <p:sp>
          <p:nvSpPr>
            <p:cNvPr id="17441" name="Line 49"/>
            <p:cNvSpPr>
              <a:spLocks noChangeShapeType="1"/>
            </p:cNvSpPr>
            <p:nvPr/>
          </p:nvSpPr>
          <p:spPr bwMode="auto">
            <a:xfrm>
              <a:off x="978" y="3054"/>
              <a:ext cx="1086" cy="162"/>
            </a:xfrm>
            <a:prstGeom prst="line">
              <a:avLst/>
            </a:prstGeom>
            <a:noFill/>
            <a:ln w="9525">
              <a:solidFill>
                <a:schemeClr val="tx1"/>
              </a:solidFill>
              <a:round/>
              <a:tailEnd type="triangle" w="med" len="med"/>
            </a:ln>
          </p:spPr>
          <p:txBody>
            <a:bodyPr/>
            <a:lstStyle/>
            <a:p>
              <a:endParaRPr lang="zh-CN" altLang="en-US"/>
            </a:p>
          </p:txBody>
        </p:sp>
        <p:sp>
          <p:nvSpPr>
            <p:cNvPr id="17442" name="Oval 50"/>
            <p:cNvSpPr>
              <a:spLocks noChangeArrowheads="1"/>
            </p:cNvSpPr>
            <p:nvPr/>
          </p:nvSpPr>
          <p:spPr bwMode="auto">
            <a:xfrm>
              <a:off x="960" y="302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43" name="Oval 51"/>
            <p:cNvSpPr>
              <a:spLocks noChangeArrowheads="1"/>
            </p:cNvSpPr>
            <p:nvPr/>
          </p:nvSpPr>
          <p:spPr bwMode="auto">
            <a:xfrm>
              <a:off x="2064" y="321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0" name="Group 52"/>
          <p:cNvGrpSpPr/>
          <p:nvPr/>
        </p:nvGrpSpPr>
        <p:grpSpPr bwMode="auto">
          <a:xfrm>
            <a:off x="5334000" y="5638800"/>
            <a:ext cx="457200" cy="409575"/>
            <a:chOff x="3552" y="3408"/>
            <a:chExt cx="288" cy="258"/>
          </a:xfrm>
        </p:grpSpPr>
        <p:sp>
          <p:nvSpPr>
            <p:cNvPr id="17438" name="Line 53"/>
            <p:cNvSpPr>
              <a:spLocks noChangeShapeType="1"/>
            </p:cNvSpPr>
            <p:nvPr/>
          </p:nvSpPr>
          <p:spPr bwMode="auto">
            <a:xfrm>
              <a:off x="3600" y="3456"/>
              <a:ext cx="192" cy="192"/>
            </a:xfrm>
            <a:prstGeom prst="line">
              <a:avLst/>
            </a:prstGeom>
            <a:noFill/>
            <a:ln w="9525">
              <a:solidFill>
                <a:schemeClr val="tx1"/>
              </a:solidFill>
              <a:round/>
              <a:tailEnd type="triangle" w="med" len="med"/>
            </a:ln>
          </p:spPr>
          <p:txBody>
            <a:bodyPr/>
            <a:lstStyle/>
            <a:p>
              <a:endParaRPr lang="zh-CN" altLang="en-US"/>
            </a:p>
          </p:txBody>
        </p:sp>
        <p:sp>
          <p:nvSpPr>
            <p:cNvPr id="17439" name="Oval 54"/>
            <p:cNvSpPr>
              <a:spLocks noChangeArrowheads="1"/>
            </p:cNvSpPr>
            <p:nvPr/>
          </p:nvSpPr>
          <p:spPr bwMode="auto">
            <a:xfrm>
              <a:off x="3552" y="340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40" name="Oval 55"/>
            <p:cNvSpPr>
              <a:spLocks noChangeArrowheads="1"/>
            </p:cNvSpPr>
            <p:nvPr/>
          </p:nvSpPr>
          <p:spPr bwMode="auto">
            <a:xfrm>
              <a:off x="3792" y="3618"/>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1" name="Group 56"/>
          <p:cNvGrpSpPr/>
          <p:nvPr/>
        </p:nvGrpSpPr>
        <p:grpSpPr bwMode="auto">
          <a:xfrm>
            <a:off x="2971800" y="5105400"/>
            <a:ext cx="366713" cy="257175"/>
            <a:chOff x="2016" y="2976"/>
            <a:chExt cx="231" cy="162"/>
          </a:xfrm>
        </p:grpSpPr>
        <p:sp>
          <p:nvSpPr>
            <p:cNvPr id="17435" name="Line 57"/>
            <p:cNvSpPr>
              <a:spLocks noChangeShapeType="1"/>
            </p:cNvSpPr>
            <p:nvPr/>
          </p:nvSpPr>
          <p:spPr bwMode="auto">
            <a:xfrm>
              <a:off x="2064" y="3024"/>
              <a:ext cx="144" cy="96"/>
            </a:xfrm>
            <a:prstGeom prst="line">
              <a:avLst/>
            </a:prstGeom>
            <a:noFill/>
            <a:ln w="9525">
              <a:solidFill>
                <a:schemeClr val="tx1"/>
              </a:solidFill>
              <a:round/>
              <a:tailEnd type="triangle" w="med" len="med"/>
            </a:ln>
          </p:spPr>
          <p:txBody>
            <a:bodyPr/>
            <a:lstStyle/>
            <a:p>
              <a:endParaRPr lang="zh-CN" altLang="en-US"/>
            </a:p>
          </p:txBody>
        </p:sp>
        <p:sp>
          <p:nvSpPr>
            <p:cNvPr id="17436" name="Oval 58"/>
            <p:cNvSpPr>
              <a:spLocks noChangeArrowheads="1"/>
            </p:cNvSpPr>
            <p:nvPr/>
          </p:nvSpPr>
          <p:spPr bwMode="auto">
            <a:xfrm>
              <a:off x="2016"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37" name="Oval 59"/>
            <p:cNvSpPr>
              <a:spLocks noChangeArrowheads="1"/>
            </p:cNvSpPr>
            <p:nvPr/>
          </p:nvSpPr>
          <p:spPr bwMode="auto">
            <a:xfrm>
              <a:off x="2199" y="309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5132" name="AutoShape 60"/>
          <p:cNvSpPr>
            <a:spLocks noChangeArrowheads="1"/>
          </p:cNvSpPr>
          <p:nvPr/>
        </p:nvSpPr>
        <p:spPr bwMode="auto">
          <a:xfrm rot="10800000">
            <a:off x="5943600" y="4114800"/>
            <a:ext cx="2895600" cy="1295400"/>
          </a:xfrm>
          <a:prstGeom prst="wedgeRoundRectCallout">
            <a:avLst>
              <a:gd name="adj1" fmla="val 59375"/>
              <a:gd name="adj2" fmla="val -81375"/>
              <a:gd name="adj3" fmla="val 16667"/>
            </a:avLst>
          </a:prstGeom>
          <a:solidFill>
            <a:schemeClr val="bg1"/>
          </a:solidFill>
          <a:ln w="9525">
            <a:solidFill>
              <a:schemeClr val="tx1"/>
            </a:solidFill>
            <a:miter lim="800000"/>
          </a:ln>
        </p:spPr>
        <p:txBody>
          <a:bodyPr rot="10800000"/>
          <a:lstStyle/>
          <a:p>
            <a:pPr algn="ctr" eaLnBrk="1" hangingPunct="1"/>
            <a:r>
              <a:rPr lang="zh-CN" altLang="en-US" sz="2400"/>
              <a:t>这些请求的等待时间较长，只因所在方向不够幸运</a:t>
            </a:r>
            <a:r>
              <a:rPr lang="en-US" altLang="zh-CN" sz="2400"/>
              <a:t>!</a:t>
            </a:r>
          </a:p>
        </p:txBody>
      </p:sp>
      <p:sp>
        <p:nvSpPr>
          <p:cNvPr id="515133" name="AutoShape 61"/>
          <p:cNvSpPr>
            <a:spLocks noChangeArrowheads="1"/>
          </p:cNvSpPr>
          <p:nvPr/>
        </p:nvSpPr>
        <p:spPr bwMode="auto">
          <a:xfrm rot="10800000">
            <a:off x="381000" y="5257800"/>
            <a:ext cx="2514600" cy="1219200"/>
          </a:xfrm>
          <a:prstGeom prst="wedgeRoundRectCallout">
            <a:avLst>
              <a:gd name="adj1" fmla="val -34407"/>
              <a:gd name="adj2" fmla="val 67185"/>
              <a:gd name="adj3" fmla="val 16667"/>
            </a:avLst>
          </a:prstGeom>
          <a:solidFill>
            <a:schemeClr val="bg1"/>
          </a:solidFill>
          <a:ln w="9525">
            <a:solidFill>
              <a:schemeClr val="tx1"/>
            </a:solidFill>
            <a:miter lim="800000"/>
          </a:ln>
        </p:spPr>
        <p:txBody>
          <a:bodyPr rot="10800000"/>
          <a:lstStyle/>
          <a:p>
            <a:pPr algn="ctr" eaLnBrk="1" hangingPunct="1"/>
            <a:r>
              <a:rPr lang="zh-CN" altLang="en-US" sz="2400"/>
              <a:t>根据其特征，</a:t>
            </a:r>
            <a:r>
              <a:rPr lang="en-US" altLang="zh-CN" sz="2400"/>
              <a:t>SCAN</a:t>
            </a:r>
            <a:r>
              <a:rPr lang="zh-CN" altLang="en-US" sz="2400"/>
              <a:t>也被称为电梯算法</a:t>
            </a:r>
            <a:r>
              <a:rPr lang="en-US" altLang="zh-CN" sz="2400"/>
              <a:t>!</a:t>
            </a:r>
          </a:p>
        </p:txBody>
      </p:sp>
      <p:grpSp>
        <p:nvGrpSpPr>
          <p:cNvPr id="12" name="Group 62"/>
          <p:cNvGrpSpPr/>
          <p:nvPr/>
        </p:nvGrpSpPr>
        <p:grpSpPr bwMode="auto">
          <a:xfrm>
            <a:off x="4191000" y="5486400"/>
            <a:ext cx="1219200" cy="228600"/>
            <a:chOff x="2832" y="3456"/>
            <a:chExt cx="768" cy="144"/>
          </a:xfrm>
        </p:grpSpPr>
        <p:sp>
          <p:nvSpPr>
            <p:cNvPr id="17432" name="Line 63"/>
            <p:cNvSpPr>
              <a:spLocks noChangeShapeType="1"/>
            </p:cNvSpPr>
            <p:nvPr/>
          </p:nvSpPr>
          <p:spPr bwMode="auto">
            <a:xfrm>
              <a:off x="2880" y="3504"/>
              <a:ext cx="672" cy="96"/>
            </a:xfrm>
            <a:prstGeom prst="line">
              <a:avLst/>
            </a:prstGeom>
            <a:noFill/>
            <a:ln w="9525">
              <a:solidFill>
                <a:schemeClr val="tx1"/>
              </a:solidFill>
              <a:round/>
              <a:tailEnd type="triangle" w="med" len="med"/>
            </a:ln>
          </p:spPr>
          <p:txBody>
            <a:bodyPr/>
            <a:lstStyle/>
            <a:p>
              <a:endParaRPr lang="zh-CN" altLang="en-US"/>
            </a:p>
          </p:txBody>
        </p:sp>
        <p:sp>
          <p:nvSpPr>
            <p:cNvPr id="17433" name="Oval 64"/>
            <p:cNvSpPr>
              <a:spLocks noChangeArrowheads="1"/>
            </p:cNvSpPr>
            <p:nvPr/>
          </p:nvSpPr>
          <p:spPr bwMode="auto">
            <a:xfrm>
              <a:off x="2832" y="345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34" name="Oval 65"/>
            <p:cNvSpPr>
              <a:spLocks noChangeArrowheads="1"/>
            </p:cNvSpPr>
            <p:nvPr/>
          </p:nvSpPr>
          <p:spPr bwMode="auto">
            <a:xfrm>
              <a:off x="3552" y="355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3" name="Group 66"/>
          <p:cNvGrpSpPr/>
          <p:nvPr/>
        </p:nvGrpSpPr>
        <p:grpSpPr bwMode="auto">
          <a:xfrm>
            <a:off x="1219200" y="4572000"/>
            <a:ext cx="457200" cy="304800"/>
            <a:chOff x="1152" y="2976"/>
            <a:chExt cx="288" cy="144"/>
          </a:xfrm>
        </p:grpSpPr>
        <p:sp>
          <p:nvSpPr>
            <p:cNvPr id="17429" name="Line 67"/>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7430" name="Oval 68"/>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7431" name="Oval 69"/>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5142" name="AutoShape 70"/>
          <p:cNvSpPr>
            <a:spLocks noChangeArrowheads="1"/>
          </p:cNvSpPr>
          <p:nvPr/>
        </p:nvSpPr>
        <p:spPr bwMode="auto">
          <a:xfrm rot="10800000">
            <a:off x="2819400" y="3905250"/>
            <a:ext cx="3048000" cy="1219200"/>
          </a:xfrm>
          <a:prstGeom prst="wedgeRoundRectCallout">
            <a:avLst>
              <a:gd name="adj1" fmla="val 62236"/>
              <a:gd name="adj2" fmla="val -30343"/>
              <a:gd name="adj3" fmla="val 16667"/>
            </a:avLst>
          </a:prstGeom>
          <a:solidFill>
            <a:schemeClr val="bg1"/>
          </a:solidFill>
          <a:ln w="9525">
            <a:solidFill>
              <a:schemeClr val="tx1"/>
            </a:solidFill>
            <a:miter lim="800000"/>
          </a:ln>
        </p:spPr>
        <p:txBody>
          <a:bodyPr rot="10800000"/>
          <a:lstStyle/>
          <a:p>
            <a:pPr algn="ctr" eaLnBrk="1" hangingPunct="1"/>
            <a:r>
              <a:rPr lang="en-US" altLang="zh-CN" sz="2400"/>
              <a:t>SCAN: </a:t>
            </a:r>
            <a:r>
              <a:rPr lang="zh-CN" altLang="en-US" sz="2400"/>
              <a:t>磁头共移动</a:t>
            </a:r>
            <a:r>
              <a:rPr lang="en-US" altLang="zh-CN" sz="2400"/>
              <a:t>53+183=236</a:t>
            </a:r>
            <a:r>
              <a:rPr lang="zh-CN" altLang="en-US" sz="2400"/>
              <a:t>磁道，和</a:t>
            </a:r>
            <a:r>
              <a:rPr lang="en-US" altLang="zh-CN" sz="2400"/>
              <a:t>SSTF</a:t>
            </a:r>
            <a:r>
              <a:rPr lang="zh-CN" altLang="en-US" sz="2400"/>
              <a:t>一样</a:t>
            </a:r>
            <a:r>
              <a:rPr lang="en-US" altLang="zh-CN" sz="2400"/>
              <a:t>!</a:t>
            </a:r>
          </a:p>
        </p:txBody>
      </p:sp>
      <p:grpSp>
        <p:nvGrpSpPr>
          <p:cNvPr id="14" name="Group 71"/>
          <p:cNvGrpSpPr/>
          <p:nvPr/>
        </p:nvGrpSpPr>
        <p:grpSpPr bwMode="auto">
          <a:xfrm>
            <a:off x="4572000" y="6172200"/>
            <a:ext cx="3429000" cy="603250"/>
            <a:chOff x="3024" y="3792"/>
            <a:chExt cx="2160" cy="380"/>
          </a:xfrm>
        </p:grpSpPr>
        <p:sp>
          <p:nvSpPr>
            <p:cNvPr id="17427" name="Rectangle 72"/>
            <p:cNvSpPr>
              <a:spLocks noChangeArrowheads="1"/>
            </p:cNvSpPr>
            <p:nvPr/>
          </p:nvSpPr>
          <p:spPr bwMode="auto">
            <a:xfrm>
              <a:off x="3024" y="3792"/>
              <a:ext cx="2160" cy="380"/>
            </a:xfrm>
            <a:prstGeom prst="rect">
              <a:avLst/>
            </a:prstGeom>
            <a:noFill/>
            <a:ln w="9525">
              <a:noFill/>
              <a:miter lim="800000"/>
            </a:ln>
          </p:spPr>
          <p:txBody>
            <a:bodyPr>
              <a:spAutoFit/>
            </a:bodyPr>
            <a:lstStyle/>
            <a:p>
              <a:pPr lvl="1" eaLnBrk="1" hangingPunct="1">
                <a:lnSpc>
                  <a:spcPct val="140000"/>
                </a:lnSpc>
              </a:pPr>
              <a:r>
                <a:rPr lang="en-US" altLang="zh-CN" sz="2400">
                  <a:solidFill>
                    <a:srgbClr val="FF0000"/>
                  </a:solidFill>
                </a:rPr>
                <a:t>SCAN</a:t>
              </a:r>
              <a:r>
                <a:rPr lang="zh-CN" altLang="en-US" sz="2400">
                  <a:solidFill>
                    <a:srgbClr val="FF0000"/>
                  </a:solidFill>
                </a:rPr>
                <a:t>导致延迟不均</a:t>
              </a:r>
            </a:p>
          </p:txBody>
        </p:sp>
        <p:pic>
          <p:nvPicPr>
            <p:cNvPr id="17428" name="Picture 73" descr="j0115835"/>
            <p:cNvPicPr>
              <a:picLocks noChangeAspect="1" noChangeArrowheads="1"/>
            </p:cNvPicPr>
            <p:nvPr/>
          </p:nvPicPr>
          <p:blipFill>
            <a:blip r:embed="rId2" cstate="print"/>
            <a:srcRect/>
            <a:stretch>
              <a:fillRect/>
            </a:stretch>
          </p:blipFill>
          <p:spPr bwMode="auto">
            <a:xfrm>
              <a:off x="3189" y="3946"/>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dissolve">
                                      <p:cBhvr>
                                        <p:cTn id="7" dur="500"/>
                                        <p:tgtEl>
                                          <p:spTgt spid="5150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5142"/>
                                        </p:tgtEl>
                                        <p:attrNameLst>
                                          <p:attrName>style.visibility</p:attrName>
                                        </p:attrNameLst>
                                      </p:cBhvr>
                                      <p:to>
                                        <p:strVal val="visible"/>
                                      </p:to>
                                    </p:set>
                                    <p:animEffect transition="in" filter="dissolve">
                                      <p:cBhvr>
                                        <p:cTn id="67" dur="500"/>
                                        <p:tgtEl>
                                          <p:spTgt spid="51514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5133"/>
                                        </p:tgtEl>
                                        <p:attrNameLst>
                                          <p:attrName>style.visibility</p:attrName>
                                        </p:attrNameLst>
                                      </p:cBhvr>
                                      <p:to>
                                        <p:strVal val="visible"/>
                                      </p:to>
                                    </p:set>
                                    <p:animEffect transition="in" filter="dissolve">
                                      <p:cBhvr>
                                        <p:cTn id="72" dur="500"/>
                                        <p:tgtEl>
                                          <p:spTgt spid="5151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5132"/>
                                        </p:tgtEl>
                                        <p:attrNameLst>
                                          <p:attrName>style.visibility</p:attrName>
                                        </p:attrNameLst>
                                      </p:cBhvr>
                                      <p:to>
                                        <p:strVal val="visible"/>
                                      </p:to>
                                    </p:set>
                                    <p:animEffect transition="in" filter="dissolve">
                                      <p:cBhvr>
                                        <p:cTn id="77" dur="500"/>
                                        <p:tgtEl>
                                          <p:spTgt spid="515132"/>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p:bldP spid="515132" grpId="0" animBg="1"/>
      <p:bldP spid="515133" grpId="0" animBg="1"/>
      <p:bldP spid="5151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C-SCAN</a:t>
            </a:r>
            <a:r>
              <a:rPr lang="zh-CN" altLang="en-US"/>
              <a:t>磁盘调度</a:t>
            </a:r>
          </a:p>
        </p:txBody>
      </p:sp>
      <p:sp>
        <p:nvSpPr>
          <p:cNvPr id="516099" name="Rectangle 3"/>
          <p:cNvSpPr>
            <a:spLocks noChangeArrowheads="1"/>
          </p:cNvSpPr>
          <p:nvPr/>
        </p:nvSpPr>
        <p:spPr bwMode="auto">
          <a:xfrm>
            <a:off x="381000" y="1143000"/>
            <a:ext cx="8302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en-US" altLang="zh-CN" sz="2800">
                <a:solidFill>
                  <a:srgbClr val="FF0000"/>
                </a:solidFill>
              </a:rPr>
              <a:t>SCAN+</a:t>
            </a:r>
            <a:r>
              <a:rPr lang="zh-CN" altLang="en-US" sz="2800">
                <a:solidFill>
                  <a:srgbClr val="FF0000"/>
                </a:solidFill>
              </a:rPr>
              <a:t>直接移到另一端：两端请求都能很快处理</a:t>
            </a:r>
          </a:p>
        </p:txBody>
      </p:sp>
      <p:grpSp>
        <p:nvGrpSpPr>
          <p:cNvPr id="2" name="Group 4"/>
          <p:cNvGrpSpPr/>
          <p:nvPr/>
        </p:nvGrpSpPr>
        <p:grpSpPr bwMode="auto">
          <a:xfrm>
            <a:off x="533400" y="1704975"/>
            <a:ext cx="6858000" cy="1114425"/>
            <a:chOff x="672" y="2160"/>
            <a:chExt cx="4320" cy="702"/>
          </a:xfrm>
        </p:grpSpPr>
        <p:sp>
          <p:nvSpPr>
            <p:cNvPr id="18506" name="Rectangle 5"/>
            <p:cNvSpPr>
              <a:spLocks noChangeArrowheads="1"/>
            </p:cNvSpPr>
            <p:nvPr/>
          </p:nvSpPr>
          <p:spPr bwMode="auto">
            <a:xfrm>
              <a:off x="672" y="2160"/>
              <a:ext cx="4320" cy="702"/>
            </a:xfrm>
            <a:prstGeom prst="rect">
              <a:avLst/>
            </a:prstGeom>
            <a:noFill/>
            <a:ln w="9525">
              <a:noFill/>
              <a:miter lim="800000"/>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8507"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1295400" y="2867025"/>
            <a:ext cx="7372350" cy="1019175"/>
            <a:chOff x="816" y="1806"/>
            <a:chExt cx="4644" cy="642"/>
          </a:xfrm>
        </p:grpSpPr>
        <p:sp>
          <p:nvSpPr>
            <p:cNvPr id="18483"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18484"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18485" name="Text Box 10"/>
            <p:cNvSpPr txBox="1">
              <a:spLocks noChangeArrowheads="1"/>
            </p:cNvSpPr>
            <p:nvPr/>
          </p:nvSpPr>
          <p:spPr bwMode="auto">
            <a:xfrm>
              <a:off x="81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0</a:t>
              </a:r>
            </a:p>
          </p:txBody>
        </p:sp>
        <p:sp>
          <p:nvSpPr>
            <p:cNvPr id="18486"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18487" name="Text Box 12"/>
            <p:cNvSpPr txBox="1">
              <a:spLocks noChangeArrowheads="1"/>
            </p:cNvSpPr>
            <p:nvPr/>
          </p:nvSpPr>
          <p:spPr bwMode="auto">
            <a:xfrm>
              <a:off x="978" y="1806"/>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14</a:t>
              </a:r>
            </a:p>
          </p:txBody>
        </p:sp>
        <p:sp>
          <p:nvSpPr>
            <p:cNvPr id="18488"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18489" name="Text Box 14"/>
            <p:cNvSpPr txBox="1">
              <a:spLocks noChangeArrowheads="1"/>
            </p:cNvSpPr>
            <p:nvPr/>
          </p:nvSpPr>
          <p:spPr bwMode="auto">
            <a:xfrm>
              <a:off x="129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37</a:t>
              </a:r>
            </a:p>
          </p:txBody>
        </p:sp>
        <p:sp>
          <p:nvSpPr>
            <p:cNvPr id="18490"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18491" name="Text Box 16"/>
            <p:cNvSpPr txBox="1">
              <a:spLocks noChangeArrowheads="1"/>
            </p:cNvSpPr>
            <p:nvPr/>
          </p:nvSpPr>
          <p:spPr bwMode="auto">
            <a:xfrm>
              <a:off x="1680"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53</a:t>
              </a:r>
            </a:p>
          </p:txBody>
        </p:sp>
        <p:sp>
          <p:nvSpPr>
            <p:cNvPr id="18492"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18493" name="Text Box 18"/>
            <p:cNvSpPr txBox="1">
              <a:spLocks noChangeArrowheads="1"/>
            </p:cNvSpPr>
            <p:nvPr/>
          </p:nvSpPr>
          <p:spPr bwMode="auto">
            <a:xfrm>
              <a:off x="187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65</a:t>
              </a:r>
            </a:p>
          </p:txBody>
        </p:sp>
        <p:sp>
          <p:nvSpPr>
            <p:cNvPr id="18494"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18495" name="Text Box 20"/>
            <p:cNvSpPr txBox="1">
              <a:spLocks noChangeArrowheads="1"/>
            </p:cNvSpPr>
            <p:nvPr/>
          </p:nvSpPr>
          <p:spPr bwMode="auto">
            <a:xfrm>
              <a:off x="2064"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67</a:t>
              </a:r>
            </a:p>
          </p:txBody>
        </p:sp>
        <p:sp>
          <p:nvSpPr>
            <p:cNvPr id="18496"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18497" name="Text Box 22"/>
            <p:cNvSpPr txBox="1">
              <a:spLocks noChangeArrowheads="1"/>
            </p:cNvSpPr>
            <p:nvPr/>
          </p:nvSpPr>
          <p:spPr bwMode="auto">
            <a:xfrm>
              <a:off x="283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98</a:t>
              </a:r>
            </a:p>
          </p:txBody>
        </p:sp>
        <p:sp>
          <p:nvSpPr>
            <p:cNvPr id="18498"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18499" name="Text Box 24"/>
            <p:cNvSpPr txBox="1">
              <a:spLocks noChangeArrowheads="1"/>
            </p:cNvSpPr>
            <p:nvPr/>
          </p:nvSpPr>
          <p:spPr bwMode="auto">
            <a:xfrm>
              <a:off x="33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122</a:t>
              </a:r>
            </a:p>
          </p:txBody>
        </p:sp>
        <p:sp>
          <p:nvSpPr>
            <p:cNvPr id="18500"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18501" name="Text Box 26"/>
            <p:cNvSpPr txBox="1">
              <a:spLocks noChangeArrowheads="1"/>
            </p:cNvSpPr>
            <p:nvPr/>
          </p:nvSpPr>
          <p:spPr bwMode="auto">
            <a:xfrm>
              <a:off x="3648" y="1812"/>
              <a:ext cx="48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124</a:t>
              </a:r>
            </a:p>
          </p:txBody>
        </p:sp>
        <p:sp>
          <p:nvSpPr>
            <p:cNvPr id="18502"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18503" name="Text Box 28"/>
            <p:cNvSpPr txBox="1">
              <a:spLocks noChangeArrowheads="1"/>
            </p:cNvSpPr>
            <p:nvPr/>
          </p:nvSpPr>
          <p:spPr bwMode="auto">
            <a:xfrm>
              <a:off x="45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183</a:t>
              </a:r>
            </a:p>
          </p:txBody>
        </p:sp>
        <p:sp>
          <p:nvSpPr>
            <p:cNvPr id="18504"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18505" name="Text Box 30"/>
            <p:cNvSpPr txBox="1">
              <a:spLocks noChangeArrowheads="1"/>
            </p:cNvSpPr>
            <p:nvPr/>
          </p:nvSpPr>
          <p:spPr bwMode="auto">
            <a:xfrm>
              <a:off x="5040" y="1812"/>
              <a:ext cx="42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p:nvPr/>
        </p:nvGrpSpPr>
        <p:grpSpPr bwMode="auto">
          <a:xfrm>
            <a:off x="2286000" y="3962400"/>
            <a:ext cx="685800" cy="304800"/>
            <a:chOff x="1440" y="2640"/>
            <a:chExt cx="432" cy="192"/>
          </a:xfrm>
        </p:grpSpPr>
        <p:sp>
          <p:nvSpPr>
            <p:cNvPr id="18480" name="Line 32"/>
            <p:cNvSpPr>
              <a:spLocks noChangeShapeType="1"/>
            </p:cNvSpPr>
            <p:nvPr/>
          </p:nvSpPr>
          <p:spPr bwMode="auto">
            <a:xfrm flipH="1">
              <a:off x="1488" y="2688"/>
              <a:ext cx="336" cy="96"/>
            </a:xfrm>
            <a:prstGeom prst="line">
              <a:avLst/>
            </a:prstGeom>
            <a:noFill/>
            <a:ln w="9525">
              <a:solidFill>
                <a:schemeClr val="tx1"/>
              </a:solidFill>
              <a:round/>
              <a:tailEnd type="triangle" w="med" len="med"/>
            </a:ln>
          </p:spPr>
          <p:txBody>
            <a:bodyPr/>
            <a:lstStyle/>
            <a:p>
              <a:endParaRPr lang="zh-CN" altLang="en-US"/>
            </a:p>
          </p:txBody>
        </p:sp>
        <p:sp>
          <p:nvSpPr>
            <p:cNvPr id="18481"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82"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5" name="Group 35"/>
          <p:cNvGrpSpPr/>
          <p:nvPr/>
        </p:nvGrpSpPr>
        <p:grpSpPr bwMode="auto">
          <a:xfrm>
            <a:off x="6172200" y="5334000"/>
            <a:ext cx="1600200" cy="457200"/>
            <a:chOff x="3888" y="3552"/>
            <a:chExt cx="1008" cy="288"/>
          </a:xfrm>
        </p:grpSpPr>
        <p:sp>
          <p:nvSpPr>
            <p:cNvPr id="18477" name="Line 36"/>
            <p:cNvSpPr>
              <a:spLocks noChangeShapeType="1"/>
            </p:cNvSpPr>
            <p:nvPr/>
          </p:nvSpPr>
          <p:spPr bwMode="auto">
            <a:xfrm flipH="1">
              <a:off x="3936" y="3600"/>
              <a:ext cx="960" cy="192"/>
            </a:xfrm>
            <a:prstGeom prst="line">
              <a:avLst/>
            </a:prstGeom>
            <a:noFill/>
            <a:ln w="9525">
              <a:solidFill>
                <a:schemeClr val="tx1"/>
              </a:solidFill>
              <a:round/>
              <a:tailEnd type="triangle" w="med" len="med"/>
            </a:ln>
          </p:spPr>
          <p:txBody>
            <a:bodyPr/>
            <a:lstStyle/>
            <a:p>
              <a:endParaRPr lang="zh-CN" altLang="en-US"/>
            </a:p>
          </p:txBody>
        </p:sp>
        <p:sp>
          <p:nvSpPr>
            <p:cNvPr id="18478"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79"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6" name="Group 39"/>
          <p:cNvGrpSpPr/>
          <p:nvPr/>
        </p:nvGrpSpPr>
        <p:grpSpPr bwMode="auto">
          <a:xfrm>
            <a:off x="1905000" y="4191000"/>
            <a:ext cx="457200" cy="228600"/>
            <a:chOff x="1152" y="2976"/>
            <a:chExt cx="288" cy="144"/>
          </a:xfrm>
        </p:grpSpPr>
        <p:sp>
          <p:nvSpPr>
            <p:cNvPr id="18474" name="Line 40"/>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8475"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76"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7" name="Group 43"/>
          <p:cNvGrpSpPr/>
          <p:nvPr/>
        </p:nvGrpSpPr>
        <p:grpSpPr bwMode="auto">
          <a:xfrm>
            <a:off x="7696200" y="5029200"/>
            <a:ext cx="685800" cy="381000"/>
            <a:chOff x="4848" y="3312"/>
            <a:chExt cx="432" cy="240"/>
          </a:xfrm>
        </p:grpSpPr>
        <p:sp>
          <p:nvSpPr>
            <p:cNvPr id="18471" name="Line 44"/>
            <p:cNvSpPr>
              <a:spLocks noChangeShapeType="1"/>
            </p:cNvSpPr>
            <p:nvPr/>
          </p:nvSpPr>
          <p:spPr bwMode="auto">
            <a:xfrm flipH="1">
              <a:off x="4896" y="3360"/>
              <a:ext cx="384" cy="144"/>
            </a:xfrm>
            <a:prstGeom prst="line">
              <a:avLst/>
            </a:prstGeom>
            <a:noFill/>
            <a:ln w="9525">
              <a:solidFill>
                <a:schemeClr val="tx1"/>
              </a:solidFill>
              <a:round/>
              <a:tailEnd type="triangle" w="med" len="med"/>
            </a:ln>
          </p:spPr>
          <p:txBody>
            <a:bodyPr/>
            <a:lstStyle/>
            <a:p>
              <a:endParaRPr lang="zh-CN" altLang="en-US"/>
            </a:p>
          </p:txBody>
        </p:sp>
        <p:sp>
          <p:nvSpPr>
            <p:cNvPr id="18472" name="Oval 45"/>
            <p:cNvSpPr>
              <a:spLocks noChangeArrowheads="1"/>
            </p:cNvSpPr>
            <p:nvPr/>
          </p:nvSpPr>
          <p:spPr bwMode="auto">
            <a:xfrm>
              <a:off x="5232" y="331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73" name="Oval 46"/>
            <p:cNvSpPr>
              <a:spLocks noChangeArrowheads="1"/>
            </p:cNvSpPr>
            <p:nvPr/>
          </p:nvSpPr>
          <p:spPr bwMode="auto">
            <a:xfrm>
              <a:off x="4848" y="350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8" name="Group 47"/>
          <p:cNvGrpSpPr/>
          <p:nvPr/>
        </p:nvGrpSpPr>
        <p:grpSpPr bwMode="auto">
          <a:xfrm>
            <a:off x="1524000" y="4572000"/>
            <a:ext cx="6858000" cy="533400"/>
            <a:chOff x="960" y="3024"/>
            <a:chExt cx="4320" cy="336"/>
          </a:xfrm>
        </p:grpSpPr>
        <p:sp>
          <p:nvSpPr>
            <p:cNvPr id="18468" name="Line 48"/>
            <p:cNvSpPr>
              <a:spLocks noChangeShapeType="1"/>
            </p:cNvSpPr>
            <p:nvPr/>
          </p:nvSpPr>
          <p:spPr bwMode="auto">
            <a:xfrm>
              <a:off x="978" y="3054"/>
              <a:ext cx="4254" cy="258"/>
            </a:xfrm>
            <a:prstGeom prst="line">
              <a:avLst/>
            </a:prstGeom>
            <a:noFill/>
            <a:ln w="9525">
              <a:solidFill>
                <a:schemeClr val="tx1"/>
              </a:solidFill>
              <a:round/>
              <a:tailEnd type="triangle" w="med" len="med"/>
            </a:ln>
          </p:spPr>
          <p:txBody>
            <a:bodyPr/>
            <a:lstStyle/>
            <a:p>
              <a:endParaRPr lang="zh-CN" altLang="en-US"/>
            </a:p>
          </p:txBody>
        </p:sp>
        <p:sp>
          <p:nvSpPr>
            <p:cNvPr id="18469" name="Oval 49"/>
            <p:cNvSpPr>
              <a:spLocks noChangeArrowheads="1"/>
            </p:cNvSpPr>
            <p:nvPr/>
          </p:nvSpPr>
          <p:spPr bwMode="auto">
            <a:xfrm>
              <a:off x="960" y="302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70" name="Oval 50"/>
            <p:cNvSpPr>
              <a:spLocks noChangeArrowheads="1"/>
            </p:cNvSpPr>
            <p:nvPr/>
          </p:nvSpPr>
          <p:spPr bwMode="auto">
            <a:xfrm>
              <a:off x="5232" y="331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9" name="Group 51"/>
          <p:cNvGrpSpPr/>
          <p:nvPr/>
        </p:nvGrpSpPr>
        <p:grpSpPr bwMode="auto">
          <a:xfrm>
            <a:off x="5715000" y="5715000"/>
            <a:ext cx="533400" cy="381000"/>
            <a:chOff x="3600" y="3744"/>
            <a:chExt cx="336" cy="240"/>
          </a:xfrm>
        </p:grpSpPr>
        <p:sp>
          <p:nvSpPr>
            <p:cNvPr id="18465" name="Line 52"/>
            <p:cNvSpPr>
              <a:spLocks noChangeShapeType="1"/>
            </p:cNvSpPr>
            <p:nvPr/>
          </p:nvSpPr>
          <p:spPr bwMode="auto">
            <a:xfrm flipH="1">
              <a:off x="3648" y="3792"/>
              <a:ext cx="240" cy="144"/>
            </a:xfrm>
            <a:prstGeom prst="line">
              <a:avLst/>
            </a:prstGeom>
            <a:noFill/>
            <a:ln w="9525">
              <a:solidFill>
                <a:schemeClr val="tx1"/>
              </a:solidFill>
              <a:round/>
              <a:tailEnd type="triangle" w="med" len="med"/>
            </a:ln>
          </p:spPr>
          <p:txBody>
            <a:bodyPr/>
            <a:lstStyle/>
            <a:p>
              <a:endParaRPr lang="zh-CN" altLang="en-US"/>
            </a:p>
          </p:txBody>
        </p:sp>
        <p:sp>
          <p:nvSpPr>
            <p:cNvPr id="18466" name="Oval 53"/>
            <p:cNvSpPr>
              <a:spLocks noChangeArrowheads="1"/>
            </p:cNvSpPr>
            <p:nvPr/>
          </p:nvSpPr>
          <p:spPr bwMode="auto">
            <a:xfrm>
              <a:off x="3888" y="374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67" name="Oval 54"/>
            <p:cNvSpPr>
              <a:spLocks noChangeArrowheads="1"/>
            </p:cNvSpPr>
            <p:nvPr/>
          </p:nvSpPr>
          <p:spPr bwMode="auto">
            <a:xfrm>
              <a:off x="3600"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6151" name="AutoShape 55"/>
          <p:cNvSpPr>
            <a:spLocks noChangeArrowheads="1"/>
          </p:cNvSpPr>
          <p:nvPr/>
        </p:nvSpPr>
        <p:spPr bwMode="auto">
          <a:xfrm rot="10800000">
            <a:off x="5948363" y="3886200"/>
            <a:ext cx="3124200" cy="838200"/>
          </a:xfrm>
          <a:prstGeom prst="wedgeRoundRectCallout">
            <a:avLst>
              <a:gd name="adj1" fmla="val 55690"/>
              <a:gd name="adj2" fmla="val -65722"/>
              <a:gd name="adj3" fmla="val 16667"/>
            </a:avLst>
          </a:prstGeom>
          <a:solidFill>
            <a:schemeClr val="bg1"/>
          </a:solidFill>
          <a:ln w="9525">
            <a:solidFill>
              <a:schemeClr val="tx1"/>
            </a:solidFill>
            <a:miter lim="800000"/>
          </a:ln>
        </p:spPr>
        <p:txBody>
          <a:bodyPr rot="10800000"/>
          <a:lstStyle/>
          <a:p>
            <a:pPr algn="ctr" eaLnBrk="1" hangingPunct="1"/>
            <a:r>
              <a:rPr lang="en-US" altLang="zh-CN" sz="2400"/>
              <a:t>CSCAN</a:t>
            </a:r>
            <a:r>
              <a:rPr lang="zh-CN" altLang="en-US" sz="2400"/>
              <a:t>中的</a:t>
            </a:r>
            <a:r>
              <a:rPr lang="en-US" altLang="zh-CN" sz="2400"/>
              <a:t>Circular</a:t>
            </a:r>
            <a:r>
              <a:rPr lang="zh-CN" altLang="en-US" sz="2400"/>
              <a:t>是环的意思</a:t>
            </a:r>
            <a:r>
              <a:rPr lang="en-US" altLang="zh-CN" sz="2400"/>
              <a:t>!</a:t>
            </a:r>
          </a:p>
        </p:txBody>
      </p:sp>
      <p:grpSp>
        <p:nvGrpSpPr>
          <p:cNvPr id="10" name="Group 56"/>
          <p:cNvGrpSpPr/>
          <p:nvPr/>
        </p:nvGrpSpPr>
        <p:grpSpPr bwMode="auto">
          <a:xfrm>
            <a:off x="4724400" y="6019800"/>
            <a:ext cx="990600" cy="304800"/>
            <a:chOff x="2976" y="3792"/>
            <a:chExt cx="624" cy="192"/>
          </a:xfrm>
        </p:grpSpPr>
        <p:sp>
          <p:nvSpPr>
            <p:cNvPr id="18462" name="Line 57"/>
            <p:cNvSpPr>
              <a:spLocks noChangeShapeType="1"/>
            </p:cNvSpPr>
            <p:nvPr/>
          </p:nvSpPr>
          <p:spPr bwMode="auto">
            <a:xfrm flipH="1">
              <a:off x="3024" y="3840"/>
              <a:ext cx="528" cy="96"/>
            </a:xfrm>
            <a:prstGeom prst="line">
              <a:avLst/>
            </a:prstGeom>
            <a:noFill/>
            <a:ln w="9525">
              <a:solidFill>
                <a:schemeClr val="tx1"/>
              </a:solidFill>
              <a:round/>
              <a:tailEnd type="triangle" w="med" len="med"/>
            </a:ln>
          </p:spPr>
          <p:txBody>
            <a:bodyPr/>
            <a:lstStyle/>
            <a:p>
              <a:endParaRPr lang="zh-CN" altLang="en-US"/>
            </a:p>
          </p:txBody>
        </p:sp>
        <p:sp>
          <p:nvSpPr>
            <p:cNvPr id="18463" name="Oval 58"/>
            <p:cNvSpPr>
              <a:spLocks noChangeArrowheads="1"/>
            </p:cNvSpPr>
            <p:nvPr/>
          </p:nvSpPr>
          <p:spPr bwMode="auto">
            <a:xfrm>
              <a:off x="3552"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64" name="Oval 59"/>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1" name="Group 60"/>
          <p:cNvGrpSpPr/>
          <p:nvPr/>
        </p:nvGrpSpPr>
        <p:grpSpPr bwMode="auto">
          <a:xfrm>
            <a:off x="1524000" y="4343400"/>
            <a:ext cx="457200" cy="304800"/>
            <a:chOff x="1152" y="2976"/>
            <a:chExt cx="288" cy="144"/>
          </a:xfrm>
        </p:grpSpPr>
        <p:sp>
          <p:nvSpPr>
            <p:cNvPr id="18459" name="Line 61"/>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8460" name="Oval 62"/>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61" name="Oval 63"/>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sp>
        <p:nvSpPr>
          <p:cNvPr id="516160" name="AutoShape 64"/>
          <p:cNvSpPr>
            <a:spLocks noChangeArrowheads="1"/>
          </p:cNvSpPr>
          <p:nvPr/>
        </p:nvSpPr>
        <p:spPr bwMode="auto">
          <a:xfrm rot="10800000">
            <a:off x="838200" y="4953000"/>
            <a:ext cx="3048000" cy="1219200"/>
          </a:xfrm>
          <a:prstGeom prst="wedgeRoundRectCallout">
            <a:avLst>
              <a:gd name="adj1" fmla="val -70056"/>
              <a:gd name="adj2" fmla="val 60153"/>
              <a:gd name="adj3" fmla="val 16667"/>
            </a:avLst>
          </a:prstGeom>
          <a:solidFill>
            <a:schemeClr val="bg1"/>
          </a:solidFill>
          <a:ln w="9525">
            <a:solidFill>
              <a:schemeClr val="tx1"/>
            </a:solidFill>
            <a:miter lim="800000"/>
          </a:ln>
        </p:spPr>
        <p:txBody>
          <a:bodyPr rot="10800000"/>
          <a:lstStyle/>
          <a:p>
            <a:pPr algn="ctr" eaLnBrk="1" hangingPunct="1"/>
            <a:r>
              <a:rPr lang="en-US" altLang="zh-CN" sz="2400"/>
              <a:t>CSCAN: </a:t>
            </a:r>
            <a:r>
              <a:rPr lang="zh-CN" altLang="en-US" sz="2400"/>
              <a:t>磁头共移动</a:t>
            </a:r>
            <a:r>
              <a:rPr lang="en-US" altLang="zh-CN" sz="2400"/>
              <a:t>53+199+134</a:t>
            </a:r>
            <a:r>
              <a:rPr lang="zh-CN" altLang="en-US" sz="2400"/>
              <a:t>磁道</a:t>
            </a:r>
            <a:r>
              <a:rPr lang="en-US" altLang="zh-CN" sz="2400"/>
              <a:t>!</a:t>
            </a:r>
          </a:p>
          <a:p>
            <a:pPr algn="ctr" eaLnBrk="1" hangingPunct="1"/>
            <a:r>
              <a:rPr lang="zh-CN" altLang="en-US" sz="2400"/>
              <a:t>其中</a:t>
            </a:r>
            <a:r>
              <a:rPr lang="en-US" altLang="zh-CN" sz="2400"/>
              <a:t>199</a:t>
            </a:r>
            <a:r>
              <a:rPr lang="zh-CN" altLang="en-US" sz="2400"/>
              <a:t>会较快</a:t>
            </a:r>
            <a:r>
              <a:rPr lang="en-US" altLang="zh-CN" sz="2400"/>
              <a:t>!</a:t>
            </a:r>
          </a:p>
        </p:txBody>
      </p:sp>
      <p:grpSp>
        <p:nvGrpSpPr>
          <p:cNvPr id="12" name="Group 65"/>
          <p:cNvGrpSpPr/>
          <p:nvPr/>
        </p:nvGrpSpPr>
        <p:grpSpPr bwMode="auto">
          <a:xfrm>
            <a:off x="3657600" y="6248400"/>
            <a:ext cx="1143000" cy="304800"/>
            <a:chOff x="2304" y="3936"/>
            <a:chExt cx="720" cy="192"/>
          </a:xfrm>
        </p:grpSpPr>
        <p:sp>
          <p:nvSpPr>
            <p:cNvPr id="18456" name="Line 66"/>
            <p:cNvSpPr>
              <a:spLocks noChangeShapeType="1"/>
            </p:cNvSpPr>
            <p:nvPr/>
          </p:nvSpPr>
          <p:spPr bwMode="auto">
            <a:xfrm flipH="1">
              <a:off x="2352" y="3984"/>
              <a:ext cx="624" cy="96"/>
            </a:xfrm>
            <a:prstGeom prst="line">
              <a:avLst/>
            </a:prstGeom>
            <a:noFill/>
            <a:ln w="9525">
              <a:solidFill>
                <a:schemeClr val="tx1"/>
              </a:solidFill>
              <a:round/>
              <a:tailEnd type="triangle" w="med" len="med"/>
            </a:ln>
          </p:spPr>
          <p:txBody>
            <a:bodyPr/>
            <a:lstStyle/>
            <a:p>
              <a:endParaRPr lang="zh-CN" altLang="en-US"/>
            </a:p>
          </p:txBody>
        </p:sp>
        <p:sp>
          <p:nvSpPr>
            <p:cNvPr id="18457" name="Oval 67"/>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58" name="Oval 68"/>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3" name="Group 69"/>
          <p:cNvGrpSpPr/>
          <p:nvPr/>
        </p:nvGrpSpPr>
        <p:grpSpPr bwMode="auto">
          <a:xfrm>
            <a:off x="3276600" y="6477000"/>
            <a:ext cx="457200" cy="228600"/>
            <a:chOff x="2064" y="4080"/>
            <a:chExt cx="288" cy="144"/>
          </a:xfrm>
        </p:grpSpPr>
        <p:sp>
          <p:nvSpPr>
            <p:cNvPr id="18453" name="Line 70"/>
            <p:cNvSpPr>
              <a:spLocks noChangeShapeType="1"/>
            </p:cNvSpPr>
            <p:nvPr/>
          </p:nvSpPr>
          <p:spPr bwMode="auto">
            <a:xfrm flipH="1">
              <a:off x="2112" y="4128"/>
              <a:ext cx="240" cy="48"/>
            </a:xfrm>
            <a:prstGeom prst="line">
              <a:avLst/>
            </a:prstGeom>
            <a:noFill/>
            <a:ln w="9525">
              <a:solidFill>
                <a:schemeClr val="tx1"/>
              </a:solidFill>
              <a:round/>
              <a:tailEnd type="triangle" w="med" len="med"/>
            </a:ln>
          </p:spPr>
          <p:txBody>
            <a:bodyPr/>
            <a:lstStyle/>
            <a:p>
              <a:endParaRPr lang="zh-CN" altLang="en-US"/>
            </a:p>
          </p:txBody>
        </p:sp>
        <p:sp>
          <p:nvSpPr>
            <p:cNvPr id="18454" name="Oval 71"/>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8455" name="Oval 72"/>
            <p:cNvSpPr>
              <a:spLocks noChangeArrowheads="1"/>
            </p:cNvSpPr>
            <p:nvPr/>
          </p:nvSpPr>
          <p:spPr bwMode="auto">
            <a:xfrm>
              <a:off x="2064" y="41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4" name="Group 73"/>
          <p:cNvGrpSpPr/>
          <p:nvPr/>
        </p:nvGrpSpPr>
        <p:grpSpPr bwMode="auto">
          <a:xfrm>
            <a:off x="5562600" y="5889625"/>
            <a:ext cx="3429000" cy="968375"/>
            <a:chOff x="3504" y="3710"/>
            <a:chExt cx="2160" cy="610"/>
          </a:xfrm>
        </p:grpSpPr>
        <p:sp>
          <p:nvSpPr>
            <p:cNvPr id="18451" name="Rectangle 74"/>
            <p:cNvSpPr>
              <a:spLocks noChangeArrowheads="1"/>
            </p:cNvSpPr>
            <p:nvPr/>
          </p:nvSpPr>
          <p:spPr bwMode="auto">
            <a:xfrm>
              <a:off x="3504" y="3710"/>
              <a:ext cx="2160" cy="610"/>
            </a:xfrm>
            <a:prstGeom prst="rect">
              <a:avLst/>
            </a:prstGeom>
            <a:noFill/>
            <a:ln w="9525">
              <a:noFill/>
              <a:miter lim="800000"/>
            </a:ln>
          </p:spPr>
          <p:txBody>
            <a:bodyPr>
              <a:spAutoFit/>
            </a:bodyPr>
            <a:lstStyle/>
            <a:p>
              <a:pPr lvl="1" eaLnBrk="1" hangingPunct="1">
                <a:lnSpc>
                  <a:spcPct val="120000"/>
                </a:lnSpc>
              </a:pPr>
              <a:r>
                <a:rPr lang="en-US" altLang="zh-CN" sz="2400">
                  <a:solidFill>
                    <a:srgbClr val="FF0000"/>
                  </a:solidFill>
                </a:rPr>
                <a:t>14</a:t>
              </a:r>
              <a:r>
                <a:rPr lang="en-US" altLang="zh-CN" sz="2400">
                  <a:solidFill>
                    <a:srgbClr val="FF0000"/>
                  </a:solidFill>
                  <a:sym typeface="Wingdings" panose="05000000000000000000" pitchFamily="2" charset="2"/>
                </a:rPr>
                <a:t></a:t>
              </a:r>
              <a:r>
                <a:rPr lang="en-US" altLang="zh-CN" sz="2400">
                  <a:solidFill>
                    <a:srgbClr val="FF0000"/>
                  </a:solidFill>
                </a:rPr>
                <a:t>0(183</a:t>
              </a:r>
              <a:r>
                <a:rPr lang="en-US" altLang="zh-CN" sz="2400">
                  <a:solidFill>
                    <a:srgbClr val="FF0000"/>
                  </a:solidFill>
                  <a:sym typeface="Wingdings" panose="05000000000000000000" pitchFamily="2" charset="2"/>
                </a:rPr>
                <a:t>199</a:t>
              </a:r>
              <a:r>
                <a:rPr lang="en-US" altLang="zh-CN" sz="2400">
                  <a:solidFill>
                    <a:srgbClr val="FF0000"/>
                  </a:solidFill>
                </a:rPr>
                <a:t>)</a:t>
              </a:r>
            </a:p>
            <a:p>
              <a:pPr lvl="1" eaLnBrk="1" hangingPunct="1">
                <a:lnSpc>
                  <a:spcPct val="120000"/>
                </a:lnSpc>
              </a:pPr>
              <a:r>
                <a:rPr lang="zh-CN" altLang="en-US" sz="2400">
                  <a:solidFill>
                    <a:srgbClr val="FF0000"/>
                  </a:solidFill>
                </a:rPr>
                <a:t>没有必要</a:t>
              </a:r>
            </a:p>
          </p:txBody>
        </p:sp>
        <p:pic>
          <p:nvPicPr>
            <p:cNvPr id="18452" name="Picture 75" descr="j0115835"/>
            <p:cNvPicPr>
              <a:picLocks noChangeAspect="1" noChangeArrowheads="1"/>
            </p:cNvPicPr>
            <p:nvPr/>
          </p:nvPicPr>
          <p:blipFill>
            <a:blip r:embed="rId2" cstate="print"/>
            <a:srcRect/>
            <a:stretch>
              <a:fillRect/>
            </a:stretch>
          </p:blipFill>
          <p:spPr bwMode="auto">
            <a:xfrm>
              <a:off x="3669" y="3815"/>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6099"/>
                                        </p:tgtEl>
                                        <p:attrNameLst>
                                          <p:attrName>style.visibility</p:attrName>
                                        </p:attrNameLst>
                                      </p:cBhvr>
                                      <p:to>
                                        <p:strVal val="visible"/>
                                      </p:to>
                                    </p:set>
                                    <p:animEffect transition="in" filter="dissolve">
                                      <p:cBhvr>
                                        <p:cTn id="7" dur="500"/>
                                        <p:tgtEl>
                                          <p:spTgt spid="5160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righ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righ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righ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6151"/>
                                        </p:tgtEl>
                                        <p:attrNameLst>
                                          <p:attrName>style.visibility</p:attrName>
                                        </p:attrNameLst>
                                      </p:cBhvr>
                                      <p:to>
                                        <p:strVal val="visible"/>
                                      </p:to>
                                    </p:set>
                                    <p:animEffect transition="in" filter="dissolve">
                                      <p:cBhvr>
                                        <p:cTn id="72" dur="500"/>
                                        <p:tgtEl>
                                          <p:spTgt spid="51615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6160"/>
                                        </p:tgtEl>
                                        <p:attrNameLst>
                                          <p:attrName>style.visibility</p:attrName>
                                        </p:attrNameLst>
                                      </p:cBhvr>
                                      <p:to>
                                        <p:strVal val="visible"/>
                                      </p:to>
                                    </p:set>
                                    <p:animEffect transition="in" filter="dissolve">
                                      <p:cBhvr>
                                        <p:cTn id="77" dur="500"/>
                                        <p:tgtEl>
                                          <p:spTgt spid="516160"/>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p:bldP spid="516151" grpId="0" animBg="1"/>
      <p:bldP spid="5161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C-LOOK</a:t>
            </a:r>
            <a:r>
              <a:rPr lang="zh-CN" altLang="en-US"/>
              <a:t>磁盘调度</a:t>
            </a:r>
          </a:p>
        </p:txBody>
      </p:sp>
      <p:sp>
        <p:nvSpPr>
          <p:cNvPr id="517123" name="Rectangle 3"/>
          <p:cNvSpPr>
            <a:spLocks noChangeArrowheads="1"/>
          </p:cNvSpPr>
          <p:nvPr/>
        </p:nvSpPr>
        <p:spPr bwMode="auto">
          <a:xfrm>
            <a:off x="841375" y="1143000"/>
            <a:ext cx="7388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en-US" altLang="zh-CN" sz="2800">
                <a:solidFill>
                  <a:srgbClr val="FF0000"/>
                </a:solidFill>
              </a:rPr>
              <a:t>CSCAN+</a:t>
            </a:r>
            <a:r>
              <a:rPr lang="zh-CN" altLang="en-US" sz="2800">
                <a:solidFill>
                  <a:srgbClr val="FF0000"/>
                </a:solidFill>
              </a:rPr>
              <a:t>看一看：前面没有请求就回移</a:t>
            </a:r>
          </a:p>
        </p:txBody>
      </p:sp>
      <p:grpSp>
        <p:nvGrpSpPr>
          <p:cNvPr id="2" name="Group 4"/>
          <p:cNvGrpSpPr/>
          <p:nvPr/>
        </p:nvGrpSpPr>
        <p:grpSpPr bwMode="auto">
          <a:xfrm>
            <a:off x="990600" y="1600200"/>
            <a:ext cx="6858000" cy="1114425"/>
            <a:chOff x="672" y="2160"/>
            <a:chExt cx="4320" cy="702"/>
          </a:xfrm>
        </p:grpSpPr>
        <p:sp>
          <p:nvSpPr>
            <p:cNvPr id="19523" name="Rectangle 5"/>
            <p:cNvSpPr>
              <a:spLocks noChangeArrowheads="1"/>
            </p:cNvSpPr>
            <p:nvPr/>
          </p:nvSpPr>
          <p:spPr bwMode="auto">
            <a:xfrm>
              <a:off x="672" y="2160"/>
              <a:ext cx="4320" cy="702"/>
            </a:xfrm>
            <a:prstGeom prst="rect">
              <a:avLst/>
            </a:prstGeom>
            <a:noFill/>
            <a:ln w="9525">
              <a:noFill/>
              <a:miter lim="800000"/>
            </a:ln>
          </p:spPr>
          <p:txBody>
            <a:bodyPr>
              <a:spAutoFit/>
            </a:bodyPr>
            <a:lstStyle/>
            <a:p>
              <a:pPr lvl="1" eaLnBrk="1" hangingPunct="1">
                <a:lnSpc>
                  <a:spcPct val="140000"/>
                </a:lnSpc>
              </a:pPr>
              <a:r>
                <a:rPr lang="zh-CN" altLang="en-US" sz="2400"/>
                <a:t>继续该实例</a:t>
              </a:r>
              <a:r>
                <a:rPr lang="en-US" altLang="zh-CN" sz="2400"/>
                <a:t>: </a:t>
              </a:r>
              <a:r>
                <a:rPr lang="zh-CN" altLang="en-US" sz="2400"/>
                <a:t>磁头开始位置</a:t>
              </a:r>
              <a:r>
                <a:rPr lang="en-US" altLang="zh-CN" sz="2400"/>
                <a:t>=53</a:t>
              </a:r>
              <a:r>
                <a:rPr lang="zh-CN" altLang="en-US" sz="2400"/>
                <a:t>；</a:t>
              </a:r>
            </a:p>
            <a:p>
              <a:pPr lvl="1" eaLnBrk="1" hangingPunct="1">
                <a:lnSpc>
                  <a:spcPct val="140000"/>
                </a:lnSpc>
              </a:pPr>
              <a:r>
                <a:rPr lang="zh-CN" altLang="en-US" sz="2400"/>
                <a:t>请求队列</a:t>
              </a:r>
              <a:r>
                <a:rPr lang="en-US" altLang="zh-CN" sz="2400"/>
                <a:t>=98, 183, 37, 122, 14, 124, 65, 67</a:t>
              </a:r>
            </a:p>
          </p:txBody>
        </p:sp>
        <p:pic>
          <p:nvPicPr>
            <p:cNvPr id="19524" name="Picture 6"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1162050" y="2638425"/>
            <a:ext cx="7372350" cy="1019175"/>
            <a:chOff x="816" y="1806"/>
            <a:chExt cx="4644" cy="642"/>
          </a:xfrm>
        </p:grpSpPr>
        <p:sp>
          <p:nvSpPr>
            <p:cNvPr id="19500"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19501"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19502" name="Text Box 10"/>
            <p:cNvSpPr txBox="1">
              <a:spLocks noChangeArrowheads="1"/>
            </p:cNvSpPr>
            <p:nvPr/>
          </p:nvSpPr>
          <p:spPr bwMode="auto">
            <a:xfrm>
              <a:off x="81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0</a:t>
              </a:r>
            </a:p>
          </p:txBody>
        </p:sp>
        <p:sp>
          <p:nvSpPr>
            <p:cNvPr id="19503"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19504" name="Text Box 12"/>
            <p:cNvSpPr txBox="1">
              <a:spLocks noChangeArrowheads="1"/>
            </p:cNvSpPr>
            <p:nvPr/>
          </p:nvSpPr>
          <p:spPr bwMode="auto">
            <a:xfrm>
              <a:off x="978" y="1806"/>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14</a:t>
              </a:r>
            </a:p>
          </p:txBody>
        </p:sp>
        <p:sp>
          <p:nvSpPr>
            <p:cNvPr id="19505"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19506" name="Text Box 14"/>
            <p:cNvSpPr txBox="1">
              <a:spLocks noChangeArrowheads="1"/>
            </p:cNvSpPr>
            <p:nvPr/>
          </p:nvSpPr>
          <p:spPr bwMode="auto">
            <a:xfrm>
              <a:off x="1296"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37</a:t>
              </a:r>
            </a:p>
          </p:txBody>
        </p:sp>
        <p:sp>
          <p:nvSpPr>
            <p:cNvPr id="19507"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19508" name="Text Box 16"/>
            <p:cNvSpPr txBox="1">
              <a:spLocks noChangeArrowheads="1"/>
            </p:cNvSpPr>
            <p:nvPr/>
          </p:nvSpPr>
          <p:spPr bwMode="auto">
            <a:xfrm>
              <a:off x="1680"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53</a:t>
              </a:r>
            </a:p>
          </p:txBody>
        </p:sp>
        <p:sp>
          <p:nvSpPr>
            <p:cNvPr id="19509"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19510" name="Text Box 18"/>
            <p:cNvSpPr txBox="1">
              <a:spLocks noChangeArrowheads="1"/>
            </p:cNvSpPr>
            <p:nvPr/>
          </p:nvSpPr>
          <p:spPr bwMode="auto">
            <a:xfrm>
              <a:off x="187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65</a:t>
              </a:r>
            </a:p>
          </p:txBody>
        </p:sp>
        <p:sp>
          <p:nvSpPr>
            <p:cNvPr id="19511"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19512" name="Text Box 20"/>
            <p:cNvSpPr txBox="1">
              <a:spLocks noChangeArrowheads="1"/>
            </p:cNvSpPr>
            <p:nvPr/>
          </p:nvSpPr>
          <p:spPr bwMode="auto">
            <a:xfrm>
              <a:off x="2064"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67</a:t>
              </a:r>
            </a:p>
          </p:txBody>
        </p:sp>
        <p:sp>
          <p:nvSpPr>
            <p:cNvPr id="19513"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19514" name="Text Box 22"/>
            <p:cNvSpPr txBox="1">
              <a:spLocks noChangeArrowheads="1"/>
            </p:cNvSpPr>
            <p:nvPr/>
          </p:nvSpPr>
          <p:spPr bwMode="auto">
            <a:xfrm>
              <a:off x="2832" y="1812"/>
              <a:ext cx="336"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98</a:t>
              </a:r>
            </a:p>
          </p:txBody>
        </p:sp>
        <p:sp>
          <p:nvSpPr>
            <p:cNvPr id="19515"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19516" name="Text Box 24"/>
            <p:cNvSpPr txBox="1">
              <a:spLocks noChangeArrowheads="1"/>
            </p:cNvSpPr>
            <p:nvPr/>
          </p:nvSpPr>
          <p:spPr bwMode="auto">
            <a:xfrm>
              <a:off x="33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122</a:t>
              </a:r>
            </a:p>
          </p:txBody>
        </p:sp>
        <p:sp>
          <p:nvSpPr>
            <p:cNvPr id="19517"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19518" name="Text Box 26"/>
            <p:cNvSpPr txBox="1">
              <a:spLocks noChangeArrowheads="1"/>
            </p:cNvSpPr>
            <p:nvPr/>
          </p:nvSpPr>
          <p:spPr bwMode="auto">
            <a:xfrm>
              <a:off x="3648" y="1812"/>
              <a:ext cx="48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124</a:t>
              </a:r>
            </a:p>
          </p:txBody>
        </p:sp>
        <p:sp>
          <p:nvSpPr>
            <p:cNvPr id="19519"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19520" name="Text Box 28"/>
            <p:cNvSpPr txBox="1">
              <a:spLocks noChangeArrowheads="1"/>
            </p:cNvSpPr>
            <p:nvPr/>
          </p:nvSpPr>
          <p:spPr bwMode="auto">
            <a:xfrm>
              <a:off x="4560" y="1812"/>
              <a:ext cx="384"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183</a:t>
              </a:r>
            </a:p>
          </p:txBody>
        </p:sp>
        <p:sp>
          <p:nvSpPr>
            <p:cNvPr id="19521"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19522" name="Text Box 30"/>
            <p:cNvSpPr txBox="1">
              <a:spLocks noChangeArrowheads="1"/>
            </p:cNvSpPr>
            <p:nvPr/>
          </p:nvSpPr>
          <p:spPr bwMode="auto">
            <a:xfrm>
              <a:off x="5040" y="1812"/>
              <a:ext cx="420" cy="250"/>
            </a:xfrm>
            <a:prstGeom prst="rect">
              <a:avLst/>
            </a:prstGeom>
            <a:noFill/>
            <a:ln w="9525" algn="ctr">
              <a:noFill/>
              <a:miter lim="800000"/>
            </a:ln>
          </p:spPr>
          <p:txBody>
            <a:bodyPr>
              <a:spAutoFit/>
            </a:bodyPr>
            <a:lstStyle/>
            <a:p>
              <a:pPr eaLnBrk="1" hangingPunct="1">
                <a:spcBef>
                  <a:spcPct val="50000"/>
                </a:spcBef>
              </a:pPr>
              <a:r>
                <a:rPr lang="en-US" altLang="zh-CN" sz="2000">
                  <a:solidFill>
                    <a:srgbClr val="FF0000"/>
                  </a:solidFill>
                </a:rPr>
                <a:t>199</a:t>
              </a:r>
            </a:p>
          </p:txBody>
        </p:sp>
      </p:grpSp>
      <p:grpSp>
        <p:nvGrpSpPr>
          <p:cNvPr id="4" name="Group 31"/>
          <p:cNvGrpSpPr/>
          <p:nvPr/>
        </p:nvGrpSpPr>
        <p:grpSpPr bwMode="auto">
          <a:xfrm>
            <a:off x="2152650" y="3733800"/>
            <a:ext cx="685800" cy="304800"/>
            <a:chOff x="1440" y="2640"/>
            <a:chExt cx="432" cy="192"/>
          </a:xfrm>
        </p:grpSpPr>
        <p:sp>
          <p:nvSpPr>
            <p:cNvPr id="19497" name="Line 32"/>
            <p:cNvSpPr>
              <a:spLocks noChangeShapeType="1"/>
            </p:cNvSpPr>
            <p:nvPr/>
          </p:nvSpPr>
          <p:spPr bwMode="auto">
            <a:xfrm flipH="1">
              <a:off x="1488" y="2688"/>
              <a:ext cx="336" cy="96"/>
            </a:xfrm>
            <a:prstGeom prst="line">
              <a:avLst/>
            </a:prstGeom>
            <a:noFill/>
            <a:ln w="9525">
              <a:solidFill>
                <a:schemeClr val="tx1"/>
              </a:solidFill>
              <a:round/>
              <a:tailEnd type="triangle" w="med" len="med"/>
            </a:ln>
          </p:spPr>
          <p:txBody>
            <a:bodyPr/>
            <a:lstStyle/>
            <a:p>
              <a:endParaRPr lang="zh-CN" altLang="en-US"/>
            </a:p>
          </p:txBody>
        </p:sp>
        <p:sp>
          <p:nvSpPr>
            <p:cNvPr id="19498"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99"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5" name="Group 35"/>
          <p:cNvGrpSpPr/>
          <p:nvPr/>
        </p:nvGrpSpPr>
        <p:grpSpPr bwMode="auto">
          <a:xfrm>
            <a:off x="5886450" y="4419600"/>
            <a:ext cx="1600200" cy="457200"/>
            <a:chOff x="3888" y="3552"/>
            <a:chExt cx="1008" cy="288"/>
          </a:xfrm>
        </p:grpSpPr>
        <p:sp>
          <p:nvSpPr>
            <p:cNvPr id="19494" name="Line 36"/>
            <p:cNvSpPr>
              <a:spLocks noChangeShapeType="1"/>
            </p:cNvSpPr>
            <p:nvPr/>
          </p:nvSpPr>
          <p:spPr bwMode="auto">
            <a:xfrm flipH="1">
              <a:off x="3936" y="3600"/>
              <a:ext cx="960" cy="192"/>
            </a:xfrm>
            <a:prstGeom prst="line">
              <a:avLst/>
            </a:prstGeom>
            <a:noFill/>
            <a:ln w="9525">
              <a:solidFill>
                <a:schemeClr val="tx1"/>
              </a:solidFill>
              <a:round/>
              <a:tailEnd type="triangle" w="med" len="med"/>
            </a:ln>
          </p:spPr>
          <p:txBody>
            <a:bodyPr/>
            <a:lstStyle/>
            <a:p>
              <a:endParaRPr lang="zh-CN" altLang="en-US"/>
            </a:p>
          </p:txBody>
        </p:sp>
        <p:sp>
          <p:nvSpPr>
            <p:cNvPr id="19495"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96"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6" name="Group 39"/>
          <p:cNvGrpSpPr/>
          <p:nvPr/>
        </p:nvGrpSpPr>
        <p:grpSpPr bwMode="auto">
          <a:xfrm>
            <a:off x="1771650" y="3962400"/>
            <a:ext cx="457200" cy="228600"/>
            <a:chOff x="1152" y="2976"/>
            <a:chExt cx="288" cy="144"/>
          </a:xfrm>
        </p:grpSpPr>
        <p:sp>
          <p:nvSpPr>
            <p:cNvPr id="19491" name="Line 40"/>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19492"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93"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7" name="Group 43"/>
          <p:cNvGrpSpPr/>
          <p:nvPr/>
        </p:nvGrpSpPr>
        <p:grpSpPr bwMode="auto">
          <a:xfrm>
            <a:off x="1771650" y="4114800"/>
            <a:ext cx="5715000" cy="457200"/>
            <a:chOff x="1200" y="2736"/>
            <a:chExt cx="3600" cy="288"/>
          </a:xfrm>
        </p:grpSpPr>
        <p:sp>
          <p:nvSpPr>
            <p:cNvPr id="19488" name="Line 44"/>
            <p:cNvSpPr>
              <a:spLocks noChangeShapeType="1"/>
            </p:cNvSpPr>
            <p:nvPr/>
          </p:nvSpPr>
          <p:spPr bwMode="auto">
            <a:xfrm>
              <a:off x="1248" y="2784"/>
              <a:ext cx="3504" cy="192"/>
            </a:xfrm>
            <a:prstGeom prst="line">
              <a:avLst/>
            </a:prstGeom>
            <a:noFill/>
            <a:ln w="9525">
              <a:solidFill>
                <a:schemeClr val="tx1"/>
              </a:solidFill>
              <a:round/>
              <a:tailEnd type="triangle" w="med" len="med"/>
            </a:ln>
          </p:spPr>
          <p:txBody>
            <a:bodyPr/>
            <a:lstStyle/>
            <a:p>
              <a:endParaRPr lang="zh-CN" altLang="en-US"/>
            </a:p>
          </p:txBody>
        </p:sp>
        <p:sp>
          <p:nvSpPr>
            <p:cNvPr id="19489"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90"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8" name="Group 47"/>
          <p:cNvGrpSpPr/>
          <p:nvPr/>
        </p:nvGrpSpPr>
        <p:grpSpPr bwMode="auto">
          <a:xfrm>
            <a:off x="5429250" y="4800600"/>
            <a:ext cx="533400" cy="381000"/>
            <a:chOff x="3600" y="3744"/>
            <a:chExt cx="336" cy="240"/>
          </a:xfrm>
        </p:grpSpPr>
        <p:sp>
          <p:nvSpPr>
            <p:cNvPr id="19485" name="Line 48"/>
            <p:cNvSpPr>
              <a:spLocks noChangeShapeType="1"/>
            </p:cNvSpPr>
            <p:nvPr/>
          </p:nvSpPr>
          <p:spPr bwMode="auto">
            <a:xfrm flipH="1">
              <a:off x="3648" y="3792"/>
              <a:ext cx="240" cy="144"/>
            </a:xfrm>
            <a:prstGeom prst="line">
              <a:avLst/>
            </a:prstGeom>
            <a:noFill/>
            <a:ln w="9525">
              <a:solidFill>
                <a:schemeClr val="tx1"/>
              </a:solidFill>
              <a:round/>
              <a:tailEnd type="triangle" w="med" len="med"/>
            </a:ln>
          </p:spPr>
          <p:txBody>
            <a:bodyPr/>
            <a:lstStyle/>
            <a:p>
              <a:endParaRPr lang="zh-CN" altLang="en-US"/>
            </a:p>
          </p:txBody>
        </p:sp>
        <p:sp>
          <p:nvSpPr>
            <p:cNvPr id="19486"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87"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9" name="Group 51"/>
          <p:cNvGrpSpPr/>
          <p:nvPr/>
        </p:nvGrpSpPr>
        <p:grpSpPr bwMode="auto">
          <a:xfrm>
            <a:off x="4438650" y="5105400"/>
            <a:ext cx="990600" cy="304800"/>
            <a:chOff x="2976" y="3792"/>
            <a:chExt cx="624" cy="192"/>
          </a:xfrm>
        </p:grpSpPr>
        <p:sp>
          <p:nvSpPr>
            <p:cNvPr id="19482" name="Line 52"/>
            <p:cNvSpPr>
              <a:spLocks noChangeShapeType="1"/>
            </p:cNvSpPr>
            <p:nvPr/>
          </p:nvSpPr>
          <p:spPr bwMode="auto">
            <a:xfrm flipH="1">
              <a:off x="3024" y="3840"/>
              <a:ext cx="528" cy="96"/>
            </a:xfrm>
            <a:prstGeom prst="line">
              <a:avLst/>
            </a:prstGeom>
            <a:noFill/>
            <a:ln w="9525">
              <a:solidFill>
                <a:schemeClr val="tx1"/>
              </a:solidFill>
              <a:round/>
              <a:tailEnd type="triangle" w="med" len="med"/>
            </a:ln>
          </p:spPr>
          <p:txBody>
            <a:bodyPr/>
            <a:lstStyle/>
            <a:p>
              <a:endParaRPr lang="zh-CN" altLang="en-US"/>
            </a:p>
          </p:txBody>
        </p:sp>
        <p:sp>
          <p:nvSpPr>
            <p:cNvPr id="19483"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84"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0" name="Group 55"/>
          <p:cNvGrpSpPr/>
          <p:nvPr/>
        </p:nvGrpSpPr>
        <p:grpSpPr bwMode="auto">
          <a:xfrm>
            <a:off x="3371850" y="5334000"/>
            <a:ext cx="1143000" cy="304800"/>
            <a:chOff x="2304" y="3936"/>
            <a:chExt cx="720" cy="192"/>
          </a:xfrm>
        </p:grpSpPr>
        <p:sp>
          <p:nvSpPr>
            <p:cNvPr id="19479" name="Line 56"/>
            <p:cNvSpPr>
              <a:spLocks noChangeShapeType="1"/>
            </p:cNvSpPr>
            <p:nvPr/>
          </p:nvSpPr>
          <p:spPr bwMode="auto">
            <a:xfrm flipH="1">
              <a:off x="2352" y="3984"/>
              <a:ext cx="624" cy="96"/>
            </a:xfrm>
            <a:prstGeom prst="line">
              <a:avLst/>
            </a:prstGeom>
            <a:noFill/>
            <a:ln w="9525">
              <a:solidFill>
                <a:schemeClr val="tx1"/>
              </a:solidFill>
              <a:round/>
              <a:tailEnd type="triangle" w="med" len="med"/>
            </a:ln>
          </p:spPr>
          <p:txBody>
            <a:bodyPr/>
            <a:lstStyle/>
            <a:p>
              <a:endParaRPr lang="zh-CN" altLang="en-US"/>
            </a:p>
          </p:txBody>
        </p:sp>
        <p:sp>
          <p:nvSpPr>
            <p:cNvPr id="19480"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81"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1" name="Group 59"/>
          <p:cNvGrpSpPr/>
          <p:nvPr/>
        </p:nvGrpSpPr>
        <p:grpSpPr bwMode="auto">
          <a:xfrm>
            <a:off x="2990850" y="5562600"/>
            <a:ext cx="457200" cy="228600"/>
            <a:chOff x="2064" y="4080"/>
            <a:chExt cx="288" cy="144"/>
          </a:xfrm>
        </p:grpSpPr>
        <p:sp>
          <p:nvSpPr>
            <p:cNvPr id="19476" name="Line 60"/>
            <p:cNvSpPr>
              <a:spLocks noChangeShapeType="1"/>
            </p:cNvSpPr>
            <p:nvPr/>
          </p:nvSpPr>
          <p:spPr bwMode="auto">
            <a:xfrm flipH="1">
              <a:off x="2112" y="4128"/>
              <a:ext cx="240" cy="48"/>
            </a:xfrm>
            <a:prstGeom prst="line">
              <a:avLst/>
            </a:prstGeom>
            <a:noFill/>
            <a:ln w="9525">
              <a:solidFill>
                <a:schemeClr val="tx1"/>
              </a:solidFill>
              <a:round/>
              <a:tailEnd type="triangle" w="med" len="med"/>
            </a:ln>
          </p:spPr>
          <p:txBody>
            <a:bodyPr/>
            <a:lstStyle/>
            <a:p>
              <a:endParaRPr lang="zh-CN" altLang="en-US"/>
            </a:p>
          </p:txBody>
        </p:sp>
        <p:sp>
          <p:nvSpPr>
            <p:cNvPr id="19477"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sp>
          <p:nvSpPr>
            <p:cNvPr id="19478"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a:p>
          </p:txBody>
        </p:sp>
      </p:grpSp>
      <p:grpSp>
        <p:nvGrpSpPr>
          <p:cNvPr id="12" name="Group 63"/>
          <p:cNvGrpSpPr/>
          <p:nvPr/>
        </p:nvGrpSpPr>
        <p:grpSpPr bwMode="auto">
          <a:xfrm>
            <a:off x="990600" y="5718181"/>
            <a:ext cx="7162800" cy="534988"/>
            <a:chOff x="768" y="3840"/>
            <a:chExt cx="4512" cy="337"/>
          </a:xfrm>
        </p:grpSpPr>
        <p:sp>
          <p:nvSpPr>
            <p:cNvPr id="19474" name="Rectangle 64"/>
            <p:cNvSpPr>
              <a:spLocks noChangeArrowheads="1"/>
            </p:cNvSpPr>
            <p:nvPr/>
          </p:nvSpPr>
          <p:spPr bwMode="auto">
            <a:xfrm>
              <a:off x="768" y="3840"/>
              <a:ext cx="4512" cy="337"/>
            </a:xfrm>
            <a:prstGeom prst="rect">
              <a:avLst/>
            </a:prstGeom>
            <a:noFill/>
            <a:ln w="9525">
              <a:noFill/>
              <a:miter lim="800000"/>
            </a:ln>
          </p:spPr>
          <p:txBody>
            <a:bodyPr>
              <a:spAutoFit/>
            </a:bodyPr>
            <a:lstStyle/>
            <a:p>
              <a:pPr lvl="1" eaLnBrk="1" hangingPunct="1">
                <a:lnSpc>
                  <a:spcPct val="120000"/>
                </a:lnSpc>
              </a:pPr>
              <a:r>
                <a:rPr lang="en-US" altLang="zh-CN" sz="2400" dirty="0">
                  <a:solidFill>
                    <a:srgbClr val="FF0000"/>
                  </a:solidFill>
                </a:rPr>
                <a:t>C-LOOK</a:t>
              </a:r>
              <a:r>
                <a:rPr lang="zh-CN" altLang="en-US" sz="2400" dirty="0">
                  <a:solidFill>
                    <a:srgbClr val="FF0000"/>
                  </a:solidFill>
                </a:rPr>
                <a:t>是比较合理的缺省算法</a:t>
              </a:r>
            </a:p>
          </p:txBody>
        </p:sp>
        <p:pic>
          <p:nvPicPr>
            <p:cNvPr id="19475" name="Picture 65" descr="j0115835"/>
            <p:cNvPicPr>
              <a:picLocks noChangeAspect="1" noChangeArrowheads="1"/>
            </p:cNvPicPr>
            <p:nvPr/>
          </p:nvPicPr>
          <p:blipFill>
            <a:blip r:embed="rId2" cstate="print"/>
            <a:srcRect/>
            <a:stretch>
              <a:fillRect/>
            </a:stretch>
          </p:blipFill>
          <p:spPr bwMode="auto">
            <a:xfrm>
              <a:off x="933" y="3945"/>
              <a:ext cx="119" cy="121"/>
            </a:xfrm>
            <a:prstGeom prst="rect">
              <a:avLst/>
            </a:prstGeom>
            <a:noFill/>
            <a:ln w="9525">
              <a:noFill/>
              <a:miter lim="800000"/>
              <a:headEnd/>
              <a:tailEnd/>
            </a:ln>
          </p:spPr>
        </p:pic>
      </p:grpSp>
      <p:grpSp>
        <p:nvGrpSpPr>
          <p:cNvPr id="13" name="Group 66"/>
          <p:cNvGrpSpPr/>
          <p:nvPr/>
        </p:nvGrpSpPr>
        <p:grpSpPr bwMode="auto">
          <a:xfrm>
            <a:off x="2743200" y="5410200"/>
            <a:ext cx="6400800" cy="1238250"/>
            <a:chOff x="1728" y="3408"/>
            <a:chExt cx="4032" cy="780"/>
          </a:xfrm>
        </p:grpSpPr>
        <p:sp>
          <p:nvSpPr>
            <p:cNvPr id="19472" name="Text Box 67"/>
            <p:cNvSpPr txBox="1">
              <a:spLocks noChangeArrowheads="1"/>
            </p:cNvSpPr>
            <p:nvPr/>
          </p:nvSpPr>
          <p:spPr bwMode="auto">
            <a:xfrm>
              <a:off x="1728" y="3888"/>
              <a:ext cx="3552" cy="288"/>
            </a:xfrm>
            <a:prstGeom prst="rect">
              <a:avLst/>
            </a:prstGeom>
            <a:solidFill>
              <a:srgbClr val="EAEAEA"/>
            </a:solidFill>
            <a:ln w="9525">
              <a:noFill/>
              <a:miter lim="800000"/>
            </a:ln>
          </p:spPr>
          <p:txBody>
            <a:bodyPr>
              <a:spAutoFit/>
            </a:bodyPr>
            <a:lstStyle/>
            <a:p>
              <a:pPr algn="ctr" eaLnBrk="1" hangingPunct="1"/>
              <a:r>
                <a:rPr lang="zh-CN" altLang="en-US" sz="2400">
                  <a:solidFill>
                    <a:schemeClr val="accent2"/>
                  </a:solidFill>
                </a:rPr>
                <a:t>操作系统中所有的算法都要因地制宜</a:t>
              </a:r>
              <a:r>
                <a:rPr lang="en-US" altLang="zh-CN" sz="2400">
                  <a:solidFill>
                    <a:schemeClr val="accent2"/>
                  </a:solidFill>
                </a:rPr>
                <a:t>!</a:t>
              </a:r>
            </a:p>
          </p:txBody>
        </p:sp>
        <p:pic>
          <p:nvPicPr>
            <p:cNvPr id="19473" name="Picture 68" descr="j0301252"/>
            <p:cNvPicPr>
              <a:picLocks noChangeAspect="1" noChangeArrowheads="1"/>
            </p:cNvPicPr>
            <p:nvPr/>
          </p:nvPicPr>
          <p:blipFill>
            <a:blip r:embed="rId3" cstate="print"/>
            <a:srcRect/>
            <a:stretch>
              <a:fillRect/>
            </a:stretch>
          </p:blipFill>
          <p:spPr bwMode="auto">
            <a:xfrm>
              <a:off x="4848" y="3408"/>
              <a:ext cx="912" cy="78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dissolve">
                                      <p:cBhvr>
                                        <p:cTn id="7" dur="500"/>
                                        <p:tgtEl>
                                          <p:spTgt spid="517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righ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righ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dissolv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C-LOOK</a:t>
            </a:r>
            <a:r>
              <a:rPr lang="zh-CN" altLang="en-US"/>
              <a:t>磁盘调度</a:t>
            </a:r>
          </a:p>
        </p:txBody>
      </p:sp>
      <p:grpSp>
        <p:nvGrpSpPr>
          <p:cNvPr id="2" name="Group 4"/>
          <p:cNvGrpSpPr/>
          <p:nvPr/>
        </p:nvGrpSpPr>
        <p:grpSpPr bwMode="auto">
          <a:xfrm>
            <a:off x="152400" y="990600"/>
            <a:ext cx="6858000" cy="868363"/>
            <a:chOff x="672" y="2160"/>
            <a:chExt cx="4320" cy="547"/>
          </a:xfrm>
        </p:grpSpPr>
        <p:sp>
          <p:nvSpPr>
            <p:cNvPr id="20555" name="Rectangle 5"/>
            <p:cNvSpPr>
              <a:spLocks noChangeArrowheads="1"/>
            </p:cNvSpPr>
            <p:nvPr/>
          </p:nvSpPr>
          <p:spPr bwMode="auto">
            <a:xfrm>
              <a:off x="672" y="2160"/>
              <a:ext cx="4320" cy="547"/>
            </a:xfrm>
            <a:prstGeom prst="rect">
              <a:avLst/>
            </a:prstGeom>
            <a:noFill/>
            <a:ln w="9525">
              <a:noFill/>
              <a:miter lim="800000"/>
            </a:ln>
          </p:spPr>
          <p:txBody>
            <a:bodyPr>
              <a:spAutoFit/>
            </a:bodyPr>
            <a:lstStyle/>
            <a:p>
              <a:pPr lvl="1" eaLnBrk="1" hangingPunct="1">
                <a:lnSpc>
                  <a:spcPct val="140000"/>
                </a:lnSpc>
              </a:pPr>
              <a:r>
                <a:rPr lang="zh-CN" altLang="en-US" sz="1800" dirty="0"/>
                <a:t>继续该实例</a:t>
              </a:r>
              <a:r>
                <a:rPr lang="en-US" altLang="zh-CN" sz="1800" dirty="0"/>
                <a:t>: </a:t>
              </a:r>
              <a:r>
                <a:rPr lang="zh-CN" altLang="en-US" sz="1800" dirty="0"/>
                <a:t>磁头开始位置</a:t>
              </a:r>
              <a:r>
                <a:rPr lang="en-US" altLang="zh-CN" sz="1800" dirty="0"/>
                <a:t>=53</a:t>
              </a:r>
              <a:r>
                <a:rPr lang="zh-CN" altLang="en-US" sz="1800" dirty="0"/>
                <a:t>；</a:t>
              </a:r>
            </a:p>
            <a:p>
              <a:pPr lvl="1" eaLnBrk="1" hangingPunct="1">
                <a:lnSpc>
                  <a:spcPct val="140000"/>
                </a:lnSpc>
              </a:pPr>
              <a:r>
                <a:rPr lang="zh-CN" altLang="en-US" sz="1800" dirty="0"/>
                <a:t>请求队列</a:t>
              </a:r>
              <a:r>
                <a:rPr lang="en-US" altLang="zh-CN" sz="1800" dirty="0"/>
                <a:t>=98, 183, 37, 122, 14, 124, 65, 67</a:t>
              </a:r>
            </a:p>
          </p:txBody>
        </p:sp>
        <p:pic>
          <p:nvPicPr>
            <p:cNvPr id="20556"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4" name="Group 7"/>
          <p:cNvGrpSpPr/>
          <p:nvPr/>
        </p:nvGrpSpPr>
        <p:grpSpPr bwMode="auto">
          <a:xfrm>
            <a:off x="552450" y="1676400"/>
            <a:ext cx="7372350" cy="1019175"/>
            <a:chOff x="816" y="1806"/>
            <a:chExt cx="4644" cy="642"/>
          </a:xfrm>
        </p:grpSpPr>
        <p:sp>
          <p:nvSpPr>
            <p:cNvPr id="20532"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sz="1800"/>
            </a:p>
          </p:txBody>
        </p:sp>
        <p:sp>
          <p:nvSpPr>
            <p:cNvPr id="20533"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20534" name="Text Box 10"/>
            <p:cNvSpPr txBox="1">
              <a:spLocks noChangeArrowheads="1"/>
            </p:cNvSpPr>
            <p:nvPr/>
          </p:nvSpPr>
          <p:spPr bwMode="auto">
            <a:xfrm>
              <a:off x="816"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0</a:t>
              </a:r>
            </a:p>
          </p:txBody>
        </p:sp>
        <p:sp>
          <p:nvSpPr>
            <p:cNvPr id="20535"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20536" name="Text Box 12"/>
            <p:cNvSpPr txBox="1">
              <a:spLocks noChangeArrowheads="1"/>
            </p:cNvSpPr>
            <p:nvPr/>
          </p:nvSpPr>
          <p:spPr bwMode="auto">
            <a:xfrm>
              <a:off x="978" y="1806"/>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14</a:t>
              </a:r>
            </a:p>
          </p:txBody>
        </p:sp>
        <p:sp>
          <p:nvSpPr>
            <p:cNvPr id="20537"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20538" name="Text Box 14"/>
            <p:cNvSpPr txBox="1">
              <a:spLocks noChangeArrowheads="1"/>
            </p:cNvSpPr>
            <p:nvPr/>
          </p:nvSpPr>
          <p:spPr bwMode="auto">
            <a:xfrm>
              <a:off x="1296"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37</a:t>
              </a:r>
            </a:p>
          </p:txBody>
        </p:sp>
        <p:sp>
          <p:nvSpPr>
            <p:cNvPr id="20539"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20540" name="Text Box 16"/>
            <p:cNvSpPr txBox="1">
              <a:spLocks noChangeArrowheads="1"/>
            </p:cNvSpPr>
            <p:nvPr/>
          </p:nvSpPr>
          <p:spPr bwMode="auto">
            <a:xfrm>
              <a:off x="1680"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53</a:t>
              </a:r>
            </a:p>
          </p:txBody>
        </p:sp>
        <p:sp>
          <p:nvSpPr>
            <p:cNvPr id="20541"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20542" name="Text Box 18"/>
            <p:cNvSpPr txBox="1">
              <a:spLocks noChangeArrowheads="1"/>
            </p:cNvSpPr>
            <p:nvPr/>
          </p:nvSpPr>
          <p:spPr bwMode="auto">
            <a:xfrm>
              <a:off x="1872"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65</a:t>
              </a:r>
            </a:p>
          </p:txBody>
        </p:sp>
        <p:sp>
          <p:nvSpPr>
            <p:cNvPr id="20543"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20544" name="Text Box 20"/>
            <p:cNvSpPr txBox="1">
              <a:spLocks noChangeArrowheads="1"/>
            </p:cNvSpPr>
            <p:nvPr/>
          </p:nvSpPr>
          <p:spPr bwMode="auto">
            <a:xfrm>
              <a:off x="2064"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67</a:t>
              </a:r>
            </a:p>
          </p:txBody>
        </p:sp>
        <p:sp>
          <p:nvSpPr>
            <p:cNvPr id="20545"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20546" name="Text Box 22"/>
            <p:cNvSpPr txBox="1">
              <a:spLocks noChangeArrowheads="1"/>
            </p:cNvSpPr>
            <p:nvPr/>
          </p:nvSpPr>
          <p:spPr bwMode="auto">
            <a:xfrm>
              <a:off x="2832"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98</a:t>
              </a:r>
            </a:p>
          </p:txBody>
        </p:sp>
        <p:sp>
          <p:nvSpPr>
            <p:cNvPr id="20547"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20548" name="Text Box 24"/>
            <p:cNvSpPr txBox="1">
              <a:spLocks noChangeArrowheads="1"/>
            </p:cNvSpPr>
            <p:nvPr/>
          </p:nvSpPr>
          <p:spPr bwMode="auto">
            <a:xfrm>
              <a:off x="3360" y="1812"/>
              <a:ext cx="384"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122</a:t>
              </a:r>
            </a:p>
          </p:txBody>
        </p:sp>
        <p:sp>
          <p:nvSpPr>
            <p:cNvPr id="20549"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20550" name="Text Box 26"/>
            <p:cNvSpPr txBox="1">
              <a:spLocks noChangeArrowheads="1"/>
            </p:cNvSpPr>
            <p:nvPr/>
          </p:nvSpPr>
          <p:spPr bwMode="auto">
            <a:xfrm>
              <a:off x="3648" y="1812"/>
              <a:ext cx="480"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124</a:t>
              </a:r>
            </a:p>
          </p:txBody>
        </p:sp>
        <p:sp>
          <p:nvSpPr>
            <p:cNvPr id="20551"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20552" name="Text Box 28"/>
            <p:cNvSpPr txBox="1">
              <a:spLocks noChangeArrowheads="1"/>
            </p:cNvSpPr>
            <p:nvPr/>
          </p:nvSpPr>
          <p:spPr bwMode="auto">
            <a:xfrm>
              <a:off x="4560" y="1812"/>
              <a:ext cx="384"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183</a:t>
              </a:r>
            </a:p>
          </p:txBody>
        </p:sp>
        <p:sp>
          <p:nvSpPr>
            <p:cNvPr id="20553"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20554" name="Text Box 30"/>
            <p:cNvSpPr txBox="1">
              <a:spLocks noChangeArrowheads="1"/>
            </p:cNvSpPr>
            <p:nvPr/>
          </p:nvSpPr>
          <p:spPr bwMode="auto">
            <a:xfrm>
              <a:off x="5040" y="1812"/>
              <a:ext cx="420"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199</a:t>
              </a:r>
            </a:p>
          </p:txBody>
        </p:sp>
      </p:grpSp>
      <p:grpSp>
        <p:nvGrpSpPr>
          <p:cNvPr id="7" name="Group 31"/>
          <p:cNvGrpSpPr/>
          <p:nvPr/>
        </p:nvGrpSpPr>
        <p:grpSpPr bwMode="auto">
          <a:xfrm>
            <a:off x="1543050" y="2743200"/>
            <a:ext cx="685800" cy="304800"/>
            <a:chOff x="1440" y="2640"/>
            <a:chExt cx="432" cy="192"/>
          </a:xfrm>
        </p:grpSpPr>
        <p:sp>
          <p:nvSpPr>
            <p:cNvPr id="20529" name="Line 32"/>
            <p:cNvSpPr>
              <a:spLocks noChangeShapeType="1"/>
            </p:cNvSpPr>
            <p:nvPr/>
          </p:nvSpPr>
          <p:spPr bwMode="auto">
            <a:xfrm flipH="1">
              <a:off x="1488" y="2688"/>
              <a:ext cx="336" cy="96"/>
            </a:xfrm>
            <a:prstGeom prst="line">
              <a:avLst/>
            </a:prstGeom>
            <a:noFill/>
            <a:ln w="9525">
              <a:solidFill>
                <a:schemeClr val="tx1"/>
              </a:solidFill>
              <a:round/>
              <a:tailEnd type="triangle" w="med" len="med"/>
            </a:ln>
          </p:spPr>
          <p:txBody>
            <a:bodyPr/>
            <a:lstStyle/>
            <a:p>
              <a:endParaRPr lang="zh-CN" altLang="en-US"/>
            </a:p>
          </p:txBody>
        </p:sp>
        <p:sp>
          <p:nvSpPr>
            <p:cNvPr id="20530" name="Oval 33"/>
            <p:cNvSpPr>
              <a:spLocks noChangeArrowheads="1"/>
            </p:cNvSpPr>
            <p:nvPr/>
          </p:nvSpPr>
          <p:spPr bwMode="auto">
            <a:xfrm>
              <a:off x="1824" y="264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31" name="Oval 34"/>
            <p:cNvSpPr>
              <a:spLocks noChangeArrowheads="1"/>
            </p:cNvSpPr>
            <p:nvPr/>
          </p:nvSpPr>
          <p:spPr bwMode="auto">
            <a:xfrm>
              <a:off x="1440" y="278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8" name="Group 35"/>
          <p:cNvGrpSpPr/>
          <p:nvPr/>
        </p:nvGrpSpPr>
        <p:grpSpPr bwMode="auto">
          <a:xfrm>
            <a:off x="5276850" y="3429000"/>
            <a:ext cx="1600200" cy="457200"/>
            <a:chOff x="3888" y="3552"/>
            <a:chExt cx="1008" cy="288"/>
          </a:xfrm>
        </p:grpSpPr>
        <p:sp>
          <p:nvSpPr>
            <p:cNvPr id="20526" name="Line 36"/>
            <p:cNvSpPr>
              <a:spLocks noChangeShapeType="1"/>
            </p:cNvSpPr>
            <p:nvPr/>
          </p:nvSpPr>
          <p:spPr bwMode="auto">
            <a:xfrm flipH="1">
              <a:off x="3936" y="3600"/>
              <a:ext cx="960" cy="192"/>
            </a:xfrm>
            <a:prstGeom prst="line">
              <a:avLst/>
            </a:prstGeom>
            <a:noFill/>
            <a:ln w="9525">
              <a:solidFill>
                <a:schemeClr val="tx1"/>
              </a:solidFill>
              <a:round/>
              <a:tailEnd type="triangle" w="med" len="med"/>
            </a:ln>
          </p:spPr>
          <p:txBody>
            <a:bodyPr/>
            <a:lstStyle/>
            <a:p>
              <a:endParaRPr lang="zh-CN" altLang="en-US"/>
            </a:p>
          </p:txBody>
        </p:sp>
        <p:sp>
          <p:nvSpPr>
            <p:cNvPr id="20527" name="Oval 37"/>
            <p:cNvSpPr>
              <a:spLocks noChangeArrowheads="1"/>
            </p:cNvSpPr>
            <p:nvPr/>
          </p:nvSpPr>
          <p:spPr bwMode="auto">
            <a:xfrm>
              <a:off x="4848" y="355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28" name="Oval 38"/>
            <p:cNvSpPr>
              <a:spLocks noChangeArrowheads="1"/>
            </p:cNvSpPr>
            <p:nvPr/>
          </p:nvSpPr>
          <p:spPr bwMode="auto">
            <a:xfrm>
              <a:off x="3888"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9" name="Group 39"/>
          <p:cNvGrpSpPr/>
          <p:nvPr/>
        </p:nvGrpSpPr>
        <p:grpSpPr bwMode="auto">
          <a:xfrm>
            <a:off x="1162050" y="2971800"/>
            <a:ext cx="457200" cy="228600"/>
            <a:chOff x="1152" y="2976"/>
            <a:chExt cx="288" cy="144"/>
          </a:xfrm>
        </p:grpSpPr>
        <p:sp>
          <p:nvSpPr>
            <p:cNvPr id="20523" name="Line 40"/>
            <p:cNvSpPr>
              <a:spLocks noChangeShapeType="1"/>
            </p:cNvSpPr>
            <p:nvPr/>
          </p:nvSpPr>
          <p:spPr bwMode="auto">
            <a:xfrm flipH="1">
              <a:off x="1200" y="3006"/>
              <a:ext cx="210" cy="66"/>
            </a:xfrm>
            <a:prstGeom prst="line">
              <a:avLst/>
            </a:prstGeom>
            <a:noFill/>
            <a:ln w="9525">
              <a:solidFill>
                <a:schemeClr val="tx1"/>
              </a:solidFill>
              <a:round/>
              <a:tailEnd type="triangle" w="med" len="med"/>
            </a:ln>
          </p:spPr>
          <p:txBody>
            <a:bodyPr/>
            <a:lstStyle/>
            <a:p>
              <a:endParaRPr lang="zh-CN" altLang="en-US"/>
            </a:p>
          </p:txBody>
        </p:sp>
        <p:sp>
          <p:nvSpPr>
            <p:cNvPr id="20524" name="Oval 41"/>
            <p:cNvSpPr>
              <a:spLocks noChangeArrowheads="1"/>
            </p:cNvSpPr>
            <p:nvPr/>
          </p:nvSpPr>
          <p:spPr bwMode="auto">
            <a:xfrm>
              <a:off x="139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25" name="Oval 42"/>
            <p:cNvSpPr>
              <a:spLocks noChangeArrowheads="1"/>
            </p:cNvSpPr>
            <p:nvPr/>
          </p:nvSpPr>
          <p:spPr bwMode="auto">
            <a:xfrm>
              <a:off x="1152" y="307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0" name="Group 43"/>
          <p:cNvGrpSpPr/>
          <p:nvPr/>
        </p:nvGrpSpPr>
        <p:grpSpPr bwMode="auto">
          <a:xfrm>
            <a:off x="1162050" y="3124200"/>
            <a:ext cx="5715000" cy="457200"/>
            <a:chOff x="1200" y="2736"/>
            <a:chExt cx="3600" cy="288"/>
          </a:xfrm>
        </p:grpSpPr>
        <p:sp>
          <p:nvSpPr>
            <p:cNvPr id="20520" name="Line 44"/>
            <p:cNvSpPr>
              <a:spLocks noChangeShapeType="1"/>
            </p:cNvSpPr>
            <p:nvPr/>
          </p:nvSpPr>
          <p:spPr bwMode="auto">
            <a:xfrm>
              <a:off x="1248" y="2784"/>
              <a:ext cx="3504" cy="192"/>
            </a:xfrm>
            <a:prstGeom prst="line">
              <a:avLst/>
            </a:prstGeom>
            <a:noFill/>
            <a:ln w="9525">
              <a:solidFill>
                <a:schemeClr val="tx1"/>
              </a:solidFill>
              <a:round/>
              <a:tailEnd type="triangle" w="med" len="med"/>
            </a:ln>
          </p:spPr>
          <p:txBody>
            <a:bodyPr/>
            <a:lstStyle/>
            <a:p>
              <a:endParaRPr lang="zh-CN" altLang="en-US"/>
            </a:p>
          </p:txBody>
        </p:sp>
        <p:sp>
          <p:nvSpPr>
            <p:cNvPr id="20521" name="Oval 45"/>
            <p:cNvSpPr>
              <a:spLocks noChangeArrowheads="1"/>
            </p:cNvSpPr>
            <p:nvPr/>
          </p:nvSpPr>
          <p:spPr bwMode="auto">
            <a:xfrm>
              <a:off x="1200" y="27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22" name="Oval 46"/>
            <p:cNvSpPr>
              <a:spLocks noChangeArrowheads="1"/>
            </p:cNvSpPr>
            <p:nvPr/>
          </p:nvSpPr>
          <p:spPr bwMode="auto">
            <a:xfrm>
              <a:off x="4752" y="29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1" name="Group 47"/>
          <p:cNvGrpSpPr/>
          <p:nvPr/>
        </p:nvGrpSpPr>
        <p:grpSpPr bwMode="auto">
          <a:xfrm>
            <a:off x="4819650" y="3810000"/>
            <a:ext cx="533400" cy="381000"/>
            <a:chOff x="3600" y="3744"/>
            <a:chExt cx="336" cy="240"/>
          </a:xfrm>
        </p:grpSpPr>
        <p:sp>
          <p:nvSpPr>
            <p:cNvPr id="20517" name="Line 48"/>
            <p:cNvSpPr>
              <a:spLocks noChangeShapeType="1"/>
            </p:cNvSpPr>
            <p:nvPr/>
          </p:nvSpPr>
          <p:spPr bwMode="auto">
            <a:xfrm flipH="1">
              <a:off x="3648" y="3792"/>
              <a:ext cx="240" cy="144"/>
            </a:xfrm>
            <a:prstGeom prst="line">
              <a:avLst/>
            </a:prstGeom>
            <a:noFill/>
            <a:ln w="9525">
              <a:solidFill>
                <a:schemeClr val="tx1"/>
              </a:solidFill>
              <a:round/>
              <a:tailEnd type="triangle" w="med" len="med"/>
            </a:ln>
          </p:spPr>
          <p:txBody>
            <a:bodyPr/>
            <a:lstStyle/>
            <a:p>
              <a:endParaRPr lang="zh-CN" altLang="en-US"/>
            </a:p>
          </p:txBody>
        </p:sp>
        <p:sp>
          <p:nvSpPr>
            <p:cNvPr id="20518" name="Oval 49"/>
            <p:cNvSpPr>
              <a:spLocks noChangeArrowheads="1"/>
            </p:cNvSpPr>
            <p:nvPr/>
          </p:nvSpPr>
          <p:spPr bwMode="auto">
            <a:xfrm>
              <a:off x="3888" y="3744"/>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19" name="Oval 50"/>
            <p:cNvSpPr>
              <a:spLocks noChangeArrowheads="1"/>
            </p:cNvSpPr>
            <p:nvPr/>
          </p:nvSpPr>
          <p:spPr bwMode="auto">
            <a:xfrm>
              <a:off x="3600"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2" name="Group 51"/>
          <p:cNvGrpSpPr/>
          <p:nvPr/>
        </p:nvGrpSpPr>
        <p:grpSpPr bwMode="auto">
          <a:xfrm>
            <a:off x="3829050" y="4114800"/>
            <a:ext cx="990600" cy="304800"/>
            <a:chOff x="2976" y="3792"/>
            <a:chExt cx="624" cy="192"/>
          </a:xfrm>
        </p:grpSpPr>
        <p:sp>
          <p:nvSpPr>
            <p:cNvPr id="20514" name="Line 52"/>
            <p:cNvSpPr>
              <a:spLocks noChangeShapeType="1"/>
            </p:cNvSpPr>
            <p:nvPr/>
          </p:nvSpPr>
          <p:spPr bwMode="auto">
            <a:xfrm flipH="1">
              <a:off x="3024" y="3840"/>
              <a:ext cx="528" cy="96"/>
            </a:xfrm>
            <a:prstGeom prst="line">
              <a:avLst/>
            </a:prstGeom>
            <a:noFill/>
            <a:ln w="9525">
              <a:solidFill>
                <a:schemeClr val="tx1"/>
              </a:solidFill>
              <a:round/>
              <a:tailEnd type="triangle" w="med" len="med"/>
            </a:ln>
          </p:spPr>
          <p:txBody>
            <a:bodyPr/>
            <a:lstStyle/>
            <a:p>
              <a:endParaRPr lang="zh-CN" altLang="en-US"/>
            </a:p>
          </p:txBody>
        </p:sp>
        <p:sp>
          <p:nvSpPr>
            <p:cNvPr id="20515" name="Oval 53"/>
            <p:cNvSpPr>
              <a:spLocks noChangeArrowheads="1"/>
            </p:cNvSpPr>
            <p:nvPr/>
          </p:nvSpPr>
          <p:spPr bwMode="auto">
            <a:xfrm>
              <a:off x="3552" y="3792"/>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16" name="Oval 54"/>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3" name="Group 55"/>
          <p:cNvGrpSpPr/>
          <p:nvPr/>
        </p:nvGrpSpPr>
        <p:grpSpPr bwMode="auto">
          <a:xfrm>
            <a:off x="2762250" y="4343400"/>
            <a:ext cx="1143000" cy="304800"/>
            <a:chOff x="2304" y="3936"/>
            <a:chExt cx="720" cy="192"/>
          </a:xfrm>
        </p:grpSpPr>
        <p:sp>
          <p:nvSpPr>
            <p:cNvPr id="20511" name="Line 56"/>
            <p:cNvSpPr>
              <a:spLocks noChangeShapeType="1"/>
            </p:cNvSpPr>
            <p:nvPr/>
          </p:nvSpPr>
          <p:spPr bwMode="auto">
            <a:xfrm flipH="1">
              <a:off x="2352" y="3984"/>
              <a:ext cx="624" cy="96"/>
            </a:xfrm>
            <a:prstGeom prst="line">
              <a:avLst/>
            </a:prstGeom>
            <a:noFill/>
            <a:ln w="9525">
              <a:solidFill>
                <a:schemeClr val="tx1"/>
              </a:solidFill>
              <a:round/>
              <a:tailEnd type="triangle" w="med" len="med"/>
            </a:ln>
          </p:spPr>
          <p:txBody>
            <a:bodyPr/>
            <a:lstStyle/>
            <a:p>
              <a:endParaRPr lang="zh-CN" altLang="en-US"/>
            </a:p>
          </p:txBody>
        </p:sp>
        <p:sp>
          <p:nvSpPr>
            <p:cNvPr id="20512" name="Oval 57"/>
            <p:cNvSpPr>
              <a:spLocks noChangeArrowheads="1"/>
            </p:cNvSpPr>
            <p:nvPr/>
          </p:nvSpPr>
          <p:spPr bwMode="auto">
            <a:xfrm>
              <a:off x="2976" y="393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13" name="Oval 58"/>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5" name="Group 59"/>
          <p:cNvGrpSpPr/>
          <p:nvPr/>
        </p:nvGrpSpPr>
        <p:grpSpPr bwMode="auto">
          <a:xfrm>
            <a:off x="2381250" y="4572000"/>
            <a:ext cx="457200" cy="228600"/>
            <a:chOff x="2064" y="4080"/>
            <a:chExt cx="288" cy="144"/>
          </a:xfrm>
        </p:grpSpPr>
        <p:sp>
          <p:nvSpPr>
            <p:cNvPr id="20508" name="Line 60"/>
            <p:cNvSpPr>
              <a:spLocks noChangeShapeType="1"/>
            </p:cNvSpPr>
            <p:nvPr/>
          </p:nvSpPr>
          <p:spPr bwMode="auto">
            <a:xfrm flipH="1">
              <a:off x="2112" y="4128"/>
              <a:ext cx="240" cy="48"/>
            </a:xfrm>
            <a:prstGeom prst="line">
              <a:avLst/>
            </a:prstGeom>
            <a:noFill/>
            <a:ln w="9525">
              <a:solidFill>
                <a:schemeClr val="tx1"/>
              </a:solidFill>
              <a:round/>
              <a:tailEnd type="triangle" w="med" len="med"/>
            </a:ln>
          </p:spPr>
          <p:txBody>
            <a:bodyPr/>
            <a:lstStyle/>
            <a:p>
              <a:endParaRPr lang="zh-CN" altLang="en-US"/>
            </a:p>
          </p:txBody>
        </p:sp>
        <p:sp>
          <p:nvSpPr>
            <p:cNvPr id="20509" name="Oval 61"/>
            <p:cNvSpPr>
              <a:spLocks noChangeArrowheads="1"/>
            </p:cNvSpPr>
            <p:nvPr/>
          </p:nvSpPr>
          <p:spPr bwMode="auto">
            <a:xfrm>
              <a:off x="2304" y="4080"/>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sp>
          <p:nvSpPr>
            <p:cNvPr id="20510" name="Oval 62"/>
            <p:cNvSpPr>
              <a:spLocks noChangeArrowheads="1"/>
            </p:cNvSpPr>
            <p:nvPr/>
          </p:nvSpPr>
          <p:spPr bwMode="auto">
            <a:xfrm>
              <a:off x="2064" y="4176"/>
              <a:ext cx="48" cy="48"/>
            </a:xfrm>
            <a:prstGeom prst="ellipse">
              <a:avLst/>
            </a:prstGeom>
            <a:solidFill>
              <a:schemeClr val="tx1"/>
            </a:solidFill>
            <a:ln w="9525" algn="ctr">
              <a:solidFill>
                <a:schemeClr val="tx1"/>
              </a:solidFill>
              <a:round/>
            </a:ln>
          </p:spPr>
          <p:txBody>
            <a:bodyPr wrap="none" anchor="ctr"/>
            <a:lstStyle/>
            <a:p>
              <a:pPr eaLnBrk="1" hangingPunct="1"/>
              <a:endParaRPr lang="zh-CN" altLang="en-US" sz="1800"/>
            </a:p>
          </p:txBody>
        </p:sp>
      </p:grpSp>
      <p:grpSp>
        <p:nvGrpSpPr>
          <p:cNvPr id="16" name="组合 1"/>
          <p:cNvGrpSpPr/>
          <p:nvPr/>
        </p:nvGrpSpPr>
        <p:grpSpPr bwMode="auto">
          <a:xfrm>
            <a:off x="5784380" y="4105275"/>
            <a:ext cx="3470749" cy="2095500"/>
            <a:chOff x="5410200" y="4371975"/>
            <a:chExt cx="3343152" cy="2199523"/>
          </a:xfrm>
        </p:grpSpPr>
        <p:cxnSp>
          <p:nvCxnSpPr>
            <p:cNvPr id="20498"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ln>
          </p:spPr>
        </p:cxnSp>
        <p:cxnSp>
          <p:nvCxnSpPr>
            <p:cNvPr id="20499" name="直接连接符 6"/>
            <p:cNvCxnSpPr>
              <a:cxnSpLocks noChangeShapeType="1"/>
            </p:cNvCxnSpPr>
            <p:nvPr/>
          </p:nvCxnSpPr>
          <p:spPr bwMode="auto">
            <a:xfrm>
              <a:off x="6572250" y="4437063"/>
              <a:ext cx="1504951" cy="960437"/>
            </a:xfrm>
            <a:prstGeom prst="line">
              <a:avLst/>
            </a:prstGeom>
            <a:noFill/>
            <a:ln w="9525" algn="ctr">
              <a:solidFill>
                <a:schemeClr val="tx1"/>
              </a:solidFill>
              <a:round/>
            </a:ln>
          </p:spPr>
        </p:cxnSp>
        <p:sp>
          <p:nvSpPr>
            <p:cNvPr id="20500" name="TextBox 7"/>
            <p:cNvSpPr txBox="1">
              <a:spLocks noChangeArrowheads="1"/>
            </p:cNvSpPr>
            <p:nvPr/>
          </p:nvSpPr>
          <p:spPr bwMode="auto">
            <a:xfrm>
              <a:off x="8229600" y="5997575"/>
              <a:ext cx="523752" cy="323098"/>
            </a:xfrm>
            <a:prstGeom prst="rect">
              <a:avLst/>
            </a:prstGeom>
            <a:noFill/>
            <a:ln w="9525">
              <a:noFill/>
              <a:miter lim="800000"/>
            </a:ln>
          </p:spPr>
          <p:txBody>
            <a:bodyPr wrap="none">
              <a:spAutoFit/>
            </a:bodyPr>
            <a:lstStyle/>
            <a:p>
              <a:pPr eaLnBrk="1" hangingPunct="1"/>
              <a:r>
                <a:rPr lang="zh-CN" altLang="en-US" sz="1400"/>
                <a:t>时间</a:t>
              </a:r>
            </a:p>
          </p:txBody>
        </p:sp>
        <p:cxnSp>
          <p:nvCxnSpPr>
            <p:cNvPr id="20501" name="直接箭头连接符 9"/>
            <p:cNvCxnSpPr>
              <a:cxnSpLocks noChangeShapeType="1"/>
              <a:endCxn id="20500" idx="1"/>
            </p:cNvCxnSpPr>
            <p:nvPr/>
          </p:nvCxnSpPr>
          <p:spPr bwMode="auto">
            <a:xfrm flipV="1">
              <a:off x="5429250" y="6159124"/>
              <a:ext cx="2800350" cy="38476"/>
            </a:xfrm>
            <a:prstGeom prst="straightConnector1">
              <a:avLst/>
            </a:prstGeom>
            <a:noFill/>
            <a:ln w="9525" algn="ctr">
              <a:solidFill>
                <a:schemeClr val="tx1"/>
              </a:solidFill>
              <a:round/>
              <a:tailEnd type="arrow" w="med" len="med"/>
            </a:ln>
          </p:spPr>
        </p:cxnSp>
        <p:cxnSp>
          <p:nvCxnSpPr>
            <p:cNvPr id="20502"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tailEnd type="arrow" w="med" len="med"/>
            </a:ln>
          </p:spPr>
        </p:cxnSp>
        <p:cxnSp>
          <p:nvCxnSpPr>
            <p:cNvPr id="14" name="直接连接符 13"/>
            <p:cNvCxnSpPr/>
            <p:nvPr/>
          </p:nvCxnSpPr>
          <p:spPr bwMode="auto">
            <a:xfrm>
              <a:off x="6552922" y="4448625"/>
              <a:ext cx="0" cy="1749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09761" y="5396753"/>
              <a:ext cx="2267712"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05" name="TextBox 85"/>
            <p:cNvSpPr txBox="1">
              <a:spLocks noChangeArrowheads="1"/>
            </p:cNvSpPr>
            <p:nvPr/>
          </p:nvSpPr>
          <p:spPr bwMode="auto">
            <a:xfrm>
              <a:off x="5490168" y="4400550"/>
              <a:ext cx="523752" cy="323098"/>
            </a:xfrm>
            <a:prstGeom prst="rect">
              <a:avLst/>
            </a:prstGeom>
            <a:noFill/>
            <a:ln w="9525">
              <a:noFill/>
              <a:miter lim="800000"/>
            </a:ln>
          </p:spPr>
          <p:txBody>
            <a:bodyPr wrap="none">
              <a:spAutoFit/>
            </a:bodyPr>
            <a:lstStyle/>
            <a:p>
              <a:pPr eaLnBrk="1" hangingPunct="1"/>
              <a:r>
                <a:rPr lang="zh-CN" altLang="en-US" sz="1400" dirty="0"/>
                <a:t>柱面</a:t>
              </a:r>
            </a:p>
          </p:txBody>
        </p:sp>
        <p:sp>
          <p:nvSpPr>
            <p:cNvPr id="20506" name="TextBox 86"/>
            <p:cNvSpPr txBox="1">
              <a:spLocks noChangeArrowheads="1"/>
            </p:cNvSpPr>
            <p:nvPr/>
          </p:nvSpPr>
          <p:spPr bwMode="auto">
            <a:xfrm>
              <a:off x="5410200" y="6248400"/>
              <a:ext cx="599412" cy="323098"/>
            </a:xfrm>
            <a:prstGeom prst="rect">
              <a:avLst/>
            </a:prstGeom>
            <a:noFill/>
            <a:ln w="9525">
              <a:noFill/>
              <a:miter lim="800000"/>
            </a:ln>
          </p:spPr>
          <p:txBody>
            <a:bodyPr wrap="none">
              <a:spAutoFit/>
            </a:bodyPr>
            <a:lstStyle/>
            <a:p>
              <a:pPr eaLnBrk="1" hangingPunct="1"/>
              <a:r>
                <a:rPr lang="en-US" altLang="zh-CN" sz="1400"/>
                <a:t>Head</a:t>
              </a:r>
              <a:endParaRPr lang="zh-CN" altLang="en-US" sz="1400"/>
            </a:p>
          </p:txBody>
        </p:sp>
        <p:sp>
          <p:nvSpPr>
            <p:cNvPr id="20507" name="TextBox 87"/>
            <p:cNvSpPr txBox="1">
              <a:spLocks noChangeArrowheads="1"/>
            </p:cNvSpPr>
            <p:nvPr/>
          </p:nvSpPr>
          <p:spPr bwMode="auto">
            <a:xfrm>
              <a:off x="7499350" y="6248400"/>
              <a:ext cx="562354" cy="323098"/>
            </a:xfrm>
            <a:prstGeom prst="rect">
              <a:avLst/>
            </a:prstGeom>
            <a:noFill/>
            <a:ln w="9525">
              <a:noFill/>
              <a:miter lim="800000"/>
            </a:ln>
          </p:spPr>
          <p:txBody>
            <a:bodyPr wrap="none">
              <a:spAutoFit/>
            </a:bodyPr>
            <a:lstStyle/>
            <a:p>
              <a:pPr eaLnBrk="1" hangingPunct="1"/>
              <a:r>
                <a:rPr lang="en-US" altLang="zh-CN" sz="1400"/>
                <a:t>Rear</a:t>
              </a:r>
              <a:endParaRPr lang="zh-CN" altLang="en-US" sz="1400"/>
            </a:p>
          </p:txBody>
        </p:sp>
      </p:grpSp>
      <p:sp>
        <p:nvSpPr>
          <p:cNvPr id="3" name="文本框 2"/>
          <p:cNvSpPr txBox="1">
            <a:spLocks noChangeArrowheads="1"/>
          </p:cNvSpPr>
          <p:nvPr/>
        </p:nvSpPr>
        <p:spPr bwMode="auto">
          <a:xfrm>
            <a:off x="6032500" y="6273800"/>
            <a:ext cx="3187700" cy="307975"/>
          </a:xfrm>
          <a:prstGeom prst="rect">
            <a:avLst/>
          </a:prstGeom>
          <a:noFill/>
          <a:ln w="9525">
            <a:noFill/>
            <a:miter lim="800000"/>
          </a:ln>
        </p:spPr>
        <p:txBody>
          <a:bodyPr>
            <a:spAutoFit/>
          </a:bodyPr>
          <a:lstStyle/>
          <a:p>
            <a:r>
              <a:rPr lang="en-US" altLang="zh-CN" sz="1400" dirty="0">
                <a:solidFill>
                  <a:srgbClr val="FF0000"/>
                </a:solidFill>
              </a:rPr>
              <a:t>53-37-14</a:t>
            </a:r>
            <a:r>
              <a:rPr lang="en-US" altLang="zh-CN" sz="1400" dirty="0"/>
              <a:t>- </a:t>
            </a:r>
            <a:r>
              <a:rPr lang="en-US" altLang="zh-CN" sz="1400" dirty="0">
                <a:solidFill>
                  <a:srgbClr val="33CC33"/>
                </a:solidFill>
              </a:rPr>
              <a:t>183-124-122-98-67-65</a:t>
            </a:r>
            <a:endParaRPr lang="zh-CN" altLang="en-US" sz="1400" dirty="0">
              <a:solidFill>
                <a:srgbClr val="33CC33"/>
              </a:solidFill>
            </a:endParaRPr>
          </a:p>
        </p:txBody>
      </p:sp>
      <p:sp>
        <p:nvSpPr>
          <p:cNvPr id="5" name="文本框 4"/>
          <p:cNvSpPr txBox="1">
            <a:spLocks noChangeArrowheads="1"/>
          </p:cNvSpPr>
          <p:nvPr/>
        </p:nvSpPr>
        <p:spPr bwMode="auto">
          <a:xfrm>
            <a:off x="76200" y="5207000"/>
            <a:ext cx="4292600" cy="461963"/>
          </a:xfrm>
          <a:prstGeom prst="rect">
            <a:avLst/>
          </a:prstGeom>
          <a:noFill/>
          <a:ln w="9525">
            <a:noFill/>
            <a:miter lim="800000"/>
          </a:ln>
        </p:spPr>
        <p:txBody>
          <a:bodyPr>
            <a:spAutoFit/>
          </a:bodyPr>
          <a:lstStyle/>
          <a:p>
            <a:r>
              <a:rPr lang="en-US" altLang="zh-CN" sz="2400" dirty="0"/>
              <a:t>1</a:t>
            </a:r>
            <a:r>
              <a:rPr lang="zh-CN" altLang="en-US" sz="2400" dirty="0"/>
              <a:t>）磁道请求队列有序生成</a:t>
            </a:r>
          </a:p>
        </p:txBody>
      </p:sp>
      <p:sp>
        <p:nvSpPr>
          <p:cNvPr id="76" name="文本框 75"/>
          <p:cNvSpPr txBox="1">
            <a:spLocks noChangeArrowheads="1"/>
          </p:cNvSpPr>
          <p:nvPr/>
        </p:nvSpPr>
        <p:spPr bwMode="auto">
          <a:xfrm>
            <a:off x="76200" y="5705475"/>
            <a:ext cx="4514850" cy="461665"/>
          </a:xfrm>
          <a:prstGeom prst="rect">
            <a:avLst/>
          </a:prstGeom>
          <a:noFill/>
          <a:ln w="9525">
            <a:noFill/>
            <a:miter lim="800000"/>
          </a:ln>
        </p:spPr>
        <p:txBody>
          <a:bodyPr wrap="square">
            <a:spAutoFit/>
          </a:bodyPr>
          <a:lstStyle/>
          <a:p>
            <a:r>
              <a:rPr lang="en-US" altLang="zh-CN" sz="2400" dirty="0"/>
              <a:t>2</a:t>
            </a:r>
            <a:r>
              <a:rPr lang="zh-CN" altLang="en-US" sz="2400" dirty="0"/>
              <a:t>）新磁道请求插入队列满足：</a:t>
            </a:r>
          </a:p>
        </p:txBody>
      </p:sp>
      <p:sp>
        <p:nvSpPr>
          <p:cNvPr id="6" name="矩形 5"/>
          <p:cNvSpPr>
            <a:spLocks noChangeArrowheads="1"/>
          </p:cNvSpPr>
          <p:nvPr/>
        </p:nvSpPr>
        <p:spPr bwMode="auto">
          <a:xfrm>
            <a:off x="549275" y="6178550"/>
            <a:ext cx="3946525" cy="400110"/>
          </a:xfrm>
          <a:prstGeom prst="rect">
            <a:avLst/>
          </a:prstGeom>
          <a:noFill/>
          <a:ln w="9525">
            <a:noFill/>
            <a:miter lim="800000"/>
          </a:ln>
        </p:spPr>
        <p:txBody>
          <a:bodyPr wrap="square">
            <a:spAutoFit/>
          </a:bodyPr>
          <a:lstStyle/>
          <a:p>
            <a:r>
              <a:rPr lang="en-US" altLang="zh-CN" sz="2000" b="0" dirty="0">
                <a:solidFill>
                  <a:srgbClr val="0070C0"/>
                </a:solidFill>
              </a:rPr>
              <a:t>C[</a:t>
            </a:r>
            <a:r>
              <a:rPr lang="en-US" altLang="zh-CN" sz="2000" b="0" dirty="0" err="1">
                <a:solidFill>
                  <a:srgbClr val="0070C0"/>
                </a:solidFill>
              </a:rPr>
              <a:t>i+1</a:t>
            </a:r>
            <a:r>
              <a:rPr lang="en-US" altLang="zh-CN" sz="2000" b="0" dirty="0">
                <a:solidFill>
                  <a:srgbClr val="0070C0"/>
                </a:solidFill>
              </a:rPr>
              <a:t>]&lt;X&lt;c[</a:t>
            </a:r>
            <a:r>
              <a:rPr lang="en-US" altLang="zh-CN" sz="2000" b="0" dirty="0" err="1">
                <a:solidFill>
                  <a:srgbClr val="0070C0"/>
                </a:solidFill>
              </a:rPr>
              <a:t>i</a:t>
            </a:r>
            <a:r>
              <a:rPr lang="en-US" altLang="zh-CN" sz="2000" b="0" dirty="0">
                <a:solidFill>
                  <a:srgbClr val="0070C0"/>
                </a:solidFill>
              </a:rPr>
              <a:t>]</a:t>
            </a:r>
            <a:r>
              <a:rPr lang="zh-CN" altLang="en-US" sz="2000" b="0" dirty="0">
                <a:solidFill>
                  <a:srgbClr val="0070C0"/>
                </a:solidFill>
              </a:rPr>
              <a:t>或者</a:t>
            </a:r>
            <a:r>
              <a:rPr lang="en-US" altLang="zh-CN" sz="2000" b="0" dirty="0">
                <a:solidFill>
                  <a:srgbClr val="0070C0"/>
                </a:solidFill>
              </a:rPr>
              <a:t>X&gt;C[</a:t>
            </a:r>
            <a:r>
              <a:rPr lang="en-US" altLang="zh-CN" sz="2000" b="0" dirty="0" err="1">
                <a:solidFill>
                  <a:srgbClr val="0070C0"/>
                </a:solidFill>
              </a:rPr>
              <a:t>i+1</a:t>
            </a:r>
            <a:r>
              <a:rPr lang="en-US" altLang="zh-CN" sz="2000" b="0" dirty="0">
                <a:solidFill>
                  <a:srgbClr val="0070C0"/>
                </a:solidFill>
              </a:rPr>
              <a:t>]&gt;c[</a:t>
            </a:r>
            <a:r>
              <a:rPr lang="en-US" altLang="zh-CN" sz="2000" b="0" dirty="0" err="1">
                <a:solidFill>
                  <a:srgbClr val="0070C0"/>
                </a:solidFill>
              </a:rPr>
              <a:t>i</a:t>
            </a:r>
            <a:r>
              <a:rPr lang="en-US" altLang="zh-CN" sz="2000" b="0" dirty="0">
                <a:solidFill>
                  <a:srgbClr val="0070C0"/>
                </a:solidFill>
              </a:rPr>
              <a:t>]</a:t>
            </a:r>
            <a:endParaRPr lang="zh-CN" altLang="en-US" sz="2000" b="0" dirty="0">
              <a:solidFill>
                <a:srgbClr val="0070C0"/>
              </a:solidFill>
            </a:endParaRPr>
          </a:p>
        </p:txBody>
      </p:sp>
      <p:grpSp>
        <p:nvGrpSpPr>
          <p:cNvPr id="22" name="组合 21"/>
          <p:cNvGrpSpPr/>
          <p:nvPr/>
        </p:nvGrpSpPr>
        <p:grpSpPr>
          <a:xfrm>
            <a:off x="5734050" y="3603498"/>
            <a:ext cx="3230372" cy="816102"/>
            <a:chOff x="5734050" y="3603498"/>
            <a:chExt cx="3230372" cy="816102"/>
          </a:xfrm>
        </p:grpSpPr>
        <p:sp>
          <p:nvSpPr>
            <p:cNvPr id="17" name="矩形 16"/>
            <p:cNvSpPr/>
            <p:nvPr/>
          </p:nvSpPr>
          <p:spPr>
            <a:xfrm>
              <a:off x="5734050" y="3603498"/>
              <a:ext cx="3230372" cy="393954"/>
            </a:xfrm>
            <a:prstGeom prst="rect">
              <a:avLst/>
            </a:prstGeom>
          </p:spPr>
          <p:txBody>
            <a:bodyPr wrap="none">
              <a:spAutoFit/>
            </a:bodyPr>
            <a:lstStyle/>
            <a:p>
              <a:pPr lvl="1" eaLnBrk="1" hangingPunct="1">
                <a:lnSpc>
                  <a:spcPct val="140000"/>
                </a:lnSpc>
              </a:pPr>
              <a:r>
                <a:rPr lang="en-US" altLang="zh-CN" sz="1400" dirty="0"/>
                <a:t>98, 183, 37, 122, 14, 124, 65, 67</a:t>
              </a:r>
            </a:p>
          </p:txBody>
        </p:sp>
        <p:cxnSp>
          <p:nvCxnSpPr>
            <p:cNvPr id="20" name="直接箭头连接符 19"/>
            <p:cNvCxnSpPr/>
            <p:nvPr/>
          </p:nvCxnSpPr>
          <p:spPr bwMode="auto">
            <a:xfrm>
              <a:off x="8711387" y="3868520"/>
              <a:ext cx="0" cy="55108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righ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ppt_x"/>
                                          </p:val>
                                        </p:tav>
                                        <p:tav tm="100000">
                                          <p:val>
                                            <p:strVal val="#ppt_x"/>
                                          </p:val>
                                        </p:tav>
                                      </p:tavLst>
                                    </p:anim>
                                    <p:anim calcmode="lin" valueType="num">
                                      <p:cBhvr additive="base">
                                        <p:cTn id="7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76"/>
                                        </p:tgtEl>
                                        <p:attrNameLst>
                                          <p:attrName>style.visibility</p:attrName>
                                        </p:attrNameLst>
                                      </p:cBhvr>
                                      <p:to>
                                        <p:strVal val="visible"/>
                                      </p:to>
                                    </p:set>
                                    <p:anim calcmode="lin" valueType="num">
                                      <p:cBhvr additive="base">
                                        <p:cTn id="80" dur="500" fill="hold"/>
                                        <p:tgtEl>
                                          <p:spTgt spid="76"/>
                                        </p:tgtEl>
                                        <p:attrNameLst>
                                          <p:attrName>ppt_x</p:attrName>
                                        </p:attrNameLst>
                                      </p:cBhvr>
                                      <p:tavLst>
                                        <p:tav tm="0">
                                          <p:val>
                                            <p:strVal val="#ppt_x"/>
                                          </p:val>
                                        </p:tav>
                                        <p:tav tm="100000">
                                          <p:val>
                                            <p:strVal val="#ppt_x"/>
                                          </p:val>
                                        </p:tav>
                                      </p:tavLst>
                                    </p:anim>
                                    <p:anim calcmode="lin" valueType="num">
                                      <p:cBhvr additive="base">
                                        <p:cTn id="8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500" fill="hold"/>
                                        <p:tgtEl>
                                          <p:spTgt spid="6"/>
                                        </p:tgtEl>
                                        <p:attrNameLst>
                                          <p:attrName>ppt_x</p:attrName>
                                        </p:attrNameLst>
                                      </p:cBhvr>
                                      <p:tavLst>
                                        <p:tav tm="0">
                                          <p:val>
                                            <p:strVal val="#ppt_x"/>
                                          </p:val>
                                        </p:tav>
                                        <p:tav tm="100000">
                                          <p:val>
                                            <p:strVal val="#ppt_x"/>
                                          </p:val>
                                        </p:tav>
                                      </p:tavLst>
                                    </p:anim>
                                    <p:anim calcmode="lin" valueType="num">
                                      <p:cBhvr additive="base">
                                        <p:cTn id="8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6"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67000" y="304800"/>
            <a:ext cx="3429000" cy="676275"/>
          </a:xfrm>
        </p:spPr>
        <p:txBody>
          <a:bodyPr/>
          <a:lstStyle/>
          <a:p>
            <a:pPr eaLnBrk="1" hangingPunct="1"/>
            <a:r>
              <a:rPr lang="en-US" altLang="zh-CN"/>
              <a:t>11.3 </a:t>
            </a:r>
            <a:r>
              <a:rPr lang="zh-CN" altLang="en-US"/>
              <a:t>磁盘编址</a:t>
            </a:r>
          </a:p>
        </p:txBody>
      </p:sp>
      <p:pic>
        <p:nvPicPr>
          <p:cNvPr id="21507"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21508" name="Rectangle 4"/>
          <p:cNvSpPr>
            <a:spLocks noChangeArrowheads="1"/>
          </p:cNvSpPr>
          <p:nvPr/>
        </p:nvSpPr>
        <p:spPr bwMode="auto">
          <a:xfrm>
            <a:off x="76200" y="1447800"/>
            <a:ext cx="8839200" cy="1470025"/>
          </a:xfrm>
          <a:prstGeom prst="rect">
            <a:avLst/>
          </a:prstGeom>
          <a:noFill/>
          <a:ln w="9525">
            <a:noFill/>
            <a:miter lim="800000"/>
          </a:ln>
        </p:spPr>
        <p:txBody>
          <a:bodyPr anchor="ctr"/>
          <a:lstStyle/>
          <a:p>
            <a:pPr algn="ctr" eaLnBrk="1" hangingPunct="1"/>
            <a:r>
              <a:rPr lang="zh-CN" altLang="en-US" sz="3600">
                <a:solidFill>
                  <a:srgbClr val="FF0000"/>
                </a:solidFill>
                <a:latin typeface="Arial Black" panose="020B0A04020102020204" pitchFamily="34" charset="0"/>
                <a:ea typeface="黑体" panose="02010609060101010101" pitchFamily="49" charset="-122"/>
              </a:rPr>
              <a:t>如何管理磁盘，</a:t>
            </a:r>
            <a:br>
              <a:rPr lang="zh-CN" altLang="en-US" sz="3600">
                <a:solidFill>
                  <a:srgbClr val="FF0000"/>
                </a:solidFill>
                <a:latin typeface="Arial Black" panose="020B0A04020102020204" pitchFamily="34" charset="0"/>
                <a:ea typeface="黑体" panose="02010609060101010101" pitchFamily="49" charset="-122"/>
              </a:rPr>
            </a:br>
            <a:r>
              <a:rPr lang="zh-CN" altLang="en-US" sz="3600">
                <a:solidFill>
                  <a:srgbClr val="FF0000"/>
                </a:solidFill>
                <a:latin typeface="Arial Black" panose="020B0A04020102020204" pitchFamily="34" charset="0"/>
                <a:ea typeface="黑体" panose="02010609060101010101" pitchFamily="49" charset="-122"/>
              </a:rPr>
              <a:t>首先对磁盘的扇区进行编号！</a:t>
            </a:r>
          </a:p>
        </p:txBody>
      </p:sp>
      <p:sp>
        <p:nvSpPr>
          <p:cNvPr id="19461" name="Rectangle 6"/>
          <p:cNvSpPr>
            <a:spLocks noChangeArrowheads="1"/>
          </p:cNvSpPr>
          <p:nvPr/>
        </p:nvSpPr>
        <p:spPr bwMode="auto">
          <a:xfrm>
            <a:off x="990600" y="2971800"/>
            <a:ext cx="7239000" cy="2971800"/>
          </a:xfrm>
          <a:prstGeom prst="rect">
            <a:avLst/>
          </a:prstGeom>
          <a:solidFill>
            <a:srgbClr val="FFFFFF"/>
          </a:solidFill>
          <a:ln w="9525" algn="ctr">
            <a:solidFill>
              <a:srgbClr val="C0C0C0"/>
            </a:solidFill>
            <a:miter lim="800000"/>
          </a:ln>
        </p:spPr>
        <p:txBody>
          <a:bodyPr anchor="ctr"/>
          <a:lstStyle/>
          <a:p>
            <a:pPr marL="352425" indent="-260350" eaLnBrk="1" hangingPunct="1">
              <a:lnSpc>
                <a:spcPct val="120000"/>
              </a:lnSpc>
              <a:buClr>
                <a:srgbClr val="FF0000"/>
              </a:buClr>
              <a:buSzPct val="80000"/>
              <a:buFont typeface="Wingdings" panose="05000000000000000000" pitchFamily="2" charset="2"/>
              <a:buChar char="l"/>
            </a:pPr>
            <a:r>
              <a:rPr lang="en-US" altLang="zh-CN">
                <a:solidFill>
                  <a:srgbClr val="0000CC"/>
                </a:solidFill>
              </a:rPr>
              <a:t> </a:t>
            </a:r>
            <a:r>
              <a:rPr lang="zh-CN" altLang="en-US">
                <a:solidFill>
                  <a:srgbClr val="0000CC"/>
                </a:solidFill>
              </a:rPr>
              <a:t>出厂的磁盘需要低级格式化</a:t>
            </a:r>
            <a:r>
              <a:rPr lang="en-US" altLang="zh-CN">
                <a:solidFill>
                  <a:srgbClr val="0000CC"/>
                </a:solidFill>
              </a:rPr>
              <a:t>(</a:t>
            </a:r>
            <a:r>
              <a:rPr lang="zh-CN" altLang="en-US">
                <a:solidFill>
                  <a:srgbClr val="0000CC"/>
                </a:solidFill>
              </a:rPr>
              <a:t>物理格式化</a:t>
            </a:r>
            <a:r>
              <a:rPr lang="en-US" altLang="zh-CN">
                <a:solidFill>
                  <a:srgbClr val="0000CC"/>
                </a:solidFill>
              </a:rPr>
              <a:t>)</a:t>
            </a:r>
            <a:r>
              <a:rPr lang="zh-CN" altLang="en-US">
                <a:solidFill>
                  <a:srgbClr val="0000CC"/>
                </a:solidFill>
              </a:rPr>
              <a:t>：</a:t>
            </a:r>
            <a:br>
              <a:rPr lang="zh-CN" altLang="en-US">
                <a:solidFill>
                  <a:srgbClr val="0000CC"/>
                </a:solidFill>
              </a:rPr>
            </a:br>
            <a:r>
              <a:rPr lang="zh-CN" altLang="en-US">
                <a:solidFill>
                  <a:srgbClr val="0000CC"/>
                </a:solidFill>
              </a:rPr>
              <a:t> </a:t>
            </a:r>
            <a:r>
              <a:rPr lang="zh-CN" altLang="en-US"/>
              <a:t>将连续的磁性记录材料分成物理扇区</a:t>
            </a:r>
          </a:p>
          <a:p>
            <a:pPr marL="352425" indent="-260350" eaLnBrk="1" hangingPunct="1">
              <a:lnSpc>
                <a:spcPct val="120000"/>
              </a:lnSpc>
              <a:buClr>
                <a:srgbClr val="FF0000"/>
              </a:buClr>
              <a:buSzPct val="80000"/>
              <a:buFont typeface="Wingdings" panose="05000000000000000000" pitchFamily="2" charset="2"/>
              <a:buChar char="l"/>
            </a:pPr>
            <a:r>
              <a:rPr lang="zh-CN" altLang="en-US"/>
              <a:t> </a:t>
            </a:r>
            <a:r>
              <a:rPr lang="zh-CN" altLang="en-US">
                <a:solidFill>
                  <a:srgbClr val="0000CC"/>
                </a:solidFill>
              </a:rPr>
              <a:t>扇区</a:t>
            </a:r>
            <a:r>
              <a:rPr lang="zh-CN" altLang="en-US"/>
              <a:t> </a:t>
            </a:r>
            <a:r>
              <a:rPr lang="en-US" altLang="zh-CN"/>
              <a:t>= </a:t>
            </a:r>
            <a:r>
              <a:rPr lang="zh-CN" altLang="en-US"/>
              <a:t>头 </a:t>
            </a:r>
            <a:r>
              <a:rPr lang="en-US" altLang="zh-CN"/>
              <a:t>+ </a:t>
            </a:r>
            <a:r>
              <a:rPr lang="zh-CN" altLang="en-US"/>
              <a:t>数据区 </a:t>
            </a:r>
            <a:r>
              <a:rPr lang="en-US" altLang="zh-CN"/>
              <a:t>+ </a:t>
            </a:r>
            <a:r>
              <a:rPr lang="zh-CN" altLang="en-US"/>
              <a:t>尾</a:t>
            </a:r>
          </a:p>
          <a:p>
            <a:pPr marL="352425" indent="-260350" eaLnBrk="1" hangingPunct="1">
              <a:lnSpc>
                <a:spcPct val="120000"/>
              </a:lnSpc>
              <a:buClr>
                <a:srgbClr val="FF0000"/>
              </a:buClr>
              <a:buSzPct val="80000"/>
              <a:buFont typeface="Wingdings" panose="05000000000000000000" pitchFamily="2" charset="2"/>
              <a:buChar char="l"/>
            </a:pPr>
            <a:r>
              <a:rPr lang="zh-CN" altLang="en-US"/>
              <a:t> 头、尾中包含只有磁盘控制器能识别的</a:t>
            </a:r>
            <a:r>
              <a:rPr lang="zh-CN" altLang="en-US">
                <a:solidFill>
                  <a:srgbClr val="0000CC"/>
                </a:solidFill>
              </a:rPr>
              <a:t>扇区号码和纠错码</a:t>
            </a:r>
            <a:r>
              <a:rPr lang="zh-CN" altLang="en-US"/>
              <a:t>等信息</a:t>
            </a:r>
          </a:p>
        </p:txBody>
      </p:sp>
      <p:sp>
        <p:nvSpPr>
          <p:cNvPr id="542727" name="AutoShape 7"/>
          <p:cNvSpPr>
            <a:spLocks noChangeArrowheads="1"/>
          </p:cNvSpPr>
          <p:nvPr/>
        </p:nvSpPr>
        <p:spPr bwMode="auto">
          <a:xfrm rot="10800000">
            <a:off x="4114800" y="5715000"/>
            <a:ext cx="4495800" cy="914400"/>
          </a:xfrm>
          <a:prstGeom prst="wedgeRoundRectCallout">
            <a:avLst>
              <a:gd name="adj1" fmla="val -3676"/>
              <a:gd name="adj2" fmla="val 271181"/>
              <a:gd name="adj3" fmla="val 16667"/>
            </a:avLst>
          </a:prstGeom>
          <a:solidFill>
            <a:schemeClr val="bg1"/>
          </a:solidFill>
          <a:ln w="9525">
            <a:solidFill>
              <a:schemeClr val="tx1"/>
            </a:solidFill>
            <a:miter lim="800000"/>
          </a:ln>
        </p:spPr>
        <p:txBody>
          <a:bodyPr rot="10800000" anchor="ctr" anchorCtr="1"/>
          <a:lstStyle/>
          <a:p>
            <a:pPr algn="ctr" eaLnBrk="1" hangingPunct="1"/>
            <a:r>
              <a:rPr lang="zh-CN" altLang="en-US" sz="2400"/>
              <a:t>什么是磁盘的逻辑格式化？</a:t>
            </a:r>
          </a:p>
          <a:p>
            <a:pPr algn="ctr" eaLnBrk="1" hangingPunct="1"/>
            <a:r>
              <a:rPr lang="zh-CN" altLang="en-US" sz="2400">
                <a:solidFill>
                  <a:srgbClr val="FF0000"/>
                </a:solidFill>
              </a:rPr>
              <a:t>第</a:t>
            </a:r>
            <a:r>
              <a:rPr lang="en-US" altLang="zh-CN" sz="2400">
                <a:solidFill>
                  <a:srgbClr val="FF0000"/>
                </a:solidFill>
              </a:rPr>
              <a:t>12</a:t>
            </a:r>
            <a:r>
              <a:rPr lang="zh-CN" altLang="en-US" sz="2400">
                <a:solidFill>
                  <a:srgbClr val="FF0000"/>
                </a:solidFill>
              </a:rPr>
              <a:t>章 文件系统！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 calcmode="lin" valueType="num">
                                      <p:cBhvr additive="base">
                                        <p:cTn id="7" dur="500" fill="hold"/>
                                        <p:tgtEl>
                                          <p:spTgt spid="1946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42727"/>
                                        </p:tgtEl>
                                        <p:attrNameLst>
                                          <p:attrName>style.visibility</p:attrName>
                                        </p:attrNameLst>
                                      </p:cBhvr>
                                      <p:to>
                                        <p:strVal val="visible"/>
                                      </p:to>
                                    </p:set>
                                    <p:animEffect transition="in" filter="dissolve">
                                      <p:cBhvr>
                                        <p:cTn id="13" dur="500"/>
                                        <p:tgtEl>
                                          <p:spTgt spid="5427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42727"/>
                                        </p:tgtEl>
                                      </p:cBhvr>
                                    </p:animEffect>
                                    <p:set>
                                      <p:cBhvr>
                                        <p:cTn id="18" dur="1" fill="hold">
                                          <p:stCondLst>
                                            <p:cond delay="499"/>
                                          </p:stCondLst>
                                        </p:cTn>
                                        <p:tgtEl>
                                          <p:spTgt spid="5427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461">
                                            <p:txEl>
                                              <p:pRg st="1" end="1"/>
                                            </p:txEl>
                                          </p:spTgt>
                                        </p:tgtEl>
                                        <p:attrNameLst>
                                          <p:attrName>style.visibility</p:attrName>
                                        </p:attrNameLst>
                                      </p:cBhvr>
                                      <p:to>
                                        <p:strVal val="visible"/>
                                      </p:to>
                                    </p:set>
                                    <p:anim calcmode="lin" valueType="num">
                                      <p:cBhvr additive="base">
                                        <p:cTn id="23" dur="500" fill="hold"/>
                                        <p:tgtEl>
                                          <p:spTgt spid="1946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61">
                                            <p:txEl>
                                              <p:pRg st="2" end="2"/>
                                            </p:txEl>
                                          </p:spTgt>
                                        </p:tgtEl>
                                        <p:attrNameLst>
                                          <p:attrName>style.visibility</p:attrName>
                                        </p:attrNameLst>
                                      </p:cBhvr>
                                      <p:to>
                                        <p:strVal val="visible"/>
                                      </p:to>
                                    </p:set>
                                    <p:anim calcmode="lin" valueType="num">
                                      <p:cBhvr additive="base">
                                        <p:cTn id="29" dur="500" fill="hold"/>
                                        <p:tgtEl>
                                          <p:spTgt spid="1946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6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7" grpId="0" animBg="1"/>
      <p:bldP spid="54272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9" name="Rectangle 13"/>
          <p:cNvSpPr>
            <a:spLocks noChangeArrowheads="1"/>
          </p:cNvSpPr>
          <p:nvPr/>
        </p:nvSpPr>
        <p:spPr bwMode="auto">
          <a:xfrm>
            <a:off x="1676400" y="1981200"/>
            <a:ext cx="5791200" cy="3962400"/>
          </a:xfrm>
          <a:prstGeom prst="rect">
            <a:avLst/>
          </a:prstGeom>
          <a:noFill/>
          <a:ln w="9525">
            <a:solidFill>
              <a:srgbClr val="C0C0C0"/>
            </a:solidFill>
            <a:miter lim="800000"/>
          </a:ln>
        </p:spPr>
        <p:txBody>
          <a:bodyPr anchor="ct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11.1 </a:t>
            </a:r>
            <a:r>
              <a:rPr lang="zh-CN" altLang="en-US" sz="2800" dirty="0">
                <a:latin typeface="Times New Roman" panose="02020603050405020304" pitchFamily="18" charset="0"/>
              </a:rPr>
              <a:t>磁盘结构</a:t>
            </a:r>
          </a:p>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11.2 </a:t>
            </a:r>
            <a:r>
              <a:rPr lang="zh-CN" altLang="en-US" sz="2800" dirty="0">
                <a:latin typeface="Times New Roman" panose="02020603050405020304" pitchFamily="18" charset="0"/>
              </a:rPr>
              <a:t>磁盘调度</a:t>
            </a:r>
            <a:r>
              <a:rPr lang="en-US" altLang="zh-CN" sz="2800" dirty="0">
                <a:latin typeface="Times New Roman" panose="02020603050405020304" pitchFamily="18" charset="0"/>
              </a:rPr>
              <a:t>(IO</a:t>
            </a:r>
            <a:r>
              <a:rPr lang="zh-CN" altLang="en-US" sz="2800" dirty="0">
                <a:latin typeface="Times New Roman" panose="02020603050405020304" pitchFamily="18" charset="0"/>
              </a:rPr>
              <a:t>子系统）</a:t>
            </a:r>
          </a:p>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11.3 </a:t>
            </a:r>
            <a:r>
              <a:rPr lang="zh-CN" altLang="en-US" sz="2800" dirty="0">
                <a:latin typeface="Times New Roman" panose="02020603050405020304" pitchFamily="18" charset="0"/>
              </a:rPr>
              <a:t>磁盘编址</a:t>
            </a:r>
            <a:endParaRPr lang="en-US" altLang="zh-CN" sz="2800" dirty="0">
              <a:latin typeface="Times New Roman" panose="02020603050405020304" pitchFamily="18" charset="0"/>
            </a:endParaRPr>
          </a:p>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11.4 </a:t>
            </a:r>
            <a:r>
              <a:rPr lang="zh-CN" altLang="en-US" sz="2800" dirty="0">
                <a:latin typeface="Times New Roman" panose="02020603050405020304" pitchFamily="18" charset="0"/>
              </a:rPr>
              <a:t>磁盘分区</a:t>
            </a:r>
            <a:endParaRPr lang="en-US" altLang="zh-CN" sz="2800" dirty="0">
              <a:latin typeface="Times New Roman" panose="02020603050405020304" pitchFamily="18" charset="0"/>
            </a:endParaRPr>
          </a:p>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11.6 </a:t>
            </a:r>
            <a:r>
              <a:rPr lang="zh-CN" altLang="en-US" sz="2800" dirty="0">
                <a:latin typeface="Times New Roman" panose="02020603050405020304" pitchFamily="18" charset="0"/>
              </a:rPr>
              <a:t>文件概念及实现方法</a:t>
            </a:r>
            <a:endParaRPr lang="zh-CN" altLang="en-US" sz="2800" dirty="0">
              <a:solidFill>
                <a:srgbClr val="000099"/>
              </a:solidFill>
              <a:latin typeface="Times New Roman" panose="02020603050405020304" pitchFamily="18" charset="0"/>
              <a:ea typeface="楷体_GB2312"/>
              <a:cs typeface="楷体_GB2312"/>
            </a:endParaRPr>
          </a:p>
        </p:txBody>
      </p:sp>
      <p:sp>
        <p:nvSpPr>
          <p:cNvPr id="214028" name="Rectangle 12"/>
          <p:cNvSpPr>
            <a:spLocks noChangeArrowheads="1"/>
          </p:cNvSpPr>
          <p:nvPr/>
        </p:nvSpPr>
        <p:spPr bwMode="auto">
          <a:xfrm>
            <a:off x="3609975" y="1443038"/>
            <a:ext cx="2257425" cy="385762"/>
          </a:xfrm>
          <a:prstGeom prst="rect">
            <a:avLst/>
          </a:prstGeom>
          <a:noFill/>
          <a:ln w="9525">
            <a:noFill/>
            <a:miter lim="800000"/>
          </a:ln>
        </p:spPr>
        <p:txBody>
          <a:bodyPr wrap="none" anchor="ctr"/>
          <a:lstStyle/>
          <a:p>
            <a:pPr defTabSz="1348105"/>
            <a:r>
              <a:rPr kumimoji="1" lang="zh-CN" altLang="en-US" sz="2800">
                <a:solidFill>
                  <a:srgbClr val="CC0000"/>
                </a:solidFill>
                <a:latin typeface="黑体" panose="02010609060101010101" pitchFamily="49" charset="-122"/>
                <a:ea typeface="黑体" panose="02010609060101010101" pitchFamily="49" charset="-122"/>
              </a:rPr>
              <a:t>主要内容</a:t>
            </a:r>
          </a:p>
        </p:txBody>
      </p:sp>
      <p:sp>
        <p:nvSpPr>
          <p:cNvPr id="7172" name="Rectangle 14"/>
          <p:cNvSpPr>
            <a:spLocks noChangeArrowheads="1"/>
          </p:cNvSpPr>
          <p:nvPr/>
        </p:nvSpPr>
        <p:spPr bwMode="auto">
          <a:xfrm>
            <a:off x="2057400" y="381000"/>
            <a:ext cx="4343400" cy="555625"/>
          </a:xfrm>
          <a:prstGeom prst="rect">
            <a:avLst/>
          </a:prstGeom>
          <a:noFill/>
          <a:ln w="9525">
            <a:noFill/>
            <a:miter lim="800000"/>
          </a:ln>
        </p:spPr>
        <p:txBody>
          <a:bodyPr anchor="ctr"/>
          <a:lstStyle/>
          <a:p>
            <a:pPr algn="ctr" eaLnBrk="1" hangingPunct="1"/>
            <a:r>
              <a:rPr lang="zh-CN" altLang="en-US" sz="3200" dirty="0">
                <a:solidFill>
                  <a:srgbClr val="FF0000"/>
                </a:solidFill>
                <a:latin typeface="黑体" panose="02010609060101010101" pitchFamily="49" charset="-122"/>
                <a:ea typeface="黑体" panose="02010609060101010101" pitchFamily="49" charset="-122"/>
              </a:rPr>
              <a:t>第</a:t>
            </a:r>
            <a:r>
              <a:rPr lang="en-US" altLang="zh-CN" sz="3200" dirty="0">
                <a:solidFill>
                  <a:srgbClr val="FF0000"/>
                </a:solidFill>
                <a:latin typeface="黑体" panose="02010609060101010101" pitchFamily="49" charset="-122"/>
                <a:ea typeface="黑体" panose="02010609060101010101" pitchFamily="49" charset="-122"/>
              </a:rPr>
              <a:t>11</a:t>
            </a:r>
            <a:r>
              <a:rPr lang="zh-CN" altLang="en-US" sz="3200" dirty="0">
                <a:solidFill>
                  <a:srgbClr val="FF0000"/>
                </a:solidFill>
                <a:latin typeface="黑体" panose="02010609060101010101" pitchFamily="49" charset="-122"/>
                <a:ea typeface="黑体" panose="02010609060101010101" pitchFamily="49" charset="-122"/>
              </a:rPr>
              <a:t>章 磁盘与文件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4028"/>
                                        </p:tgtEl>
                                        <p:attrNameLst>
                                          <p:attrName>style.visibility</p:attrName>
                                        </p:attrNameLst>
                                      </p:cBhvr>
                                      <p:to>
                                        <p:strVal val="visible"/>
                                      </p:to>
                                    </p:set>
                                    <p:animEffect transition="in" filter="wipe(up)">
                                      <p:cBhvr>
                                        <p:cTn id="7" dur="1000"/>
                                        <p:tgtEl>
                                          <p:spTgt spid="21402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14029"/>
                                        </p:tgtEl>
                                        <p:attrNameLst>
                                          <p:attrName>style.visibility</p:attrName>
                                        </p:attrNameLst>
                                      </p:cBhvr>
                                      <p:to>
                                        <p:strVal val="visible"/>
                                      </p:to>
                                    </p:set>
                                    <p:animEffect transition="in" filter="wipe(up)">
                                      <p:cBhvr>
                                        <p:cTn id="11" dur="1000"/>
                                        <p:tgtEl>
                                          <p:spTgt spid="214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9" grpId="0" animBg="1"/>
      <p:bldP spid="2140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0" name="Text Box 8"/>
          <p:cNvSpPr>
            <a:spLocks noChangeArrowheads="1"/>
          </p:cNvSpPr>
          <p:nvPr/>
        </p:nvSpPr>
        <p:spPr bwMode="auto">
          <a:xfrm>
            <a:off x="3429000" y="6324600"/>
            <a:ext cx="210185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磁盘的物理格式化 </a:t>
            </a:r>
          </a:p>
        </p:txBody>
      </p:sp>
      <p:graphicFrame>
        <p:nvGraphicFramePr>
          <p:cNvPr id="2861" name="Object 7"/>
          <p:cNvGraphicFramePr>
            <a:graphicFrameLocks noChangeAspect="1"/>
          </p:cNvGraphicFramePr>
          <p:nvPr/>
        </p:nvGraphicFramePr>
        <p:xfrm>
          <a:off x="75767" y="2769458"/>
          <a:ext cx="8975436" cy="3557451"/>
        </p:xfrm>
        <a:graphic>
          <a:graphicData uri="http://schemas.openxmlformats.org/presentationml/2006/ole">
            <mc:AlternateContent xmlns:mc="http://schemas.openxmlformats.org/markup-compatibility/2006">
              <mc:Choice xmlns:v="urn:schemas-microsoft-com:vml" Requires="v">
                <p:oleObj name="Visio" r:id="rId2" imgW="4662805" imgH="2676525" progId="Visio.Drawing.11">
                  <p:embed/>
                </p:oleObj>
              </mc:Choice>
              <mc:Fallback>
                <p:oleObj name="Visio" r:id="rId2" imgW="4662805" imgH="2676525" progId="Visio.Drawing.11">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7" y="2769458"/>
                        <a:ext cx="8975436" cy="3557451"/>
                      </a:xfrm>
                      <a:prstGeom prst="rect">
                        <a:avLst/>
                      </a:prstGeom>
                      <a:noFill/>
                      <a:ln>
                        <a:noFill/>
                      </a:ln>
                    </p:spPr>
                  </p:pic>
                </p:oleObj>
              </mc:Fallback>
            </mc:AlternateContent>
          </a:graphicData>
        </a:graphic>
      </p:graphicFrame>
      <p:sp>
        <p:nvSpPr>
          <p:cNvPr id="2862" name="内容占位符 2"/>
          <p:cNvSpPr>
            <a:spLocks noChangeArrowheads="1"/>
          </p:cNvSpPr>
          <p:nvPr/>
        </p:nvSpPr>
        <p:spPr bwMode="auto">
          <a:xfrm>
            <a:off x="152400" y="1245458"/>
            <a:ext cx="8429625"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800100" indent="-3429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b="1" dirty="0">
                <a:solidFill>
                  <a:schemeClr val="accent2"/>
                </a:solidFill>
              </a:rPr>
              <a:t>数据的格式</a:t>
            </a:r>
            <a:endParaRPr lang="en-US" altLang="zh-CN" b="1" dirty="0">
              <a:solidFill>
                <a:schemeClr val="accent2"/>
              </a:solidFill>
            </a:endParaRPr>
          </a:p>
          <a:p>
            <a:pPr lvl="1">
              <a:spcBef>
                <a:spcPct val="20000"/>
              </a:spcBef>
              <a:buFontTx/>
              <a:buChar char="•"/>
            </a:pPr>
            <a:r>
              <a:rPr lang="en-US" altLang="zh-CN" sz="2000" b="1" dirty="0"/>
              <a:t>Synch</a:t>
            </a:r>
            <a:r>
              <a:rPr lang="zh-CN" altLang="en-US" sz="2000" b="1" dirty="0"/>
              <a:t>：</a:t>
            </a:r>
            <a:r>
              <a:rPr lang="zh-CN" altLang="en-US" sz="2000" dirty="0"/>
              <a:t>具有特定的位图像，作为该字段的分界符；</a:t>
            </a:r>
            <a:endParaRPr lang="en-US" altLang="zh-CN" sz="2000" dirty="0"/>
          </a:p>
          <a:p>
            <a:pPr lvl="1">
              <a:spcBef>
                <a:spcPct val="20000"/>
              </a:spcBef>
              <a:buFontTx/>
              <a:buChar char="•"/>
            </a:pPr>
            <a:r>
              <a:rPr lang="en-US" altLang="zh-CN" sz="2000" b="1" dirty="0"/>
              <a:t>Track</a:t>
            </a:r>
            <a:r>
              <a:rPr lang="zh-CN" altLang="en-US" sz="2000" b="1" dirty="0"/>
              <a:t>：</a:t>
            </a:r>
            <a:r>
              <a:rPr lang="zh-CN" altLang="en-US" sz="2000" dirty="0"/>
              <a:t>磁道号                  </a:t>
            </a:r>
            <a:r>
              <a:rPr lang="en-US" altLang="zh-CN" sz="2000" b="1" dirty="0"/>
              <a:t>Head</a:t>
            </a:r>
            <a:r>
              <a:rPr lang="zh-CN" altLang="en-US" sz="2000" b="1" dirty="0"/>
              <a:t>：</a:t>
            </a:r>
            <a:r>
              <a:rPr lang="zh-CN" altLang="en-US" sz="2000" dirty="0"/>
              <a:t>磁头号</a:t>
            </a:r>
            <a:endParaRPr lang="en-US" altLang="zh-CN" sz="2000" dirty="0"/>
          </a:p>
          <a:p>
            <a:pPr lvl="1">
              <a:spcBef>
                <a:spcPct val="20000"/>
              </a:spcBef>
              <a:buFontTx/>
              <a:buChar char="•"/>
            </a:pPr>
            <a:r>
              <a:rPr lang="en-US" altLang="zh-CN" sz="2000" b="1" dirty="0"/>
              <a:t>Sector</a:t>
            </a:r>
            <a:r>
              <a:rPr lang="zh-CN" altLang="en-US" sz="2000" b="1" dirty="0"/>
              <a:t>：</a:t>
            </a:r>
            <a:r>
              <a:rPr lang="zh-CN" altLang="en-US" sz="2000" dirty="0"/>
              <a:t>扇区号                 </a:t>
            </a:r>
            <a:r>
              <a:rPr lang="en-US" altLang="zh-CN" sz="2000" b="1" dirty="0"/>
              <a:t>CRC：</a:t>
            </a:r>
            <a:r>
              <a:rPr lang="zh-CN" altLang="en-US" sz="2000" dirty="0"/>
              <a:t>段校验</a:t>
            </a:r>
            <a:endParaRPr lang="zh-CN" altLang="en-US" dirty="0"/>
          </a:p>
          <a:p>
            <a:pPr>
              <a:spcBef>
                <a:spcPct val="20000"/>
              </a:spcBef>
              <a:buFontTx/>
              <a:buChar char="•"/>
            </a:pPr>
            <a:endParaRPr lang="zh-CN" altLang="en-US" sz="2800" dirty="0"/>
          </a:p>
        </p:txBody>
      </p:sp>
      <p:sp>
        <p:nvSpPr>
          <p:cNvPr id="6" name="Rectangle 2"/>
          <p:cNvSpPr txBox="1">
            <a:spLocks noChangeArrowheads="1"/>
          </p:cNvSpPr>
          <p:nvPr/>
        </p:nvSpPr>
        <p:spPr>
          <a:xfrm>
            <a:off x="381000" y="304800"/>
            <a:ext cx="3200400" cy="676275"/>
          </a:xfrm>
        </p:spPr>
        <p:txBody>
          <a:bodyPr/>
          <a:lstStyle>
            <a:defPPr>
              <a:defRPr lang="zh-CN"/>
            </a:defPPr>
            <a:lvl1pPr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6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600" b="1"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a:t>认识一下磁盘</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t>I/O</a:t>
            </a:r>
            <a:r>
              <a:rPr lang="zh-CN" altLang="en-US"/>
              <a:t>过程是解开许多磁盘问题的钥匙</a:t>
            </a:r>
          </a:p>
        </p:txBody>
      </p:sp>
      <p:sp>
        <p:nvSpPr>
          <p:cNvPr id="518147" name="Rectangle 3"/>
          <p:cNvSpPr>
            <a:spLocks noChangeArrowheads="1"/>
          </p:cNvSpPr>
          <p:nvPr/>
        </p:nvSpPr>
        <p:spPr bwMode="auto">
          <a:xfrm>
            <a:off x="841375" y="1143000"/>
            <a:ext cx="49498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磁盘寻址：</a:t>
            </a:r>
            <a:r>
              <a:rPr lang="zh-CN" altLang="en-US" sz="2800"/>
              <a:t>对于内存，我们往往更关心存放内容的地址</a:t>
            </a:r>
          </a:p>
        </p:txBody>
      </p:sp>
      <p:grpSp>
        <p:nvGrpSpPr>
          <p:cNvPr id="2" name="Group 4"/>
          <p:cNvGrpSpPr/>
          <p:nvPr/>
        </p:nvGrpSpPr>
        <p:grpSpPr bwMode="auto">
          <a:xfrm>
            <a:off x="1066800" y="2362200"/>
            <a:ext cx="6858000" cy="603250"/>
            <a:chOff x="672" y="1488"/>
            <a:chExt cx="4320" cy="380"/>
          </a:xfrm>
        </p:grpSpPr>
        <p:sp>
          <p:nvSpPr>
            <p:cNvPr id="22582" name="Rectangle 5"/>
            <p:cNvSpPr>
              <a:spLocks noChangeArrowheads="1"/>
            </p:cNvSpPr>
            <p:nvPr/>
          </p:nvSpPr>
          <p:spPr bwMode="auto">
            <a:xfrm>
              <a:off x="672" y="1488"/>
              <a:ext cx="4320" cy="380"/>
            </a:xfrm>
            <a:prstGeom prst="rect">
              <a:avLst/>
            </a:prstGeom>
            <a:noFill/>
            <a:ln w="9525">
              <a:noFill/>
              <a:miter lim="800000"/>
            </a:ln>
          </p:spPr>
          <p:txBody>
            <a:bodyPr>
              <a:spAutoFit/>
            </a:bodyPr>
            <a:lstStyle/>
            <a:p>
              <a:pPr lvl="1" eaLnBrk="1" hangingPunct="1">
                <a:lnSpc>
                  <a:spcPct val="140000"/>
                </a:lnSpc>
              </a:pPr>
              <a:r>
                <a:rPr lang="zh-CN" altLang="en-US" sz="2400"/>
                <a:t>实际上就是扇区怎么编址</a:t>
              </a:r>
              <a:r>
                <a:rPr lang="en-US" altLang="zh-CN" sz="2400"/>
                <a:t>?</a:t>
              </a:r>
            </a:p>
          </p:txBody>
        </p:sp>
        <p:pic>
          <p:nvPicPr>
            <p:cNvPr id="22583" name="Picture 6"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3" name="Group 7"/>
          <p:cNvGrpSpPr/>
          <p:nvPr/>
        </p:nvGrpSpPr>
        <p:grpSpPr bwMode="auto">
          <a:xfrm>
            <a:off x="1066800" y="2971800"/>
            <a:ext cx="6858000" cy="603250"/>
            <a:chOff x="672" y="1488"/>
            <a:chExt cx="4320" cy="380"/>
          </a:xfrm>
        </p:grpSpPr>
        <p:sp>
          <p:nvSpPr>
            <p:cNvPr id="22580" name="Rectangle 8"/>
            <p:cNvSpPr>
              <a:spLocks noChangeArrowheads="1"/>
            </p:cNvSpPr>
            <p:nvPr/>
          </p:nvSpPr>
          <p:spPr bwMode="auto">
            <a:xfrm>
              <a:off x="672" y="1488"/>
              <a:ext cx="4320" cy="380"/>
            </a:xfrm>
            <a:prstGeom prst="rect">
              <a:avLst/>
            </a:prstGeom>
            <a:noFill/>
            <a:ln w="9525">
              <a:noFill/>
              <a:miter lim="800000"/>
            </a:ln>
          </p:spPr>
          <p:txBody>
            <a:bodyPr>
              <a:spAutoFit/>
            </a:bodyPr>
            <a:lstStyle/>
            <a:p>
              <a:pPr lvl="1" eaLnBrk="1" hangingPunct="1">
                <a:lnSpc>
                  <a:spcPct val="140000"/>
                </a:lnSpc>
              </a:pPr>
              <a:r>
                <a:rPr lang="zh-CN" altLang="en-US" sz="2400"/>
                <a:t>显然这个地址是</a:t>
              </a:r>
              <a:r>
                <a:rPr lang="en-US" altLang="zh-CN" sz="2400">
                  <a:solidFill>
                    <a:srgbClr val="FF0000"/>
                  </a:solidFill>
                </a:rPr>
                <a:t>(</a:t>
              </a:r>
              <a:r>
                <a:rPr lang="zh-CN" altLang="en-US" sz="2400">
                  <a:solidFill>
                    <a:srgbClr val="FF0000"/>
                  </a:solidFill>
                </a:rPr>
                <a:t>盘面 </a:t>
              </a:r>
              <a:r>
                <a:rPr lang="en-US" altLang="zh-CN" sz="2400">
                  <a:solidFill>
                    <a:srgbClr val="0000CC"/>
                  </a:solidFill>
                </a:rPr>
                <a:t>+</a:t>
              </a:r>
              <a:r>
                <a:rPr lang="en-US" altLang="zh-CN" sz="2400">
                  <a:solidFill>
                    <a:srgbClr val="FF0000"/>
                  </a:solidFill>
                </a:rPr>
                <a:t> </a:t>
              </a:r>
              <a:r>
                <a:rPr lang="zh-CN" altLang="en-US" sz="2400">
                  <a:solidFill>
                    <a:srgbClr val="FF0000"/>
                  </a:solidFill>
                </a:rPr>
                <a:t>磁道 </a:t>
              </a:r>
              <a:r>
                <a:rPr lang="en-US" altLang="zh-CN" sz="2400">
                  <a:solidFill>
                    <a:srgbClr val="0000CC"/>
                  </a:solidFill>
                </a:rPr>
                <a:t>+</a:t>
              </a:r>
              <a:r>
                <a:rPr lang="en-US" altLang="zh-CN" sz="2400">
                  <a:solidFill>
                    <a:srgbClr val="FF0000"/>
                  </a:solidFill>
                </a:rPr>
                <a:t> </a:t>
              </a:r>
              <a:r>
                <a:rPr lang="zh-CN" altLang="en-US" sz="2400">
                  <a:solidFill>
                    <a:srgbClr val="FF0000"/>
                  </a:solidFill>
                </a:rPr>
                <a:t>扇区</a:t>
              </a:r>
              <a:r>
                <a:rPr lang="en-US" altLang="zh-CN" sz="2400">
                  <a:solidFill>
                    <a:srgbClr val="FF0000"/>
                  </a:solidFill>
                </a:rPr>
                <a:t>)</a:t>
              </a:r>
            </a:p>
          </p:txBody>
        </p:sp>
        <p:pic>
          <p:nvPicPr>
            <p:cNvPr id="22581" name="Picture 9"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4" name="Group 10"/>
          <p:cNvGrpSpPr/>
          <p:nvPr/>
        </p:nvGrpSpPr>
        <p:grpSpPr bwMode="auto">
          <a:xfrm>
            <a:off x="1066800" y="3657600"/>
            <a:ext cx="6858000" cy="1406525"/>
            <a:chOff x="672" y="2312"/>
            <a:chExt cx="4320" cy="886"/>
          </a:xfrm>
        </p:grpSpPr>
        <p:sp>
          <p:nvSpPr>
            <p:cNvPr id="22578" name="Rectangle 11"/>
            <p:cNvSpPr>
              <a:spLocks noChangeArrowheads="1"/>
            </p:cNvSpPr>
            <p:nvPr/>
          </p:nvSpPr>
          <p:spPr bwMode="auto">
            <a:xfrm>
              <a:off x="672" y="2312"/>
              <a:ext cx="4320" cy="886"/>
            </a:xfrm>
            <a:prstGeom prst="rect">
              <a:avLst/>
            </a:prstGeom>
            <a:noFill/>
            <a:ln w="9525">
              <a:noFill/>
              <a:miter lim="800000"/>
            </a:ln>
          </p:spPr>
          <p:txBody>
            <a:bodyPr>
              <a:spAutoFit/>
            </a:bodyPr>
            <a:lstStyle/>
            <a:p>
              <a:pPr lvl="1" eaLnBrk="1" hangingPunct="1">
                <a:lnSpc>
                  <a:spcPct val="120000"/>
                </a:lnSpc>
              </a:pPr>
              <a:r>
                <a:rPr lang="zh-CN" altLang="en-US" sz="2400" dirty="0"/>
                <a:t>寻道和旋转费时多  </a:t>
              </a:r>
              <a:r>
                <a:rPr lang="zh-CN" altLang="en-US" sz="2400" dirty="0">
                  <a:sym typeface="Symbol" panose="05050102010706020507" pitchFamily="18" charset="2"/>
                </a:rPr>
                <a:t>  花最少时间访问最多扇区的方案</a:t>
              </a:r>
              <a:r>
                <a:rPr lang="en-US" altLang="zh-CN" sz="2400" dirty="0">
                  <a:sym typeface="Symbol" panose="05050102010706020507" pitchFamily="18" charset="2"/>
                </a:rPr>
                <a:t>: </a:t>
              </a:r>
              <a:r>
                <a:rPr lang="zh-CN" altLang="en-US" sz="2400" dirty="0">
                  <a:solidFill>
                    <a:srgbClr val="FF0000"/>
                  </a:solidFill>
                  <a:effectLst>
                    <a:outerShdw blurRad="38100" dist="38100" dir="2700000" algn="tl">
                      <a:srgbClr val="000000">
                        <a:alpha val="43137"/>
                      </a:srgbClr>
                    </a:outerShdw>
                  </a:effectLst>
                  <a:sym typeface="Symbol" panose="05050102010706020507" pitchFamily="18" charset="2"/>
                </a:rPr>
                <a:t>磁臂不动、磁盘旋转一周，访问磁头遇到的所有扇区</a:t>
              </a:r>
              <a:r>
                <a:rPr lang="zh-CN" altLang="en-US" sz="2400" dirty="0">
                  <a:sym typeface="Symbol" panose="05050102010706020507" pitchFamily="18" charset="2"/>
                </a:rPr>
                <a:t>。</a:t>
              </a:r>
              <a:endParaRPr lang="zh-CN" altLang="en-US" sz="2400" dirty="0">
                <a:solidFill>
                  <a:srgbClr val="FF0000"/>
                </a:solidFill>
              </a:endParaRPr>
            </a:p>
          </p:txBody>
        </p:sp>
        <p:pic>
          <p:nvPicPr>
            <p:cNvPr id="22579" name="Picture 12" descr="j0115835"/>
            <p:cNvPicPr>
              <a:picLocks noChangeAspect="1" noChangeArrowheads="1"/>
            </p:cNvPicPr>
            <p:nvPr/>
          </p:nvPicPr>
          <p:blipFill>
            <a:blip r:embed="rId2" cstate="print"/>
            <a:srcRect/>
            <a:stretch>
              <a:fillRect/>
            </a:stretch>
          </p:blipFill>
          <p:spPr bwMode="auto">
            <a:xfrm>
              <a:off x="837" y="2426"/>
              <a:ext cx="119" cy="121"/>
            </a:xfrm>
            <a:prstGeom prst="rect">
              <a:avLst/>
            </a:prstGeom>
            <a:noFill/>
            <a:ln w="9525">
              <a:noFill/>
              <a:miter lim="800000"/>
              <a:headEnd/>
              <a:tailEnd/>
            </a:ln>
          </p:spPr>
        </p:pic>
      </p:grpSp>
      <p:grpSp>
        <p:nvGrpSpPr>
          <p:cNvPr id="5" name="Group 13"/>
          <p:cNvGrpSpPr/>
          <p:nvPr/>
        </p:nvGrpSpPr>
        <p:grpSpPr bwMode="auto">
          <a:xfrm>
            <a:off x="5791200" y="1143000"/>
            <a:ext cx="3505200" cy="2819400"/>
            <a:chOff x="3552" y="1536"/>
            <a:chExt cx="2208" cy="1776"/>
          </a:xfrm>
        </p:grpSpPr>
        <p:grpSp>
          <p:nvGrpSpPr>
            <p:cNvPr id="22547" name="Group 14"/>
            <p:cNvGrpSpPr/>
            <p:nvPr/>
          </p:nvGrpSpPr>
          <p:grpSpPr bwMode="auto">
            <a:xfrm>
              <a:off x="3552" y="1536"/>
              <a:ext cx="2208" cy="1231"/>
              <a:chOff x="1584" y="1562"/>
              <a:chExt cx="2208" cy="1231"/>
            </a:xfrm>
          </p:grpSpPr>
          <p:sp>
            <p:nvSpPr>
              <p:cNvPr id="22556" name="Oval 15"/>
              <p:cNvSpPr>
                <a:spLocks noChangeArrowheads="1"/>
              </p:cNvSpPr>
              <p:nvPr/>
            </p:nvSpPr>
            <p:spPr bwMode="auto">
              <a:xfrm>
                <a:off x="2832" y="2505"/>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57" name="Oval 16"/>
              <p:cNvSpPr>
                <a:spLocks noChangeArrowheads="1"/>
              </p:cNvSpPr>
              <p:nvPr/>
            </p:nvSpPr>
            <p:spPr bwMode="auto">
              <a:xfrm>
                <a:off x="2832" y="2160"/>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58" name="Oval 17"/>
              <p:cNvSpPr>
                <a:spLocks noChangeArrowheads="1"/>
              </p:cNvSpPr>
              <p:nvPr/>
            </p:nvSpPr>
            <p:spPr bwMode="auto">
              <a:xfrm>
                <a:off x="2832" y="1824"/>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59" name="AutoShape 1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22560" name="Oval 19"/>
              <p:cNvSpPr>
                <a:spLocks noChangeArrowheads="1"/>
              </p:cNvSpPr>
              <p:nvPr/>
            </p:nvSpPr>
            <p:spPr bwMode="auto">
              <a:xfrm>
                <a:off x="1584" y="2397"/>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2561" name="AutoShape 2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22562" name="Oval 21"/>
              <p:cNvSpPr>
                <a:spLocks noChangeArrowheads="1"/>
              </p:cNvSpPr>
              <p:nvPr/>
            </p:nvSpPr>
            <p:spPr bwMode="auto">
              <a:xfrm>
                <a:off x="1584" y="2064"/>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2563" name="AutoShape 2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22564" name="Oval 23"/>
              <p:cNvSpPr>
                <a:spLocks noChangeArrowheads="1"/>
              </p:cNvSpPr>
              <p:nvPr/>
            </p:nvSpPr>
            <p:spPr bwMode="auto">
              <a:xfrm>
                <a:off x="1584" y="1728"/>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2565" name="AutoShape 2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22566" name="Oval 25"/>
              <p:cNvSpPr>
                <a:spLocks noChangeArrowheads="1"/>
              </p:cNvSpPr>
              <p:nvPr/>
            </p:nvSpPr>
            <p:spPr bwMode="auto">
              <a:xfrm>
                <a:off x="2832" y="1776"/>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67" name="Oval 26"/>
              <p:cNvSpPr>
                <a:spLocks noChangeArrowheads="1"/>
              </p:cNvSpPr>
              <p:nvPr/>
            </p:nvSpPr>
            <p:spPr bwMode="auto">
              <a:xfrm>
                <a:off x="2832" y="2112"/>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68" name="Oval 27"/>
              <p:cNvSpPr>
                <a:spLocks noChangeArrowheads="1"/>
              </p:cNvSpPr>
              <p:nvPr/>
            </p:nvSpPr>
            <p:spPr bwMode="auto">
              <a:xfrm>
                <a:off x="2832" y="2457"/>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22569" name="Line 28"/>
              <p:cNvSpPr>
                <a:spLocks noChangeShapeType="1"/>
              </p:cNvSpPr>
              <p:nvPr/>
            </p:nvSpPr>
            <p:spPr bwMode="auto">
              <a:xfrm>
                <a:off x="3063" y="1806"/>
                <a:ext cx="192" cy="0"/>
              </a:xfrm>
              <a:prstGeom prst="line">
                <a:avLst/>
              </a:prstGeom>
              <a:noFill/>
              <a:ln w="28575">
                <a:solidFill>
                  <a:srgbClr val="FF0000"/>
                </a:solidFill>
                <a:round/>
              </a:ln>
            </p:spPr>
            <p:txBody>
              <a:bodyPr/>
              <a:lstStyle/>
              <a:p>
                <a:endParaRPr lang="zh-CN" altLang="en-US"/>
              </a:p>
            </p:txBody>
          </p:sp>
          <p:sp>
            <p:nvSpPr>
              <p:cNvPr id="22570" name="Line 29"/>
              <p:cNvSpPr>
                <a:spLocks noChangeShapeType="1"/>
              </p:cNvSpPr>
              <p:nvPr/>
            </p:nvSpPr>
            <p:spPr bwMode="auto">
              <a:xfrm>
                <a:off x="3063" y="1857"/>
                <a:ext cx="192" cy="0"/>
              </a:xfrm>
              <a:prstGeom prst="line">
                <a:avLst/>
              </a:prstGeom>
              <a:noFill/>
              <a:ln w="28575">
                <a:solidFill>
                  <a:srgbClr val="FF0000"/>
                </a:solidFill>
                <a:round/>
              </a:ln>
            </p:spPr>
            <p:txBody>
              <a:bodyPr/>
              <a:lstStyle/>
              <a:p>
                <a:endParaRPr lang="zh-CN" altLang="en-US"/>
              </a:p>
            </p:txBody>
          </p:sp>
          <p:sp>
            <p:nvSpPr>
              <p:cNvPr id="22571" name="Line 30"/>
              <p:cNvSpPr>
                <a:spLocks noChangeShapeType="1"/>
              </p:cNvSpPr>
              <p:nvPr/>
            </p:nvSpPr>
            <p:spPr bwMode="auto">
              <a:xfrm>
                <a:off x="3051" y="2139"/>
                <a:ext cx="192" cy="0"/>
              </a:xfrm>
              <a:prstGeom prst="line">
                <a:avLst/>
              </a:prstGeom>
              <a:noFill/>
              <a:ln w="28575">
                <a:solidFill>
                  <a:srgbClr val="FF0000"/>
                </a:solidFill>
                <a:round/>
              </a:ln>
            </p:spPr>
            <p:txBody>
              <a:bodyPr/>
              <a:lstStyle/>
              <a:p>
                <a:endParaRPr lang="zh-CN" altLang="en-US"/>
              </a:p>
            </p:txBody>
          </p:sp>
          <p:sp>
            <p:nvSpPr>
              <p:cNvPr id="22572" name="Line 31"/>
              <p:cNvSpPr>
                <a:spLocks noChangeShapeType="1"/>
              </p:cNvSpPr>
              <p:nvPr/>
            </p:nvSpPr>
            <p:spPr bwMode="auto">
              <a:xfrm>
                <a:off x="3051" y="2190"/>
                <a:ext cx="192" cy="0"/>
              </a:xfrm>
              <a:prstGeom prst="line">
                <a:avLst/>
              </a:prstGeom>
              <a:noFill/>
              <a:ln w="28575">
                <a:solidFill>
                  <a:srgbClr val="FF0000"/>
                </a:solidFill>
                <a:round/>
              </a:ln>
            </p:spPr>
            <p:txBody>
              <a:bodyPr/>
              <a:lstStyle/>
              <a:p>
                <a:endParaRPr lang="zh-CN" altLang="en-US"/>
              </a:p>
            </p:txBody>
          </p:sp>
          <p:sp>
            <p:nvSpPr>
              <p:cNvPr id="22573" name="Line 32"/>
              <p:cNvSpPr>
                <a:spLocks noChangeShapeType="1"/>
              </p:cNvSpPr>
              <p:nvPr/>
            </p:nvSpPr>
            <p:spPr bwMode="auto">
              <a:xfrm>
                <a:off x="3051" y="2487"/>
                <a:ext cx="192" cy="0"/>
              </a:xfrm>
              <a:prstGeom prst="line">
                <a:avLst/>
              </a:prstGeom>
              <a:noFill/>
              <a:ln w="28575">
                <a:solidFill>
                  <a:srgbClr val="FF0000"/>
                </a:solidFill>
                <a:round/>
              </a:ln>
            </p:spPr>
            <p:txBody>
              <a:bodyPr/>
              <a:lstStyle/>
              <a:p>
                <a:endParaRPr lang="zh-CN" altLang="en-US"/>
              </a:p>
            </p:txBody>
          </p:sp>
          <p:sp>
            <p:nvSpPr>
              <p:cNvPr id="22574" name="Line 33"/>
              <p:cNvSpPr>
                <a:spLocks noChangeShapeType="1"/>
              </p:cNvSpPr>
              <p:nvPr/>
            </p:nvSpPr>
            <p:spPr bwMode="auto">
              <a:xfrm>
                <a:off x="3051" y="2538"/>
                <a:ext cx="192" cy="0"/>
              </a:xfrm>
              <a:prstGeom prst="line">
                <a:avLst/>
              </a:prstGeom>
              <a:noFill/>
              <a:ln w="28575">
                <a:solidFill>
                  <a:srgbClr val="FF0000"/>
                </a:solidFill>
                <a:round/>
              </a:ln>
            </p:spPr>
            <p:txBody>
              <a:bodyPr/>
              <a:lstStyle/>
              <a:p>
                <a:endParaRPr lang="zh-CN" altLang="en-US"/>
              </a:p>
            </p:txBody>
          </p:sp>
          <p:sp>
            <p:nvSpPr>
              <p:cNvPr id="22575" name="Line 34"/>
              <p:cNvSpPr>
                <a:spLocks noChangeShapeType="1"/>
              </p:cNvSpPr>
              <p:nvPr/>
            </p:nvSpPr>
            <p:spPr bwMode="auto">
              <a:xfrm flipH="1">
                <a:off x="3255" y="1788"/>
                <a:ext cx="0" cy="768"/>
              </a:xfrm>
              <a:prstGeom prst="line">
                <a:avLst/>
              </a:prstGeom>
              <a:noFill/>
              <a:ln w="28575">
                <a:solidFill>
                  <a:srgbClr val="FF0000"/>
                </a:solidFill>
                <a:round/>
              </a:ln>
            </p:spPr>
            <p:txBody>
              <a:bodyPr/>
              <a:lstStyle/>
              <a:p>
                <a:endParaRPr lang="zh-CN" altLang="en-US"/>
              </a:p>
            </p:txBody>
          </p:sp>
          <p:sp>
            <p:nvSpPr>
              <p:cNvPr id="22576" name="Line 35"/>
              <p:cNvSpPr>
                <a:spLocks noChangeShapeType="1"/>
              </p:cNvSpPr>
              <p:nvPr/>
            </p:nvSpPr>
            <p:spPr bwMode="auto">
              <a:xfrm>
                <a:off x="3264" y="2160"/>
                <a:ext cx="192" cy="0"/>
              </a:xfrm>
              <a:prstGeom prst="line">
                <a:avLst/>
              </a:prstGeom>
              <a:noFill/>
              <a:ln w="38100">
                <a:solidFill>
                  <a:srgbClr val="FF0000"/>
                </a:solidFill>
                <a:round/>
              </a:ln>
            </p:spPr>
            <p:txBody>
              <a:bodyPr/>
              <a:lstStyle/>
              <a:p>
                <a:endParaRPr lang="zh-CN" altLang="en-US"/>
              </a:p>
            </p:txBody>
          </p:sp>
          <p:sp>
            <p:nvSpPr>
              <p:cNvPr id="22577" name="Text Box 36"/>
              <p:cNvSpPr txBox="1">
                <a:spLocks noChangeArrowheads="1"/>
              </p:cNvSpPr>
              <p:nvPr/>
            </p:nvSpPr>
            <p:spPr bwMode="auto">
              <a:xfrm>
                <a:off x="3216" y="1920"/>
                <a:ext cx="576" cy="250"/>
              </a:xfrm>
              <a:prstGeom prst="rect">
                <a:avLst/>
              </a:prstGeom>
              <a:noFill/>
              <a:ln w="9525" algn="ctr">
                <a:noFill/>
                <a:miter lim="800000"/>
              </a:ln>
            </p:spPr>
            <p:txBody>
              <a:bodyPr>
                <a:spAutoFit/>
              </a:bodyPr>
              <a:lstStyle/>
              <a:p>
                <a:pPr eaLnBrk="1" hangingPunct="1">
                  <a:spcBef>
                    <a:spcPct val="50000"/>
                  </a:spcBef>
                </a:pPr>
                <a:r>
                  <a:rPr lang="zh-CN" altLang="en-US" sz="2000">
                    <a:solidFill>
                      <a:srgbClr val="FF0000"/>
                    </a:solidFill>
                  </a:rPr>
                  <a:t>磁臂</a:t>
                </a:r>
              </a:p>
            </p:txBody>
          </p:sp>
        </p:grpSp>
        <p:grpSp>
          <p:nvGrpSpPr>
            <p:cNvPr id="22548" name="Group 37"/>
            <p:cNvGrpSpPr/>
            <p:nvPr/>
          </p:nvGrpSpPr>
          <p:grpSpPr bwMode="auto">
            <a:xfrm>
              <a:off x="4896" y="2688"/>
              <a:ext cx="624" cy="611"/>
              <a:chOff x="500" y="1776"/>
              <a:chExt cx="1237" cy="1139"/>
            </a:xfrm>
          </p:grpSpPr>
          <p:sp>
            <p:nvSpPr>
              <p:cNvPr id="22551" name="Oval 38"/>
              <p:cNvSpPr>
                <a:spLocks noChangeArrowheads="1"/>
              </p:cNvSpPr>
              <p:nvPr/>
            </p:nvSpPr>
            <p:spPr bwMode="auto">
              <a:xfrm rot="4930609">
                <a:off x="549" y="1727"/>
                <a:ext cx="1139" cy="1237"/>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2552" name="Oval 39"/>
              <p:cNvSpPr>
                <a:spLocks noChangeArrowheads="1"/>
              </p:cNvSpPr>
              <p:nvPr/>
            </p:nvSpPr>
            <p:spPr bwMode="auto">
              <a:xfrm rot="4930609">
                <a:off x="677" y="1866"/>
                <a:ext cx="883" cy="959"/>
              </a:xfrm>
              <a:prstGeom prst="ellipse">
                <a:avLst/>
              </a:prstGeom>
              <a:solidFill>
                <a:srgbClr val="FF66CC"/>
              </a:solidFill>
              <a:ln w="25400">
                <a:solidFill>
                  <a:schemeClr val="tx1"/>
                </a:solidFill>
                <a:round/>
              </a:ln>
            </p:spPr>
            <p:txBody>
              <a:bodyPr wrap="none" anchor="ctr"/>
              <a:lstStyle/>
              <a:p>
                <a:pPr eaLnBrk="1" hangingPunct="1"/>
                <a:endParaRPr lang="zh-CN" altLang="en-US"/>
              </a:p>
            </p:txBody>
          </p:sp>
          <p:sp>
            <p:nvSpPr>
              <p:cNvPr id="22553" name="Oval 40"/>
              <p:cNvSpPr>
                <a:spLocks noChangeArrowheads="1"/>
              </p:cNvSpPr>
              <p:nvPr/>
            </p:nvSpPr>
            <p:spPr bwMode="auto">
              <a:xfrm rot="4930609">
                <a:off x="804" y="2004"/>
                <a:ext cx="629" cy="683"/>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2554" name="Line 41"/>
              <p:cNvSpPr>
                <a:spLocks noChangeShapeType="1"/>
              </p:cNvSpPr>
              <p:nvPr/>
            </p:nvSpPr>
            <p:spPr bwMode="auto">
              <a:xfrm rot="4930609">
                <a:off x="707" y="2338"/>
                <a:ext cx="0" cy="128"/>
              </a:xfrm>
              <a:prstGeom prst="line">
                <a:avLst/>
              </a:prstGeom>
              <a:noFill/>
              <a:ln w="25400">
                <a:solidFill>
                  <a:schemeClr val="tx1"/>
                </a:solidFill>
                <a:round/>
              </a:ln>
            </p:spPr>
            <p:txBody>
              <a:bodyPr wrap="none" anchor="ctr"/>
              <a:lstStyle/>
              <a:p>
                <a:endParaRPr lang="zh-CN" altLang="en-US"/>
              </a:p>
            </p:txBody>
          </p:sp>
          <p:sp>
            <p:nvSpPr>
              <p:cNvPr id="22555" name="Line 42"/>
              <p:cNvSpPr>
                <a:spLocks noChangeShapeType="1"/>
              </p:cNvSpPr>
              <p:nvPr/>
            </p:nvSpPr>
            <p:spPr bwMode="auto">
              <a:xfrm rot="4930609" flipV="1">
                <a:off x="746" y="2058"/>
                <a:ext cx="85" cy="115"/>
              </a:xfrm>
              <a:prstGeom prst="line">
                <a:avLst/>
              </a:prstGeom>
              <a:noFill/>
              <a:ln w="25400">
                <a:solidFill>
                  <a:schemeClr val="tx1"/>
                </a:solidFill>
                <a:round/>
              </a:ln>
            </p:spPr>
            <p:txBody>
              <a:bodyPr wrap="none" anchor="ctr"/>
              <a:lstStyle/>
              <a:p>
                <a:endParaRPr lang="zh-CN" altLang="en-US"/>
              </a:p>
            </p:txBody>
          </p:sp>
        </p:grpSp>
        <p:sp>
          <p:nvSpPr>
            <p:cNvPr id="22549" name="Line 43"/>
            <p:cNvSpPr>
              <a:spLocks noChangeShapeType="1"/>
            </p:cNvSpPr>
            <p:nvPr/>
          </p:nvSpPr>
          <p:spPr bwMode="auto">
            <a:xfrm>
              <a:off x="4944" y="2496"/>
              <a:ext cx="432" cy="240"/>
            </a:xfrm>
            <a:prstGeom prst="line">
              <a:avLst/>
            </a:prstGeom>
            <a:noFill/>
            <a:ln w="9525">
              <a:solidFill>
                <a:schemeClr val="tx1"/>
              </a:solidFill>
              <a:round/>
              <a:tailEnd type="triangle" w="med" len="med"/>
            </a:ln>
          </p:spPr>
          <p:txBody>
            <a:bodyPr/>
            <a:lstStyle/>
            <a:p>
              <a:endParaRPr lang="zh-CN" altLang="en-US"/>
            </a:p>
          </p:txBody>
        </p:sp>
        <p:sp>
          <p:nvSpPr>
            <p:cNvPr id="22550" name="Line 44"/>
            <p:cNvSpPr>
              <a:spLocks noChangeShapeType="1"/>
            </p:cNvSpPr>
            <p:nvPr/>
          </p:nvSpPr>
          <p:spPr bwMode="auto">
            <a:xfrm>
              <a:off x="3552" y="2496"/>
              <a:ext cx="1584" cy="816"/>
            </a:xfrm>
            <a:prstGeom prst="line">
              <a:avLst/>
            </a:prstGeom>
            <a:noFill/>
            <a:ln w="9525">
              <a:solidFill>
                <a:schemeClr val="tx1"/>
              </a:solidFill>
              <a:round/>
              <a:tailEnd type="triangle" w="med" len="med"/>
            </a:ln>
          </p:spPr>
          <p:txBody>
            <a:bodyPr/>
            <a:lstStyle/>
            <a:p>
              <a:endParaRPr lang="zh-CN" altLang="en-US"/>
            </a:p>
          </p:txBody>
        </p:sp>
      </p:grpSp>
      <p:grpSp>
        <p:nvGrpSpPr>
          <p:cNvPr id="8" name="Group 45"/>
          <p:cNvGrpSpPr/>
          <p:nvPr/>
        </p:nvGrpSpPr>
        <p:grpSpPr bwMode="auto">
          <a:xfrm>
            <a:off x="6110288" y="1447800"/>
            <a:ext cx="1752600" cy="1247775"/>
            <a:chOff x="3753" y="1728"/>
            <a:chExt cx="1104" cy="786"/>
          </a:xfrm>
        </p:grpSpPr>
        <p:sp>
          <p:nvSpPr>
            <p:cNvPr id="22545" name="AutoShape 4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ln>
          </p:spPr>
          <p:txBody>
            <a:bodyPr wrap="none" anchor="ctr"/>
            <a:lstStyle/>
            <a:p>
              <a:pPr eaLnBrk="1" hangingPunct="1"/>
              <a:endParaRPr lang="zh-CN" altLang="en-US"/>
            </a:p>
          </p:txBody>
        </p:sp>
        <p:sp>
          <p:nvSpPr>
            <p:cNvPr id="22546" name="AutoShape 4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ln>
          </p:spPr>
          <p:txBody>
            <a:bodyPr wrap="none" anchor="ctr"/>
            <a:lstStyle/>
            <a:p>
              <a:pPr eaLnBrk="1" hangingPunct="1"/>
              <a:endParaRPr lang="zh-CN" altLang="en-US"/>
            </a:p>
          </p:txBody>
        </p:sp>
      </p:grpSp>
      <p:sp>
        <p:nvSpPr>
          <p:cNvPr id="518192" name="AutoShape 48"/>
          <p:cNvSpPr>
            <a:spLocks noChangeArrowheads="1"/>
          </p:cNvSpPr>
          <p:nvPr/>
        </p:nvSpPr>
        <p:spPr bwMode="auto">
          <a:xfrm rot="10800000">
            <a:off x="4572000" y="4572000"/>
            <a:ext cx="3581400" cy="838200"/>
          </a:xfrm>
          <a:prstGeom prst="wedgeRoundRectCallout">
            <a:avLst>
              <a:gd name="adj1" fmla="val 71407"/>
              <a:gd name="adj2" fmla="val 15718"/>
              <a:gd name="adj3" fmla="val 16667"/>
            </a:avLst>
          </a:prstGeom>
          <a:solidFill>
            <a:schemeClr val="bg1"/>
          </a:solidFill>
          <a:ln w="9525">
            <a:solidFill>
              <a:schemeClr val="tx1"/>
            </a:solidFill>
            <a:miter lim="800000"/>
          </a:ln>
        </p:spPr>
        <p:txBody>
          <a:bodyPr rot="10800000"/>
          <a:lstStyle/>
          <a:p>
            <a:pPr algn="ctr" eaLnBrk="1" hangingPunct="1"/>
            <a:r>
              <a:rPr lang="zh-CN" altLang="en-US" sz="2400"/>
              <a:t>让这些扇区的编址邻近</a:t>
            </a:r>
            <a:r>
              <a:rPr lang="en-US" altLang="zh-CN" sz="2400"/>
              <a:t>:</a:t>
            </a:r>
            <a:r>
              <a:rPr lang="zh-CN" altLang="en-US" sz="2400"/>
              <a:t>因为局部性</a:t>
            </a:r>
            <a:r>
              <a:rPr lang="en-US" altLang="zh-CN" sz="2400"/>
              <a:t>!</a:t>
            </a:r>
          </a:p>
        </p:txBody>
      </p:sp>
      <p:sp>
        <p:nvSpPr>
          <p:cNvPr id="518193" name="AutoShape 49"/>
          <p:cNvSpPr>
            <a:spLocks noChangeArrowheads="1"/>
          </p:cNvSpPr>
          <p:nvPr/>
        </p:nvSpPr>
        <p:spPr bwMode="auto">
          <a:xfrm rot="10800000">
            <a:off x="7772400" y="838200"/>
            <a:ext cx="1371600" cy="533400"/>
          </a:xfrm>
          <a:prstGeom prst="wedgeRoundRectCallout">
            <a:avLst>
              <a:gd name="adj1" fmla="val 54167"/>
              <a:gd name="adj2" fmla="val -70241"/>
              <a:gd name="adj3" fmla="val 16667"/>
            </a:avLst>
          </a:prstGeom>
          <a:solidFill>
            <a:schemeClr val="bg1"/>
          </a:solidFill>
          <a:ln w="9525">
            <a:solidFill>
              <a:schemeClr val="tx1"/>
            </a:solidFill>
            <a:miter lim="800000"/>
          </a:ln>
        </p:spPr>
        <p:txBody>
          <a:bodyPr rot="10800000"/>
          <a:lstStyle/>
          <a:p>
            <a:pPr algn="ctr" eaLnBrk="1" hangingPunct="1"/>
            <a:r>
              <a:rPr lang="zh-CN" altLang="en-US" sz="2400"/>
              <a:t>柱面</a:t>
            </a:r>
            <a:r>
              <a:rPr lang="en-US" altLang="zh-CN" sz="2400"/>
              <a:t>!</a:t>
            </a:r>
          </a:p>
        </p:txBody>
      </p:sp>
      <p:grpSp>
        <p:nvGrpSpPr>
          <p:cNvPr id="9" name="Group 50"/>
          <p:cNvGrpSpPr/>
          <p:nvPr/>
        </p:nvGrpSpPr>
        <p:grpSpPr bwMode="auto">
          <a:xfrm>
            <a:off x="1066800" y="5334000"/>
            <a:ext cx="6858000" cy="603250"/>
            <a:chOff x="672" y="1488"/>
            <a:chExt cx="4320" cy="380"/>
          </a:xfrm>
        </p:grpSpPr>
        <p:sp>
          <p:nvSpPr>
            <p:cNvPr id="22543" name="Rectangle 51"/>
            <p:cNvSpPr>
              <a:spLocks noChangeArrowheads="1"/>
            </p:cNvSpPr>
            <p:nvPr/>
          </p:nvSpPr>
          <p:spPr bwMode="auto">
            <a:xfrm>
              <a:off x="672" y="1488"/>
              <a:ext cx="4320" cy="380"/>
            </a:xfrm>
            <a:prstGeom prst="rect">
              <a:avLst/>
            </a:prstGeom>
            <a:noFill/>
            <a:ln w="9525">
              <a:noFill/>
              <a:miter lim="800000"/>
            </a:ln>
          </p:spPr>
          <p:txBody>
            <a:bodyPr>
              <a:spAutoFit/>
            </a:bodyPr>
            <a:lstStyle/>
            <a:p>
              <a:pPr lvl="1" eaLnBrk="1" hangingPunct="1">
                <a:lnSpc>
                  <a:spcPct val="140000"/>
                </a:lnSpc>
              </a:pPr>
              <a:r>
                <a:rPr lang="zh-CN" altLang="en-US" sz="2400"/>
                <a:t>扇区编址</a:t>
              </a:r>
              <a:r>
                <a:rPr lang="en-US" altLang="zh-CN" sz="2400"/>
                <a:t>(1): </a:t>
              </a:r>
              <a:r>
                <a:rPr lang="en-US" altLang="zh-CN" sz="2400">
                  <a:solidFill>
                    <a:srgbClr val="FF0000"/>
                  </a:solidFill>
                </a:rPr>
                <a:t>CHS(Cylinder/Head/Sector)</a:t>
              </a:r>
            </a:p>
          </p:txBody>
        </p:sp>
        <p:pic>
          <p:nvPicPr>
            <p:cNvPr id="22544" name="Picture 52"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grpSp>
        <p:nvGrpSpPr>
          <p:cNvPr id="10" name="Group 53"/>
          <p:cNvGrpSpPr/>
          <p:nvPr/>
        </p:nvGrpSpPr>
        <p:grpSpPr bwMode="auto">
          <a:xfrm>
            <a:off x="1066800" y="5791200"/>
            <a:ext cx="6858000" cy="1127125"/>
            <a:chOff x="672" y="1392"/>
            <a:chExt cx="4320" cy="710"/>
          </a:xfrm>
        </p:grpSpPr>
        <p:sp>
          <p:nvSpPr>
            <p:cNvPr id="22541" name="Rectangle 54"/>
            <p:cNvSpPr>
              <a:spLocks noChangeArrowheads="1"/>
            </p:cNvSpPr>
            <p:nvPr/>
          </p:nvSpPr>
          <p:spPr bwMode="auto">
            <a:xfrm>
              <a:off x="672" y="1392"/>
              <a:ext cx="4320" cy="710"/>
            </a:xfrm>
            <a:prstGeom prst="rect">
              <a:avLst/>
            </a:prstGeom>
            <a:noFill/>
            <a:ln w="9525">
              <a:noFill/>
              <a:miter lim="800000"/>
            </a:ln>
          </p:spPr>
          <p:txBody>
            <a:bodyPr>
              <a:spAutoFit/>
            </a:bodyPr>
            <a:lstStyle/>
            <a:p>
              <a:pPr lvl="1" eaLnBrk="1" hangingPunct="1">
                <a:lnSpc>
                  <a:spcPct val="140000"/>
                </a:lnSpc>
              </a:pPr>
              <a:r>
                <a:rPr lang="zh-CN" altLang="en-US" sz="2400"/>
                <a:t>扇区编址</a:t>
              </a:r>
              <a:r>
                <a:rPr lang="en-US" altLang="zh-CN" sz="2400"/>
                <a:t>(2): </a:t>
              </a:r>
              <a:r>
                <a:rPr lang="zh-CN" altLang="en-US" sz="2400">
                  <a:solidFill>
                    <a:srgbClr val="FF0000"/>
                  </a:solidFill>
                </a:rPr>
                <a:t>扇区编号（</a:t>
              </a:r>
              <a:r>
                <a:rPr lang="en-US" altLang="zh-CN" sz="2400">
                  <a:solidFill>
                    <a:srgbClr val="FF0000"/>
                  </a:solidFill>
                </a:rPr>
                <a:t>Logical Block Addressing</a:t>
              </a:r>
              <a:r>
                <a:rPr lang="zh-CN" altLang="en-US" sz="2400">
                  <a:solidFill>
                    <a:srgbClr val="FF0000"/>
                  </a:solidFill>
                </a:rPr>
                <a:t> </a:t>
              </a:r>
              <a:r>
                <a:rPr lang="en-US" altLang="zh-CN" sz="2400">
                  <a:solidFill>
                    <a:srgbClr val="FF0000"/>
                  </a:solidFill>
                </a:rPr>
                <a:t>LBA)</a:t>
              </a:r>
              <a:endParaRPr lang="zh-CN" altLang="en-US" sz="2400">
                <a:solidFill>
                  <a:srgbClr val="FF0000"/>
                </a:solidFill>
              </a:endParaRPr>
            </a:p>
          </p:txBody>
        </p:sp>
        <p:pic>
          <p:nvPicPr>
            <p:cNvPr id="22542" name="Picture 55" descr="j0115835"/>
            <p:cNvPicPr>
              <a:picLocks noChangeAspect="1" noChangeArrowheads="1"/>
            </p:cNvPicPr>
            <p:nvPr/>
          </p:nvPicPr>
          <p:blipFill>
            <a:blip r:embed="rId2" cstate="print"/>
            <a:srcRect/>
            <a:stretch>
              <a:fillRect/>
            </a:stretch>
          </p:blipFill>
          <p:spPr bwMode="auto">
            <a:xfrm>
              <a:off x="837" y="165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dissolve">
                                      <p:cBhvr>
                                        <p:cTn id="7" dur="500"/>
                                        <p:tgtEl>
                                          <p:spTgt spid="5181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8192"/>
                                        </p:tgtEl>
                                        <p:attrNameLst>
                                          <p:attrName>style.visibility</p:attrName>
                                        </p:attrNameLst>
                                      </p:cBhvr>
                                      <p:to>
                                        <p:strVal val="visible"/>
                                      </p:to>
                                    </p:set>
                                    <p:animEffect transition="in" filter="dissolve">
                                      <p:cBhvr>
                                        <p:cTn id="32" dur="500"/>
                                        <p:tgtEl>
                                          <p:spTgt spid="51819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8193"/>
                                        </p:tgtEl>
                                        <p:attrNameLst>
                                          <p:attrName>style.visibility</p:attrName>
                                        </p:attrNameLst>
                                      </p:cBhvr>
                                      <p:to>
                                        <p:strVal val="visible"/>
                                      </p:to>
                                    </p:set>
                                    <p:animEffect transition="in" filter="dissolve">
                                      <p:cBhvr>
                                        <p:cTn id="42" dur="500"/>
                                        <p:tgtEl>
                                          <p:spTgt spid="51819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p:bldP spid="518192" grpId="0" animBg="1"/>
      <p:bldP spid="51819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63" name="Text Box 95"/>
          <p:cNvSpPr txBox="1">
            <a:spLocks noChangeArrowheads="1"/>
          </p:cNvSpPr>
          <p:nvPr/>
        </p:nvSpPr>
        <p:spPr bwMode="auto">
          <a:xfrm>
            <a:off x="76200" y="6096000"/>
            <a:ext cx="8153400" cy="457200"/>
          </a:xfrm>
          <a:prstGeom prst="rect">
            <a:avLst/>
          </a:prstGeom>
          <a:noFill/>
          <a:ln w="9525" algn="ctr">
            <a:noFill/>
            <a:miter lim="800000"/>
          </a:ln>
        </p:spPr>
        <p:txBody>
          <a:bodyPr>
            <a:spAutoFit/>
          </a:bodyPr>
          <a:lstStyle/>
          <a:p>
            <a:pPr eaLnBrk="1" hangingPunct="1">
              <a:spcBef>
                <a:spcPct val="50000"/>
              </a:spcBef>
            </a:pPr>
            <a:r>
              <a:rPr lang="zh-CN" altLang="en-US" sz="2400" dirty="0">
                <a:solidFill>
                  <a:srgbClr val="0000CC"/>
                </a:solidFill>
              </a:rPr>
              <a:t>已知</a:t>
            </a:r>
            <a:r>
              <a:rPr lang="en-US" altLang="zh-CN" sz="2400" dirty="0">
                <a:solidFill>
                  <a:srgbClr val="0000CC"/>
                </a:solidFill>
              </a:rPr>
              <a:t>A</a:t>
            </a:r>
            <a:r>
              <a:rPr lang="zh-CN" altLang="en-US" sz="2400" dirty="0">
                <a:solidFill>
                  <a:srgbClr val="0000CC"/>
                </a:solidFill>
              </a:rPr>
              <a:t>，则 </a:t>
            </a:r>
            <a:r>
              <a:rPr lang="en-US" altLang="zh-CN" sz="2400" dirty="0">
                <a:solidFill>
                  <a:srgbClr val="0000CC"/>
                </a:solidFill>
              </a:rPr>
              <a:t>s</a:t>
            </a:r>
            <a:r>
              <a:rPr lang="en-US" altLang="zh-CN" sz="2400" dirty="0">
                <a:solidFill>
                  <a:srgbClr val="FF0000"/>
                </a:solidFill>
              </a:rPr>
              <a:t> = A%S</a:t>
            </a:r>
            <a:r>
              <a:rPr lang="zh-CN" altLang="en-US" sz="2400" dirty="0">
                <a:solidFill>
                  <a:srgbClr val="FF0000"/>
                </a:solidFill>
              </a:rPr>
              <a:t>；</a:t>
            </a:r>
            <a:r>
              <a:rPr lang="en-US" altLang="zh-CN" sz="2400" dirty="0">
                <a:solidFill>
                  <a:srgbClr val="0000CC"/>
                </a:solidFill>
              </a:rPr>
              <a:t>h</a:t>
            </a:r>
            <a:r>
              <a:rPr lang="en-US" altLang="zh-CN" sz="2400" dirty="0">
                <a:solidFill>
                  <a:srgbClr val="FF0000"/>
                </a:solidFill>
              </a:rPr>
              <a:t> = [A/S]%H</a:t>
            </a:r>
            <a:r>
              <a:rPr lang="zh-CN" altLang="en-US" sz="2400" dirty="0">
                <a:solidFill>
                  <a:srgbClr val="FF0000"/>
                </a:solidFill>
              </a:rPr>
              <a:t>；</a:t>
            </a:r>
            <a:r>
              <a:rPr lang="en-US" altLang="zh-CN" sz="2400" dirty="0">
                <a:solidFill>
                  <a:srgbClr val="0000CC"/>
                </a:solidFill>
              </a:rPr>
              <a:t>c</a:t>
            </a:r>
            <a:r>
              <a:rPr lang="en-US" altLang="zh-CN" sz="2400" dirty="0">
                <a:solidFill>
                  <a:srgbClr val="FF0000"/>
                </a:solidFill>
              </a:rPr>
              <a:t> = [A/(H*S)]</a:t>
            </a:r>
            <a:endParaRPr lang="en-US" altLang="zh-CN" sz="2400" dirty="0"/>
          </a:p>
        </p:txBody>
      </p:sp>
      <p:sp>
        <p:nvSpPr>
          <p:cNvPr id="4101" name="Rectangle 2"/>
          <p:cNvSpPr>
            <a:spLocks noGrp="1" noChangeArrowheads="1"/>
          </p:cNvSpPr>
          <p:nvPr>
            <p:ph type="title"/>
          </p:nvPr>
        </p:nvSpPr>
        <p:spPr/>
        <p:txBody>
          <a:bodyPr/>
          <a:lstStyle/>
          <a:p>
            <a:pPr eaLnBrk="1" hangingPunct="1"/>
            <a:r>
              <a:rPr lang="zh-CN" altLang="en-US"/>
              <a:t>扇区编号</a:t>
            </a:r>
            <a:r>
              <a:rPr lang="en-US" altLang="zh-CN"/>
              <a:t>—</a:t>
            </a:r>
            <a:r>
              <a:rPr lang="zh-CN" altLang="en-US"/>
              <a:t>现代磁盘的常见寻址方式</a:t>
            </a:r>
          </a:p>
        </p:txBody>
      </p:sp>
      <p:graphicFrame>
        <p:nvGraphicFramePr>
          <p:cNvPr id="4098" name="Object 101"/>
          <p:cNvGraphicFramePr>
            <a:graphicFrameLocks noGrp="1" noChangeAspect="1"/>
          </p:cNvGraphicFramePr>
          <p:nvPr>
            <p:ph sz="half" idx="1"/>
          </p:nvPr>
        </p:nvGraphicFramePr>
        <p:xfrm>
          <a:off x="2439988" y="3416300"/>
          <a:ext cx="228600" cy="228600"/>
        </p:xfrm>
        <a:graphic>
          <a:graphicData uri="http://schemas.openxmlformats.org/presentationml/2006/ole">
            <mc:AlternateContent xmlns:mc="http://schemas.openxmlformats.org/markup-compatibility/2006">
              <mc:Choice xmlns:v="urn:schemas-microsoft-com:vml" Requires="v">
                <p:oleObj name="公式" r:id="rId3" imgW="228600" imgH="228600" progId="Equation.3">
                  <p:embed/>
                </p:oleObj>
              </mc:Choice>
              <mc:Fallback>
                <p:oleObj name="公式" r:id="rId3" imgW="228600" imgH="228600" progId="Equation.3">
                  <p:embed/>
                  <p:pic>
                    <p:nvPicPr>
                      <p:cNvPr id="0" name="Object 10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9988" y="3416300"/>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05"/>
          <p:cNvGraphicFramePr>
            <a:graphicFrameLocks noGrp="1" noChangeAspect="1"/>
          </p:cNvGraphicFramePr>
          <p:nvPr>
            <p:ph sz="quarter" idx="2"/>
          </p:nvPr>
        </p:nvGraphicFramePr>
        <p:xfrm>
          <a:off x="6477000" y="2246313"/>
          <a:ext cx="228600" cy="228600"/>
        </p:xfrm>
        <a:graphic>
          <a:graphicData uri="http://schemas.openxmlformats.org/presentationml/2006/ole">
            <mc:AlternateContent xmlns:mc="http://schemas.openxmlformats.org/markup-compatibility/2006">
              <mc:Choice xmlns:v="urn:schemas-microsoft-com:vml" Requires="v">
                <p:oleObj name="公式" r:id="rId5" imgW="228600" imgH="228600" progId="Equation.3">
                  <p:embed/>
                </p:oleObj>
              </mc:Choice>
              <mc:Fallback>
                <p:oleObj name="公式" r:id="rId5" imgW="228600" imgH="228600" progId="Equation.3">
                  <p:embed/>
                  <p:pic>
                    <p:nvPicPr>
                      <p:cNvPr id="0" name="Object 10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246313"/>
                        <a:ext cx="228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02" name="Group 3"/>
          <p:cNvGrpSpPr/>
          <p:nvPr/>
        </p:nvGrpSpPr>
        <p:grpSpPr bwMode="auto">
          <a:xfrm>
            <a:off x="5791200" y="1143000"/>
            <a:ext cx="3505200" cy="2819400"/>
            <a:chOff x="3552" y="1536"/>
            <a:chExt cx="2208" cy="1776"/>
          </a:xfrm>
        </p:grpSpPr>
        <p:grpSp>
          <p:nvGrpSpPr>
            <p:cNvPr id="4158" name="Group 4"/>
            <p:cNvGrpSpPr/>
            <p:nvPr/>
          </p:nvGrpSpPr>
          <p:grpSpPr bwMode="auto">
            <a:xfrm>
              <a:off x="3552" y="1536"/>
              <a:ext cx="2208" cy="1231"/>
              <a:chOff x="1584" y="1562"/>
              <a:chExt cx="2208" cy="1231"/>
            </a:xfrm>
          </p:grpSpPr>
          <p:sp>
            <p:nvSpPr>
              <p:cNvPr id="4167" name="Oval 5"/>
              <p:cNvSpPr>
                <a:spLocks noChangeArrowheads="1"/>
              </p:cNvSpPr>
              <p:nvPr/>
            </p:nvSpPr>
            <p:spPr bwMode="auto">
              <a:xfrm>
                <a:off x="2832" y="2505"/>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68" name="Oval 6"/>
              <p:cNvSpPr>
                <a:spLocks noChangeArrowheads="1"/>
              </p:cNvSpPr>
              <p:nvPr/>
            </p:nvSpPr>
            <p:spPr bwMode="auto">
              <a:xfrm>
                <a:off x="2832" y="2160"/>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69" name="Oval 7"/>
              <p:cNvSpPr>
                <a:spLocks noChangeArrowheads="1"/>
              </p:cNvSpPr>
              <p:nvPr/>
            </p:nvSpPr>
            <p:spPr bwMode="auto">
              <a:xfrm>
                <a:off x="2832" y="1824"/>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70" name="AutoShape 8"/>
              <p:cNvSpPr>
                <a:spLocks noChangeArrowheads="1"/>
              </p:cNvSpPr>
              <p:nvPr/>
            </p:nvSpPr>
            <p:spPr bwMode="auto">
              <a:xfrm>
                <a:off x="2208" y="2531"/>
                <a:ext cx="192" cy="262"/>
              </a:xfrm>
              <a:prstGeom prst="can">
                <a:avLst>
                  <a:gd name="adj" fmla="val 37905"/>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4171" name="Oval 9"/>
              <p:cNvSpPr>
                <a:spLocks noChangeArrowheads="1"/>
              </p:cNvSpPr>
              <p:nvPr/>
            </p:nvSpPr>
            <p:spPr bwMode="auto">
              <a:xfrm>
                <a:off x="1584" y="2397"/>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4172" name="AutoShape 10"/>
              <p:cNvSpPr>
                <a:spLocks noChangeArrowheads="1"/>
              </p:cNvSpPr>
              <p:nvPr/>
            </p:nvSpPr>
            <p:spPr bwMode="auto">
              <a:xfrm>
                <a:off x="2208" y="2112"/>
                <a:ext cx="192" cy="336"/>
              </a:xfrm>
              <a:prstGeom prst="can">
                <a:avLst>
                  <a:gd name="adj" fmla="val 48611"/>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4173" name="Oval 11"/>
              <p:cNvSpPr>
                <a:spLocks noChangeArrowheads="1"/>
              </p:cNvSpPr>
              <p:nvPr/>
            </p:nvSpPr>
            <p:spPr bwMode="auto">
              <a:xfrm>
                <a:off x="1584" y="2064"/>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4174" name="AutoShape 12"/>
              <p:cNvSpPr>
                <a:spLocks noChangeArrowheads="1"/>
              </p:cNvSpPr>
              <p:nvPr/>
            </p:nvSpPr>
            <p:spPr bwMode="auto">
              <a:xfrm>
                <a:off x="2208" y="1824"/>
                <a:ext cx="192" cy="336"/>
              </a:xfrm>
              <a:prstGeom prst="can">
                <a:avLst>
                  <a:gd name="adj" fmla="val 48611"/>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4175" name="Oval 13"/>
              <p:cNvSpPr>
                <a:spLocks noChangeArrowheads="1"/>
              </p:cNvSpPr>
              <p:nvPr/>
            </p:nvSpPr>
            <p:spPr bwMode="auto">
              <a:xfrm>
                <a:off x="1584" y="1728"/>
                <a:ext cx="1443" cy="20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4176" name="AutoShape 14"/>
              <p:cNvSpPr>
                <a:spLocks noChangeArrowheads="1"/>
              </p:cNvSpPr>
              <p:nvPr/>
            </p:nvSpPr>
            <p:spPr bwMode="auto">
              <a:xfrm>
                <a:off x="2208" y="1562"/>
                <a:ext cx="192" cy="262"/>
              </a:xfrm>
              <a:prstGeom prst="can">
                <a:avLst>
                  <a:gd name="adj" fmla="val 40104"/>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sp>
            <p:nvSpPr>
              <p:cNvPr id="4177" name="Oval 15"/>
              <p:cNvSpPr>
                <a:spLocks noChangeArrowheads="1"/>
              </p:cNvSpPr>
              <p:nvPr/>
            </p:nvSpPr>
            <p:spPr bwMode="auto">
              <a:xfrm>
                <a:off x="2832" y="1776"/>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78" name="Oval 16"/>
              <p:cNvSpPr>
                <a:spLocks noChangeArrowheads="1"/>
              </p:cNvSpPr>
              <p:nvPr/>
            </p:nvSpPr>
            <p:spPr bwMode="auto">
              <a:xfrm>
                <a:off x="2832" y="2112"/>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79" name="Oval 17"/>
              <p:cNvSpPr>
                <a:spLocks noChangeArrowheads="1"/>
              </p:cNvSpPr>
              <p:nvPr/>
            </p:nvSpPr>
            <p:spPr bwMode="auto">
              <a:xfrm>
                <a:off x="2832" y="2457"/>
                <a:ext cx="240" cy="60"/>
              </a:xfrm>
              <a:prstGeom prst="ellipse">
                <a:avLst/>
              </a:prstGeom>
              <a:solidFill>
                <a:srgbClr val="FF0000"/>
              </a:solidFill>
              <a:ln w="25400">
                <a:solidFill>
                  <a:schemeClr val="tx1"/>
                </a:solidFill>
                <a:round/>
              </a:ln>
            </p:spPr>
            <p:txBody>
              <a:bodyPr wrap="none" anchor="ctr"/>
              <a:lstStyle/>
              <a:p>
                <a:pPr eaLnBrk="1" hangingPunct="1"/>
                <a:endParaRPr lang="zh-CN" altLang="en-US"/>
              </a:p>
            </p:txBody>
          </p:sp>
          <p:sp>
            <p:nvSpPr>
              <p:cNvPr id="4180" name="Line 18"/>
              <p:cNvSpPr>
                <a:spLocks noChangeShapeType="1"/>
              </p:cNvSpPr>
              <p:nvPr/>
            </p:nvSpPr>
            <p:spPr bwMode="auto">
              <a:xfrm>
                <a:off x="3063" y="1806"/>
                <a:ext cx="192" cy="0"/>
              </a:xfrm>
              <a:prstGeom prst="line">
                <a:avLst/>
              </a:prstGeom>
              <a:noFill/>
              <a:ln w="28575">
                <a:solidFill>
                  <a:srgbClr val="FF0000"/>
                </a:solidFill>
                <a:round/>
              </a:ln>
            </p:spPr>
            <p:txBody>
              <a:bodyPr/>
              <a:lstStyle/>
              <a:p>
                <a:endParaRPr lang="zh-CN" altLang="en-US"/>
              </a:p>
            </p:txBody>
          </p:sp>
          <p:sp>
            <p:nvSpPr>
              <p:cNvPr id="4181" name="Line 19"/>
              <p:cNvSpPr>
                <a:spLocks noChangeShapeType="1"/>
              </p:cNvSpPr>
              <p:nvPr/>
            </p:nvSpPr>
            <p:spPr bwMode="auto">
              <a:xfrm>
                <a:off x="3063" y="1857"/>
                <a:ext cx="192" cy="0"/>
              </a:xfrm>
              <a:prstGeom prst="line">
                <a:avLst/>
              </a:prstGeom>
              <a:noFill/>
              <a:ln w="28575">
                <a:solidFill>
                  <a:srgbClr val="FF0000"/>
                </a:solidFill>
                <a:round/>
              </a:ln>
            </p:spPr>
            <p:txBody>
              <a:bodyPr/>
              <a:lstStyle/>
              <a:p>
                <a:endParaRPr lang="zh-CN" altLang="en-US"/>
              </a:p>
            </p:txBody>
          </p:sp>
          <p:sp>
            <p:nvSpPr>
              <p:cNvPr id="4182" name="Line 20"/>
              <p:cNvSpPr>
                <a:spLocks noChangeShapeType="1"/>
              </p:cNvSpPr>
              <p:nvPr/>
            </p:nvSpPr>
            <p:spPr bwMode="auto">
              <a:xfrm>
                <a:off x="3051" y="2139"/>
                <a:ext cx="192" cy="0"/>
              </a:xfrm>
              <a:prstGeom prst="line">
                <a:avLst/>
              </a:prstGeom>
              <a:noFill/>
              <a:ln w="28575">
                <a:solidFill>
                  <a:srgbClr val="FF0000"/>
                </a:solidFill>
                <a:round/>
              </a:ln>
            </p:spPr>
            <p:txBody>
              <a:bodyPr/>
              <a:lstStyle/>
              <a:p>
                <a:endParaRPr lang="zh-CN" altLang="en-US"/>
              </a:p>
            </p:txBody>
          </p:sp>
          <p:sp>
            <p:nvSpPr>
              <p:cNvPr id="4183" name="Line 21"/>
              <p:cNvSpPr>
                <a:spLocks noChangeShapeType="1"/>
              </p:cNvSpPr>
              <p:nvPr/>
            </p:nvSpPr>
            <p:spPr bwMode="auto">
              <a:xfrm>
                <a:off x="3051" y="2190"/>
                <a:ext cx="192" cy="0"/>
              </a:xfrm>
              <a:prstGeom prst="line">
                <a:avLst/>
              </a:prstGeom>
              <a:noFill/>
              <a:ln w="28575">
                <a:solidFill>
                  <a:srgbClr val="FF0000"/>
                </a:solidFill>
                <a:round/>
              </a:ln>
            </p:spPr>
            <p:txBody>
              <a:bodyPr/>
              <a:lstStyle/>
              <a:p>
                <a:endParaRPr lang="zh-CN" altLang="en-US"/>
              </a:p>
            </p:txBody>
          </p:sp>
          <p:sp>
            <p:nvSpPr>
              <p:cNvPr id="4184" name="Line 22"/>
              <p:cNvSpPr>
                <a:spLocks noChangeShapeType="1"/>
              </p:cNvSpPr>
              <p:nvPr/>
            </p:nvSpPr>
            <p:spPr bwMode="auto">
              <a:xfrm>
                <a:off x="3051" y="2487"/>
                <a:ext cx="192" cy="0"/>
              </a:xfrm>
              <a:prstGeom prst="line">
                <a:avLst/>
              </a:prstGeom>
              <a:noFill/>
              <a:ln w="28575">
                <a:solidFill>
                  <a:srgbClr val="FF0000"/>
                </a:solidFill>
                <a:round/>
              </a:ln>
            </p:spPr>
            <p:txBody>
              <a:bodyPr/>
              <a:lstStyle/>
              <a:p>
                <a:endParaRPr lang="zh-CN" altLang="en-US"/>
              </a:p>
            </p:txBody>
          </p:sp>
          <p:sp>
            <p:nvSpPr>
              <p:cNvPr id="4185" name="Line 23"/>
              <p:cNvSpPr>
                <a:spLocks noChangeShapeType="1"/>
              </p:cNvSpPr>
              <p:nvPr/>
            </p:nvSpPr>
            <p:spPr bwMode="auto">
              <a:xfrm>
                <a:off x="3051" y="2538"/>
                <a:ext cx="192" cy="0"/>
              </a:xfrm>
              <a:prstGeom prst="line">
                <a:avLst/>
              </a:prstGeom>
              <a:noFill/>
              <a:ln w="28575">
                <a:solidFill>
                  <a:srgbClr val="FF0000"/>
                </a:solidFill>
                <a:round/>
              </a:ln>
            </p:spPr>
            <p:txBody>
              <a:bodyPr/>
              <a:lstStyle/>
              <a:p>
                <a:endParaRPr lang="zh-CN" altLang="en-US"/>
              </a:p>
            </p:txBody>
          </p:sp>
          <p:sp>
            <p:nvSpPr>
              <p:cNvPr id="4186" name="Line 24"/>
              <p:cNvSpPr>
                <a:spLocks noChangeShapeType="1"/>
              </p:cNvSpPr>
              <p:nvPr/>
            </p:nvSpPr>
            <p:spPr bwMode="auto">
              <a:xfrm flipH="1">
                <a:off x="3255" y="1788"/>
                <a:ext cx="0" cy="768"/>
              </a:xfrm>
              <a:prstGeom prst="line">
                <a:avLst/>
              </a:prstGeom>
              <a:noFill/>
              <a:ln w="28575">
                <a:solidFill>
                  <a:srgbClr val="FF0000"/>
                </a:solidFill>
                <a:round/>
              </a:ln>
            </p:spPr>
            <p:txBody>
              <a:bodyPr/>
              <a:lstStyle/>
              <a:p>
                <a:endParaRPr lang="zh-CN" altLang="en-US"/>
              </a:p>
            </p:txBody>
          </p:sp>
          <p:sp>
            <p:nvSpPr>
              <p:cNvPr id="4187" name="Line 25"/>
              <p:cNvSpPr>
                <a:spLocks noChangeShapeType="1"/>
              </p:cNvSpPr>
              <p:nvPr/>
            </p:nvSpPr>
            <p:spPr bwMode="auto">
              <a:xfrm>
                <a:off x="3264" y="2160"/>
                <a:ext cx="192" cy="0"/>
              </a:xfrm>
              <a:prstGeom prst="line">
                <a:avLst/>
              </a:prstGeom>
              <a:noFill/>
              <a:ln w="38100">
                <a:solidFill>
                  <a:srgbClr val="FF0000"/>
                </a:solidFill>
                <a:round/>
              </a:ln>
            </p:spPr>
            <p:txBody>
              <a:bodyPr/>
              <a:lstStyle/>
              <a:p>
                <a:endParaRPr lang="zh-CN" altLang="en-US"/>
              </a:p>
            </p:txBody>
          </p:sp>
          <p:sp>
            <p:nvSpPr>
              <p:cNvPr id="4188" name="Text Box 26"/>
              <p:cNvSpPr txBox="1">
                <a:spLocks noChangeArrowheads="1"/>
              </p:cNvSpPr>
              <p:nvPr/>
            </p:nvSpPr>
            <p:spPr bwMode="auto">
              <a:xfrm>
                <a:off x="3216" y="1920"/>
                <a:ext cx="576" cy="250"/>
              </a:xfrm>
              <a:prstGeom prst="rect">
                <a:avLst/>
              </a:prstGeom>
              <a:noFill/>
              <a:ln w="9525" algn="ctr">
                <a:noFill/>
                <a:miter lim="800000"/>
              </a:ln>
            </p:spPr>
            <p:txBody>
              <a:bodyPr>
                <a:spAutoFit/>
              </a:bodyPr>
              <a:lstStyle/>
              <a:p>
                <a:pPr eaLnBrk="1" hangingPunct="1">
                  <a:spcBef>
                    <a:spcPct val="50000"/>
                  </a:spcBef>
                </a:pPr>
                <a:r>
                  <a:rPr lang="zh-CN" altLang="en-US" sz="2000">
                    <a:solidFill>
                      <a:srgbClr val="FF0000"/>
                    </a:solidFill>
                  </a:rPr>
                  <a:t>磁臂</a:t>
                </a:r>
              </a:p>
            </p:txBody>
          </p:sp>
        </p:grpSp>
        <p:grpSp>
          <p:nvGrpSpPr>
            <p:cNvPr id="4159" name="Group 27"/>
            <p:cNvGrpSpPr/>
            <p:nvPr/>
          </p:nvGrpSpPr>
          <p:grpSpPr bwMode="auto">
            <a:xfrm>
              <a:off x="4896" y="2688"/>
              <a:ext cx="624" cy="611"/>
              <a:chOff x="500" y="1776"/>
              <a:chExt cx="1237" cy="1139"/>
            </a:xfrm>
          </p:grpSpPr>
          <p:sp>
            <p:nvSpPr>
              <p:cNvPr id="4162" name="Oval 28"/>
              <p:cNvSpPr>
                <a:spLocks noChangeArrowheads="1"/>
              </p:cNvSpPr>
              <p:nvPr/>
            </p:nvSpPr>
            <p:spPr bwMode="auto">
              <a:xfrm rot="4930609">
                <a:off x="549" y="1727"/>
                <a:ext cx="1139" cy="1237"/>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4163" name="Oval 29"/>
              <p:cNvSpPr>
                <a:spLocks noChangeArrowheads="1"/>
              </p:cNvSpPr>
              <p:nvPr/>
            </p:nvSpPr>
            <p:spPr bwMode="auto">
              <a:xfrm rot="4930609">
                <a:off x="677" y="1866"/>
                <a:ext cx="883" cy="959"/>
              </a:xfrm>
              <a:prstGeom prst="ellipse">
                <a:avLst/>
              </a:prstGeom>
              <a:solidFill>
                <a:srgbClr val="FF66CC"/>
              </a:solidFill>
              <a:ln w="25400">
                <a:solidFill>
                  <a:schemeClr val="tx1"/>
                </a:solidFill>
                <a:round/>
              </a:ln>
            </p:spPr>
            <p:txBody>
              <a:bodyPr wrap="none" anchor="ctr"/>
              <a:lstStyle/>
              <a:p>
                <a:pPr eaLnBrk="1" hangingPunct="1"/>
                <a:endParaRPr lang="zh-CN" altLang="en-US"/>
              </a:p>
            </p:txBody>
          </p:sp>
          <p:sp>
            <p:nvSpPr>
              <p:cNvPr id="4164" name="Oval 30"/>
              <p:cNvSpPr>
                <a:spLocks noChangeArrowheads="1"/>
              </p:cNvSpPr>
              <p:nvPr/>
            </p:nvSpPr>
            <p:spPr bwMode="auto">
              <a:xfrm rot="4930609">
                <a:off x="804" y="2004"/>
                <a:ext cx="629" cy="683"/>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4165" name="Line 31"/>
              <p:cNvSpPr>
                <a:spLocks noChangeShapeType="1"/>
              </p:cNvSpPr>
              <p:nvPr/>
            </p:nvSpPr>
            <p:spPr bwMode="auto">
              <a:xfrm rot="4930609">
                <a:off x="707" y="2338"/>
                <a:ext cx="0" cy="128"/>
              </a:xfrm>
              <a:prstGeom prst="line">
                <a:avLst/>
              </a:prstGeom>
              <a:noFill/>
              <a:ln w="25400">
                <a:solidFill>
                  <a:schemeClr val="tx1"/>
                </a:solidFill>
                <a:round/>
              </a:ln>
            </p:spPr>
            <p:txBody>
              <a:bodyPr wrap="none" anchor="ctr"/>
              <a:lstStyle/>
              <a:p>
                <a:endParaRPr lang="zh-CN" altLang="en-US"/>
              </a:p>
            </p:txBody>
          </p:sp>
          <p:sp>
            <p:nvSpPr>
              <p:cNvPr id="4166" name="Line 32"/>
              <p:cNvSpPr>
                <a:spLocks noChangeShapeType="1"/>
              </p:cNvSpPr>
              <p:nvPr/>
            </p:nvSpPr>
            <p:spPr bwMode="auto">
              <a:xfrm rot="4930609" flipV="1">
                <a:off x="746" y="2058"/>
                <a:ext cx="85" cy="115"/>
              </a:xfrm>
              <a:prstGeom prst="line">
                <a:avLst/>
              </a:prstGeom>
              <a:noFill/>
              <a:ln w="25400">
                <a:solidFill>
                  <a:schemeClr val="tx1"/>
                </a:solidFill>
                <a:round/>
              </a:ln>
            </p:spPr>
            <p:txBody>
              <a:bodyPr wrap="none" anchor="ctr"/>
              <a:lstStyle/>
              <a:p>
                <a:endParaRPr lang="zh-CN" altLang="en-US"/>
              </a:p>
            </p:txBody>
          </p:sp>
        </p:grpSp>
        <p:sp>
          <p:nvSpPr>
            <p:cNvPr id="4160" name="Line 33"/>
            <p:cNvSpPr>
              <a:spLocks noChangeShapeType="1"/>
            </p:cNvSpPr>
            <p:nvPr/>
          </p:nvSpPr>
          <p:spPr bwMode="auto">
            <a:xfrm>
              <a:off x="4944" y="2496"/>
              <a:ext cx="432" cy="240"/>
            </a:xfrm>
            <a:prstGeom prst="line">
              <a:avLst/>
            </a:prstGeom>
            <a:noFill/>
            <a:ln w="9525">
              <a:solidFill>
                <a:schemeClr val="tx1"/>
              </a:solidFill>
              <a:round/>
              <a:tailEnd type="triangle" w="med" len="med"/>
            </a:ln>
          </p:spPr>
          <p:txBody>
            <a:bodyPr/>
            <a:lstStyle/>
            <a:p>
              <a:endParaRPr lang="zh-CN" altLang="en-US"/>
            </a:p>
          </p:txBody>
        </p:sp>
        <p:sp>
          <p:nvSpPr>
            <p:cNvPr id="4161" name="Line 34"/>
            <p:cNvSpPr>
              <a:spLocks noChangeShapeType="1"/>
            </p:cNvSpPr>
            <p:nvPr/>
          </p:nvSpPr>
          <p:spPr bwMode="auto">
            <a:xfrm>
              <a:off x="3552" y="2496"/>
              <a:ext cx="1584" cy="816"/>
            </a:xfrm>
            <a:prstGeom prst="line">
              <a:avLst/>
            </a:prstGeom>
            <a:noFill/>
            <a:ln w="9525">
              <a:solidFill>
                <a:schemeClr val="tx1"/>
              </a:solidFill>
              <a:round/>
              <a:tailEnd type="triangle" w="med" len="med"/>
            </a:ln>
          </p:spPr>
          <p:txBody>
            <a:bodyPr/>
            <a:lstStyle/>
            <a:p>
              <a:endParaRPr lang="zh-CN" altLang="en-US"/>
            </a:p>
          </p:txBody>
        </p:sp>
      </p:grpSp>
      <p:grpSp>
        <p:nvGrpSpPr>
          <p:cNvPr id="4103" name="Group 35"/>
          <p:cNvGrpSpPr/>
          <p:nvPr/>
        </p:nvGrpSpPr>
        <p:grpSpPr bwMode="auto">
          <a:xfrm>
            <a:off x="6110288" y="1447800"/>
            <a:ext cx="1752600" cy="1247775"/>
            <a:chOff x="3753" y="1728"/>
            <a:chExt cx="1104" cy="786"/>
          </a:xfrm>
        </p:grpSpPr>
        <p:sp>
          <p:nvSpPr>
            <p:cNvPr id="4156" name="AutoShape 36"/>
            <p:cNvSpPr>
              <a:spLocks noChangeArrowheads="1"/>
            </p:cNvSpPr>
            <p:nvPr/>
          </p:nvSpPr>
          <p:spPr bwMode="auto">
            <a:xfrm>
              <a:off x="3753" y="1728"/>
              <a:ext cx="1104" cy="480"/>
            </a:xfrm>
            <a:prstGeom prst="can">
              <a:avLst>
                <a:gd name="adj" fmla="val 25000"/>
              </a:avLst>
            </a:prstGeom>
            <a:noFill/>
            <a:ln w="28575">
              <a:solidFill>
                <a:schemeClr val="tx1"/>
              </a:solidFill>
              <a:prstDash val="sysDot"/>
              <a:round/>
            </a:ln>
          </p:spPr>
          <p:txBody>
            <a:bodyPr wrap="none" anchor="ctr"/>
            <a:lstStyle/>
            <a:p>
              <a:pPr eaLnBrk="1" hangingPunct="1"/>
              <a:endParaRPr lang="zh-CN" altLang="en-US"/>
            </a:p>
          </p:txBody>
        </p:sp>
        <p:sp>
          <p:nvSpPr>
            <p:cNvPr id="4157" name="AutoShape 37"/>
            <p:cNvSpPr>
              <a:spLocks noChangeArrowheads="1"/>
            </p:cNvSpPr>
            <p:nvPr/>
          </p:nvSpPr>
          <p:spPr bwMode="auto">
            <a:xfrm>
              <a:off x="3753" y="2103"/>
              <a:ext cx="1104" cy="411"/>
            </a:xfrm>
            <a:prstGeom prst="can">
              <a:avLst>
                <a:gd name="adj" fmla="val 25000"/>
              </a:avLst>
            </a:prstGeom>
            <a:noFill/>
            <a:ln w="28575">
              <a:solidFill>
                <a:schemeClr val="tx1"/>
              </a:solidFill>
              <a:prstDash val="sysDot"/>
              <a:round/>
            </a:ln>
          </p:spPr>
          <p:txBody>
            <a:bodyPr wrap="none" anchor="ctr"/>
            <a:lstStyle/>
            <a:p>
              <a:pPr eaLnBrk="1" hangingPunct="1"/>
              <a:endParaRPr lang="zh-CN" altLang="en-US"/>
            </a:p>
          </p:txBody>
        </p:sp>
      </p:grpSp>
      <p:grpSp>
        <p:nvGrpSpPr>
          <p:cNvPr id="6" name="Group 38"/>
          <p:cNvGrpSpPr/>
          <p:nvPr/>
        </p:nvGrpSpPr>
        <p:grpSpPr bwMode="auto">
          <a:xfrm>
            <a:off x="4648200" y="4191000"/>
            <a:ext cx="4114800" cy="1406525"/>
            <a:chOff x="3072" y="2784"/>
            <a:chExt cx="2592" cy="886"/>
          </a:xfrm>
        </p:grpSpPr>
        <p:sp>
          <p:nvSpPr>
            <p:cNvPr id="4154" name="Rectangle 39"/>
            <p:cNvSpPr>
              <a:spLocks noChangeArrowheads="1"/>
            </p:cNvSpPr>
            <p:nvPr/>
          </p:nvSpPr>
          <p:spPr bwMode="auto">
            <a:xfrm>
              <a:off x="3072" y="2784"/>
              <a:ext cx="2592" cy="886"/>
            </a:xfrm>
            <a:prstGeom prst="rect">
              <a:avLst/>
            </a:prstGeom>
            <a:noFill/>
            <a:ln w="9525">
              <a:noFill/>
              <a:miter lim="800000"/>
            </a:ln>
          </p:spPr>
          <p:txBody>
            <a:bodyPr>
              <a:spAutoFit/>
            </a:bodyPr>
            <a:lstStyle/>
            <a:p>
              <a:pPr lvl="1" eaLnBrk="1" hangingPunct="1">
                <a:lnSpc>
                  <a:spcPct val="120000"/>
                </a:lnSpc>
              </a:pPr>
              <a:r>
                <a:rPr lang="zh-CN" altLang="en-US" sz="2400">
                  <a:solidFill>
                    <a:srgbClr val="FF0000"/>
                  </a:solidFill>
                </a:rPr>
                <a:t>扇区编号</a:t>
              </a:r>
              <a:r>
                <a:rPr lang="zh-CN" altLang="en-US" sz="2400"/>
                <a:t>，按照</a:t>
              </a:r>
              <a:r>
                <a:rPr lang="en-US" altLang="zh-CN" sz="2400"/>
                <a:t>(C,H,S)</a:t>
              </a:r>
              <a:r>
                <a:rPr lang="zh-CN" altLang="en-US" sz="2400"/>
                <a:t>将扇区形成一维扇区数组，数组索引就是扇区编号</a:t>
              </a:r>
              <a:endParaRPr lang="zh-CN" altLang="en-US" sz="2400">
                <a:solidFill>
                  <a:srgbClr val="FF0000"/>
                </a:solidFill>
              </a:endParaRPr>
            </a:p>
          </p:txBody>
        </p:sp>
        <p:pic>
          <p:nvPicPr>
            <p:cNvPr id="4155" name="Picture 40" descr="j0115835"/>
            <p:cNvPicPr>
              <a:picLocks noChangeAspect="1" noChangeArrowheads="1"/>
            </p:cNvPicPr>
            <p:nvPr/>
          </p:nvPicPr>
          <p:blipFill>
            <a:blip r:embed="rId7" cstate="print"/>
            <a:srcRect/>
            <a:stretch>
              <a:fillRect/>
            </a:stretch>
          </p:blipFill>
          <p:spPr bwMode="auto">
            <a:xfrm>
              <a:off x="3216" y="2880"/>
              <a:ext cx="119" cy="121"/>
            </a:xfrm>
            <a:prstGeom prst="rect">
              <a:avLst/>
            </a:prstGeom>
            <a:noFill/>
            <a:ln w="9525">
              <a:noFill/>
              <a:miter lim="800000"/>
              <a:headEnd/>
              <a:tailEnd/>
            </a:ln>
          </p:spPr>
        </p:pic>
      </p:grpSp>
      <p:grpSp>
        <p:nvGrpSpPr>
          <p:cNvPr id="7" name="Group 97"/>
          <p:cNvGrpSpPr/>
          <p:nvPr/>
        </p:nvGrpSpPr>
        <p:grpSpPr bwMode="auto">
          <a:xfrm>
            <a:off x="533400" y="1066800"/>
            <a:ext cx="4356100" cy="1143000"/>
            <a:chOff x="432" y="672"/>
            <a:chExt cx="2744" cy="720"/>
          </a:xfrm>
        </p:grpSpPr>
        <p:sp>
          <p:nvSpPr>
            <p:cNvPr id="4142" name="Rectangle 42"/>
            <p:cNvSpPr>
              <a:spLocks noChangeArrowheads="1"/>
            </p:cNvSpPr>
            <p:nvPr/>
          </p:nvSpPr>
          <p:spPr bwMode="auto">
            <a:xfrm>
              <a:off x="432" y="1104"/>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43" name="Rectangle 43"/>
            <p:cNvSpPr>
              <a:spLocks noChangeArrowheads="1"/>
            </p:cNvSpPr>
            <p:nvPr/>
          </p:nvSpPr>
          <p:spPr bwMode="auto">
            <a:xfrm>
              <a:off x="1104" y="1104"/>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44" name="Rectangle 44"/>
            <p:cNvSpPr>
              <a:spLocks noChangeArrowheads="1"/>
            </p:cNvSpPr>
            <p:nvPr/>
          </p:nvSpPr>
          <p:spPr bwMode="auto">
            <a:xfrm>
              <a:off x="1776" y="1104"/>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45" name="Rectangle 45"/>
            <p:cNvSpPr>
              <a:spLocks noChangeArrowheads="1"/>
            </p:cNvSpPr>
            <p:nvPr/>
          </p:nvSpPr>
          <p:spPr bwMode="auto">
            <a:xfrm>
              <a:off x="2448" y="1104"/>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46" name="Text Box 46"/>
            <p:cNvSpPr txBox="1">
              <a:spLocks noChangeArrowheads="1"/>
            </p:cNvSpPr>
            <p:nvPr/>
          </p:nvSpPr>
          <p:spPr bwMode="auto">
            <a:xfrm>
              <a:off x="480" y="1121"/>
              <a:ext cx="576" cy="250"/>
            </a:xfrm>
            <a:prstGeom prst="rect">
              <a:avLst/>
            </a:prstGeom>
            <a:noFill/>
            <a:ln w="9525" algn="ctr">
              <a:noFill/>
              <a:miter lim="800000"/>
            </a:ln>
          </p:spPr>
          <p:txBody>
            <a:bodyPr>
              <a:spAutoFit/>
            </a:bodyPr>
            <a:lstStyle/>
            <a:p>
              <a:pPr eaLnBrk="1" hangingPunct="1">
                <a:spcBef>
                  <a:spcPct val="50000"/>
                </a:spcBef>
              </a:pPr>
              <a:r>
                <a:rPr lang="zh-CN" altLang="en-US" sz="2000"/>
                <a:t>柱面</a:t>
              </a:r>
              <a:r>
                <a:rPr lang="en-US" altLang="zh-CN" sz="2000">
                  <a:solidFill>
                    <a:srgbClr val="FF0000"/>
                  </a:solidFill>
                </a:rPr>
                <a:t>0</a:t>
              </a:r>
            </a:p>
          </p:txBody>
        </p:sp>
        <p:sp>
          <p:nvSpPr>
            <p:cNvPr id="4147" name="Text Box 47"/>
            <p:cNvSpPr txBox="1">
              <a:spLocks noChangeArrowheads="1"/>
            </p:cNvSpPr>
            <p:nvPr/>
          </p:nvSpPr>
          <p:spPr bwMode="auto">
            <a:xfrm>
              <a:off x="1152" y="1121"/>
              <a:ext cx="576" cy="250"/>
            </a:xfrm>
            <a:prstGeom prst="rect">
              <a:avLst/>
            </a:prstGeom>
            <a:noFill/>
            <a:ln w="9525" algn="ctr">
              <a:noFill/>
              <a:miter lim="800000"/>
            </a:ln>
          </p:spPr>
          <p:txBody>
            <a:bodyPr>
              <a:spAutoFit/>
            </a:bodyPr>
            <a:lstStyle/>
            <a:p>
              <a:pPr eaLnBrk="1" hangingPunct="1">
                <a:spcBef>
                  <a:spcPct val="50000"/>
                </a:spcBef>
              </a:pPr>
              <a:r>
                <a:rPr lang="zh-CN" altLang="en-US" sz="2000"/>
                <a:t>柱面</a:t>
              </a:r>
              <a:r>
                <a:rPr lang="en-US" altLang="zh-CN" sz="2000">
                  <a:solidFill>
                    <a:srgbClr val="FF0000"/>
                  </a:solidFill>
                </a:rPr>
                <a:t>1</a:t>
              </a:r>
            </a:p>
          </p:txBody>
        </p:sp>
        <p:sp>
          <p:nvSpPr>
            <p:cNvPr id="4148" name="Text Box 48"/>
            <p:cNvSpPr txBox="1">
              <a:spLocks noChangeArrowheads="1"/>
            </p:cNvSpPr>
            <p:nvPr/>
          </p:nvSpPr>
          <p:spPr bwMode="auto">
            <a:xfrm>
              <a:off x="2456" y="1121"/>
              <a:ext cx="720" cy="250"/>
            </a:xfrm>
            <a:prstGeom prst="rect">
              <a:avLst/>
            </a:prstGeom>
            <a:noFill/>
            <a:ln w="9525" algn="ctr">
              <a:noFill/>
              <a:miter lim="800000"/>
            </a:ln>
          </p:spPr>
          <p:txBody>
            <a:bodyPr>
              <a:spAutoFit/>
            </a:bodyPr>
            <a:lstStyle/>
            <a:p>
              <a:pPr eaLnBrk="1" hangingPunct="1">
                <a:spcBef>
                  <a:spcPct val="50000"/>
                </a:spcBef>
              </a:pPr>
              <a:r>
                <a:rPr lang="zh-CN" altLang="en-US" sz="2000"/>
                <a:t>柱面</a:t>
              </a:r>
              <a:r>
                <a:rPr lang="en-US" altLang="zh-CN" sz="2000">
                  <a:solidFill>
                    <a:srgbClr val="FF0000"/>
                  </a:solidFill>
                </a:rPr>
                <a:t>C-1</a:t>
              </a:r>
            </a:p>
          </p:txBody>
        </p:sp>
        <p:sp>
          <p:nvSpPr>
            <p:cNvPr id="4149" name="Text Box 49"/>
            <p:cNvSpPr txBox="1">
              <a:spLocks noChangeArrowheads="1"/>
            </p:cNvSpPr>
            <p:nvPr/>
          </p:nvSpPr>
          <p:spPr bwMode="auto">
            <a:xfrm>
              <a:off x="1824" y="1121"/>
              <a:ext cx="576" cy="250"/>
            </a:xfrm>
            <a:prstGeom prst="rect">
              <a:avLst/>
            </a:prstGeom>
            <a:noFill/>
            <a:ln w="9525" algn="ctr">
              <a:noFill/>
              <a:miter lim="800000"/>
            </a:ln>
          </p:spPr>
          <p:txBody>
            <a:bodyPr>
              <a:spAutoFit/>
            </a:bodyPr>
            <a:lstStyle/>
            <a:p>
              <a:pPr algn="ctr" eaLnBrk="1" hangingPunct="1">
                <a:spcBef>
                  <a:spcPct val="50000"/>
                </a:spcBef>
              </a:pPr>
              <a:r>
                <a:rPr lang="en-US" altLang="zh-CN" sz="2000"/>
                <a:t>…</a:t>
              </a:r>
            </a:p>
          </p:txBody>
        </p:sp>
        <p:sp>
          <p:nvSpPr>
            <p:cNvPr id="4150" name="Line 50"/>
            <p:cNvSpPr>
              <a:spLocks noChangeShapeType="1"/>
            </p:cNvSpPr>
            <p:nvPr/>
          </p:nvSpPr>
          <p:spPr bwMode="auto">
            <a:xfrm flipV="1">
              <a:off x="432" y="816"/>
              <a:ext cx="0" cy="288"/>
            </a:xfrm>
            <a:prstGeom prst="line">
              <a:avLst/>
            </a:prstGeom>
            <a:noFill/>
            <a:ln w="9525">
              <a:solidFill>
                <a:schemeClr val="tx1"/>
              </a:solidFill>
              <a:round/>
            </a:ln>
          </p:spPr>
          <p:txBody>
            <a:bodyPr/>
            <a:lstStyle/>
            <a:p>
              <a:endParaRPr lang="zh-CN" altLang="en-US"/>
            </a:p>
          </p:txBody>
        </p:sp>
        <p:sp>
          <p:nvSpPr>
            <p:cNvPr id="4151" name="Line 51"/>
            <p:cNvSpPr>
              <a:spLocks noChangeShapeType="1"/>
            </p:cNvSpPr>
            <p:nvPr/>
          </p:nvSpPr>
          <p:spPr bwMode="auto">
            <a:xfrm flipV="1">
              <a:off x="3120" y="816"/>
              <a:ext cx="0" cy="288"/>
            </a:xfrm>
            <a:prstGeom prst="line">
              <a:avLst/>
            </a:prstGeom>
            <a:noFill/>
            <a:ln w="9525">
              <a:solidFill>
                <a:schemeClr val="tx1"/>
              </a:solidFill>
              <a:round/>
            </a:ln>
          </p:spPr>
          <p:txBody>
            <a:bodyPr/>
            <a:lstStyle/>
            <a:p>
              <a:endParaRPr lang="zh-CN" altLang="en-US"/>
            </a:p>
          </p:txBody>
        </p:sp>
        <p:sp>
          <p:nvSpPr>
            <p:cNvPr id="4152" name="Line 52"/>
            <p:cNvSpPr>
              <a:spLocks noChangeShapeType="1"/>
            </p:cNvSpPr>
            <p:nvPr/>
          </p:nvSpPr>
          <p:spPr bwMode="auto">
            <a:xfrm>
              <a:off x="432" y="912"/>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53" name="Text Box 53"/>
            <p:cNvSpPr txBox="1">
              <a:spLocks noChangeArrowheads="1"/>
            </p:cNvSpPr>
            <p:nvPr/>
          </p:nvSpPr>
          <p:spPr bwMode="auto">
            <a:xfrm>
              <a:off x="1344" y="672"/>
              <a:ext cx="1008" cy="250"/>
            </a:xfrm>
            <a:prstGeom prst="rect">
              <a:avLst/>
            </a:prstGeom>
            <a:noFill/>
            <a:ln w="9525" algn="ctr">
              <a:noFill/>
              <a:miter lim="800000"/>
            </a:ln>
          </p:spPr>
          <p:txBody>
            <a:bodyPr>
              <a:spAutoFit/>
            </a:bodyPr>
            <a:lstStyle/>
            <a:p>
              <a:pPr algn="ctr" eaLnBrk="1" hangingPunct="1">
                <a:spcBef>
                  <a:spcPct val="50000"/>
                </a:spcBef>
              </a:pPr>
              <a:r>
                <a:rPr lang="zh-CN" altLang="en-US" sz="2000">
                  <a:solidFill>
                    <a:srgbClr val="FF0000"/>
                  </a:solidFill>
                </a:rPr>
                <a:t>整个磁盘</a:t>
              </a:r>
            </a:p>
          </p:txBody>
        </p:sp>
      </p:grpSp>
      <p:grpSp>
        <p:nvGrpSpPr>
          <p:cNvPr id="8" name="Group 98"/>
          <p:cNvGrpSpPr/>
          <p:nvPr/>
        </p:nvGrpSpPr>
        <p:grpSpPr bwMode="auto">
          <a:xfrm>
            <a:off x="533400" y="2209800"/>
            <a:ext cx="4368800" cy="1600200"/>
            <a:chOff x="432" y="1392"/>
            <a:chExt cx="2752" cy="1008"/>
          </a:xfrm>
        </p:grpSpPr>
        <p:sp>
          <p:nvSpPr>
            <p:cNvPr id="4128" name="Rectangle 56"/>
            <p:cNvSpPr>
              <a:spLocks noChangeArrowheads="1"/>
            </p:cNvSpPr>
            <p:nvPr/>
          </p:nvSpPr>
          <p:spPr bwMode="auto">
            <a:xfrm>
              <a:off x="432" y="2112"/>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29" name="Rectangle 57"/>
            <p:cNvSpPr>
              <a:spLocks noChangeArrowheads="1"/>
            </p:cNvSpPr>
            <p:nvPr/>
          </p:nvSpPr>
          <p:spPr bwMode="auto">
            <a:xfrm>
              <a:off x="1104" y="2112"/>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30" name="Rectangle 58"/>
            <p:cNvSpPr>
              <a:spLocks noChangeArrowheads="1"/>
            </p:cNvSpPr>
            <p:nvPr/>
          </p:nvSpPr>
          <p:spPr bwMode="auto">
            <a:xfrm>
              <a:off x="1776" y="2112"/>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31" name="Rectangle 59"/>
            <p:cNvSpPr>
              <a:spLocks noChangeArrowheads="1"/>
            </p:cNvSpPr>
            <p:nvPr/>
          </p:nvSpPr>
          <p:spPr bwMode="auto">
            <a:xfrm>
              <a:off x="2448" y="2112"/>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32" name="Text Box 60"/>
            <p:cNvSpPr txBox="1">
              <a:spLocks noChangeArrowheads="1"/>
            </p:cNvSpPr>
            <p:nvPr/>
          </p:nvSpPr>
          <p:spPr bwMode="auto">
            <a:xfrm>
              <a:off x="480" y="2129"/>
              <a:ext cx="576" cy="250"/>
            </a:xfrm>
            <a:prstGeom prst="rect">
              <a:avLst/>
            </a:prstGeom>
            <a:noFill/>
            <a:ln w="9525" algn="ctr">
              <a:noFill/>
              <a:miter lim="800000"/>
            </a:ln>
          </p:spPr>
          <p:txBody>
            <a:bodyPr>
              <a:spAutoFit/>
            </a:bodyPr>
            <a:lstStyle/>
            <a:p>
              <a:pPr eaLnBrk="1" hangingPunct="1">
                <a:spcBef>
                  <a:spcPct val="50000"/>
                </a:spcBef>
              </a:pPr>
              <a:r>
                <a:rPr lang="zh-CN" altLang="en-US" sz="2000"/>
                <a:t>磁道</a:t>
              </a:r>
              <a:r>
                <a:rPr lang="en-US" altLang="zh-CN" sz="2000">
                  <a:solidFill>
                    <a:srgbClr val="FF0000"/>
                  </a:solidFill>
                </a:rPr>
                <a:t>0</a:t>
              </a:r>
            </a:p>
          </p:txBody>
        </p:sp>
        <p:sp>
          <p:nvSpPr>
            <p:cNvPr id="4133" name="Text Box 61"/>
            <p:cNvSpPr txBox="1">
              <a:spLocks noChangeArrowheads="1"/>
            </p:cNvSpPr>
            <p:nvPr/>
          </p:nvSpPr>
          <p:spPr bwMode="auto">
            <a:xfrm>
              <a:off x="1152" y="2129"/>
              <a:ext cx="576" cy="250"/>
            </a:xfrm>
            <a:prstGeom prst="rect">
              <a:avLst/>
            </a:prstGeom>
            <a:noFill/>
            <a:ln w="9525" algn="ctr">
              <a:noFill/>
              <a:miter lim="800000"/>
            </a:ln>
          </p:spPr>
          <p:txBody>
            <a:bodyPr>
              <a:spAutoFit/>
            </a:bodyPr>
            <a:lstStyle/>
            <a:p>
              <a:pPr eaLnBrk="1" hangingPunct="1">
                <a:spcBef>
                  <a:spcPct val="50000"/>
                </a:spcBef>
              </a:pPr>
              <a:r>
                <a:rPr lang="zh-CN" altLang="en-US" sz="2000"/>
                <a:t>磁道</a:t>
              </a:r>
              <a:r>
                <a:rPr lang="en-US" altLang="zh-CN" sz="2000">
                  <a:solidFill>
                    <a:srgbClr val="FF0000"/>
                  </a:solidFill>
                </a:rPr>
                <a:t>1</a:t>
              </a:r>
            </a:p>
          </p:txBody>
        </p:sp>
        <p:sp>
          <p:nvSpPr>
            <p:cNvPr id="4134" name="Text Box 62"/>
            <p:cNvSpPr txBox="1">
              <a:spLocks noChangeArrowheads="1"/>
            </p:cNvSpPr>
            <p:nvPr/>
          </p:nvSpPr>
          <p:spPr bwMode="auto">
            <a:xfrm>
              <a:off x="2464" y="2129"/>
              <a:ext cx="720" cy="250"/>
            </a:xfrm>
            <a:prstGeom prst="rect">
              <a:avLst/>
            </a:prstGeom>
            <a:noFill/>
            <a:ln w="9525" algn="ctr">
              <a:noFill/>
              <a:miter lim="800000"/>
            </a:ln>
          </p:spPr>
          <p:txBody>
            <a:bodyPr>
              <a:spAutoFit/>
            </a:bodyPr>
            <a:lstStyle/>
            <a:p>
              <a:pPr eaLnBrk="1" hangingPunct="1">
                <a:spcBef>
                  <a:spcPct val="50000"/>
                </a:spcBef>
              </a:pPr>
              <a:r>
                <a:rPr lang="zh-CN" altLang="en-US" sz="2000"/>
                <a:t>磁道</a:t>
              </a:r>
              <a:r>
                <a:rPr lang="en-US" altLang="zh-CN" sz="2000">
                  <a:solidFill>
                    <a:srgbClr val="FF0000"/>
                  </a:solidFill>
                </a:rPr>
                <a:t>H-1</a:t>
              </a:r>
            </a:p>
          </p:txBody>
        </p:sp>
        <p:sp>
          <p:nvSpPr>
            <p:cNvPr id="4135" name="Text Box 63"/>
            <p:cNvSpPr txBox="1">
              <a:spLocks noChangeArrowheads="1"/>
            </p:cNvSpPr>
            <p:nvPr/>
          </p:nvSpPr>
          <p:spPr bwMode="auto">
            <a:xfrm>
              <a:off x="1824" y="2129"/>
              <a:ext cx="576" cy="250"/>
            </a:xfrm>
            <a:prstGeom prst="rect">
              <a:avLst/>
            </a:prstGeom>
            <a:noFill/>
            <a:ln w="9525" algn="ctr">
              <a:noFill/>
              <a:miter lim="800000"/>
            </a:ln>
          </p:spPr>
          <p:txBody>
            <a:bodyPr>
              <a:spAutoFit/>
            </a:bodyPr>
            <a:lstStyle/>
            <a:p>
              <a:pPr algn="ctr" eaLnBrk="1" hangingPunct="1">
                <a:spcBef>
                  <a:spcPct val="50000"/>
                </a:spcBef>
              </a:pPr>
              <a:r>
                <a:rPr lang="en-US" altLang="zh-CN" sz="2000"/>
                <a:t>…</a:t>
              </a:r>
            </a:p>
          </p:txBody>
        </p:sp>
        <p:sp>
          <p:nvSpPr>
            <p:cNvPr id="4136" name="Line 64"/>
            <p:cNvSpPr>
              <a:spLocks noChangeShapeType="1"/>
            </p:cNvSpPr>
            <p:nvPr/>
          </p:nvSpPr>
          <p:spPr bwMode="auto">
            <a:xfrm flipV="1">
              <a:off x="432" y="1824"/>
              <a:ext cx="0" cy="288"/>
            </a:xfrm>
            <a:prstGeom prst="line">
              <a:avLst/>
            </a:prstGeom>
            <a:noFill/>
            <a:ln w="9525">
              <a:solidFill>
                <a:schemeClr val="tx1"/>
              </a:solidFill>
              <a:round/>
            </a:ln>
          </p:spPr>
          <p:txBody>
            <a:bodyPr/>
            <a:lstStyle/>
            <a:p>
              <a:endParaRPr lang="zh-CN" altLang="en-US"/>
            </a:p>
          </p:txBody>
        </p:sp>
        <p:sp>
          <p:nvSpPr>
            <p:cNvPr id="4137" name="Line 65"/>
            <p:cNvSpPr>
              <a:spLocks noChangeShapeType="1"/>
            </p:cNvSpPr>
            <p:nvPr/>
          </p:nvSpPr>
          <p:spPr bwMode="auto">
            <a:xfrm flipV="1">
              <a:off x="3120" y="1824"/>
              <a:ext cx="0" cy="288"/>
            </a:xfrm>
            <a:prstGeom prst="line">
              <a:avLst/>
            </a:prstGeom>
            <a:noFill/>
            <a:ln w="9525">
              <a:solidFill>
                <a:schemeClr val="tx1"/>
              </a:solidFill>
              <a:round/>
            </a:ln>
          </p:spPr>
          <p:txBody>
            <a:bodyPr/>
            <a:lstStyle/>
            <a:p>
              <a:endParaRPr lang="zh-CN" altLang="en-US"/>
            </a:p>
          </p:txBody>
        </p:sp>
        <p:sp>
          <p:nvSpPr>
            <p:cNvPr id="4138" name="Line 66"/>
            <p:cNvSpPr>
              <a:spLocks noChangeShapeType="1"/>
            </p:cNvSpPr>
            <p:nvPr/>
          </p:nvSpPr>
          <p:spPr bwMode="auto">
            <a:xfrm>
              <a:off x="432" y="1920"/>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39" name="Text Box 67"/>
            <p:cNvSpPr txBox="1">
              <a:spLocks noChangeArrowheads="1"/>
            </p:cNvSpPr>
            <p:nvPr/>
          </p:nvSpPr>
          <p:spPr bwMode="auto">
            <a:xfrm>
              <a:off x="1344" y="1680"/>
              <a:ext cx="1008" cy="250"/>
            </a:xfrm>
            <a:prstGeom prst="rect">
              <a:avLst/>
            </a:prstGeom>
            <a:noFill/>
            <a:ln w="9525" algn="ctr">
              <a:noFill/>
              <a:miter lim="800000"/>
            </a:ln>
          </p:spPr>
          <p:txBody>
            <a:bodyPr>
              <a:spAutoFit/>
            </a:bodyPr>
            <a:lstStyle/>
            <a:p>
              <a:pPr algn="ctr" eaLnBrk="1" hangingPunct="1">
                <a:spcBef>
                  <a:spcPct val="50000"/>
                </a:spcBef>
              </a:pPr>
              <a:r>
                <a:rPr lang="zh-CN" altLang="en-US" sz="2000">
                  <a:solidFill>
                    <a:srgbClr val="FF0000"/>
                  </a:solidFill>
                </a:rPr>
                <a:t>一个柱面</a:t>
              </a:r>
            </a:p>
          </p:txBody>
        </p:sp>
        <p:sp>
          <p:nvSpPr>
            <p:cNvPr id="4140" name="Line 68"/>
            <p:cNvSpPr>
              <a:spLocks noChangeShapeType="1"/>
            </p:cNvSpPr>
            <p:nvPr/>
          </p:nvSpPr>
          <p:spPr bwMode="auto">
            <a:xfrm flipH="1">
              <a:off x="432" y="1392"/>
              <a:ext cx="672" cy="528"/>
            </a:xfrm>
            <a:prstGeom prst="line">
              <a:avLst/>
            </a:prstGeom>
            <a:noFill/>
            <a:ln w="9525">
              <a:solidFill>
                <a:schemeClr val="tx1"/>
              </a:solidFill>
              <a:round/>
              <a:tailEnd type="triangle" w="med" len="med"/>
            </a:ln>
          </p:spPr>
          <p:txBody>
            <a:bodyPr/>
            <a:lstStyle/>
            <a:p>
              <a:endParaRPr lang="zh-CN" altLang="en-US"/>
            </a:p>
          </p:txBody>
        </p:sp>
        <p:sp>
          <p:nvSpPr>
            <p:cNvPr id="4141" name="Line 69"/>
            <p:cNvSpPr>
              <a:spLocks noChangeShapeType="1"/>
            </p:cNvSpPr>
            <p:nvPr/>
          </p:nvSpPr>
          <p:spPr bwMode="auto">
            <a:xfrm>
              <a:off x="1776" y="1392"/>
              <a:ext cx="1344" cy="528"/>
            </a:xfrm>
            <a:prstGeom prst="line">
              <a:avLst/>
            </a:prstGeom>
            <a:noFill/>
            <a:ln w="9525">
              <a:solidFill>
                <a:schemeClr val="tx1"/>
              </a:solidFill>
              <a:round/>
              <a:tailEnd type="triangle" w="med" len="med"/>
            </a:ln>
          </p:spPr>
          <p:txBody>
            <a:bodyPr/>
            <a:lstStyle/>
            <a:p>
              <a:endParaRPr lang="zh-CN" altLang="en-US"/>
            </a:p>
          </p:txBody>
        </p:sp>
      </p:grpSp>
      <p:grpSp>
        <p:nvGrpSpPr>
          <p:cNvPr id="9" name="Group 99"/>
          <p:cNvGrpSpPr/>
          <p:nvPr/>
        </p:nvGrpSpPr>
        <p:grpSpPr bwMode="auto">
          <a:xfrm>
            <a:off x="533400" y="3810000"/>
            <a:ext cx="4343400" cy="1600200"/>
            <a:chOff x="432" y="2400"/>
            <a:chExt cx="2736" cy="1008"/>
          </a:xfrm>
        </p:grpSpPr>
        <p:sp>
          <p:nvSpPr>
            <p:cNvPr id="4114" name="Rectangle 72"/>
            <p:cNvSpPr>
              <a:spLocks noChangeArrowheads="1"/>
            </p:cNvSpPr>
            <p:nvPr/>
          </p:nvSpPr>
          <p:spPr bwMode="auto">
            <a:xfrm>
              <a:off x="432" y="3120"/>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15" name="Rectangle 73"/>
            <p:cNvSpPr>
              <a:spLocks noChangeArrowheads="1"/>
            </p:cNvSpPr>
            <p:nvPr/>
          </p:nvSpPr>
          <p:spPr bwMode="auto">
            <a:xfrm>
              <a:off x="1104" y="3120"/>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16" name="Rectangle 74"/>
            <p:cNvSpPr>
              <a:spLocks noChangeArrowheads="1"/>
            </p:cNvSpPr>
            <p:nvPr/>
          </p:nvSpPr>
          <p:spPr bwMode="auto">
            <a:xfrm>
              <a:off x="1776" y="3120"/>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17" name="Rectangle 75"/>
            <p:cNvSpPr>
              <a:spLocks noChangeArrowheads="1"/>
            </p:cNvSpPr>
            <p:nvPr/>
          </p:nvSpPr>
          <p:spPr bwMode="auto">
            <a:xfrm>
              <a:off x="2448" y="3120"/>
              <a:ext cx="672" cy="288"/>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4118" name="Text Box 76"/>
            <p:cNvSpPr txBox="1">
              <a:spLocks noChangeArrowheads="1"/>
            </p:cNvSpPr>
            <p:nvPr/>
          </p:nvSpPr>
          <p:spPr bwMode="auto">
            <a:xfrm>
              <a:off x="480" y="3137"/>
              <a:ext cx="576" cy="250"/>
            </a:xfrm>
            <a:prstGeom prst="rect">
              <a:avLst/>
            </a:prstGeom>
            <a:noFill/>
            <a:ln w="9525" algn="ctr">
              <a:noFill/>
              <a:miter lim="800000"/>
            </a:ln>
          </p:spPr>
          <p:txBody>
            <a:bodyPr>
              <a:spAutoFit/>
            </a:bodyPr>
            <a:lstStyle/>
            <a:p>
              <a:pPr eaLnBrk="1" hangingPunct="1">
                <a:spcBef>
                  <a:spcPct val="50000"/>
                </a:spcBef>
              </a:pPr>
              <a:r>
                <a:rPr lang="zh-CN" altLang="en-US" sz="2000"/>
                <a:t>扇区</a:t>
              </a:r>
              <a:r>
                <a:rPr lang="en-US" altLang="zh-CN" sz="2000">
                  <a:solidFill>
                    <a:srgbClr val="FF0000"/>
                  </a:solidFill>
                </a:rPr>
                <a:t>0</a:t>
              </a:r>
            </a:p>
          </p:txBody>
        </p:sp>
        <p:sp>
          <p:nvSpPr>
            <p:cNvPr id="4119" name="Text Box 77"/>
            <p:cNvSpPr txBox="1">
              <a:spLocks noChangeArrowheads="1"/>
            </p:cNvSpPr>
            <p:nvPr/>
          </p:nvSpPr>
          <p:spPr bwMode="auto">
            <a:xfrm>
              <a:off x="1152" y="3137"/>
              <a:ext cx="576" cy="250"/>
            </a:xfrm>
            <a:prstGeom prst="rect">
              <a:avLst/>
            </a:prstGeom>
            <a:noFill/>
            <a:ln w="9525" algn="ctr">
              <a:noFill/>
              <a:miter lim="800000"/>
            </a:ln>
          </p:spPr>
          <p:txBody>
            <a:bodyPr>
              <a:spAutoFit/>
            </a:bodyPr>
            <a:lstStyle/>
            <a:p>
              <a:pPr eaLnBrk="1" hangingPunct="1">
                <a:spcBef>
                  <a:spcPct val="50000"/>
                </a:spcBef>
              </a:pPr>
              <a:r>
                <a:rPr lang="zh-CN" altLang="en-US" sz="2000"/>
                <a:t>扇区</a:t>
              </a:r>
              <a:r>
                <a:rPr lang="en-US" altLang="zh-CN" sz="2000">
                  <a:solidFill>
                    <a:srgbClr val="FF0000"/>
                  </a:solidFill>
                </a:rPr>
                <a:t>1</a:t>
              </a:r>
            </a:p>
          </p:txBody>
        </p:sp>
        <p:sp>
          <p:nvSpPr>
            <p:cNvPr id="4120" name="Text Box 78"/>
            <p:cNvSpPr txBox="1">
              <a:spLocks noChangeArrowheads="1"/>
            </p:cNvSpPr>
            <p:nvPr/>
          </p:nvSpPr>
          <p:spPr bwMode="auto">
            <a:xfrm>
              <a:off x="2440" y="3137"/>
              <a:ext cx="728" cy="250"/>
            </a:xfrm>
            <a:prstGeom prst="rect">
              <a:avLst/>
            </a:prstGeom>
            <a:noFill/>
            <a:ln w="9525" algn="ctr">
              <a:noFill/>
              <a:miter lim="800000"/>
            </a:ln>
          </p:spPr>
          <p:txBody>
            <a:bodyPr>
              <a:spAutoFit/>
            </a:bodyPr>
            <a:lstStyle/>
            <a:p>
              <a:pPr eaLnBrk="1" hangingPunct="1">
                <a:spcBef>
                  <a:spcPct val="50000"/>
                </a:spcBef>
              </a:pPr>
              <a:r>
                <a:rPr lang="zh-CN" altLang="en-US" sz="2000"/>
                <a:t>扇区</a:t>
              </a:r>
              <a:r>
                <a:rPr lang="en-US" altLang="zh-CN" sz="2000">
                  <a:solidFill>
                    <a:srgbClr val="FF0000"/>
                  </a:solidFill>
                </a:rPr>
                <a:t>S-1</a:t>
              </a:r>
            </a:p>
          </p:txBody>
        </p:sp>
        <p:sp>
          <p:nvSpPr>
            <p:cNvPr id="4121" name="Text Box 79"/>
            <p:cNvSpPr txBox="1">
              <a:spLocks noChangeArrowheads="1"/>
            </p:cNvSpPr>
            <p:nvPr/>
          </p:nvSpPr>
          <p:spPr bwMode="auto">
            <a:xfrm>
              <a:off x="1824" y="3137"/>
              <a:ext cx="576" cy="250"/>
            </a:xfrm>
            <a:prstGeom prst="rect">
              <a:avLst/>
            </a:prstGeom>
            <a:noFill/>
            <a:ln w="9525" algn="ctr">
              <a:noFill/>
              <a:miter lim="800000"/>
            </a:ln>
          </p:spPr>
          <p:txBody>
            <a:bodyPr>
              <a:spAutoFit/>
            </a:bodyPr>
            <a:lstStyle/>
            <a:p>
              <a:pPr algn="ctr" eaLnBrk="1" hangingPunct="1">
                <a:spcBef>
                  <a:spcPct val="50000"/>
                </a:spcBef>
              </a:pPr>
              <a:r>
                <a:rPr lang="en-US" altLang="zh-CN" sz="2000"/>
                <a:t>…</a:t>
              </a:r>
            </a:p>
          </p:txBody>
        </p:sp>
        <p:sp>
          <p:nvSpPr>
            <p:cNvPr id="4122" name="Line 80"/>
            <p:cNvSpPr>
              <a:spLocks noChangeShapeType="1"/>
            </p:cNvSpPr>
            <p:nvPr/>
          </p:nvSpPr>
          <p:spPr bwMode="auto">
            <a:xfrm flipV="1">
              <a:off x="432" y="2832"/>
              <a:ext cx="0" cy="288"/>
            </a:xfrm>
            <a:prstGeom prst="line">
              <a:avLst/>
            </a:prstGeom>
            <a:noFill/>
            <a:ln w="9525">
              <a:solidFill>
                <a:schemeClr val="tx1"/>
              </a:solidFill>
              <a:round/>
            </a:ln>
          </p:spPr>
          <p:txBody>
            <a:bodyPr/>
            <a:lstStyle/>
            <a:p>
              <a:endParaRPr lang="zh-CN" altLang="en-US"/>
            </a:p>
          </p:txBody>
        </p:sp>
        <p:sp>
          <p:nvSpPr>
            <p:cNvPr id="4123" name="Line 81"/>
            <p:cNvSpPr>
              <a:spLocks noChangeShapeType="1"/>
            </p:cNvSpPr>
            <p:nvPr/>
          </p:nvSpPr>
          <p:spPr bwMode="auto">
            <a:xfrm flipV="1">
              <a:off x="3120" y="2832"/>
              <a:ext cx="0" cy="288"/>
            </a:xfrm>
            <a:prstGeom prst="line">
              <a:avLst/>
            </a:prstGeom>
            <a:noFill/>
            <a:ln w="9525">
              <a:solidFill>
                <a:schemeClr val="tx1"/>
              </a:solidFill>
              <a:round/>
            </a:ln>
          </p:spPr>
          <p:txBody>
            <a:bodyPr/>
            <a:lstStyle/>
            <a:p>
              <a:endParaRPr lang="zh-CN" altLang="en-US"/>
            </a:p>
          </p:txBody>
        </p:sp>
        <p:sp>
          <p:nvSpPr>
            <p:cNvPr id="4124" name="Line 82"/>
            <p:cNvSpPr>
              <a:spLocks noChangeShapeType="1"/>
            </p:cNvSpPr>
            <p:nvPr/>
          </p:nvSpPr>
          <p:spPr bwMode="auto">
            <a:xfrm>
              <a:off x="432" y="2928"/>
              <a:ext cx="2688"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4125" name="Text Box 83"/>
            <p:cNvSpPr txBox="1">
              <a:spLocks noChangeArrowheads="1"/>
            </p:cNvSpPr>
            <p:nvPr/>
          </p:nvSpPr>
          <p:spPr bwMode="auto">
            <a:xfrm>
              <a:off x="1344" y="2688"/>
              <a:ext cx="1008" cy="250"/>
            </a:xfrm>
            <a:prstGeom prst="rect">
              <a:avLst/>
            </a:prstGeom>
            <a:noFill/>
            <a:ln w="9525" algn="ctr">
              <a:noFill/>
              <a:miter lim="800000"/>
            </a:ln>
          </p:spPr>
          <p:txBody>
            <a:bodyPr>
              <a:spAutoFit/>
            </a:bodyPr>
            <a:lstStyle/>
            <a:p>
              <a:pPr algn="ctr" eaLnBrk="1" hangingPunct="1">
                <a:spcBef>
                  <a:spcPct val="50000"/>
                </a:spcBef>
              </a:pPr>
              <a:r>
                <a:rPr lang="zh-CN" altLang="en-US" sz="2000">
                  <a:solidFill>
                    <a:srgbClr val="FF0000"/>
                  </a:solidFill>
                </a:rPr>
                <a:t>一个磁道</a:t>
              </a:r>
            </a:p>
          </p:txBody>
        </p:sp>
        <p:sp>
          <p:nvSpPr>
            <p:cNvPr id="4126" name="Line 84"/>
            <p:cNvSpPr>
              <a:spLocks noChangeShapeType="1"/>
            </p:cNvSpPr>
            <p:nvPr/>
          </p:nvSpPr>
          <p:spPr bwMode="auto">
            <a:xfrm flipH="1">
              <a:off x="432" y="2400"/>
              <a:ext cx="672" cy="528"/>
            </a:xfrm>
            <a:prstGeom prst="line">
              <a:avLst/>
            </a:prstGeom>
            <a:noFill/>
            <a:ln w="9525">
              <a:solidFill>
                <a:schemeClr val="tx1"/>
              </a:solidFill>
              <a:round/>
              <a:tailEnd type="triangle" w="med" len="med"/>
            </a:ln>
          </p:spPr>
          <p:txBody>
            <a:bodyPr/>
            <a:lstStyle/>
            <a:p>
              <a:endParaRPr lang="zh-CN" altLang="en-US"/>
            </a:p>
          </p:txBody>
        </p:sp>
        <p:sp>
          <p:nvSpPr>
            <p:cNvPr id="4127" name="Line 85"/>
            <p:cNvSpPr>
              <a:spLocks noChangeShapeType="1"/>
            </p:cNvSpPr>
            <p:nvPr/>
          </p:nvSpPr>
          <p:spPr bwMode="auto">
            <a:xfrm>
              <a:off x="1776" y="2400"/>
              <a:ext cx="1344" cy="528"/>
            </a:xfrm>
            <a:prstGeom prst="line">
              <a:avLst/>
            </a:prstGeom>
            <a:noFill/>
            <a:ln w="9525">
              <a:solidFill>
                <a:schemeClr val="tx1"/>
              </a:solidFill>
              <a:round/>
              <a:tailEnd type="triangle" w="med" len="med"/>
            </a:ln>
          </p:spPr>
          <p:txBody>
            <a:bodyPr/>
            <a:lstStyle/>
            <a:p>
              <a:endParaRPr lang="zh-CN" altLang="en-US"/>
            </a:p>
          </p:txBody>
        </p:sp>
      </p:grpSp>
      <p:sp>
        <p:nvSpPr>
          <p:cNvPr id="519257" name="Text Box 89"/>
          <p:cNvSpPr txBox="1">
            <a:spLocks noChangeArrowheads="1"/>
          </p:cNvSpPr>
          <p:nvPr/>
        </p:nvSpPr>
        <p:spPr bwMode="auto">
          <a:xfrm>
            <a:off x="76200" y="5638800"/>
            <a:ext cx="9067800" cy="461963"/>
          </a:xfrm>
          <a:prstGeom prst="rect">
            <a:avLst/>
          </a:prstGeom>
          <a:noFill/>
          <a:ln w="9525" algn="ctr">
            <a:noFill/>
            <a:miter lim="800000"/>
          </a:ln>
        </p:spPr>
        <p:txBody>
          <a:bodyPr>
            <a:spAutoFit/>
          </a:bodyPr>
          <a:lstStyle/>
          <a:p>
            <a:pPr eaLnBrk="1" hangingPunct="1">
              <a:spcBef>
                <a:spcPct val="50000"/>
              </a:spcBef>
            </a:pPr>
            <a:r>
              <a:rPr lang="zh-CN" altLang="en-US" sz="2400">
                <a:solidFill>
                  <a:srgbClr val="0000CC"/>
                </a:solidFill>
              </a:rPr>
              <a:t>某扇区</a:t>
            </a:r>
            <a:r>
              <a:rPr lang="en-US" altLang="zh-CN" sz="2400">
                <a:solidFill>
                  <a:srgbClr val="0000CC"/>
                </a:solidFill>
              </a:rPr>
              <a:t>(c,h,s)</a:t>
            </a:r>
            <a:r>
              <a:rPr lang="zh-CN" altLang="en-US" sz="2400">
                <a:solidFill>
                  <a:srgbClr val="0000CC"/>
                </a:solidFill>
              </a:rPr>
              <a:t>编号</a:t>
            </a:r>
            <a:r>
              <a:rPr lang="en-US" altLang="zh-CN" sz="2400">
                <a:solidFill>
                  <a:srgbClr val="0000CC"/>
                </a:solidFill>
              </a:rPr>
              <a:t>A</a:t>
            </a:r>
            <a:r>
              <a:rPr lang="en-US" altLang="zh-CN" sz="2400">
                <a:solidFill>
                  <a:srgbClr val="FF0000"/>
                </a:solidFill>
              </a:rPr>
              <a:t> = c*H*S + h*S + s   </a:t>
            </a:r>
            <a:r>
              <a:rPr lang="zh-CN" altLang="en-US" sz="2400">
                <a:solidFill>
                  <a:srgbClr val="0000CC"/>
                </a:solidFill>
              </a:rPr>
              <a:t>扇区总数</a:t>
            </a:r>
            <a:r>
              <a:rPr lang="zh-CN" altLang="en-US" sz="2400">
                <a:solidFill>
                  <a:srgbClr val="FF0000"/>
                </a:solidFill>
              </a:rPr>
              <a:t> </a:t>
            </a:r>
            <a:r>
              <a:rPr lang="en-US" altLang="zh-CN" sz="2400">
                <a:solidFill>
                  <a:srgbClr val="FF0000"/>
                </a:solidFill>
              </a:rPr>
              <a:t>= C*H*S</a:t>
            </a:r>
          </a:p>
        </p:txBody>
      </p:sp>
      <p:sp>
        <p:nvSpPr>
          <p:cNvPr id="519259" name="AutoShape 91"/>
          <p:cNvSpPr>
            <a:spLocks noChangeArrowheads="1"/>
          </p:cNvSpPr>
          <p:nvPr/>
        </p:nvSpPr>
        <p:spPr bwMode="auto">
          <a:xfrm rot="10800000">
            <a:off x="5257800" y="3657600"/>
            <a:ext cx="2362200" cy="533400"/>
          </a:xfrm>
          <a:prstGeom prst="wedgeRoundRectCallout">
            <a:avLst>
              <a:gd name="adj1" fmla="val -51681"/>
              <a:gd name="adj2" fmla="val -110120"/>
              <a:gd name="adj3" fmla="val 16667"/>
            </a:avLst>
          </a:prstGeom>
          <a:solidFill>
            <a:schemeClr val="bg1"/>
          </a:solidFill>
          <a:ln w="9525">
            <a:solidFill>
              <a:schemeClr val="tx1"/>
            </a:solidFill>
            <a:miter lim="800000"/>
          </a:ln>
        </p:spPr>
        <p:txBody>
          <a:bodyPr rot="10800000"/>
          <a:lstStyle/>
          <a:p>
            <a:pPr algn="ctr" eaLnBrk="1" hangingPunct="1"/>
            <a:r>
              <a:rPr lang="zh-CN" altLang="en-US" sz="2400"/>
              <a:t>体现了局部性</a:t>
            </a:r>
            <a:r>
              <a:rPr lang="en-US" altLang="zh-CN" sz="2400"/>
              <a:t>!</a:t>
            </a:r>
          </a:p>
        </p:txBody>
      </p:sp>
      <p:sp>
        <p:nvSpPr>
          <p:cNvPr id="519260" name="Text Box 92"/>
          <p:cNvSpPr txBox="1">
            <a:spLocks noChangeArrowheads="1"/>
          </p:cNvSpPr>
          <p:nvPr/>
        </p:nvSpPr>
        <p:spPr bwMode="auto">
          <a:xfrm>
            <a:off x="1524000" y="1422400"/>
            <a:ext cx="3200400" cy="366713"/>
          </a:xfrm>
          <a:prstGeom prst="rect">
            <a:avLst/>
          </a:prstGeom>
          <a:noFill/>
          <a:ln w="9525" algn="ctr">
            <a:noFill/>
            <a:miter lim="800000"/>
          </a:ln>
        </p:spPr>
        <p:txBody>
          <a:bodyPr>
            <a:spAutoFit/>
          </a:bodyPr>
          <a:lstStyle/>
          <a:p>
            <a:pPr eaLnBrk="1" hangingPunct="1">
              <a:spcBef>
                <a:spcPct val="50000"/>
              </a:spcBef>
            </a:pPr>
            <a:r>
              <a:rPr lang="zh-CN" altLang="en-US" sz="1800" dirty="0">
                <a:solidFill>
                  <a:srgbClr val="0000CC"/>
                </a:solidFill>
              </a:rPr>
              <a:t>柱面编号</a:t>
            </a:r>
            <a:r>
              <a:rPr lang="en-US" altLang="zh-CN" sz="1800" dirty="0">
                <a:solidFill>
                  <a:srgbClr val="0000CC"/>
                </a:solidFill>
              </a:rPr>
              <a:t>c(</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c</a:t>
            </a:r>
            <a:r>
              <a:rPr lang="en-US" altLang="zh-CN" sz="1400" dirty="0" err="1">
                <a:solidFill>
                  <a:srgbClr val="0000CC"/>
                </a:solidFill>
              </a:rPr>
              <a:t>≤</a:t>
            </a:r>
            <a:r>
              <a:rPr lang="en-US" altLang="zh-CN" sz="1800" dirty="0" err="1">
                <a:solidFill>
                  <a:srgbClr val="00B050"/>
                </a:solidFill>
              </a:rPr>
              <a:t>C</a:t>
            </a:r>
            <a:r>
              <a:rPr lang="en-US" altLang="zh-CN" sz="1800" dirty="0" err="1">
                <a:solidFill>
                  <a:srgbClr val="FF0000"/>
                </a:solidFill>
              </a:rPr>
              <a:t>-1</a:t>
            </a:r>
            <a:r>
              <a:rPr lang="en-US" altLang="zh-CN" sz="1800" dirty="0">
                <a:solidFill>
                  <a:srgbClr val="0000CC"/>
                </a:solidFill>
              </a:rPr>
              <a:t>)</a:t>
            </a:r>
          </a:p>
        </p:txBody>
      </p:sp>
      <p:sp>
        <p:nvSpPr>
          <p:cNvPr id="519261" name="Text Box 93"/>
          <p:cNvSpPr txBox="1">
            <a:spLocks noChangeArrowheads="1"/>
          </p:cNvSpPr>
          <p:nvPr/>
        </p:nvSpPr>
        <p:spPr bwMode="auto">
          <a:xfrm>
            <a:off x="990600" y="3035300"/>
            <a:ext cx="4724400" cy="366713"/>
          </a:xfrm>
          <a:prstGeom prst="rect">
            <a:avLst/>
          </a:prstGeom>
          <a:noFill/>
          <a:ln w="9525" algn="ctr">
            <a:noFill/>
            <a:miter lim="800000"/>
          </a:ln>
        </p:spPr>
        <p:txBody>
          <a:bodyPr>
            <a:spAutoFit/>
          </a:bodyPr>
          <a:lstStyle/>
          <a:p>
            <a:pPr eaLnBrk="1" hangingPunct="1">
              <a:spcBef>
                <a:spcPct val="50000"/>
              </a:spcBef>
            </a:pPr>
            <a:r>
              <a:rPr lang="zh-CN" altLang="en-US" sz="1800" dirty="0">
                <a:solidFill>
                  <a:srgbClr val="0000CC"/>
                </a:solidFill>
              </a:rPr>
              <a:t>柱面内磁道</a:t>
            </a:r>
            <a:r>
              <a:rPr lang="en-US" altLang="zh-CN" sz="1800" dirty="0">
                <a:solidFill>
                  <a:srgbClr val="0000CC"/>
                </a:solidFill>
              </a:rPr>
              <a:t>(</a:t>
            </a:r>
            <a:r>
              <a:rPr lang="zh-CN" altLang="en-US" sz="1800" dirty="0">
                <a:solidFill>
                  <a:srgbClr val="0000CC"/>
                </a:solidFill>
              </a:rPr>
              <a:t>磁头</a:t>
            </a:r>
            <a:r>
              <a:rPr lang="en-US" altLang="zh-CN" sz="1800" dirty="0">
                <a:solidFill>
                  <a:srgbClr val="0000CC"/>
                </a:solidFill>
              </a:rPr>
              <a:t>)</a:t>
            </a:r>
            <a:r>
              <a:rPr lang="zh-CN" altLang="en-US" sz="1800" dirty="0">
                <a:solidFill>
                  <a:srgbClr val="0000CC"/>
                </a:solidFill>
              </a:rPr>
              <a:t>编号</a:t>
            </a:r>
            <a:r>
              <a:rPr lang="en-US" altLang="zh-CN" sz="1800" dirty="0">
                <a:solidFill>
                  <a:srgbClr val="0000CC"/>
                </a:solidFill>
              </a:rPr>
              <a:t>h(</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h</a:t>
            </a:r>
            <a:r>
              <a:rPr lang="en-US" altLang="zh-CN" sz="1400" dirty="0" err="1">
                <a:solidFill>
                  <a:srgbClr val="0000CC"/>
                </a:solidFill>
              </a:rPr>
              <a:t>≤</a:t>
            </a:r>
            <a:r>
              <a:rPr lang="en-US" altLang="zh-CN" sz="1800" dirty="0" err="1">
                <a:solidFill>
                  <a:srgbClr val="00B050"/>
                </a:solidFill>
              </a:rPr>
              <a:t>H</a:t>
            </a:r>
            <a:r>
              <a:rPr lang="en-US" altLang="zh-CN" sz="1800" dirty="0" err="1">
                <a:solidFill>
                  <a:srgbClr val="FF0000"/>
                </a:solidFill>
              </a:rPr>
              <a:t>-1</a:t>
            </a:r>
            <a:r>
              <a:rPr lang="en-US" altLang="zh-CN" sz="1800" dirty="0">
                <a:solidFill>
                  <a:srgbClr val="0000CC"/>
                </a:solidFill>
              </a:rPr>
              <a:t>)</a:t>
            </a:r>
          </a:p>
        </p:txBody>
      </p:sp>
      <p:sp>
        <p:nvSpPr>
          <p:cNvPr id="519262" name="Text Box 94"/>
          <p:cNvSpPr txBox="1">
            <a:spLocks noChangeArrowheads="1"/>
          </p:cNvSpPr>
          <p:nvPr/>
        </p:nvSpPr>
        <p:spPr bwMode="auto">
          <a:xfrm>
            <a:off x="1143000" y="4572000"/>
            <a:ext cx="3962400" cy="779463"/>
          </a:xfrm>
          <a:prstGeom prst="rect">
            <a:avLst/>
          </a:prstGeom>
          <a:noFill/>
          <a:ln w="9525" algn="ctr">
            <a:noFill/>
            <a:miter lim="800000"/>
          </a:ln>
        </p:spPr>
        <p:txBody>
          <a:bodyPr>
            <a:spAutoFit/>
          </a:bodyPr>
          <a:lstStyle/>
          <a:p>
            <a:pPr eaLnBrk="1" hangingPunct="1">
              <a:spcBef>
                <a:spcPct val="50000"/>
              </a:spcBef>
            </a:pPr>
            <a:r>
              <a:rPr lang="zh-CN" altLang="en-US" sz="1800" dirty="0">
                <a:solidFill>
                  <a:srgbClr val="0000CC"/>
                </a:solidFill>
              </a:rPr>
              <a:t>磁道内扇区编号</a:t>
            </a:r>
            <a:r>
              <a:rPr lang="en-US" altLang="zh-CN" sz="1800" dirty="0">
                <a:solidFill>
                  <a:srgbClr val="0000CC"/>
                </a:solidFill>
              </a:rPr>
              <a:t>s(</a:t>
            </a:r>
            <a:r>
              <a:rPr lang="en-US" altLang="zh-CN" sz="1800" dirty="0" err="1">
                <a:solidFill>
                  <a:srgbClr val="FF0000"/>
                </a:solidFill>
              </a:rPr>
              <a:t>0</a:t>
            </a:r>
            <a:r>
              <a:rPr lang="en-US" altLang="zh-CN" sz="1400" dirty="0" err="1">
                <a:solidFill>
                  <a:srgbClr val="0000CC"/>
                </a:solidFill>
              </a:rPr>
              <a:t>≤</a:t>
            </a:r>
            <a:r>
              <a:rPr lang="en-US" altLang="zh-CN" sz="1800" dirty="0" err="1">
                <a:solidFill>
                  <a:srgbClr val="0000CC"/>
                </a:solidFill>
              </a:rPr>
              <a:t>s</a:t>
            </a:r>
            <a:r>
              <a:rPr lang="en-US" altLang="zh-CN" sz="1400" dirty="0" err="1">
                <a:solidFill>
                  <a:srgbClr val="0000CC"/>
                </a:solidFill>
              </a:rPr>
              <a:t>≤</a:t>
            </a:r>
            <a:r>
              <a:rPr lang="en-US" altLang="zh-CN" sz="1800" dirty="0" err="1">
                <a:solidFill>
                  <a:srgbClr val="00B050"/>
                </a:solidFill>
              </a:rPr>
              <a:t>S</a:t>
            </a:r>
            <a:r>
              <a:rPr lang="en-US" altLang="zh-CN" sz="1800" dirty="0" err="1">
                <a:solidFill>
                  <a:srgbClr val="FF0000"/>
                </a:solidFill>
              </a:rPr>
              <a:t>-1</a:t>
            </a:r>
            <a:r>
              <a:rPr lang="en-US" altLang="zh-CN" sz="1800" dirty="0">
                <a:solidFill>
                  <a:srgbClr val="0000CC"/>
                </a:solidFill>
              </a:rPr>
              <a:t>)</a:t>
            </a:r>
          </a:p>
          <a:p>
            <a:pPr eaLnBrk="1" hangingPunct="1">
              <a:spcBef>
                <a:spcPct val="50000"/>
              </a:spcBef>
            </a:pPr>
            <a:endParaRPr lang="en-US" altLang="zh-CN" sz="1800" dirty="0">
              <a:solidFill>
                <a:srgbClr val="0000CC"/>
              </a:solidFill>
            </a:endParaRPr>
          </a:p>
        </p:txBody>
      </p:sp>
      <p:sp>
        <p:nvSpPr>
          <p:cNvPr id="4113" name="Line 100"/>
          <p:cNvSpPr>
            <a:spLocks noChangeShapeType="1"/>
          </p:cNvSpPr>
          <p:nvPr/>
        </p:nvSpPr>
        <p:spPr bwMode="auto">
          <a:xfrm>
            <a:off x="228600" y="5638800"/>
            <a:ext cx="8458200" cy="0"/>
          </a:xfrm>
          <a:prstGeom prst="line">
            <a:avLst/>
          </a:prstGeom>
          <a:noFill/>
          <a:ln w="15875">
            <a:solidFill>
              <a:srgbClr val="C0C0C0"/>
            </a:solidFill>
            <a:round/>
          </a:ln>
        </p:spPr>
        <p:txBody>
          <a:bodyPr/>
          <a:lstStyle/>
          <a:p>
            <a:endParaRPr lang="zh-CN" altLang="en-US"/>
          </a:p>
        </p:txBody>
      </p:sp>
      <p:sp>
        <p:nvSpPr>
          <p:cNvPr id="2" name="矩形 1"/>
          <p:cNvSpPr/>
          <p:nvPr/>
        </p:nvSpPr>
        <p:spPr>
          <a:xfrm>
            <a:off x="4535905" y="2137144"/>
            <a:ext cx="3617495" cy="1015663"/>
          </a:xfrm>
          <a:prstGeom prst="rect">
            <a:avLst/>
          </a:prstGeom>
          <a:solidFill>
            <a:schemeClr val="bg1">
              <a:lumMod val="95000"/>
            </a:schemeClr>
          </a:solidFill>
        </p:spPr>
        <p:txBody>
          <a:bodyPr wrap="square">
            <a:spAutoFit/>
          </a:bodyPr>
          <a:lstStyle/>
          <a:p>
            <a:r>
              <a:rPr lang="en-US" altLang="zh-CN" sz="1200" b="0" dirty="0">
                <a:solidFill>
                  <a:srgbClr val="0070C0"/>
                </a:solidFill>
              </a:rPr>
              <a:t>1</a:t>
            </a:r>
            <a:r>
              <a:rPr lang="zh-CN" altLang="en-US" sz="1200" b="0" dirty="0">
                <a:solidFill>
                  <a:srgbClr val="0070C0"/>
                </a:solidFill>
              </a:rPr>
              <a:t>）</a:t>
            </a:r>
            <a:r>
              <a:rPr lang="en-US" altLang="zh-CN" sz="1200" b="0" dirty="0">
                <a:solidFill>
                  <a:srgbClr val="0070C0"/>
                </a:solidFill>
              </a:rPr>
              <a:t>S</a:t>
            </a:r>
            <a:r>
              <a:rPr lang="zh-CN" altLang="en-US" sz="1200" b="0" dirty="0">
                <a:solidFill>
                  <a:srgbClr val="0070C0"/>
                </a:solidFill>
              </a:rPr>
              <a:t>每个磁道包含扇区数，</a:t>
            </a:r>
            <a:r>
              <a:rPr lang="en-US" altLang="zh-CN" sz="1200" b="0" dirty="0">
                <a:solidFill>
                  <a:srgbClr val="0070C0"/>
                </a:solidFill>
              </a:rPr>
              <a:t>A%S</a:t>
            </a:r>
            <a:r>
              <a:rPr lang="zh-CN" altLang="en-US" sz="1200" b="0" dirty="0">
                <a:solidFill>
                  <a:srgbClr val="0070C0"/>
                </a:solidFill>
              </a:rPr>
              <a:t>为扇区</a:t>
            </a:r>
            <a:r>
              <a:rPr lang="en-US" altLang="zh-CN" sz="1200" b="0" dirty="0">
                <a:solidFill>
                  <a:srgbClr val="0070C0"/>
                </a:solidFill>
              </a:rPr>
              <a:t>s</a:t>
            </a:r>
          </a:p>
          <a:p>
            <a:r>
              <a:rPr lang="en-US" altLang="zh-CN" sz="1200" b="0" dirty="0">
                <a:solidFill>
                  <a:srgbClr val="0070C0"/>
                </a:solidFill>
              </a:rPr>
              <a:t>2</a:t>
            </a:r>
            <a:r>
              <a:rPr lang="zh-CN" altLang="en-US" sz="1200" b="0" dirty="0">
                <a:solidFill>
                  <a:srgbClr val="0070C0"/>
                </a:solidFill>
              </a:rPr>
              <a:t>）</a:t>
            </a:r>
            <a:r>
              <a:rPr lang="en-US" altLang="zh-CN" sz="1200" b="0" dirty="0">
                <a:solidFill>
                  <a:srgbClr val="0070C0"/>
                </a:solidFill>
              </a:rPr>
              <a:t>A/S</a:t>
            </a:r>
            <a:r>
              <a:rPr lang="zh-CN" altLang="en-US" sz="1200" b="0" dirty="0">
                <a:solidFill>
                  <a:srgbClr val="0070C0"/>
                </a:solidFill>
              </a:rPr>
              <a:t>完整的磁道数，一个柱面包含</a:t>
            </a:r>
            <a:r>
              <a:rPr lang="en-US" altLang="zh-CN" sz="1200" b="0" dirty="0">
                <a:solidFill>
                  <a:srgbClr val="0070C0"/>
                </a:solidFill>
              </a:rPr>
              <a:t>H</a:t>
            </a:r>
            <a:r>
              <a:rPr lang="zh-CN" altLang="en-US" sz="1200" b="0" dirty="0">
                <a:solidFill>
                  <a:srgbClr val="0070C0"/>
                </a:solidFill>
              </a:rPr>
              <a:t>个磁道，</a:t>
            </a:r>
            <a:r>
              <a:rPr lang="en-US" altLang="zh-CN" sz="1200" b="0" dirty="0">
                <a:solidFill>
                  <a:srgbClr val="0070C0"/>
                </a:solidFill>
              </a:rPr>
              <a:t>[A/S]%H</a:t>
            </a:r>
            <a:r>
              <a:rPr lang="zh-CN" altLang="en-US" sz="1200" b="0" dirty="0">
                <a:solidFill>
                  <a:srgbClr val="0070C0"/>
                </a:solidFill>
              </a:rPr>
              <a:t>得到磁道</a:t>
            </a:r>
            <a:endParaRPr lang="en-US" altLang="zh-CN" sz="1200" b="0" dirty="0">
              <a:solidFill>
                <a:srgbClr val="0070C0"/>
              </a:solidFill>
            </a:endParaRPr>
          </a:p>
          <a:p>
            <a:r>
              <a:rPr lang="en-US" altLang="zh-CN" sz="1200" b="0" dirty="0">
                <a:solidFill>
                  <a:srgbClr val="0070C0"/>
                </a:solidFill>
              </a:rPr>
              <a:t>3</a:t>
            </a:r>
            <a:r>
              <a:rPr lang="zh-CN" altLang="en-US" sz="1200" b="0" dirty="0">
                <a:solidFill>
                  <a:srgbClr val="0070C0"/>
                </a:solidFill>
              </a:rPr>
              <a:t>）</a:t>
            </a:r>
            <a:r>
              <a:rPr lang="en-US" altLang="zh-CN" sz="1200" b="0" dirty="0">
                <a:solidFill>
                  <a:srgbClr val="0070C0"/>
                </a:solidFill>
              </a:rPr>
              <a:t>H*S</a:t>
            </a:r>
            <a:r>
              <a:rPr lang="zh-CN" altLang="en-US" sz="1200" b="0" dirty="0">
                <a:solidFill>
                  <a:srgbClr val="0070C0"/>
                </a:solidFill>
              </a:rPr>
              <a:t>一个柱面包含的扇区数，</a:t>
            </a:r>
            <a:r>
              <a:rPr lang="en-US" altLang="zh-CN" sz="1200" b="0" dirty="0">
                <a:solidFill>
                  <a:srgbClr val="0070C0"/>
                </a:solidFill>
              </a:rPr>
              <a:t>A/(H*S</a:t>
            </a:r>
            <a:r>
              <a:rPr lang="zh-CN" altLang="en-US" sz="1200" b="0" dirty="0">
                <a:solidFill>
                  <a:srgbClr val="0070C0"/>
                </a:solidFill>
              </a:rPr>
              <a:t>）得到柱面数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19260"/>
                                        </p:tgtEl>
                                        <p:attrNameLst>
                                          <p:attrName>style.visibility</p:attrName>
                                        </p:attrNameLst>
                                      </p:cBhvr>
                                      <p:to>
                                        <p:strVal val="visible"/>
                                      </p:to>
                                    </p:set>
                                    <p:animEffect transition="in" filter="wipe(down)">
                                      <p:cBhvr>
                                        <p:cTn id="22" dur="145">
                                          <p:stCondLst>
                                            <p:cond delay="0"/>
                                          </p:stCondLst>
                                        </p:cTn>
                                        <p:tgtEl>
                                          <p:spTgt spid="519260"/>
                                        </p:tgtEl>
                                      </p:cBhvr>
                                    </p:animEffect>
                                    <p:anim calcmode="lin" valueType="num">
                                      <p:cBhvr>
                                        <p:cTn id="23" dur="456" tmFilter="0,0; 0.14,0.36; 0.43,0.73; 0.71,0.91; 1.0,1.0">
                                          <p:stCondLst>
                                            <p:cond delay="0"/>
                                          </p:stCondLst>
                                        </p:cTn>
                                        <p:tgtEl>
                                          <p:spTgt spid="519260"/>
                                        </p:tgtEl>
                                        <p:attrNameLst>
                                          <p:attrName>ppt_x</p:attrName>
                                        </p:attrNameLst>
                                      </p:cBhvr>
                                      <p:tavLst>
                                        <p:tav tm="0">
                                          <p:val>
                                            <p:strVal val="#ppt_x-0.25"/>
                                          </p:val>
                                        </p:tav>
                                        <p:tav tm="100000">
                                          <p:val>
                                            <p:strVal val="#ppt_x"/>
                                          </p:val>
                                        </p:tav>
                                      </p:tavLst>
                                    </p:anim>
                                    <p:anim calcmode="lin" valueType="num">
                                      <p:cBhvr>
                                        <p:cTn id="24" dur="166" tmFilter="0.0,0.0; 0.25,0.07; 0.50,0.2; 0.75,0.467; 1.0,1.0">
                                          <p:stCondLst>
                                            <p:cond delay="0"/>
                                          </p:stCondLst>
                                        </p:cTn>
                                        <p:tgtEl>
                                          <p:spTgt spid="519260"/>
                                        </p:tgtEl>
                                        <p:attrNameLst>
                                          <p:attrName>ppt_y</p:attrName>
                                        </p:attrNameLst>
                                      </p:cBhvr>
                                      <p:tavLst>
                                        <p:tav tm="0" fmla="#ppt_y-sin(pi*$)/3">
                                          <p:val>
                                            <p:fltVal val="0.5"/>
                                          </p:val>
                                        </p:tav>
                                        <p:tav tm="100000">
                                          <p:val>
                                            <p:fltVal val="1"/>
                                          </p:val>
                                        </p:tav>
                                      </p:tavLst>
                                    </p:anim>
                                    <p:anim calcmode="lin" valueType="num">
                                      <p:cBhvr>
                                        <p:cTn id="25" dur="166" tmFilter="0, 0; 0.125,0.2665; 0.25,0.4; 0.375,0.465; 0.5,0.5;  0.625,0.535; 0.75,0.6; 0.875,0.7335; 1,1">
                                          <p:stCondLst>
                                            <p:cond delay="166"/>
                                          </p:stCondLst>
                                        </p:cTn>
                                        <p:tgtEl>
                                          <p:spTgt spid="519260"/>
                                        </p:tgtEl>
                                        <p:attrNameLst>
                                          <p:attrName>ppt_y</p:attrName>
                                        </p:attrNameLst>
                                      </p:cBhvr>
                                      <p:tavLst>
                                        <p:tav tm="0" fmla="#ppt_y-sin(pi*$)/9">
                                          <p:val>
                                            <p:fltVal val="0"/>
                                          </p:val>
                                        </p:tav>
                                        <p:tav tm="100000">
                                          <p:val>
                                            <p:fltVal val="1"/>
                                          </p:val>
                                        </p:tav>
                                      </p:tavLst>
                                    </p:anim>
                                    <p:anim calcmode="lin" valueType="num">
                                      <p:cBhvr>
                                        <p:cTn id="26" dur="83" tmFilter="0, 0; 0.125,0.2665; 0.25,0.4; 0.375,0.465; 0.5,0.5;  0.625,0.535; 0.75,0.6; 0.875,0.7335; 1,1">
                                          <p:stCondLst>
                                            <p:cond delay="331"/>
                                          </p:stCondLst>
                                        </p:cTn>
                                        <p:tgtEl>
                                          <p:spTgt spid="519260"/>
                                        </p:tgtEl>
                                        <p:attrNameLst>
                                          <p:attrName>ppt_y</p:attrName>
                                        </p:attrNameLst>
                                      </p:cBhvr>
                                      <p:tavLst>
                                        <p:tav tm="0" fmla="#ppt_y-sin(pi*$)/27">
                                          <p:val>
                                            <p:fltVal val="0"/>
                                          </p:val>
                                        </p:tav>
                                        <p:tav tm="100000">
                                          <p:val>
                                            <p:fltVal val="1"/>
                                          </p:val>
                                        </p:tav>
                                      </p:tavLst>
                                    </p:anim>
                                    <p:anim calcmode="lin" valueType="num">
                                      <p:cBhvr>
                                        <p:cTn id="27" dur="41" tmFilter="0, 0; 0.125,0.2665; 0.25,0.4; 0.375,0.465; 0.5,0.5;  0.625,0.535; 0.75,0.6; 0.875,0.7335; 1,1">
                                          <p:stCondLst>
                                            <p:cond delay="414"/>
                                          </p:stCondLst>
                                        </p:cTn>
                                        <p:tgtEl>
                                          <p:spTgt spid="519260"/>
                                        </p:tgtEl>
                                        <p:attrNameLst>
                                          <p:attrName>ppt_y</p:attrName>
                                        </p:attrNameLst>
                                      </p:cBhvr>
                                      <p:tavLst>
                                        <p:tav tm="0" fmla="#ppt_y-sin(pi*$)/81">
                                          <p:val>
                                            <p:fltVal val="0"/>
                                          </p:val>
                                        </p:tav>
                                        <p:tav tm="100000">
                                          <p:val>
                                            <p:fltVal val="1"/>
                                          </p:val>
                                        </p:tav>
                                      </p:tavLst>
                                    </p:anim>
                                    <p:animScale>
                                      <p:cBhvr>
                                        <p:cTn id="28" dur="7">
                                          <p:stCondLst>
                                            <p:cond delay="162"/>
                                          </p:stCondLst>
                                        </p:cTn>
                                        <p:tgtEl>
                                          <p:spTgt spid="519260"/>
                                        </p:tgtEl>
                                      </p:cBhvr>
                                      <p:to x="100000" y="60000"/>
                                    </p:animScale>
                                    <p:animScale>
                                      <p:cBhvr>
                                        <p:cTn id="29" dur="41" decel="50000">
                                          <p:stCondLst>
                                            <p:cond delay="169"/>
                                          </p:stCondLst>
                                        </p:cTn>
                                        <p:tgtEl>
                                          <p:spTgt spid="519260"/>
                                        </p:tgtEl>
                                      </p:cBhvr>
                                      <p:to x="100000" y="100000"/>
                                    </p:animScale>
                                    <p:animScale>
                                      <p:cBhvr>
                                        <p:cTn id="30" dur="7">
                                          <p:stCondLst>
                                            <p:cond delay="328"/>
                                          </p:stCondLst>
                                        </p:cTn>
                                        <p:tgtEl>
                                          <p:spTgt spid="519260"/>
                                        </p:tgtEl>
                                      </p:cBhvr>
                                      <p:to x="100000" y="80000"/>
                                    </p:animScale>
                                    <p:animScale>
                                      <p:cBhvr>
                                        <p:cTn id="31" dur="41" decel="50000">
                                          <p:stCondLst>
                                            <p:cond delay="335"/>
                                          </p:stCondLst>
                                        </p:cTn>
                                        <p:tgtEl>
                                          <p:spTgt spid="519260"/>
                                        </p:tgtEl>
                                      </p:cBhvr>
                                      <p:to x="100000" y="100000"/>
                                    </p:animScale>
                                    <p:animScale>
                                      <p:cBhvr>
                                        <p:cTn id="32" dur="7">
                                          <p:stCondLst>
                                            <p:cond delay="410"/>
                                          </p:stCondLst>
                                        </p:cTn>
                                        <p:tgtEl>
                                          <p:spTgt spid="519260"/>
                                        </p:tgtEl>
                                      </p:cBhvr>
                                      <p:to x="100000" y="90000"/>
                                    </p:animScale>
                                    <p:animScale>
                                      <p:cBhvr>
                                        <p:cTn id="33" dur="41" decel="50000">
                                          <p:stCondLst>
                                            <p:cond delay="417"/>
                                          </p:stCondLst>
                                        </p:cTn>
                                        <p:tgtEl>
                                          <p:spTgt spid="519260"/>
                                        </p:tgtEl>
                                      </p:cBhvr>
                                      <p:to x="100000" y="100000"/>
                                    </p:animScale>
                                    <p:animScale>
                                      <p:cBhvr>
                                        <p:cTn id="34" dur="7">
                                          <p:stCondLst>
                                            <p:cond delay="452"/>
                                          </p:stCondLst>
                                        </p:cTn>
                                        <p:tgtEl>
                                          <p:spTgt spid="519260"/>
                                        </p:tgtEl>
                                      </p:cBhvr>
                                      <p:to x="100000" y="95000"/>
                                    </p:animScale>
                                    <p:animScale>
                                      <p:cBhvr>
                                        <p:cTn id="35" dur="41" decel="50000">
                                          <p:stCondLst>
                                            <p:cond delay="458"/>
                                          </p:stCondLst>
                                        </p:cTn>
                                        <p:tgtEl>
                                          <p:spTgt spid="519260"/>
                                        </p:tgtEl>
                                      </p:cBhvr>
                                      <p:to x="100000" y="100000"/>
                                    </p:animScale>
                                  </p:childTnLst>
                                </p:cTn>
                              </p:par>
                              <p:par>
                                <p:cTn id="36" presetID="26" presetClass="entr" presetSubtype="0" fill="hold" grpId="0" nodeType="withEffect">
                                  <p:stCondLst>
                                    <p:cond delay="0"/>
                                  </p:stCondLst>
                                  <p:childTnLst>
                                    <p:set>
                                      <p:cBhvr>
                                        <p:cTn id="37" dur="1" fill="hold">
                                          <p:stCondLst>
                                            <p:cond delay="0"/>
                                          </p:stCondLst>
                                        </p:cTn>
                                        <p:tgtEl>
                                          <p:spTgt spid="519261"/>
                                        </p:tgtEl>
                                        <p:attrNameLst>
                                          <p:attrName>style.visibility</p:attrName>
                                        </p:attrNameLst>
                                      </p:cBhvr>
                                      <p:to>
                                        <p:strVal val="visible"/>
                                      </p:to>
                                    </p:set>
                                    <p:animEffect transition="in" filter="wipe(down)">
                                      <p:cBhvr>
                                        <p:cTn id="38" dur="145">
                                          <p:stCondLst>
                                            <p:cond delay="0"/>
                                          </p:stCondLst>
                                        </p:cTn>
                                        <p:tgtEl>
                                          <p:spTgt spid="519261"/>
                                        </p:tgtEl>
                                      </p:cBhvr>
                                    </p:animEffect>
                                    <p:anim calcmode="lin" valueType="num">
                                      <p:cBhvr>
                                        <p:cTn id="39" dur="456" tmFilter="0,0; 0.14,0.36; 0.43,0.73; 0.71,0.91; 1.0,1.0">
                                          <p:stCondLst>
                                            <p:cond delay="0"/>
                                          </p:stCondLst>
                                        </p:cTn>
                                        <p:tgtEl>
                                          <p:spTgt spid="519261"/>
                                        </p:tgtEl>
                                        <p:attrNameLst>
                                          <p:attrName>ppt_x</p:attrName>
                                        </p:attrNameLst>
                                      </p:cBhvr>
                                      <p:tavLst>
                                        <p:tav tm="0">
                                          <p:val>
                                            <p:strVal val="#ppt_x-0.25"/>
                                          </p:val>
                                        </p:tav>
                                        <p:tav tm="100000">
                                          <p:val>
                                            <p:strVal val="#ppt_x"/>
                                          </p:val>
                                        </p:tav>
                                      </p:tavLst>
                                    </p:anim>
                                    <p:anim calcmode="lin" valueType="num">
                                      <p:cBhvr>
                                        <p:cTn id="40" dur="166" tmFilter="0.0,0.0; 0.25,0.07; 0.50,0.2; 0.75,0.467; 1.0,1.0">
                                          <p:stCondLst>
                                            <p:cond delay="0"/>
                                          </p:stCondLst>
                                        </p:cTn>
                                        <p:tgtEl>
                                          <p:spTgt spid="519261"/>
                                        </p:tgtEl>
                                        <p:attrNameLst>
                                          <p:attrName>ppt_y</p:attrName>
                                        </p:attrNameLst>
                                      </p:cBhvr>
                                      <p:tavLst>
                                        <p:tav tm="0" fmla="#ppt_y-sin(pi*$)/3">
                                          <p:val>
                                            <p:fltVal val="0.5"/>
                                          </p:val>
                                        </p:tav>
                                        <p:tav tm="100000">
                                          <p:val>
                                            <p:fltVal val="1"/>
                                          </p:val>
                                        </p:tav>
                                      </p:tavLst>
                                    </p:anim>
                                    <p:anim calcmode="lin" valueType="num">
                                      <p:cBhvr>
                                        <p:cTn id="41" dur="166" tmFilter="0, 0; 0.125,0.2665; 0.25,0.4; 0.375,0.465; 0.5,0.5;  0.625,0.535; 0.75,0.6; 0.875,0.7335; 1,1">
                                          <p:stCondLst>
                                            <p:cond delay="166"/>
                                          </p:stCondLst>
                                        </p:cTn>
                                        <p:tgtEl>
                                          <p:spTgt spid="519261"/>
                                        </p:tgtEl>
                                        <p:attrNameLst>
                                          <p:attrName>ppt_y</p:attrName>
                                        </p:attrNameLst>
                                      </p:cBhvr>
                                      <p:tavLst>
                                        <p:tav tm="0" fmla="#ppt_y-sin(pi*$)/9">
                                          <p:val>
                                            <p:fltVal val="0"/>
                                          </p:val>
                                        </p:tav>
                                        <p:tav tm="100000">
                                          <p:val>
                                            <p:fltVal val="1"/>
                                          </p:val>
                                        </p:tav>
                                      </p:tavLst>
                                    </p:anim>
                                    <p:anim calcmode="lin" valueType="num">
                                      <p:cBhvr>
                                        <p:cTn id="42" dur="83" tmFilter="0, 0; 0.125,0.2665; 0.25,0.4; 0.375,0.465; 0.5,0.5;  0.625,0.535; 0.75,0.6; 0.875,0.7335; 1,1">
                                          <p:stCondLst>
                                            <p:cond delay="331"/>
                                          </p:stCondLst>
                                        </p:cTn>
                                        <p:tgtEl>
                                          <p:spTgt spid="519261"/>
                                        </p:tgtEl>
                                        <p:attrNameLst>
                                          <p:attrName>ppt_y</p:attrName>
                                        </p:attrNameLst>
                                      </p:cBhvr>
                                      <p:tavLst>
                                        <p:tav tm="0" fmla="#ppt_y-sin(pi*$)/27">
                                          <p:val>
                                            <p:fltVal val="0"/>
                                          </p:val>
                                        </p:tav>
                                        <p:tav tm="100000">
                                          <p:val>
                                            <p:fltVal val="1"/>
                                          </p:val>
                                        </p:tav>
                                      </p:tavLst>
                                    </p:anim>
                                    <p:anim calcmode="lin" valueType="num">
                                      <p:cBhvr>
                                        <p:cTn id="43" dur="41" tmFilter="0, 0; 0.125,0.2665; 0.25,0.4; 0.375,0.465; 0.5,0.5;  0.625,0.535; 0.75,0.6; 0.875,0.7335; 1,1">
                                          <p:stCondLst>
                                            <p:cond delay="414"/>
                                          </p:stCondLst>
                                        </p:cTn>
                                        <p:tgtEl>
                                          <p:spTgt spid="519261"/>
                                        </p:tgtEl>
                                        <p:attrNameLst>
                                          <p:attrName>ppt_y</p:attrName>
                                        </p:attrNameLst>
                                      </p:cBhvr>
                                      <p:tavLst>
                                        <p:tav tm="0" fmla="#ppt_y-sin(pi*$)/81">
                                          <p:val>
                                            <p:fltVal val="0"/>
                                          </p:val>
                                        </p:tav>
                                        <p:tav tm="100000">
                                          <p:val>
                                            <p:fltVal val="1"/>
                                          </p:val>
                                        </p:tav>
                                      </p:tavLst>
                                    </p:anim>
                                    <p:animScale>
                                      <p:cBhvr>
                                        <p:cTn id="44" dur="7">
                                          <p:stCondLst>
                                            <p:cond delay="162"/>
                                          </p:stCondLst>
                                        </p:cTn>
                                        <p:tgtEl>
                                          <p:spTgt spid="519261"/>
                                        </p:tgtEl>
                                      </p:cBhvr>
                                      <p:to x="100000" y="60000"/>
                                    </p:animScale>
                                    <p:animScale>
                                      <p:cBhvr>
                                        <p:cTn id="45" dur="41" decel="50000">
                                          <p:stCondLst>
                                            <p:cond delay="169"/>
                                          </p:stCondLst>
                                        </p:cTn>
                                        <p:tgtEl>
                                          <p:spTgt spid="519261"/>
                                        </p:tgtEl>
                                      </p:cBhvr>
                                      <p:to x="100000" y="100000"/>
                                    </p:animScale>
                                    <p:animScale>
                                      <p:cBhvr>
                                        <p:cTn id="46" dur="7">
                                          <p:stCondLst>
                                            <p:cond delay="328"/>
                                          </p:stCondLst>
                                        </p:cTn>
                                        <p:tgtEl>
                                          <p:spTgt spid="519261"/>
                                        </p:tgtEl>
                                      </p:cBhvr>
                                      <p:to x="100000" y="80000"/>
                                    </p:animScale>
                                    <p:animScale>
                                      <p:cBhvr>
                                        <p:cTn id="47" dur="41" decel="50000">
                                          <p:stCondLst>
                                            <p:cond delay="335"/>
                                          </p:stCondLst>
                                        </p:cTn>
                                        <p:tgtEl>
                                          <p:spTgt spid="519261"/>
                                        </p:tgtEl>
                                      </p:cBhvr>
                                      <p:to x="100000" y="100000"/>
                                    </p:animScale>
                                    <p:animScale>
                                      <p:cBhvr>
                                        <p:cTn id="48" dur="7">
                                          <p:stCondLst>
                                            <p:cond delay="410"/>
                                          </p:stCondLst>
                                        </p:cTn>
                                        <p:tgtEl>
                                          <p:spTgt spid="519261"/>
                                        </p:tgtEl>
                                      </p:cBhvr>
                                      <p:to x="100000" y="90000"/>
                                    </p:animScale>
                                    <p:animScale>
                                      <p:cBhvr>
                                        <p:cTn id="49" dur="41" decel="50000">
                                          <p:stCondLst>
                                            <p:cond delay="417"/>
                                          </p:stCondLst>
                                        </p:cTn>
                                        <p:tgtEl>
                                          <p:spTgt spid="519261"/>
                                        </p:tgtEl>
                                      </p:cBhvr>
                                      <p:to x="100000" y="100000"/>
                                    </p:animScale>
                                    <p:animScale>
                                      <p:cBhvr>
                                        <p:cTn id="50" dur="7">
                                          <p:stCondLst>
                                            <p:cond delay="452"/>
                                          </p:stCondLst>
                                        </p:cTn>
                                        <p:tgtEl>
                                          <p:spTgt spid="519261"/>
                                        </p:tgtEl>
                                      </p:cBhvr>
                                      <p:to x="100000" y="95000"/>
                                    </p:animScale>
                                    <p:animScale>
                                      <p:cBhvr>
                                        <p:cTn id="51" dur="41" decel="50000">
                                          <p:stCondLst>
                                            <p:cond delay="458"/>
                                          </p:stCondLst>
                                        </p:cTn>
                                        <p:tgtEl>
                                          <p:spTgt spid="519261"/>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519262"/>
                                        </p:tgtEl>
                                        <p:attrNameLst>
                                          <p:attrName>style.visibility</p:attrName>
                                        </p:attrNameLst>
                                      </p:cBhvr>
                                      <p:to>
                                        <p:strVal val="visible"/>
                                      </p:to>
                                    </p:set>
                                    <p:animEffect transition="in" filter="wipe(down)">
                                      <p:cBhvr>
                                        <p:cTn id="54" dur="145">
                                          <p:stCondLst>
                                            <p:cond delay="0"/>
                                          </p:stCondLst>
                                        </p:cTn>
                                        <p:tgtEl>
                                          <p:spTgt spid="519262"/>
                                        </p:tgtEl>
                                      </p:cBhvr>
                                    </p:animEffect>
                                    <p:anim calcmode="lin" valueType="num">
                                      <p:cBhvr>
                                        <p:cTn id="55" dur="456" tmFilter="0,0; 0.14,0.36; 0.43,0.73; 0.71,0.91; 1.0,1.0">
                                          <p:stCondLst>
                                            <p:cond delay="0"/>
                                          </p:stCondLst>
                                        </p:cTn>
                                        <p:tgtEl>
                                          <p:spTgt spid="519262"/>
                                        </p:tgtEl>
                                        <p:attrNameLst>
                                          <p:attrName>ppt_x</p:attrName>
                                        </p:attrNameLst>
                                      </p:cBhvr>
                                      <p:tavLst>
                                        <p:tav tm="0">
                                          <p:val>
                                            <p:strVal val="#ppt_x-0.25"/>
                                          </p:val>
                                        </p:tav>
                                        <p:tav tm="100000">
                                          <p:val>
                                            <p:strVal val="#ppt_x"/>
                                          </p:val>
                                        </p:tav>
                                      </p:tavLst>
                                    </p:anim>
                                    <p:anim calcmode="lin" valueType="num">
                                      <p:cBhvr>
                                        <p:cTn id="56" dur="166" tmFilter="0.0,0.0; 0.25,0.07; 0.50,0.2; 0.75,0.467; 1.0,1.0">
                                          <p:stCondLst>
                                            <p:cond delay="0"/>
                                          </p:stCondLst>
                                        </p:cTn>
                                        <p:tgtEl>
                                          <p:spTgt spid="519262"/>
                                        </p:tgtEl>
                                        <p:attrNameLst>
                                          <p:attrName>ppt_y</p:attrName>
                                        </p:attrNameLst>
                                      </p:cBhvr>
                                      <p:tavLst>
                                        <p:tav tm="0" fmla="#ppt_y-sin(pi*$)/3">
                                          <p:val>
                                            <p:fltVal val="0.5"/>
                                          </p:val>
                                        </p:tav>
                                        <p:tav tm="100000">
                                          <p:val>
                                            <p:fltVal val="1"/>
                                          </p:val>
                                        </p:tav>
                                      </p:tavLst>
                                    </p:anim>
                                    <p:anim calcmode="lin" valueType="num">
                                      <p:cBhvr>
                                        <p:cTn id="57" dur="166" tmFilter="0, 0; 0.125,0.2665; 0.25,0.4; 0.375,0.465; 0.5,0.5;  0.625,0.535; 0.75,0.6; 0.875,0.7335; 1,1">
                                          <p:stCondLst>
                                            <p:cond delay="166"/>
                                          </p:stCondLst>
                                        </p:cTn>
                                        <p:tgtEl>
                                          <p:spTgt spid="519262"/>
                                        </p:tgtEl>
                                        <p:attrNameLst>
                                          <p:attrName>ppt_y</p:attrName>
                                        </p:attrNameLst>
                                      </p:cBhvr>
                                      <p:tavLst>
                                        <p:tav tm="0" fmla="#ppt_y-sin(pi*$)/9">
                                          <p:val>
                                            <p:fltVal val="0"/>
                                          </p:val>
                                        </p:tav>
                                        <p:tav tm="100000">
                                          <p:val>
                                            <p:fltVal val="1"/>
                                          </p:val>
                                        </p:tav>
                                      </p:tavLst>
                                    </p:anim>
                                    <p:anim calcmode="lin" valueType="num">
                                      <p:cBhvr>
                                        <p:cTn id="58" dur="83" tmFilter="0, 0; 0.125,0.2665; 0.25,0.4; 0.375,0.465; 0.5,0.5;  0.625,0.535; 0.75,0.6; 0.875,0.7335; 1,1">
                                          <p:stCondLst>
                                            <p:cond delay="331"/>
                                          </p:stCondLst>
                                        </p:cTn>
                                        <p:tgtEl>
                                          <p:spTgt spid="519262"/>
                                        </p:tgtEl>
                                        <p:attrNameLst>
                                          <p:attrName>ppt_y</p:attrName>
                                        </p:attrNameLst>
                                      </p:cBhvr>
                                      <p:tavLst>
                                        <p:tav tm="0" fmla="#ppt_y-sin(pi*$)/27">
                                          <p:val>
                                            <p:fltVal val="0"/>
                                          </p:val>
                                        </p:tav>
                                        <p:tav tm="100000">
                                          <p:val>
                                            <p:fltVal val="1"/>
                                          </p:val>
                                        </p:tav>
                                      </p:tavLst>
                                    </p:anim>
                                    <p:anim calcmode="lin" valueType="num">
                                      <p:cBhvr>
                                        <p:cTn id="59" dur="41" tmFilter="0, 0; 0.125,0.2665; 0.25,0.4; 0.375,0.465; 0.5,0.5;  0.625,0.535; 0.75,0.6; 0.875,0.7335; 1,1">
                                          <p:stCondLst>
                                            <p:cond delay="414"/>
                                          </p:stCondLst>
                                        </p:cTn>
                                        <p:tgtEl>
                                          <p:spTgt spid="519262"/>
                                        </p:tgtEl>
                                        <p:attrNameLst>
                                          <p:attrName>ppt_y</p:attrName>
                                        </p:attrNameLst>
                                      </p:cBhvr>
                                      <p:tavLst>
                                        <p:tav tm="0" fmla="#ppt_y-sin(pi*$)/81">
                                          <p:val>
                                            <p:fltVal val="0"/>
                                          </p:val>
                                        </p:tav>
                                        <p:tav tm="100000">
                                          <p:val>
                                            <p:fltVal val="1"/>
                                          </p:val>
                                        </p:tav>
                                      </p:tavLst>
                                    </p:anim>
                                    <p:animScale>
                                      <p:cBhvr>
                                        <p:cTn id="60" dur="7">
                                          <p:stCondLst>
                                            <p:cond delay="162"/>
                                          </p:stCondLst>
                                        </p:cTn>
                                        <p:tgtEl>
                                          <p:spTgt spid="519262"/>
                                        </p:tgtEl>
                                      </p:cBhvr>
                                      <p:to x="100000" y="60000"/>
                                    </p:animScale>
                                    <p:animScale>
                                      <p:cBhvr>
                                        <p:cTn id="61" dur="41" decel="50000">
                                          <p:stCondLst>
                                            <p:cond delay="169"/>
                                          </p:stCondLst>
                                        </p:cTn>
                                        <p:tgtEl>
                                          <p:spTgt spid="519262"/>
                                        </p:tgtEl>
                                      </p:cBhvr>
                                      <p:to x="100000" y="100000"/>
                                    </p:animScale>
                                    <p:animScale>
                                      <p:cBhvr>
                                        <p:cTn id="62" dur="7">
                                          <p:stCondLst>
                                            <p:cond delay="328"/>
                                          </p:stCondLst>
                                        </p:cTn>
                                        <p:tgtEl>
                                          <p:spTgt spid="519262"/>
                                        </p:tgtEl>
                                      </p:cBhvr>
                                      <p:to x="100000" y="80000"/>
                                    </p:animScale>
                                    <p:animScale>
                                      <p:cBhvr>
                                        <p:cTn id="63" dur="41" decel="50000">
                                          <p:stCondLst>
                                            <p:cond delay="335"/>
                                          </p:stCondLst>
                                        </p:cTn>
                                        <p:tgtEl>
                                          <p:spTgt spid="519262"/>
                                        </p:tgtEl>
                                      </p:cBhvr>
                                      <p:to x="100000" y="100000"/>
                                    </p:animScale>
                                    <p:animScale>
                                      <p:cBhvr>
                                        <p:cTn id="64" dur="7">
                                          <p:stCondLst>
                                            <p:cond delay="410"/>
                                          </p:stCondLst>
                                        </p:cTn>
                                        <p:tgtEl>
                                          <p:spTgt spid="519262"/>
                                        </p:tgtEl>
                                      </p:cBhvr>
                                      <p:to x="100000" y="90000"/>
                                    </p:animScale>
                                    <p:animScale>
                                      <p:cBhvr>
                                        <p:cTn id="65" dur="41" decel="50000">
                                          <p:stCondLst>
                                            <p:cond delay="417"/>
                                          </p:stCondLst>
                                        </p:cTn>
                                        <p:tgtEl>
                                          <p:spTgt spid="519262"/>
                                        </p:tgtEl>
                                      </p:cBhvr>
                                      <p:to x="100000" y="100000"/>
                                    </p:animScale>
                                    <p:animScale>
                                      <p:cBhvr>
                                        <p:cTn id="66" dur="7">
                                          <p:stCondLst>
                                            <p:cond delay="452"/>
                                          </p:stCondLst>
                                        </p:cTn>
                                        <p:tgtEl>
                                          <p:spTgt spid="519262"/>
                                        </p:tgtEl>
                                      </p:cBhvr>
                                      <p:to x="100000" y="95000"/>
                                    </p:animScale>
                                    <p:animScale>
                                      <p:cBhvr>
                                        <p:cTn id="67" dur="41" decel="50000">
                                          <p:stCondLst>
                                            <p:cond delay="458"/>
                                          </p:stCondLst>
                                        </p:cTn>
                                        <p:tgtEl>
                                          <p:spTgt spid="519262"/>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9257"/>
                                        </p:tgtEl>
                                        <p:attrNameLst>
                                          <p:attrName>style.visibility</p:attrName>
                                        </p:attrNameLst>
                                      </p:cBhvr>
                                      <p:to>
                                        <p:strVal val="visible"/>
                                      </p:to>
                                    </p:set>
                                    <p:animEffect transition="in" filter="wipe(left)">
                                      <p:cBhvr>
                                        <p:cTn id="72" dur="500"/>
                                        <p:tgtEl>
                                          <p:spTgt spid="5192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19263"/>
                                        </p:tgtEl>
                                        <p:attrNameLst>
                                          <p:attrName>style.visibility</p:attrName>
                                        </p:attrNameLst>
                                      </p:cBhvr>
                                      <p:to>
                                        <p:strVal val="visible"/>
                                      </p:to>
                                    </p:set>
                                    <p:animEffect transition="in" filter="wipe(left)">
                                      <p:cBhvr>
                                        <p:cTn id="77" dur="500"/>
                                        <p:tgtEl>
                                          <p:spTgt spid="519263"/>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additive="base">
                                        <p:cTn id="82" dur="500" fill="hold"/>
                                        <p:tgtEl>
                                          <p:spTgt spid="2"/>
                                        </p:tgtEl>
                                        <p:attrNameLst>
                                          <p:attrName>ppt_x</p:attrName>
                                        </p:attrNameLst>
                                      </p:cBhvr>
                                      <p:tavLst>
                                        <p:tav tm="0">
                                          <p:val>
                                            <p:strVal val="#ppt_x"/>
                                          </p:val>
                                        </p:tav>
                                        <p:tav tm="100000">
                                          <p:val>
                                            <p:strVal val="#ppt_x"/>
                                          </p:val>
                                        </p:tav>
                                      </p:tavLst>
                                    </p:anim>
                                    <p:anim calcmode="lin" valueType="num">
                                      <p:cBhvr additive="base">
                                        <p:cTn id="8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2"/>
                                        </p:tgtEl>
                                      </p:cBhvr>
                                    </p:animEffect>
                                    <p:set>
                                      <p:cBhvr>
                                        <p:cTn id="88" dur="1" fill="hold">
                                          <p:stCondLst>
                                            <p:cond delay="499"/>
                                          </p:stCondLst>
                                        </p:cTn>
                                        <p:tgtEl>
                                          <p:spTgt spid="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dissolve">
                                      <p:cBhvr>
                                        <p:cTn id="93" dur="500"/>
                                        <p:tgtEl>
                                          <p:spTgt spid="6"/>
                                        </p:tgtEl>
                                      </p:cBhvr>
                                    </p:animEffect>
                                  </p:childTnLst>
                                </p:cTn>
                              </p:par>
                            </p:childTnLst>
                          </p:cTn>
                        </p:par>
                        <p:par>
                          <p:cTn id="94" fill="hold">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519259"/>
                                        </p:tgtEl>
                                        <p:attrNameLst>
                                          <p:attrName>style.visibility</p:attrName>
                                        </p:attrNameLst>
                                      </p:cBhvr>
                                      <p:to>
                                        <p:strVal val="visible"/>
                                      </p:to>
                                    </p:set>
                                    <p:animEffect transition="in" filter="dissolve">
                                      <p:cBhvr>
                                        <p:cTn id="97" dur="500"/>
                                        <p:tgtEl>
                                          <p:spTgt spid="519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63" grpId="0"/>
      <p:bldP spid="519257" grpId="0"/>
      <p:bldP spid="519259" grpId="0" animBg="1"/>
      <p:bldP spid="519260" grpId="0"/>
      <p:bldP spid="519261" grpId="0"/>
      <p:bldP spid="519262" grpId="0"/>
      <p:bldP spid="2" grpId="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扇区编号</a:t>
            </a:r>
            <a:r>
              <a:rPr lang="en-US" altLang="zh-CN"/>
              <a:t>—</a:t>
            </a:r>
            <a:r>
              <a:rPr lang="zh-CN" altLang="en-US"/>
              <a:t>现代磁盘的常见寻址方式</a:t>
            </a:r>
          </a:p>
        </p:txBody>
      </p:sp>
      <p:sp>
        <p:nvSpPr>
          <p:cNvPr id="23555" name="内容占位符 1"/>
          <p:cNvSpPr>
            <a:spLocks noGrp="1"/>
          </p:cNvSpPr>
          <p:nvPr>
            <p:ph sz="half" idx="1"/>
          </p:nvPr>
        </p:nvSpPr>
        <p:spPr>
          <a:xfrm>
            <a:off x="612775" y="1268413"/>
            <a:ext cx="7921625" cy="4525962"/>
          </a:xfrm>
        </p:spPr>
        <p:txBody>
          <a:bodyPr/>
          <a:lstStyle/>
          <a:p>
            <a:r>
              <a:rPr lang="en-US" altLang="zh-CN" dirty="0" err="1"/>
              <a:t>chs</a:t>
            </a:r>
            <a:r>
              <a:rPr lang="en-US" altLang="zh-CN" dirty="0"/>
              <a:t>(Cylinder/Head/Sector)</a:t>
            </a:r>
            <a:r>
              <a:rPr lang="zh-CN" altLang="en-US" dirty="0"/>
              <a:t>模式</a:t>
            </a:r>
            <a:endParaRPr lang="en-US" altLang="zh-CN" dirty="0"/>
          </a:p>
          <a:p>
            <a:r>
              <a:rPr lang="zh-CN" altLang="en-US" sz="2400" dirty="0"/>
              <a:t>以前</a:t>
            </a:r>
            <a:r>
              <a:rPr lang="en-US" altLang="zh-CN" sz="2400" dirty="0"/>
              <a:t>, </a:t>
            </a:r>
            <a:r>
              <a:rPr lang="zh-CN" altLang="en-US" sz="2400" dirty="0"/>
              <a:t>硬盘的容量还非常小</a:t>
            </a:r>
            <a:r>
              <a:rPr lang="en-US" altLang="zh-CN" sz="2400" dirty="0"/>
              <a:t>, </a:t>
            </a:r>
            <a:r>
              <a:rPr lang="zh-CN" altLang="en-US" sz="2400" dirty="0"/>
              <a:t>采用与软盘类似的结构生产硬盘</a:t>
            </a:r>
            <a:r>
              <a:rPr lang="en-US" altLang="zh-CN" sz="2400" dirty="0"/>
              <a:t>.</a:t>
            </a:r>
          </a:p>
          <a:p>
            <a:r>
              <a:rPr lang="zh-CN" altLang="en-US" sz="2400" dirty="0"/>
              <a:t>也就是</a:t>
            </a:r>
            <a:r>
              <a:rPr lang="zh-CN" altLang="en-US" sz="2400" dirty="0">
                <a:solidFill>
                  <a:srgbClr val="FF0000"/>
                </a:solidFill>
              </a:rPr>
              <a:t>硬盘盘片的每一条磁道都具有相同的扇区数</a:t>
            </a:r>
            <a:endParaRPr lang="en-US" altLang="zh-CN" sz="2400" dirty="0">
              <a:solidFill>
                <a:srgbClr val="FF0000"/>
              </a:solidFill>
            </a:endParaRPr>
          </a:p>
          <a:p>
            <a:r>
              <a:rPr lang="zh-CN" altLang="en-US" sz="2400" dirty="0"/>
              <a:t>由此产生了所谓的</a:t>
            </a:r>
            <a:r>
              <a:rPr lang="en-US" altLang="zh-CN" sz="2400" dirty="0"/>
              <a:t>3D</a:t>
            </a:r>
            <a:r>
              <a:rPr lang="zh-CN" altLang="en-US" sz="2400" dirty="0"/>
              <a:t>参数 </a:t>
            </a:r>
            <a:r>
              <a:rPr lang="en-US" altLang="zh-CN" sz="2400" dirty="0"/>
              <a:t>(Disk Geometry).</a:t>
            </a:r>
            <a:r>
              <a:rPr lang="zh-CN" altLang="en-US" sz="2400" dirty="0"/>
              <a:t>：</a:t>
            </a:r>
            <a:endParaRPr lang="en-US" altLang="zh-CN" sz="2400" dirty="0"/>
          </a:p>
          <a:p>
            <a:r>
              <a:rPr lang="zh-CN" altLang="en-US" sz="2400" dirty="0"/>
              <a:t>柱面数</a:t>
            </a:r>
            <a:r>
              <a:rPr lang="en-US" altLang="zh-CN" sz="2400" dirty="0"/>
              <a:t>(Cylinders),</a:t>
            </a:r>
            <a:r>
              <a:rPr lang="zh-CN" altLang="en-US" sz="2400" dirty="0"/>
              <a:t>磁头数</a:t>
            </a:r>
            <a:r>
              <a:rPr lang="en-US" altLang="zh-CN" sz="2400" dirty="0"/>
              <a:t>(Heads), </a:t>
            </a:r>
            <a:r>
              <a:rPr lang="zh-CN" altLang="en-US" sz="2400" dirty="0"/>
              <a:t>扇区数</a:t>
            </a:r>
            <a:r>
              <a:rPr lang="en-US" altLang="zh-CN" sz="2400" dirty="0"/>
              <a:t>(Sectors per track),</a:t>
            </a:r>
            <a:r>
              <a:rPr lang="zh-CN" altLang="en-US" sz="2400" dirty="0"/>
              <a:t>以及相应的寻址方式</a:t>
            </a:r>
            <a:r>
              <a:rPr lang="en-US" altLang="zh-CN" sz="2400" dirty="0"/>
              <a:t>. </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扇区编号</a:t>
            </a:r>
            <a:r>
              <a:rPr lang="en-US" altLang="zh-CN"/>
              <a:t>—</a:t>
            </a:r>
            <a:r>
              <a:rPr lang="zh-CN" altLang="en-US"/>
              <a:t>现代磁盘的常见寻址方式</a:t>
            </a:r>
          </a:p>
        </p:txBody>
      </p:sp>
      <p:sp>
        <p:nvSpPr>
          <p:cNvPr id="24579" name="内容占位符 1"/>
          <p:cNvSpPr>
            <a:spLocks noGrp="1"/>
          </p:cNvSpPr>
          <p:nvPr>
            <p:ph sz="half" idx="1"/>
          </p:nvPr>
        </p:nvSpPr>
        <p:spPr>
          <a:xfrm>
            <a:off x="612775" y="1268413"/>
            <a:ext cx="7921625" cy="4525962"/>
          </a:xfrm>
        </p:spPr>
        <p:txBody>
          <a:bodyPr/>
          <a:lstStyle/>
          <a:p>
            <a:r>
              <a:rPr lang="en-US" altLang="zh-CN" dirty="0" err="1"/>
              <a:t>chs</a:t>
            </a:r>
            <a:r>
              <a:rPr lang="en-US" altLang="zh-CN" dirty="0"/>
              <a:t>(Cylinder/Head/Sector)</a:t>
            </a:r>
            <a:r>
              <a:rPr lang="zh-CN" altLang="en-US" dirty="0"/>
              <a:t>模式</a:t>
            </a:r>
            <a:endParaRPr lang="en-US" altLang="zh-CN" dirty="0"/>
          </a:p>
          <a:p>
            <a:r>
              <a:rPr lang="zh-CN" altLang="en-US" sz="2000" dirty="0"/>
              <a:t>磁头数</a:t>
            </a:r>
            <a:r>
              <a:rPr lang="en-US" altLang="zh-CN" sz="2000" dirty="0"/>
              <a:t>(Heads) </a:t>
            </a:r>
            <a:r>
              <a:rPr lang="zh-CN" altLang="en-US" sz="2000" dirty="0"/>
              <a:t>表示硬盘总共有几个磁头</a:t>
            </a:r>
            <a:r>
              <a:rPr lang="en-US" altLang="zh-CN" sz="2000" dirty="0"/>
              <a:t>,</a:t>
            </a:r>
            <a:r>
              <a:rPr lang="zh-CN" altLang="en-US" sz="2000" dirty="0"/>
              <a:t>也就是有几面盘片</a:t>
            </a:r>
            <a:r>
              <a:rPr lang="en-US" altLang="zh-CN" sz="2000" dirty="0"/>
              <a:t>, </a:t>
            </a:r>
            <a:r>
              <a:rPr lang="zh-CN" altLang="en-US" sz="2000" dirty="0"/>
              <a:t>最大为 </a:t>
            </a:r>
            <a:r>
              <a:rPr lang="en-US" altLang="zh-CN" sz="2000" dirty="0"/>
              <a:t>256 (</a:t>
            </a:r>
            <a:r>
              <a:rPr lang="zh-CN" altLang="en-US" sz="2000" dirty="0"/>
              <a:t>用 </a:t>
            </a:r>
            <a:r>
              <a:rPr lang="en-US" altLang="zh-CN" sz="2000" dirty="0"/>
              <a:t>8 </a:t>
            </a:r>
            <a:r>
              <a:rPr lang="zh-CN" altLang="en-US" sz="2000" dirty="0"/>
              <a:t>个二进制位存储</a:t>
            </a:r>
            <a:r>
              <a:rPr lang="en-US" altLang="zh-CN" sz="2000" dirty="0"/>
              <a:t>);</a:t>
            </a:r>
          </a:p>
          <a:p>
            <a:r>
              <a:rPr lang="zh-CN" altLang="en-US" sz="2000" dirty="0"/>
              <a:t>柱面数</a:t>
            </a:r>
            <a:r>
              <a:rPr lang="en-US" altLang="zh-CN" sz="2000" dirty="0"/>
              <a:t>(Cylinders) </a:t>
            </a:r>
            <a:r>
              <a:rPr lang="zh-CN" altLang="en-US" sz="2000" dirty="0"/>
              <a:t>表示硬盘每一面盘片上有几条磁道</a:t>
            </a:r>
            <a:r>
              <a:rPr lang="en-US" altLang="zh-CN" sz="2000" dirty="0"/>
              <a:t>, </a:t>
            </a:r>
            <a:r>
              <a:rPr lang="zh-CN" altLang="en-US" sz="2000" dirty="0"/>
              <a:t>最大为 </a:t>
            </a:r>
            <a:r>
              <a:rPr lang="en-US" altLang="zh-CN" sz="2000" dirty="0"/>
              <a:t>1024(</a:t>
            </a:r>
            <a:r>
              <a:rPr lang="zh-CN" altLang="en-US" sz="2000" dirty="0"/>
              <a:t>用 </a:t>
            </a:r>
            <a:r>
              <a:rPr lang="en-US" altLang="zh-CN" sz="2000" dirty="0"/>
              <a:t>10 </a:t>
            </a:r>
            <a:r>
              <a:rPr lang="zh-CN" altLang="en-US" sz="2000" dirty="0"/>
              <a:t>个二进制位存储</a:t>
            </a:r>
            <a:r>
              <a:rPr lang="en-US" altLang="zh-CN" sz="2000" dirty="0"/>
              <a:t>); </a:t>
            </a:r>
          </a:p>
          <a:p>
            <a:r>
              <a:rPr lang="zh-CN" altLang="en-US" sz="2000" dirty="0"/>
              <a:t>扇区数</a:t>
            </a:r>
            <a:r>
              <a:rPr lang="en-US" altLang="zh-CN" sz="2000" dirty="0"/>
              <a:t>(Sectors per track) </a:t>
            </a:r>
            <a:r>
              <a:rPr lang="zh-CN" altLang="en-US" sz="2000" dirty="0"/>
              <a:t>表示每一条磁道上有几个扇区</a:t>
            </a:r>
            <a:r>
              <a:rPr lang="en-US" altLang="zh-CN" sz="2000" dirty="0"/>
              <a:t>, </a:t>
            </a:r>
            <a:r>
              <a:rPr lang="zh-CN" altLang="en-US" sz="2000" dirty="0"/>
              <a:t>最大为</a:t>
            </a:r>
            <a:r>
              <a:rPr lang="en-US" altLang="zh-CN" sz="2000" dirty="0"/>
              <a:t>63 (</a:t>
            </a:r>
            <a:r>
              <a:rPr lang="zh-CN" altLang="en-US" sz="2000" dirty="0"/>
              <a:t>用 </a:t>
            </a:r>
            <a:r>
              <a:rPr lang="en-US" altLang="zh-CN" sz="2000" dirty="0"/>
              <a:t>6 </a:t>
            </a:r>
            <a:r>
              <a:rPr lang="zh-CN" altLang="en-US" sz="2000" dirty="0"/>
              <a:t>个二进制位存储</a:t>
            </a:r>
            <a:r>
              <a:rPr lang="en-US" altLang="zh-CN" sz="2000" dirty="0"/>
              <a:t>). </a:t>
            </a:r>
          </a:p>
          <a:p>
            <a:r>
              <a:rPr lang="zh-CN" altLang="en-US" sz="2000" dirty="0"/>
              <a:t>每个扇区一般是 </a:t>
            </a:r>
            <a:r>
              <a:rPr lang="en-US" altLang="zh-CN" sz="2000" dirty="0"/>
              <a:t>512</a:t>
            </a:r>
            <a:r>
              <a:rPr lang="zh-CN" altLang="en-US" sz="2000" dirty="0"/>
              <a:t>个字节；</a:t>
            </a:r>
            <a:endParaRPr lang="en-US" altLang="zh-CN" sz="2000" dirty="0"/>
          </a:p>
          <a:p>
            <a:r>
              <a:rPr lang="en-US" altLang="zh-CN" sz="2000" dirty="0"/>
              <a:t> </a:t>
            </a:r>
            <a:r>
              <a:rPr lang="zh-CN" altLang="en-US" sz="2000" dirty="0"/>
              <a:t>所以磁盘最大容量为</a:t>
            </a:r>
            <a:r>
              <a:rPr lang="en-US" altLang="zh-CN" sz="2000" dirty="0"/>
              <a:t>: </a:t>
            </a:r>
          </a:p>
          <a:p>
            <a:r>
              <a:rPr lang="en-US" altLang="zh-CN" sz="2000" dirty="0"/>
              <a:t>256 * 1024 * 63 * 512 / 1048576 = 8064 MB </a:t>
            </a: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a:t>扇区编号</a:t>
            </a:r>
            <a:r>
              <a:rPr lang="en-US" altLang="zh-CN"/>
              <a:t>—</a:t>
            </a:r>
            <a:r>
              <a:rPr lang="zh-CN" altLang="en-US"/>
              <a:t>现代磁盘的常见寻址方式</a:t>
            </a:r>
          </a:p>
        </p:txBody>
      </p:sp>
      <p:sp>
        <p:nvSpPr>
          <p:cNvPr id="25603" name="内容占位符 1"/>
          <p:cNvSpPr>
            <a:spLocks noGrp="1"/>
          </p:cNvSpPr>
          <p:nvPr>
            <p:ph sz="half" idx="1"/>
          </p:nvPr>
        </p:nvSpPr>
        <p:spPr>
          <a:xfrm>
            <a:off x="612775" y="1268413"/>
            <a:ext cx="7921625" cy="4525962"/>
          </a:xfrm>
        </p:spPr>
        <p:txBody>
          <a:bodyPr/>
          <a:lstStyle/>
          <a:p>
            <a:r>
              <a:rPr lang="en-US" altLang="zh-CN" dirty="0" err="1"/>
              <a:t>chs</a:t>
            </a:r>
            <a:r>
              <a:rPr lang="en-US" altLang="zh-CN" dirty="0"/>
              <a:t>(Cylinder/Head/Sector)</a:t>
            </a:r>
            <a:r>
              <a:rPr lang="zh-CN" altLang="en-US" dirty="0"/>
              <a:t>模式</a:t>
            </a:r>
            <a:endParaRPr lang="en-US" altLang="zh-CN" dirty="0"/>
          </a:p>
          <a:p>
            <a:r>
              <a:rPr lang="zh-CN" altLang="en-US" sz="2000" dirty="0"/>
              <a:t>这种方式会浪费很多磁盘空间 </a:t>
            </a:r>
            <a:r>
              <a:rPr lang="en-US" altLang="zh-CN" sz="2000" dirty="0"/>
              <a:t>(</a:t>
            </a:r>
            <a:r>
              <a:rPr lang="zh-CN" altLang="en-US" sz="2000" dirty="0"/>
              <a:t>与软盘一样</a:t>
            </a:r>
            <a:r>
              <a:rPr lang="en-US" altLang="zh-CN" sz="2000" dirty="0"/>
              <a:t>)</a:t>
            </a:r>
          </a:p>
          <a:p>
            <a:r>
              <a:rPr lang="zh-CN" altLang="en-US" sz="2000" dirty="0"/>
              <a:t>为了进一步提高硬盘容量</a:t>
            </a:r>
            <a:r>
              <a:rPr lang="en-US" altLang="zh-CN" sz="2000" dirty="0"/>
              <a:t>, </a:t>
            </a:r>
            <a:r>
              <a:rPr lang="zh-CN" altLang="en-US" sz="2000" dirty="0"/>
              <a:t>产生了</a:t>
            </a:r>
            <a:r>
              <a:rPr lang="zh-CN" altLang="en-US" sz="2000" dirty="0">
                <a:solidFill>
                  <a:srgbClr val="FF0000"/>
                </a:solidFill>
              </a:rPr>
              <a:t>等密度结构硬盘，外圈磁道的扇区比内圈磁道多</a:t>
            </a:r>
            <a:r>
              <a:rPr lang="en-US" altLang="zh-CN" sz="2000" dirty="0"/>
              <a:t>.</a:t>
            </a:r>
          </a:p>
          <a:p>
            <a:r>
              <a:rPr lang="zh-CN" altLang="en-US" sz="2000" dirty="0">
                <a:solidFill>
                  <a:srgbClr val="FF0000"/>
                </a:solidFill>
              </a:rPr>
              <a:t>采用这种结构后</a:t>
            </a:r>
            <a:r>
              <a:rPr lang="en-US" altLang="zh-CN" sz="2000" dirty="0">
                <a:solidFill>
                  <a:srgbClr val="FF0000"/>
                </a:solidFill>
              </a:rPr>
              <a:t>, </a:t>
            </a:r>
            <a:r>
              <a:rPr lang="zh-CN" altLang="en-US" sz="2000" dirty="0">
                <a:solidFill>
                  <a:srgbClr val="FF0000"/>
                </a:solidFill>
              </a:rPr>
              <a:t>硬盘不再具有实际的</a:t>
            </a:r>
            <a:r>
              <a:rPr lang="en-US" altLang="zh-CN" sz="2000" dirty="0">
                <a:solidFill>
                  <a:srgbClr val="FF0000"/>
                </a:solidFill>
              </a:rPr>
              <a:t>3D</a:t>
            </a:r>
            <a:r>
              <a:rPr lang="zh-CN" altLang="en-US" sz="2000" dirty="0">
                <a:solidFill>
                  <a:srgbClr val="FF0000"/>
                </a:solidFill>
              </a:rPr>
              <a:t>参数</a:t>
            </a:r>
            <a:r>
              <a:rPr lang="en-US" altLang="zh-CN" sz="2000" dirty="0">
                <a:solidFill>
                  <a:srgbClr val="FF0000"/>
                </a:solidFill>
              </a:rPr>
              <a:t>, </a:t>
            </a:r>
            <a:r>
              <a:rPr lang="zh-CN" altLang="en-US" sz="2000" dirty="0">
                <a:solidFill>
                  <a:srgbClr val="FF0000"/>
                </a:solidFill>
              </a:rPr>
              <a:t>寻址方式也改为线性寻址</a:t>
            </a:r>
            <a:r>
              <a:rPr lang="en-US" altLang="zh-CN" sz="2000" dirty="0">
                <a:solidFill>
                  <a:srgbClr val="FF0000"/>
                </a:solidFill>
              </a:rPr>
              <a:t>, </a:t>
            </a:r>
            <a:r>
              <a:rPr lang="zh-CN" altLang="en-US" sz="2000" dirty="0">
                <a:solidFill>
                  <a:srgbClr val="FF0000"/>
                </a:solidFill>
              </a:rPr>
              <a:t>即以扇区为单位进行寻址</a:t>
            </a:r>
            <a:endParaRPr lang="en-US" altLang="zh-CN" sz="2000" dirty="0">
              <a:solidFill>
                <a:srgbClr val="FF0000"/>
              </a:solidFill>
            </a:endParaRPr>
          </a:p>
          <a:p>
            <a:r>
              <a:rPr lang="zh-CN" altLang="en-US" sz="2000" dirty="0"/>
              <a:t>为了与使用</a:t>
            </a:r>
            <a:r>
              <a:rPr lang="en-US" altLang="zh-CN" sz="2000" dirty="0" err="1"/>
              <a:t>chs</a:t>
            </a:r>
            <a:r>
              <a:rPr lang="zh-CN" altLang="en-US" sz="2000" dirty="0"/>
              <a:t>寻址的兼容 </a:t>
            </a:r>
            <a:r>
              <a:rPr lang="en-US" altLang="zh-CN" sz="2000" dirty="0"/>
              <a:t>(</a:t>
            </a:r>
            <a:r>
              <a:rPr lang="zh-CN" altLang="en-US" sz="2000" dirty="0"/>
              <a:t>如使用</a:t>
            </a:r>
            <a:r>
              <a:rPr lang="en-US" altLang="zh-CN" sz="2000" dirty="0"/>
              <a:t>BIOS </a:t>
            </a:r>
            <a:r>
              <a:rPr lang="en-US" altLang="zh-CN" sz="2000" dirty="0" err="1"/>
              <a:t>Int13H</a:t>
            </a:r>
            <a:r>
              <a:rPr lang="zh-CN" altLang="en-US" sz="2000" dirty="0"/>
              <a:t>接口的软件</a:t>
            </a:r>
            <a:r>
              <a:rPr lang="en-US" altLang="zh-CN" sz="2000" dirty="0"/>
              <a:t>), </a:t>
            </a:r>
            <a:r>
              <a:rPr lang="zh-CN" altLang="en-US" sz="2000" dirty="0"/>
              <a:t>在</a:t>
            </a:r>
            <a:r>
              <a:rPr lang="zh-CN" altLang="en-US" sz="2000" dirty="0">
                <a:solidFill>
                  <a:srgbClr val="FF0000"/>
                </a:solidFill>
              </a:rPr>
              <a:t>硬盘控制器内部安装了一个地址翻译器</a:t>
            </a:r>
            <a:r>
              <a:rPr lang="en-US" altLang="zh-CN" sz="2000" dirty="0">
                <a:solidFill>
                  <a:srgbClr val="FF0000"/>
                </a:solidFill>
              </a:rPr>
              <a:t>, </a:t>
            </a:r>
            <a:r>
              <a:rPr lang="zh-CN" altLang="en-US" sz="2000" dirty="0">
                <a:solidFill>
                  <a:srgbClr val="FF0000"/>
                </a:solidFill>
              </a:rPr>
              <a:t>由它负责将老式</a:t>
            </a:r>
            <a:r>
              <a:rPr lang="en-US" altLang="zh-CN" sz="2000" dirty="0">
                <a:solidFill>
                  <a:srgbClr val="FF0000"/>
                </a:solidFill>
              </a:rPr>
              <a:t>3D</a:t>
            </a:r>
            <a:r>
              <a:rPr lang="zh-CN" altLang="en-US" sz="2000" dirty="0">
                <a:solidFill>
                  <a:srgbClr val="FF0000"/>
                </a:solidFill>
              </a:rPr>
              <a:t>参数翻译成新的线性参数</a:t>
            </a:r>
            <a:r>
              <a:rPr lang="en-US" altLang="zh-CN" sz="2000" dirty="0"/>
              <a:t>.</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t>IDE</a:t>
            </a:r>
            <a:r>
              <a:rPr lang="zh-CN" altLang="en-US"/>
              <a:t>硬盘控制器的寄存器</a:t>
            </a:r>
          </a:p>
        </p:txBody>
      </p:sp>
      <p:sp>
        <p:nvSpPr>
          <p:cNvPr id="26627" name="内容占位符 1"/>
          <p:cNvSpPr>
            <a:spLocks noGrp="1"/>
          </p:cNvSpPr>
          <p:nvPr>
            <p:ph sz="half" idx="1"/>
          </p:nvPr>
        </p:nvSpPr>
        <p:spPr>
          <a:xfrm>
            <a:off x="612775" y="1268413"/>
            <a:ext cx="7921625" cy="4525962"/>
          </a:xfrm>
        </p:spPr>
        <p:txBody>
          <a:bodyPr/>
          <a:lstStyle/>
          <a:p>
            <a:r>
              <a:rPr lang="zh-CN" altLang="en-US" dirty="0"/>
              <a:t>有一组命令寄存器组</a:t>
            </a:r>
            <a:r>
              <a:rPr lang="en-US" altLang="zh-CN" dirty="0"/>
              <a:t>(Task File Registers)</a:t>
            </a:r>
            <a:r>
              <a:rPr lang="zh-CN" altLang="en-US" dirty="0"/>
              <a:t>， </a:t>
            </a:r>
            <a:r>
              <a:rPr lang="en-US" altLang="zh-CN" dirty="0"/>
              <a:t>I/O</a:t>
            </a:r>
            <a:r>
              <a:rPr lang="zh-CN" altLang="en-US" dirty="0"/>
              <a:t>的端口地址为</a:t>
            </a:r>
            <a:r>
              <a:rPr lang="en-US" altLang="zh-CN" dirty="0" err="1">
                <a:solidFill>
                  <a:srgbClr val="FF0000"/>
                </a:solidFill>
              </a:rPr>
              <a:t>1F0H</a:t>
            </a:r>
            <a:r>
              <a:rPr lang="en-US" altLang="zh-CN" dirty="0" err="1"/>
              <a:t>~1F7H</a:t>
            </a:r>
            <a:endParaRPr lang="en-US" altLang="zh-CN" dirty="0"/>
          </a:p>
          <a:p>
            <a:r>
              <a:rPr lang="en-US" altLang="zh-CN" sz="2000" dirty="0" err="1">
                <a:solidFill>
                  <a:srgbClr val="FF0000"/>
                </a:solidFill>
              </a:rPr>
              <a:t>1F2H</a:t>
            </a:r>
            <a:r>
              <a:rPr lang="en-US" altLang="zh-CN" sz="2000" dirty="0">
                <a:solidFill>
                  <a:srgbClr val="FF0000"/>
                </a:solidFill>
              </a:rPr>
              <a:t>  </a:t>
            </a:r>
            <a:r>
              <a:rPr lang="zh-CN" altLang="en-US" sz="2000" dirty="0">
                <a:solidFill>
                  <a:srgbClr val="FF0000"/>
                </a:solidFill>
              </a:rPr>
              <a:t>扇区计数寄存器 </a:t>
            </a:r>
            <a:br>
              <a:rPr lang="zh-CN" altLang="en-US" sz="2000" dirty="0">
                <a:solidFill>
                  <a:srgbClr val="FF0000"/>
                </a:solidFill>
              </a:rPr>
            </a:br>
            <a:r>
              <a:rPr lang="en-US" altLang="zh-CN" sz="2000" dirty="0" err="1">
                <a:solidFill>
                  <a:srgbClr val="FF0000"/>
                </a:solidFill>
              </a:rPr>
              <a:t>1F3H</a:t>
            </a:r>
            <a:r>
              <a:rPr lang="en-US" altLang="zh-CN" sz="2000" dirty="0">
                <a:solidFill>
                  <a:srgbClr val="FF0000"/>
                </a:solidFill>
              </a:rPr>
              <a:t>  </a:t>
            </a:r>
            <a:r>
              <a:rPr lang="zh-CN" altLang="en-US" sz="2000" dirty="0">
                <a:solidFill>
                  <a:srgbClr val="FF0000"/>
                </a:solidFill>
              </a:rPr>
              <a:t>扇区号，或</a:t>
            </a:r>
            <a:r>
              <a:rPr lang="en-US" altLang="zh-CN" sz="2000" dirty="0" err="1">
                <a:solidFill>
                  <a:srgbClr val="FF0000"/>
                </a:solidFill>
              </a:rPr>
              <a:t>LBA</a:t>
            </a:r>
            <a:r>
              <a:rPr lang="zh-CN" altLang="en-US" sz="2000" dirty="0">
                <a:solidFill>
                  <a:srgbClr val="FF0000"/>
                </a:solidFill>
              </a:rPr>
              <a:t>块地址</a:t>
            </a:r>
            <a:r>
              <a:rPr lang="en-US" altLang="zh-CN" sz="2000" dirty="0">
                <a:solidFill>
                  <a:srgbClr val="FF0000"/>
                </a:solidFill>
              </a:rPr>
              <a:t>0~7 </a:t>
            </a:r>
            <a:br>
              <a:rPr lang="en-US" altLang="zh-CN" sz="2000" dirty="0"/>
            </a:br>
            <a:r>
              <a:rPr lang="en-US" altLang="zh-CN" sz="2000" dirty="0" err="1">
                <a:solidFill>
                  <a:srgbClr val="FF0000"/>
                </a:solidFill>
              </a:rPr>
              <a:t>1F4H</a:t>
            </a:r>
            <a:r>
              <a:rPr lang="en-US" altLang="zh-CN" sz="2000" dirty="0">
                <a:solidFill>
                  <a:srgbClr val="FF0000"/>
                </a:solidFill>
              </a:rPr>
              <a:t>  </a:t>
            </a:r>
            <a:r>
              <a:rPr lang="zh-CN" altLang="en-US" sz="2000" dirty="0">
                <a:solidFill>
                  <a:srgbClr val="FF0000"/>
                </a:solidFill>
              </a:rPr>
              <a:t>柱面数低</a:t>
            </a:r>
            <a:r>
              <a:rPr lang="en-US" altLang="zh-CN" sz="2000" dirty="0">
                <a:solidFill>
                  <a:srgbClr val="FF0000"/>
                </a:solidFill>
              </a:rPr>
              <a:t>8</a:t>
            </a:r>
            <a:r>
              <a:rPr lang="zh-CN" altLang="en-US" sz="2000" dirty="0">
                <a:solidFill>
                  <a:srgbClr val="FF0000"/>
                </a:solidFill>
              </a:rPr>
              <a:t>位，或</a:t>
            </a:r>
            <a:r>
              <a:rPr lang="en-US" altLang="zh-CN" sz="2000" dirty="0" err="1">
                <a:solidFill>
                  <a:srgbClr val="FF0000"/>
                </a:solidFill>
              </a:rPr>
              <a:t>LBA</a:t>
            </a:r>
            <a:r>
              <a:rPr lang="zh-CN" altLang="en-US" sz="2000" dirty="0">
                <a:solidFill>
                  <a:srgbClr val="FF0000"/>
                </a:solidFill>
              </a:rPr>
              <a:t>块地址</a:t>
            </a:r>
            <a:r>
              <a:rPr lang="en-US" altLang="zh-CN" sz="2000" dirty="0">
                <a:solidFill>
                  <a:srgbClr val="FF0000"/>
                </a:solidFill>
              </a:rPr>
              <a:t>8~15 </a:t>
            </a:r>
            <a:br>
              <a:rPr lang="en-US" altLang="zh-CN" sz="2000" dirty="0">
                <a:solidFill>
                  <a:srgbClr val="FF0000"/>
                </a:solidFill>
              </a:rPr>
            </a:br>
            <a:r>
              <a:rPr lang="en-US" altLang="zh-CN" sz="2000" dirty="0" err="1">
                <a:solidFill>
                  <a:srgbClr val="FF0000"/>
                </a:solidFill>
              </a:rPr>
              <a:t>1F5H</a:t>
            </a:r>
            <a:r>
              <a:rPr lang="en-US" altLang="zh-CN" sz="2000" dirty="0">
                <a:solidFill>
                  <a:srgbClr val="FF0000"/>
                </a:solidFill>
              </a:rPr>
              <a:t>  </a:t>
            </a:r>
            <a:r>
              <a:rPr lang="zh-CN" altLang="en-US" sz="2000" dirty="0">
                <a:solidFill>
                  <a:srgbClr val="FF0000"/>
                </a:solidFill>
              </a:rPr>
              <a:t>柱面数高</a:t>
            </a:r>
            <a:r>
              <a:rPr lang="en-US" altLang="zh-CN" sz="2000" dirty="0">
                <a:solidFill>
                  <a:srgbClr val="FF0000"/>
                </a:solidFill>
              </a:rPr>
              <a:t>8</a:t>
            </a:r>
            <a:r>
              <a:rPr lang="zh-CN" altLang="en-US" sz="2000" dirty="0">
                <a:solidFill>
                  <a:srgbClr val="FF0000"/>
                </a:solidFill>
              </a:rPr>
              <a:t>位，或</a:t>
            </a:r>
            <a:r>
              <a:rPr lang="en-US" altLang="zh-CN" sz="2000" dirty="0" err="1">
                <a:solidFill>
                  <a:srgbClr val="FF0000"/>
                </a:solidFill>
              </a:rPr>
              <a:t>LBA</a:t>
            </a:r>
            <a:r>
              <a:rPr lang="zh-CN" altLang="en-US" sz="2000" dirty="0">
                <a:solidFill>
                  <a:srgbClr val="FF0000"/>
                </a:solidFill>
              </a:rPr>
              <a:t>块地址</a:t>
            </a:r>
            <a:r>
              <a:rPr lang="en-US" altLang="zh-CN" sz="2000" dirty="0">
                <a:solidFill>
                  <a:srgbClr val="FF0000"/>
                </a:solidFill>
              </a:rPr>
              <a:t>16~23 </a:t>
            </a:r>
            <a:br>
              <a:rPr lang="en-US" altLang="zh-CN" sz="2000" dirty="0">
                <a:solidFill>
                  <a:srgbClr val="FF0000"/>
                </a:solidFill>
              </a:rPr>
            </a:br>
            <a:r>
              <a:rPr lang="en-US" altLang="zh-CN" sz="2000" dirty="0" err="1">
                <a:solidFill>
                  <a:srgbClr val="FF0000"/>
                </a:solidFill>
              </a:rPr>
              <a:t>1F6H</a:t>
            </a:r>
            <a:r>
              <a:rPr lang="en-US" altLang="zh-CN" sz="2000" dirty="0">
                <a:solidFill>
                  <a:srgbClr val="FF0000"/>
                </a:solidFill>
              </a:rPr>
              <a:t>  </a:t>
            </a:r>
            <a:r>
              <a:rPr lang="zh-CN" altLang="en-US" sz="2000" dirty="0">
                <a:solidFill>
                  <a:srgbClr val="FF0000"/>
                </a:solidFill>
              </a:rPr>
              <a:t>驱动器</a:t>
            </a:r>
            <a:r>
              <a:rPr lang="en-US" altLang="zh-CN" sz="2000" dirty="0">
                <a:solidFill>
                  <a:srgbClr val="FF0000"/>
                </a:solidFill>
              </a:rPr>
              <a:t>/</a:t>
            </a:r>
            <a:r>
              <a:rPr lang="zh-CN" altLang="en-US" sz="2000" dirty="0">
                <a:solidFill>
                  <a:srgbClr val="FF0000"/>
                </a:solidFill>
              </a:rPr>
              <a:t>磁头，或</a:t>
            </a:r>
            <a:r>
              <a:rPr lang="en-US" altLang="zh-CN" sz="2000" dirty="0" err="1">
                <a:solidFill>
                  <a:srgbClr val="FF0000"/>
                </a:solidFill>
              </a:rPr>
              <a:t>LBA</a:t>
            </a:r>
            <a:r>
              <a:rPr lang="zh-CN" altLang="en-US" sz="2000" dirty="0">
                <a:solidFill>
                  <a:srgbClr val="FF0000"/>
                </a:solidFill>
              </a:rPr>
              <a:t>块地址</a:t>
            </a:r>
            <a:r>
              <a:rPr lang="en-US" altLang="zh-CN" sz="2000" dirty="0">
                <a:solidFill>
                  <a:srgbClr val="FF0000"/>
                </a:solidFill>
              </a:rPr>
              <a:t>24~27 </a:t>
            </a:r>
            <a:br>
              <a:rPr lang="en-US" altLang="zh-CN" sz="2000" dirty="0"/>
            </a:br>
            <a:r>
              <a:rPr lang="en-US" altLang="zh-CN" sz="2000" dirty="0" err="1"/>
              <a:t>1F7H</a:t>
            </a:r>
            <a:r>
              <a:rPr lang="en-US" altLang="zh-CN" sz="2000" dirty="0"/>
              <a:t>  </a:t>
            </a:r>
            <a:r>
              <a:rPr lang="zh-CN" altLang="en-US" sz="2000" dirty="0"/>
              <a:t>状态寄存器  命令寄存器 </a:t>
            </a:r>
            <a:endParaRPr lang="en-US" altLang="zh-CN" sz="2000" dirty="0"/>
          </a:p>
          <a:p>
            <a:endParaRPr lang="en-US" altLang="zh-CN" sz="2000" dirty="0"/>
          </a:p>
          <a:p>
            <a:endParaRPr lang="en-US" altLang="zh-CN" sz="2000" dirty="0"/>
          </a:p>
          <a:p>
            <a:r>
              <a:rPr lang="en-US" altLang="zh-CN" sz="2000" dirty="0"/>
              <a:t>CHS</a:t>
            </a:r>
            <a:r>
              <a:rPr lang="zh-CN" altLang="en-US" sz="2000" dirty="0"/>
              <a:t>或</a:t>
            </a:r>
            <a:r>
              <a:rPr lang="en-US" altLang="zh-CN" sz="2000" dirty="0" err="1"/>
              <a:t>LBA</a:t>
            </a:r>
            <a:r>
              <a:rPr lang="zh-CN" altLang="en-US" sz="2000" dirty="0"/>
              <a:t>在</a:t>
            </a:r>
            <a:r>
              <a:rPr lang="zh-CN" altLang="en-US" sz="2000" dirty="0">
                <a:solidFill>
                  <a:srgbClr val="00B050"/>
                </a:solidFill>
              </a:rPr>
              <a:t>磁头寄存器</a:t>
            </a:r>
            <a:r>
              <a:rPr lang="zh-CN" altLang="en-US" sz="2000" dirty="0"/>
              <a:t>中指定</a:t>
            </a:r>
            <a:br>
              <a:rPr lang="zh-CN" altLang="en-US" sz="2000" dirty="0"/>
            </a:b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想一想</a:t>
            </a:r>
            <a:r>
              <a:rPr lang="en-US" altLang="zh-CN"/>
              <a:t>……</a:t>
            </a:r>
            <a:r>
              <a:rPr lang="zh-CN" altLang="en-US"/>
              <a:t>磁盘驱动应如何实现？</a:t>
            </a:r>
          </a:p>
        </p:txBody>
      </p:sp>
      <p:pic>
        <p:nvPicPr>
          <p:cNvPr id="27651" name="Picture 91"/>
          <p:cNvPicPr>
            <a:picLocks noChangeAspect="1" noChangeArrowheads="1"/>
          </p:cNvPicPr>
          <p:nvPr/>
        </p:nvPicPr>
        <p:blipFill>
          <a:blip r:embed="rId3" cstate="print"/>
          <a:srcRect l="11580" t="41667" r="7031" b="18750"/>
          <a:stretch>
            <a:fillRect/>
          </a:stretch>
        </p:blipFill>
        <p:spPr bwMode="auto">
          <a:xfrm>
            <a:off x="457200" y="1447800"/>
            <a:ext cx="8305800" cy="3733800"/>
          </a:xfrm>
          <a:prstGeom prst="rect">
            <a:avLst/>
          </a:prstGeom>
          <a:noFill/>
          <a:ln w="9525" algn="ctr">
            <a:noFill/>
            <a:miter lim="800000"/>
            <a:headEnd/>
            <a:tailEnd/>
          </a:ln>
        </p:spPr>
      </p:pic>
      <p:sp>
        <p:nvSpPr>
          <p:cNvPr id="546908" name="Text Box 92"/>
          <p:cNvSpPr txBox="1">
            <a:spLocks noChangeArrowheads="1"/>
          </p:cNvSpPr>
          <p:nvPr/>
        </p:nvSpPr>
        <p:spPr bwMode="auto">
          <a:xfrm>
            <a:off x="1752600" y="5638800"/>
            <a:ext cx="5334000" cy="457200"/>
          </a:xfrm>
          <a:prstGeom prst="rect">
            <a:avLst/>
          </a:prstGeom>
          <a:noFill/>
          <a:ln w="9525" algn="ctr">
            <a:noFill/>
            <a:miter lim="800000"/>
          </a:ln>
        </p:spPr>
        <p:txBody>
          <a:bodyPr>
            <a:spAutoFit/>
          </a:bodyPr>
          <a:lstStyle/>
          <a:p>
            <a:pPr eaLnBrk="1" hangingPunct="1">
              <a:spcBef>
                <a:spcPct val="50000"/>
              </a:spcBef>
            </a:pPr>
            <a:r>
              <a:rPr lang="en-US" altLang="zh-CN" sz="2400"/>
              <a:t>Linux 0.11</a:t>
            </a:r>
            <a:r>
              <a:rPr lang="zh-CN" altLang="en-US" sz="2400"/>
              <a:t>下实现磁盘读写驱动片段</a:t>
            </a:r>
          </a:p>
        </p:txBody>
      </p:sp>
      <p:sp>
        <p:nvSpPr>
          <p:cNvPr id="546910" name="Rectangle 94"/>
          <p:cNvSpPr>
            <a:spLocks noChangeArrowheads="1"/>
          </p:cNvSpPr>
          <p:nvPr/>
        </p:nvSpPr>
        <p:spPr bwMode="auto">
          <a:xfrm>
            <a:off x="457200" y="2895600"/>
            <a:ext cx="8077200" cy="1752600"/>
          </a:xfrm>
          <a:prstGeom prst="rect">
            <a:avLst/>
          </a:prstGeom>
          <a:noFill/>
          <a:ln w="28575" algn="ctr">
            <a:solidFill>
              <a:srgbClr val="FF0000"/>
            </a:solidFill>
            <a:miter lim="800000"/>
          </a:ln>
        </p:spPr>
        <p:txBody>
          <a:bodyPr wrap="none" anchor="ctr"/>
          <a:lstStyle/>
          <a:p>
            <a:pPr eaLnBrk="1" hangingPunct="1"/>
            <a:endParaRPr lang="zh-CN" altLang="en-US"/>
          </a:p>
        </p:txBody>
      </p:sp>
      <p:sp>
        <p:nvSpPr>
          <p:cNvPr id="6" name="Rectangle 94"/>
          <p:cNvSpPr>
            <a:spLocks noChangeArrowheads="1"/>
          </p:cNvSpPr>
          <p:nvPr/>
        </p:nvSpPr>
        <p:spPr bwMode="auto">
          <a:xfrm>
            <a:off x="457200" y="2133600"/>
            <a:ext cx="8077200" cy="381000"/>
          </a:xfrm>
          <a:prstGeom prst="rect">
            <a:avLst/>
          </a:prstGeom>
          <a:noFill/>
          <a:ln w="28575" algn="ctr">
            <a:solidFill>
              <a:srgbClr val="FF0000"/>
            </a:solidFill>
            <a:miter lim="800000"/>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6908"/>
                                        </p:tgtEl>
                                        <p:attrNameLst>
                                          <p:attrName>style.visibility</p:attrName>
                                        </p:attrNameLst>
                                      </p:cBhvr>
                                      <p:to>
                                        <p:strVal val="visible"/>
                                      </p:to>
                                    </p:set>
                                    <p:animEffect transition="in" filter="wipe(left)">
                                      <p:cBhvr>
                                        <p:cTn id="7" dur="500"/>
                                        <p:tgtEl>
                                          <p:spTgt spid="546908"/>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546910"/>
                                        </p:tgtEl>
                                        <p:attrNameLst>
                                          <p:attrName>style.visibility</p:attrName>
                                        </p:attrNameLst>
                                      </p:cBhvr>
                                      <p:to>
                                        <p:strVal val="visible"/>
                                      </p:to>
                                    </p:set>
                                    <p:animEffect transition="in" filter="wipe(down)">
                                      <p:cBhvr>
                                        <p:cTn id="11" dur="580">
                                          <p:stCondLst>
                                            <p:cond delay="0"/>
                                          </p:stCondLst>
                                        </p:cTn>
                                        <p:tgtEl>
                                          <p:spTgt spid="546910"/>
                                        </p:tgtEl>
                                      </p:cBhvr>
                                    </p:animEffect>
                                    <p:anim calcmode="lin" valueType="num">
                                      <p:cBhvr>
                                        <p:cTn id="12" dur="1822" tmFilter="0,0; 0.14,0.36; 0.43,0.73; 0.71,0.91; 1.0,1.0">
                                          <p:stCondLst>
                                            <p:cond delay="0"/>
                                          </p:stCondLst>
                                        </p:cTn>
                                        <p:tgtEl>
                                          <p:spTgt spid="546910"/>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546910"/>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546910"/>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546910"/>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546910"/>
                                        </p:tgtEl>
                                        <p:attrNameLst>
                                          <p:attrName>ppt_y</p:attrName>
                                        </p:attrNameLst>
                                      </p:cBhvr>
                                      <p:tavLst>
                                        <p:tav tm="0" fmla="#ppt_y-sin(pi*$)/81">
                                          <p:val>
                                            <p:fltVal val="0"/>
                                          </p:val>
                                        </p:tav>
                                        <p:tav tm="100000">
                                          <p:val>
                                            <p:fltVal val="1"/>
                                          </p:val>
                                        </p:tav>
                                      </p:tavLst>
                                    </p:anim>
                                    <p:animScale>
                                      <p:cBhvr>
                                        <p:cTn id="17" dur="26">
                                          <p:stCondLst>
                                            <p:cond delay="650"/>
                                          </p:stCondLst>
                                        </p:cTn>
                                        <p:tgtEl>
                                          <p:spTgt spid="546910"/>
                                        </p:tgtEl>
                                      </p:cBhvr>
                                      <p:to x="100000" y="60000"/>
                                    </p:animScale>
                                    <p:animScale>
                                      <p:cBhvr>
                                        <p:cTn id="18" dur="166" decel="50000">
                                          <p:stCondLst>
                                            <p:cond delay="676"/>
                                          </p:stCondLst>
                                        </p:cTn>
                                        <p:tgtEl>
                                          <p:spTgt spid="546910"/>
                                        </p:tgtEl>
                                      </p:cBhvr>
                                      <p:to x="100000" y="100000"/>
                                    </p:animScale>
                                    <p:animScale>
                                      <p:cBhvr>
                                        <p:cTn id="19" dur="26">
                                          <p:stCondLst>
                                            <p:cond delay="1312"/>
                                          </p:stCondLst>
                                        </p:cTn>
                                        <p:tgtEl>
                                          <p:spTgt spid="546910"/>
                                        </p:tgtEl>
                                      </p:cBhvr>
                                      <p:to x="100000" y="80000"/>
                                    </p:animScale>
                                    <p:animScale>
                                      <p:cBhvr>
                                        <p:cTn id="20" dur="166" decel="50000">
                                          <p:stCondLst>
                                            <p:cond delay="1338"/>
                                          </p:stCondLst>
                                        </p:cTn>
                                        <p:tgtEl>
                                          <p:spTgt spid="546910"/>
                                        </p:tgtEl>
                                      </p:cBhvr>
                                      <p:to x="100000" y="100000"/>
                                    </p:animScale>
                                    <p:animScale>
                                      <p:cBhvr>
                                        <p:cTn id="21" dur="26">
                                          <p:stCondLst>
                                            <p:cond delay="1642"/>
                                          </p:stCondLst>
                                        </p:cTn>
                                        <p:tgtEl>
                                          <p:spTgt spid="546910"/>
                                        </p:tgtEl>
                                      </p:cBhvr>
                                      <p:to x="100000" y="90000"/>
                                    </p:animScale>
                                    <p:animScale>
                                      <p:cBhvr>
                                        <p:cTn id="22" dur="166" decel="50000">
                                          <p:stCondLst>
                                            <p:cond delay="1668"/>
                                          </p:stCondLst>
                                        </p:cTn>
                                        <p:tgtEl>
                                          <p:spTgt spid="546910"/>
                                        </p:tgtEl>
                                      </p:cBhvr>
                                      <p:to x="100000" y="100000"/>
                                    </p:animScale>
                                    <p:animScale>
                                      <p:cBhvr>
                                        <p:cTn id="23" dur="26">
                                          <p:stCondLst>
                                            <p:cond delay="1808"/>
                                          </p:stCondLst>
                                        </p:cTn>
                                        <p:tgtEl>
                                          <p:spTgt spid="546910"/>
                                        </p:tgtEl>
                                      </p:cBhvr>
                                      <p:to x="100000" y="95000"/>
                                    </p:animScale>
                                    <p:animScale>
                                      <p:cBhvr>
                                        <p:cTn id="24" dur="166" decel="50000">
                                          <p:stCondLst>
                                            <p:cond delay="1834"/>
                                          </p:stCondLst>
                                        </p:cTn>
                                        <p:tgtEl>
                                          <p:spTgt spid="546910"/>
                                        </p:tgtEl>
                                      </p:cBhvr>
                                      <p:to x="100000" y="100000"/>
                                    </p:animScale>
                                  </p:childTnLst>
                                </p:cTn>
                              </p:par>
                            </p:childTnLst>
                          </p:cTn>
                        </p:par>
                        <p:par>
                          <p:cTn id="25" fill="hold">
                            <p:stCondLst>
                              <p:cond delay="2500"/>
                            </p:stCondLst>
                            <p:childTnLst>
                              <p:par>
                                <p:cTn id="26" presetID="26"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908" grpId="0"/>
      <p:bldP spid="546910"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磁盘速度与内存速度的差异</a:t>
            </a:r>
          </a:p>
        </p:txBody>
      </p:sp>
      <p:sp>
        <p:nvSpPr>
          <p:cNvPr id="28675" name="矩形 1"/>
          <p:cNvSpPr>
            <a:spLocks noChangeArrowheads="1"/>
          </p:cNvSpPr>
          <p:nvPr/>
        </p:nvSpPr>
        <p:spPr bwMode="auto">
          <a:xfrm>
            <a:off x="533400" y="1447800"/>
            <a:ext cx="7696200" cy="2492375"/>
          </a:xfrm>
          <a:prstGeom prst="rect">
            <a:avLst/>
          </a:prstGeom>
          <a:noFill/>
          <a:ln w="9525">
            <a:noFill/>
            <a:miter lim="800000"/>
          </a:ln>
        </p:spPr>
        <p:txBody>
          <a:bodyPr>
            <a:spAutoFit/>
          </a:bodyPr>
          <a:lstStyle/>
          <a:p>
            <a:pPr eaLnBrk="1" hangingPunct="1"/>
            <a:r>
              <a:rPr lang="en-US" altLang="zh-CN"/>
              <a:t>1)</a:t>
            </a:r>
            <a:r>
              <a:rPr lang="zh-CN" altLang="en-US"/>
              <a:t>磁盘往往不是严格按需读取，而是每次都会预读，即使只需要一个字节，磁盘也会从这个位置开始，顺序向后读取</a:t>
            </a:r>
            <a:r>
              <a:rPr lang="zh-CN" altLang="en-US">
                <a:solidFill>
                  <a:srgbClr val="FF0000"/>
                </a:solidFill>
              </a:rPr>
              <a:t>一定扇区长度</a:t>
            </a:r>
            <a:r>
              <a:rPr lang="zh-CN" altLang="en-US"/>
              <a:t>的数据放入内存。</a:t>
            </a:r>
            <a:endParaRPr lang="en-US" altLang="zh-CN"/>
          </a:p>
          <a:p>
            <a:pPr eaLnBrk="1" hangingPunct="1"/>
            <a:r>
              <a:rPr lang="en-US" altLang="zh-CN"/>
              <a:t>2)</a:t>
            </a:r>
            <a:r>
              <a:rPr lang="zh-CN" altLang="en-US"/>
              <a:t>这样做的理论依据是计算机科学中著名的</a:t>
            </a:r>
            <a:r>
              <a:rPr lang="zh-CN" altLang="en-US">
                <a:solidFill>
                  <a:srgbClr val="FF0000"/>
                </a:solidFill>
              </a:rPr>
              <a:t>局部性原理</a:t>
            </a:r>
            <a:r>
              <a:rPr lang="zh-CN" altLang="en-US"/>
              <a:t>：当一个数据被用到时，其附近的数据也通常会马上被使用。</a:t>
            </a:r>
          </a:p>
        </p:txBody>
      </p:sp>
      <p:sp>
        <p:nvSpPr>
          <p:cNvPr id="4" name="矩形 3"/>
          <p:cNvSpPr/>
          <p:nvPr/>
        </p:nvSpPr>
        <p:spPr>
          <a:xfrm>
            <a:off x="685800" y="4953000"/>
            <a:ext cx="8077200" cy="523220"/>
          </a:xfrm>
          <a:prstGeom prst="rect">
            <a:avLst/>
          </a:prstGeom>
        </p:spPr>
        <p:txBody>
          <a:bodyPr wrap="square">
            <a:spAutoFit/>
          </a:bodyPr>
          <a:lstStyle/>
          <a:p>
            <a:r>
              <a:rPr lang="zh-CN" altLang="en-US" sz="2800" dirty="0">
                <a:solidFill>
                  <a:srgbClr val="0000CC"/>
                </a:solidFill>
              </a:rPr>
              <a:t>如何优化磁盘读写时间：寻道、旋转两个方面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回忆：虚拟内存中程序优化</a:t>
            </a:r>
          </a:p>
        </p:txBody>
      </p:sp>
      <p:sp>
        <p:nvSpPr>
          <p:cNvPr id="3" name="内容占位符 2"/>
          <p:cNvSpPr>
            <a:spLocks noGrp="1"/>
          </p:cNvSpPr>
          <p:nvPr>
            <p:ph sz="half" idx="1"/>
          </p:nvPr>
        </p:nvSpPr>
        <p:spPr>
          <a:xfrm>
            <a:off x="142875" y="2636838"/>
            <a:ext cx="8643938" cy="1571625"/>
          </a:xfrm>
        </p:spPr>
        <p:txBody>
          <a:bodyPr/>
          <a:lstStyle/>
          <a:p>
            <a:pPr algn="just"/>
            <a:r>
              <a:rPr lang="zh-CN" altLang="en-US" sz="2400">
                <a:solidFill>
                  <a:srgbClr val="FF0000"/>
                </a:solidFill>
              </a:rPr>
              <a:t>对代码来说</a:t>
            </a:r>
            <a:r>
              <a:rPr lang="zh-CN" altLang="en-US" sz="2400"/>
              <a:t>，紧凑的代码也往往意味着接下来执行的代码更大可能就在相同的页或相邻页。根据时间</a:t>
            </a:r>
            <a:r>
              <a:rPr lang="en-US" altLang="zh-CN" sz="2400"/>
              <a:t>locality</a:t>
            </a:r>
            <a:r>
              <a:rPr lang="zh-CN" altLang="en-US" sz="2400"/>
              <a:t>特性，程序</a:t>
            </a:r>
            <a:r>
              <a:rPr lang="en-US" altLang="zh-CN" sz="2400"/>
              <a:t>90%</a:t>
            </a:r>
            <a:r>
              <a:rPr lang="zh-CN" altLang="en-US" sz="2400"/>
              <a:t>的时间花在了</a:t>
            </a:r>
            <a:r>
              <a:rPr lang="en-US" altLang="zh-CN" sz="2400"/>
              <a:t>10%</a:t>
            </a:r>
            <a:r>
              <a:rPr lang="zh-CN" altLang="en-US" sz="2400"/>
              <a:t>的代码上。如果将这</a:t>
            </a:r>
            <a:r>
              <a:rPr lang="en-US" altLang="zh-CN" sz="2400"/>
              <a:t>10%</a:t>
            </a:r>
            <a:r>
              <a:rPr lang="zh-CN" altLang="en-US" sz="2400"/>
              <a:t>的代码尽量紧凑且排在一起，被换出的概率降低，</a:t>
            </a:r>
            <a:r>
              <a:rPr lang="zh-CN" altLang="en-US" sz="2400">
                <a:solidFill>
                  <a:srgbClr val="FF0000"/>
                </a:solidFill>
              </a:rPr>
              <a:t>从磁盘读取速度快。</a:t>
            </a:r>
          </a:p>
        </p:txBody>
      </p:sp>
      <p:sp>
        <p:nvSpPr>
          <p:cNvPr id="4" name="内容占位符 2"/>
          <p:cNvSpPr>
            <a:spLocks noGrp="1"/>
          </p:cNvSpPr>
          <p:nvPr>
            <p:ph sz="half" idx="1"/>
          </p:nvPr>
        </p:nvSpPr>
        <p:spPr>
          <a:xfrm>
            <a:off x="71438" y="4383088"/>
            <a:ext cx="8858250" cy="2286000"/>
          </a:xfrm>
        </p:spPr>
        <p:txBody>
          <a:bodyPr/>
          <a:lstStyle/>
          <a:p>
            <a:pPr algn="just"/>
            <a:r>
              <a:rPr lang="zh-CN" altLang="en-US" sz="2400">
                <a:solidFill>
                  <a:srgbClr val="FF0000"/>
                </a:solidFill>
              </a:rPr>
              <a:t>对数据来说</a:t>
            </a:r>
            <a:r>
              <a:rPr lang="zh-CN" altLang="en-US" sz="2400"/>
              <a:t>，尽量将那些会一起访问的数据放在一起。这样当访问这些数据时，因为它们在同一页或相邻页，只需要一次调页操作即可完成；反之，如果这些数据分散在多个页（更糟的情况是这些页还不相邻），那么每次对这些数据的整体访问都会引发大量的缺页错误，从而降低性能。</a:t>
            </a:r>
          </a:p>
        </p:txBody>
      </p:sp>
      <p:sp>
        <p:nvSpPr>
          <p:cNvPr id="5" name="矩形 4"/>
          <p:cNvSpPr>
            <a:spLocks noChangeArrowheads="1"/>
          </p:cNvSpPr>
          <p:nvPr/>
        </p:nvSpPr>
        <p:spPr bwMode="auto">
          <a:xfrm>
            <a:off x="357188" y="1143000"/>
            <a:ext cx="8143875" cy="492125"/>
          </a:xfrm>
          <a:prstGeom prst="rect">
            <a:avLst/>
          </a:prstGeom>
          <a:noFill/>
          <a:ln w="9525">
            <a:noFill/>
            <a:miter lim="800000"/>
          </a:ln>
        </p:spPr>
        <p:txBody>
          <a:bodyPr>
            <a:spAutoFit/>
          </a:bodyPr>
          <a:lstStyle/>
          <a:p>
            <a:r>
              <a:rPr lang="zh-CN" altLang="en-US"/>
              <a:t>虚拟内存：按需调页与页面置换。</a:t>
            </a:r>
          </a:p>
        </p:txBody>
      </p:sp>
      <p:sp>
        <p:nvSpPr>
          <p:cNvPr id="6" name="矩形 5"/>
          <p:cNvSpPr>
            <a:spLocks noChangeArrowheads="1"/>
          </p:cNvSpPr>
          <p:nvPr/>
        </p:nvSpPr>
        <p:spPr bwMode="auto">
          <a:xfrm>
            <a:off x="395288" y="1700213"/>
            <a:ext cx="8424862" cy="1323975"/>
          </a:xfrm>
          <a:prstGeom prst="rect">
            <a:avLst/>
          </a:prstGeom>
          <a:noFill/>
          <a:ln w="9525">
            <a:noFill/>
            <a:miter lim="800000"/>
          </a:ln>
        </p:spPr>
        <p:txBody>
          <a:bodyPr>
            <a:spAutoFit/>
          </a:bodyPr>
          <a:lstStyle/>
          <a:p>
            <a:r>
              <a:rPr lang="zh-CN" altLang="en-US">
                <a:solidFill>
                  <a:srgbClr val="FF0000"/>
                </a:solidFill>
              </a:rPr>
              <a:t>如何优化提升程序的性能？</a:t>
            </a:r>
            <a:r>
              <a:rPr lang="zh-CN" altLang="en-US"/>
              <a:t>经常访问的放在一起，被唤出的概率降低</a:t>
            </a:r>
            <a:r>
              <a:rPr lang="zh-CN" altLang="en-US" sz="2800"/>
              <a:t>，</a:t>
            </a:r>
            <a:r>
              <a:rPr lang="zh-CN" altLang="en-US" sz="2800">
                <a:solidFill>
                  <a:srgbClr val="FF0000"/>
                </a:solidFill>
              </a:rPr>
              <a:t>从磁盘读取速度快。</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checkerboard(across)">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amond(in)">
                                      <p:cBhvr>
                                        <p:cTn id="23"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认识计算机外设与计算机</a:t>
            </a:r>
            <a:r>
              <a:rPr lang="en-US" altLang="zh-CN"/>
              <a:t>!</a:t>
            </a:r>
          </a:p>
        </p:txBody>
      </p:sp>
      <p:graphicFrame>
        <p:nvGraphicFramePr>
          <p:cNvPr id="1026"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8" name="Group 4"/>
          <p:cNvGrpSpPr/>
          <p:nvPr/>
        </p:nvGrpSpPr>
        <p:grpSpPr bwMode="auto">
          <a:xfrm>
            <a:off x="457200" y="3371850"/>
            <a:ext cx="8382000" cy="762000"/>
            <a:chOff x="288" y="2124"/>
            <a:chExt cx="5280" cy="480"/>
          </a:xfrm>
        </p:grpSpPr>
        <p:sp>
          <p:nvSpPr>
            <p:cNvPr id="1205" name="Text Box 5"/>
            <p:cNvSpPr txBox="1">
              <a:spLocks noChangeArrowheads="1"/>
            </p:cNvSpPr>
            <p:nvPr/>
          </p:nvSpPr>
          <p:spPr bwMode="auto">
            <a:xfrm>
              <a:off x="4368" y="2124"/>
              <a:ext cx="1200" cy="288"/>
            </a:xfrm>
            <a:prstGeom prst="rect">
              <a:avLst/>
            </a:prstGeom>
            <a:noFill/>
            <a:ln w="9525" algn="ctr">
              <a:noFill/>
              <a:miter lim="800000"/>
            </a:ln>
          </p:spPr>
          <p:txBody>
            <a:bodyPr>
              <a:spAutoFit/>
            </a:bodyPr>
            <a:lstStyle/>
            <a:p>
              <a:pPr eaLnBrk="1" hangingPunct="1">
                <a:spcBef>
                  <a:spcPct val="50000"/>
                </a:spcBef>
              </a:pPr>
              <a:r>
                <a:rPr lang="en-US" altLang="zh-CN" sz="2400">
                  <a:solidFill>
                    <a:srgbClr val="FF0000"/>
                  </a:solidFill>
                </a:rPr>
                <a:t>PCI</a:t>
              </a:r>
              <a:r>
                <a:rPr lang="zh-CN" altLang="en-US" sz="2400">
                  <a:solidFill>
                    <a:srgbClr val="FF0000"/>
                  </a:solidFill>
                </a:rPr>
                <a:t>总线</a:t>
              </a:r>
            </a:p>
          </p:txBody>
        </p:sp>
        <p:sp>
          <p:nvSpPr>
            <p:cNvPr id="1206" name="AutoShape 6"/>
            <p:cNvSpPr>
              <a:spLocks noChangeArrowheads="1"/>
            </p:cNvSpPr>
            <p:nvPr/>
          </p:nvSpPr>
          <p:spPr bwMode="auto">
            <a:xfrm rot="5400000">
              <a:off x="2640" y="60"/>
              <a:ext cx="192" cy="4896"/>
            </a:xfrm>
            <a:prstGeom prst="can">
              <a:avLst>
                <a:gd name="adj" fmla="val 54069"/>
              </a:avLst>
            </a:prstGeom>
            <a:gradFill rotWithShape="1">
              <a:gsLst>
                <a:gs pos="0">
                  <a:srgbClr val="CCFF66"/>
                </a:gs>
                <a:gs pos="50000">
                  <a:srgbClr val="5E762F"/>
                </a:gs>
                <a:gs pos="100000">
                  <a:srgbClr val="CCFF66"/>
                </a:gs>
              </a:gsLst>
              <a:lin ang="0" scaled="1"/>
            </a:gradFill>
            <a:ln w="9525">
              <a:solidFill>
                <a:schemeClr val="tx1"/>
              </a:solidFill>
              <a:round/>
            </a:ln>
          </p:spPr>
          <p:txBody>
            <a:bodyPr wrap="none" anchor="ctr"/>
            <a:lstStyle/>
            <a:p>
              <a:pPr eaLnBrk="1" hangingPunct="1"/>
              <a:endParaRPr lang="zh-CN" altLang="en-US"/>
            </a:p>
          </p:txBody>
        </p:sp>
      </p:grpSp>
      <p:grpSp>
        <p:nvGrpSpPr>
          <p:cNvPr id="1029" name="Group 7"/>
          <p:cNvGrpSpPr/>
          <p:nvPr/>
        </p:nvGrpSpPr>
        <p:grpSpPr bwMode="auto">
          <a:xfrm>
            <a:off x="685800" y="1695450"/>
            <a:ext cx="2209800" cy="2136775"/>
            <a:chOff x="432" y="1068"/>
            <a:chExt cx="1392" cy="1346"/>
          </a:xfrm>
        </p:grpSpPr>
        <p:sp>
          <p:nvSpPr>
            <p:cNvPr id="1201" name="AutoShape 8"/>
            <p:cNvSpPr>
              <a:spLocks noChangeArrowheads="1"/>
            </p:cNvSpPr>
            <p:nvPr/>
          </p:nvSpPr>
          <p:spPr bwMode="auto">
            <a:xfrm>
              <a:off x="1032" y="217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1202" name="Text Box 9"/>
            <p:cNvSpPr txBox="1">
              <a:spLocks noChangeArrowheads="1"/>
            </p:cNvSpPr>
            <p:nvPr/>
          </p:nvSpPr>
          <p:spPr bwMode="auto">
            <a:xfrm>
              <a:off x="432" y="1872"/>
              <a:ext cx="1392" cy="300"/>
            </a:xfrm>
            <a:prstGeom prst="rect">
              <a:avLst/>
            </a:prstGeom>
            <a:noFill/>
            <a:ln w="19050" algn="ctr">
              <a:solidFill>
                <a:srgbClr val="FF0000"/>
              </a:solidFill>
              <a:miter lim="800000"/>
            </a:ln>
          </p:spPr>
          <p:txBody>
            <a:bodyPr>
              <a:spAutoFit/>
            </a:bodyPr>
            <a:lstStyle/>
            <a:p>
              <a:pPr algn="ctr" eaLnBrk="1" hangingPunct="1">
                <a:spcBef>
                  <a:spcPct val="50000"/>
                </a:spcBef>
              </a:pPr>
              <a:r>
                <a:rPr lang="zh-CN" altLang="en-US" sz="2400">
                  <a:solidFill>
                    <a:srgbClr val="FF0000"/>
                  </a:solidFill>
                </a:rPr>
                <a:t>图形控制器</a:t>
              </a:r>
            </a:p>
          </p:txBody>
        </p:sp>
        <p:pic>
          <p:nvPicPr>
            <p:cNvPr id="1203" name="Picture 10"/>
            <p:cNvPicPr>
              <a:picLocks noChangeAspect="1" noChangeArrowheads="1"/>
            </p:cNvPicPr>
            <p:nvPr/>
          </p:nvPicPr>
          <p:blipFill>
            <a:blip r:embed="rId4" cstate="print"/>
            <a:srcRect/>
            <a:stretch>
              <a:fillRect/>
            </a:stretch>
          </p:blipFill>
          <p:spPr bwMode="auto">
            <a:xfrm>
              <a:off x="864" y="1068"/>
              <a:ext cx="490" cy="643"/>
            </a:xfrm>
            <a:prstGeom prst="rect">
              <a:avLst/>
            </a:prstGeom>
            <a:noFill/>
            <a:ln w="9525">
              <a:noFill/>
              <a:miter lim="800000"/>
              <a:headEnd/>
              <a:tailEnd/>
            </a:ln>
          </p:spPr>
        </p:pic>
        <p:sp>
          <p:nvSpPr>
            <p:cNvPr id="1204" name="AutoShape 11"/>
            <p:cNvSpPr>
              <a:spLocks noChangeArrowheads="1"/>
            </p:cNvSpPr>
            <p:nvPr/>
          </p:nvSpPr>
          <p:spPr bwMode="auto">
            <a:xfrm>
              <a:off x="1008" y="164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grpSp>
      <p:grpSp>
        <p:nvGrpSpPr>
          <p:cNvPr id="1030" name="Group 12"/>
          <p:cNvGrpSpPr/>
          <p:nvPr/>
        </p:nvGrpSpPr>
        <p:grpSpPr bwMode="auto">
          <a:xfrm>
            <a:off x="1371600" y="4133850"/>
            <a:ext cx="2286000" cy="2266950"/>
            <a:chOff x="1008" y="2604"/>
            <a:chExt cx="1440" cy="1428"/>
          </a:xfrm>
        </p:grpSpPr>
        <p:sp>
          <p:nvSpPr>
            <p:cNvPr id="1196" name="AutoShape 13"/>
            <p:cNvSpPr>
              <a:spLocks noChangeArrowheads="1"/>
            </p:cNvSpPr>
            <p:nvPr/>
          </p:nvSpPr>
          <p:spPr bwMode="auto">
            <a:xfrm>
              <a:off x="1608" y="2604"/>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grpSp>
          <p:nvGrpSpPr>
            <p:cNvPr id="1197" name="Group 14"/>
            <p:cNvGrpSpPr/>
            <p:nvPr/>
          </p:nvGrpSpPr>
          <p:grpSpPr bwMode="auto">
            <a:xfrm>
              <a:off x="1008" y="2832"/>
              <a:ext cx="1440" cy="1200"/>
              <a:chOff x="1008" y="2832"/>
              <a:chExt cx="1440" cy="1200"/>
            </a:xfrm>
          </p:grpSpPr>
          <p:sp>
            <p:nvSpPr>
              <p:cNvPr id="1198" name="AutoShape 15"/>
              <p:cNvSpPr>
                <a:spLocks noChangeArrowheads="1"/>
              </p:cNvSpPr>
              <p:nvPr/>
            </p:nvSpPr>
            <p:spPr bwMode="auto">
              <a:xfrm>
                <a:off x="1608" y="3120"/>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1199" name="Text Box 16"/>
              <p:cNvSpPr txBox="1">
                <a:spLocks noChangeArrowheads="1"/>
              </p:cNvSpPr>
              <p:nvPr/>
            </p:nvSpPr>
            <p:spPr bwMode="auto">
              <a:xfrm>
                <a:off x="1008" y="2832"/>
                <a:ext cx="1440" cy="300"/>
              </a:xfrm>
              <a:prstGeom prst="rect">
                <a:avLst/>
              </a:prstGeom>
              <a:noFill/>
              <a:ln w="19050" algn="ctr">
                <a:solidFill>
                  <a:srgbClr val="FF0000"/>
                </a:solidFill>
                <a:miter lim="800000"/>
              </a:ln>
            </p:spPr>
            <p:txBody>
              <a:bodyPr>
                <a:spAutoFit/>
              </a:bodyPr>
              <a:lstStyle/>
              <a:p>
                <a:pPr algn="ctr" eaLnBrk="1" hangingPunct="1">
                  <a:spcBef>
                    <a:spcPct val="50000"/>
                  </a:spcBef>
                </a:pPr>
                <a:r>
                  <a:rPr lang="en-US" altLang="zh-CN" sz="2400">
                    <a:solidFill>
                      <a:srgbClr val="FF0000"/>
                    </a:solidFill>
                  </a:rPr>
                  <a:t>IDE</a:t>
                </a:r>
                <a:r>
                  <a:rPr lang="zh-CN" altLang="en-US" sz="2400">
                    <a:solidFill>
                      <a:srgbClr val="FF0000"/>
                    </a:solidFill>
                  </a:rPr>
                  <a:t>控制器</a:t>
                </a:r>
              </a:p>
            </p:txBody>
          </p:sp>
          <p:pic>
            <p:nvPicPr>
              <p:cNvPr id="1200" name="Picture 1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6" y="3301"/>
                <a:ext cx="763" cy="731"/>
              </a:xfrm>
              <a:prstGeom prst="rect">
                <a:avLst/>
              </a:prstGeom>
              <a:noFill/>
              <a:ln w="38100" algn="ctr">
                <a:noFill/>
                <a:miter lim="800000"/>
                <a:headEnd/>
                <a:tailEnd/>
              </a:ln>
            </p:spPr>
          </p:pic>
        </p:grpSp>
      </p:grpSp>
      <p:grpSp>
        <p:nvGrpSpPr>
          <p:cNvPr id="1031" name="Group 18"/>
          <p:cNvGrpSpPr/>
          <p:nvPr/>
        </p:nvGrpSpPr>
        <p:grpSpPr bwMode="auto">
          <a:xfrm>
            <a:off x="3429000" y="1219200"/>
            <a:ext cx="4343400" cy="2609850"/>
            <a:chOff x="2448" y="768"/>
            <a:chExt cx="2736" cy="1644"/>
          </a:xfrm>
        </p:grpSpPr>
        <p:sp>
          <p:nvSpPr>
            <p:cNvPr id="1034" name="AutoShape 19"/>
            <p:cNvSpPr>
              <a:spLocks noChangeArrowheads="1"/>
            </p:cNvSpPr>
            <p:nvPr/>
          </p:nvSpPr>
          <p:spPr bwMode="auto">
            <a:xfrm>
              <a:off x="2976" y="2172"/>
              <a:ext cx="240" cy="240"/>
            </a:xfrm>
            <a:prstGeom prst="upDownArrow">
              <a:avLst>
                <a:gd name="adj1" fmla="val 50000"/>
                <a:gd name="adj2" fmla="val 20000"/>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1035" name="Text Box 20"/>
            <p:cNvSpPr txBox="1">
              <a:spLocks noChangeArrowheads="1"/>
            </p:cNvSpPr>
            <p:nvPr/>
          </p:nvSpPr>
          <p:spPr bwMode="auto">
            <a:xfrm>
              <a:off x="2448" y="1872"/>
              <a:ext cx="1296" cy="300"/>
            </a:xfrm>
            <a:prstGeom prst="rect">
              <a:avLst/>
            </a:prstGeom>
            <a:noFill/>
            <a:ln w="19050" algn="ctr">
              <a:solidFill>
                <a:srgbClr val="FF0000"/>
              </a:solidFill>
              <a:miter lim="800000"/>
            </a:ln>
          </p:spPr>
          <p:txBody>
            <a:bodyPr>
              <a:spAutoFit/>
            </a:bodyPr>
            <a:lstStyle/>
            <a:p>
              <a:pPr algn="ctr" eaLnBrk="1" hangingPunct="1">
                <a:spcBef>
                  <a:spcPct val="50000"/>
                </a:spcBef>
              </a:pPr>
              <a:r>
                <a:rPr lang="zh-CN" altLang="en-US" sz="2400">
                  <a:solidFill>
                    <a:srgbClr val="FF0000"/>
                  </a:solidFill>
                </a:rPr>
                <a:t>总线控制器</a:t>
              </a:r>
            </a:p>
          </p:txBody>
        </p:sp>
        <p:sp>
          <p:nvSpPr>
            <p:cNvPr id="1036" name="AutoShape 21"/>
            <p:cNvSpPr>
              <a:spLocks noChangeArrowheads="1"/>
            </p:cNvSpPr>
            <p:nvPr/>
          </p:nvSpPr>
          <p:spPr bwMode="auto">
            <a:xfrm rot="5400000">
              <a:off x="3480" y="792"/>
              <a:ext cx="192" cy="1488"/>
            </a:xfrm>
            <a:prstGeom prst="can">
              <a:avLst>
                <a:gd name="adj" fmla="val 16433"/>
              </a:avLst>
            </a:prstGeom>
            <a:gradFill rotWithShape="1">
              <a:gsLst>
                <a:gs pos="0">
                  <a:srgbClr val="FF66CC"/>
                </a:gs>
                <a:gs pos="50000">
                  <a:srgbClr val="762F5E"/>
                </a:gs>
                <a:gs pos="100000">
                  <a:srgbClr val="FF66CC"/>
                </a:gs>
              </a:gsLst>
              <a:lin ang="0" scaled="1"/>
            </a:gradFill>
            <a:ln w="9525">
              <a:solidFill>
                <a:schemeClr val="tx1"/>
              </a:solidFill>
              <a:round/>
            </a:ln>
          </p:spPr>
          <p:txBody>
            <a:bodyPr wrap="none" anchor="ctr"/>
            <a:lstStyle/>
            <a:p>
              <a:pPr eaLnBrk="1" hangingPunct="1"/>
              <a:endParaRPr lang="zh-CN" altLang="en-US"/>
            </a:p>
          </p:txBody>
        </p:sp>
        <p:sp>
          <p:nvSpPr>
            <p:cNvPr id="1037" name="Text Box 22"/>
            <p:cNvSpPr txBox="1">
              <a:spLocks noChangeArrowheads="1"/>
            </p:cNvSpPr>
            <p:nvPr/>
          </p:nvSpPr>
          <p:spPr bwMode="auto">
            <a:xfrm>
              <a:off x="3648" y="1632"/>
              <a:ext cx="1536" cy="288"/>
            </a:xfrm>
            <a:prstGeom prst="rect">
              <a:avLst/>
            </a:prstGeom>
            <a:noFill/>
            <a:ln w="9525" algn="ctr">
              <a:noFill/>
              <a:miter lim="800000"/>
            </a:ln>
          </p:spPr>
          <p:txBody>
            <a:bodyPr>
              <a:spAutoFit/>
            </a:bodyPr>
            <a:lstStyle/>
            <a:p>
              <a:pPr eaLnBrk="1" hangingPunct="1">
                <a:spcBef>
                  <a:spcPct val="50000"/>
                </a:spcBef>
              </a:pPr>
              <a:r>
                <a:rPr lang="en-US" altLang="zh-CN" sz="2400">
                  <a:solidFill>
                    <a:srgbClr val="FF0000"/>
                  </a:solidFill>
                </a:rPr>
                <a:t>CPU-</a:t>
              </a:r>
              <a:r>
                <a:rPr lang="zh-CN" altLang="en-US" sz="2400">
                  <a:solidFill>
                    <a:srgbClr val="FF0000"/>
                  </a:solidFill>
                </a:rPr>
                <a:t>内存总线</a:t>
              </a:r>
            </a:p>
          </p:txBody>
        </p:sp>
        <p:sp>
          <p:nvSpPr>
            <p:cNvPr id="1038" name="AutoShape 23"/>
            <p:cNvSpPr>
              <a:spLocks noChangeArrowheads="1"/>
            </p:cNvSpPr>
            <p:nvPr/>
          </p:nvSpPr>
          <p:spPr bwMode="auto">
            <a:xfrm>
              <a:off x="2976" y="1632"/>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sp>
          <p:nvSpPr>
            <p:cNvPr id="1039" name="AutoShape 24"/>
            <p:cNvSpPr>
              <a:spLocks noChangeArrowheads="1"/>
            </p:cNvSpPr>
            <p:nvPr/>
          </p:nvSpPr>
          <p:spPr bwMode="auto">
            <a:xfrm>
              <a:off x="2976"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sp>
          <p:nvSpPr>
            <p:cNvPr id="1040" name="AutoShape 25"/>
            <p:cNvSpPr>
              <a:spLocks noChangeArrowheads="1"/>
            </p:cNvSpPr>
            <p:nvPr/>
          </p:nvSpPr>
          <p:spPr bwMode="auto">
            <a:xfrm>
              <a:off x="3888" y="1200"/>
              <a:ext cx="240" cy="240"/>
            </a:xfrm>
            <a:prstGeom prst="upDownArrow">
              <a:avLst>
                <a:gd name="adj1" fmla="val 50000"/>
                <a:gd name="adj2" fmla="val 20000"/>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grpSp>
          <p:nvGrpSpPr>
            <p:cNvPr id="1041" name="Group 26"/>
            <p:cNvGrpSpPr/>
            <p:nvPr/>
          </p:nvGrpSpPr>
          <p:grpSpPr bwMode="auto">
            <a:xfrm rot="376460">
              <a:off x="2733" y="816"/>
              <a:ext cx="723" cy="442"/>
              <a:chOff x="2515" y="1988"/>
              <a:chExt cx="824" cy="394"/>
            </a:xfrm>
          </p:grpSpPr>
          <p:sp>
            <p:nvSpPr>
              <p:cNvPr id="1105" name="Freeform 27"/>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ln>
            </p:spPr>
            <p:txBody>
              <a:bodyPr/>
              <a:lstStyle/>
              <a:p>
                <a:endParaRPr lang="zh-CN" altLang="en-US"/>
              </a:p>
            </p:txBody>
          </p:sp>
          <p:sp>
            <p:nvSpPr>
              <p:cNvPr id="1106" name="Freeform 28"/>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ln>
            </p:spPr>
            <p:txBody>
              <a:bodyPr/>
              <a:lstStyle/>
              <a:p>
                <a:endParaRPr lang="zh-CN" altLang="en-US"/>
              </a:p>
            </p:txBody>
          </p:sp>
          <p:sp>
            <p:nvSpPr>
              <p:cNvPr id="1107" name="Freeform 29"/>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ln>
            </p:spPr>
            <p:txBody>
              <a:bodyPr/>
              <a:lstStyle/>
              <a:p>
                <a:endParaRPr lang="zh-CN" altLang="en-US"/>
              </a:p>
            </p:txBody>
          </p:sp>
          <p:sp>
            <p:nvSpPr>
              <p:cNvPr id="1108" name="Freeform 30"/>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ln>
            </p:spPr>
            <p:txBody>
              <a:bodyPr/>
              <a:lstStyle/>
              <a:p>
                <a:endParaRPr lang="zh-CN" altLang="en-US"/>
              </a:p>
            </p:txBody>
          </p:sp>
          <p:sp>
            <p:nvSpPr>
              <p:cNvPr id="1109" name="Freeform 31"/>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ln>
            </p:spPr>
            <p:txBody>
              <a:bodyPr/>
              <a:lstStyle/>
              <a:p>
                <a:endParaRPr lang="zh-CN" altLang="en-US"/>
              </a:p>
            </p:txBody>
          </p:sp>
          <p:sp>
            <p:nvSpPr>
              <p:cNvPr id="1110" name="Freeform 32"/>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ln>
            </p:spPr>
            <p:txBody>
              <a:bodyPr/>
              <a:lstStyle/>
              <a:p>
                <a:endParaRPr lang="zh-CN" altLang="en-US"/>
              </a:p>
            </p:txBody>
          </p:sp>
          <p:sp>
            <p:nvSpPr>
              <p:cNvPr id="1111" name="Freeform 33"/>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ln>
            </p:spPr>
            <p:txBody>
              <a:bodyPr/>
              <a:lstStyle/>
              <a:p>
                <a:endParaRPr lang="zh-CN" altLang="en-US"/>
              </a:p>
            </p:txBody>
          </p:sp>
          <p:sp>
            <p:nvSpPr>
              <p:cNvPr id="1112" name="Freeform 34"/>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ln>
            </p:spPr>
            <p:txBody>
              <a:bodyPr/>
              <a:lstStyle/>
              <a:p>
                <a:endParaRPr lang="zh-CN" altLang="en-US"/>
              </a:p>
            </p:txBody>
          </p:sp>
          <p:sp>
            <p:nvSpPr>
              <p:cNvPr id="1113" name="Freeform 35"/>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ln>
            </p:spPr>
            <p:txBody>
              <a:bodyPr/>
              <a:lstStyle/>
              <a:p>
                <a:endParaRPr lang="zh-CN" altLang="en-US"/>
              </a:p>
            </p:txBody>
          </p:sp>
          <p:sp>
            <p:nvSpPr>
              <p:cNvPr id="1114" name="Freeform 36"/>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ln>
            </p:spPr>
            <p:txBody>
              <a:bodyPr/>
              <a:lstStyle/>
              <a:p>
                <a:endParaRPr lang="zh-CN" altLang="en-US"/>
              </a:p>
            </p:txBody>
          </p:sp>
          <p:sp>
            <p:nvSpPr>
              <p:cNvPr id="1115" name="Freeform 37"/>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ln>
            </p:spPr>
            <p:txBody>
              <a:bodyPr/>
              <a:lstStyle/>
              <a:p>
                <a:endParaRPr lang="zh-CN" altLang="en-US"/>
              </a:p>
            </p:txBody>
          </p:sp>
          <p:sp>
            <p:nvSpPr>
              <p:cNvPr id="1116" name="Freeform 38"/>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ln>
            </p:spPr>
            <p:txBody>
              <a:bodyPr/>
              <a:lstStyle/>
              <a:p>
                <a:endParaRPr lang="zh-CN" altLang="en-US"/>
              </a:p>
            </p:txBody>
          </p:sp>
          <p:sp>
            <p:nvSpPr>
              <p:cNvPr id="1117" name="Freeform 39"/>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ln>
            </p:spPr>
            <p:txBody>
              <a:bodyPr/>
              <a:lstStyle/>
              <a:p>
                <a:endParaRPr lang="zh-CN" altLang="en-US"/>
              </a:p>
            </p:txBody>
          </p:sp>
          <p:sp>
            <p:nvSpPr>
              <p:cNvPr id="1118" name="Freeform 40"/>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ln>
            </p:spPr>
            <p:txBody>
              <a:bodyPr/>
              <a:lstStyle/>
              <a:p>
                <a:endParaRPr lang="zh-CN" altLang="en-US"/>
              </a:p>
            </p:txBody>
          </p:sp>
          <p:sp>
            <p:nvSpPr>
              <p:cNvPr id="1119" name="Freeform 41"/>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ln>
            </p:spPr>
            <p:txBody>
              <a:bodyPr/>
              <a:lstStyle/>
              <a:p>
                <a:endParaRPr lang="zh-CN" altLang="en-US"/>
              </a:p>
            </p:txBody>
          </p:sp>
          <p:sp>
            <p:nvSpPr>
              <p:cNvPr id="1120" name="Freeform 42"/>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ln>
            </p:spPr>
            <p:txBody>
              <a:bodyPr/>
              <a:lstStyle/>
              <a:p>
                <a:endParaRPr lang="zh-CN" altLang="en-US"/>
              </a:p>
            </p:txBody>
          </p:sp>
          <p:sp>
            <p:nvSpPr>
              <p:cNvPr id="1121" name="Freeform 43"/>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ln>
            </p:spPr>
            <p:txBody>
              <a:bodyPr/>
              <a:lstStyle/>
              <a:p>
                <a:endParaRPr lang="zh-CN" altLang="en-US"/>
              </a:p>
            </p:txBody>
          </p:sp>
          <p:sp>
            <p:nvSpPr>
              <p:cNvPr id="1122" name="Freeform 44"/>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ln>
            </p:spPr>
            <p:txBody>
              <a:bodyPr/>
              <a:lstStyle/>
              <a:p>
                <a:endParaRPr lang="zh-CN" altLang="en-US"/>
              </a:p>
            </p:txBody>
          </p:sp>
          <p:sp>
            <p:nvSpPr>
              <p:cNvPr id="1123" name="Freeform 45"/>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ln>
            </p:spPr>
            <p:txBody>
              <a:bodyPr/>
              <a:lstStyle/>
              <a:p>
                <a:endParaRPr lang="zh-CN" altLang="en-US"/>
              </a:p>
            </p:txBody>
          </p:sp>
          <p:sp>
            <p:nvSpPr>
              <p:cNvPr id="1124" name="Freeform 46"/>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ln>
            </p:spPr>
            <p:txBody>
              <a:bodyPr/>
              <a:lstStyle/>
              <a:p>
                <a:endParaRPr lang="zh-CN" altLang="en-US"/>
              </a:p>
            </p:txBody>
          </p:sp>
          <p:sp>
            <p:nvSpPr>
              <p:cNvPr id="1125" name="Freeform 47"/>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ln>
            </p:spPr>
            <p:txBody>
              <a:bodyPr/>
              <a:lstStyle/>
              <a:p>
                <a:endParaRPr lang="zh-CN" altLang="en-US"/>
              </a:p>
            </p:txBody>
          </p:sp>
          <p:sp>
            <p:nvSpPr>
              <p:cNvPr id="1126" name="Freeform 48"/>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ln>
            </p:spPr>
            <p:txBody>
              <a:bodyPr/>
              <a:lstStyle/>
              <a:p>
                <a:endParaRPr lang="zh-CN" altLang="en-US"/>
              </a:p>
            </p:txBody>
          </p:sp>
          <p:sp>
            <p:nvSpPr>
              <p:cNvPr id="1127" name="Freeform 49"/>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ln>
            </p:spPr>
            <p:txBody>
              <a:bodyPr/>
              <a:lstStyle/>
              <a:p>
                <a:endParaRPr lang="zh-CN" altLang="en-US"/>
              </a:p>
            </p:txBody>
          </p:sp>
          <p:sp>
            <p:nvSpPr>
              <p:cNvPr id="1128" name="Freeform 50"/>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ln>
            </p:spPr>
            <p:txBody>
              <a:bodyPr/>
              <a:lstStyle/>
              <a:p>
                <a:endParaRPr lang="zh-CN" altLang="en-US"/>
              </a:p>
            </p:txBody>
          </p:sp>
          <p:sp>
            <p:nvSpPr>
              <p:cNvPr id="1129" name="Freeform 51"/>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ln>
            </p:spPr>
            <p:txBody>
              <a:bodyPr/>
              <a:lstStyle/>
              <a:p>
                <a:endParaRPr lang="zh-CN" altLang="en-US"/>
              </a:p>
            </p:txBody>
          </p:sp>
          <p:sp>
            <p:nvSpPr>
              <p:cNvPr id="1130" name="Freeform 52"/>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ln>
            </p:spPr>
            <p:txBody>
              <a:bodyPr/>
              <a:lstStyle/>
              <a:p>
                <a:endParaRPr lang="zh-CN" altLang="en-US"/>
              </a:p>
            </p:txBody>
          </p:sp>
          <p:sp>
            <p:nvSpPr>
              <p:cNvPr id="1131" name="Freeform 53"/>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ln>
            </p:spPr>
            <p:txBody>
              <a:bodyPr/>
              <a:lstStyle/>
              <a:p>
                <a:endParaRPr lang="zh-CN" altLang="en-US"/>
              </a:p>
            </p:txBody>
          </p:sp>
          <p:sp>
            <p:nvSpPr>
              <p:cNvPr id="2" name="Freeform 54"/>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ln>
            </p:spPr>
            <p:txBody>
              <a:bodyPr/>
              <a:lstStyle/>
              <a:p>
                <a:endParaRPr lang="zh-CN" altLang="en-US"/>
              </a:p>
            </p:txBody>
          </p:sp>
          <p:sp>
            <p:nvSpPr>
              <p:cNvPr id="1133" name="Freeform 55"/>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ln>
            </p:spPr>
            <p:txBody>
              <a:bodyPr/>
              <a:lstStyle/>
              <a:p>
                <a:endParaRPr lang="zh-CN" altLang="en-US"/>
              </a:p>
            </p:txBody>
          </p:sp>
          <p:sp>
            <p:nvSpPr>
              <p:cNvPr id="1134" name="Freeform 56"/>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ln>
            </p:spPr>
            <p:txBody>
              <a:bodyPr/>
              <a:lstStyle/>
              <a:p>
                <a:endParaRPr lang="zh-CN" altLang="en-US"/>
              </a:p>
            </p:txBody>
          </p:sp>
          <p:sp>
            <p:nvSpPr>
              <p:cNvPr id="1135" name="Freeform 57"/>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ln>
            </p:spPr>
            <p:txBody>
              <a:bodyPr/>
              <a:lstStyle/>
              <a:p>
                <a:endParaRPr lang="zh-CN" altLang="en-US"/>
              </a:p>
            </p:txBody>
          </p:sp>
          <p:sp>
            <p:nvSpPr>
              <p:cNvPr id="1136" name="Freeform 58"/>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ln>
            </p:spPr>
            <p:txBody>
              <a:bodyPr/>
              <a:lstStyle/>
              <a:p>
                <a:endParaRPr lang="zh-CN" altLang="en-US"/>
              </a:p>
            </p:txBody>
          </p:sp>
          <p:sp>
            <p:nvSpPr>
              <p:cNvPr id="1137" name="Freeform 59"/>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ln>
            </p:spPr>
            <p:txBody>
              <a:bodyPr/>
              <a:lstStyle/>
              <a:p>
                <a:endParaRPr lang="zh-CN" altLang="en-US"/>
              </a:p>
            </p:txBody>
          </p:sp>
          <p:sp>
            <p:nvSpPr>
              <p:cNvPr id="1138" name="Freeform 60"/>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ln>
            </p:spPr>
            <p:txBody>
              <a:bodyPr/>
              <a:lstStyle/>
              <a:p>
                <a:endParaRPr lang="zh-CN" altLang="en-US"/>
              </a:p>
            </p:txBody>
          </p:sp>
          <p:sp>
            <p:nvSpPr>
              <p:cNvPr id="1139" name="Freeform 61"/>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ln>
            </p:spPr>
            <p:txBody>
              <a:bodyPr/>
              <a:lstStyle/>
              <a:p>
                <a:endParaRPr lang="zh-CN" altLang="en-US"/>
              </a:p>
            </p:txBody>
          </p:sp>
          <p:sp>
            <p:nvSpPr>
              <p:cNvPr id="1140" name="Freeform 62"/>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ln>
            </p:spPr>
            <p:txBody>
              <a:bodyPr/>
              <a:lstStyle/>
              <a:p>
                <a:endParaRPr lang="zh-CN" altLang="en-US"/>
              </a:p>
            </p:txBody>
          </p:sp>
          <p:sp>
            <p:nvSpPr>
              <p:cNvPr id="1141" name="Freeform 63"/>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ln>
            </p:spPr>
            <p:txBody>
              <a:bodyPr/>
              <a:lstStyle/>
              <a:p>
                <a:endParaRPr lang="zh-CN" altLang="en-US"/>
              </a:p>
            </p:txBody>
          </p:sp>
          <p:sp>
            <p:nvSpPr>
              <p:cNvPr id="1142" name="Freeform 64"/>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ln>
            </p:spPr>
            <p:txBody>
              <a:bodyPr/>
              <a:lstStyle/>
              <a:p>
                <a:endParaRPr lang="zh-CN" altLang="en-US"/>
              </a:p>
            </p:txBody>
          </p:sp>
          <p:sp>
            <p:nvSpPr>
              <p:cNvPr id="1143" name="Freeform 65"/>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ln>
            </p:spPr>
            <p:txBody>
              <a:bodyPr/>
              <a:lstStyle/>
              <a:p>
                <a:endParaRPr lang="zh-CN" altLang="en-US"/>
              </a:p>
            </p:txBody>
          </p:sp>
          <p:sp>
            <p:nvSpPr>
              <p:cNvPr id="1144" name="Freeform 66"/>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ln>
            </p:spPr>
            <p:txBody>
              <a:bodyPr/>
              <a:lstStyle/>
              <a:p>
                <a:endParaRPr lang="zh-CN" altLang="en-US"/>
              </a:p>
            </p:txBody>
          </p:sp>
          <p:sp>
            <p:nvSpPr>
              <p:cNvPr id="1145" name="Freeform 67"/>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ln>
            </p:spPr>
            <p:txBody>
              <a:bodyPr/>
              <a:lstStyle/>
              <a:p>
                <a:endParaRPr lang="zh-CN" altLang="en-US"/>
              </a:p>
            </p:txBody>
          </p:sp>
          <p:sp>
            <p:nvSpPr>
              <p:cNvPr id="1146" name="Freeform 68"/>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ln>
            </p:spPr>
            <p:txBody>
              <a:bodyPr/>
              <a:lstStyle/>
              <a:p>
                <a:endParaRPr lang="zh-CN" altLang="en-US"/>
              </a:p>
            </p:txBody>
          </p:sp>
          <p:sp>
            <p:nvSpPr>
              <p:cNvPr id="1147" name="Freeform 69"/>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ln>
            </p:spPr>
            <p:txBody>
              <a:bodyPr/>
              <a:lstStyle/>
              <a:p>
                <a:endParaRPr lang="zh-CN" altLang="en-US"/>
              </a:p>
            </p:txBody>
          </p:sp>
          <p:sp>
            <p:nvSpPr>
              <p:cNvPr id="1148" name="Freeform 70"/>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ln>
            </p:spPr>
            <p:txBody>
              <a:bodyPr/>
              <a:lstStyle/>
              <a:p>
                <a:endParaRPr lang="zh-CN" altLang="en-US"/>
              </a:p>
            </p:txBody>
          </p:sp>
          <p:sp>
            <p:nvSpPr>
              <p:cNvPr id="1149" name="Freeform 71"/>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ln>
            </p:spPr>
            <p:txBody>
              <a:bodyPr/>
              <a:lstStyle/>
              <a:p>
                <a:endParaRPr lang="zh-CN" altLang="en-US"/>
              </a:p>
            </p:txBody>
          </p:sp>
          <p:sp>
            <p:nvSpPr>
              <p:cNvPr id="1150" name="Freeform 72"/>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ln>
            </p:spPr>
            <p:txBody>
              <a:bodyPr/>
              <a:lstStyle/>
              <a:p>
                <a:endParaRPr lang="zh-CN" altLang="en-US"/>
              </a:p>
            </p:txBody>
          </p:sp>
          <p:sp>
            <p:nvSpPr>
              <p:cNvPr id="1151" name="Freeform 73"/>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ln>
            </p:spPr>
            <p:txBody>
              <a:bodyPr/>
              <a:lstStyle/>
              <a:p>
                <a:endParaRPr lang="zh-CN" altLang="en-US"/>
              </a:p>
            </p:txBody>
          </p:sp>
          <p:sp>
            <p:nvSpPr>
              <p:cNvPr id="1152" name="Freeform 74"/>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ln>
            </p:spPr>
            <p:txBody>
              <a:bodyPr/>
              <a:lstStyle/>
              <a:p>
                <a:endParaRPr lang="zh-CN" altLang="en-US"/>
              </a:p>
            </p:txBody>
          </p:sp>
          <p:sp>
            <p:nvSpPr>
              <p:cNvPr id="1153" name="Freeform 75"/>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ln>
            </p:spPr>
            <p:txBody>
              <a:bodyPr/>
              <a:lstStyle/>
              <a:p>
                <a:endParaRPr lang="zh-CN" altLang="en-US"/>
              </a:p>
            </p:txBody>
          </p:sp>
          <p:sp>
            <p:nvSpPr>
              <p:cNvPr id="1154" name="Freeform 76"/>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ln>
            </p:spPr>
            <p:txBody>
              <a:bodyPr/>
              <a:lstStyle/>
              <a:p>
                <a:endParaRPr lang="zh-CN" altLang="en-US"/>
              </a:p>
            </p:txBody>
          </p:sp>
          <p:sp>
            <p:nvSpPr>
              <p:cNvPr id="1155" name="Freeform 77"/>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ln>
            </p:spPr>
            <p:txBody>
              <a:bodyPr/>
              <a:lstStyle/>
              <a:p>
                <a:endParaRPr lang="zh-CN" altLang="en-US"/>
              </a:p>
            </p:txBody>
          </p:sp>
          <p:sp>
            <p:nvSpPr>
              <p:cNvPr id="1156" name="Freeform 78"/>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ln>
            </p:spPr>
            <p:txBody>
              <a:bodyPr/>
              <a:lstStyle/>
              <a:p>
                <a:endParaRPr lang="zh-CN" altLang="en-US"/>
              </a:p>
            </p:txBody>
          </p:sp>
          <p:sp>
            <p:nvSpPr>
              <p:cNvPr id="1157" name="Freeform 79"/>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ln>
            </p:spPr>
            <p:txBody>
              <a:bodyPr/>
              <a:lstStyle/>
              <a:p>
                <a:endParaRPr lang="zh-CN" altLang="en-US"/>
              </a:p>
            </p:txBody>
          </p:sp>
          <p:sp>
            <p:nvSpPr>
              <p:cNvPr id="1158" name="Freeform 80"/>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ln>
            </p:spPr>
            <p:txBody>
              <a:bodyPr/>
              <a:lstStyle/>
              <a:p>
                <a:endParaRPr lang="zh-CN" altLang="en-US"/>
              </a:p>
            </p:txBody>
          </p:sp>
          <p:sp>
            <p:nvSpPr>
              <p:cNvPr id="1159" name="Freeform 81"/>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ln>
            </p:spPr>
            <p:txBody>
              <a:bodyPr/>
              <a:lstStyle/>
              <a:p>
                <a:endParaRPr lang="zh-CN" altLang="en-US"/>
              </a:p>
            </p:txBody>
          </p:sp>
          <p:sp>
            <p:nvSpPr>
              <p:cNvPr id="1160" name="Freeform 82"/>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ln>
            </p:spPr>
            <p:txBody>
              <a:bodyPr/>
              <a:lstStyle/>
              <a:p>
                <a:endParaRPr lang="zh-CN" altLang="en-US"/>
              </a:p>
            </p:txBody>
          </p:sp>
          <p:sp>
            <p:nvSpPr>
              <p:cNvPr id="1161" name="Freeform 83"/>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ln>
            </p:spPr>
            <p:txBody>
              <a:bodyPr/>
              <a:lstStyle/>
              <a:p>
                <a:endParaRPr lang="zh-CN" altLang="en-US"/>
              </a:p>
            </p:txBody>
          </p:sp>
          <p:sp>
            <p:nvSpPr>
              <p:cNvPr id="1162" name="Freeform 84"/>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ln>
            </p:spPr>
            <p:txBody>
              <a:bodyPr/>
              <a:lstStyle/>
              <a:p>
                <a:endParaRPr lang="zh-CN" altLang="en-US"/>
              </a:p>
            </p:txBody>
          </p:sp>
          <p:sp>
            <p:nvSpPr>
              <p:cNvPr id="1163" name="Freeform 85"/>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ln>
            </p:spPr>
            <p:txBody>
              <a:bodyPr/>
              <a:lstStyle/>
              <a:p>
                <a:endParaRPr lang="zh-CN" altLang="en-US"/>
              </a:p>
            </p:txBody>
          </p:sp>
          <p:sp>
            <p:nvSpPr>
              <p:cNvPr id="1164" name="Freeform 86"/>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ln>
            </p:spPr>
            <p:txBody>
              <a:bodyPr/>
              <a:lstStyle/>
              <a:p>
                <a:endParaRPr lang="zh-CN" altLang="en-US"/>
              </a:p>
            </p:txBody>
          </p:sp>
          <p:sp>
            <p:nvSpPr>
              <p:cNvPr id="1165" name="Freeform 87"/>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ln>
            </p:spPr>
            <p:txBody>
              <a:bodyPr/>
              <a:lstStyle/>
              <a:p>
                <a:endParaRPr lang="zh-CN" altLang="en-US"/>
              </a:p>
            </p:txBody>
          </p:sp>
          <p:sp>
            <p:nvSpPr>
              <p:cNvPr id="1166" name="Freeform 88"/>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ln>
            </p:spPr>
            <p:txBody>
              <a:bodyPr/>
              <a:lstStyle/>
              <a:p>
                <a:endParaRPr lang="zh-CN" altLang="en-US"/>
              </a:p>
            </p:txBody>
          </p:sp>
          <p:sp>
            <p:nvSpPr>
              <p:cNvPr id="1167" name="Freeform 89"/>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ln>
            </p:spPr>
            <p:txBody>
              <a:bodyPr/>
              <a:lstStyle/>
              <a:p>
                <a:endParaRPr lang="zh-CN" altLang="en-US"/>
              </a:p>
            </p:txBody>
          </p:sp>
          <p:sp>
            <p:nvSpPr>
              <p:cNvPr id="1168" name="Freeform 90"/>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ln>
            </p:spPr>
            <p:txBody>
              <a:bodyPr/>
              <a:lstStyle/>
              <a:p>
                <a:endParaRPr lang="zh-CN" altLang="en-US"/>
              </a:p>
            </p:txBody>
          </p:sp>
          <p:sp>
            <p:nvSpPr>
              <p:cNvPr id="1169" name="Freeform 91"/>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ln>
            </p:spPr>
            <p:txBody>
              <a:bodyPr/>
              <a:lstStyle/>
              <a:p>
                <a:endParaRPr lang="zh-CN" altLang="en-US"/>
              </a:p>
            </p:txBody>
          </p:sp>
          <p:sp>
            <p:nvSpPr>
              <p:cNvPr id="1170" name="Freeform 92"/>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ln>
            </p:spPr>
            <p:txBody>
              <a:bodyPr/>
              <a:lstStyle/>
              <a:p>
                <a:endParaRPr lang="zh-CN" altLang="en-US"/>
              </a:p>
            </p:txBody>
          </p:sp>
          <p:sp>
            <p:nvSpPr>
              <p:cNvPr id="1171" name="Freeform 93"/>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ln>
            </p:spPr>
            <p:txBody>
              <a:bodyPr/>
              <a:lstStyle/>
              <a:p>
                <a:endParaRPr lang="zh-CN" altLang="en-US"/>
              </a:p>
            </p:txBody>
          </p:sp>
          <p:sp>
            <p:nvSpPr>
              <p:cNvPr id="1172" name="Freeform 94"/>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ln>
            </p:spPr>
            <p:txBody>
              <a:bodyPr/>
              <a:lstStyle/>
              <a:p>
                <a:endParaRPr lang="zh-CN" altLang="en-US"/>
              </a:p>
            </p:txBody>
          </p:sp>
          <p:sp>
            <p:nvSpPr>
              <p:cNvPr id="1173" name="Freeform 95"/>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ln>
            </p:spPr>
            <p:txBody>
              <a:bodyPr/>
              <a:lstStyle/>
              <a:p>
                <a:endParaRPr lang="zh-CN" altLang="en-US"/>
              </a:p>
            </p:txBody>
          </p:sp>
          <p:sp>
            <p:nvSpPr>
              <p:cNvPr id="1174" name="Freeform 96"/>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ln>
            </p:spPr>
            <p:txBody>
              <a:bodyPr/>
              <a:lstStyle/>
              <a:p>
                <a:endParaRPr lang="zh-CN" altLang="en-US"/>
              </a:p>
            </p:txBody>
          </p:sp>
          <p:sp>
            <p:nvSpPr>
              <p:cNvPr id="1175" name="Freeform 97"/>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ln>
            </p:spPr>
            <p:txBody>
              <a:bodyPr/>
              <a:lstStyle/>
              <a:p>
                <a:endParaRPr lang="zh-CN" altLang="en-US"/>
              </a:p>
            </p:txBody>
          </p:sp>
          <p:sp>
            <p:nvSpPr>
              <p:cNvPr id="1176" name="Freeform 98"/>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ln>
            </p:spPr>
            <p:txBody>
              <a:bodyPr/>
              <a:lstStyle/>
              <a:p>
                <a:endParaRPr lang="zh-CN" altLang="en-US"/>
              </a:p>
            </p:txBody>
          </p:sp>
          <p:sp>
            <p:nvSpPr>
              <p:cNvPr id="1177" name="Freeform 99"/>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ln>
            </p:spPr>
            <p:txBody>
              <a:bodyPr/>
              <a:lstStyle/>
              <a:p>
                <a:endParaRPr lang="zh-CN" altLang="en-US"/>
              </a:p>
            </p:txBody>
          </p:sp>
          <p:sp>
            <p:nvSpPr>
              <p:cNvPr id="1178" name="Freeform 100"/>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ln>
            </p:spPr>
            <p:txBody>
              <a:bodyPr/>
              <a:lstStyle/>
              <a:p>
                <a:endParaRPr lang="zh-CN" altLang="en-US"/>
              </a:p>
            </p:txBody>
          </p:sp>
          <p:sp>
            <p:nvSpPr>
              <p:cNvPr id="1179" name="Freeform 101"/>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ln>
            </p:spPr>
            <p:txBody>
              <a:bodyPr/>
              <a:lstStyle/>
              <a:p>
                <a:endParaRPr lang="zh-CN" altLang="en-US"/>
              </a:p>
            </p:txBody>
          </p:sp>
          <p:sp>
            <p:nvSpPr>
              <p:cNvPr id="1180" name="Freeform 102"/>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ln>
            </p:spPr>
            <p:txBody>
              <a:bodyPr/>
              <a:lstStyle/>
              <a:p>
                <a:endParaRPr lang="zh-CN" altLang="en-US"/>
              </a:p>
            </p:txBody>
          </p:sp>
          <p:sp>
            <p:nvSpPr>
              <p:cNvPr id="1181" name="Freeform 103"/>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ln>
            </p:spPr>
            <p:txBody>
              <a:bodyPr/>
              <a:lstStyle/>
              <a:p>
                <a:endParaRPr lang="zh-CN" altLang="en-US"/>
              </a:p>
            </p:txBody>
          </p:sp>
          <p:sp>
            <p:nvSpPr>
              <p:cNvPr id="1182" name="Freeform 104"/>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ln>
            </p:spPr>
            <p:txBody>
              <a:bodyPr/>
              <a:lstStyle/>
              <a:p>
                <a:endParaRPr lang="zh-CN" altLang="en-US"/>
              </a:p>
            </p:txBody>
          </p:sp>
          <p:sp>
            <p:nvSpPr>
              <p:cNvPr id="1183" name="Freeform 105"/>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ln>
            </p:spPr>
            <p:txBody>
              <a:bodyPr/>
              <a:lstStyle/>
              <a:p>
                <a:endParaRPr lang="zh-CN" altLang="en-US"/>
              </a:p>
            </p:txBody>
          </p:sp>
          <p:sp>
            <p:nvSpPr>
              <p:cNvPr id="1184" name="Freeform 106"/>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ln>
            </p:spPr>
            <p:txBody>
              <a:bodyPr/>
              <a:lstStyle/>
              <a:p>
                <a:endParaRPr lang="zh-CN" altLang="en-US"/>
              </a:p>
            </p:txBody>
          </p:sp>
          <p:sp>
            <p:nvSpPr>
              <p:cNvPr id="1185" name="Freeform 107"/>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ln>
            </p:spPr>
            <p:txBody>
              <a:bodyPr/>
              <a:lstStyle/>
              <a:p>
                <a:endParaRPr lang="zh-CN" altLang="en-US"/>
              </a:p>
            </p:txBody>
          </p:sp>
          <p:sp>
            <p:nvSpPr>
              <p:cNvPr id="1186" name="Freeform 108"/>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ln>
            </p:spPr>
            <p:txBody>
              <a:bodyPr/>
              <a:lstStyle/>
              <a:p>
                <a:endParaRPr lang="zh-CN" altLang="en-US"/>
              </a:p>
            </p:txBody>
          </p:sp>
          <p:sp>
            <p:nvSpPr>
              <p:cNvPr id="1187" name="Freeform 109"/>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ln>
            </p:spPr>
            <p:txBody>
              <a:bodyPr/>
              <a:lstStyle/>
              <a:p>
                <a:endParaRPr lang="zh-CN" altLang="en-US"/>
              </a:p>
            </p:txBody>
          </p:sp>
          <p:sp>
            <p:nvSpPr>
              <p:cNvPr id="1188" name="Freeform 110"/>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ln>
            </p:spPr>
            <p:txBody>
              <a:bodyPr/>
              <a:lstStyle/>
              <a:p>
                <a:endParaRPr lang="zh-CN" altLang="en-US"/>
              </a:p>
            </p:txBody>
          </p:sp>
          <p:sp>
            <p:nvSpPr>
              <p:cNvPr id="1189" name="Freeform 111"/>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ln>
            </p:spPr>
            <p:txBody>
              <a:bodyPr/>
              <a:lstStyle/>
              <a:p>
                <a:endParaRPr lang="zh-CN" altLang="en-US"/>
              </a:p>
            </p:txBody>
          </p:sp>
          <p:sp>
            <p:nvSpPr>
              <p:cNvPr id="1190" name="Freeform 112"/>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ln>
            </p:spPr>
            <p:txBody>
              <a:bodyPr/>
              <a:lstStyle/>
              <a:p>
                <a:endParaRPr lang="zh-CN" altLang="en-US"/>
              </a:p>
            </p:txBody>
          </p:sp>
          <p:sp>
            <p:nvSpPr>
              <p:cNvPr id="1191" name="Freeform 113"/>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ln>
            </p:spPr>
            <p:txBody>
              <a:bodyPr/>
              <a:lstStyle/>
              <a:p>
                <a:endParaRPr lang="zh-CN" altLang="en-US"/>
              </a:p>
            </p:txBody>
          </p:sp>
          <p:sp>
            <p:nvSpPr>
              <p:cNvPr id="1192" name="Freeform 114"/>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ln>
            </p:spPr>
            <p:txBody>
              <a:bodyPr/>
              <a:lstStyle/>
              <a:p>
                <a:endParaRPr lang="zh-CN" altLang="en-US"/>
              </a:p>
            </p:txBody>
          </p:sp>
          <p:sp>
            <p:nvSpPr>
              <p:cNvPr id="1193" name="Freeform 115"/>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ln>
            </p:spPr>
            <p:txBody>
              <a:bodyPr/>
              <a:lstStyle/>
              <a:p>
                <a:endParaRPr lang="zh-CN" altLang="en-US"/>
              </a:p>
            </p:txBody>
          </p:sp>
          <p:sp>
            <p:nvSpPr>
              <p:cNvPr id="1194" name="Freeform 116"/>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ln>
            </p:spPr>
            <p:txBody>
              <a:bodyPr/>
              <a:lstStyle/>
              <a:p>
                <a:endParaRPr lang="zh-CN" altLang="en-US"/>
              </a:p>
            </p:txBody>
          </p:sp>
          <p:sp>
            <p:nvSpPr>
              <p:cNvPr id="1195" name="Freeform 117"/>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ln>
            </p:spPr>
            <p:txBody>
              <a:bodyPr/>
              <a:lstStyle/>
              <a:p>
                <a:endParaRPr lang="zh-CN" altLang="en-US"/>
              </a:p>
            </p:txBody>
          </p:sp>
        </p:grpSp>
        <p:grpSp>
          <p:nvGrpSpPr>
            <p:cNvPr id="1042" name="Group 118"/>
            <p:cNvGrpSpPr/>
            <p:nvPr/>
          </p:nvGrpSpPr>
          <p:grpSpPr bwMode="auto">
            <a:xfrm rot="-3214438">
              <a:off x="3801" y="903"/>
              <a:ext cx="461" cy="480"/>
              <a:chOff x="3481" y="3030"/>
              <a:chExt cx="1115" cy="1118"/>
            </a:xfrm>
          </p:grpSpPr>
          <p:sp>
            <p:nvSpPr>
              <p:cNvPr id="1044" name="Freeform 119"/>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ln>
            </p:spPr>
            <p:txBody>
              <a:bodyPr/>
              <a:lstStyle/>
              <a:p>
                <a:endParaRPr lang="zh-CN" altLang="en-US"/>
              </a:p>
            </p:txBody>
          </p:sp>
          <p:sp>
            <p:nvSpPr>
              <p:cNvPr id="1045" name="Freeform 120"/>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ln>
            </p:spPr>
            <p:txBody>
              <a:bodyPr/>
              <a:lstStyle/>
              <a:p>
                <a:endParaRPr lang="zh-CN" altLang="en-US"/>
              </a:p>
            </p:txBody>
          </p:sp>
          <p:sp>
            <p:nvSpPr>
              <p:cNvPr id="1046" name="Freeform 121"/>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ln>
            </p:spPr>
            <p:txBody>
              <a:bodyPr/>
              <a:lstStyle/>
              <a:p>
                <a:endParaRPr lang="zh-CN" altLang="en-US"/>
              </a:p>
            </p:txBody>
          </p:sp>
          <p:sp>
            <p:nvSpPr>
              <p:cNvPr id="1047" name="Freeform 122"/>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ln>
            </p:spPr>
            <p:txBody>
              <a:bodyPr/>
              <a:lstStyle/>
              <a:p>
                <a:endParaRPr lang="zh-CN" altLang="en-US"/>
              </a:p>
            </p:txBody>
          </p:sp>
          <p:sp>
            <p:nvSpPr>
              <p:cNvPr id="1048" name="Freeform 123"/>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ln>
            </p:spPr>
            <p:txBody>
              <a:bodyPr/>
              <a:lstStyle/>
              <a:p>
                <a:endParaRPr lang="zh-CN" altLang="en-US"/>
              </a:p>
            </p:txBody>
          </p:sp>
          <p:sp>
            <p:nvSpPr>
              <p:cNvPr id="1049" name="Freeform 124"/>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ln>
            </p:spPr>
            <p:txBody>
              <a:bodyPr/>
              <a:lstStyle/>
              <a:p>
                <a:endParaRPr lang="zh-CN" altLang="en-US"/>
              </a:p>
            </p:txBody>
          </p:sp>
          <p:sp>
            <p:nvSpPr>
              <p:cNvPr id="1050" name="Freeform 125"/>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ln>
            </p:spPr>
            <p:txBody>
              <a:bodyPr/>
              <a:lstStyle/>
              <a:p>
                <a:endParaRPr lang="zh-CN" altLang="en-US"/>
              </a:p>
            </p:txBody>
          </p:sp>
          <p:sp>
            <p:nvSpPr>
              <p:cNvPr id="1051" name="Freeform 126"/>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ln>
            </p:spPr>
            <p:txBody>
              <a:bodyPr/>
              <a:lstStyle/>
              <a:p>
                <a:endParaRPr lang="zh-CN" altLang="en-US"/>
              </a:p>
            </p:txBody>
          </p:sp>
          <p:sp>
            <p:nvSpPr>
              <p:cNvPr id="1052" name="Freeform 127"/>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ln>
            </p:spPr>
            <p:txBody>
              <a:bodyPr/>
              <a:lstStyle/>
              <a:p>
                <a:endParaRPr lang="zh-CN" altLang="en-US"/>
              </a:p>
            </p:txBody>
          </p:sp>
          <p:sp>
            <p:nvSpPr>
              <p:cNvPr id="1053" name="Freeform 128"/>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ln>
            </p:spPr>
            <p:txBody>
              <a:bodyPr/>
              <a:lstStyle/>
              <a:p>
                <a:endParaRPr lang="zh-CN" altLang="en-US"/>
              </a:p>
            </p:txBody>
          </p:sp>
          <p:sp>
            <p:nvSpPr>
              <p:cNvPr id="1054" name="Freeform 129"/>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ln>
            </p:spPr>
            <p:txBody>
              <a:bodyPr/>
              <a:lstStyle/>
              <a:p>
                <a:endParaRPr lang="zh-CN" altLang="en-US"/>
              </a:p>
            </p:txBody>
          </p:sp>
          <p:sp>
            <p:nvSpPr>
              <p:cNvPr id="1055" name="Freeform 130"/>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ln>
            </p:spPr>
            <p:txBody>
              <a:bodyPr/>
              <a:lstStyle/>
              <a:p>
                <a:endParaRPr lang="zh-CN" altLang="en-US"/>
              </a:p>
            </p:txBody>
          </p:sp>
          <p:sp>
            <p:nvSpPr>
              <p:cNvPr id="1056" name="Freeform 131"/>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ln>
            </p:spPr>
            <p:txBody>
              <a:bodyPr/>
              <a:lstStyle/>
              <a:p>
                <a:endParaRPr lang="zh-CN" altLang="en-US"/>
              </a:p>
            </p:txBody>
          </p:sp>
          <p:sp>
            <p:nvSpPr>
              <p:cNvPr id="1057" name="Freeform 132"/>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ln>
            </p:spPr>
            <p:txBody>
              <a:bodyPr/>
              <a:lstStyle/>
              <a:p>
                <a:endParaRPr lang="zh-CN" altLang="en-US"/>
              </a:p>
            </p:txBody>
          </p:sp>
          <p:sp>
            <p:nvSpPr>
              <p:cNvPr id="1058" name="Freeform 133"/>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ln>
            </p:spPr>
            <p:txBody>
              <a:bodyPr/>
              <a:lstStyle/>
              <a:p>
                <a:endParaRPr lang="zh-CN" altLang="en-US"/>
              </a:p>
            </p:txBody>
          </p:sp>
          <p:sp>
            <p:nvSpPr>
              <p:cNvPr id="1059" name="Freeform 134"/>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ln>
            </p:spPr>
            <p:txBody>
              <a:bodyPr/>
              <a:lstStyle/>
              <a:p>
                <a:endParaRPr lang="zh-CN" altLang="en-US"/>
              </a:p>
            </p:txBody>
          </p:sp>
          <p:sp>
            <p:nvSpPr>
              <p:cNvPr id="1060" name="Freeform 135"/>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ln>
            </p:spPr>
            <p:txBody>
              <a:bodyPr/>
              <a:lstStyle/>
              <a:p>
                <a:endParaRPr lang="zh-CN" altLang="en-US"/>
              </a:p>
            </p:txBody>
          </p:sp>
          <p:sp>
            <p:nvSpPr>
              <p:cNvPr id="1061" name="Freeform 136"/>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ln>
            </p:spPr>
            <p:txBody>
              <a:bodyPr/>
              <a:lstStyle/>
              <a:p>
                <a:endParaRPr lang="zh-CN" altLang="en-US"/>
              </a:p>
            </p:txBody>
          </p:sp>
          <p:sp>
            <p:nvSpPr>
              <p:cNvPr id="1062" name="Freeform 137"/>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ln>
            </p:spPr>
            <p:txBody>
              <a:bodyPr/>
              <a:lstStyle/>
              <a:p>
                <a:endParaRPr lang="zh-CN" altLang="en-US"/>
              </a:p>
            </p:txBody>
          </p:sp>
          <p:sp>
            <p:nvSpPr>
              <p:cNvPr id="1063" name="Freeform 138"/>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ln>
            </p:spPr>
            <p:txBody>
              <a:bodyPr/>
              <a:lstStyle/>
              <a:p>
                <a:endParaRPr lang="zh-CN" altLang="en-US"/>
              </a:p>
            </p:txBody>
          </p:sp>
          <p:sp>
            <p:nvSpPr>
              <p:cNvPr id="1064" name="Freeform 139"/>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ln>
            </p:spPr>
            <p:txBody>
              <a:bodyPr/>
              <a:lstStyle/>
              <a:p>
                <a:endParaRPr lang="zh-CN" altLang="en-US"/>
              </a:p>
            </p:txBody>
          </p:sp>
          <p:sp>
            <p:nvSpPr>
              <p:cNvPr id="1065" name="Freeform 140"/>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ln>
            </p:spPr>
            <p:txBody>
              <a:bodyPr/>
              <a:lstStyle/>
              <a:p>
                <a:endParaRPr lang="zh-CN" altLang="en-US"/>
              </a:p>
            </p:txBody>
          </p:sp>
          <p:sp>
            <p:nvSpPr>
              <p:cNvPr id="1066" name="Freeform 141"/>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ln>
            </p:spPr>
            <p:txBody>
              <a:bodyPr/>
              <a:lstStyle/>
              <a:p>
                <a:endParaRPr lang="zh-CN" altLang="en-US"/>
              </a:p>
            </p:txBody>
          </p:sp>
          <p:sp>
            <p:nvSpPr>
              <p:cNvPr id="1067" name="Freeform 142"/>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ln>
            </p:spPr>
            <p:txBody>
              <a:bodyPr/>
              <a:lstStyle/>
              <a:p>
                <a:endParaRPr lang="zh-CN" altLang="en-US"/>
              </a:p>
            </p:txBody>
          </p:sp>
          <p:sp>
            <p:nvSpPr>
              <p:cNvPr id="1068" name="Freeform 143"/>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ln>
            </p:spPr>
            <p:txBody>
              <a:bodyPr/>
              <a:lstStyle/>
              <a:p>
                <a:endParaRPr lang="zh-CN" altLang="en-US"/>
              </a:p>
            </p:txBody>
          </p:sp>
          <p:sp>
            <p:nvSpPr>
              <p:cNvPr id="1069" name="Freeform 144"/>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ln>
            </p:spPr>
            <p:txBody>
              <a:bodyPr/>
              <a:lstStyle/>
              <a:p>
                <a:endParaRPr lang="zh-CN" altLang="en-US"/>
              </a:p>
            </p:txBody>
          </p:sp>
          <p:sp>
            <p:nvSpPr>
              <p:cNvPr id="1070" name="Freeform 145"/>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ln>
            </p:spPr>
            <p:txBody>
              <a:bodyPr/>
              <a:lstStyle/>
              <a:p>
                <a:endParaRPr lang="zh-CN" altLang="en-US"/>
              </a:p>
            </p:txBody>
          </p:sp>
          <p:sp>
            <p:nvSpPr>
              <p:cNvPr id="1071" name="Freeform 146"/>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ln>
            </p:spPr>
            <p:txBody>
              <a:bodyPr/>
              <a:lstStyle/>
              <a:p>
                <a:endParaRPr lang="zh-CN" altLang="en-US"/>
              </a:p>
            </p:txBody>
          </p:sp>
          <p:sp>
            <p:nvSpPr>
              <p:cNvPr id="1072" name="Freeform 147"/>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ln>
            </p:spPr>
            <p:txBody>
              <a:bodyPr/>
              <a:lstStyle/>
              <a:p>
                <a:endParaRPr lang="zh-CN" altLang="en-US"/>
              </a:p>
            </p:txBody>
          </p:sp>
          <p:sp>
            <p:nvSpPr>
              <p:cNvPr id="1073" name="Freeform 148"/>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ln>
            </p:spPr>
            <p:txBody>
              <a:bodyPr/>
              <a:lstStyle/>
              <a:p>
                <a:endParaRPr lang="zh-CN" altLang="en-US"/>
              </a:p>
            </p:txBody>
          </p:sp>
          <p:sp>
            <p:nvSpPr>
              <p:cNvPr id="1074" name="Freeform 149"/>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ln>
            </p:spPr>
            <p:txBody>
              <a:bodyPr/>
              <a:lstStyle/>
              <a:p>
                <a:endParaRPr lang="zh-CN" altLang="en-US"/>
              </a:p>
            </p:txBody>
          </p:sp>
          <p:sp>
            <p:nvSpPr>
              <p:cNvPr id="1075" name="Freeform 150"/>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ln>
            </p:spPr>
            <p:txBody>
              <a:bodyPr/>
              <a:lstStyle/>
              <a:p>
                <a:endParaRPr lang="zh-CN" altLang="en-US"/>
              </a:p>
            </p:txBody>
          </p:sp>
          <p:sp>
            <p:nvSpPr>
              <p:cNvPr id="1076" name="Freeform 151"/>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ln>
            </p:spPr>
            <p:txBody>
              <a:bodyPr/>
              <a:lstStyle/>
              <a:p>
                <a:endParaRPr lang="zh-CN" altLang="en-US"/>
              </a:p>
            </p:txBody>
          </p:sp>
          <p:sp>
            <p:nvSpPr>
              <p:cNvPr id="1077" name="Freeform 152"/>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ln>
            </p:spPr>
            <p:txBody>
              <a:bodyPr/>
              <a:lstStyle/>
              <a:p>
                <a:endParaRPr lang="zh-CN" altLang="en-US"/>
              </a:p>
            </p:txBody>
          </p:sp>
          <p:sp>
            <p:nvSpPr>
              <p:cNvPr id="1078" name="Freeform 153"/>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ln>
            </p:spPr>
            <p:txBody>
              <a:bodyPr/>
              <a:lstStyle/>
              <a:p>
                <a:endParaRPr lang="zh-CN" altLang="en-US"/>
              </a:p>
            </p:txBody>
          </p:sp>
          <p:sp>
            <p:nvSpPr>
              <p:cNvPr id="1079" name="Freeform 154"/>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ln>
            </p:spPr>
            <p:txBody>
              <a:bodyPr/>
              <a:lstStyle/>
              <a:p>
                <a:endParaRPr lang="zh-CN" altLang="en-US"/>
              </a:p>
            </p:txBody>
          </p:sp>
          <p:sp>
            <p:nvSpPr>
              <p:cNvPr id="1080" name="Freeform 155"/>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ln>
            </p:spPr>
            <p:txBody>
              <a:bodyPr/>
              <a:lstStyle/>
              <a:p>
                <a:endParaRPr lang="zh-CN" altLang="en-US"/>
              </a:p>
            </p:txBody>
          </p:sp>
          <p:sp>
            <p:nvSpPr>
              <p:cNvPr id="1081" name="Freeform 156"/>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ln>
            </p:spPr>
            <p:txBody>
              <a:bodyPr/>
              <a:lstStyle/>
              <a:p>
                <a:endParaRPr lang="zh-CN" altLang="en-US"/>
              </a:p>
            </p:txBody>
          </p:sp>
          <p:sp>
            <p:nvSpPr>
              <p:cNvPr id="1082" name="Freeform 157"/>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ln>
            </p:spPr>
            <p:txBody>
              <a:bodyPr/>
              <a:lstStyle/>
              <a:p>
                <a:endParaRPr lang="zh-CN" altLang="en-US"/>
              </a:p>
            </p:txBody>
          </p:sp>
          <p:sp>
            <p:nvSpPr>
              <p:cNvPr id="1083" name="Freeform 158"/>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ln>
            </p:spPr>
            <p:txBody>
              <a:bodyPr/>
              <a:lstStyle/>
              <a:p>
                <a:endParaRPr lang="zh-CN" altLang="en-US"/>
              </a:p>
            </p:txBody>
          </p:sp>
          <p:sp>
            <p:nvSpPr>
              <p:cNvPr id="1084" name="Freeform 159"/>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ln>
            </p:spPr>
            <p:txBody>
              <a:bodyPr/>
              <a:lstStyle/>
              <a:p>
                <a:endParaRPr lang="zh-CN" altLang="en-US"/>
              </a:p>
            </p:txBody>
          </p:sp>
          <p:sp>
            <p:nvSpPr>
              <p:cNvPr id="1085" name="Freeform 160"/>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ln>
            </p:spPr>
            <p:txBody>
              <a:bodyPr/>
              <a:lstStyle/>
              <a:p>
                <a:endParaRPr lang="zh-CN" altLang="en-US"/>
              </a:p>
            </p:txBody>
          </p:sp>
          <p:sp>
            <p:nvSpPr>
              <p:cNvPr id="1086" name="Freeform 161"/>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ln>
            </p:spPr>
            <p:txBody>
              <a:bodyPr/>
              <a:lstStyle/>
              <a:p>
                <a:endParaRPr lang="zh-CN" altLang="en-US"/>
              </a:p>
            </p:txBody>
          </p:sp>
          <p:sp>
            <p:nvSpPr>
              <p:cNvPr id="1087" name="Freeform 162"/>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ln>
            </p:spPr>
            <p:txBody>
              <a:bodyPr/>
              <a:lstStyle/>
              <a:p>
                <a:endParaRPr lang="zh-CN" altLang="en-US"/>
              </a:p>
            </p:txBody>
          </p:sp>
          <p:sp>
            <p:nvSpPr>
              <p:cNvPr id="1088" name="Freeform 163"/>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ln>
            </p:spPr>
            <p:txBody>
              <a:bodyPr/>
              <a:lstStyle/>
              <a:p>
                <a:endParaRPr lang="zh-CN" altLang="en-US"/>
              </a:p>
            </p:txBody>
          </p:sp>
          <p:sp>
            <p:nvSpPr>
              <p:cNvPr id="1089" name="Freeform 164"/>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ln>
            </p:spPr>
            <p:txBody>
              <a:bodyPr/>
              <a:lstStyle/>
              <a:p>
                <a:endParaRPr lang="zh-CN" altLang="en-US"/>
              </a:p>
            </p:txBody>
          </p:sp>
          <p:sp>
            <p:nvSpPr>
              <p:cNvPr id="1090" name="Freeform 165"/>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ln>
            </p:spPr>
            <p:txBody>
              <a:bodyPr/>
              <a:lstStyle/>
              <a:p>
                <a:endParaRPr lang="zh-CN" altLang="en-US"/>
              </a:p>
            </p:txBody>
          </p:sp>
          <p:sp>
            <p:nvSpPr>
              <p:cNvPr id="1091" name="Freeform 166"/>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ln>
            </p:spPr>
            <p:txBody>
              <a:bodyPr/>
              <a:lstStyle/>
              <a:p>
                <a:endParaRPr lang="zh-CN" altLang="en-US"/>
              </a:p>
            </p:txBody>
          </p:sp>
          <p:sp>
            <p:nvSpPr>
              <p:cNvPr id="1092" name="Freeform 167"/>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ln>
            </p:spPr>
            <p:txBody>
              <a:bodyPr/>
              <a:lstStyle/>
              <a:p>
                <a:endParaRPr lang="zh-CN" altLang="en-US"/>
              </a:p>
            </p:txBody>
          </p:sp>
          <p:sp>
            <p:nvSpPr>
              <p:cNvPr id="1093" name="Freeform 168"/>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ln>
            </p:spPr>
            <p:txBody>
              <a:bodyPr/>
              <a:lstStyle/>
              <a:p>
                <a:endParaRPr lang="zh-CN" altLang="en-US"/>
              </a:p>
            </p:txBody>
          </p:sp>
          <p:sp>
            <p:nvSpPr>
              <p:cNvPr id="1094" name="Freeform 169"/>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ln>
            </p:spPr>
            <p:txBody>
              <a:bodyPr/>
              <a:lstStyle/>
              <a:p>
                <a:endParaRPr lang="zh-CN" altLang="en-US"/>
              </a:p>
            </p:txBody>
          </p:sp>
          <p:sp>
            <p:nvSpPr>
              <p:cNvPr id="1095" name="Freeform 170"/>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ln>
            </p:spPr>
            <p:txBody>
              <a:bodyPr/>
              <a:lstStyle/>
              <a:p>
                <a:endParaRPr lang="zh-CN" altLang="en-US"/>
              </a:p>
            </p:txBody>
          </p:sp>
          <p:sp>
            <p:nvSpPr>
              <p:cNvPr id="1096" name="Freeform 171"/>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ln>
            </p:spPr>
            <p:txBody>
              <a:bodyPr/>
              <a:lstStyle/>
              <a:p>
                <a:endParaRPr lang="zh-CN" altLang="en-US"/>
              </a:p>
            </p:txBody>
          </p:sp>
          <p:sp>
            <p:nvSpPr>
              <p:cNvPr id="1097" name="Freeform 172"/>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ln>
            </p:spPr>
            <p:txBody>
              <a:bodyPr/>
              <a:lstStyle/>
              <a:p>
                <a:endParaRPr lang="zh-CN" altLang="en-US"/>
              </a:p>
            </p:txBody>
          </p:sp>
          <p:sp>
            <p:nvSpPr>
              <p:cNvPr id="1098" name="Freeform 173"/>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ln>
            </p:spPr>
            <p:txBody>
              <a:bodyPr/>
              <a:lstStyle/>
              <a:p>
                <a:endParaRPr lang="zh-CN" altLang="en-US"/>
              </a:p>
            </p:txBody>
          </p:sp>
          <p:sp>
            <p:nvSpPr>
              <p:cNvPr id="1099" name="Freeform 174"/>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ln>
            </p:spPr>
            <p:txBody>
              <a:bodyPr/>
              <a:lstStyle/>
              <a:p>
                <a:endParaRPr lang="zh-CN" altLang="en-US"/>
              </a:p>
            </p:txBody>
          </p:sp>
          <p:sp>
            <p:nvSpPr>
              <p:cNvPr id="1100" name="Freeform 175"/>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ln>
            </p:spPr>
            <p:txBody>
              <a:bodyPr/>
              <a:lstStyle/>
              <a:p>
                <a:endParaRPr lang="zh-CN" altLang="en-US"/>
              </a:p>
            </p:txBody>
          </p:sp>
          <p:sp>
            <p:nvSpPr>
              <p:cNvPr id="1101" name="Freeform 176"/>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ln>
            </p:spPr>
            <p:txBody>
              <a:bodyPr/>
              <a:lstStyle/>
              <a:p>
                <a:endParaRPr lang="zh-CN" altLang="en-US"/>
              </a:p>
            </p:txBody>
          </p:sp>
          <p:sp>
            <p:nvSpPr>
              <p:cNvPr id="1102" name="Freeform 177"/>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ln>
            </p:spPr>
            <p:txBody>
              <a:bodyPr/>
              <a:lstStyle/>
              <a:p>
                <a:endParaRPr lang="zh-CN" altLang="en-US"/>
              </a:p>
            </p:txBody>
          </p:sp>
          <p:sp>
            <p:nvSpPr>
              <p:cNvPr id="1103" name="Freeform 178"/>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ln>
            </p:spPr>
            <p:txBody>
              <a:bodyPr/>
              <a:lstStyle/>
              <a:p>
                <a:endParaRPr lang="zh-CN" altLang="en-US"/>
              </a:p>
            </p:txBody>
          </p:sp>
          <p:sp>
            <p:nvSpPr>
              <p:cNvPr id="1104" name="Freeform 179"/>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ln>
            </p:spPr>
            <p:txBody>
              <a:bodyPr/>
              <a:lstStyle/>
              <a:p>
                <a:endParaRPr lang="zh-CN" altLang="en-US"/>
              </a:p>
            </p:txBody>
          </p:sp>
        </p:grpSp>
        <p:sp>
          <p:nvSpPr>
            <p:cNvPr id="1043" name="AutoShape 180"/>
            <p:cNvSpPr>
              <a:spLocks noChangeArrowheads="1"/>
            </p:cNvSpPr>
            <p:nvPr/>
          </p:nvSpPr>
          <p:spPr bwMode="auto">
            <a:xfrm>
              <a:off x="2640" y="768"/>
              <a:ext cx="2016" cy="912"/>
            </a:xfrm>
            <a:prstGeom prst="roundRect">
              <a:avLst>
                <a:gd name="adj" fmla="val 16667"/>
              </a:avLst>
            </a:prstGeom>
            <a:noFill/>
            <a:ln w="9525" algn="ctr">
              <a:solidFill>
                <a:schemeClr val="tx1"/>
              </a:solidFill>
              <a:prstDash val="dash"/>
              <a:round/>
            </a:ln>
          </p:spPr>
          <p:txBody>
            <a:bodyPr wrap="none" anchor="ctr"/>
            <a:lstStyle/>
            <a:p>
              <a:pPr eaLnBrk="1" hangingPunct="1"/>
              <a:endParaRPr lang="zh-CN" altLang="en-US"/>
            </a:p>
          </p:txBody>
        </p:sp>
      </p:grpSp>
      <p:sp>
        <p:nvSpPr>
          <p:cNvPr id="506037" name="AutoShape 181"/>
          <p:cNvSpPr>
            <a:spLocks noChangeArrowheads="1"/>
          </p:cNvSpPr>
          <p:nvPr/>
        </p:nvSpPr>
        <p:spPr bwMode="auto">
          <a:xfrm>
            <a:off x="990600" y="4343400"/>
            <a:ext cx="3048000" cy="1981200"/>
          </a:xfrm>
          <a:prstGeom prst="roundRect">
            <a:avLst>
              <a:gd name="adj" fmla="val 16667"/>
            </a:avLst>
          </a:prstGeom>
          <a:noFill/>
          <a:ln w="28575" algn="ctr">
            <a:solidFill>
              <a:srgbClr val="FF0000"/>
            </a:solidFill>
            <a:prstDash val="dash"/>
            <a:round/>
          </a:ln>
        </p:spPr>
        <p:txBody>
          <a:bodyPr wrap="none" anchor="ctr"/>
          <a:lstStyle/>
          <a:p>
            <a:pPr eaLnBrk="1" hangingPunct="1"/>
            <a:endParaRPr lang="zh-CN" altLang="en-US"/>
          </a:p>
        </p:txBody>
      </p:sp>
      <p:sp>
        <p:nvSpPr>
          <p:cNvPr id="506038" name="AutoShape 182"/>
          <p:cNvSpPr>
            <a:spLocks noChangeArrowheads="1"/>
          </p:cNvSpPr>
          <p:nvPr/>
        </p:nvSpPr>
        <p:spPr bwMode="auto">
          <a:xfrm rot="10800000">
            <a:off x="4343400" y="4419600"/>
            <a:ext cx="3962400" cy="1676400"/>
          </a:xfrm>
          <a:prstGeom prst="wedgeRoundRectCallout">
            <a:avLst>
              <a:gd name="adj1" fmla="val 64940"/>
              <a:gd name="adj2" fmla="val 19787"/>
              <a:gd name="adj3" fmla="val 16667"/>
            </a:avLst>
          </a:prstGeom>
          <a:solidFill>
            <a:schemeClr val="bg1"/>
          </a:solidFill>
          <a:ln w="9525">
            <a:solidFill>
              <a:schemeClr val="tx1"/>
            </a:solidFill>
            <a:miter lim="800000"/>
          </a:ln>
        </p:spPr>
        <p:txBody>
          <a:bodyPr rot="10800000"/>
          <a:lstStyle/>
          <a:p>
            <a:pPr algn="ctr" eaLnBrk="1" hangingPunct="1"/>
            <a:r>
              <a:rPr lang="zh-CN" altLang="en-US" sz="2400"/>
              <a:t>对我们来说，磁盘无疑是最重要的设备，我们下载的电影放在这里，我们写的论文也放在这里</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6037"/>
                                        </p:tgtEl>
                                        <p:attrNameLst>
                                          <p:attrName>style.visibility</p:attrName>
                                        </p:attrNameLst>
                                      </p:cBhvr>
                                      <p:to>
                                        <p:strVal val="visible"/>
                                      </p:to>
                                    </p:set>
                                    <p:animEffect transition="in" filter="dissolve">
                                      <p:cBhvr>
                                        <p:cTn id="7" dur="500"/>
                                        <p:tgtEl>
                                          <p:spTgt spid="5060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6038"/>
                                        </p:tgtEl>
                                        <p:attrNameLst>
                                          <p:attrName>style.visibility</p:attrName>
                                        </p:attrNameLst>
                                      </p:cBhvr>
                                      <p:to>
                                        <p:strVal val="visible"/>
                                      </p:to>
                                    </p:set>
                                    <p:animEffect transition="in" filter="dissolve">
                                      <p:cBhvr>
                                        <p:cTn id="12" dur="500"/>
                                        <p:tgtEl>
                                          <p:spTgt spid="506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037" grpId="0" animBg="1"/>
      <p:bldP spid="5060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进程</a:t>
            </a:r>
            <a:r>
              <a:rPr lang="en-US" altLang="zh-CN"/>
              <a:t>I/O</a:t>
            </a:r>
            <a:r>
              <a:rPr lang="zh-CN" altLang="en-US"/>
              <a:t>整个过程贯穿</a:t>
            </a:r>
          </a:p>
        </p:txBody>
      </p:sp>
      <p:sp>
        <p:nvSpPr>
          <p:cNvPr id="520195" name="Rectangle 3"/>
          <p:cNvSpPr>
            <a:spLocks noChangeArrowheads="1"/>
          </p:cNvSpPr>
          <p:nvPr/>
        </p:nvSpPr>
        <p:spPr bwMode="auto">
          <a:xfrm>
            <a:off x="841375" y="1192213"/>
            <a:ext cx="7540625"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第</a:t>
            </a:r>
            <a:r>
              <a:rPr lang="en-US" altLang="zh-CN" sz="2800">
                <a:solidFill>
                  <a:srgbClr val="FF0000"/>
                </a:solidFill>
              </a:rPr>
              <a:t>1</a:t>
            </a:r>
            <a:r>
              <a:rPr lang="zh-CN" altLang="en-US" sz="2800">
                <a:solidFill>
                  <a:srgbClr val="FF0000"/>
                </a:solidFill>
              </a:rPr>
              <a:t>步：</a:t>
            </a:r>
            <a:r>
              <a:rPr lang="zh-CN" altLang="en-US" sz="2800"/>
              <a:t>得到要访问的扇区编号；</a:t>
            </a:r>
            <a:br>
              <a:rPr lang="zh-CN" altLang="en-US" sz="2800"/>
            </a:br>
            <a:r>
              <a:rPr lang="zh-CN" altLang="en-US" sz="2800"/>
              <a:t>得到读盘的目标</a:t>
            </a:r>
            <a:r>
              <a:rPr lang="en-US" altLang="zh-CN" sz="2800"/>
              <a:t>(</a:t>
            </a:r>
            <a:r>
              <a:rPr lang="zh-CN" altLang="en-US" sz="2800"/>
              <a:t>或写盘的源</a:t>
            </a:r>
            <a:r>
              <a:rPr lang="en-US" altLang="zh-CN" sz="2800"/>
              <a:t>)</a:t>
            </a:r>
            <a:r>
              <a:rPr lang="zh-CN" altLang="en-US" sz="2800"/>
              <a:t>内存地址</a:t>
            </a:r>
          </a:p>
        </p:txBody>
      </p:sp>
      <p:sp>
        <p:nvSpPr>
          <p:cNvPr id="520196" name="AutoShape 4"/>
          <p:cNvSpPr>
            <a:spLocks noChangeArrowheads="1"/>
          </p:cNvSpPr>
          <p:nvPr/>
        </p:nvSpPr>
        <p:spPr bwMode="auto">
          <a:xfrm rot="10800000">
            <a:off x="6629400" y="1295400"/>
            <a:ext cx="2362200" cy="533400"/>
          </a:xfrm>
          <a:prstGeom prst="wedgeRoundRectCallout">
            <a:avLst>
              <a:gd name="adj1" fmla="val 73588"/>
              <a:gd name="adj2" fmla="val -33634"/>
              <a:gd name="adj3" fmla="val 16667"/>
            </a:avLst>
          </a:prstGeom>
          <a:solidFill>
            <a:schemeClr val="bg1"/>
          </a:solidFill>
          <a:ln w="9525">
            <a:solidFill>
              <a:schemeClr val="tx1"/>
            </a:solidFill>
            <a:miter lim="800000"/>
          </a:ln>
        </p:spPr>
        <p:txBody>
          <a:bodyPr rot="10800000"/>
          <a:lstStyle/>
          <a:p>
            <a:pPr algn="ctr" eaLnBrk="1" hangingPunct="1"/>
            <a:r>
              <a:rPr lang="zh-CN" altLang="en-US" sz="2400"/>
              <a:t>算法输入</a:t>
            </a:r>
            <a:r>
              <a:rPr lang="en-US" altLang="zh-CN" sz="2400"/>
              <a:t>!</a:t>
            </a:r>
          </a:p>
        </p:txBody>
      </p:sp>
      <p:sp>
        <p:nvSpPr>
          <p:cNvPr id="520197" name="Rectangle 5"/>
          <p:cNvSpPr>
            <a:spLocks noChangeArrowheads="1"/>
          </p:cNvSpPr>
          <p:nvPr/>
        </p:nvSpPr>
        <p:spPr bwMode="auto">
          <a:xfrm>
            <a:off x="838200" y="2487613"/>
            <a:ext cx="7540625"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第</a:t>
            </a:r>
            <a:r>
              <a:rPr lang="en-US" altLang="zh-CN" sz="2800">
                <a:solidFill>
                  <a:srgbClr val="FF0000"/>
                </a:solidFill>
              </a:rPr>
              <a:t>2</a:t>
            </a:r>
            <a:r>
              <a:rPr lang="zh-CN" altLang="en-US" sz="2800">
                <a:solidFill>
                  <a:srgbClr val="FF0000"/>
                </a:solidFill>
              </a:rPr>
              <a:t>步：</a:t>
            </a:r>
            <a:r>
              <a:rPr lang="zh-CN" altLang="en-US" sz="2800"/>
              <a:t>将扇区编号和内存地址写给</a:t>
            </a:r>
            <a:r>
              <a:rPr lang="en-US" altLang="zh-CN" sz="2800"/>
              <a:t>DMA</a:t>
            </a:r>
            <a:r>
              <a:rPr lang="zh-CN" altLang="en-US" sz="2800"/>
              <a:t>；然后阻塞进程</a:t>
            </a:r>
          </a:p>
        </p:txBody>
      </p:sp>
      <p:sp>
        <p:nvSpPr>
          <p:cNvPr id="520198" name="AutoShape 6"/>
          <p:cNvSpPr>
            <a:spLocks noChangeArrowheads="1"/>
          </p:cNvSpPr>
          <p:nvPr/>
        </p:nvSpPr>
        <p:spPr bwMode="auto">
          <a:xfrm rot="10800000">
            <a:off x="5943600" y="32004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ln>
        </p:spPr>
        <p:txBody>
          <a:bodyPr rot="10800000"/>
          <a:lstStyle/>
          <a:p>
            <a:pPr algn="ctr" eaLnBrk="1" hangingPunct="1"/>
            <a:r>
              <a:rPr lang="zh-CN" altLang="en-US" sz="2400"/>
              <a:t>查手册、写端口</a:t>
            </a:r>
            <a:r>
              <a:rPr lang="en-US" altLang="zh-CN" sz="2400"/>
              <a:t>!</a:t>
            </a:r>
          </a:p>
        </p:txBody>
      </p:sp>
      <p:sp>
        <p:nvSpPr>
          <p:cNvPr id="520199" name="Rectangle 7"/>
          <p:cNvSpPr>
            <a:spLocks noChangeArrowheads="1"/>
          </p:cNvSpPr>
          <p:nvPr/>
        </p:nvSpPr>
        <p:spPr bwMode="auto">
          <a:xfrm>
            <a:off x="838200" y="3706813"/>
            <a:ext cx="7540625"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第</a:t>
            </a:r>
            <a:r>
              <a:rPr lang="en-US" altLang="zh-CN" sz="2800">
                <a:solidFill>
                  <a:srgbClr val="FF0000"/>
                </a:solidFill>
              </a:rPr>
              <a:t>3</a:t>
            </a:r>
            <a:r>
              <a:rPr lang="zh-CN" altLang="en-US" sz="2800">
                <a:solidFill>
                  <a:srgbClr val="FF0000"/>
                </a:solidFill>
              </a:rPr>
              <a:t>步：</a:t>
            </a:r>
            <a:r>
              <a:rPr lang="en-US" altLang="zh-CN" sz="2800"/>
              <a:t>DMA</a:t>
            </a:r>
            <a:r>
              <a:rPr lang="zh-CN" altLang="en-US" sz="2800"/>
              <a:t>处理完成后中断</a:t>
            </a:r>
            <a:r>
              <a:rPr lang="en-US" altLang="zh-CN" sz="2800"/>
              <a:t>CPU</a:t>
            </a:r>
            <a:r>
              <a:rPr lang="zh-CN" altLang="en-US" sz="2800"/>
              <a:t>；中断处理程序唤醒阻塞进程</a:t>
            </a:r>
          </a:p>
        </p:txBody>
      </p:sp>
      <p:sp>
        <p:nvSpPr>
          <p:cNvPr id="520200" name="AutoShape 8"/>
          <p:cNvSpPr>
            <a:spLocks noChangeArrowheads="1"/>
          </p:cNvSpPr>
          <p:nvPr/>
        </p:nvSpPr>
        <p:spPr bwMode="auto">
          <a:xfrm rot="10800000">
            <a:off x="5943600" y="4572000"/>
            <a:ext cx="2895600" cy="533400"/>
          </a:xfrm>
          <a:prstGeom prst="wedgeRoundRectCallout">
            <a:avLst>
              <a:gd name="adj1" fmla="val 1315"/>
              <a:gd name="adj2" fmla="val 95833"/>
              <a:gd name="adj3" fmla="val 16667"/>
            </a:avLst>
          </a:prstGeom>
          <a:solidFill>
            <a:schemeClr val="bg1"/>
          </a:solidFill>
          <a:ln w="9525">
            <a:solidFill>
              <a:schemeClr val="tx1"/>
            </a:solidFill>
            <a:miter lim="800000"/>
          </a:ln>
        </p:spPr>
        <p:txBody>
          <a:bodyPr rot="10800000"/>
          <a:lstStyle/>
          <a:p>
            <a:pPr algn="ctr" eaLnBrk="1" hangingPunct="1"/>
            <a:r>
              <a:rPr lang="zh-CN" altLang="en-US" sz="2400"/>
              <a:t>编写中断处理程序</a:t>
            </a:r>
            <a:r>
              <a:rPr lang="en-US" altLang="zh-CN" sz="2400"/>
              <a:t>!</a:t>
            </a:r>
          </a:p>
        </p:txBody>
      </p:sp>
      <p:sp>
        <p:nvSpPr>
          <p:cNvPr id="520201" name="Rectangle 9"/>
          <p:cNvSpPr>
            <a:spLocks noChangeArrowheads="1"/>
          </p:cNvSpPr>
          <p:nvPr/>
        </p:nvSpPr>
        <p:spPr bwMode="auto">
          <a:xfrm>
            <a:off x="838200" y="5002213"/>
            <a:ext cx="7540625"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第</a:t>
            </a:r>
            <a:r>
              <a:rPr lang="en-US" altLang="zh-CN" sz="2800">
                <a:solidFill>
                  <a:srgbClr val="FF0000"/>
                </a:solidFill>
              </a:rPr>
              <a:t>4</a:t>
            </a:r>
            <a:r>
              <a:rPr lang="zh-CN" altLang="en-US" sz="2800">
                <a:solidFill>
                  <a:srgbClr val="FF0000"/>
                </a:solidFill>
              </a:rPr>
              <a:t>步：</a:t>
            </a:r>
            <a:r>
              <a:rPr lang="zh-CN" altLang="en-US" sz="2800"/>
              <a:t>进程继续</a:t>
            </a:r>
            <a:r>
              <a:rPr lang="en-US" altLang="zh-CN" sz="2800"/>
              <a:t>…</a:t>
            </a:r>
          </a:p>
        </p:txBody>
      </p:sp>
      <p:sp>
        <p:nvSpPr>
          <p:cNvPr id="520202" name="AutoShape 10"/>
          <p:cNvSpPr>
            <a:spLocks noChangeArrowheads="1"/>
          </p:cNvSpPr>
          <p:nvPr/>
        </p:nvSpPr>
        <p:spPr bwMode="auto">
          <a:xfrm rot="10800000">
            <a:off x="5867400" y="152400"/>
            <a:ext cx="2743200" cy="914400"/>
          </a:xfrm>
          <a:prstGeom prst="wedgeRoundRectCallout">
            <a:avLst>
              <a:gd name="adj1" fmla="val 41551"/>
              <a:gd name="adj2" fmla="val -80208"/>
              <a:gd name="adj3" fmla="val 16667"/>
            </a:avLst>
          </a:prstGeom>
          <a:solidFill>
            <a:schemeClr val="bg1"/>
          </a:solidFill>
          <a:ln w="15875">
            <a:solidFill>
              <a:srgbClr val="FF0000"/>
            </a:solidFill>
            <a:miter lim="800000"/>
          </a:ln>
        </p:spPr>
        <p:txBody>
          <a:bodyPr rot="10800000"/>
          <a:lstStyle/>
          <a:p>
            <a:pPr algn="ctr" eaLnBrk="1" hangingPunct="1"/>
            <a:r>
              <a:rPr lang="zh-CN" altLang="en-US" sz="2400"/>
              <a:t>获得编号是使用磁盘的关键</a:t>
            </a:r>
            <a:r>
              <a:rPr lang="en-US" altLang="zh-CN"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Effect transition="in" filter="dissolve">
                                      <p:cBhvr>
                                        <p:cTn id="7" dur="500"/>
                                        <p:tgtEl>
                                          <p:spTgt spid="5201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dissolve">
                                      <p:cBhvr>
                                        <p:cTn id="12" dur="500"/>
                                        <p:tgtEl>
                                          <p:spTgt spid="52019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0197"/>
                                        </p:tgtEl>
                                        <p:attrNameLst>
                                          <p:attrName>style.visibility</p:attrName>
                                        </p:attrNameLst>
                                      </p:cBhvr>
                                      <p:to>
                                        <p:strVal val="visible"/>
                                      </p:to>
                                    </p:set>
                                    <p:animEffect transition="in" filter="dissolve">
                                      <p:cBhvr>
                                        <p:cTn id="17" dur="500"/>
                                        <p:tgtEl>
                                          <p:spTgt spid="52019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0198"/>
                                        </p:tgtEl>
                                        <p:attrNameLst>
                                          <p:attrName>style.visibility</p:attrName>
                                        </p:attrNameLst>
                                      </p:cBhvr>
                                      <p:to>
                                        <p:strVal val="visible"/>
                                      </p:to>
                                    </p:set>
                                    <p:animEffect transition="in" filter="dissolve">
                                      <p:cBhvr>
                                        <p:cTn id="22" dur="500"/>
                                        <p:tgtEl>
                                          <p:spTgt spid="5201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0199"/>
                                        </p:tgtEl>
                                        <p:attrNameLst>
                                          <p:attrName>style.visibility</p:attrName>
                                        </p:attrNameLst>
                                      </p:cBhvr>
                                      <p:to>
                                        <p:strVal val="visible"/>
                                      </p:to>
                                    </p:set>
                                    <p:animEffect transition="in" filter="dissolve">
                                      <p:cBhvr>
                                        <p:cTn id="27" dur="500"/>
                                        <p:tgtEl>
                                          <p:spTgt spid="52019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20200"/>
                                        </p:tgtEl>
                                        <p:attrNameLst>
                                          <p:attrName>style.visibility</p:attrName>
                                        </p:attrNameLst>
                                      </p:cBhvr>
                                      <p:to>
                                        <p:strVal val="visible"/>
                                      </p:to>
                                    </p:set>
                                    <p:animEffect transition="in" filter="dissolve">
                                      <p:cBhvr>
                                        <p:cTn id="32" dur="500"/>
                                        <p:tgtEl>
                                          <p:spTgt spid="52020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20201"/>
                                        </p:tgtEl>
                                        <p:attrNameLst>
                                          <p:attrName>style.visibility</p:attrName>
                                        </p:attrNameLst>
                                      </p:cBhvr>
                                      <p:to>
                                        <p:strVal val="visible"/>
                                      </p:to>
                                    </p:set>
                                    <p:animEffect transition="in" filter="dissolve">
                                      <p:cBhvr>
                                        <p:cTn id="37" dur="500"/>
                                        <p:tgtEl>
                                          <p:spTgt spid="5202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0202"/>
                                        </p:tgtEl>
                                        <p:attrNameLst>
                                          <p:attrName>style.visibility</p:attrName>
                                        </p:attrNameLst>
                                      </p:cBhvr>
                                      <p:to>
                                        <p:strVal val="visible"/>
                                      </p:to>
                                    </p:set>
                                    <p:animEffect transition="in" filter="dissolve">
                                      <p:cBhvr>
                                        <p:cTn id="42" dur="500"/>
                                        <p:tgtEl>
                                          <p:spTgt spid="52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P spid="520196" grpId="0" animBg="1"/>
      <p:bldP spid="520197" grpId="0"/>
      <p:bldP spid="520198" grpId="0" animBg="1"/>
      <p:bldP spid="520199" grpId="0"/>
      <p:bldP spid="520200" grpId="0" animBg="1"/>
      <p:bldP spid="520201" grpId="0"/>
      <p:bldP spid="5202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38915" name="Rectangle 4"/>
          <p:cNvSpPr>
            <a:spLocks noChangeArrowheads="1"/>
          </p:cNvSpPr>
          <p:nvPr/>
        </p:nvSpPr>
        <p:spPr bwMode="auto">
          <a:xfrm>
            <a:off x="76200" y="2438400"/>
            <a:ext cx="8839200" cy="1470025"/>
          </a:xfrm>
          <a:prstGeom prst="rect">
            <a:avLst/>
          </a:prstGeom>
          <a:noFill/>
          <a:ln w="9525">
            <a:noFill/>
            <a:miter lim="800000"/>
          </a:ln>
        </p:spPr>
        <p:txBody>
          <a:bodyPr anchor="ctr"/>
          <a:lstStyle/>
          <a:p>
            <a:pPr algn="ctr" eaLnBrk="1" hangingPunct="1"/>
            <a:r>
              <a:rPr lang="zh-CN" altLang="en-US" sz="4800">
                <a:solidFill>
                  <a:srgbClr val="FF0000"/>
                </a:solidFill>
                <a:latin typeface="Arial Black" panose="020B0A04020102020204" pitchFamily="34" charset="0"/>
                <a:ea typeface="黑体" panose="02010609060101010101" pitchFamily="49" charset="-122"/>
              </a:rPr>
              <a:t>页面置换（</a:t>
            </a:r>
            <a:r>
              <a:rPr lang="en-US" altLang="zh-CN" sz="4800">
                <a:solidFill>
                  <a:srgbClr val="FF0000"/>
                </a:solidFill>
                <a:latin typeface="Arial Black" panose="020B0A04020102020204" pitchFamily="34" charset="0"/>
                <a:ea typeface="黑体" panose="02010609060101010101" pitchFamily="49" charset="-122"/>
              </a:rPr>
              <a:t>Swap</a:t>
            </a:r>
            <a:r>
              <a:rPr lang="zh-CN" altLang="en-US" sz="4800">
                <a:solidFill>
                  <a:srgbClr val="FF0000"/>
                </a:solidFill>
                <a:latin typeface="Arial Black" panose="020B0A04020102020204" pitchFamily="34" charset="0"/>
                <a:ea typeface="黑体" panose="02010609060101010101" pitchFamily="49" charset="-122"/>
              </a:rPr>
              <a:t>）</a:t>
            </a:r>
            <a:r>
              <a:rPr lang="en-US" altLang="zh-CN" sz="4800">
                <a:solidFill>
                  <a:srgbClr val="FF0000"/>
                </a:solidFill>
                <a:latin typeface="Arial Black" panose="020B0A04020102020204" pitchFamily="34" charset="0"/>
                <a:ea typeface="黑体" panose="02010609060101010101"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276600" y="2590800"/>
            <a:ext cx="762000" cy="381000"/>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24" name="Oval 3"/>
          <p:cNvSpPr>
            <a:spLocks noChangeArrowheads="1"/>
          </p:cNvSpPr>
          <p:nvPr/>
        </p:nvSpPr>
        <p:spPr bwMode="auto">
          <a:xfrm>
            <a:off x="6781800" y="1874838"/>
            <a:ext cx="2057400" cy="438150"/>
          </a:xfrm>
          <a:prstGeom prst="ellipse">
            <a:avLst/>
          </a:prstGeom>
          <a:noFill/>
          <a:ln w="12700">
            <a:solidFill>
              <a:srgbClr val="000000"/>
            </a:solidFill>
            <a:round/>
          </a:ln>
        </p:spPr>
        <p:txBody>
          <a:bodyPr anchor="ctr">
            <a:spAutoFit/>
          </a:bodyPr>
          <a:lstStyle/>
          <a:p>
            <a:pPr eaLnBrk="1" hangingPunct="1"/>
            <a:endParaRPr lang="zh-CN" altLang="en-US"/>
          </a:p>
        </p:txBody>
      </p:sp>
      <p:sp>
        <p:nvSpPr>
          <p:cNvPr id="5125" name="Oval 4"/>
          <p:cNvSpPr>
            <a:spLocks noChangeArrowheads="1"/>
          </p:cNvSpPr>
          <p:nvPr/>
        </p:nvSpPr>
        <p:spPr bwMode="auto">
          <a:xfrm>
            <a:off x="6781800" y="3625850"/>
            <a:ext cx="2057400" cy="438150"/>
          </a:xfrm>
          <a:prstGeom prst="ellipse">
            <a:avLst/>
          </a:prstGeom>
          <a:noFill/>
          <a:ln w="12700">
            <a:solidFill>
              <a:srgbClr val="000000"/>
            </a:solidFill>
            <a:round/>
          </a:ln>
        </p:spPr>
        <p:txBody>
          <a:bodyPr anchor="ctr">
            <a:spAutoFit/>
          </a:bodyPr>
          <a:lstStyle/>
          <a:p>
            <a:pPr eaLnBrk="1" hangingPunct="1"/>
            <a:endParaRPr lang="zh-CN" altLang="en-US"/>
          </a:p>
        </p:txBody>
      </p:sp>
      <p:sp>
        <p:nvSpPr>
          <p:cNvPr id="5126" name="Line 5"/>
          <p:cNvSpPr>
            <a:spLocks noChangeShapeType="1"/>
          </p:cNvSpPr>
          <p:nvPr/>
        </p:nvSpPr>
        <p:spPr bwMode="auto">
          <a:xfrm flipH="1">
            <a:off x="6781800" y="2125663"/>
            <a:ext cx="0" cy="1751012"/>
          </a:xfrm>
          <a:prstGeom prst="line">
            <a:avLst/>
          </a:prstGeom>
          <a:noFill/>
          <a:ln w="12700">
            <a:solidFill>
              <a:srgbClr val="000000"/>
            </a:solidFill>
            <a:round/>
          </a:ln>
        </p:spPr>
        <p:txBody>
          <a:bodyPr anchor="ctr">
            <a:spAutoFit/>
          </a:bodyPr>
          <a:lstStyle/>
          <a:p>
            <a:endParaRPr lang="zh-CN" altLang="en-US"/>
          </a:p>
        </p:txBody>
      </p:sp>
      <p:sp>
        <p:nvSpPr>
          <p:cNvPr id="5127" name="Line 6"/>
          <p:cNvSpPr>
            <a:spLocks noChangeShapeType="1"/>
          </p:cNvSpPr>
          <p:nvPr/>
        </p:nvSpPr>
        <p:spPr bwMode="auto">
          <a:xfrm flipH="1">
            <a:off x="8839200" y="2057400"/>
            <a:ext cx="0" cy="1751013"/>
          </a:xfrm>
          <a:prstGeom prst="line">
            <a:avLst/>
          </a:prstGeom>
          <a:noFill/>
          <a:ln w="12700">
            <a:solidFill>
              <a:srgbClr val="000000"/>
            </a:solidFill>
            <a:round/>
          </a:ln>
        </p:spPr>
        <p:txBody>
          <a:bodyPr anchor="ctr">
            <a:spAutoFit/>
          </a:bodyPr>
          <a:lstStyle/>
          <a:p>
            <a:endParaRPr lang="zh-CN" altLang="en-US"/>
          </a:p>
        </p:txBody>
      </p:sp>
      <p:sp>
        <p:nvSpPr>
          <p:cNvPr id="5128" name="Rectangle 7"/>
          <p:cNvSpPr>
            <a:spLocks noChangeArrowheads="1"/>
          </p:cNvSpPr>
          <p:nvPr/>
        </p:nvSpPr>
        <p:spPr bwMode="auto">
          <a:xfrm>
            <a:off x="7010400" y="2751138"/>
            <a:ext cx="304800" cy="125412"/>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29" name="Rectangle 8"/>
          <p:cNvSpPr>
            <a:spLocks noChangeArrowheads="1"/>
          </p:cNvSpPr>
          <p:nvPr/>
        </p:nvSpPr>
        <p:spPr bwMode="auto">
          <a:xfrm>
            <a:off x="7162800" y="2876550"/>
            <a:ext cx="304800" cy="123825"/>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0" name="Rectangle 9"/>
          <p:cNvSpPr>
            <a:spLocks noChangeArrowheads="1"/>
          </p:cNvSpPr>
          <p:nvPr/>
        </p:nvSpPr>
        <p:spPr bwMode="auto">
          <a:xfrm>
            <a:off x="7315200" y="3000375"/>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1" name="Rectangle 10"/>
          <p:cNvSpPr>
            <a:spLocks noChangeArrowheads="1"/>
          </p:cNvSpPr>
          <p:nvPr/>
        </p:nvSpPr>
        <p:spPr bwMode="auto">
          <a:xfrm>
            <a:off x="7620000" y="2438400"/>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2" name="Rectangle 11"/>
          <p:cNvSpPr>
            <a:spLocks noChangeArrowheads="1"/>
          </p:cNvSpPr>
          <p:nvPr/>
        </p:nvSpPr>
        <p:spPr bwMode="auto">
          <a:xfrm>
            <a:off x="7620000" y="3251200"/>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3" name="Rectangle 12"/>
          <p:cNvSpPr>
            <a:spLocks noChangeArrowheads="1"/>
          </p:cNvSpPr>
          <p:nvPr/>
        </p:nvSpPr>
        <p:spPr bwMode="auto">
          <a:xfrm>
            <a:off x="7772400" y="2563813"/>
            <a:ext cx="304800" cy="123825"/>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4" name="Rectangle 13"/>
          <p:cNvSpPr>
            <a:spLocks noChangeArrowheads="1"/>
          </p:cNvSpPr>
          <p:nvPr/>
        </p:nvSpPr>
        <p:spPr bwMode="auto">
          <a:xfrm>
            <a:off x="7924800" y="2667000"/>
            <a:ext cx="304800" cy="125413"/>
          </a:xfrm>
          <a:prstGeom prst="rect">
            <a:avLst/>
          </a:prstGeom>
          <a:solidFill>
            <a:srgbClr val="009999"/>
          </a:solidFill>
          <a:ln w="12700">
            <a:solidFill>
              <a:srgbClr val="000000"/>
            </a:solidFill>
            <a:miter lim="800000"/>
          </a:ln>
        </p:spPr>
        <p:txBody>
          <a:bodyPr wrap="none" anchor="ctr">
            <a:spAutoFit/>
          </a:bodyPr>
          <a:lstStyle/>
          <a:p>
            <a:pPr eaLnBrk="1" hangingPunct="1"/>
            <a:endParaRPr lang="zh-CN" altLang="en-US"/>
          </a:p>
        </p:txBody>
      </p:sp>
      <p:sp>
        <p:nvSpPr>
          <p:cNvPr id="5135" name="Rectangle 14"/>
          <p:cNvSpPr>
            <a:spLocks noChangeArrowheads="1"/>
          </p:cNvSpPr>
          <p:nvPr/>
        </p:nvSpPr>
        <p:spPr bwMode="auto">
          <a:xfrm>
            <a:off x="8077200" y="2813050"/>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6" name="Rectangle 15"/>
          <p:cNvSpPr>
            <a:spLocks noChangeArrowheads="1"/>
          </p:cNvSpPr>
          <p:nvPr/>
        </p:nvSpPr>
        <p:spPr bwMode="auto">
          <a:xfrm>
            <a:off x="8229600" y="2938463"/>
            <a:ext cx="304800" cy="125412"/>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7" name="Rectangle 16"/>
          <p:cNvSpPr>
            <a:spLocks noChangeArrowheads="1"/>
          </p:cNvSpPr>
          <p:nvPr/>
        </p:nvSpPr>
        <p:spPr bwMode="auto">
          <a:xfrm>
            <a:off x="8382000" y="3063875"/>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8" name="Rectangle 17"/>
          <p:cNvSpPr>
            <a:spLocks noChangeArrowheads="1"/>
          </p:cNvSpPr>
          <p:nvPr/>
        </p:nvSpPr>
        <p:spPr bwMode="auto">
          <a:xfrm>
            <a:off x="7467600" y="3124200"/>
            <a:ext cx="304800" cy="125413"/>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5139" name="Text Box 18"/>
          <p:cNvSpPr txBox="1">
            <a:spLocks noChangeArrowheads="1"/>
          </p:cNvSpPr>
          <p:nvPr/>
        </p:nvSpPr>
        <p:spPr bwMode="auto">
          <a:xfrm>
            <a:off x="7391400" y="1295400"/>
            <a:ext cx="1066800" cy="457200"/>
          </a:xfrm>
          <a:prstGeom prst="rect">
            <a:avLst/>
          </a:prstGeom>
          <a:noFill/>
          <a:ln w="38100">
            <a:noFill/>
            <a:miter lim="800000"/>
          </a:ln>
        </p:spPr>
        <p:txBody>
          <a:bodyPr>
            <a:spAutoFit/>
          </a:bodyPr>
          <a:lstStyle/>
          <a:p>
            <a:pPr eaLnBrk="1" hangingPunct="1">
              <a:spcBef>
                <a:spcPct val="50000"/>
              </a:spcBef>
            </a:pPr>
            <a:r>
              <a:rPr lang="zh-CN" altLang="en-US" sz="2400">
                <a:latin typeface="Comic Sans MS" panose="030F0702030302020204" pitchFamily="66" charset="0"/>
              </a:rPr>
              <a:t>磁盘</a:t>
            </a:r>
          </a:p>
        </p:txBody>
      </p:sp>
      <p:sp>
        <p:nvSpPr>
          <p:cNvPr id="5140" name="Text Box 19"/>
          <p:cNvSpPr txBox="1">
            <a:spLocks noChangeArrowheads="1"/>
          </p:cNvSpPr>
          <p:nvPr/>
        </p:nvSpPr>
        <p:spPr bwMode="auto">
          <a:xfrm>
            <a:off x="3244850" y="1676400"/>
            <a:ext cx="869950" cy="457200"/>
          </a:xfrm>
          <a:prstGeom prst="rect">
            <a:avLst/>
          </a:prstGeom>
          <a:noFill/>
          <a:ln w="38100">
            <a:noFill/>
            <a:miter lim="800000"/>
          </a:ln>
        </p:spPr>
        <p:txBody>
          <a:bodyPr>
            <a:spAutoFit/>
          </a:bodyPr>
          <a:lstStyle/>
          <a:p>
            <a:pPr eaLnBrk="1" hangingPunct="1">
              <a:spcBef>
                <a:spcPct val="50000"/>
              </a:spcBef>
            </a:pPr>
            <a:r>
              <a:rPr lang="zh-CN" altLang="en-US" sz="2400">
                <a:latin typeface="Comic Sans MS" panose="030F0702030302020204" pitchFamily="66" charset="0"/>
              </a:rPr>
              <a:t>页表</a:t>
            </a:r>
          </a:p>
        </p:txBody>
      </p:sp>
      <p:sp>
        <p:nvSpPr>
          <p:cNvPr id="5141" name="Rectangle 20"/>
          <p:cNvSpPr>
            <a:spLocks noChangeArrowheads="1"/>
          </p:cNvSpPr>
          <p:nvPr/>
        </p:nvSpPr>
        <p:spPr bwMode="auto">
          <a:xfrm>
            <a:off x="3276600" y="2195513"/>
            <a:ext cx="762000" cy="403225"/>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42" name="Rectangle 21"/>
          <p:cNvSpPr>
            <a:spLocks noChangeArrowheads="1"/>
          </p:cNvSpPr>
          <p:nvPr/>
        </p:nvSpPr>
        <p:spPr bwMode="auto">
          <a:xfrm>
            <a:off x="3276600" y="3367088"/>
            <a:ext cx="762000" cy="381000"/>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43" name="Rectangle 22"/>
          <p:cNvSpPr>
            <a:spLocks noChangeArrowheads="1"/>
          </p:cNvSpPr>
          <p:nvPr/>
        </p:nvSpPr>
        <p:spPr bwMode="auto">
          <a:xfrm>
            <a:off x="3276600" y="2971800"/>
            <a:ext cx="762000" cy="403225"/>
          </a:xfrm>
          <a:prstGeom prst="rect">
            <a:avLst/>
          </a:prstGeom>
          <a:solidFill>
            <a:srgbClr val="CCFF66"/>
          </a:solidFill>
          <a:ln w="12700">
            <a:solidFill>
              <a:srgbClr val="000000"/>
            </a:solidFill>
            <a:miter lim="800000"/>
          </a:ln>
        </p:spPr>
        <p:txBody>
          <a:bodyPr anchor="ctr">
            <a:spAutoFit/>
          </a:bodyPr>
          <a:lstStyle/>
          <a:p>
            <a:pPr eaLnBrk="1" hangingPunct="1"/>
            <a:endParaRPr lang="zh-CN" altLang="en-US"/>
          </a:p>
        </p:txBody>
      </p:sp>
      <p:sp>
        <p:nvSpPr>
          <p:cNvPr id="5144" name="Rectangle 23"/>
          <p:cNvSpPr>
            <a:spLocks noChangeArrowheads="1"/>
          </p:cNvSpPr>
          <p:nvPr/>
        </p:nvSpPr>
        <p:spPr bwMode="auto">
          <a:xfrm>
            <a:off x="3276600" y="4148138"/>
            <a:ext cx="762000" cy="381000"/>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45" name="Rectangle 24"/>
          <p:cNvSpPr>
            <a:spLocks noChangeArrowheads="1"/>
          </p:cNvSpPr>
          <p:nvPr/>
        </p:nvSpPr>
        <p:spPr bwMode="auto">
          <a:xfrm>
            <a:off x="3276600" y="3752850"/>
            <a:ext cx="762000" cy="403225"/>
          </a:xfrm>
          <a:prstGeom prst="rect">
            <a:avLst/>
          </a:prstGeom>
          <a:solidFill>
            <a:srgbClr val="FF66CC"/>
          </a:solidFill>
          <a:ln w="12700">
            <a:solidFill>
              <a:srgbClr val="000000"/>
            </a:solidFill>
            <a:miter lim="800000"/>
          </a:ln>
        </p:spPr>
        <p:txBody>
          <a:bodyPr anchor="ctr">
            <a:spAutoFit/>
          </a:bodyPr>
          <a:lstStyle/>
          <a:p>
            <a:pPr eaLnBrk="1" hangingPunct="1"/>
            <a:endParaRPr lang="zh-CN" altLang="en-US"/>
          </a:p>
        </p:txBody>
      </p:sp>
      <p:sp>
        <p:nvSpPr>
          <p:cNvPr id="5146" name="Rectangle 25"/>
          <p:cNvSpPr>
            <a:spLocks noChangeArrowheads="1"/>
          </p:cNvSpPr>
          <p:nvPr/>
        </p:nvSpPr>
        <p:spPr bwMode="auto">
          <a:xfrm>
            <a:off x="3276600" y="4938713"/>
            <a:ext cx="762000" cy="381000"/>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47" name="Rectangle 26"/>
          <p:cNvSpPr>
            <a:spLocks noChangeArrowheads="1"/>
          </p:cNvSpPr>
          <p:nvPr/>
        </p:nvSpPr>
        <p:spPr bwMode="auto">
          <a:xfrm>
            <a:off x="3276600" y="4529138"/>
            <a:ext cx="762000" cy="403225"/>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48" name="Line 27"/>
          <p:cNvSpPr>
            <a:spLocks noChangeShapeType="1"/>
          </p:cNvSpPr>
          <p:nvPr/>
        </p:nvSpPr>
        <p:spPr bwMode="auto">
          <a:xfrm flipV="1">
            <a:off x="3810000" y="3352800"/>
            <a:ext cx="1187450" cy="5334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49" name="Line 28"/>
          <p:cNvSpPr>
            <a:spLocks noChangeShapeType="1"/>
          </p:cNvSpPr>
          <p:nvPr/>
        </p:nvSpPr>
        <p:spPr bwMode="auto">
          <a:xfrm>
            <a:off x="3810000" y="3200400"/>
            <a:ext cx="1187450" cy="990600"/>
          </a:xfrm>
          <a:prstGeom prst="line">
            <a:avLst/>
          </a:prstGeom>
          <a:noFill/>
          <a:ln w="28575">
            <a:solidFill>
              <a:schemeClr val="tx1"/>
            </a:solidFill>
            <a:round/>
            <a:headEnd type="oval" w="med" len="med"/>
            <a:tailEnd type="triangle" w="med" len="med"/>
          </a:ln>
        </p:spPr>
        <p:txBody>
          <a:bodyPr anchor="ctr">
            <a:spAutoFit/>
          </a:bodyPr>
          <a:lstStyle/>
          <a:p>
            <a:endParaRPr lang="zh-CN" altLang="en-US"/>
          </a:p>
        </p:txBody>
      </p:sp>
      <p:sp>
        <p:nvSpPr>
          <p:cNvPr id="5150" name="Text Box 29"/>
          <p:cNvSpPr txBox="1">
            <a:spLocks noChangeArrowheads="1"/>
          </p:cNvSpPr>
          <p:nvPr/>
        </p:nvSpPr>
        <p:spPr bwMode="auto">
          <a:xfrm>
            <a:off x="4616450" y="4775200"/>
            <a:ext cx="1784350" cy="457200"/>
          </a:xfrm>
          <a:prstGeom prst="rect">
            <a:avLst/>
          </a:prstGeom>
          <a:noFill/>
          <a:ln w="38100">
            <a:noFill/>
            <a:miter lim="800000"/>
          </a:ln>
        </p:spPr>
        <p:txBody>
          <a:bodyPr>
            <a:spAutoFit/>
          </a:bodyPr>
          <a:lstStyle/>
          <a:p>
            <a:pPr eaLnBrk="1" hangingPunct="1">
              <a:spcBef>
                <a:spcPct val="50000"/>
              </a:spcBef>
            </a:pPr>
            <a:r>
              <a:rPr lang="zh-CN" altLang="en-US" sz="2400">
                <a:latin typeface="Comic Sans MS" panose="030F0702030302020204" pitchFamily="66" charset="0"/>
              </a:rPr>
              <a:t>物理内存</a:t>
            </a:r>
          </a:p>
        </p:txBody>
      </p:sp>
      <p:sp>
        <p:nvSpPr>
          <p:cNvPr id="5151" name="Rectangle 30"/>
          <p:cNvSpPr>
            <a:spLocks noChangeArrowheads="1"/>
          </p:cNvSpPr>
          <p:nvPr/>
        </p:nvSpPr>
        <p:spPr bwMode="auto">
          <a:xfrm>
            <a:off x="4997450" y="4343400"/>
            <a:ext cx="762000" cy="381000"/>
          </a:xfrm>
          <a:prstGeom prst="rect">
            <a:avLst/>
          </a:prstGeom>
          <a:noFill/>
          <a:ln w="12700">
            <a:solidFill>
              <a:srgbClr val="000000"/>
            </a:solidFill>
            <a:miter lim="800000"/>
          </a:ln>
        </p:spPr>
        <p:txBody>
          <a:bodyPr anchor="ctr">
            <a:spAutoFit/>
          </a:bodyPr>
          <a:lstStyle/>
          <a:p>
            <a:pPr eaLnBrk="1" hangingPunct="1"/>
            <a:endParaRPr lang="zh-CN" altLang="en-US"/>
          </a:p>
        </p:txBody>
      </p:sp>
      <p:sp>
        <p:nvSpPr>
          <p:cNvPr id="5152" name="Rectangle 31"/>
          <p:cNvSpPr>
            <a:spLocks noChangeArrowheads="1"/>
          </p:cNvSpPr>
          <p:nvPr/>
        </p:nvSpPr>
        <p:spPr bwMode="auto">
          <a:xfrm>
            <a:off x="4997450" y="3948113"/>
            <a:ext cx="762000" cy="403225"/>
          </a:xfrm>
          <a:prstGeom prst="rect">
            <a:avLst/>
          </a:prstGeom>
          <a:solidFill>
            <a:srgbClr val="CCFF66"/>
          </a:solidFill>
          <a:ln w="12700">
            <a:solidFill>
              <a:srgbClr val="000000"/>
            </a:solidFill>
            <a:miter lim="800000"/>
          </a:ln>
        </p:spPr>
        <p:txBody>
          <a:bodyPr anchor="ctr">
            <a:spAutoFit/>
          </a:bodyPr>
          <a:lstStyle/>
          <a:p>
            <a:pPr eaLnBrk="1" hangingPunct="1"/>
            <a:endParaRPr lang="zh-CN" altLang="en-US"/>
          </a:p>
        </p:txBody>
      </p:sp>
      <p:sp>
        <p:nvSpPr>
          <p:cNvPr id="5153" name="Rectangle 32"/>
          <p:cNvSpPr>
            <a:spLocks noChangeArrowheads="1"/>
          </p:cNvSpPr>
          <p:nvPr/>
        </p:nvSpPr>
        <p:spPr bwMode="auto">
          <a:xfrm>
            <a:off x="4997450" y="3567113"/>
            <a:ext cx="762000" cy="381000"/>
          </a:xfrm>
          <a:prstGeom prst="rect">
            <a:avLst/>
          </a:prstGeom>
          <a:solidFill>
            <a:srgbClr val="FFFF00"/>
          </a:solidFill>
          <a:ln w="12700">
            <a:solidFill>
              <a:srgbClr val="000000"/>
            </a:solidFill>
            <a:miter lim="800000"/>
          </a:ln>
        </p:spPr>
        <p:txBody>
          <a:bodyPr anchor="ctr">
            <a:spAutoFit/>
          </a:bodyPr>
          <a:lstStyle/>
          <a:p>
            <a:pPr eaLnBrk="1" hangingPunct="1"/>
            <a:endParaRPr lang="zh-CN" altLang="en-US"/>
          </a:p>
        </p:txBody>
      </p:sp>
      <p:sp>
        <p:nvSpPr>
          <p:cNvPr id="5154" name="Rectangle 33"/>
          <p:cNvSpPr>
            <a:spLocks noChangeArrowheads="1"/>
          </p:cNvSpPr>
          <p:nvPr/>
        </p:nvSpPr>
        <p:spPr bwMode="auto">
          <a:xfrm>
            <a:off x="4997450" y="3171825"/>
            <a:ext cx="762000" cy="403225"/>
          </a:xfrm>
          <a:prstGeom prst="rect">
            <a:avLst/>
          </a:prstGeom>
          <a:solidFill>
            <a:srgbClr val="FF66CC"/>
          </a:solidFill>
          <a:ln w="12700">
            <a:solidFill>
              <a:srgbClr val="000000"/>
            </a:solidFill>
            <a:miter lim="800000"/>
          </a:ln>
        </p:spPr>
        <p:txBody>
          <a:bodyPr anchor="ctr">
            <a:spAutoFit/>
          </a:bodyPr>
          <a:lstStyle/>
          <a:p>
            <a:pPr eaLnBrk="1" hangingPunct="1"/>
            <a:endParaRPr lang="zh-CN" altLang="en-US"/>
          </a:p>
        </p:txBody>
      </p:sp>
      <p:sp>
        <p:nvSpPr>
          <p:cNvPr id="5155" name="Rectangle 34"/>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请求调页</a:t>
            </a:r>
            <a:r>
              <a:rPr lang="en-US" altLang="zh-CN">
                <a:sym typeface="Symbol" panose="05050102010706020507" pitchFamily="18" charset="2"/>
              </a:rPr>
              <a:t>—</a:t>
            </a:r>
            <a:r>
              <a:rPr lang="zh-CN" altLang="en-US">
                <a:sym typeface="Symbol" panose="05050102010706020507" pitchFamily="18" charset="2"/>
              </a:rPr>
              <a:t>页面置换</a:t>
            </a:r>
            <a:endParaRPr lang="zh-CN" altLang="zh-CN">
              <a:sym typeface="Symbol" panose="05050102010706020507" pitchFamily="18" charset="2"/>
            </a:endParaRPr>
          </a:p>
        </p:txBody>
      </p:sp>
      <p:sp>
        <p:nvSpPr>
          <p:cNvPr id="5156" name="Text Box 35"/>
          <p:cNvSpPr txBox="1">
            <a:spLocks noChangeArrowheads="1"/>
          </p:cNvSpPr>
          <p:nvPr/>
        </p:nvSpPr>
        <p:spPr bwMode="auto">
          <a:xfrm>
            <a:off x="685800" y="2562225"/>
            <a:ext cx="1676400" cy="466725"/>
          </a:xfrm>
          <a:prstGeom prst="rect">
            <a:avLst/>
          </a:prstGeom>
          <a:noFill/>
          <a:ln w="9525" algn="ctr">
            <a:solidFill>
              <a:srgbClr val="FF0000"/>
            </a:solidFill>
            <a:miter lim="800000"/>
          </a:ln>
        </p:spPr>
        <p:txBody>
          <a:bodyPr>
            <a:spAutoFit/>
          </a:bodyPr>
          <a:lstStyle/>
          <a:p>
            <a:pPr eaLnBrk="1" hangingPunct="1">
              <a:spcBef>
                <a:spcPct val="50000"/>
              </a:spcBef>
            </a:pPr>
            <a:r>
              <a:rPr lang="en-US" altLang="zh-CN" sz="2400">
                <a:solidFill>
                  <a:srgbClr val="FF0000"/>
                </a:solidFill>
              </a:rPr>
              <a:t>load [addr]</a:t>
            </a:r>
          </a:p>
        </p:txBody>
      </p:sp>
      <p:sp>
        <p:nvSpPr>
          <p:cNvPr id="5157" name="Line 36"/>
          <p:cNvSpPr>
            <a:spLocks noChangeShapeType="1"/>
          </p:cNvSpPr>
          <p:nvPr/>
        </p:nvSpPr>
        <p:spPr bwMode="auto">
          <a:xfrm>
            <a:off x="2362200" y="2790825"/>
            <a:ext cx="1066800" cy="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158" name="Group 37"/>
          <p:cNvGrpSpPr/>
          <p:nvPr/>
        </p:nvGrpSpPr>
        <p:grpSpPr bwMode="auto">
          <a:xfrm>
            <a:off x="3657600" y="2527300"/>
            <a:ext cx="381000" cy="457200"/>
            <a:chOff x="2160" y="2016"/>
            <a:chExt cx="240" cy="297"/>
          </a:xfrm>
        </p:grpSpPr>
        <p:sp>
          <p:nvSpPr>
            <p:cNvPr id="5182" name="Rectangle 38"/>
            <p:cNvSpPr>
              <a:spLocks noChangeArrowheads="1"/>
            </p:cNvSpPr>
            <p:nvPr/>
          </p:nvSpPr>
          <p:spPr bwMode="auto">
            <a:xfrm>
              <a:off x="2160" y="2064"/>
              <a:ext cx="240" cy="240"/>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5183" name="Text Box 39"/>
            <p:cNvSpPr txBox="1">
              <a:spLocks noChangeArrowheads="1"/>
            </p:cNvSpPr>
            <p:nvPr/>
          </p:nvSpPr>
          <p:spPr bwMode="auto">
            <a:xfrm>
              <a:off x="2208" y="2016"/>
              <a:ext cx="192" cy="297"/>
            </a:xfrm>
            <a:prstGeom prst="rect">
              <a:avLst/>
            </a:prstGeom>
            <a:noFill/>
            <a:ln w="9525" algn="ctr">
              <a:noFill/>
              <a:miter lim="800000"/>
            </a:ln>
          </p:spPr>
          <p:txBody>
            <a:bodyPr>
              <a:spAutoFit/>
            </a:bodyPr>
            <a:lstStyle/>
            <a:p>
              <a:pPr eaLnBrk="1" hangingPunct="1">
                <a:spcBef>
                  <a:spcPct val="50000"/>
                </a:spcBef>
              </a:pPr>
              <a:r>
                <a:rPr lang="en-US" altLang="zh-CN" sz="2400">
                  <a:solidFill>
                    <a:srgbClr val="FF0000"/>
                  </a:solidFill>
                </a:rPr>
                <a:t>i</a:t>
              </a:r>
            </a:p>
          </p:txBody>
        </p:sp>
      </p:grpSp>
      <p:sp>
        <p:nvSpPr>
          <p:cNvPr id="5159" name="Text Box 40"/>
          <p:cNvSpPr txBox="1">
            <a:spLocks noChangeArrowheads="1"/>
          </p:cNvSpPr>
          <p:nvPr/>
        </p:nvSpPr>
        <p:spPr bwMode="auto">
          <a:xfrm>
            <a:off x="4419600" y="1447800"/>
            <a:ext cx="1600200" cy="831850"/>
          </a:xfrm>
          <a:prstGeom prst="rect">
            <a:avLst/>
          </a:prstGeom>
          <a:noFill/>
          <a:ln w="9525" algn="ctr">
            <a:solidFill>
              <a:srgbClr val="FF0000"/>
            </a:solidFill>
            <a:miter lim="800000"/>
          </a:ln>
        </p:spPr>
        <p:txBody>
          <a:bodyPr>
            <a:spAutoFit/>
          </a:bodyPr>
          <a:lstStyle/>
          <a:p>
            <a:pPr algn="ctr" eaLnBrk="1" hangingPunct="1">
              <a:spcBef>
                <a:spcPct val="50000"/>
              </a:spcBef>
            </a:pPr>
            <a:r>
              <a:rPr lang="zh-CN" altLang="en-US" sz="2400">
                <a:solidFill>
                  <a:srgbClr val="FF0000"/>
                </a:solidFill>
              </a:rPr>
              <a:t>页错误处理程序</a:t>
            </a:r>
          </a:p>
        </p:txBody>
      </p:sp>
      <p:sp>
        <p:nvSpPr>
          <p:cNvPr id="5160" name="Freeform 41"/>
          <p:cNvSpPr/>
          <p:nvPr/>
        </p:nvSpPr>
        <p:spPr bwMode="auto">
          <a:xfrm>
            <a:off x="3962400" y="2286000"/>
            <a:ext cx="609600" cy="457200"/>
          </a:xfrm>
          <a:custGeom>
            <a:avLst/>
            <a:gdLst>
              <a:gd name="T0" fmla="*/ 0 w 384"/>
              <a:gd name="T1" fmla="*/ 2147483647 h 288"/>
              <a:gd name="T2" fmla="*/ 2147483647 w 384"/>
              <a:gd name="T3" fmla="*/ 2147483647 h 288"/>
              <a:gd name="T4" fmla="*/ 2147483647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cubicBezTo>
                  <a:pt x="88" y="264"/>
                  <a:pt x="176" y="240"/>
                  <a:pt x="240" y="192"/>
                </a:cubicBezTo>
                <a:cubicBezTo>
                  <a:pt x="304" y="144"/>
                  <a:pt x="344" y="72"/>
                  <a:pt x="384"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161" name="Freeform 42"/>
          <p:cNvSpPr/>
          <p:nvPr/>
        </p:nvSpPr>
        <p:spPr bwMode="auto">
          <a:xfrm>
            <a:off x="5867400" y="2057400"/>
            <a:ext cx="2057400" cy="685800"/>
          </a:xfrm>
          <a:custGeom>
            <a:avLst/>
            <a:gdLst>
              <a:gd name="T0" fmla="*/ 0 w 816"/>
              <a:gd name="T1" fmla="*/ 0 h 576"/>
              <a:gd name="T2" fmla="*/ 2147483647 w 816"/>
              <a:gd name="T3" fmla="*/ 2147483647 h 576"/>
              <a:gd name="T4" fmla="*/ 2147483647 w 816"/>
              <a:gd name="T5" fmla="*/ 2147483647 h 576"/>
              <a:gd name="T6" fmla="*/ 0 60000 65536"/>
              <a:gd name="T7" fmla="*/ 0 60000 65536"/>
              <a:gd name="T8" fmla="*/ 0 60000 65536"/>
              <a:gd name="T9" fmla="*/ 0 w 816"/>
              <a:gd name="T10" fmla="*/ 0 h 576"/>
              <a:gd name="T11" fmla="*/ 816 w 816"/>
              <a:gd name="T12" fmla="*/ 576 h 576"/>
            </a:gdLst>
            <a:ahLst/>
            <a:cxnLst>
              <a:cxn ang="T6">
                <a:pos x="T0" y="T1"/>
              </a:cxn>
              <a:cxn ang="T7">
                <a:pos x="T2" y="T3"/>
              </a:cxn>
              <a:cxn ang="T8">
                <a:pos x="T4" y="T5"/>
              </a:cxn>
            </a:cxnLst>
            <a:rect l="T9" t="T10" r="T11" b="T12"/>
            <a:pathLst>
              <a:path w="816" h="576">
                <a:moveTo>
                  <a:pt x="0" y="0"/>
                </a:moveTo>
                <a:cubicBezTo>
                  <a:pt x="52" y="120"/>
                  <a:pt x="104" y="240"/>
                  <a:pt x="240" y="336"/>
                </a:cubicBezTo>
                <a:cubicBezTo>
                  <a:pt x="376" y="432"/>
                  <a:pt x="720" y="536"/>
                  <a:pt x="816" y="576"/>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83" name="Rectangle 43"/>
          <p:cNvSpPr>
            <a:spLocks noChangeArrowheads="1"/>
          </p:cNvSpPr>
          <p:nvPr/>
        </p:nvSpPr>
        <p:spPr bwMode="auto">
          <a:xfrm>
            <a:off x="4991100" y="4343400"/>
            <a:ext cx="762000" cy="381000"/>
          </a:xfrm>
          <a:prstGeom prst="rect">
            <a:avLst/>
          </a:prstGeom>
          <a:solidFill>
            <a:schemeClr val="hlink"/>
          </a:solidFill>
          <a:ln w="12700">
            <a:solidFill>
              <a:srgbClr val="000000"/>
            </a:solidFill>
            <a:miter lim="800000"/>
          </a:ln>
        </p:spPr>
        <p:txBody>
          <a:bodyPr anchor="ctr">
            <a:spAutoFit/>
          </a:bodyPr>
          <a:lstStyle/>
          <a:p>
            <a:pPr eaLnBrk="1" hangingPunct="1"/>
            <a:endParaRPr lang="zh-CN" altLang="en-US"/>
          </a:p>
        </p:txBody>
      </p:sp>
      <p:sp>
        <p:nvSpPr>
          <p:cNvPr id="522284" name="Rectangle 44"/>
          <p:cNvSpPr>
            <a:spLocks noChangeArrowheads="1"/>
          </p:cNvSpPr>
          <p:nvPr/>
        </p:nvSpPr>
        <p:spPr bwMode="auto">
          <a:xfrm>
            <a:off x="3276600" y="2590800"/>
            <a:ext cx="762000" cy="390525"/>
          </a:xfrm>
          <a:prstGeom prst="rect">
            <a:avLst/>
          </a:prstGeom>
          <a:solidFill>
            <a:schemeClr val="hlink"/>
          </a:solidFill>
          <a:ln w="12700">
            <a:solidFill>
              <a:srgbClr val="000000"/>
            </a:solidFill>
            <a:miter lim="800000"/>
          </a:ln>
        </p:spPr>
        <p:txBody>
          <a:bodyPr anchor="ctr">
            <a:spAutoFit/>
          </a:bodyPr>
          <a:lstStyle/>
          <a:p>
            <a:pPr eaLnBrk="1" hangingPunct="1"/>
            <a:endParaRPr lang="zh-CN" altLang="en-US"/>
          </a:p>
        </p:txBody>
      </p:sp>
      <p:sp>
        <p:nvSpPr>
          <p:cNvPr id="5164" name="Freeform 45"/>
          <p:cNvSpPr/>
          <p:nvPr/>
        </p:nvSpPr>
        <p:spPr bwMode="auto">
          <a:xfrm>
            <a:off x="2286000" y="2895600"/>
            <a:ext cx="1066800" cy="266700"/>
          </a:xfrm>
          <a:custGeom>
            <a:avLst/>
            <a:gdLst>
              <a:gd name="T0" fmla="*/ 2147483647 w 624"/>
              <a:gd name="T1" fmla="*/ 0 h 168"/>
              <a:gd name="T2" fmla="*/ 2147483647 w 624"/>
              <a:gd name="T3" fmla="*/ 2147483647 h 168"/>
              <a:gd name="T4" fmla="*/ 2147483647 w 624"/>
              <a:gd name="T5" fmla="*/ 2147483647 h 168"/>
              <a:gd name="T6" fmla="*/ 0 w 624"/>
              <a:gd name="T7" fmla="*/ 2147483647 h 168"/>
              <a:gd name="T8" fmla="*/ 0 60000 65536"/>
              <a:gd name="T9" fmla="*/ 0 60000 65536"/>
              <a:gd name="T10" fmla="*/ 0 60000 65536"/>
              <a:gd name="T11" fmla="*/ 0 60000 65536"/>
              <a:gd name="T12" fmla="*/ 0 w 624"/>
              <a:gd name="T13" fmla="*/ 0 h 168"/>
              <a:gd name="T14" fmla="*/ 624 w 624"/>
              <a:gd name="T15" fmla="*/ 168 h 168"/>
            </a:gdLst>
            <a:ahLst/>
            <a:cxnLst>
              <a:cxn ang="T8">
                <a:pos x="T0" y="T1"/>
              </a:cxn>
              <a:cxn ang="T9">
                <a:pos x="T2" y="T3"/>
              </a:cxn>
              <a:cxn ang="T10">
                <a:pos x="T4" y="T5"/>
              </a:cxn>
              <a:cxn ang="T11">
                <a:pos x="T6" y="T7"/>
              </a:cxn>
            </a:cxnLst>
            <a:rect l="T12" t="T13" r="T14" b="T15"/>
            <a:pathLst>
              <a:path w="624" h="168">
                <a:moveTo>
                  <a:pt x="624" y="0"/>
                </a:moveTo>
                <a:cubicBezTo>
                  <a:pt x="548" y="60"/>
                  <a:pt x="472" y="120"/>
                  <a:pt x="384" y="144"/>
                </a:cubicBezTo>
                <a:cubicBezTo>
                  <a:pt x="296" y="168"/>
                  <a:pt x="160" y="160"/>
                  <a:pt x="96" y="144"/>
                </a:cubicBezTo>
                <a:cubicBezTo>
                  <a:pt x="32" y="128"/>
                  <a:pt x="16" y="88"/>
                  <a:pt x="0" y="4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5165" name="Group 46"/>
          <p:cNvGrpSpPr/>
          <p:nvPr/>
        </p:nvGrpSpPr>
        <p:grpSpPr bwMode="auto">
          <a:xfrm>
            <a:off x="2514600" y="1981200"/>
            <a:ext cx="4343400" cy="2301875"/>
            <a:chOff x="1440" y="1680"/>
            <a:chExt cx="2736" cy="1450"/>
          </a:xfrm>
        </p:grpSpPr>
        <p:sp>
          <p:nvSpPr>
            <p:cNvPr id="5176" name="Text Box 47"/>
            <p:cNvSpPr txBox="1">
              <a:spLocks noChangeArrowheads="1"/>
            </p:cNvSpPr>
            <p:nvPr/>
          </p:nvSpPr>
          <p:spPr bwMode="auto">
            <a:xfrm>
              <a:off x="1440" y="1958"/>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(1)</a:t>
              </a:r>
            </a:p>
          </p:txBody>
        </p:sp>
        <p:sp>
          <p:nvSpPr>
            <p:cNvPr id="5177" name="Text Box 48"/>
            <p:cNvSpPr txBox="1">
              <a:spLocks noChangeArrowheads="1"/>
            </p:cNvSpPr>
            <p:nvPr/>
          </p:nvSpPr>
          <p:spPr bwMode="auto">
            <a:xfrm>
              <a:off x="2352" y="1824"/>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(2)</a:t>
              </a:r>
            </a:p>
          </p:txBody>
        </p:sp>
        <p:sp>
          <p:nvSpPr>
            <p:cNvPr id="5178" name="Text Box 49"/>
            <p:cNvSpPr txBox="1">
              <a:spLocks noChangeArrowheads="1"/>
            </p:cNvSpPr>
            <p:nvPr/>
          </p:nvSpPr>
          <p:spPr bwMode="auto">
            <a:xfrm>
              <a:off x="3744" y="1680"/>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(3)</a:t>
              </a:r>
            </a:p>
          </p:txBody>
        </p:sp>
        <p:sp>
          <p:nvSpPr>
            <p:cNvPr id="5179" name="Text Box 50"/>
            <p:cNvSpPr txBox="1">
              <a:spLocks noChangeArrowheads="1"/>
            </p:cNvSpPr>
            <p:nvPr/>
          </p:nvSpPr>
          <p:spPr bwMode="auto">
            <a:xfrm>
              <a:off x="3696" y="2880"/>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(4)</a:t>
              </a:r>
            </a:p>
          </p:txBody>
        </p:sp>
        <p:sp>
          <p:nvSpPr>
            <p:cNvPr id="5180" name="Text Box 51"/>
            <p:cNvSpPr txBox="1">
              <a:spLocks noChangeArrowheads="1"/>
            </p:cNvSpPr>
            <p:nvPr/>
          </p:nvSpPr>
          <p:spPr bwMode="auto">
            <a:xfrm>
              <a:off x="2496" y="2352"/>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(5)</a:t>
              </a:r>
            </a:p>
          </p:txBody>
        </p:sp>
        <p:sp>
          <p:nvSpPr>
            <p:cNvPr id="5181" name="Text Box 52"/>
            <p:cNvSpPr txBox="1">
              <a:spLocks noChangeArrowheads="1"/>
            </p:cNvSpPr>
            <p:nvPr/>
          </p:nvSpPr>
          <p:spPr bwMode="auto">
            <a:xfrm>
              <a:off x="1440" y="2400"/>
              <a:ext cx="432" cy="250"/>
            </a:xfrm>
            <a:prstGeom prst="rect">
              <a:avLst/>
            </a:prstGeom>
            <a:noFill/>
            <a:ln w="9525" algn="ctr">
              <a:noFill/>
              <a:miter lim="800000"/>
            </a:ln>
          </p:spPr>
          <p:txBody>
            <a:bodyPr>
              <a:spAutoFit/>
            </a:bodyPr>
            <a:lstStyle/>
            <a:p>
              <a:pPr eaLnBrk="1" hangingPunct="1">
                <a:spcBef>
                  <a:spcPct val="50000"/>
                </a:spcBef>
              </a:pPr>
              <a:r>
                <a:rPr lang="en-US" altLang="zh-CN" sz="2000">
                  <a:solidFill>
                    <a:schemeClr val="accent2"/>
                  </a:solidFill>
                </a:rPr>
                <a:t>(6)</a:t>
              </a:r>
            </a:p>
          </p:txBody>
        </p:sp>
      </p:grpSp>
      <p:graphicFrame>
        <p:nvGraphicFramePr>
          <p:cNvPr id="5122" name="Object 5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5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4"/>
          <p:cNvGrpSpPr/>
          <p:nvPr/>
        </p:nvGrpSpPr>
        <p:grpSpPr bwMode="auto">
          <a:xfrm>
            <a:off x="987425" y="5611813"/>
            <a:ext cx="7543800" cy="603250"/>
            <a:chOff x="622" y="3535"/>
            <a:chExt cx="4752" cy="380"/>
          </a:xfrm>
        </p:grpSpPr>
        <p:sp>
          <p:nvSpPr>
            <p:cNvPr id="5174" name="Rectangle 55"/>
            <p:cNvSpPr>
              <a:spLocks noChangeArrowheads="1"/>
            </p:cNvSpPr>
            <p:nvPr/>
          </p:nvSpPr>
          <p:spPr bwMode="auto">
            <a:xfrm>
              <a:off x="622" y="3535"/>
              <a:ext cx="4752"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交换出去的页面放在哪里</a:t>
              </a:r>
              <a:r>
                <a:rPr lang="en-US" altLang="zh-CN" sz="2400">
                  <a:solidFill>
                    <a:srgbClr val="FF0000"/>
                  </a:solidFill>
                </a:rPr>
                <a:t>?</a:t>
              </a:r>
            </a:p>
          </p:txBody>
        </p:sp>
        <p:pic>
          <p:nvPicPr>
            <p:cNvPr id="5175" name="Picture 56" descr="j0115835"/>
            <p:cNvPicPr>
              <a:picLocks noChangeAspect="1" noChangeArrowheads="1"/>
            </p:cNvPicPr>
            <p:nvPr/>
          </p:nvPicPr>
          <p:blipFill>
            <a:blip r:embed="rId4" cstate="print"/>
            <a:srcRect/>
            <a:stretch>
              <a:fillRect/>
            </a:stretch>
          </p:blipFill>
          <p:spPr bwMode="auto">
            <a:xfrm>
              <a:off x="787" y="3687"/>
              <a:ext cx="119" cy="121"/>
            </a:xfrm>
            <a:prstGeom prst="rect">
              <a:avLst/>
            </a:prstGeom>
            <a:noFill/>
            <a:ln w="9525">
              <a:noFill/>
              <a:miter lim="800000"/>
              <a:headEnd/>
              <a:tailEnd/>
            </a:ln>
          </p:spPr>
        </p:pic>
      </p:grpSp>
      <p:sp>
        <p:nvSpPr>
          <p:cNvPr id="522297" name="Rectangle 57"/>
          <p:cNvSpPr>
            <a:spLocks noChangeArrowheads="1"/>
          </p:cNvSpPr>
          <p:nvPr/>
        </p:nvSpPr>
        <p:spPr bwMode="auto">
          <a:xfrm>
            <a:off x="4991100" y="4343400"/>
            <a:ext cx="762000" cy="381000"/>
          </a:xfrm>
          <a:prstGeom prst="rect">
            <a:avLst/>
          </a:prstGeom>
          <a:solidFill>
            <a:srgbClr val="66FF33"/>
          </a:solidFill>
          <a:ln w="12700">
            <a:solidFill>
              <a:srgbClr val="000000"/>
            </a:solidFill>
            <a:miter lim="800000"/>
          </a:ln>
        </p:spPr>
        <p:txBody>
          <a:bodyPr anchor="ctr">
            <a:spAutoFit/>
          </a:bodyPr>
          <a:lstStyle/>
          <a:p>
            <a:pPr eaLnBrk="1" hangingPunct="1"/>
            <a:endParaRPr lang="zh-CN" altLang="en-US"/>
          </a:p>
        </p:txBody>
      </p:sp>
      <p:sp>
        <p:nvSpPr>
          <p:cNvPr id="522298" name="Freeform 58"/>
          <p:cNvSpPr/>
          <p:nvPr/>
        </p:nvSpPr>
        <p:spPr bwMode="auto">
          <a:xfrm>
            <a:off x="5638800" y="2743200"/>
            <a:ext cx="2286000" cy="1828800"/>
          </a:xfrm>
          <a:custGeom>
            <a:avLst/>
            <a:gdLst>
              <a:gd name="T0" fmla="*/ 2147483647 w 1392"/>
              <a:gd name="T1" fmla="*/ 0 h 1152"/>
              <a:gd name="T2" fmla="*/ 2147483647 w 1392"/>
              <a:gd name="T3" fmla="*/ 2147483647 h 1152"/>
              <a:gd name="T4" fmla="*/ 0 w 1392"/>
              <a:gd name="T5" fmla="*/ 2147483647 h 1152"/>
              <a:gd name="T6" fmla="*/ 0 60000 65536"/>
              <a:gd name="T7" fmla="*/ 0 60000 65536"/>
              <a:gd name="T8" fmla="*/ 0 60000 65536"/>
              <a:gd name="T9" fmla="*/ 0 w 1392"/>
              <a:gd name="T10" fmla="*/ 0 h 1152"/>
              <a:gd name="T11" fmla="*/ 1392 w 1392"/>
              <a:gd name="T12" fmla="*/ 1152 h 1152"/>
            </a:gdLst>
            <a:ahLst/>
            <a:cxnLst>
              <a:cxn ang="T6">
                <a:pos x="T0" y="T1"/>
              </a:cxn>
              <a:cxn ang="T7">
                <a:pos x="T2" y="T3"/>
              </a:cxn>
              <a:cxn ang="T8">
                <a:pos x="T4" y="T5"/>
              </a:cxn>
            </a:cxnLst>
            <a:rect l="T9" t="T10" r="T11" b="T12"/>
            <a:pathLst>
              <a:path w="1392" h="1152">
                <a:moveTo>
                  <a:pt x="1392" y="0"/>
                </a:moveTo>
                <a:cubicBezTo>
                  <a:pt x="1292" y="240"/>
                  <a:pt x="1192" y="480"/>
                  <a:pt x="960" y="672"/>
                </a:cubicBezTo>
                <a:cubicBezTo>
                  <a:pt x="728" y="864"/>
                  <a:pt x="364" y="1008"/>
                  <a:pt x="0" y="115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22299" name="Line 59"/>
          <p:cNvSpPr>
            <a:spLocks noChangeShapeType="1"/>
          </p:cNvSpPr>
          <p:nvPr/>
        </p:nvSpPr>
        <p:spPr bwMode="auto">
          <a:xfrm>
            <a:off x="3810000" y="2743200"/>
            <a:ext cx="1219200" cy="1828800"/>
          </a:xfrm>
          <a:prstGeom prst="line">
            <a:avLst/>
          </a:prstGeom>
          <a:noFill/>
          <a:ln w="28575">
            <a:solidFill>
              <a:srgbClr val="FF0000"/>
            </a:solidFill>
            <a:round/>
            <a:headEnd type="oval" w="med" len="med"/>
            <a:tailEnd type="triangle" w="med" len="med"/>
          </a:ln>
        </p:spPr>
        <p:txBody>
          <a:bodyPr/>
          <a:lstStyle/>
          <a:p>
            <a:endParaRPr lang="zh-CN" altLang="en-US"/>
          </a:p>
        </p:txBody>
      </p:sp>
      <p:grpSp>
        <p:nvGrpSpPr>
          <p:cNvPr id="5" name="Group 60"/>
          <p:cNvGrpSpPr/>
          <p:nvPr/>
        </p:nvGrpSpPr>
        <p:grpSpPr bwMode="auto">
          <a:xfrm>
            <a:off x="5638800" y="3352800"/>
            <a:ext cx="2667000" cy="1447800"/>
            <a:chOff x="3552" y="2112"/>
            <a:chExt cx="1680" cy="912"/>
          </a:xfrm>
        </p:grpSpPr>
        <p:sp>
          <p:nvSpPr>
            <p:cNvPr id="5172" name="Freeform 61"/>
            <p:cNvSpPr/>
            <p:nvPr/>
          </p:nvSpPr>
          <p:spPr bwMode="auto">
            <a:xfrm>
              <a:off x="3552" y="2112"/>
              <a:ext cx="1344" cy="832"/>
            </a:xfrm>
            <a:custGeom>
              <a:avLst/>
              <a:gdLst>
                <a:gd name="T0" fmla="*/ 0 w 1344"/>
                <a:gd name="T1" fmla="*/ 816 h 832"/>
                <a:gd name="T2" fmla="*/ 336 w 1344"/>
                <a:gd name="T3" fmla="*/ 816 h 832"/>
                <a:gd name="T4" fmla="*/ 672 w 1344"/>
                <a:gd name="T5" fmla="*/ 720 h 832"/>
                <a:gd name="T6" fmla="*/ 864 w 1344"/>
                <a:gd name="T7" fmla="*/ 576 h 832"/>
                <a:gd name="T8" fmla="*/ 1056 w 1344"/>
                <a:gd name="T9" fmla="*/ 336 h 832"/>
                <a:gd name="T10" fmla="*/ 1344 w 1344"/>
                <a:gd name="T11" fmla="*/ 0 h 832"/>
                <a:gd name="T12" fmla="*/ 0 60000 65536"/>
                <a:gd name="T13" fmla="*/ 0 60000 65536"/>
                <a:gd name="T14" fmla="*/ 0 60000 65536"/>
                <a:gd name="T15" fmla="*/ 0 60000 65536"/>
                <a:gd name="T16" fmla="*/ 0 60000 65536"/>
                <a:gd name="T17" fmla="*/ 0 60000 65536"/>
                <a:gd name="T18" fmla="*/ 0 w 1344"/>
                <a:gd name="T19" fmla="*/ 0 h 832"/>
                <a:gd name="T20" fmla="*/ 1344 w 1344"/>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344" h="832">
                  <a:moveTo>
                    <a:pt x="0" y="816"/>
                  </a:moveTo>
                  <a:cubicBezTo>
                    <a:pt x="112" y="824"/>
                    <a:pt x="224" y="832"/>
                    <a:pt x="336" y="816"/>
                  </a:cubicBezTo>
                  <a:cubicBezTo>
                    <a:pt x="448" y="800"/>
                    <a:pt x="584" y="760"/>
                    <a:pt x="672" y="720"/>
                  </a:cubicBezTo>
                  <a:cubicBezTo>
                    <a:pt x="760" y="680"/>
                    <a:pt x="800" y="640"/>
                    <a:pt x="864" y="576"/>
                  </a:cubicBezTo>
                  <a:cubicBezTo>
                    <a:pt x="928" y="512"/>
                    <a:pt x="976" y="432"/>
                    <a:pt x="1056" y="336"/>
                  </a:cubicBezTo>
                  <a:cubicBezTo>
                    <a:pt x="1136" y="240"/>
                    <a:pt x="1240" y="120"/>
                    <a:pt x="1344"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sp>
          <p:nvSpPr>
            <p:cNvPr id="5173" name="Text Box 62"/>
            <p:cNvSpPr txBox="1">
              <a:spLocks noChangeArrowheads="1"/>
            </p:cNvSpPr>
            <p:nvPr/>
          </p:nvSpPr>
          <p:spPr bwMode="auto">
            <a:xfrm>
              <a:off x="4176" y="2736"/>
              <a:ext cx="1056" cy="288"/>
            </a:xfrm>
            <a:prstGeom prst="rect">
              <a:avLst/>
            </a:prstGeom>
            <a:noFill/>
            <a:ln w="9525" algn="ctr">
              <a:noFill/>
              <a:miter lim="800000"/>
            </a:ln>
          </p:spPr>
          <p:txBody>
            <a:bodyPr>
              <a:spAutoFit/>
            </a:bodyPr>
            <a:lstStyle/>
            <a:p>
              <a:pPr eaLnBrk="1" hangingPunct="1">
                <a:spcBef>
                  <a:spcPct val="50000"/>
                </a:spcBef>
              </a:pPr>
              <a:r>
                <a:rPr lang="zh-CN" altLang="en-US" sz="2400">
                  <a:solidFill>
                    <a:srgbClr val="FF0000"/>
                  </a:solidFill>
                </a:rPr>
                <a:t>交换出去</a:t>
              </a:r>
            </a:p>
          </p:txBody>
        </p:sp>
      </p:grpSp>
      <p:sp>
        <p:nvSpPr>
          <p:cNvPr id="522303" name="Rectangle 63"/>
          <p:cNvSpPr>
            <a:spLocks noChangeArrowheads="1"/>
          </p:cNvSpPr>
          <p:nvPr/>
        </p:nvSpPr>
        <p:spPr bwMode="auto">
          <a:xfrm>
            <a:off x="7620000" y="3251200"/>
            <a:ext cx="304800" cy="125413"/>
          </a:xfrm>
          <a:prstGeom prst="rect">
            <a:avLst/>
          </a:prstGeom>
          <a:solidFill>
            <a:srgbClr val="66FF33"/>
          </a:solidFill>
          <a:ln w="12700">
            <a:solidFill>
              <a:srgbClr val="000000"/>
            </a:solidFill>
            <a:miter lim="800000"/>
          </a:ln>
        </p:spPr>
        <p:txBody>
          <a:bodyPr wrap="none" anchor="ctr">
            <a:spAutoFit/>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229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522303"/>
                                        </p:tgtEl>
                                        <p:attrNameLst>
                                          <p:attrName>style.visibility</p:attrName>
                                        </p:attrNameLst>
                                      </p:cBhvr>
                                      <p:to>
                                        <p:strVal val="visible"/>
                                      </p:to>
                                    </p:set>
                                    <p:animEffect transition="in" filter="dissolve">
                                      <p:cBhvr>
                                        <p:cTn id="15" dur="1000"/>
                                        <p:tgtEl>
                                          <p:spTgt spid="5223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522298"/>
                                        </p:tgtEl>
                                        <p:attrNameLst>
                                          <p:attrName>style.visibility</p:attrName>
                                        </p:attrNameLst>
                                      </p:cBhvr>
                                      <p:to>
                                        <p:strVal val="visible"/>
                                      </p:to>
                                    </p:set>
                                    <p:animEffect transition="in" filter="wipe(right)">
                                      <p:cBhvr>
                                        <p:cTn id="20" dur="500"/>
                                        <p:tgtEl>
                                          <p:spTgt spid="52229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22283"/>
                                        </p:tgtEl>
                                        <p:attrNameLst>
                                          <p:attrName>style.visibility</p:attrName>
                                        </p:attrNameLst>
                                      </p:cBhvr>
                                      <p:to>
                                        <p:strVal val="visible"/>
                                      </p:to>
                                    </p:set>
                                    <p:animEffect transition="in" filter="dissolve">
                                      <p:cBhvr>
                                        <p:cTn id="24" dur="1000"/>
                                        <p:tgtEl>
                                          <p:spTgt spid="52228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22284"/>
                                        </p:tgtEl>
                                        <p:attrNameLst>
                                          <p:attrName>style.visibility</p:attrName>
                                        </p:attrNameLst>
                                      </p:cBhvr>
                                      <p:to>
                                        <p:strVal val="visible"/>
                                      </p:to>
                                    </p:set>
                                    <p:animEffect transition="in" filter="dissolve">
                                      <p:cBhvr>
                                        <p:cTn id="29" dur="1000"/>
                                        <p:tgtEl>
                                          <p:spTgt spid="522284"/>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522299"/>
                                        </p:tgtEl>
                                        <p:attrNameLst>
                                          <p:attrName>style.visibility</p:attrName>
                                        </p:attrNameLst>
                                      </p:cBhvr>
                                      <p:to>
                                        <p:strVal val="visible"/>
                                      </p:to>
                                    </p:set>
                                    <p:animEffect transition="in" filter="wipe(left)">
                                      <p:cBhvr>
                                        <p:cTn id="33" dur="500"/>
                                        <p:tgtEl>
                                          <p:spTgt spid="52229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3" grpId="0" animBg="1"/>
      <p:bldP spid="522284" grpId="0" animBg="1"/>
      <p:bldP spid="522297" grpId="0" animBg="1"/>
      <p:bldP spid="522298" grpId="0" animBg="1"/>
      <p:bldP spid="522299" grpId="0" animBg="1"/>
      <p:bldP spid="52230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304800"/>
            <a:ext cx="8229600" cy="676275"/>
          </a:xfrm>
        </p:spPr>
        <p:txBody>
          <a:bodyPr/>
          <a:lstStyle/>
          <a:p>
            <a:pPr eaLnBrk="1" hangingPunct="1"/>
            <a:r>
              <a:rPr lang="zh-CN" altLang="en-US"/>
              <a:t>交换分区</a:t>
            </a:r>
            <a:endParaRPr lang="zh-CN" altLang="zh-CN"/>
          </a:p>
        </p:txBody>
      </p:sp>
      <p:grpSp>
        <p:nvGrpSpPr>
          <p:cNvPr id="2" name="Group 3"/>
          <p:cNvGrpSpPr/>
          <p:nvPr/>
        </p:nvGrpSpPr>
        <p:grpSpPr bwMode="auto">
          <a:xfrm>
            <a:off x="987425" y="1905000"/>
            <a:ext cx="7543800" cy="603250"/>
            <a:chOff x="622" y="1170"/>
            <a:chExt cx="4752" cy="380"/>
          </a:xfrm>
        </p:grpSpPr>
        <p:sp>
          <p:nvSpPr>
            <p:cNvPr id="39972" name="Rectangle 4"/>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问题的关键是写到磁盘的什么位置</a:t>
              </a:r>
              <a:r>
                <a:rPr lang="en-US" altLang="zh-CN" sz="2400">
                  <a:solidFill>
                    <a:srgbClr val="FF0000"/>
                  </a:solidFill>
                </a:rPr>
                <a:t>?</a:t>
              </a:r>
            </a:p>
          </p:txBody>
        </p:sp>
        <p:pic>
          <p:nvPicPr>
            <p:cNvPr id="39973" name="Picture 5"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39940" name="Rectangle 6"/>
          <p:cNvSpPr>
            <a:spLocks noChangeArrowheads="1"/>
          </p:cNvSpPr>
          <p:nvPr/>
        </p:nvSpPr>
        <p:spPr bwMode="auto">
          <a:xfrm>
            <a:off x="762000" y="1219200"/>
            <a:ext cx="7921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t>交换出去的页面显然要写到磁盘上</a:t>
            </a:r>
          </a:p>
        </p:txBody>
      </p:sp>
      <p:grpSp>
        <p:nvGrpSpPr>
          <p:cNvPr id="3" name="Group 7"/>
          <p:cNvGrpSpPr/>
          <p:nvPr/>
        </p:nvGrpSpPr>
        <p:grpSpPr bwMode="auto">
          <a:xfrm>
            <a:off x="990600" y="2487613"/>
            <a:ext cx="7543800" cy="546100"/>
            <a:chOff x="622" y="1170"/>
            <a:chExt cx="4752" cy="344"/>
          </a:xfrm>
        </p:grpSpPr>
        <p:sp>
          <p:nvSpPr>
            <p:cNvPr id="39970" name="Rectangle 8"/>
            <p:cNvSpPr>
              <a:spLocks noChangeArrowheads="1"/>
            </p:cNvSpPr>
            <p:nvPr/>
          </p:nvSpPr>
          <p:spPr bwMode="auto">
            <a:xfrm>
              <a:off x="622" y="1170"/>
              <a:ext cx="4752" cy="344"/>
            </a:xfrm>
            <a:prstGeom prst="rect">
              <a:avLst/>
            </a:prstGeom>
            <a:noFill/>
            <a:ln w="9525">
              <a:noFill/>
              <a:miter lim="800000"/>
            </a:ln>
          </p:spPr>
          <p:txBody>
            <a:bodyPr>
              <a:spAutoFit/>
            </a:bodyPr>
            <a:lstStyle/>
            <a:p>
              <a:pPr lvl="1" eaLnBrk="1" hangingPunct="1">
                <a:lnSpc>
                  <a:spcPct val="140000"/>
                </a:lnSpc>
              </a:pPr>
              <a:r>
                <a:rPr lang="zh-CN" altLang="en-US" sz="2400"/>
                <a:t>如果是代码段和数据段，</a:t>
              </a:r>
              <a:r>
                <a:rPr lang="zh-CN" altLang="en-US" sz="2400">
                  <a:solidFill>
                    <a:srgbClr val="FF0000"/>
                  </a:solidFill>
                </a:rPr>
                <a:t>直接写到文件中？</a:t>
              </a:r>
            </a:p>
          </p:txBody>
        </p:sp>
        <p:pic>
          <p:nvPicPr>
            <p:cNvPr id="39971"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4" name="Group 10"/>
          <p:cNvGrpSpPr/>
          <p:nvPr/>
        </p:nvGrpSpPr>
        <p:grpSpPr bwMode="auto">
          <a:xfrm>
            <a:off x="990600" y="3063875"/>
            <a:ext cx="7543800" cy="603250"/>
            <a:chOff x="622" y="1170"/>
            <a:chExt cx="4752" cy="380"/>
          </a:xfrm>
        </p:grpSpPr>
        <p:sp>
          <p:nvSpPr>
            <p:cNvPr id="39968" name="Rectangle 11"/>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如果是堆栈段呢</a:t>
              </a:r>
              <a:r>
                <a:rPr lang="en-US" altLang="zh-CN" sz="2400"/>
                <a:t>? </a:t>
              </a:r>
            </a:p>
          </p:txBody>
        </p:sp>
        <p:pic>
          <p:nvPicPr>
            <p:cNvPr id="39969" name="Picture 12"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3277" name="Text Box 13"/>
          <p:cNvSpPr txBox="1">
            <a:spLocks noChangeArrowheads="1"/>
          </p:cNvSpPr>
          <p:nvPr/>
        </p:nvSpPr>
        <p:spPr bwMode="auto">
          <a:xfrm>
            <a:off x="4114800" y="3200400"/>
            <a:ext cx="2971800" cy="457200"/>
          </a:xfrm>
          <a:prstGeom prst="rect">
            <a:avLst/>
          </a:prstGeom>
          <a:noFill/>
          <a:ln w="9525" algn="ctr">
            <a:noFill/>
            <a:miter lim="800000"/>
          </a:ln>
        </p:spPr>
        <p:txBody>
          <a:bodyPr>
            <a:spAutoFit/>
          </a:bodyPr>
          <a:lstStyle/>
          <a:p>
            <a:pPr eaLnBrk="1" hangingPunct="1">
              <a:spcBef>
                <a:spcPct val="50000"/>
              </a:spcBef>
            </a:pPr>
            <a:r>
              <a:rPr lang="zh-CN" altLang="en-US" sz="2400">
                <a:solidFill>
                  <a:srgbClr val="FF0000"/>
                </a:solidFill>
              </a:rPr>
              <a:t>创建一个文件吗</a:t>
            </a:r>
            <a:r>
              <a:rPr lang="en-US" altLang="zh-CN" sz="2400">
                <a:solidFill>
                  <a:srgbClr val="FF0000"/>
                </a:solidFill>
              </a:rPr>
              <a:t>?</a:t>
            </a:r>
          </a:p>
        </p:txBody>
      </p:sp>
      <p:sp>
        <p:nvSpPr>
          <p:cNvPr id="523278" name="AutoShape 14"/>
          <p:cNvSpPr>
            <a:spLocks noChangeArrowheads="1"/>
          </p:cNvSpPr>
          <p:nvPr/>
        </p:nvSpPr>
        <p:spPr bwMode="auto">
          <a:xfrm rot="10800000">
            <a:off x="5207000" y="3733800"/>
            <a:ext cx="3886200" cy="914400"/>
          </a:xfrm>
          <a:prstGeom prst="wedgeRoundRectCallout">
            <a:avLst>
              <a:gd name="adj1" fmla="val 39213"/>
              <a:gd name="adj2" fmla="val 71699"/>
              <a:gd name="adj3" fmla="val 16667"/>
            </a:avLst>
          </a:prstGeom>
          <a:solidFill>
            <a:schemeClr val="bg1"/>
          </a:solidFill>
          <a:ln w="9525">
            <a:solidFill>
              <a:schemeClr val="tx1"/>
            </a:solidFill>
            <a:miter lim="800000"/>
          </a:ln>
        </p:spPr>
        <p:txBody>
          <a:bodyPr rot="10800000"/>
          <a:lstStyle/>
          <a:p>
            <a:pPr algn="ctr" eaLnBrk="1" hangingPunct="1"/>
            <a:r>
              <a:rPr lang="zh-CN" altLang="en-US" sz="2200"/>
              <a:t>变成了页面  </a:t>
            </a:r>
            <a:r>
              <a:rPr lang="zh-CN" altLang="en-US" sz="2200">
                <a:sym typeface="Symbol" panose="05050102010706020507" pitchFamily="18" charset="2"/>
              </a:rPr>
              <a:t> 文件  扇区映射关系，显然是低效的</a:t>
            </a:r>
            <a:endParaRPr lang="zh-CN" altLang="zh-CN" sz="2200">
              <a:sym typeface="Symbol" panose="05050102010706020507" pitchFamily="18" charset="2"/>
            </a:endParaRPr>
          </a:p>
        </p:txBody>
      </p:sp>
      <p:grpSp>
        <p:nvGrpSpPr>
          <p:cNvPr id="5" name="Group 15"/>
          <p:cNvGrpSpPr/>
          <p:nvPr/>
        </p:nvGrpSpPr>
        <p:grpSpPr bwMode="auto">
          <a:xfrm>
            <a:off x="990600" y="3657600"/>
            <a:ext cx="7543800" cy="603250"/>
            <a:chOff x="622" y="1170"/>
            <a:chExt cx="4752" cy="380"/>
          </a:xfrm>
        </p:grpSpPr>
        <p:sp>
          <p:nvSpPr>
            <p:cNvPr id="39966" name="Rectangle 16"/>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应该是直接</a:t>
              </a:r>
              <a:r>
                <a:rPr lang="zh-CN" altLang="en-US" sz="2400">
                  <a:solidFill>
                    <a:srgbClr val="FF0000"/>
                  </a:solidFill>
                </a:rPr>
                <a:t>“页面  </a:t>
              </a:r>
              <a:r>
                <a:rPr lang="zh-CN" altLang="en-US" sz="2400">
                  <a:solidFill>
                    <a:srgbClr val="FF0000"/>
                  </a:solidFill>
                  <a:sym typeface="Symbol" panose="05050102010706020507" pitchFamily="18" charset="2"/>
                </a:rPr>
                <a:t>  扇区”</a:t>
              </a:r>
              <a:endParaRPr lang="zh-CN" altLang="en-US" sz="2400">
                <a:solidFill>
                  <a:srgbClr val="FF0000"/>
                </a:solidFill>
              </a:endParaRPr>
            </a:p>
          </p:txBody>
        </p:sp>
        <p:pic>
          <p:nvPicPr>
            <p:cNvPr id="39967" name="Picture 1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8"/>
          <p:cNvGrpSpPr/>
          <p:nvPr/>
        </p:nvGrpSpPr>
        <p:grpSpPr bwMode="auto">
          <a:xfrm>
            <a:off x="76200" y="4538663"/>
            <a:ext cx="4876800" cy="1176337"/>
            <a:chOff x="48" y="2859"/>
            <a:chExt cx="3072" cy="741"/>
          </a:xfrm>
        </p:grpSpPr>
        <p:sp>
          <p:nvSpPr>
            <p:cNvPr id="39951" name="Rectangle 19"/>
            <p:cNvSpPr>
              <a:spLocks noChangeArrowheads="1"/>
            </p:cNvSpPr>
            <p:nvPr/>
          </p:nvSpPr>
          <p:spPr bwMode="auto">
            <a:xfrm>
              <a:off x="336" y="3120"/>
              <a:ext cx="1056" cy="336"/>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39952" name="AutoShape 20"/>
            <p:cNvSpPr>
              <a:spLocks noChangeArrowheads="1"/>
            </p:cNvSpPr>
            <p:nvPr/>
          </p:nvSpPr>
          <p:spPr bwMode="auto">
            <a:xfrm>
              <a:off x="2256" y="2880"/>
              <a:ext cx="864" cy="720"/>
            </a:xfrm>
            <a:prstGeom prst="can">
              <a:avLst>
                <a:gd name="adj" fmla="val 25000"/>
              </a:avLst>
            </a:prstGeom>
            <a:solidFill>
              <a:schemeClr val="bg1"/>
            </a:solidFill>
            <a:ln w="9525">
              <a:solidFill>
                <a:schemeClr val="tx1"/>
              </a:solidFill>
              <a:round/>
            </a:ln>
          </p:spPr>
          <p:txBody>
            <a:bodyPr wrap="none" anchor="ctr"/>
            <a:lstStyle/>
            <a:p>
              <a:pPr eaLnBrk="1" hangingPunct="1"/>
              <a:endParaRPr lang="zh-CN" altLang="en-US"/>
            </a:p>
          </p:txBody>
        </p:sp>
        <p:sp>
          <p:nvSpPr>
            <p:cNvPr id="39953" name="Text Box 21"/>
            <p:cNvSpPr txBox="1">
              <a:spLocks noChangeArrowheads="1"/>
            </p:cNvSpPr>
            <p:nvPr/>
          </p:nvSpPr>
          <p:spPr bwMode="auto">
            <a:xfrm>
              <a:off x="48" y="2859"/>
              <a:ext cx="2036" cy="213"/>
            </a:xfrm>
            <a:prstGeom prst="rect">
              <a:avLst/>
            </a:prstGeom>
            <a:noFill/>
            <a:ln w="9525" algn="ctr">
              <a:noFill/>
              <a:miter lim="800000"/>
            </a:ln>
          </p:spPr>
          <p:txBody>
            <a:bodyPr>
              <a:spAutoFit/>
            </a:bodyPr>
            <a:lstStyle/>
            <a:p>
              <a:pPr eaLnBrk="1" hangingPunct="1">
                <a:spcBef>
                  <a:spcPct val="50000"/>
                </a:spcBef>
                <a:buFont typeface="Wingdings" panose="05000000000000000000" pitchFamily="2" charset="2"/>
                <a:buNone/>
              </a:pPr>
              <a:r>
                <a:rPr lang="zh-CN" altLang="en-US" sz="1600"/>
                <a:t>页表条目 </a:t>
              </a:r>
              <a:r>
                <a:rPr lang="en-US" altLang="zh-CN" sz="1600"/>
                <a:t>(Page Table Entry)PTE</a:t>
              </a:r>
            </a:p>
          </p:txBody>
        </p:sp>
        <p:sp>
          <p:nvSpPr>
            <p:cNvPr id="39954" name="Rectangle 22"/>
            <p:cNvSpPr>
              <a:spLocks noChangeArrowheads="1"/>
            </p:cNvSpPr>
            <p:nvPr/>
          </p:nvSpPr>
          <p:spPr bwMode="auto">
            <a:xfrm>
              <a:off x="1392" y="3120"/>
              <a:ext cx="480" cy="336"/>
            </a:xfrm>
            <a:prstGeom prst="rect">
              <a:avLst/>
            </a:prstGeom>
            <a:solidFill>
              <a:schemeClr val="bg1"/>
            </a:solidFill>
            <a:ln w="9525" algn="ctr">
              <a:solidFill>
                <a:schemeClr val="tx1"/>
              </a:solidFill>
              <a:miter lim="800000"/>
            </a:ln>
          </p:spPr>
          <p:txBody>
            <a:bodyPr wrap="none" anchor="ctr"/>
            <a:lstStyle/>
            <a:p>
              <a:pPr eaLnBrk="1" hangingPunct="1"/>
              <a:endParaRPr lang="zh-CN" altLang="en-US"/>
            </a:p>
          </p:txBody>
        </p:sp>
        <p:sp>
          <p:nvSpPr>
            <p:cNvPr id="39955" name="Text Box 23"/>
            <p:cNvSpPr txBox="1">
              <a:spLocks noChangeArrowheads="1"/>
            </p:cNvSpPr>
            <p:nvPr/>
          </p:nvSpPr>
          <p:spPr bwMode="auto">
            <a:xfrm>
              <a:off x="1392" y="3159"/>
              <a:ext cx="528" cy="288"/>
            </a:xfrm>
            <a:prstGeom prst="rect">
              <a:avLst/>
            </a:prstGeom>
            <a:noFill/>
            <a:ln w="9525" algn="ctr">
              <a:noFill/>
              <a:miter lim="800000"/>
            </a:ln>
          </p:spPr>
          <p:txBody>
            <a:bodyPr>
              <a:spAutoFit/>
            </a:bodyPr>
            <a:lstStyle/>
            <a:p>
              <a:pPr eaLnBrk="1" hangingPunct="1">
                <a:spcBef>
                  <a:spcPct val="50000"/>
                </a:spcBef>
              </a:pPr>
              <a:r>
                <a:rPr lang="en-US" altLang="zh-CN" sz="2400"/>
                <a:t>P=0</a:t>
              </a:r>
            </a:p>
          </p:txBody>
        </p:sp>
        <p:sp>
          <p:nvSpPr>
            <p:cNvPr id="39956" name="Text Box 24"/>
            <p:cNvSpPr txBox="1">
              <a:spLocks noChangeArrowheads="1"/>
            </p:cNvSpPr>
            <p:nvPr/>
          </p:nvSpPr>
          <p:spPr bwMode="auto">
            <a:xfrm>
              <a:off x="423" y="3132"/>
              <a:ext cx="960" cy="288"/>
            </a:xfrm>
            <a:prstGeom prst="rect">
              <a:avLst/>
            </a:prstGeom>
            <a:noFill/>
            <a:ln w="9525" algn="ctr">
              <a:noFill/>
              <a:miter lim="800000"/>
            </a:ln>
          </p:spPr>
          <p:txBody>
            <a:bodyPr>
              <a:spAutoFit/>
            </a:bodyPr>
            <a:lstStyle/>
            <a:p>
              <a:pPr eaLnBrk="1" hangingPunct="1">
                <a:spcBef>
                  <a:spcPct val="50000"/>
                </a:spcBef>
              </a:pPr>
              <a:r>
                <a:rPr lang="zh-CN" altLang="en-US" sz="2400"/>
                <a:t>换出地址</a:t>
              </a:r>
            </a:p>
          </p:txBody>
        </p:sp>
        <p:sp>
          <p:nvSpPr>
            <p:cNvPr id="39957" name="Rectangle 25"/>
            <p:cNvSpPr>
              <a:spLocks noChangeArrowheads="1"/>
            </p:cNvSpPr>
            <p:nvPr/>
          </p:nvSpPr>
          <p:spPr bwMode="auto">
            <a:xfrm>
              <a:off x="2304" y="321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58" name="Rectangle 26"/>
            <p:cNvSpPr>
              <a:spLocks noChangeArrowheads="1"/>
            </p:cNvSpPr>
            <p:nvPr/>
          </p:nvSpPr>
          <p:spPr bwMode="auto">
            <a:xfrm>
              <a:off x="2496" y="321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59" name="Rectangle 27"/>
            <p:cNvSpPr>
              <a:spLocks noChangeArrowheads="1"/>
            </p:cNvSpPr>
            <p:nvPr/>
          </p:nvSpPr>
          <p:spPr bwMode="auto">
            <a:xfrm>
              <a:off x="2688" y="321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0" name="Rectangle 28"/>
            <p:cNvSpPr>
              <a:spLocks noChangeArrowheads="1"/>
            </p:cNvSpPr>
            <p:nvPr/>
          </p:nvSpPr>
          <p:spPr bwMode="auto">
            <a:xfrm>
              <a:off x="2880" y="321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1" name="Rectangle 29"/>
            <p:cNvSpPr>
              <a:spLocks noChangeArrowheads="1"/>
            </p:cNvSpPr>
            <p:nvPr/>
          </p:nvSpPr>
          <p:spPr bwMode="auto">
            <a:xfrm>
              <a:off x="2304" y="3291"/>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2" name="Rectangle 30"/>
            <p:cNvSpPr>
              <a:spLocks noChangeArrowheads="1"/>
            </p:cNvSpPr>
            <p:nvPr/>
          </p:nvSpPr>
          <p:spPr bwMode="auto">
            <a:xfrm>
              <a:off x="2496" y="3291"/>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3" name="Rectangle 31"/>
            <p:cNvSpPr>
              <a:spLocks noChangeArrowheads="1"/>
            </p:cNvSpPr>
            <p:nvPr/>
          </p:nvSpPr>
          <p:spPr bwMode="auto">
            <a:xfrm>
              <a:off x="2688" y="3291"/>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4" name="Rectangle 32"/>
            <p:cNvSpPr>
              <a:spLocks noChangeArrowheads="1"/>
            </p:cNvSpPr>
            <p:nvPr/>
          </p:nvSpPr>
          <p:spPr bwMode="auto">
            <a:xfrm>
              <a:off x="2880" y="3291"/>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39965" name="Freeform 33"/>
            <p:cNvSpPr/>
            <p:nvPr/>
          </p:nvSpPr>
          <p:spPr bwMode="auto">
            <a:xfrm>
              <a:off x="1248" y="3216"/>
              <a:ext cx="1056" cy="368"/>
            </a:xfrm>
            <a:custGeom>
              <a:avLst/>
              <a:gdLst>
                <a:gd name="T0" fmla="*/ 0 w 1056"/>
                <a:gd name="T1" fmla="*/ 96 h 368"/>
                <a:gd name="T2" fmla="*/ 192 w 1056"/>
                <a:gd name="T3" fmla="*/ 336 h 368"/>
                <a:gd name="T4" fmla="*/ 624 w 1056"/>
                <a:gd name="T5" fmla="*/ 288 h 368"/>
                <a:gd name="T6" fmla="*/ 864 w 1056"/>
                <a:gd name="T7" fmla="*/ 192 h 368"/>
                <a:gd name="T8" fmla="*/ 1056 w 1056"/>
                <a:gd name="T9" fmla="*/ 0 h 368"/>
                <a:gd name="T10" fmla="*/ 0 60000 65536"/>
                <a:gd name="T11" fmla="*/ 0 60000 65536"/>
                <a:gd name="T12" fmla="*/ 0 60000 65536"/>
                <a:gd name="T13" fmla="*/ 0 60000 65536"/>
                <a:gd name="T14" fmla="*/ 0 60000 65536"/>
                <a:gd name="T15" fmla="*/ 0 w 1056"/>
                <a:gd name="T16" fmla="*/ 0 h 368"/>
                <a:gd name="T17" fmla="*/ 1056 w 1056"/>
                <a:gd name="T18" fmla="*/ 368 h 368"/>
              </a:gdLst>
              <a:ahLst/>
              <a:cxnLst>
                <a:cxn ang="T10">
                  <a:pos x="T0" y="T1"/>
                </a:cxn>
                <a:cxn ang="T11">
                  <a:pos x="T2" y="T3"/>
                </a:cxn>
                <a:cxn ang="T12">
                  <a:pos x="T4" y="T5"/>
                </a:cxn>
                <a:cxn ang="T13">
                  <a:pos x="T6" y="T7"/>
                </a:cxn>
                <a:cxn ang="T14">
                  <a:pos x="T8" y="T9"/>
                </a:cxn>
              </a:cxnLst>
              <a:rect l="T15" t="T16" r="T17" b="T18"/>
              <a:pathLst>
                <a:path w="1056" h="368">
                  <a:moveTo>
                    <a:pt x="0" y="96"/>
                  </a:moveTo>
                  <a:cubicBezTo>
                    <a:pt x="44" y="200"/>
                    <a:pt x="88" y="304"/>
                    <a:pt x="192" y="336"/>
                  </a:cubicBezTo>
                  <a:cubicBezTo>
                    <a:pt x="296" y="368"/>
                    <a:pt x="512" y="312"/>
                    <a:pt x="624" y="288"/>
                  </a:cubicBezTo>
                  <a:cubicBezTo>
                    <a:pt x="736" y="264"/>
                    <a:pt x="792" y="240"/>
                    <a:pt x="864" y="192"/>
                  </a:cubicBezTo>
                  <a:cubicBezTo>
                    <a:pt x="936" y="144"/>
                    <a:pt x="996" y="72"/>
                    <a:pt x="1056" y="0"/>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sp>
        <p:nvSpPr>
          <p:cNvPr id="523298" name="AutoShape 34"/>
          <p:cNvSpPr>
            <a:spLocks noChangeArrowheads="1"/>
          </p:cNvSpPr>
          <p:nvPr/>
        </p:nvSpPr>
        <p:spPr bwMode="auto">
          <a:xfrm rot="10800000">
            <a:off x="5257800" y="4724400"/>
            <a:ext cx="3581400" cy="1295400"/>
          </a:xfrm>
          <a:prstGeom prst="wedgeRoundRectCallout">
            <a:avLst>
              <a:gd name="adj1" fmla="val 59972"/>
              <a:gd name="adj2" fmla="val 26713"/>
              <a:gd name="adj3" fmla="val 16667"/>
            </a:avLst>
          </a:prstGeom>
          <a:solidFill>
            <a:schemeClr val="bg1"/>
          </a:solidFill>
          <a:ln w="9525">
            <a:solidFill>
              <a:schemeClr val="tx1"/>
            </a:solidFill>
            <a:miter lim="800000"/>
          </a:ln>
        </p:spPr>
        <p:txBody>
          <a:bodyPr rot="10800000"/>
          <a:lstStyle/>
          <a:p>
            <a:pPr algn="ctr" eaLnBrk="1" hangingPunct="1"/>
            <a:r>
              <a:rPr lang="zh-CN" altLang="en-US" sz="2400"/>
              <a:t>为提高效率，这部分磁盘不存文件，直接用扇区号寻址。</a:t>
            </a:r>
            <a:r>
              <a:rPr lang="en-US" altLang="zh-CN" sz="2400"/>
              <a:t>(</a:t>
            </a:r>
            <a:r>
              <a:rPr lang="zh-CN" altLang="en-US" sz="2400"/>
              <a:t>交换分区</a:t>
            </a:r>
            <a:r>
              <a:rPr lang="en-US" altLang="zh-CN" sz="2400"/>
              <a:t>)</a:t>
            </a:r>
          </a:p>
        </p:txBody>
      </p:sp>
      <p:grpSp>
        <p:nvGrpSpPr>
          <p:cNvPr id="7" name="Group 35"/>
          <p:cNvGrpSpPr/>
          <p:nvPr/>
        </p:nvGrpSpPr>
        <p:grpSpPr bwMode="auto">
          <a:xfrm>
            <a:off x="990600" y="5873750"/>
            <a:ext cx="7543800" cy="603250"/>
            <a:chOff x="622" y="1170"/>
            <a:chExt cx="4752" cy="380"/>
          </a:xfrm>
        </p:grpSpPr>
        <p:sp>
          <p:nvSpPr>
            <p:cNvPr id="39949" name="Rectangle 36"/>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这样使用的磁盘称为生磁盘</a:t>
              </a:r>
              <a:r>
                <a:rPr lang="en-US" altLang="zh-CN" sz="2400">
                  <a:solidFill>
                    <a:srgbClr val="FF0000"/>
                  </a:solidFill>
                </a:rPr>
                <a:t>(raw disk)</a:t>
              </a:r>
            </a:p>
          </p:txBody>
        </p:sp>
        <p:pic>
          <p:nvPicPr>
            <p:cNvPr id="39950" name="Picture 37"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3277"/>
                                        </p:tgtEl>
                                        <p:attrNameLst>
                                          <p:attrName>style.visibility</p:attrName>
                                        </p:attrNameLst>
                                      </p:cBhvr>
                                      <p:to>
                                        <p:strVal val="visible"/>
                                      </p:to>
                                    </p:set>
                                    <p:animEffect transition="in" filter="dissolve">
                                      <p:cBhvr>
                                        <p:cTn id="22" dur="500"/>
                                        <p:tgtEl>
                                          <p:spTgt spid="5232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23278"/>
                                        </p:tgtEl>
                                        <p:attrNameLst>
                                          <p:attrName>style.visibility</p:attrName>
                                        </p:attrNameLst>
                                      </p:cBhvr>
                                      <p:to>
                                        <p:strVal val="visible"/>
                                      </p:to>
                                    </p:set>
                                    <p:animEffect transition="in" filter="dissolve">
                                      <p:cBhvr>
                                        <p:cTn id="27" dur="500"/>
                                        <p:tgtEl>
                                          <p:spTgt spid="52327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3298"/>
                                        </p:tgtEl>
                                        <p:attrNameLst>
                                          <p:attrName>style.visibility</p:attrName>
                                        </p:attrNameLst>
                                      </p:cBhvr>
                                      <p:to>
                                        <p:strVal val="visible"/>
                                      </p:to>
                                    </p:set>
                                    <p:animEffect transition="in" filter="dissolve">
                                      <p:cBhvr>
                                        <p:cTn id="42" dur="500"/>
                                        <p:tgtEl>
                                          <p:spTgt spid="52329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7" grpId="0"/>
      <p:bldP spid="523278" grpId="0" animBg="1"/>
      <p:bldP spid="5232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304800"/>
            <a:ext cx="8229600" cy="676275"/>
          </a:xfrm>
        </p:spPr>
        <p:txBody>
          <a:bodyPr/>
          <a:lstStyle/>
          <a:p>
            <a:pPr eaLnBrk="1" hangingPunct="1"/>
            <a:r>
              <a:rPr lang="zh-CN" altLang="en-US">
                <a:sym typeface="Symbol" panose="05050102010706020507" pitchFamily="18" charset="2"/>
              </a:rPr>
              <a:t>回忆：</a:t>
            </a:r>
            <a:r>
              <a:rPr lang="en-US" altLang="zh-CN">
                <a:sym typeface="Symbol" panose="05050102010706020507" pitchFamily="18" charset="2"/>
              </a:rPr>
              <a:t>Intel x86</a:t>
            </a:r>
            <a:r>
              <a:rPr lang="zh-CN" altLang="en-US">
                <a:sym typeface="Symbol" panose="05050102010706020507" pitchFamily="18" charset="2"/>
              </a:rPr>
              <a:t>的分页硬件</a:t>
            </a:r>
            <a:endParaRPr lang="zh-CN" altLang="zh-CN">
              <a:sym typeface="Symbol" panose="05050102010706020507" pitchFamily="18" charset="2"/>
            </a:endParaRPr>
          </a:p>
        </p:txBody>
      </p:sp>
      <p:sp>
        <p:nvSpPr>
          <p:cNvPr id="9" name="矩形 8"/>
          <p:cNvSpPr>
            <a:spLocks noChangeArrowheads="1"/>
          </p:cNvSpPr>
          <p:nvPr/>
        </p:nvSpPr>
        <p:spPr bwMode="auto">
          <a:xfrm>
            <a:off x="6337300" y="1773238"/>
            <a:ext cx="365125" cy="1169987"/>
          </a:xfrm>
          <a:prstGeom prst="rect">
            <a:avLst/>
          </a:prstGeom>
          <a:noFill/>
          <a:ln w="9525" algn="ctr">
            <a:solidFill>
              <a:srgbClr val="FF0000"/>
            </a:solidFill>
            <a:round/>
          </a:ln>
        </p:spPr>
        <p:txBody>
          <a:bodyPr/>
          <a:lstStyle/>
          <a:p>
            <a:pPr eaLnBrk="1" hangingPunct="1"/>
            <a:endParaRPr lang="zh-CN" altLang="en-US"/>
          </a:p>
        </p:txBody>
      </p:sp>
      <p:sp>
        <p:nvSpPr>
          <p:cNvPr id="2" name="矩形 1"/>
          <p:cNvSpPr>
            <a:spLocks noChangeArrowheads="1"/>
          </p:cNvSpPr>
          <p:nvPr/>
        </p:nvSpPr>
        <p:spPr bwMode="auto">
          <a:xfrm>
            <a:off x="542925" y="3500438"/>
            <a:ext cx="4371975" cy="461962"/>
          </a:xfrm>
          <a:prstGeom prst="rect">
            <a:avLst/>
          </a:prstGeom>
          <a:noFill/>
          <a:ln w="9525">
            <a:noFill/>
            <a:miter lim="800000"/>
          </a:ln>
        </p:spPr>
        <p:txBody>
          <a:bodyPr wrap="none">
            <a:spAutoFit/>
          </a:bodyPr>
          <a:lstStyle/>
          <a:p>
            <a:r>
              <a:rPr lang="en-US" altLang="zh-CN" sz="2400"/>
              <a:t>P--</a:t>
            </a:r>
            <a:r>
              <a:rPr lang="zh-CN" altLang="en-US" sz="2400"/>
              <a:t>位</a:t>
            </a:r>
            <a:r>
              <a:rPr lang="en-US" altLang="zh-CN" sz="2400"/>
              <a:t>0</a:t>
            </a:r>
            <a:r>
              <a:rPr lang="zh-CN" altLang="en-US" sz="2400"/>
              <a:t>是存在（</a:t>
            </a:r>
            <a:r>
              <a:rPr lang="en-US" altLang="zh-CN" sz="2400"/>
              <a:t>Present</a:t>
            </a:r>
            <a:r>
              <a:rPr lang="zh-CN" altLang="en-US" sz="2400"/>
              <a:t>）标志</a:t>
            </a:r>
            <a:endParaRPr lang="zh-CN" altLang="en-US" sz="2400">
              <a:solidFill>
                <a:srgbClr val="FF0000"/>
              </a:solidFill>
            </a:endParaRPr>
          </a:p>
        </p:txBody>
      </p:sp>
      <p:grpSp>
        <p:nvGrpSpPr>
          <p:cNvPr id="7" name="Group 4"/>
          <p:cNvGrpSpPr/>
          <p:nvPr/>
        </p:nvGrpSpPr>
        <p:grpSpPr bwMode="auto">
          <a:xfrm>
            <a:off x="468313" y="1404938"/>
            <a:ext cx="7704137" cy="1601787"/>
            <a:chOff x="528" y="1824"/>
            <a:chExt cx="4853" cy="1009"/>
          </a:xfrm>
        </p:grpSpPr>
        <p:sp>
          <p:nvSpPr>
            <p:cNvPr id="40974" name="Rectangle 5"/>
            <p:cNvSpPr>
              <a:spLocks noChangeArrowheads="1"/>
            </p:cNvSpPr>
            <p:nvPr/>
          </p:nvSpPr>
          <p:spPr bwMode="auto">
            <a:xfrm>
              <a:off x="528" y="2202"/>
              <a:ext cx="2544"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zh-CN" altLang="en-US" sz="2400">
                  <a:solidFill>
                    <a:srgbClr val="FF0000"/>
                  </a:solidFill>
                </a:rPr>
                <a:t>页框号</a:t>
              </a:r>
              <a:r>
                <a:rPr lang="en-US" altLang="zh-CN" sz="2400">
                  <a:solidFill>
                    <a:srgbClr val="FF0000"/>
                  </a:solidFill>
                </a:rPr>
                <a:t>(</a:t>
              </a:r>
              <a:r>
                <a:rPr lang="zh-CN" altLang="en-US" sz="2400">
                  <a:solidFill>
                    <a:srgbClr val="FF0000"/>
                  </a:solidFill>
                </a:rPr>
                <a:t>物理页号</a:t>
              </a:r>
              <a:r>
                <a:rPr lang="en-US" altLang="zh-CN" sz="2400">
                  <a:solidFill>
                    <a:srgbClr val="FF0000"/>
                  </a:solidFill>
                </a:rPr>
                <a:t>)ppn</a:t>
              </a:r>
            </a:p>
          </p:txBody>
        </p:sp>
        <p:sp>
          <p:nvSpPr>
            <p:cNvPr id="40975" name="Rectangle 6"/>
            <p:cNvSpPr>
              <a:spLocks noChangeArrowheads="1"/>
            </p:cNvSpPr>
            <p:nvPr/>
          </p:nvSpPr>
          <p:spPr bwMode="auto">
            <a:xfrm>
              <a:off x="3072" y="2202"/>
              <a:ext cx="576"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zh-CN" altLang="en-US" sz="2000"/>
                <a:t>保留</a:t>
              </a:r>
            </a:p>
          </p:txBody>
        </p:sp>
        <p:sp>
          <p:nvSpPr>
            <p:cNvPr id="40976" name="Rectangle 7"/>
            <p:cNvSpPr>
              <a:spLocks noChangeArrowheads="1"/>
            </p:cNvSpPr>
            <p:nvPr/>
          </p:nvSpPr>
          <p:spPr bwMode="auto">
            <a:xfrm>
              <a:off x="3648"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t>0</a:t>
              </a:r>
            </a:p>
          </p:txBody>
        </p:sp>
        <p:sp>
          <p:nvSpPr>
            <p:cNvPr id="40977" name="Rectangle 8"/>
            <p:cNvSpPr>
              <a:spLocks noChangeArrowheads="1"/>
            </p:cNvSpPr>
            <p:nvPr/>
          </p:nvSpPr>
          <p:spPr bwMode="auto">
            <a:xfrm>
              <a:off x="3840"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t>L</a:t>
              </a:r>
            </a:p>
          </p:txBody>
        </p:sp>
        <p:sp>
          <p:nvSpPr>
            <p:cNvPr id="40978" name="Rectangle 9"/>
            <p:cNvSpPr>
              <a:spLocks noChangeArrowheads="1"/>
            </p:cNvSpPr>
            <p:nvPr/>
          </p:nvSpPr>
          <p:spPr bwMode="auto">
            <a:xfrm>
              <a:off x="4032"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t>D</a:t>
              </a:r>
            </a:p>
          </p:txBody>
        </p:sp>
        <p:sp>
          <p:nvSpPr>
            <p:cNvPr id="40979" name="Rectangle 10"/>
            <p:cNvSpPr>
              <a:spLocks noChangeArrowheads="1"/>
            </p:cNvSpPr>
            <p:nvPr/>
          </p:nvSpPr>
          <p:spPr bwMode="auto">
            <a:xfrm>
              <a:off x="4224"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t>A</a:t>
              </a:r>
            </a:p>
          </p:txBody>
        </p:sp>
        <p:sp>
          <p:nvSpPr>
            <p:cNvPr id="40980" name="Rectangle 11"/>
            <p:cNvSpPr>
              <a:spLocks noChangeArrowheads="1"/>
            </p:cNvSpPr>
            <p:nvPr/>
          </p:nvSpPr>
          <p:spPr bwMode="auto">
            <a:xfrm>
              <a:off x="4416" y="2202"/>
              <a:ext cx="192" cy="384"/>
            </a:xfrm>
            <a:prstGeom prst="rect">
              <a:avLst/>
            </a:prstGeom>
            <a:noFill/>
            <a:ln w="38100" algn="ctr">
              <a:solidFill>
                <a:schemeClr val="tx1"/>
              </a:solidFill>
              <a:miter lim="800000"/>
            </a:ln>
          </p:spPr>
          <p:txBody>
            <a:bodyPr vert="eaVert" wrap="none" lIns="90478" tIns="44445" rIns="90478" bIns="44445" anchor="ctr"/>
            <a:lstStyle/>
            <a:p>
              <a:pPr algn="ctr">
                <a:lnSpc>
                  <a:spcPct val="80000"/>
                </a:lnSpc>
                <a:spcBef>
                  <a:spcPct val="20000"/>
                </a:spcBef>
                <a:buSzPct val="100000"/>
              </a:pPr>
              <a:r>
                <a:rPr lang="en-US" altLang="zh-CN" sz="2000"/>
                <a:t>PCD</a:t>
              </a:r>
            </a:p>
          </p:txBody>
        </p:sp>
        <p:sp>
          <p:nvSpPr>
            <p:cNvPr id="40981" name="Rectangle 12"/>
            <p:cNvSpPr>
              <a:spLocks noChangeArrowheads="1"/>
            </p:cNvSpPr>
            <p:nvPr/>
          </p:nvSpPr>
          <p:spPr bwMode="auto">
            <a:xfrm>
              <a:off x="4608" y="2202"/>
              <a:ext cx="192" cy="384"/>
            </a:xfrm>
            <a:prstGeom prst="rect">
              <a:avLst/>
            </a:prstGeom>
            <a:noFill/>
            <a:ln w="38100" algn="ctr">
              <a:solidFill>
                <a:schemeClr val="tx1"/>
              </a:solidFill>
              <a:miter lim="800000"/>
            </a:ln>
          </p:spPr>
          <p:txBody>
            <a:bodyPr vert="eaVert" wrap="none" lIns="90478" tIns="44445" rIns="90478" bIns="44445" anchor="ctr"/>
            <a:lstStyle/>
            <a:p>
              <a:pPr algn="ctr">
                <a:lnSpc>
                  <a:spcPct val="80000"/>
                </a:lnSpc>
                <a:spcBef>
                  <a:spcPct val="20000"/>
                </a:spcBef>
                <a:buSzPct val="100000"/>
              </a:pPr>
              <a:r>
                <a:rPr lang="en-US" altLang="zh-CN" sz="2000"/>
                <a:t>PWT</a:t>
              </a:r>
            </a:p>
          </p:txBody>
        </p:sp>
        <p:sp>
          <p:nvSpPr>
            <p:cNvPr id="40982" name="Rectangle 13"/>
            <p:cNvSpPr>
              <a:spLocks noChangeArrowheads="1"/>
            </p:cNvSpPr>
            <p:nvPr/>
          </p:nvSpPr>
          <p:spPr bwMode="auto">
            <a:xfrm>
              <a:off x="4800"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t>U</a:t>
              </a:r>
            </a:p>
          </p:txBody>
        </p:sp>
        <p:sp>
          <p:nvSpPr>
            <p:cNvPr id="40983" name="Rectangle 14"/>
            <p:cNvSpPr>
              <a:spLocks noChangeArrowheads="1"/>
            </p:cNvSpPr>
            <p:nvPr/>
          </p:nvSpPr>
          <p:spPr bwMode="auto">
            <a:xfrm>
              <a:off x="4992"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W</a:t>
              </a:r>
            </a:p>
          </p:txBody>
        </p:sp>
        <p:sp>
          <p:nvSpPr>
            <p:cNvPr id="40984" name="Rectangle 15"/>
            <p:cNvSpPr>
              <a:spLocks noChangeArrowheads="1"/>
            </p:cNvSpPr>
            <p:nvPr/>
          </p:nvSpPr>
          <p:spPr bwMode="auto">
            <a:xfrm>
              <a:off x="5184" y="2202"/>
              <a:ext cx="192" cy="384"/>
            </a:xfrm>
            <a:prstGeom prst="rect">
              <a:avLst/>
            </a:prstGeom>
            <a:noFill/>
            <a:ln w="38100" algn="ctr">
              <a:solidFill>
                <a:schemeClr val="tx1"/>
              </a:solidFill>
              <a:miter lim="800000"/>
            </a:ln>
          </p:spPr>
          <p:txBody>
            <a:bodyPr wrap="none" lIns="90478" tIns="44445" rIns="90478" bIns="44445" anchor="ctr"/>
            <a:lstStyle/>
            <a:p>
              <a:pPr algn="ctr">
                <a:lnSpc>
                  <a:spcPct val="80000"/>
                </a:lnSpc>
                <a:spcBef>
                  <a:spcPct val="20000"/>
                </a:spcBef>
                <a:buSzPct val="100000"/>
              </a:pPr>
              <a:r>
                <a:rPr lang="en-US" altLang="zh-CN" sz="2000">
                  <a:solidFill>
                    <a:srgbClr val="FF0000"/>
                  </a:solidFill>
                </a:rPr>
                <a:t>P</a:t>
              </a:r>
            </a:p>
          </p:txBody>
        </p:sp>
        <p:sp>
          <p:nvSpPr>
            <p:cNvPr id="40985" name="Text Box 16"/>
            <p:cNvSpPr txBox="1">
              <a:spLocks noChangeArrowheads="1"/>
            </p:cNvSpPr>
            <p:nvPr/>
          </p:nvSpPr>
          <p:spPr bwMode="auto">
            <a:xfrm>
              <a:off x="5178"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0</a:t>
              </a:r>
            </a:p>
          </p:txBody>
        </p:sp>
        <p:sp>
          <p:nvSpPr>
            <p:cNvPr id="40986" name="Text Box 17"/>
            <p:cNvSpPr txBox="1">
              <a:spLocks noChangeArrowheads="1"/>
            </p:cNvSpPr>
            <p:nvPr/>
          </p:nvSpPr>
          <p:spPr bwMode="auto">
            <a:xfrm>
              <a:off x="4996"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1</a:t>
              </a:r>
            </a:p>
          </p:txBody>
        </p:sp>
        <p:sp>
          <p:nvSpPr>
            <p:cNvPr id="40987" name="Text Box 18"/>
            <p:cNvSpPr txBox="1">
              <a:spLocks noChangeArrowheads="1"/>
            </p:cNvSpPr>
            <p:nvPr/>
          </p:nvSpPr>
          <p:spPr bwMode="auto">
            <a:xfrm>
              <a:off x="4804"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2</a:t>
              </a:r>
            </a:p>
          </p:txBody>
        </p:sp>
        <p:sp>
          <p:nvSpPr>
            <p:cNvPr id="40988" name="Text Box 19"/>
            <p:cNvSpPr txBox="1">
              <a:spLocks noChangeArrowheads="1"/>
            </p:cNvSpPr>
            <p:nvPr/>
          </p:nvSpPr>
          <p:spPr bwMode="auto">
            <a:xfrm>
              <a:off x="4612"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3</a:t>
              </a:r>
            </a:p>
          </p:txBody>
        </p:sp>
        <p:sp>
          <p:nvSpPr>
            <p:cNvPr id="40989" name="Text Box 20"/>
            <p:cNvSpPr txBox="1">
              <a:spLocks noChangeArrowheads="1"/>
            </p:cNvSpPr>
            <p:nvPr/>
          </p:nvSpPr>
          <p:spPr bwMode="auto">
            <a:xfrm>
              <a:off x="4420"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4</a:t>
              </a:r>
            </a:p>
          </p:txBody>
        </p:sp>
        <p:sp>
          <p:nvSpPr>
            <p:cNvPr id="40990" name="Text Box 21"/>
            <p:cNvSpPr txBox="1">
              <a:spLocks noChangeArrowheads="1"/>
            </p:cNvSpPr>
            <p:nvPr/>
          </p:nvSpPr>
          <p:spPr bwMode="auto">
            <a:xfrm>
              <a:off x="4228"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5</a:t>
              </a:r>
            </a:p>
          </p:txBody>
        </p:sp>
        <p:sp>
          <p:nvSpPr>
            <p:cNvPr id="40991" name="Text Box 22"/>
            <p:cNvSpPr txBox="1">
              <a:spLocks noChangeArrowheads="1"/>
            </p:cNvSpPr>
            <p:nvPr/>
          </p:nvSpPr>
          <p:spPr bwMode="auto">
            <a:xfrm>
              <a:off x="4036"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6</a:t>
              </a:r>
            </a:p>
          </p:txBody>
        </p:sp>
        <p:sp>
          <p:nvSpPr>
            <p:cNvPr id="40992" name="Text Box 23"/>
            <p:cNvSpPr txBox="1">
              <a:spLocks noChangeArrowheads="1"/>
            </p:cNvSpPr>
            <p:nvPr/>
          </p:nvSpPr>
          <p:spPr bwMode="auto">
            <a:xfrm>
              <a:off x="3844"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7</a:t>
              </a:r>
            </a:p>
          </p:txBody>
        </p:sp>
        <p:sp>
          <p:nvSpPr>
            <p:cNvPr id="40993" name="Text Box 24"/>
            <p:cNvSpPr txBox="1">
              <a:spLocks noChangeArrowheads="1"/>
            </p:cNvSpPr>
            <p:nvPr/>
          </p:nvSpPr>
          <p:spPr bwMode="auto">
            <a:xfrm>
              <a:off x="3652" y="2583"/>
              <a:ext cx="203"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8</a:t>
              </a:r>
            </a:p>
          </p:txBody>
        </p:sp>
        <p:sp>
          <p:nvSpPr>
            <p:cNvPr id="40994" name="Text Box 25"/>
            <p:cNvSpPr txBox="1">
              <a:spLocks noChangeArrowheads="1"/>
            </p:cNvSpPr>
            <p:nvPr/>
          </p:nvSpPr>
          <p:spPr bwMode="auto">
            <a:xfrm>
              <a:off x="3156" y="2583"/>
              <a:ext cx="434" cy="210"/>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11-9</a:t>
              </a:r>
            </a:p>
          </p:txBody>
        </p:sp>
        <p:sp>
          <p:nvSpPr>
            <p:cNvPr id="40995" name="Text Box 26"/>
            <p:cNvSpPr txBox="1">
              <a:spLocks noChangeArrowheads="1"/>
            </p:cNvSpPr>
            <p:nvPr/>
          </p:nvSpPr>
          <p:spPr bwMode="auto">
            <a:xfrm>
              <a:off x="1400" y="2583"/>
              <a:ext cx="780" cy="212"/>
            </a:xfrm>
            <a:prstGeom prst="rect">
              <a:avLst/>
            </a:prstGeom>
            <a:noFill/>
            <a:ln w="9525">
              <a:noFill/>
              <a:miter lim="800000"/>
            </a:ln>
          </p:spPr>
          <p:txBody>
            <a:bodyPr wrap="none" lIns="90478" tIns="44445" rIns="90478" bIns="44445">
              <a:spAutoFit/>
            </a:bodyPr>
            <a:lstStyle/>
            <a:p>
              <a:pPr algn="ctr">
                <a:lnSpc>
                  <a:spcPct val="80000"/>
                </a:lnSpc>
                <a:spcBef>
                  <a:spcPct val="20000"/>
                </a:spcBef>
                <a:buSzPct val="100000"/>
              </a:pPr>
              <a:r>
                <a:rPr lang="en-US" altLang="zh-CN" sz="2000"/>
                <a:t>31-12  </a:t>
              </a:r>
              <a:r>
                <a:rPr lang="zh-CN" altLang="en-US" sz="2000"/>
                <a:t>？</a:t>
              </a:r>
              <a:endParaRPr lang="en-US" altLang="zh-CN" sz="2000"/>
            </a:p>
          </p:txBody>
        </p:sp>
        <p:sp>
          <p:nvSpPr>
            <p:cNvPr id="40996" name="Rectangle 27"/>
            <p:cNvSpPr>
              <a:spLocks noChangeArrowheads="1"/>
            </p:cNvSpPr>
            <p:nvPr/>
          </p:nvSpPr>
          <p:spPr bwMode="auto">
            <a:xfrm>
              <a:off x="528" y="1824"/>
              <a:ext cx="1842" cy="294"/>
            </a:xfrm>
            <a:prstGeom prst="rect">
              <a:avLst/>
            </a:prstGeom>
            <a:noFill/>
            <a:ln w="9525">
              <a:solidFill>
                <a:srgbClr val="FF0000"/>
              </a:solidFill>
              <a:miter lim="800000"/>
            </a:ln>
          </p:spPr>
          <p:txBody>
            <a:bodyPr wrap="none">
              <a:spAutoFit/>
            </a:bodyPr>
            <a:lstStyle/>
            <a:p>
              <a:pPr eaLnBrk="1" hangingPunct="1"/>
              <a:r>
                <a:rPr lang="en-US" altLang="zh-CN" sz="2400">
                  <a:solidFill>
                    <a:srgbClr val="FF0000"/>
                  </a:solidFill>
                  <a:sym typeface="Symbol" panose="05050102010706020507" pitchFamily="18" charset="2"/>
                </a:rPr>
                <a:t>Intel x86</a:t>
              </a:r>
              <a:r>
                <a:rPr lang="zh-CN" altLang="en-US" sz="2400">
                  <a:solidFill>
                    <a:srgbClr val="FF0000"/>
                  </a:solidFill>
                  <a:sym typeface="Symbol" panose="05050102010706020507" pitchFamily="18" charset="2"/>
                </a:rPr>
                <a:t>结构的</a:t>
              </a:r>
              <a:r>
                <a:rPr lang="en-US" altLang="zh-CN" sz="2400">
                  <a:solidFill>
                    <a:srgbClr val="FF0000"/>
                  </a:solidFill>
                  <a:sym typeface="Symbol" panose="05050102010706020507" pitchFamily="18" charset="2"/>
                </a:rPr>
                <a:t>PTE</a:t>
              </a:r>
            </a:p>
          </p:txBody>
        </p:sp>
        <p:sp>
          <p:nvSpPr>
            <p:cNvPr id="40997" name="Rectangle 27"/>
            <p:cNvSpPr>
              <a:spLocks noChangeArrowheads="1"/>
            </p:cNvSpPr>
            <p:nvPr/>
          </p:nvSpPr>
          <p:spPr bwMode="auto">
            <a:xfrm>
              <a:off x="1296" y="2542"/>
              <a:ext cx="849" cy="291"/>
            </a:xfrm>
            <a:prstGeom prst="rect">
              <a:avLst/>
            </a:prstGeom>
            <a:noFill/>
            <a:ln w="9525">
              <a:solidFill>
                <a:srgbClr val="0070C0"/>
              </a:solidFill>
              <a:miter lim="800000"/>
            </a:ln>
          </p:spPr>
          <p:txBody>
            <a:bodyPr>
              <a:spAutoFit/>
            </a:bodyPr>
            <a:lstStyle/>
            <a:p>
              <a:pPr eaLnBrk="1" hangingPunct="1"/>
              <a:endParaRPr lang="en-US" altLang="zh-CN" sz="2400">
                <a:solidFill>
                  <a:srgbClr val="FF0000"/>
                </a:solidFill>
                <a:sym typeface="Symbol" panose="05050102010706020507" pitchFamily="18" charset="2"/>
              </a:endParaRPr>
            </a:p>
          </p:txBody>
        </p:sp>
      </p:grpSp>
      <p:sp>
        <p:nvSpPr>
          <p:cNvPr id="3" name="矩形 2"/>
          <p:cNvSpPr>
            <a:spLocks noChangeArrowheads="1"/>
          </p:cNvSpPr>
          <p:nvPr/>
        </p:nvSpPr>
        <p:spPr bwMode="auto">
          <a:xfrm>
            <a:off x="542925" y="5334000"/>
            <a:ext cx="6384925" cy="461963"/>
          </a:xfrm>
          <a:prstGeom prst="rect">
            <a:avLst/>
          </a:prstGeom>
          <a:noFill/>
          <a:ln w="9525">
            <a:noFill/>
            <a:miter lim="800000"/>
          </a:ln>
        </p:spPr>
        <p:txBody>
          <a:bodyPr>
            <a:spAutoFit/>
          </a:bodyPr>
          <a:lstStyle/>
          <a:p>
            <a:r>
              <a:rPr lang="en-US" altLang="zh-CN" sz="2400"/>
              <a:t>R/W--</a:t>
            </a:r>
            <a:r>
              <a:rPr lang="zh-CN" altLang="en-US" sz="2400"/>
              <a:t>位</a:t>
            </a:r>
            <a:r>
              <a:rPr lang="en-US" altLang="zh-CN" sz="2400"/>
              <a:t>1</a:t>
            </a:r>
            <a:r>
              <a:rPr lang="zh-CN" altLang="en-US" sz="2400"/>
              <a:t>是读</a:t>
            </a:r>
            <a:r>
              <a:rPr lang="en-US" altLang="zh-CN" sz="2400"/>
              <a:t>/</a:t>
            </a:r>
            <a:r>
              <a:rPr lang="zh-CN" altLang="en-US" sz="2400"/>
              <a:t>写（</a:t>
            </a:r>
            <a:r>
              <a:rPr lang="en-US" altLang="zh-CN" sz="2400"/>
              <a:t>Read/Write</a:t>
            </a:r>
            <a:r>
              <a:rPr lang="zh-CN" altLang="en-US" sz="2400"/>
              <a:t>）标志。</a:t>
            </a:r>
          </a:p>
        </p:txBody>
      </p:sp>
      <p:sp>
        <p:nvSpPr>
          <p:cNvPr id="4" name="矩形 3"/>
          <p:cNvSpPr>
            <a:spLocks noChangeArrowheads="1"/>
          </p:cNvSpPr>
          <p:nvPr/>
        </p:nvSpPr>
        <p:spPr bwMode="auto">
          <a:xfrm>
            <a:off x="542925" y="4073525"/>
            <a:ext cx="6423025" cy="461963"/>
          </a:xfrm>
          <a:prstGeom prst="rect">
            <a:avLst/>
          </a:prstGeom>
          <a:noFill/>
          <a:ln w="9525">
            <a:noFill/>
            <a:miter lim="800000"/>
          </a:ln>
        </p:spPr>
        <p:txBody>
          <a:bodyPr>
            <a:spAutoFit/>
          </a:bodyPr>
          <a:lstStyle/>
          <a:p>
            <a:r>
              <a:rPr lang="en-US" altLang="zh-CN" sz="2400"/>
              <a:t>A--</a:t>
            </a:r>
            <a:r>
              <a:rPr lang="zh-CN" altLang="en-US" sz="2400"/>
              <a:t>位</a:t>
            </a:r>
            <a:r>
              <a:rPr lang="en-US" altLang="zh-CN" sz="2400"/>
              <a:t>5</a:t>
            </a:r>
            <a:r>
              <a:rPr lang="zh-CN" altLang="en-US" sz="2400"/>
              <a:t>是已访问（</a:t>
            </a:r>
            <a:r>
              <a:rPr lang="en-US" altLang="zh-CN" sz="2400"/>
              <a:t>Accessed</a:t>
            </a:r>
            <a:r>
              <a:rPr lang="zh-CN" altLang="en-US" sz="2400"/>
              <a:t>）标志。</a:t>
            </a:r>
          </a:p>
        </p:txBody>
      </p:sp>
      <p:sp>
        <p:nvSpPr>
          <p:cNvPr id="5" name="矩形 4"/>
          <p:cNvSpPr>
            <a:spLocks noChangeArrowheads="1"/>
          </p:cNvSpPr>
          <p:nvPr/>
        </p:nvSpPr>
        <p:spPr bwMode="auto">
          <a:xfrm>
            <a:off x="542925" y="4718050"/>
            <a:ext cx="6621463" cy="461963"/>
          </a:xfrm>
          <a:prstGeom prst="rect">
            <a:avLst/>
          </a:prstGeom>
          <a:noFill/>
          <a:ln w="9525">
            <a:noFill/>
            <a:miter lim="800000"/>
          </a:ln>
        </p:spPr>
        <p:txBody>
          <a:bodyPr>
            <a:spAutoFit/>
          </a:bodyPr>
          <a:lstStyle/>
          <a:p>
            <a:r>
              <a:rPr lang="en-US" altLang="zh-CN" sz="2400"/>
              <a:t>D--</a:t>
            </a:r>
            <a:r>
              <a:rPr lang="zh-CN" altLang="en-US" sz="2400"/>
              <a:t>位</a:t>
            </a:r>
            <a:r>
              <a:rPr lang="en-US" altLang="zh-CN" sz="2400"/>
              <a:t>6</a:t>
            </a:r>
            <a:r>
              <a:rPr lang="zh-CN" altLang="en-US" sz="2400"/>
              <a:t>是页面已被修改（</a:t>
            </a:r>
            <a:r>
              <a:rPr lang="en-US" altLang="zh-CN" sz="2400"/>
              <a:t>Dirty</a:t>
            </a:r>
            <a:r>
              <a:rPr lang="zh-CN" altLang="en-US" sz="2400"/>
              <a:t>）标志。</a:t>
            </a:r>
          </a:p>
        </p:txBody>
      </p:sp>
      <p:sp>
        <p:nvSpPr>
          <p:cNvPr id="66" name="矩形 65"/>
          <p:cNvSpPr>
            <a:spLocks noChangeArrowheads="1"/>
          </p:cNvSpPr>
          <p:nvPr/>
        </p:nvSpPr>
        <p:spPr bwMode="auto">
          <a:xfrm>
            <a:off x="7891463" y="1773238"/>
            <a:ext cx="363537" cy="1169987"/>
          </a:xfrm>
          <a:prstGeom prst="rect">
            <a:avLst/>
          </a:prstGeom>
          <a:noFill/>
          <a:ln w="9525" algn="ctr">
            <a:solidFill>
              <a:srgbClr val="FF0000"/>
            </a:solidFill>
            <a:round/>
          </a:ln>
        </p:spPr>
        <p:txBody>
          <a:bodyPr/>
          <a:lstStyle/>
          <a:p>
            <a:pPr eaLnBrk="1" hangingPunct="1"/>
            <a:endParaRPr lang="zh-CN" altLang="en-US"/>
          </a:p>
        </p:txBody>
      </p:sp>
      <p:sp>
        <p:nvSpPr>
          <p:cNvPr id="67" name="矩形 66"/>
          <p:cNvSpPr>
            <a:spLocks noChangeArrowheads="1"/>
          </p:cNvSpPr>
          <p:nvPr/>
        </p:nvSpPr>
        <p:spPr bwMode="auto">
          <a:xfrm>
            <a:off x="5929313" y="1770063"/>
            <a:ext cx="363537" cy="1169987"/>
          </a:xfrm>
          <a:prstGeom prst="rect">
            <a:avLst/>
          </a:prstGeom>
          <a:noFill/>
          <a:ln w="9525" algn="ctr">
            <a:solidFill>
              <a:srgbClr val="FF0000"/>
            </a:solidFill>
            <a:round/>
          </a:ln>
        </p:spPr>
        <p:txBody>
          <a:bodyPr/>
          <a:lstStyle/>
          <a:p>
            <a:pPr eaLnBrk="1" hangingPunct="1"/>
            <a:endParaRPr lang="zh-CN" altLang="en-US"/>
          </a:p>
        </p:txBody>
      </p:sp>
      <p:sp>
        <p:nvSpPr>
          <p:cNvPr id="68" name="矩形 67"/>
          <p:cNvSpPr>
            <a:spLocks noChangeArrowheads="1"/>
          </p:cNvSpPr>
          <p:nvPr/>
        </p:nvSpPr>
        <p:spPr bwMode="auto">
          <a:xfrm>
            <a:off x="7504113" y="1773238"/>
            <a:ext cx="363537" cy="1169987"/>
          </a:xfrm>
          <a:prstGeom prst="rect">
            <a:avLst/>
          </a:prstGeom>
          <a:noFill/>
          <a:ln w="9525" algn="ctr">
            <a:solidFill>
              <a:srgbClr val="FF0000"/>
            </a:solidFill>
            <a:round/>
          </a:ln>
        </p:spPr>
        <p:txBody>
          <a:bodyPr/>
          <a:lstStyle/>
          <a:p>
            <a:pPr eaLnBrk="1" hangingPunct="1"/>
            <a:endParaRPr lang="zh-CN" altLang="en-US"/>
          </a:p>
        </p:txBody>
      </p:sp>
      <p:sp>
        <p:nvSpPr>
          <p:cNvPr id="69" name="矩形 68"/>
          <p:cNvSpPr>
            <a:spLocks noChangeArrowheads="1"/>
          </p:cNvSpPr>
          <p:nvPr/>
        </p:nvSpPr>
        <p:spPr bwMode="auto">
          <a:xfrm>
            <a:off x="542925" y="5994400"/>
            <a:ext cx="8205788" cy="461963"/>
          </a:xfrm>
          <a:prstGeom prst="rect">
            <a:avLst/>
          </a:prstGeom>
          <a:noFill/>
          <a:ln w="9525">
            <a:noFill/>
            <a:miter lim="800000"/>
          </a:ln>
        </p:spPr>
        <p:txBody>
          <a:bodyPr>
            <a:spAutoFit/>
          </a:bodyPr>
          <a:lstStyle/>
          <a:p>
            <a:r>
              <a:rPr lang="zh-CN" altLang="en-US" sz="2400"/>
              <a:t>换出到</a:t>
            </a:r>
            <a:r>
              <a:rPr lang="en-US" altLang="zh-CN" sz="2400"/>
              <a:t>SWAP</a:t>
            </a:r>
            <a:r>
              <a:rPr lang="zh-CN" altLang="en-US" sz="2400"/>
              <a:t>分区后地址存到哪里？</a:t>
            </a:r>
          </a:p>
        </p:txBody>
      </p:sp>
      <p:sp>
        <p:nvSpPr>
          <p:cNvPr id="6" name="矩形 5"/>
          <p:cNvSpPr>
            <a:spLocks noChangeArrowheads="1"/>
          </p:cNvSpPr>
          <p:nvPr/>
        </p:nvSpPr>
        <p:spPr bwMode="auto">
          <a:xfrm>
            <a:off x="5394325" y="5929313"/>
            <a:ext cx="3792538" cy="523875"/>
          </a:xfrm>
          <a:prstGeom prst="rect">
            <a:avLst/>
          </a:prstGeom>
          <a:noFill/>
          <a:ln w="9525">
            <a:noFill/>
            <a:miter lim="800000"/>
          </a:ln>
        </p:spPr>
        <p:txBody>
          <a:bodyPr wrap="none">
            <a:spAutoFit/>
          </a:bodyPr>
          <a:lstStyle/>
          <a:p>
            <a:r>
              <a:rPr lang="zh-CN" altLang="en-US" sz="2800">
                <a:solidFill>
                  <a:srgbClr val="FF0000"/>
                </a:solidFill>
              </a:rPr>
              <a:t>可以存到页框号的位置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ppt_x"/>
                                          </p:val>
                                        </p:tav>
                                        <p:tav tm="100000">
                                          <p:val>
                                            <p:strVal val="#ppt_x"/>
                                          </p:val>
                                        </p:tav>
                                      </p:tavLst>
                                    </p:anim>
                                    <p:anim calcmode="lin" valueType="num">
                                      <p:cBhvr additive="base">
                                        <p:cTn id="4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 calcmode="lin" valueType="num">
                                      <p:cBhvr additive="base">
                                        <p:cTn id="60" dur="500" fill="hold"/>
                                        <p:tgtEl>
                                          <p:spTgt spid="69"/>
                                        </p:tgtEl>
                                        <p:attrNameLst>
                                          <p:attrName>ppt_x</p:attrName>
                                        </p:attrNameLst>
                                      </p:cBhvr>
                                      <p:tavLst>
                                        <p:tav tm="0">
                                          <p:val>
                                            <p:strVal val="#ppt_x"/>
                                          </p:val>
                                        </p:tav>
                                        <p:tav tm="100000">
                                          <p:val>
                                            <p:strVal val="#ppt_x"/>
                                          </p:val>
                                        </p:tav>
                                      </p:tavLst>
                                    </p:anim>
                                    <p:anim calcmode="lin" valueType="num">
                                      <p:cBhvr additive="base">
                                        <p:cTn id="6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4" grpId="0"/>
      <p:bldP spid="5" grpId="0"/>
      <p:bldP spid="66" grpId="0" animBg="1"/>
      <p:bldP spid="67" grpId="0" animBg="1"/>
      <p:bldP spid="68" grpId="0" animBg="1"/>
      <p:bldP spid="69"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5794" name="Picture 2"/>
          <p:cNvPicPr>
            <a:picLocks noChangeAspect="1" noChangeArrowheads="1"/>
          </p:cNvPicPr>
          <p:nvPr/>
        </p:nvPicPr>
        <p:blipFill>
          <a:blip r:embed="rId3" cstate="print"/>
          <a:srcRect/>
          <a:stretch>
            <a:fillRect/>
          </a:stretch>
        </p:blipFill>
        <p:spPr bwMode="auto">
          <a:xfrm>
            <a:off x="838200" y="1612900"/>
            <a:ext cx="8001000" cy="2425700"/>
          </a:xfrm>
          <a:prstGeom prst="rect">
            <a:avLst/>
          </a:prstGeom>
          <a:noFill/>
          <a:ln w="9525">
            <a:noFill/>
            <a:miter lim="800000"/>
            <a:headEnd/>
            <a:tailEnd/>
          </a:ln>
        </p:spPr>
      </p:pic>
      <p:sp>
        <p:nvSpPr>
          <p:cNvPr id="41987" name="Rectangle 3"/>
          <p:cNvSpPr>
            <a:spLocks noGrp="1" noChangeArrowheads="1"/>
          </p:cNvSpPr>
          <p:nvPr>
            <p:ph type="title"/>
          </p:nvPr>
        </p:nvSpPr>
        <p:spPr/>
        <p:txBody>
          <a:bodyPr/>
          <a:lstStyle/>
          <a:p>
            <a:pPr eaLnBrk="1" hangingPunct="1"/>
            <a:r>
              <a:rPr lang="en-US" altLang="zh-CN"/>
              <a:t>Linux</a:t>
            </a:r>
            <a:r>
              <a:rPr lang="zh-CN" altLang="en-US"/>
              <a:t>交换分区</a:t>
            </a:r>
          </a:p>
        </p:txBody>
      </p:sp>
      <p:grpSp>
        <p:nvGrpSpPr>
          <p:cNvPr id="2" name="Group 4"/>
          <p:cNvGrpSpPr/>
          <p:nvPr/>
        </p:nvGrpSpPr>
        <p:grpSpPr bwMode="auto">
          <a:xfrm>
            <a:off x="381000" y="1030288"/>
            <a:ext cx="7543800" cy="603250"/>
            <a:chOff x="622" y="1170"/>
            <a:chExt cx="4752" cy="380"/>
          </a:xfrm>
        </p:grpSpPr>
        <p:sp>
          <p:nvSpPr>
            <p:cNvPr id="41998" name="Rectangle 5"/>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安装</a:t>
              </a:r>
              <a:r>
                <a:rPr lang="en-US" altLang="zh-CN" sz="2400"/>
                <a:t>Linux</a:t>
              </a:r>
              <a:r>
                <a:rPr lang="zh-CN" altLang="en-US" sz="2400"/>
                <a:t>时，需创建一硬盘分区作为交换分区</a:t>
              </a:r>
            </a:p>
          </p:txBody>
        </p:sp>
        <p:pic>
          <p:nvPicPr>
            <p:cNvPr id="41999" name="Picture 6" descr="j0115835"/>
            <p:cNvPicPr>
              <a:picLocks noChangeAspect="1" noChangeArrowheads="1"/>
            </p:cNvPicPr>
            <p:nvPr/>
          </p:nvPicPr>
          <p:blipFill>
            <a:blip r:embed="rId4" cstate="print"/>
            <a:srcRect/>
            <a:stretch>
              <a:fillRect/>
            </a:stretch>
          </p:blipFill>
          <p:spPr bwMode="auto">
            <a:xfrm>
              <a:off x="787" y="1331"/>
              <a:ext cx="119" cy="121"/>
            </a:xfrm>
            <a:prstGeom prst="rect">
              <a:avLst/>
            </a:prstGeom>
            <a:noFill/>
            <a:ln w="9525">
              <a:noFill/>
              <a:miter lim="800000"/>
              <a:headEnd/>
              <a:tailEnd/>
            </a:ln>
          </p:spPr>
        </p:pic>
      </p:grpSp>
      <p:sp>
        <p:nvSpPr>
          <p:cNvPr id="545799" name="AutoShape 7"/>
          <p:cNvSpPr>
            <a:spLocks noChangeArrowheads="1"/>
          </p:cNvSpPr>
          <p:nvPr/>
        </p:nvSpPr>
        <p:spPr bwMode="auto">
          <a:xfrm rot="10800000">
            <a:off x="3048000" y="1555750"/>
            <a:ext cx="4419600" cy="533400"/>
          </a:xfrm>
          <a:prstGeom prst="wedgeRoundRectCallout">
            <a:avLst>
              <a:gd name="adj1" fmla="val 55815"/>
              <a:gd name="adj2" fmla="val 1486"/>
              <a:gd name="adj3" fmla="val 16667"/>
            </a:avLst>
          </a:prstGeom>
          <a:solidFill>
            <a:schemeClr val="bg1"/>
          </a:solidFill>
          <a:ln w="9525">
            <a:solidFill>
              <a:schemeClr val="tx1"/>
            </a:solidFill>
            <a:miter lim="800000"/>
          </a:ln>
        </p:spPr>
        <p:txBody>
          <a:bodyPr rot="10800000"/>
          <a:lstStyle/>
          <a:p>
            <a:pPr algn="ctr" eaLnBrk="1" hangingPunct="1"/>
            <a:r>
              <a:rPr lang="en-US" altLang="zh-CN" sz="2400"/>
              <a:t>fdisk</a:t>
            </a:r>
            <a:r>
              <a:rPr lang="zh-CN" altLang="en-US" sz="2400"/>
              <a:t>命令可以查看分区信息</a:t>
            </a:r>
          </a:p>
        </p:txBody>
      </p:sp>
      <p:grpSp>
        <p:nvGrpSpPr>
          <p:cNvPr id="3" name="Group 8"/>
          <p:cNvGrpSpPr/>
          <p:nvPr/>
        </p:nvGrpSpPr>
        <p:grpSpPr bwMode="auto">
          <a:xfrm>
            <a:off x="347663" y="3968750"/>
            <a:ext cx="7881937" cy="603250"/>
            <a:chOff x="219" y="2500"/>
            <a:chExt cx="4965" cy="380"/>
          </a:xfrm>
        </p:grpSpPr>
        <p:sp>
          <p:nvSpPr>
            <p:cNvPr id="41996" name="Rectangle 9"/>
            <p:cNvSpPr>
              <a:spLocks noChangeArrowheads="1"/>
            </p:cNvSpPr>
            <p:nvPr/>
          </p:nvSpPr>
          <p:spPr bwMode="auto">
            <a:xfrm>
              <a:off x="219" y="2500"/>
              <a:ext cx="4965" cy="380"/>
            </a:xfrm>
            <a:prstGeom prst="rect">
              <a:avLst/>
            </a:prstGeom>
            <a:noFill/>
            <a:ln w="9525">
              <a:noFill/>
              <a:miter lim="800000"/>
            </a:ln>
          </p:spPr>
          <p:txBody>
            <a:bodyPr>
              <a:spAutoFit/>
            </a:bodyPr>
            <a:lstStyle/>
            <a:p>
              <a:pPr lvl="1" eaLnBrk="1" hangingPunct="1">
                <a:lnSpc>
                  <a:spcPct val="140000"/>
                </a:lnSpc>
              </a:pPr>
              <a:r>
                <a:rPr lang="zh-CN" altLang="en-US" sz="2400"/>
                <a:t>因为交换分区要和内存不断交换，所以是动态变化的</a:t>
              </a:r>
            </a:p>
          </p:txBody>
        </p:sp>
        <p:pic>
          <p:nvPicPr>
            <p:cNvPr id="41997" name="Picture 10" descr="j0115835"/>
            <p:cNvPicPr>
              <a:picLocks noChangeAspect="1" noChangeArrowheads="1"/>
            </p:cNvPicPr>
            <p:nvPr/>
          </p:nvPicPr>
          <p:blipFill>
            <a:blip r:embed="rId4" cstate="print"/>
            <a:srcRect/>
            <a:stretch>
              <a:fillRect/>
            </a:stretch>
          </p:blipFill>
          <p:spPr bwMode="auto">
            <a:xfrm>
              <a:off x="384" y="2661"/>
              <a:ext cx="119" cy="121"/>
            </a:xfrm>
            <a:prstGeom prst="rect">
              <a:avLst/>
            </a:prstGeom>
            <a:noFill/>
            <a:ln w="9525">
              <a:noFill/>
              <a:miter lim="800000"/>
              <a:headEnd/>
              <a:tailEnd/>
            </a:ln>
          </p:spPr>
        </p:pic>
      </p:grpSp>
      <p:pic>
        <p:nvPicPr>
          <p:cNvPr id="545803" name="Picture 11"/>
          <p:cNvPicPr>
            <a:picLocks noChangeAspect="1" noChangeArrowheads="1"/>
          </p:cNvPicPr>
          <p:nvPr/>
        </p:nvPicPr>
        <p:blipFill>
          <a:blip r:embed="rId5" cstate="print"/>
          <a:srcRect/>
          <a:stretch>
            <a:fillRect/>
          </a:stretch>
        </p:blipFill>
        <p:spPr bwMode="auto">
          <a:xfrm>
            <a:off x="838200" y="4724400"/>
            <a:ext cx="3505200" cy="1406525"/>
          </a:xfrm>
          <a:prstGeom prst="rect">
            <a:avLst/>
          </a:prstGeom>
          <a:noFill/>
          <a:ln w="9525">
            <a:noFill/>
            <a:miter lim="800000"/>
            <a:headEnd/>
            <a:tailEnd/>
          </a:ln>
        </p:spPr>
      </p:pic>
      <p:sp>
        <p:nvSpPr>
          <p:cNvPr id="545804" name="Oval 12"/>
          <p:cNvSpPr>
            <a:spLocks noChangeArrowheads="1"/>
          </p:cNvSpPr>
          <p:nvPr/>
        </p:nvSpPr>
        <p:spPr bwMode="auto">
          <a:xfrm>
            <a:off x="533400" y="5457825"/>
            <a:ext cx="4114800" cy="762000"/>
          </a:xfrm>
          <a:prstGeom prst="ellipse">
            <a:avLst/>
          </a:prstGeom>
          <a:noFill/>
          <a:ln w="28575" algn="ctr">
            <a:solidFill>
              <a:srgbClr val="FF0000"/>
            </a:solidFill>
            <a:round/>
          </a:ln>
        </p:spPr>
        <p:txBody>
          <a:bodyPr wrap="none" anchor="ctr"/>
          <a:lstStyle/>
          <a:p>
            <a:pPr eaLnBrk="1" hangingPunct="1"/>
            <a:endParaRPr lang="zh-CN" altLang="en-US"/>
          </a:p>
        </p:txBody>
      </p:sp>
      <p:grpSp>
        <p:nvGrpSpPr>
          <p:cNvPr id="4" name="Group 13"/>
          <p:cNvGrpSpPr/>
          <p:nvPr/>
        </p:nvGrpSpPr>
        <p:grpSpPr bwMode="auto">
          <a:xfrm>
            <a:off x="4572000" y="5105400"/>
            <a:ext cx="3581400" cy="831850"/>
            <a:chOff x="2880" y="3216"/>
            <a:chExt cx="2256" cy="524"/>
          </a:xfrm>
        </p:grpSpPr>
        <p:sp>
          <p:nvSpPr>
            <p:cNvPr id="41994" name="Text Box 14"/>
            <p:cNvSpPr txBox="1">
              <a:spLocks noChangeArrowheads="1"/>
            </p:cNvSpPr>
            <p:nvPr/>
          </p:nvSpPr>
          <p:spPr bwMode="auto">
            <a:xfrm>
              <a:off x="3216" y="3216"/>
              <a:ext cx="1920" cy="524"/>
            </a:xfrm>
            <a:prstGeom prst="rect">
              <a:avLst/>
            </a:prstGeom>
            <a:noFill/>
            <a:ln w="9525" algn="ctr">
              <a:solidFill>
                <a:srgbClr val="FF0000"/>
              </a:solidFill>
              <a:miter lim="800000"/>
            </a:ln>
          </p:spPr>
          <p:txBody>
            <a:bodyPr>
              <a:spAutoFit/>
            </a:bodyPr>
            <a:lstStyle/>
            <a:p>
              <a:pPr eaLnBrk="1" hangingPunct="1">
                <a:spcBef>
                  <a:spcPct val="50000"/>
                </a:spcBef>
              </a:pPr>
              <a:r>
                <a:rPr lang="en-US" altLang="zh-CN" sz="2400">
                  <a:solidFill>
                    <a:srgbClr val="FF0000"/>
                  </a:solidFill>
                </a:rPr>
                <a:t>swap</a:t>
              </a:r>
              <a:r>
                <a:rPr lang="zh-CN" altLang="en-US" sz="2400">
                  <a:solidFill>
                    <a:srgbClr val="FF0000"/>
                  </a:solidFill>
                </a:rPr>
                <a:t>分区的大小通常是内存大小的两倍</a:t>
              </a:r>
            </a:p>
          </p:txBody>
        </p:sp>
        <p:sp>
          <p:nvSpPr>
            <p:cNvPr id="41995" name="AutoShape 15"/>
            <p:cNvSpPr>
              <a:spLocks noChangeArrowheads="1"/>
            </p:cNvSpPr>
            <p:nvPr/>
          </p:nvSpPr>
          <p:spPr bwMode="auto">
            <a:xfrm rot="-1369737">
              <a:off x="2880" y="3456"/>
              <a:ext cx="336" cy="96"/>
            </a:xfrm>
            <a:prstGeom prst="rightArrow">
              <a:avLst>
                <a:gd name="adj1" fmla="val 50000"/>
                <a:gd name="adj2" fmla="val 87500"/>
              </a:avLst>
            </a:prstGeom>
            <a:solidFill>
              <a:srgbClr val="FF0000"/>
            </a:solidFill>
            <a:ln w="9525" algn="ctr">
              <a:solidFill>
                <a:srgbClr val="FF0000"/>
              </a:solidFill>
              <a:miter lim="800000"/>
            </a:ln>
          </p:spPr>
          <p:txBody>
            <a:bodyPr wrap="none" anchor="ct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5794"/>
                                        </p:tgtEl>
                                        <p:attrNameLst>
                                          <p:attrName>style.visibility</p:attrName>
                                        </p:attrNameLst>
                                      </p:cBhvr>
                                      <p:to>
                                        <p:strVal val="visible"/>
                                      </p:to>
                                    </p:set>
                                    <p:animEffect transition="in" filter="dissolve">
                                      <p:cBhvr>
                                        <p:cTn id="12" dur="500"/>
                                        <p:tgtEl>
                                          <p:spTgt spid="54579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5799"/>
                                        </p:tgtEl>
                                        <p:attrNameLst>
                                          <p:attrName>style.visibility</p:attrName>
                                        </p:attrNameLst>
                                      </p:cBhvr>
                                      <p:to>
                                        <p:strVal val="visible"/>
                                      </p:to>
                                    </p:set>
                                    <p:animEffect transition="in" filter="dissolve">
                                      <p:cBhvr>
                                        <p:cTn id="17" dur="500"/>
                                        <p:tgtEl>
                                          <p:spTgt spid="54579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45803"/>
                                        </p:tgtEl>
                                        <p:attrNameLst>
                                          <p:attrName>style.visibility</p:attrName>
                                        </p:attrNameLst>
                                      </p:cBhvr>
                                      <p:to>
                                        <p:strVal val="visible"/>
                                      </p:to>
                                    </p:set>
                                    <p:animEffect transition="in" filter="dissolve">
                                      <p:cBhvr>
                                        <p:cTn id="27" dur="500"/>
                                        <p:tgtEl>
                                          <p:spTgt spid="54580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5804"/>
                                        </p:tgtEl>
                                        <p:attrNameLst>
                                          <p:attrName>style.visibility</p:attrName>
                                        </p:attrNameLst>
                                      </p:cBhvr>
                                      <p:to>
                                        <p:strVal val="visible"/>
                                      </p:to>
                                    </p:set>
                                    <p:animEffect transition="in" filter="dissolve">
                                      <p:cBhvr>
                                        <p:cTn id="32" dur="500"/>
                                        <p:tgtEl>
                                          <p:spTgt spid="5458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animBg="1"/>
      <p:bldP spid="5458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p:nvPr/>
        </p:nvGrpSpPr>
        <p:grpSpPr bwMode="auto">
          <a:xfrm>
            <a:off x="838200" y="1323975"/>
            <a:ext cx="7331075" cy="4924425"/>
            <a:chOff x="806" y="834"/>
            <a:chExt cx="4618" cy="3102"/>
          </a:xfrm>
        </p:grpSpPr>
        <p:pic>
          <p:nvPicPr>
            <p:cNvPr id="3174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1749"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6"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p:nvPr/>
        </p:nvGrpSpPr>
        <p:grpSpPr bwMode="auto">
          <a:xfrm>
            <a:off x="838200" y="1323975"/>
            <a:ext cx="7331075" cy="4924425"/>
            <a:chOff x="806" y="834"/>
            <a:chExt cx="4618" cy="3102"/>
          </a:xfrm>
        </p:grpSpPr>
        <p:pic>
          <p:nvPicPr>
            <p:cNvPr id="32780"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2781"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548871" name="Rectangle 7"/>
          <p:cNvSpPr>
            <a:spLocks noChangeArrowheads="1"/>
          </p:cNvSpPr>
          <p:nvPr/>
        </p:nvSpPr>
        <p:spPr bwMode="auto">
          <a:xfrm>
            <a:off x="3749675" y="1371600"/>
            <a:ext cx="4419600" cy="1752600"/>
          </a:xfrm>
          <a:prstGeom prst="rect">
            <a:avLst/>
          </a:prstGeom>
          <a:solidFill>
            <a:srgbClr val="FFFFFF"/>
          </a:solidFill>
          <a:ln w="9525">
            <a:solidFill>
              <a:srgbClr val="0099FF"/>
            </a:solidFill>
            <a:miter lim="800000"/>
          </a:ln>
        </p:spPr>
        <p:txBody>
          <a:bodyPr wrap="none" anchor="ctr" anchorCtr="1"/>
          <a:lstStyle/>
          <a:p>
            <a:pPr algn="just" eaLnBrk="1" hangingPunct="1">
              <a:buClr>
                <a:srgbClr val="CC0000"/>
              </a:buClr>
              <a:buSzPct val="80000"/>
              <a:buFont typeface="Wingdings" panose="05000000000000000000" pitchFamily="2" charset="2"/>
              <a:buChar char="l"/>
            </a:pPr>
            <a:r>
              <a:rPr kumimoji="1" lang="en-US" altLang="zh-CN" sz="1800">
                <a:latin typeface="宋体" panose="02010600030101010101" pitchFamily="2" charset="-122"/>
              </a:rPr>
              <a:t> </a:t>
            </a:r>
            <a:r>
              <a:rPr kumimoji="1" lang="zh-CN" altLang="en-US" sz="1800">
                <a:latin typeface="宋体" panose="02010600030101010101" pitchFamily="2" charset="-122"/>
              </a:rPr>
              <a:t>物理盘以</a:t>
            </a:r>
            <a:r>
              <a:rPr kumimoji="1" lang="zh-CN" altLang="en-US" sz="1800">
                <a:solidFill>
                  <a:srgbClr val="CC3300"/>
                </a:solidFill>
                <a:latin typeface="宋体" panose="02010600030101010101" pitchFamily="2" charset="-122"/>
              </a:rPr>
              <a:t>扇区</a:t>
            </a:r>
            <a:r>
              <a:rPr kumimoji="1" lang="en-US" altLang="zh-CN" sz="1800">
                <a:latin typeface="宋体" panose="02010600030101010101" pitchFamily="2" charset="-122"/>
              </a:rPr>
              <a:t>(</a:t>
            </a:r>
            <a:r>
              <a:rPr kumimoji="1" lang="zh-CN" altLang="en-US" sz="1800">
                <a:latin typeface="宋体" panose="02010600030101010101" pitchFamily="2" charset="-122"/>
              </a:rPr>
              <a:t>一般为</a:t>
            </a:r>
            <a:r>
              <a:rPr kumimoji="1" lang="en-US" altLang="zh-CN" sz="1800">
                <a:latin typeface="宋体" panose="02010600030101010101" pitchFamily="2" charset="-122"/>
              </a:rPr>
              <a:t>512</a:t>
            </a:r>
            <a:r>
              <a:rPr kumimoji="1" lang="zh-CN" altLang="en-US" sz="1800">
                <a:latin typeface="宋体" panose="02010600030101010101" pitchFamily="2" charset="-122"/>
              </a:rPr>
              <a:t>字节</a:t>
            </a:r>
            <a:r>
              <a:rPr kumimoji="1" lang="en-US" altLang="zh-CN" sz="1800">
                <a:latin typeface="宋体" panose="02010600030101010101" pitchFamily="2" charset="-122"/>
              </a:rPr>
              <a:t>)</a:t>
            </a:r>
            <a:r>
              <a:rPr kumimoji="1" lang="zh-CN" altLang="en-US" sz="1800">
                <a:latin typeface="宋体" panose="02010600030101010101" pitchFamily="2" charset="-122"/>
              </a:rPr>
              <a:t>为单位</a:t>
            </a:r>
            <a:br>
              <a:rPr kumimoji="1" lang="zh-CN" altLang="en-US" sz="1800">
                <a:latin typeface="宋体" panose="02010600030101010101" pitchFamily="2" charset="-122"/>
              </a:rPr>
            </a:br>
            <a:r>
              <a:rPr kumimoji="1" lang="zh-CN" altLang="en-US" sz="1800">
                <a:latin typeface="宋体" panose="02010600030101010101" pitchFamily="2" charset="-122"/>
              </a:rPr>
              <a:t>  进行编址，它是硬盘读写的</a:t>
            </a:r>
            <a:r>
              <a:rPr kumimoji="1" lang="zh-CN" altLang="en-US" sz="1800">
                <a:solidFill>
                  <a:srgbClr val="CC3300"/>
                </a:solidFill>
                <a:latin typeface="宋体" panose="02010600030101010101" pitchFamily="2" charset="-122"/>
              </a:rPr>
              <a:t>基本单位</a:t>
            </a:r>
          </a:p>
          <a:p>
            <a:pPr algn="just" eaLnBrk="1" hangingPunct="1">
              <a:buClr>
                <a:srgbClr val="CC0000"/>
              </a:buClr>
              <a:buSzPct val="80000"/>
              <a:buFont typeface="Wingdings" panose="05000000000000000000" pitchFamily="2" charset="2"/>
              <a:buNone/>
            </a:pPr>
            <a:endParaRPr kumimoji="1" lang="zh-CN" altLang="en-US" sz="800">
              <a:latin typeface="宋体" panose="02010600030101010101" pitchFamily="2" charset="-122"/>
            </a:endParaRPr>
          </a:p>
          <a:p>
            <a:pPr algn="just" eaLnBrk="1" hangingPunct="1">
              <a:buClr>
                <a:srgbClr val="CC0000"/>
              </a:buClr>
              <a:buSzPct val="80000"/>
              <a:buFont typeface="Wingdings" panose="05000000000000000000" pitchFamily="2" charset="2"/>
              <a:buChar char="l"/>
            </a:pPr>
            <a:r>
              <a:rPr kumimoji="1" lang="zh-CN" altLang="en-US" sz="1800">
                <a:latin typeface="宋体" panose="02010600030101010101" pitchFamily="2" charset="-122"/>
              </a:rPr>
              <a:t> 一块硬盘从逻辑上可以理解为连续的</a:t>
            </a:r>
            <a:r>
              <a:rPr kumimoji="1" lang="zh-CN" altLang="en-US" sz="1800">
                <a:solidFill>
                  <a:srgbClr val="CC0000"/>
                </a:solidFill>
                <a:latin typeface="宋体" panose="02010600030101010101" pitchFamily="2" charset="-122"/>
              </a:rPr>
              <a:t>一</a:t>
            </a:r>
            <a:br>
              <a:rPr kumimoji="1" lang="zh-CN" altLang="en-US" sz="1800">
                <a:solidFill>
                  <a:srgbClr val="CC0000"/>
                </a:solidFill>
                <a:latin typeface="宋体" panose="02010600030101010101" pitchFamily="2" charset="-122"/>
              </a:rPr>
            </a:br>
            <a:r>
              <a:rPr kumimoji="1" lang="zh-CN" altLang="en-US" sz="1800">
                <a:solidFill>
                  <a:srgbClr val="CC0000"/>
                </a:solidFill>
                <a:latin typeface="宋体" panose="02010600030101010101" pitchFamily="2" charset="-122"/>
              </a:rPr>
              <a:t>  维</a:t>
            </a:r>
            <a:r>
              <a:rPr kumimoji="1" lang="zh-CN" altLang="en-US" sz="1800">
                <a:latin typeface="宋体" panose="02010600030101010101" pitchFamily="2" charset="-122"/>
              </a:rPr>
              <a:t>扇区序列</a:t>
            </a:r>
          </a:p>
        </p:txBody>
      </p:sp>
      <p:grpSp>
        <p:nvGrpSpPr>
          <p:cNvPr id="3" name="Group 9"/>
          <p:cNvGrpSpPr/>
          <p:nvPr/>
        </p:nvGrpSpPr>
        <p:grpSpPr bwMode="auto">
          <a:xfrm>
            <a:off x="854075" y="3929063"/>
            <a:ext cx="5808663" cy="579437"/>
            <a:chOff x="816" y="2475"/>
            <a:chExt cx="3659" cy="365"/>
          </a:xfrm>
        </p:grpSpPr>
        <p:sp>
          <p:nvSpPr>
            <p:cNvPr id="32774" name="Rectangle 10"/>
            <p:cNvSpPr>
              <a:spLocks noChangeArrowheads="1"/>
            </p:cNvSpPr>
            <p:nvPr/>
          </p:nvSpPr>
          <p:spPr bwMode="auto">
            <a:xfrm>
              <a:off x="816" y="2481"/>
              <a:ext cx="85" cy="351"/>
            </a:xfrm>
            <a:prstGeom prst="rect">
              <a:avLst/>
            </a:prstGeom>
            <a:solidFill>
              <a:srgbClr val="FF00FF"/>
            </a:solidFill>
            <a:ln w="9525">
              <a:noFill/>
              <a:miter lim="800000"/>
            </a:ln>
          </p:spPr>
          <p:txBody>
            <a:bodyPr wrap="none" anchor="ctr"/>
            <a:lstStyle/>
            <a:p>
              <a:pPr eaLnBrk="1" hangingPunct="1"/>
              <a:endParaRPr lang="zh-CN" altLang="en-US"/>
            </a:p>
          </p:txBody>
        </p:sp>
        <p:sp>
          <p:nvSpPr>
            <p:cNvPr id="32775" name="Rectangle 11"/>
            <p:cNvSpPr>
              <a:spLocks noChangeArrowheads="1"/>
            </p:cNvSpPr>
            <p:nvPr/>
          </p:nvSpPr>
          <p:spPr bwMode="auto">
            <a:xfrm>
              <a:off x="1654" y="2481"/>
              <a:ext cx="85" cy="351"/>
            </a:xfrm>
            <a:prstGeom prst="rect">
              <a:avLst/>
            </a:prstGeom>
            <a:solidFill>
              <a:srgbClr val="FF00FF"/>
            </a:solidFill>
            <a:ln w="9525">
              <a:noFill/>
              <a:miter lim="800000"/>
            </a:ln>
          </p:spPr>
          <p:txBody>
            <a:bodyPr wrap="none" anchor="ctr"/>
            <a:lstStyle/>
            <a:p>
              <a:pPr eaLnBrk="1" hangingPunct="1"/>
              <a:endParaRPr lang="zh-CN" altLang="en-US"/>
            </a:p>
          </p:txBody>
        </p:sp>
        <p:sp>
          <p:nvSpPr>
            <p:cNvPr id="32776" name="Rectangle 12"/>
            <p:cNvSpPr>
              <a:spLocks noChangeArrowheads="1"/>
            </p:cNvSpPr>
            <p:nvPr/>
          </p:nvSpPr>
          <p:spPr bwMode="auto">
            <a:xfrm>
              <a:off x="2603" y="2481"/>
              <a:ext cx="85" cy="351"/>
            </a:xfrm>
            <a:prstGeom prst="rect">
              <a:avLst/>
            </a:prstGeom>
            <a:solidFill>
              <a:srgbClr val="FF00FF"/>
            </a:solidFill>
            <a:ln w="9525">
              <a:noFill/>
              <a:miter lim="800000"/>
            </a:ln>
          </p:spPr>
          <p:txBody>
            <a:bodyPr wrap="none" anchor="ctr"/>
            <a:lstStyle/>
            <a:p>
              <a:pPr eaLnBrk="1" hangingPunct="1"/>
              <a:endParaRPr lang="zh-CN" altLang="en-US"/>
            </a:p>
          </p:txBody>
        </p:sp>
        <p:sp>
          <p:nvSpPr>
            <p:cNvPr id="32777" name="Rectangle 13"/>
            <p:cNvSpPr>
              <a:spLocks noChangeArrowheads="1"/>
            </p:cNvSpPr>
            <p:nvPr/>
          </p:nvSpPr>
          <p:spPr bwMode="auto">
            <a:xfrm>
              <a:off x="4390" y="2478"/>
              <a:ext cx="85" cy="351"/>
            </a:xfrm>
            <a:prstGeom prst="rect">
              <a:avLst/>
            </a:prstGeom>
            <a:solidFill>
              <a:srgbClr val="FF00FF"/>
            </a:solidFill>
            <a:ln w="9525">
              <a:noFill/>
              <a:miter lim="800000"/>
            </a:ln>
          </p:spPr>
          <p:txBody>
            <a:bodyPr wrap="none" anchor="ctr"/>
            <a:lstStyle/>
            <a:p>
              <a:pPr eaLnBrk="1" hangingPunct="1"/>
              <a:endParaRPr lang="zh-CN" altLang="en-US"/>
            </a:p>
          </p:txBody>
        </p:sp>
        <p:sp>
          <p:nvSpPr>
            <p:cNvPr id="32778" name="Rectangle 14"/>
            <p:cNvSpPr>
              <a:spLocks noChangeArrowheads="1"/>
            </p:cNvSpPr>
            <p:nvPr/>
          </p:nvSpPr>
          <p:spPr bwMode="auto">
            <a:xfrm>
              <a:off x="912" y="2489"/>
              <a:ext cx="85" cy="351"/>
            </a:xfrm>
            <a:prstGeom prst="rect">
              <a:avLst/>
            </a:prstGeom>
            <a:solidFill>
              <a:srgbClr val="339966"/>
            </a:solidFill>
            <a:ln w="9525">
              <a:noFill/>
              <a:miter lim="800000"/>
            </a:ln>
          </p:spPr>
          <p:txBody>
            <a:bodyPr wrap="none" anchor="ctr"/>
            <a:lstStyle/>
            <a:p>
              <a:pPr eaLnBrk="1" hangingPunct="1"/>
              <a:endParaRPr lang="zh-CN" altLang="en-US"/>
            </a:p>
          </p:txBody>
        </p:sp>
        <p:sp>
          <p:nvSpPr>
            <p:cNvPr id="32779" name="Rectangle 15"/>
            <p:cNvSpPr>
              <a:spLocks noChangeArrowheads="1"/>
            </p:cNvSpPr>
            <p:nvPr/>
          </p:nvSpPr>
          <p:spPr bwMode="auto">
            <a:xfrm>
              <a:off x="2692" y="2475"/>
              <a:ext cx="85" cy="351"/>
            </a:xfrm>
            <a:prstGeom prst="rect">
              <a:avLst/>
            </a:prstGeom>
            <a:solidFill>
              <a:srgbClr val="339966"/>
            </a:solidFill>
            <a:ln w="9525">
              <a:noFill/>
              <a:miter lim="800000"/>
            </a:ln>
          </p:spPr>
          <p:txBody>
            <a:bodyPr wrap="none" anchor="ctr"/>
            <a:lstStyle/>
            <a:p>
              <a:pPr eaLnBrk="1" hangingPunct="1"/>
              <a:endParaRPr lang="zh-CN" altLang="en-US"/>
            </a:p>
          </p:txBody>
        </p:sp>
      </p:grpSp>
      <p:sp>
        <p:nvSpPr>
          <p:cNvPr id="15"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4" presetClass="entr" presetSubtype="0" fill="hold" grpId="0" nodeType="afterEffect">
                                  <p:stCondLst>
                                    <p:cond delay="0"/>
                                  </p:stCondLst>
                                  <p:childTnLst>
                                    <p:set>
                                      <p:cBhvr>
                                        <p:cTn id="11" dur="1" fill="hold">
                                          <p:stCondLst>
                                            <p:cond delay="499"/>
                                          </p:stCondLst>
                                        </p:cTn>
                                        <p:tgtEl>
                                          <p:spTgt spid="548871"/>
                                        </p:tgtEl>
                                        <p:attrNameLst>
                                          <p:attrName>style.visibility</p:attrName>
                                        </p:attrNameLst>
                                      </p:cBhvr>
                                      <p:to>
                                        <p:strVal val="visible"/>
                                      </p:to>
                                    </p:set>
                                    <p:anim to="" calcmode="lin" valueType="num">
                                      <p:cBhvr>
                                        <p:cTn id="12" dur="1" fill="hold"/>
                                        <p:tgtEl>
                                          <p:spTgt spid="54887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p:nvPr/>
        </p:nvGrpSpPr>
        <p:grpSpPr bwMode="auto">
          <a:xfrm>
            <a:off x="838200" y="1323975"/>
            <a:ext cx="7331075" cy="4924425"/>
            <a:chOff x="806" y="834"/>
            <a:chExt cx="4618" cy="3102"/>
          </a:xfrm>
        </p:grpSpPr>
        <p:pic>
          <p:nvPicPr>
            <p:cNvPr id="33798"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3799"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549895" name="Rectangle 7"/>
          <p:cNvSpPr>
            <a:spLocks noChangeArrowheads="1"/>
          </p:cNvSpPr>
          <p:nvPr/>
        </p:nvSpPr>
        <p:spPr bwMode="auto">
          <a:xfrm>
            <a:off x="4054475" y="1371600"/>
            <a:ext cx="4038600" cy="1600200"/>
          </a:xfrm>
          <a:prstGeom prst="rect">
            <a:avLst/>
          </a:prstGeom>
          <a:solidFill>
            <a:srgbClr val="FFFFFF"/>
          </a:solidFill>
          <a:ln w="9525">
            <a:solidFill>
              <a:srgbClr val="0099FF"/>
            </a:solidFill>
            <a:miter lim="800000"/>
          </a:ln>
        </p:spPr>
        <p:txBody>
          <a:bodyPr wrap="none" anchor="ctr" anchorCtr="1"/>
          <a:lstStyle/>
          <a:p>
            <a:pPr algn="just" eaLnBrk="1" hangingPunct="1"/>
            <a:r>
              <a:rPr kumimoji="1" lang="en-US" altLang="zh-CN" sz="1800" dirty="0">
                <a:latin typeface="宋体" panose="02010600030101010101" pitchFamily="2" charset="-122"/>
              </a:rPr>
              <a:t>   </a:t>
            </a:r>
            <a:r>
              <a:rPr kumimoji="1" lang="zh-CN" altLang="en-US" sz="1800" dirty="0">
                <a:latin typeface="Times New Roman" panose="02020603050405020304" pitchFamily="18" charset="0"/>
              </a:rPr>
              <a:t>整个硬盘的第</a:t>
            </a:r>
            <a:r>
              <a:rPr kumimoji="1" lang="en-US" altLang="zh-CN" sz="1800" dirty="0">
                <a:latin typeface="宋体" panose="02010600030101010101" pitchFamily="2" charset="-122"/>
              </a:rPr>
              <a:t>1</a:t>
            </a:r>
            <a:r>
              <a:rPr kumimoji="1" lang="zh-CN" altLang="en-US" sz="1800" dirty="0">
                <a:latin typeface="Times New Roman" panose="02020603050405020304" pitchFamily="18" charset="0"/>
              </a:rPr>
              <a:t>个扇区</a:t>
            </a:r>
          </a:p>
          <a:p>
            <a:pPr algn="just" eaLnBrk="1" hangingPunct="1"/>
            <a:r>
              <a:rPr kumimoji="1" lang="zh-CN" altLang="en-US" sz="1800" dirty="0">
                <a:latin typeface="Times New Roman" panose="02020603050405020304" pitchFamily="18" charset="0"/>
              </a:rPr>
              <a:t>      存储着“主引导记录（</a:t>
            </a:r>
            <a:r>
              <a:rPr kumimoji="1" lang="en-US" altLang="zh-CN" sz="2000" dirty="0" err="1">
                <a:solidFill>
                  <a:srgbClr val="CC0000"/>
                </a:solidFill>
                <a:latin typeface="宋体" panose="02010600030101010101" pitchFamily="2" charset="-122"/>
              </a:rPr>
              <a:t>MBR</a:t>
            </a:r>
            <a:r>
              <a:rPr kumimoji="1" lang="zh-CN" altLang="en-US" sz="1800" dirty="0">
                <a:latin typeface="宋体" panose="02010600030101010101" pitchFamily="2" charset="-122"/>
              </a:rPr>
              <a:t>）</a:t>
            </a:r>
            <a:r>
              <a:rPr kumimoji="1" lang="zh-CN" altLang="en-US" sz="1800" dirty="0">
                <a:latin typeface="Times New Roman" panose="02020603050405020304" pitchFamily="18" charset="0"/>
              </a:rPr>
              <a:t>”</a:t>
            </a:r>
            <a:r>
              <a:rPr kumimoji="1" lang="zh-CN" altLang="en-US" sz="1800" dirty="0">
                <a:latin typeface="宋体" panose="02010600030101010101" pitchFamily="2" charset="-122"/>
              </a:rPr>
              <a:t>：</a:t>
            </a:r>
          </a:p>
          <a:p>
            <a:pPr algn="just" eaLnBrk="1" hangingPunct="1"/>
            <a:r>
              <a:rPr kumimoji="1" lang="zh-CN" altLang="en-US" sz="1800" dirty="0">
                <a:latin typeface="宋体" panose="02010600030101010101" pitchFamily="2" charset="-122"/>
              </a:rPr>
              <a:t>     </a:t>
            </a:r>
            <a:r>
              <a:rPr kumimoji="1" lang="en-US" altLang="zh-CN" sz="1800" dirty="0">
                <a:latin typeface="宋体" panose="02010600030101010101" pitchFamily="2" charset="-122"/>
              </a:rPr>
              <a:t>&lt;1&gt;</a:t>
            </a:r>
            <a:r>
              <a:rPr kumimoji="1" lang="zh-CN" altLang="en-US" sz="1800" dirty="0">
                <a:latin typeface="Times New Roman" panose="02020603050405020304" pitchFamily="18" charset="0"/>
              </a:rPr>
              <a:t>引导可执行代码</a:t>
            </a:r>
            <a:endParaRPr kumimoji="1" lang="zh-CN" altLang="en-US" sz="1800" dirty="0">
              <a:latin typeface="宋体" panose="02010600030101010101" pitchFamily="2" charset="-122"/>
            </a:endParaRPr>
          </a:p>
          <a:p>
            <a:pPr algn="just" eaLnBrk="1" hangingPunct="1"/>
            <a:r>
              <a:rPr kumimoji="1" lang="zh-CN" altLang="en-US" sz="1800" dirty="0">
                <a:latin typeface="宋体" panose="02010600030101010101" pitchFamily="2" charset="-122"/>
              </a:rPr>
              <a:t>     </a:t>
            </a:r>
            <a:r>
              <a:rPr kumimoji="1" lang="en-US" altLang="zh-CN" sz="1800" dirty="0">
                <a:latin typeface="宋体" panose="02010600030101010101" pitchFamily="2" charset="-122"/>
              </a:rPr>
              <a:t>&lt;2&gt;</a:t>
            </a:r>
            <a:r>
              <a:rPr kumimoji="1" lang="zh-CN" altLang="en-US" sz="1800" dirty="0">
                <a:latin typeface="宋体" panose="02010600030101010101" pitchFamily="2" charset="-122"/>
              </a:rPr>
              <a:t>硬盘基本分区表（主分区）</a:t>
            </a:r>
          </a:p>
          <a:p>
            <a:pPr algn="just" eaLnBrk="1" hangingPunct="1"/>
            <a:r>
              <a:rPr kumimoji="1" lang="zh-CN" altLang="en-US" sz="1600" dirty="0">
                <a:latin typeface="宋体" panose="02010600030101010101" pitchFamily="2" charset="-122"/>
              </a:rPr>
              <a:t>         最多包含</a:t>
            </a:r>
            <a:r>
              <a:rPr kumimoji="1" lang="en-US" altLang="zh-CN" sz="1600" dirty="0">
                <a:solidFill>
                  <a:srgbClr val="CC0000"/>
                </a:solidFill>
                <a:latin typeface="宋体" panose="02010600030101010101" pitchFamily="2" charset="-122"/>
              </a:rPr>
              <a:t>4</a:t>
            </a:r>
            <a:r>
              <a:rPr kumimoji="1" lang="zh-CN" altLang="en-US" sz="1600" dirty="0">
                <a:solidFill>
                  <a:srgbClr val="CC0000"/>
                </a:solidFill>
                <a:latin typeface="宋体" panose="02010600030101010101" pitchFamily="2" charset="-122"/>
              </a:rPr>
              <a:t>个</a:t>
            </a:r>
            <a:r>
              <a:rPr kumimoji="1" lang="zh-CN" altLang="en-US" sz="1600" dirty="0">
                <a:latin typeface="宋体" panose="02010600030101010101" pitchFamily="2" charset="-122"/>
              </a:rPr>
              <a:t>基本分区位置信息</a:t>
            </a:r>
            <a:r>
              <a:rPr kumimoji="1" lang="zh-CN" altLang="en-US" sz="1800" dirty="0">
                <a:latin typeface="宋体" panose="02010600030101010101" pitchFamily="2" charset="-122"/>
              </a:rPr>
              <a:t> </a:t>
            </a:r>
          </a:p>
        </p:txBody>
      </p:sp>
      <p:sp>
        <p:nvSpPr>
          <p:cNvPr id="549897" name="Rectangle 9"/>
          <p:cNvSpPr>
            <a:spLocks noChangeArrowheads="1"/>
          </p:cNvSpPr>
          <p:nvPr/>
        </p:nvSpPr>
        <p:spPr bwMode="auto">
          <a:xfrm>
            <a:off x="854075" y="3938588"/>
            <a:ext cx="134938" cy="557212"/>
          </a:xfrm>
          <a:prstGeom prst="rect">
            <a:avLst/>
          </a:prstGeom>
          <a:solidFill>
            <a:srgbClr val="FF00FF"/>
          </a:solidFill>
          <a:ln w="9525">
            <a:noFill/>
            <a:miter lim="800000"/>
          </a:ln>
        </p:spPr>
        <p:txBody>
          <a:bodyPr wrap="none" anchor="ctr"/>
          <a:lstStyle/>
          <a:p>
            <a:pPr eaLnBrk="1" hangingPunct="1"/>
            <a:endParaRPr lang="zh-CN" altLang="en-US"/>
          </a:p>
        </p:txBody>
      </p:sp>
      <p:sp>
        <p:nvSpPr>
          <p:cNvPr id="9"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49897"/>
                                        </p:tgtEl>
                                        <p:attrNameLst>
                                          <p:attrName>style.visibility</p:attrName>
                                        </p:attrNameLst>
                                      </p:cBhvr>
                                      <p:to>
                                        <p:strVal val="visible"/>
                                      </p:to>
                                    </p:set>
                                    <p:anim to="" calcmode="lin" valueType="num">
                                      <p:cBhvr>
                                        <p:cTn id="7" dur="1" fill="hold"/>
                                        <p:tgtEl>
                                          <p:spTgt spid="549897"/>
                                        </p:tgtEl>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49895"/>
                                        </p:tgtEl>
                                        <p:attrNameLst>
                                          <p:attrName>style.visibility</p:attrName>
                                        </p:attrNameLst>
                                      </p:cBhvr>
                                      <p:to>
                                        <p:strVal val="visible"/>
                                      </p:to>
                                    </p:set>
                                    <p:anim to="" calcmode="lin" valueType="num">
                                      <p:cBhvr>
                                        <p:cTn id="11" dur="1" fill="hold"/>
                                        <p:tgtEl>
                                          <p:spTgt spid="54989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5" grpId="0" animBg="1" autoUpdateAnimBg="0"/>
      <p:bldP spid="54989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p:nvPr/>
        </p:nvGrpSpPr>
        <p:grpSpPr bwMode="auto">
          <a:xfrm>
            <a:off x="838200" y="1323975"/>
            <a:ext cx="7331075" cy="4924425"/>
            <a:chOff x="806" y="834"/>
            <a:chExt cx="4618" cy="3102"/>
          </a:xfrm>
        </p:grpSpPr>
        <p:pic>
          <p:nvPicPr>
            <p:cNvPr id="34822" name="Picture 3" descr="aaa"/>
            <p:cNvPicPr>
              <a:picLocks noChangeAspect="1" noChangeArrowheads="1"/>
            </p:cNvPicPr>
            <p:nvPr/>
          </p:nvPicPr>
          <p:blipFill>
            <a:blip r:embed="rId3" cstate="print"/>
            <a:srcRect/>
            <a:stretch>
              <a:fillRect/>
            </a:stretch>
          </p:blipFill>
          <p:spPr bwMode="auto">
            <a:xfrm>
              <a:off x="806" y="834"/>
              <a:ext cx="4618" cy="3102"/>
            </a:xfrm>
            <a:prstGeom prst="rect">
              <a:avLst/>
            </a:prstGeom>
            <a:noFill/>
            <a:ln w="9525">
              <a:noFill/>
              <a:miter lim="800000"/>
              <a:headEnd/>
              <a:tailEnd/>
            </a:ln>
          </p:spPr>
        </p:pic>
        <p:sp>
          <p:nvSpPr>
            <p:cNvPr id="34823"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550919" name="Rectangle 7"/>
          <p:cNvSpPr>
            <a:spLocks noChangeArrowheads="1"/>
          </p:cNvSpPr>
          <p:nvPr/>
        </p:nvSpPr>
        <p:spPr bwMode="auto">
          <a:xfrm>
            <a:off x="3749675" y="1371600"/>
            <a:ext cx="4191000" cy="1600200"/>
          </a:xfrm>
          <a:prstGeom prst="rect">
            <a:avLst/>
          </a:prstGeom>
          <a:solidFill>
            <a:srgbClr val="FFFFFF"/>
          </a:solidFill>
          <a:ln w="9525">
            <a:solidFill>
              <a:srgbClr val="0099FF"/>
            </a:solidFill>
            <a:miter lim="800000"/>
          </a:ln>
        </p:spPr>
        <p:txBody>
          <a:bodyPr wrap="none" anchor="ctr" anchorCtr="1"/>
          <a:lstStyle/>
          <a:p>
            <a:pPr marL="182880" indent="-90805" algn="just" eaLnBrk="1" hangingPunct="1">
              <a:buClr>
                <a:srgbClr val="CC0000"/>
              </a:buClr>
              <a:buSzPct val="80000"/>
              <a:buFont typeface="Wingdings" panose="05000000000000000000" pitchFamily="2" charset="2"/>
              <a:buChar char="l"/>
            </a:pPr>
            <a:r>
              <a:rPr kumimoji="1" lang="en-US" altLang="zh-CN" sz="1800" dirty="0">
                <a:latin typeface="Times New Roman" panose="02020603050405020304" pitchFamily="18" charset="0"/>
              </a:rPr>
              <a:t> </a:t>
            </a:r>
            <a:r>
              <a:rPr kumimoji="1" lang="zh-CN" altLang="en-US" sz="1800" dirty="0">
                <a:latin typeface="Times New Roman" panose="02020603050405020304" pitchFamily="18" charset="0"/>
              </a:rPr>
              <a:t>除了第</a:t>
            </a:r>
            <a:r>
              <a:rPr kumimoji="1" lang="en-US" altLang="zh-CN" sz="1800" dirty="0">
                <a:latin typeface="Times New Roman" panose="02020603050405020304" pitchFamily="18" charset="0"/>
              </a:rPr>
              <a:t>1</a:t>
            </a:r>
            <a:r>
              <a:rPr kumimoji="1" lang="zh-CN" altLang="en-US" sz="1800" dirty="0">
                <a:latin typeface="Times New Roman" panose="02020603050405020304" pitchFamily="18" charset="0"/>
              </a:rPr>
              <a:t>个扇区之外，其余扇区可以</a:t>
            </a:r>
            <a:br>
              <a:rPr kumimoji="1" lang="zh-CN" altLang="en-US" sz="1800" dirty="0">
                <a:latin typeface="Times New Roman" panose="02020603050405020304" pitchFamily="18" charset="0"/>
              </a:rPr>
            </a:br>
            <a:r>
              <a:rPr kumimoji="1" lang="zh-CN" altLang="en-US" sz="1800" dirty="0">
                <a:latin typeface="Times New Roman" panose="02020603050405020304" pitchFamily="18" charset="0"/>
              </a:rPr>
              <a:t>  划分为至多</a:t>
            </a:r>
            <a:r>
              <a:rPr kumimoji="1" lang="en-US" altLang="zh-CN" sz="1800" dirty="0">
                <a:latin typeface="Times New Roman" panose="02020603050405020304" pitchFamily="18" charset="0"/>
              </a:rPr>
              <a:t>4</a:t>
            </a:r>
            <a:r>
              <a:rPr kumimoji="1" lang="zh-CN" altLang="en-US" sz="1800" dirty="0">
                <a:latin typeface="Times New Roman" panose="02020603050405020304" pitchFamily="18" charset="0"/>
              </a:rPr>
              <a:t>个</a:t>
            </a:r>
            <a:r>
              <a:rPr kumimoji="1" lang="zh-CN" altLang="en-US" sz="1800" dirty="0">
                <a:solidFill>
                  <a:srgbClr val="CC0000"/>
                </a:solidFill>
                <a:latin typeface="Times New Roman" panose="02020603050405020304" pitchFamily="18" charset="0"/>
              </a:rPr>
              <a:t>基本分区（主分区）</a:t>
            </a:r>
          </a:p>
          <a:p>
            <a:pPr marL="182880" indent="-90805" algn="just" eaLnBrk="1" hangingPunct="1">
              <a:buClr>
                <a:srgbClr val="CC0000"/>
              </a:buClr>
              <a:buSzPct val="80000"/>
              <a:buFont typeface="Wingdings" panose="05000000000000000000" pitchFamily="2" charset="2"/>
              <a:buNone/>
            </a:pPr>
            <a:endParaRPr kumimoji="1" lang="zh-CN" altLang="en-US" sz="800" dirty="0">
              <a:latin typeface="Times New Roman" panose="02020603050405020304" pitchFamily="18" charset="0"/>
            </a:endParaRPr>
          </a:p>
          <a:p>
            <a:pPr marL="182880" indent="-90805"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每个分区的第</a:t>
            </a:r>
            <a:r>
              <a:rPr kumimoji="1" lang="en-US" altLang="zh-CN" sz="1800" dirty="0">
                <a:latin typeface="Times New Roman" panose="02020603050405020304" pitchFamily="18" charset="0"/>
              </a:rPr>
              <a:t>1</a:t>
            </a:r>
            <a:r>
              <a:rPr kumimoji="1" lang="zh-CN" altLang="en-US" sz="1800" dirty="0">
                <a:latin typeface="宋体" panose="02010600030101010101" pitchFamily="2" charset="-122"/>
              </a:rPr>
              <a:t>个扇区预留，可以作</a:t>
            </a:r>
            <a:br>
              <a:rPr kumimoji="1" lang="zh-CN" altLang="en-US" sz="1800" dirty="0">
                <a:latin typeface="宋体" panose="02010600030101010101" pitchFamily="2" charset="-122"/>
              </a:rPr>
            </a:br>
            <a:r>
              <a:rPr kumimoji="1" lang="zh-CN" altLang="en-US" sz="1800" dirty="0">
                <a:latin typeface="宋体" panose="02010600030101010101" pitchFamily="2" charset="-122"/>
              </a:rPr>
              <a:t> 为</a:t>
            </a:r>
            <a:r>
              <a:rPr kumimoji="1" lang="zh-CN" altLang="en-US" sz="1800" dirty="0">
                <a:solidFill>
                  <a:srgbClr val="CC0000"/>
                </a:solidFill>
                <a:latin typeface="Times New Roman" panose="02020603050405020304" pitchFamily="18" charset="0"/>
              </a:rPr>
              <a:t>引导扇区</a:t>
            </a:r>
          </a:p>
        </p:txBody>
      </p:sp>
      <p:sp>
        <p:nvSpPr>
          <p:cNvPr id="550921" name="Rectangle 9"/>
          <p:cNvSpPr>
            <a:spLocks noChangeArrowheads="1"/>
          </p:cNvSpPr>
          <p:nvPr/>
        </p:nvSpPr>
        <p:spPr bwMode="auto">
          <a:xfrm>
            <a:off x="1006475" y="3944938"/>
            <a:ext cx="7086600" cy="557212"/>
          </a:xfrm>
          <a:prstGeom prst="rect">
            <a:avLst/>
          </a:prstGeom>
          <a:solidFill>
            <a:srgbClr val="008000">
              <a:alpha val="50195"/>
            </a:srgbClr>
          </a:solidFill>
          <a:ln w="9525">
            <a:noFill/>
            <a:miter lim="800000"/>
          </a:ln>
        </p:spPr>
        <p:txBody>
          <a:bodyPr wrap="none" anchor="ctr"/>
          <a:lstStyle/>
          <a:p>
            <a:pPr eaLnBrk="1" hangingPunct="1"/>
            <a:endParaRPr lang="zh-CN" altLang="en-US"/>
          </a:p>
        </p:txBody>
      </p:sp>
      <p:sp>
        <p:nvSpPr>
          <p:cNvPr id="9"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0921"/>
                                        </p:tgtEl>
                                        <p:attrNameLst>
                                          <p:attrName>style.visibility</p:attrName>
                                        </p:attrNameLst>
                                      </p:cBhvr>
                                      <p:to>
                                        <p:strVal val="visible"/>
                                      </p:to>
                                    </p:set>
                                    <p:anim to="" calcmode="lin" valueType="num">
                                      <p:cBhvr>
                                        <p:cTn id="7" dur="1" fill="hold"/>
                                        <p:tgtEl>
                                          <p:spTgt spid="550921"/>
                                        </p:tgtEl>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0919"/>
                                        </p:tgtEl>
                                        <p:attrNameLst>
                                          <p:attrName>style.visibility</p:attrName>
                                        </p:attrNameLst>
                                      </p:cBhvr>
                                      <p:to>
                                        <p:strVal val="visible"/>
                                      </p:to>
                                    </p:set>
                                    <p:anim to="" calcmode="lin" valueType="num">
                                      <p:cBhvr>
                                        <p:cTn id="11" dur="1" fill="hold"/>
                                        <p:tgtEl>
                                          <p:spTgt spid="5509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9" grpId="0" animBg="1" autoUpdateAnimBg="0"/>
      <p:bldP spid="5509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667000" y="304800"/>
            <a:ext cx="3429000" cy="676275"/>
          </a:xfrm>
        </p:spPr>
        <p:txBody>
          <a:bodyPr/>
          <a:lstStyle/>
          <a:p>
            <a:pPr eaLnBrk="1" hangingPunct="1"/>
            <a:r>
              <a:rPr lang="en-US" altLang="zh-CN"/>
              <a:t>11.1 </a:t>
            </a:r>
            <a:r>
              <a:rPr lang="zh-CN" altLang="en-US"/>
              <a:t>磁盘结构</a:t>
            </a:r>
          </a:p>
        </p:txBody>
      </p:sp>
      <p:pic>
        <p:nvPicPr>
          <p:cNvPr id="8195"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8196" name="Rectangle 4"/>
          <p:cNvSpPr>
            <a:spLocks noChangeArrowheads="1"/>
          </p:cNvSpPr>
          <p:nvPr/>
        </p:nvSpPr>
        <p:spPr bwMode="auto">
          <a:xfrm>
            <a:off x="76200" y="2438400"/>
            <a:ext cx="8839200" cy="1470025"/>
          </a:xfrm>
          <a:prstGeom prst="rect">
            <a:avLst/>
          </a:prstGeom>
          <a:noFill/>
          <a:ln w="9525">
            <a:noFill/>
            <a:miter lim="800000"/>
          </a:ln>
        </p:spPr>
        <p:txBody>
          <a:bodyPr anchor="ctr"/>
          <a:lstStyle/>
          <a:p>
            <a:pPr algn="ctr" eaLnBrk="1" hangingPunct="1"/>
            <a:r>
              <a:rPr lang="zh-CN" altLang="en-US" sz="4800">
                <a:solidFill>
                  <a:srgbClr val="FF0000"/>
                </a:solidFill>
                <a:latin typeface="Arial Black" panose="020B0A04020102020204" pitchFamily="34" charset="0"/>
                <a:ea typeface="黑体" panose="02010609060101010101" pitchFamily="49" charset="-122"/>
              </a:rPr>
              <a:t>首先需要了解磁盘</a:t>
            </a:r>
            <a:r>
              <a:rPr lang="en-US" altLang="zh-CN" sz="4800">
                <a:solidFill>
                  <a:srgbClr val="FF0000"/>
                </a:solidFill>
                <a:latin typeface="Arial Black" panose="020B0A04020102020204" pitchFamily="34" charset="0"/>
                <a:ea typeface="黑体" panose="02010609060101010101" pitchFamily="49" charset="-122"/>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p:nvPr/>
        </p:nvGrpSpPr>
        <p:grpSpPr bwMode="auto">
          <a:xfrm>
            <a:off x="838200" y="1323975"/>
            <a:ext cx="7331075" cy="4924425"/>
            <a:chOff x="806" y="834"/>
            <a:chExt cx="4618" cy="3102"/>
          </a:xfrm>
        </p:grpSpPr>
        <p:pic>
          <p:nvPicPr>
            <p:cNvPr id="35846" name="Picture 3" descr="aaa"/>
            <p:cNvPicPr>
              <a:picLocks noChangeAspect="1" noChangeArrowheads="1"/>
            </p:cNvPicPr>
            <p:nvPr/>
          </p:nvPicPr>
          <p:blipFill>
            <a:blip r:embed="rId2" cstate="print"/>
            <a:srcRect/>
            <a:stretch>
              <a:fillRect/>
            </a:stretch>
          </p:blipFill>
          <p:spPr bwMode="auto">
            <a:xfrm>
              <a:off x="806" y="834"/>
              <a:ext cx="4618" cy="3102"/>
            </a:xfrm>
            <a:prstGeom prst="rect">
              <a:avLst/>
            </a:prstGeom>
            <a:noFill/>
            <a:ln w="9525">
              <a:noFill/>
              <a:miter lim="800000"/>
              <a:headEnd/>
              <a:tailEnd/>
            </a:ln>
          </p:spPr>
        </p:pic>
        <p:sp>
          <p:nvSpPr>
            <p:cNvPr id="35847"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551943" name="Rectangle 7"/>
          <p:cNvSpPr>
            <a:spLocks noChangeArrowheads="1"/>
          </p:cNvSpPr>
          <p:nvPr/>
        </p:nvSpPr>
        <p:spPr bwMode="auto">
          <a:xfrm>
            <a:off x="3657600" y="1157288"/>
            <a:ext cx="4343400" cy="1600200"/>
          </a:xfrm>
          <a:prstGeom prst="rect">
            <a:avLst/>
          </a:prstGeom>
          <a:solidFill>
            <a:srgbClr val="FFFFFF"/>
          </a:solidFill>
          <a:ln w="9525">
            <a:solidFill>
              <a:srgbClr val="0099FF"/>
            </a:solidFill>
            <a:miter lim="800000"/>
          </a:ln>
        </p:spPr>
        <p:txBody>
          <a:bodyPr wrap="none" anchor="ctr" anchorCtr="1"/>
          <a:lstStyle/>
          <a:p>
            <a:pPr algn="just" eaLnBrk="1" hangingPunct="1">
              <a:buClr>
                <a:srgbClr val="CC0000"/>
              </a:buClr>
              <a:buSzPct val="80000"/>
              <a:buFont typeface="Wingdings" panose="05000000000000000000" pitchFamily="2" charset="2"/>
              <a:buChar char="l"/>
            </a:pPr>
            <a:r>
              <a:rPr kumimoji="1" lang="en-US" altLang="zh-CN" sz="1800" dirty="0">
                <a:latin typeface="Times New Roman" panose="02020603050405020304" pitchFamily="18" charset="0"/>
              </a:rPr>
              <a:t> </a:t>
            </a:r>
            <a:r>
              <a:rPr kumimoji="1" lang="zh-CN" altLang="en-US" sz="1800" dirty="0">
                <a:latin typeface="Times New Roman" panose="02020603050405020304" pitchFamily="18" charset="0"/>
              </a:rPr>
              <a:t>扩展分区除第</a:t>
            </a:r>
            <a:r>
              <a:rPr kumimoji="1" lang="en-US" altLang="zh-CN" sz="1800" dirty="0">
                <a:latin typeface="Times New Roman" panose="02020603050405020304" pitchFamily="18" charset="0"/>
              </a:rPr>
              <a:t>1</a:t>
            </a:r>
            <a:r>
              <a:rPr kumimoji="1" lang="zh-CN" altLang="en-US" sz="1800" dirty="0">
                <a:latin typeface="Times New Roman" panose="02020603050405020304" pitchFamily="18" charset="0"/>
              </a:rPr>
              <a:t>个扇区外的其他部分还</a:t>
            </a:r>
            <a:br>
              <a:rPr kumimoji="1" lang="zh-CN" altLang="en-US" sz="1800" dirty="0">
                <a:latin typeface="Times New Roman" panose="02020603050405020304" pitchFamily="18" charset="0"/>
              </a:rPr>
            </a:br>
            <a:r>
              <a:rPr kumimoji="1" lang="zh-CN" altLang="en-US" sz="1800" dirty="0">
                <a:latin typeface="Times New Roman" panose="02020603050405020304" pitchFamily="18" charset="0"/>
              </a:rPr>
              <a:t>    可以看做一个硬盘，继续分区</a:t>
            </a:r>
          </a:p>
          <a:p>
            <a:pPr algn="just" eaLnBrk="1" hangingPunct="1">
              <a:buClr>
                <a:srgbClr val="CC0000"/>
              </a:buClr>
              <a:buSzPct val="80000"/>
              <a:buFont typeface="Wingdings" panose="05000000000000000000" pitchFamily="2" charset="2"/>
              <a:buNone/>
            </a:pPr>
            <a:r>
              <a:rPr kumimoji="1" lang="zh-CN" altLang="en-US" sz="800" dirty="0">
                <a:latin typeface="Times New Roman" panose="02020603050405020304" pitchFamily="18" charset="0"/>
              </a:rPr>
              <a:t>    </a:t>
            </a:r>
          </a:p>
          <a:p>
            <a:pPr algn="just" eaLnBrk="1" hangingPunct="1">
              <a:buClr>
                <a:srgbClr val="CC0000"/>
              </a:buClr>
              <a:buSzPct val="80000"/>
              <a:buFont typeface="Wingdings" panose="05000000000000000000" pitchFamily="2" charset="2"/>
              <a:buChar char="l"/>
            </a:pPr>
            <a:r>
              <a:rPr kumimoji="1" lang="zh-CN" altLang="en-US" sz="1800" dirty="0">
                <a:latin typeface="Times New Roman" panose="02020603050405020304" pitchFamily="18" charset="0"/>
              </a:rPr>
              <a:t> 这样的分区</a:t>
            </a:r>
            <a:r>
              <a:rPr kumimoji="1" lang="zh-CN" altLang="en-US" sz="1800" dirty="0">
                <a:latin typeface="宋体" panose="02010600030101010101" pitchFamily="2" charset="-122"/>
              </a:rPr>
              <a:t>可以无限制地重复进行，直</a:t>
            </a:r>
            <a:br>
              <a:rPr kumimoji="1" lang="zh-CN" altLang="en-US" sz="1800" dirty="0">
                <a:latin typeface="宋体" panose="02010600030101010101" pitchFamily="2" charset="-122"/>
              </a:rPr>
            </a:br>
            <a:r>
              <a:rPr kumimoji="1" lang="zh-CN" altLang="en-US" sz="1800" dirty="0">
                <a:latin typeface="宋体" panose="02010600030101010101" pitchFamily="2" charset="-122"/>
              </a:rPr>
              <a:t>  到硬盘划分完成为止</a:t>
            </a:r>
            <a:endParaRPr kumimoji="1" lang="zh-CN" altLang="en-US" sz="1800" dirty="0">
              <a:latin typeface="Times New Roman" panose="02020603050405020304" pitchFamily="18" charset="0"/>
            </a:endParaRPr>
          </a:p>
        </p:txBody>
      </p:sp>
      <p:sp>
        <p:nvSpPr>
          <p:cNvPr id="551945" name="Rectangle 9"/>
          <p:cNvSpPr>
            <a:spLocks noChangeArrowheads="1"/>
          </p:cNvSpPr>
          <p:nvPr/>
        </p:nvSpPr>
        <p:spPr bwMode="auto">
          <a:xfrm>
            <a:off x="3841750" y="3944938"/>
            <a:ext cx="2684463" cy="557212"/>
          </a:xfrm>
          <a:prstGeom prst="rect">
            <a:avLst/>
          </a:prstGeom>
          <a:solidFill>
            <a:srgbClr val="008000">
              <a:alpha val="50195"/>
            </a:srgbClr>
          </a:solidFill>
          <a:ln w="9525">
            <a:noFill/>
            <a:miter lim="800000"/>
          </a:ln>
        </p:spPr>
        <p:txBody>
          <a:bodyPr wrap="none" anchor="ctr"/>
          <a:lstStyle/>
          <a:p>
            <a:pPr eaLnBrk="1" hangingPunct="1"/>
            <a:endParaRPr lang="zh-CN" altLang="en-US"/>
          </a:p>
        </p:txBody>
      </p:sp>
      <p:sp>
        <p:nvSpPr>
          <p:cNvPr id="9"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1945"/>
                                        </p:tgtEl>
                                        <p:attrNameLst>
                                          <p:attrName>style.visibility</p:attrName>
                                        </p:attrNameLst>
                                      </p:cBhvr>
                                      <p:to>
                                        <p:strVal val="visible"/>
                                      </p:to>
                                    </p:set>
                                    <p:anim to="" calcmode="lin" valueType="num">
                                      <p:cBhvr>
                                        <p:cTn id="7" dur="1" fill="hold"/>
                                        <p:tgtEl>
                                          <p:spTgt spid="551945"/>
                                        </p:tgtEl>
                                      </p:cBhvr>
                                    </p:anim>
                                  </p:childTnLst>
                                </p:cTn>
                              </p:par>
                            </p:childTnLst>
                          </p:cTn>
                        </p:par>
                        <p:par>
                          <p:cTn id="8" fill="hold">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551943"/>
                                        </p:tgtEl>
                                        <p:attrNameLst>
                                          <p:attrName>style.visibility</p:attrName>
                                        </p:attrNameLst>
                                      </p:cBhvr>
                                      <p:to>
                                        <p:strVal val="visible"/>
                                      </p:to>
                                    </p:set>
                                    <p:anim to="" calcmode="lin" valueType="num">
                                      <p:cBhvr>
                                        <p:cTn id="11" dur="1" fill="hold"/>
                                        <p:tgtEl>
                                          <p:spTgt spid="55194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3" grpId="0" animBg="1" autoUpdateAnimBg="0"/>
      <p:bldP spid="5519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p:nvPr/>
        </p:nvGrpSpPr>
        <p:grpSpPr bwMode="auto">
          <a:xfrm>
            <a:off x="990600" y="1323975"/>
            <a:ext cx="7331075" cy="4924425"/>
            <a:chOff x="806" y="834"/>
            <a:chExt cx="4618" cy="3102"/>
          </a:xfrm>
        </p:grpSpPr>
        <p:pic>
          <p:nvPicPr>
            <p:cNvPr id="36869" name="Picture 3" descr="aaa"/>
            <p:cNvPicPr>
              <a:picLocks noChangeAspect="1" noChangeArrowheads="1"/>
            </p:cNvPicPr>
            <p:nvPr/>
          </p:nvPicPr>
          <p:blipFill>
            <a:blip r:embed="rId3" cstate="print"/>
            <a:srcRect/>
            <a:stretch>
              <a:fillRect/>
            </a:stretch>
          </p:blipFill>
          <p:spPr bwMode="auto">
            <a:xfrm>
              <a:off x="806" y="834"/>
              <a:ext cx="4618" cy="3102"/>
            </a:xfrm>
            <a:prstGeom prst="rect">
              <a:avLst/>
            </a:prstGeom>
            <a:noFill/>
            <a:ln w="9525">
              <a:noFill/>
              <a:miter lim="800000"/>
              <a:headEnd/>
              <a:tailEnd/>
            </a:ln>
          </p:spPr>
        </p:pic>
        <p:sp>
          <p:nvSpPr>
            <p:cNvPr id="36870" name="Rectangle 4"/>
            <p:cNvSpPr>
              <a:spLocks noChangeArrowheads="1"/>
            </p:cNvSpPr>
            <p:nvPr/>
          </p:nvSpPr>
          <p:spPr bwMode="auto">
            <a:xfrm>
              <a:off x="3360" y="3648"/>
              <a:ext cx="1872" cy="144"/>
            </a:xfrm>
            <a:prstGeom prst="rect">
              <a:avLst/>
            </a:prstGeom>
            <a:noFill/>
            <a:ln w="9525">
              <a:noFill/>
              <a:miter lim="800000"/>
            </a:ln>
          </p:spPr>
          <p:txBody>
            <a:bodyPr wrap="none" anchor="ctr"/>
            <a:lstStyle/>
            <a:p>
              <a:pPr algn="ctr" eaLnBrk="1" hangingPunct="1"/>
              <a:r>
                <a:rPr kumimoji="1" lang="en-US" altLang="zh-CN" sz="1800" i="1">
                  <a:solidFill>
                    <a:schemeClr val="tx2"/>
                  </a:solidFill>
                  <a:latin typeface="Times New Roman" panose="02020603050405020304" pitchFamily="18" charset="0"/>
                </a:rPr>
                <a:t>Example hard disk layout</a:t>
              </a:r>
              <a:endParaRPr kumimoji="1" lang="en-US" altLang="zh-CN" sz="4400" b="0">
                <a:solidFill>
                  <a:schemeClr val="tx2"/>
                </a:solidFill>
                <a:latin typeface="Times New Roman" panose="02020603050405020304" pitchFamily="18" charset="0"/>
              </a:endParaRPr>
            </a:p>
          </p:txBody>
        </p:sp>
      </p:grpSp>
      <p:sp>
        <p:nvSpPr>
          <p:cNvPr id="552968" name="Rectangle 8"/>
          <p:cNvSpPr>
            <a:spLocks noChangeArrowheads="1"/>
          </p:cNvSpPr>
          <p:nvPr/>
        </p:nvSpPr>
        <p:spPr bwMode="auto">
          <a:xfrm>
            <a:off x="1196974" y="1219200"/>
            <a:ext cx="6918325" cy="4572000"/>
          </a:xfrm>
          <a:prstGeom prst="rect">
            <a:avLst/>
          </a:prstGeom>
          <a:solidFill>
            <a:srgbClr val="FFFFFF"/>
          </a:solidFill>
          <a:ln w="9525">
            <a:solidFill>
              <a:srgbClr val="0099FF"/>
            </a:solidFill>
            <a:miter lim="800000"/>
          </a:ln>
        </p:spPr>
        <p:txBody>
          <a:bodyPr wrap="none"/>
          <a:lstStyle/>
          <a:p>
            <a:pPr marL="274955" indent="-182880" algn="just" eaLnBrk="1" hangingPunct="1"/>
            <a:r>
              <a:rPr kumimoji="1" lang="en-US" altLang="zh-CN" sz="2000" u="sng" dirty="0">
                <a:solidFill>
                  <a:schemeClr val="hlink"/>
                </a:solidFill>
                <a:latin typeface="Times New Roman" panose="02020603050405020304" pitchFamily="18" charset="0"/>
              </a:rPr>
              <a:t>  </a:t>
            </a:r>
            <a:r>
              <a:rPr kumimoji="1" lang="zh-CN" altLang="en-US" sz="2000" u="sng" dirty="0">
                <a:solidFill>
                  <a:schemeClr val="hlink"/>
                </a:solidFill>
                <a:latin typeface="Times New Roman" panose="02020603050405020304" pitchFamily="18" charset="0"/>
              </a:rPr>
              <a:t>概念   </a:t>
            </a:r>
          </a:p>
          <a:p>
            <a:pPr marL="274955" indent="-182880" algn="just" eaLnBrk="1" hangingPunct="1"/>
            <a:endParaRPr kumimoji="1" lang="zh-CN" altLang="en-US" sz="1800" u="sng"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扇区</a:t>
            </a:r>
            <a:r>
              <a:rPr kumimoji="1" lang="zh-CN" altLang="en-US" sz="1800" dirty="0">
                <a:latin typeface="宋体" panose="02010600030101010101" pitchFamily="2" charset="-122"/>
              </a:rPr>
              <a:t> － 物理盘存储空间基本编址单位，一般为</a:t>
            </a:r>
            <a:r>
              <a:rPr kumimoji="1" lang="en-US" altLang="zh-CN" sz="1800" dirty="0">
                <a:latin typeface="宋体" panose="02010600030101010101" pitchFamily="2" charset="-122"/>
              </a:rPr>
              <a:t>512</a:t>
            </a:r>
            <a:r>
              <a:rPr kumimoji="1" lang="zh-CN" altLang="en-US" sz="1800" dirty="0">
                <a:latin typeface="宋体" panose="02010600030101010101" pitchFamily="2" charset="-122"/>
              </a:rPr>
              <a:t>字节</a:t>
            </a:r>
          </a:p>
          <a:p>
            <a:pPr marL="274955" indent="-182880" algn="just" eaLnBrk="1" hangingPunct="1">
              <a:buClr>
                <a:srgbClr val="CC0000"/>
              </a:buClr>
              <a:buSzPct val="80000"/>
              <a:buFont typeface="Wingdings" panose="05000000000000000000" pitchFamily="2" charset="2"/>
              <a:buNone/>
            </a:pPr>
            <a:endParaRPr kumimoji="1" lang="zh-CN" altLang="en-US" sz="800"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主引导记录</a:t>
            </a:r>
            <a:r>
              <a:rPr kumimoji="1" lang="en-US" altLang="zh-CN" sz="2000" dirty="0" err="1">
                <a:solidFill>
                  <a:srgbClr val="0000CC"/>
                </a:solidFill>
                <a:latin typeface="宋体" panose="02010600030101010101" pitchFamily="2" charset="-122"/>
              </a:rPr>
              <a:t>MBR</a:t>
            </a:r>
            <a:r>
              <a:rPr kumimoji="1" lang="en-US" altLang="zh-CN" sz="1800" dirty="0">
                <a:latin typeface="宋体" panose="02010600030101010101" pitchFamily="2" charset="-122"/>
              </a:rPr>
              <a:t> </a:t>
            </a:r>
            <a:r>
              <a:rPr kumimoji="1" lang="zh-CN" altLang="en-US" sz="1800" dirty="0">
                <a:latin typeface="宋体" panose="02010600030101010101" pitchFamily="2" charset="-122"/>
              </a:rPr>
              <a:t>－ 硬盘的第</a:t>
            </a:r>
            <a:r>
              <a:rPr kumimoji="1" lang="en-US" altLang="zh-CN" sz="1800" dirty="0">
                <a:latin typeface="宋体" panose="02010600030101010101" pitchFamily="2" charset="-122"/>
              </a:rPr>
              <a:t>1</a:t>
            </a:r>
            <a:r>
              <a:rPr kumimoji="1" lang="zh-CN" altLang="en-US" sz="1800" dirty="0">
                <a:latin typeface="宋体" panose="02010600030101010101" pitchFamily="2" charset="-122"/>
              </a:rPr>
              <a:t>个扇区的内容，</a:t>
            </a:r>
          </a:p>
          <a:p>
            <a:pPr marL="274955" indent="-182880" algn="just" eaLnBrk="1" hangingPunct="1">
              <a:buClr>
                <a:srgbClr val="CC0000"/>
              </a:buClr>
              <a:buSzPct val="80000"/>
              <a:buFont typeface="Wingdings" panose="05000000000000000000" pitchFamily="2" charset="2"/>
              <a:buNone/>
            </a:pPr>
            <a:r>
              <a:rPr kumimoji="1" lang="zh-CN" altLang="en-US" sz="1800" dirty="0">
                <a:latin typeface="宋体" panose="02010600030101010101" pitchFamily="2" charset="-122"/>
              </a:rPr>
              <a:t>                     含引导代码和主分区表</a:t>
            </a:r>
          </a:p>
          <a:p>
            <a:pPr marL="274955" indent="-182880" algn="just" eaLnBrk="1" hangingPunct="1">
              <a:buClr>
                <a:srgbClr val="CC0000"/>
              </a:buClr>
              <a:buSzPct val="80000"/>
              <a:buFont typeface="Wingdings" panose="05000000000000000000" pitchFamily="2" charset="2"/>
              <a:buChar char="l"/>
            </a:pPr>
            <a:endParaRPr kumimoji="1" lang="zh-CN" altLang="en-US" sz="800"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分区</a:t>
            </a:r>
            <a:r>
              <a:rPr kumimoji="1" lang="zh-CN" altLang="en-US" sz="1800" dirty="0">
                <a:latin typeface="宋体" panose="02010600030101010101" pitchFamily="2" charset="-122"/>
              </a:rPr>
              <a:t> － 硬盘中可以作为逻辑盘管理的一组扇区集合</a:t>
            </a:r>
          </a:p>
          <a:p>
            <a:pPr marL="274955" indent="-182880" algn="just" eaLnBrk="1" hangingPunct="1">
              <a:buClr>
                <a:srgbClr val="CC0000"/>
              </a:buClr>
              <a:buSzPct val="80000"/>
              <a:buFont typeface="Wingdings" panose="05000000000000000000" pitchFamily="2" charset="2"/>
              <a:buChar char="l"/>
            </a:pPr>
            <a:endParaRPr kumimoji="1" lang="zh-CN" altLang="en-US" sz="800"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可扩展分区</a:t>
            </a:r>
            <a:r>
              <a:rPr kumimoji="1" lang="zh-CN" altLang="en-US" sz="1800" dirty="0">
                <a:latin typeface="宋体" panose="02010600030101010101" pitchFamily="2" charset="-122"/>
              </a:rPr>
              <a:t>－ 可以继续划分成“分区”的硬盘分区</a:t>
            </a:r>
          </a:p>
          <a:p>
            <a:pPr marL="274955" indent="-182880" algn="just" eaLnBrk="1" hangingPunct="1">
              <a:buClr>
                <a:srgbClr val="CC0000"/>
              </a:buClr>
              <a:buSzPct val="80000"/>
              <a:buFont typeface="Wingdings" panose="05000000000000000000" pitchFamily="2" charset="2"/>
              <a:buChar char="l"/>
            </a:pPr>
            <a:endParaRPr kumimoji="1" lang="zh-CN" altLang="en-US" sz="800"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引导（活动）分区</a:t>
            </a:r>
            <a:r>
              <a:rPr kumimoji="1" lang="zh-CN" altLang="en-US" sz="1800" dirty="0">
                <a:latin typeface="宋体" panose="02010600030101010101" pitchFamily="2" charset="-122"/>
              </a:rPr>
              <a:t> － 标记有可引导标记的硬盘分区，</a:t>
            </a:r>
            <a:endParaRPr kumimoji="1" lang="en-US" altLang="zh-CN" sz="1800" dirty="0">
              <a:latin typeface="宋体" panose="02010600030101010101" pitchFamily="2" charset="-122"/>
            </a:endParaRPr>
          </a:p>
          <a:p>
            <a:pPr marL="92075" algn="just" eaLnBrk="1" hangingPunct="1">
              <a:buClr>
                <a:srgbClr val="CC0000"/>
              </a:buClr>
              <a:buSzPct val="80000"/>
            </a:pPr>
            <a:r>
              <a:rPr kumimoji="1" lang="en-US" altLang="zh-CN" sz="1800" dirty="0">
                <a:latin typeface="宋体" panose="02010600030101010101" pitchFamily="2" charset="-122"/>
              </a:rPr>
              <a:t>               </a:t>
            </a:r>
            <a:r>
              <a:rPr kumimoji="1" lang="zh-CN" altLang="en-US" sz="1800" dirty="0">
                <a:latin typeface="宋体" panose="02010600030101010101" pitchFamily="2" charset="-122"/>
              </a:rPr>
              <a:t>这种分区有引导扇区和引导文件</a:t>
            </a:r>
          </a:p>
          <a:p>
            <a:pPr marL="274955" indent="-182880" algn="just" eaLnBrk="1" hangingPunct="1">
              <a:buClr>
                <a:srgbClr val="CC0000"/>
              </a:buClr>
              <a:buSzPct val="80000"/>
              <a:buFont typeface="Wingdings" panose="05000000000000000000" pitchFamily="2" charset="2"/>
              <a:buChar char="l"/>
            </a:pPr>
            <a:endParaRPr kumimoji="1" lang="zh-CN" altLang="en-US" sz="800" dirty="0">
              <a:latin typeface="宋体" panose="02010600030101010101" pitchFamily="2" charset="-122"/>
            </a:endParaRPr>
          </a:p>
          <a:p>
            <a:pPr marL="274955" indent="-182880" algn="just" eaLnBrk="1" hangingPunct="1">
              <a:buClr>
                <a:srgbClr val="CC0000"/>
              </a:buClr>
              <a:buSzPct val="80000"/>
              <a:buFont typeface="Wingdings" panose="05000000000000000000" pitchFamily="2" charset="2"/>
              <a:buChar char="l"/>
            </a:pPr>
            <a:r>
              <a:rPr kumimoji="1" lang="zh-CN" altLang="en-US" sz="1800" dirty="0">
                <a:latin typeface="宋体" panose="02010600030101010101" pitchFamily="2" charset="-122"/>
              </a:rPr>
              <a:t> </a:t>
            </a:r>
            <a:r>
              <a:rPr kumimoji="1" lang="zh-CN" altLang="en-US" sz="2000" dirty="0">
                <a:solidFill>
                  <a:srgbClr val="0000CC"/>
                </a:solidFill>
                <a:latin typeface="宋体" panose="02010600030101010101" pitchFamily="2" charset="-122"/>
              </a:rPr>
              <a:t>引导扇区</a:t>
            </a:r>
            <a:r>
              <a:rPr kumimoji="1" lang="zh-CN" altLang="en-US" sz="1800" dirty="0">
                <a:latin typeface="宋体" panose="02010600030101010101" pitchFamily="2" charset="-122"/>
              </a:rPr>
              <a:t> － 引导分区的第</a:t>
            </a:r>
            <a:r>
              <a:rPr kumimoji="1" lang="en-US" altLang="zh-CN" sz="1800" dirty="0">
                <a:latin typeface="宋体" panose="02010600030101010101" pitchFamily="2" charset="-122"/>
              </a:rPr>
              <a:t>1</a:t>
            </a:r>
            <a:r>
              <a:rPr kumimoji="1" lang="zh-CN" altLang="en-US" sz="1800" dirty="0">
                <a:latin typeface="宋体" panose="02010600030101010101" pitchFamily="2" charset="-122"/>
              </a:rPr>
              <a:t>个扇区</a:t>
            </a:r>
          </a:p>
        </p:txBody>
      </p:sp>
      <p:sp>
        <p:nvSpPr>
          <p:cNvPr id="8"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552968"/>
                                        </p:tgtEl>
                                        <p:attrNameLst>
                                          <p:attrName>style.visibility</p:attrName>
                                        </p:attrNameLst>
                                      </p:cBhvr>
                                      <p:to>
                                        <p:strVal val="visible"/>
                                      </p:to>
                                    </p:set>
                                    <p:anim to="" calcmode="lin" valueType="num">
                                      <p:cBhvr>
                                        <p:cTn id="7" dur="1" fill="hold"/>
                                        <p:tgtEl>
                                          <p:spTgt spid="55296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图片 3" descr="http://hiphotos.baidu.com/zyf2884020/pic/item/d04c0a540e7bea503b2935cc.jpg"/>
          <p:cNvPicPr>
            <a:picLocks noChangeAspect="1" noChangeArrowheads="1"/>
          </p:cNvPicPr>
          <p:nvPr/>
        </p:nvPicPr>
        <p:blipFill>
          <a:blip r:embed="rId3" cstate="print"/>
          <a:srcRect t="12842" b="14432"/>
          <a:stretch>
            <a:fillRect/>
          </a:stretch>
        </p:blipFill>
        <p:spPr bwMode="auto">
          <a:xfrm>
            <a:off x="0" y="1066800"/>
            <a:ext cx="5778500" cy="1398588"/>
          </a:xfrm>
          <a:prstGeom prst="rect">
            <a:avLst/>
          </a:prstGeom>
          <a:noFill/>
          <a:ln w="9525">
            <a:noFill/>
            <a:miter lim="800000"/>
            <a:headEnd/>
            <a:tailEnd/>
          </a:ln>
        </p:spPr>
      </p:pic>
      <p:pic>
        <p:nvPicPr>
          <p:cNvPr id="37892" name="图片 4" descr="http://hiphotos.baidu.com/zyf2884020/pic/item/c2dd2ed3448a5b7b960a16cc.jpg"/>
          <p:cNvPicPr>
            <a:picLocks noChangeAspect="1" noChangeArrowheads="1"/>
          </p:cNvPicPr>
          <p:nvPr/>
        </p:nvPicPr>
        <p:blipFill>
          <a:blip r:embed="rId4" cstate="print"/>
          <a:srcRect t="8372" b="14867"/>
          <a:stretch>
            <a:fillRect/>
          </a:stretch>
        </p:blipFill>
        <p:spPr bwMode="auto">
          <a:xfrm>
            <a:off x="0" y="2831306"/>
            <a:ext cx="5778500" cy="1362075"/>
          </a:xfrm>
          <a:prstGeom prst="rect">
            <a:avLst/>
          </a:prstGeom>
          <a:noFill/>
          <a:ln w="9525">
            <a:noFill/>
            <a:miter lim="800000"/>
            <a:headEnd/>
            <a:tailEnd/>
          </a:ln>
        </p:spPr>
      </p:pic>
      <p:pic>
        <p:nvPicPr>
          <p:cNvPr id="37893" name="图片 5" descr="http://hiphotos.baidu.com/zyf2884020/pic/item/4ab00dd4ab8a9d4ea08bb7cd.jpg"/>
          <p:cNvPicPr>
            <a:picLocks noChangeAspect="1" noChangeArrowheads="1"/>
          </p:cNvPicPr>
          <p:nvPr/>
        </p:nvPicPr>
        <p:blipFill>
          <a:blip r:embed="rId5" cstate="print"/>
          <a:srcRect/>
          <a:stretch>
            <a:fillRect/>
          </a:stretch>
        </p:blipFill>
        <p:spPr bwMode="auto">
          <a:xfrm>
            <a:off x="-3629" y="4595813"/>
            <a:ext cx="5778500" cy="1657350"/>
          </a:xfrm>
          <a:prstGeom prst="rect">
            <a:avLst/>
          </a:prstGeom>
          <a:noFill/>
          <a:ln w="9525">
            <a:noFill/>
            <a:miter lim="800000"/>
            <a:headEnd/>
            <a:tailEnd/>
          </a:ln>
        </p:spPr>
      </p:pic>
      <p:sp>
        <p:nvSpPr>
          <p:cNvPr id="35846" name="矩形 1"/>
          <p:cNvSpPr>
            <a:spLocks noChangeArrowheads="1"/>
          </p:cNvSpPr>
          <p:nvPr/>
        </p:nvSpPr>
        <p:spPr bwMode="auto">
          <a:xfrm>
            <a:off x="5892800" y="1092200"/>
            <a:ext cx="3276600" cy="2462213"/>
          </a:xfrm>
          <a:prstGeom prst="rect">
            <a:avLst/>
          </a:prstGeom>
          <a:noFill/>
          <a:ln w="9525">
            <a:noFill/>
            <a:miter lim="800000"/>
          </a:ln>
        </p:spPr>
        <p:txBody>
          <a:bodyPr>
            <a:spAutoFit/>
          </a:bodyPr>
          <a:lstStyle/>
          <a:p>
            <a:pPr eaLnBrk="1" hangingPunct="1"/>
            <a:r>
              <a:rPr lang="zh-CN" altLang="en-US" sz="1400" dirty="0"/>
              <a:t>    在</a:t>
            </a:r>
            <a:r>
              <a:rPr lang="en-US" altLang="zh-CN" sz="1400" dirty="0" err="1"/>
              <a:t>MBR</a:t>
            </a:r>
            <a:r>
              <a:rPr lang="zh-CN" altLang="en-US" sz="1400" dirty="0"/>
              <a:t>分区表中</a:t>
            </a:r>
            <a:r>
              <a:rPr lang="zh-CN" altLang="en-US" sz="1400" dirty="0">
                <a:solidFill>
                  <a:srgbClr val="FF0000"/>
                </a:solidFill>
              </a:rPr>
              <a:t>最多</a:t>
            </a:r>
            <a:r>
              <a:rPr lang="en-US" altLang="zh-CN" sz="1400" dirty="0"/>
              <a:t>4</a:t>
            </a:r>
            <a:r>
              <a:rPr lang="zh-CN" altLang="en-US" sz="1400" dirty="0"/>
              <a:t>个主分区或者</a:t>
            </a:r>
            <a:r>
              <a:rPr lang="en-US" altLang="zh-CN" sz="1400" dirty="0"/>
              <a:t>3</a:t>
            </a:r>
            <a:r>
              <a:rPr lang="zh-CN" altLang="en-US" sz="1400" dirty="0"/>
              <a:t>个主分区</a:t>
            </a:r>
            <a:r>
              <a:rPr lang="en-US" altLang="zh-CN" sz="1400" dirty="0"/>
              <a:t>+1</a:t>
            </a:r>
            <a:r>
              <a:rPr lang="zh-CN" altLang="en-US" sz="1400" dirty="0"/>
              <a:t>个扩展分区，也就是说扩展分区只能有一个，然后可以再细分为多个逻辑分区。</a:t>
            </a:r>
            <a:endParaRPr lang="en-US" altLang="zh-CN" sz="1400" baseline="30000" dirty="0"/>
          </a:p>
          <a:p>
            <a:pPr eaLnBrk="1" hangingPunct="1"/>
            <a:r>
              <a:rPr lang="zh-CN" altLang="zh-CN" sz="1400" dirty="0"/>
              <a:t>　</a:t>
            </a:r>
            <a:r>
              <a:rPr lang="en-US" altLang="zh-CN" sz="1400" dirty="0" err="1"/>
              <a:t>MBR</a:t>
            </a:r>
            <a:r>
              <a:rPr lang="zh-CN" altLang="zh-CN" sz="1400" dirty="0"/>
              <a:t>由三部分构成：</a:t>
            </a:r>
            <a:br>
              <a:rPr lang="en-US" altLang="zh-CN" sz="1400" dirty="0"/>
            </a:br>
            <a:r>
              <a:rPr lang="zh-CN" altLang="zh-CN" sz="1400" dirty="0"/>
              <a:t>　</a:t>
            </a:r>
            <a:r>
              <a:rPr lang="en-US" altLang="zh-CN" sz="1400" dirty="0"/>
              <a:t>1</a:t>
            </a:r>
            <a:r>
              <a:rPr lang="zh-CN" altLang="zh-CN" sz="1400" dirty="0"/>
              <a:t>．主引导程序代码，占</a:t>
            </a:r>
            <a:r>
              <a:rPr lang="en-US" altLang="zh-CN" sz="1400" dirty="0"/>
              <a:t>446</a:t>
            </a:r>
            <a:r>
              <a:rPr lang="zh-CN" altLang="zh-CN" sz="1400" dirty="0"/>
              <a:t>字节</a:t>
            </a:r>
            <a:br>
              <a:rPr lang="en-US" altLang="zh-CN" sz="1400" dirty="0"/>
            </a:br>
            <a:r>
              <a:rPr lang="zh-CN" altLang="zh-CN" sz="1400" dirty="0"/>
              <a:t>　</a:t>
            </a:r>
            <a:r>
              <a:rPr lang="en-US" altLang="zh-CN" sz="1400" dirty="0"/>
              <a:t>2</a:t>
            </a:r>
            <a:r>
              <a:rPr lang="zh-CN" altLang="zh-CN" sz="1400" dirty="0"/>
              <a:t>．硬盘分区表</a:t>
            </a:r>
            <a:r>
              <a:rPr lang="en-US" altLang="zh-CN" sz="1400" dirty="0" err="1"/>
              <a:t>DPT</a:t>
            </a:r>
            <a:r>
              <a:rPr lang="zh-CN" altLang="zh-CN" sz="1400" dirty="0"/>
              <a:t>，占</a:t>
            </a:r>
            <a:r>
              <a:rPr lang="en-US" altLang="zh-CN" sz="1400" dirty="0"/>
              <a:t>64</a:t>
            </a:r>
            <a:r>
              <a:rPr lang="zh-CN" altLang="zh-CN" sz="1400" dirty="0"/>
              <a:t>字节</a:t>
            </a:r>
            <a:br>
              <a:rPr lang="en-US" altLang="zh-CN" sz="1400" dirty="0"/>
            </a:br>
            <a:r>
              <a:rPr lang="zh-CN" altLang="zh-CN" sz="1400" dirty="0"/>
              <a:t>　</a:t>
            </a:r>
            <a:r>
              <a:rPr lang="en-US" altLang="zh-CN" sz="1400" dirty="0"/>
              <a:t>3</a:t>
            </a:r>
            <a:r>
              <a:rPr lang="zh-CN" altLang="zh-CN" sz="1400" dirty="0"/>
              <a:t>．主引导扇区结束标志</a:t>
            </a:r>
            <a:r>
              <a:rPr lang="en-US" altLang="zh-CN" sz="1400" dirty="0" err="1"/>
              <a:t>AA55H</a:t>
            </a:r>
            <a:endParaRPr lang="zh-CN" altLang="zh-CN" sz="1400" dirty="0"/>
          </a:p>
          <a:p>
            <a:pPr eaLnBrk="1" hangingPunct="1"/>
            <a:r>
              <a:rPr lang="en-US" altLang="zh-CN" sz="1400" dirty="0"/>
              <a:t>    </a:t>
            </a:r>
            <a:r>
              <a:rPr lang="zh-CN" altLang="zh-CN" sz="1400" dirty="0"/>
              <a:t>系统在分区时，各分区都不允许跨柱面，即均以柱面为单位，这就是通常所说的分区粒度。</a:t>
            </a:r>
            <a:endParaRPr lang="zh-CN" altLang="en-US" sz="1400" dirty="0"/>
          </a:p>
        </p:txBody>
      </p:sp>
      <p:sp>
        <p:nvSpPr>
          <p:cNvPr id="2" name="矩形 1"/>
          <p:cNvSpPr>
            <a:spLocks noChangeArrowheads="1"/>
          </p:cNvSpPr>
          <p:nvPr/>
        </p:nvSpPr>
        <p:spPr bwMode="auto">
          <a:xfrm>
            <a:off x="5855457" y="3886200"/>
            <a:ext cx="3124200" cy="1600438"/>
          </a:xfrm>
          <a:prstGeom prst="rect">
            <a:avLst/>
          </a:prstGeom>
          <a:noFill/>
          <a:ln w="9525">
            <a:noFill/>
            <a:miter lim="800000"/>
          </a:ln>
        </p:spPr>
        <p:txBody>
          <a:bodyPr wrap="square">
            <a:spAutoFit/>
          </a:bodyPr>
          <a:lstStyle/>
          <a:p>
            <a:endParaRPr lang="zh-CN" altLang="en-US" sz="1400" dirty="0"/>
          </a:p>
          <a:p>
            <a:r>
              <a:rPr lang="zh-CN" altLang="en-US" sz="1400" dirty="0"/>
              <a:t>主引导程序功能：</a:t>
            </a:r>
            <a:endParaRPr lang="en-US" altLang="zh-CN" sz="1400" dirty="0"/>
          </a:p>
          <a:p>
            <a:r>
              <a:rPr lang="en-US" altLang="zh-CN" sz="1400" dirty="0"/>
              <a:t>1)</a:t>
            </a:r>
            <a:r>
              <a:rPr lang="zh-CN" altLang="en-US" sz="1400" dirty="0"/>
              <a:t>扫描分区表查找活动分区（安装了操作系统的分区）</a:t>
            </a:r>
          </a:p>
          <a:p>
            <a:r>
              <a:rPr lang="en-US" altLang="zh-CN" sz="1400" dirty="0"/>
              <a:t>2)</a:t>
            </a:r>
            <a:r>
              <a:rPr lang="zh-CN" altLang="en-US" sz="1400" dirty="0"/>
              <a:t>寻找活动分区的起始扇区</a:t>
            </a:r>
          </a:p>
          <a:p>
            <a:r>
              <a:rPr lang="en-US" altLang="zh-CN" sz="1400" dirty="0"/>
              <a:t>3)</a:t>
            </a:r>
            <a:r>
              <a:rPr lang="zh-CN" altLang="en-US" sz="1400" dirty="0"/>
              <a:t>将活动分区的引导扇区读到内存</a:t>
            </a:r>
          </a:p>
          <a:p>
            <a:r>
              <a:rPr lang="en-US" altLang="zh-CN" sz="1400" dirty="0"/>
              <a:t>4)</a:t>
            </a:r>
            <a:r>
              <a:rPr lang="zh-CN" altLang="en-US" sz="1400" dirty="0"/>
              <a:t>执行引导扇区的运行代码</a:t>
            </a:r>
          </a:p>
        </p:txBody>
      </p:sp>
      <p:sp>
        <p:nvSpPr>
          <p:cNvPr id="9" name="Rectangle 9"/>
          <p:cNvSpPr txBox="1">
            <a:spLocks noChangeArrowheads="1"/>
          </p:cNvSpPr>
          <p:nvPr/>
        </p:nvSpPr>
        <p:spPr bwMode="auto">
          <a:xfrm>
            <a:off x="2751137" y="304800"/>
            <a:ext cx="3505200" cy="676275"/>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marL="444500" indent="-173355" eaLnBrk="1" hangingPunct="1">
              <a:lnSpc>
                <a:spcPct val="130000"/>
              </a:lnSpc>
              <a:buClr>
                <a:srgbClr val="CC0000"/>
              </a:buClr>
              <a:buSzPct val="90000"/>
              <a:buFont typeface="Wingdings" panose="05000000000000000000" pitchFamily="2" charset="2"/>
              <a:buNone/>
            </a:pPr>
            <a:r>
              <a:rPr lang="en-US" altLang="zh-CN" dirty="0">
                <a:latin typeface="Times New Roman" panose="02020603050405020304" pitchFamily="18" charset="0"/>
              </a:rPr>
              <a:t>11.4 </a:t>
            </a:r>
            <a:r>
              <a:rPr lang="zh-CN" altLang="en-US" dirty="0">
                <a:latin typeface="Times New Roman" panose="02020603050405020304" pitchFamily="18" charset="0"/>
              </a:rPr>
              <a:t>磁盘分区</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ppt_x"/>
                                          </p:val>
                                        </p:tav>
                                        <p:tav tm="100000">
                                          <p:val>
                                            <p:strVal val="#ppt_x"/>
                                          </p:val>
                                        </p:tav>
                                      </p:tavLst>
                                    </p:anim>
                                    <p:anim calcmode="lin" valueType="num">
                                      <p:cBhvr additive="base">
                                        <p:cTn id="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5846"/>
                                        </p:tgtEl>
                                      </p:cBhvr>
                                    </p:animEffect>
                                    <p:set>
                                      <p:cBhvr>
                                        <p:cTn id="13" dur="1" fill="hold">
                                          <p:stCondLst>
                                            <p:cond delay="499"/>
                                          </p:stCondLst>
                                        </p:cTn>
                                        <p:tgtEl>
                                          <p:spTgt spid="3584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35846" grpId="1"/>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标题 1"/>
          <p:cNvSpPr>
            <a:spLocks noGrp="1" noChangeArrowheads="1"/>
          </p:cNvSpPr>
          <p:nvPr>
            <p:ph type="title" idx="4294967295"/>
          </p:nvPr>
        </p:nvSpPr>
        <p:spPr>
          <a:xfrm>
            <a:off x="357188" y="1100416"/>
            <a:ext cx="8429625" cy="733425"/>
          </a:xfrm>
        </p:spPr>
        <p:txBody>
          <a:bodyPr/>
          <a:lstStyle/>
          <a:p>
            <a:r>
              <a:rPr lang="en-US" altLang="zh-CN" sz="3200" b="1" dirty="0">
                <a:solidFill>
                  <a:srgbClr val="660066"/>
                </a:solidFill>
                <a:ea typeface="楷体_GB2312" pitchFamily="49" charset="-122"/>
              </a:rPr>
              <a:t>1</a:t>
            </a:r>
            <a:r>
              <a:rPr lang="zh-CN" altLang="en-US" sz="3200" b="1" dirty="0">
                <a:solidFill>
                  <a:srgbClr val="660066"/>
                </a:solidFill>
                <a:ea typeface="楷体_GB2312" pitchFamily="49" charset="-122"/>
              </a:rPr>
              <a:t>、磁盘高速缓存</a:t>
            </a:r>
            <a:r>
              <a:rPr lang="en-US" altLang="zh-CN" sz="3200" b="1" dirty="0">
                <a:solidFill>
                  <a:srgbClr val="660066"/>
                </a:solidFill>
                <a:ea typeface="楷体_GB2312" pitchFamily="49" charset="-122"/>
              </a:rPr>
              <a:t>(Disk Cache)</a:t>
            </a:r>
            <a:endParaRPr lang="zh-CN" altLang="en-US" sz="3200" b="1" dirty="0">
              <a:solidFill>
                <a:srgbClr val="660066"/>
              </a:solidFill>
              <a:ea typeface="楷体_GB2312" pitchFamily="49" charset="-122"/>
            </a:endParaRPr>
          </a:p>
        </p:txBody>
      </p:sp>
      <p:sp>
        <p:nvSpPr>
          <p:cNvPr id="3051" name="内容占位符 2"/>
          <p:cNvSpPr>
            <a:spLocks noGrp="1" noChangeArrowheads="1"/>
          </p:cNvSpPr>
          <p:nvPr>
            <p:ph idx="4294967295"/>
          </p:nvPr>
        </p:nvSpPr>
        <p:spPr>
          <a:xfrm>
            <a:off x="533400" y="4337050"/>
            <a:ext cx="8338127" cy="2063750"/>
          </a:xfrm>
        </p:spPr>
        <p:txBody>
          <a:bodyPr/>
          <a:lstStyle/>
          <a:p>
            <a:pPr lvl="1"/>
            <a:r>
              <a:rPr lang="zh-CN" altLang="en-US" sz="2400" dirty="0"/>
              <a:t>数据交付指将磁盘高速缓存中的数据传送给请求者进程</a:t>
            </a:r>
          </a:p>
          <a:p>
            <a:pPr lvl="1"/>
            <a:r>
              <a:rPr lang="zh-CN" altLang="en-US" sz="2400" dirty="0"/>
              <a:t>步骤：先查缓存、后查磁盘并更新缓存</a:t>
            </a:r>
          </a:p>
          <a:p>
            <a:pPr lvl="1"/>
            <a:r>
              <a:rPr lang="zh-CN" altLang="en-US" sz="2400" dirty="0"/>
              <a:t>方式：</a:t>
            </a:r>
          </a:p>
          <a:p>
            <a:pPr lvl="2"/>
            <a:r>
              <a:rPr lang="zh-CN" altLang="en-US" dirty="0"/>
              <a:t>数据交付</a:t>
            </a:r>
          </a:p>
          <a:p>
            <a:pPr lvl="2"/>
            <a:r>
              <a:rPr lang="zh-CN" altLang="en-US" dirty="0"/>
              <a:t>指针交付</a:t>
            </a:r>
            <a:endParaRPr lang="zh-CN" altLang="en-US" sz="2000" dirty="0"/>
          </a:p>
        </p:txBody>
      </p:sp>
      <p:sp>
        <p:nvSpPr>
          <p:cNvPr id="3052" name="Text Box 5"/>
          <p:cNvSpPr>
            <a:spLocks noChangeArrowheads="1"/>
          </p:cNvSpPr>
          <p:nvPr/>
        </p:nvSpPr>
        <p:spPr bwMode="auto">
          <a:xfrm>
            <a:off x="254000" y="1833841"/>
            <a:ext cx="51816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dirty="0">
                <a:solidFill>
                  <a:srgbClr val="C00000"/>
                </a:solidFill>
                <a:latin typeface="Arial" panose="020B0604020202020204" pitchFamily="34" charset="0"/>
              </a:rPr>
              <a:t>（</a:t>
            </a:r>
            <a:r>
              <a:rPr kumimoji="0" lang="en-US" altLang="zh-CN" sz="2800" dirty="0">
                <a:solidFill>
                  <a:srgbClr val="C00000"/>
                </a:solidFill>
                <a:latin typeface="Arial" panose="020B0604020202020204" pitchFamily="34" charset="0"/>
              </a:rPr>
              <a:t>1</a:t>
            </a:r>
            <a:r>
              <a:rPr kumimoji="0" lang="zh-CN" altLang="en-US" sz="2800" dirty="0">
                <a:solidFill>
                  <a:srgbClr val="C00000"/>
                </a:solidFill>
                <a:latin typeface="Arial" panose="020B0604020202020204" pitchFamily="34" charset="0"/>
              </a:rPr>
              <a:t>）</a:t>
            </a:r>
            <a:r>
              <a:rPr kumimoji="0" lang="zh-CN" altLang="en-US" sz="2800" b="1" dirty="0">
                <a:solidFill>
                  <a:srgbClr val="C00000"/>
                </a:solidFill>
                <a:latin typeface="Arial" panose="020B0604020202020204" pitchFamily="34" charset="0"/>
              </a:rPr>
              <a:t>磁盘高速缓存的形式 </a:t>
            </a:r>
          </a:p>
        </p:txBody>
      </p:sp>
      <p:sp>
        <p:nvSpPr>
          <p:cNvPr id="3053" name="矩形 4"/>
          <p:cNvSpPr>
            <a:spLocks noChangeArrowheads="1"/>
          </p:cNvSpPr>
          <p:nvPr/>
        </p:nvSpPr>
        <p:spPr bwMode="auto">
          <a:xfrm>
            <a:off x="357188" y="3601383"/>
            <a:ext cx="327044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C00000"/>
                </a:solidFill>
                <a:latin typeface="Arial" panose="020B0604020202020204" pitchFamily="34" charset="0"/>
              </a:rPr>
              <a:t>（</a:t>
            </a:r>
            <a:r>
              <a:rPr kumimoji="0" lang="en-US" altLang="zh-CN" sz="2800" b="1" dirty="0">
                <a:solidFill>
                  <a:srgbClr val="C00000"/>
                </a:solidFill>
                <a:latin typeface="Arial" panose="020B0604020202020204" pitchFamily="34" charset="0"/>
              </a:rPr>
              <a:t>2</a:t>
            </a:r>
            <a:r>
              <a:rPr kumimoji="0" lang="zh-CN" altLang="en-US" sz="2800" b="1" dirty="0">
                <a:solidFill>
                  <a:srgbClr val="C00000"/>
                </a:solidFill>
                <a:latin typeface="Arial" panose="020B0604020202020204" pitchFamily="34" charset="0"/>
              </a:rPr>
              <a:t>）数据交付方式</a:t>
            </a:r>
          </a:p>
        </p:txBody>
      </p:sp>
      <p:sp>
        <p:nvSpPr>
          <p:cNvPr id="6" name="内容占位符 2"/>
          <p:cNvSpPr txBox="1">
            <a:spLocks noChangeArrowheads="1"/>
          </p:cNvSpPr>
          <p:nvPr/>
        </p:nvSpPr>
        <p:spPr bwMode="auto">
          <a:xfrm>
            <a:off x="533400" y="2478832"/>
            <a:ext cx="7415213" cy="86897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a:solidFill>
                  <a:schemeClr val="tx1"/>
                </a:solidFill>
                <a:latin typeface="+mn-lt"/>
                <a:ea typeface="+mn-ea"/>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5pPr>
            <a:lvl6pPr marL="25146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6pPr>
            <a:lvl7pPr marL="29718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7pPr>
            <a:lvl8pPr marL="34290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8pPr>
            <a:lvl9pPr marL="3886200" indent="-228600" algn="l" rtl="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mn-lt"/>
                <a:ea typeface="+mn-ea"/>
              </a:defRPr>
            </a:lvl9pPr>
          </a:lstStyle>
          <a:p>
            <a:pPr lvl="1"/>
            <a:r>
              <a:rPr lang="zh-CN" altLang="en-US" sz="2400" kern="0" dirty="0"/>
              <a:t>逻辑上是磁盘、物理上是驻留在内存中的盘块</a:t>
            </a:r>
          </a:p>
          <a:p>
            <a:pPr lvl="1"/>
            <a:r>
              <a:rPr lang="zh-CN" altLang="en-US" sz="2400" kern="0" dirty="0"/>
              <a:t>固定大小和可变大小</a:t>
            </a:r>
            <a:endParaRPr lang="en-US" altLang="zh-CN" sz="2400" kern="0" dirty="0"/>
          </a:p>
        </p:txBody>
      </p:sp>
      <p:sp>
        <p:nvSpPr>
          <p:cNvPr id="2" name="矩形 1"/>
          <p:cNvSpPr/>
          <p:nvPr/>
        </p:nvSpPr>
        <p:spPr>
          <a:xfrm>
            <a:off x="2225963" y="192116"/>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6" name="内容占位符 2"/>
          <p:cNvSpPr>
            <a:spLocks noGrp="1" noChangeArrowheads="1"/>
          </p:cNvSpPr>
          <p:nvPr>
            <p:ph idx="4294967295"/>
          </p:nvPr>
        </p:nvSpPr>
        <p:spPr>
          <a:xfrm>
            <a:off x="285750" y="2743200"/>
            <a:ext cx="8501063" cy="3200400"/>
          </a:xfrm>
        </p:spPr>
        <p:txBody>
          <a:bodyPr/>
          <a:lstStyle/>
          <a:p>
            <a:pPr lvl="1"/>
            <a:r>
              <a:rPr lang="zh-CN" altLang="en-US" sz="2400" dirty="0"/>
              <a:t>最近最少</a:t>
            </a:r>
          </a:p>
          <a:p>
            <a:pPr lvl="1"/>
            <a:r>
              <a:rPr lang="zh-CN" altLang="en-US" sz="2400" dirty="0"/>
              <a:t>访问频率</a:t>
            </a:r>
          </a:p>
          <a:p>
            <a:pPr lvl="1"/>
            <a:r>
              <a:rPr lang="zh-CN" altLang="en-US" sz="2400" dirty="0"/>
              <a:t>可预见性</a:t>
            </a:r>
          </a:p>
          <a:p>
            <a:pPr lvl="1"/>
            <a:endParaRPr lang="en-US" altLang="zh-CN" sz="2400" dirty="0"/>
          </a:p>
          <a:p>
            <a:pPr lvl="1"/>
            <a:endParaRPr lang="en-US" altLang="zh-CN" sz="2400" dirty="0"/>
          </a:p>
          <a:p>
            <a:pPr lvl="1">
              <a:buFontTx/>
              <a:buNone/>
            </a:pPr>
            <a:endParaRPr lang="zh-CN" altLang="en-US" sz="2400" dirty="0"/>
          </a:p>
          <a:p>
            <a:endParaRPr lang="zh-CN" altLang="en-US" dirty="0"/>
          </a:p>
        </p:txBody>
      </p:sp>
      <p:sp>
        <p:nvSpPr>
          <p:cNvPr id="3057" name="Text Box 4"/>
          <p:cNvSpPr>
            <a:spLocks noChangeArrowheads="1"/>
          </p:cNvSpPr>
          <p:nvPr/>
        </p:nvSpPr>
        <p:spPr bwMode="auto">
          <a:xfrm>
            <a:off x="389515" y="1905000"/>
            <a:ext cx="30575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C00000"/>
                </a:solidFill>
                <a:latin typeface="Arial" panose="020B0604020202020204" pitchFamily="34" charset="0"/>
              </a:rPr>
              <a:t>（</a:t>
            </a:r>
            <a:r>
              <a:rPr kumimoji="0" lang="en-US" altLang="zh-CN" sz="3200" dirty="0">
                <a:solidFill>
                  <a:srgbClr val="C00000"/>
                </a:solidFill>
                <a:latin typeface="Arial" panose="020B0604020202020204" pitchFamily="34" charset="0"/>
              </a:rPr>
              <a:t>3</a:t>
            </a:r>
            <a:r>
              <a:rPr kumimoji="0" lang="zh-CN" altLang="en-US" sz="3200" b="1" dirty="0">
                <a:solidFill>
                  <a:srgbClr val="C00000"/>
                </a:solidFill>
                <a:latin typeface="Arial" panose="020B0604020202020204" pitchFamily="34" charset="0"/>
              </a:rPr>
              <a:t>）置换算法</a:t>
            </a:r>
          </a:p>
        </p:txBody>
      </p:sp>
      <p:sp>
        <p:nvSpPr>
          <p:cNvPr id="3058" name="Text Box 4"/>
          <p:cNvSpPr>
            <a:spLocks noChangeArrowheads="1"/>
          </p:cNvSpPr>
          <p:nvPr/>
        </p:nvSpPr>
        <p:spPr bwMode="auto">
          <a:xfrm>
            <a:off x="357188" y="4233863"/>
            <a:ext cx="512921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4</a:t>
            </a:r>
            <a:r>
              <a:rPr kumimoji="0" lang="zh-CN" altLang="en-US" sz="3200" b="1" dirty="0">
                <a:solidFill>
                  <a:srgbClr val="C00000"/>
                </a:solidFill>
                <a:latin typeface="Arial" panose="020B0604020202020204" pitchFamily="34" charset="0"/>
              </a:rPr>
              <a:t>）周期性地写回磁盘</a:t>
            </a:r>
            <a:r>
              <a:rPr lang="zh-CN" altLang="en-US" sz="3200" b="1" dirty="0"/>
              <a:t> </a:t>
            </a:r>
          </a:p>
        </p:txBody>
      </p:sp>
      <p:sp>
        <p:nvSpPr>
          <p:cNvPr id="5" name="矩形 4"/>
          <p:cNvSpPr/>
          <p:nvPr/>
        </p:nvSpPr>
        <p:spPr>
          <a:xfrm>
            <a:off x="2225963" y="192116"/>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 name="标题 1"/>
          <p:cNvSpPr>
            <a:spLocks noGrp="1" noChangeArrowheads="1"/>
          </p:cNvSpPr>
          <p:nvPr>
            <p:ph type="title" idx="4294967295"/>
          </p:nvPr>
        </p:nvSpPr>
        <p:spPr>
          <a:xfrm>
            <a:off x="357187" y="1143000"/>
            <a:ext cx="7643813" cy="733425"/>
          </a:xfrm>
        </p:spPr>
        <p:txBody>
          <a:bodyPr/>
          <a:lstStyle/>
          <a:p>
            <a:r>
              <a:rPr lang="en-US" altLang="zh-CN" sz="3200" b="1" dirty="0">
                <a:solidFill>
                  <a:srgbClr val="660066"/>
                </a:solidFill>
                <a:ea typeface="楷体_GB2312" pitchFamily="49" charset="-122"/>
              </a:rPr>
              <a:t>2</a:t>
            </a:r>
            <a:r>
              <a:rPr lang="zh-CN" altLang="en-US" sz="3200" b="1" dirty="0">
                <a:solidFill>
                  <a:srgbClr val="660066"/>
                </a:solidFill>
                <a:ea typeface="楷体_GB2312" pitchFamily="49" charset="-122"/>
              </a:rPr>
              <a:t>、提高磁盘</a:t>
            </a:r>
            <a:r>
              <a:rPr lang="en-US" altLang="zh-CN" sz="3200" b="1" dirty="0">
                <a:solidFill>
                  <a:srgbClr val="660066"/>
                </a:solidFill>
                <a:ea typeface="楷体_GB2312" pitchFamily="49" charset="-122"/>
              </a:rPr>
              <a:t>I/O</a:t>
            </a:r>
            <a:r>
              <a:rPr lang="zh-CN" altLang="en-US" sz="3200" b="1" dirty="0">
                <a:solidFill>
                  <a:srgbClr val="660066"/>
                </a:solidFill>
                <a:ea typeface="楷体_GB2312" pitchFamily="49" charset="-122"/>
              </a:rPr>
              <a:t>速度的其它方法</a:t>
            </a:r>
          </a:p>
        </p:txBody>
      </p:sp>
      <p:sp>
        <p:nvSpPr>
          <p:cNvPr id="3062" name="内容占位符 2"/>
          <p:cNvSpPr>
            <a:spLocks noGrp="1" noChangeArrowheads="1"/>
          </p:cNvSpPr>
          <p:nvPr>
            <p:ph idx="4294967295"/>
          </p:nvPr>
        </p:nvSpPr>
        <p:spPr>
          <a:xfrm>
            <a:off x="357187" y="2057400"/>
            <a:ext cx="8429625" cy="4291012"/>
          </a:xfrm>
        </p:spPr>
        <p:txBody>
          <a:bodyPr/>
          <a:lstStyle/>
          <a:p>
            <a:r>
              <a:rPr lang="zh-CN" altLang="en-US" sz="2400" b="1" dirty="0">
                <a:solidFill>
                  <a:schemeClr val="accent2"/>
                </a:solidFill>
              </a:rPr>
              <a:t>提前读（预读）</a:t>
            </a:r>
          </a:p>
          <a:p>
            <a:r>
              <a:rPr lang="zh-CN" altLang="en-US" sz="2400" b="1" dirty="0">
                <a:solidFill>
                  <a:schemeClr val="accent2"/>
                </a:solidFill>
              </a:rPr>
              <a:t>延迟写</a:t>
            </a:r>
          </a:p>
          <a:p>
            <a:pPr lvl="1"/>
            <a:r>
              <a:rPr lang="zh-CN" altLang="en-US" sz="2000" dirty="0"/>
              <a:t>访问频率高的磁盘块放在替换队列的尾部，减少回写次数</a:t>
            </a:r>
          </a:p>
          <a:p>
            <a:r>
              <a:rPr lang="zh-CN" altLang="en-US" sz="2400" b="1" dirty="0">
                <a:solidFill>
                  <a:schemeClr val="accent2"/>
                </a:solidFill>
              </a:rPr>
              <a:t>优化物理块的分布</a:t>
            </a:r>
          </a:p>
          <a:p>
            <a:pPr lvl="1"/>
            <a:r>
              <a:rPr lang="zh-CN" altLang="en-US" sz="2000" dirty="0"/>
              <a:t>目的是减小磁头移动距离</a:t>
            </a:r>
          </a:p>
          <a:p>
            <a:pPr lvl="1"/>
            <a:r>
              <a:rPr lang="zh-CN" altLang="en-US" sz="2000" dirty="0"/>
              <a:t>簇分配方式：一个簇为多个连续的块（多个连续扇区组成逻辑块）</a:t>
            </a:r>
          </a:p>
          <a:p>
            <a:r>
              <a:rPr lang="zh-CN" altLang="en-US" sz="2400" b="1" dirty="0">
                <a:solidFill>
                  <a:schemeClr val="accent2"/>
                </a:solidFill>
              </a:rPr>
              <a:t>虚拟盘（</a:t>
            </a:r>
            <a:r>
              <a:rPr lang="en-US" altLang="zh-CN" sz="2400" b="1" dirty="0">
                <a:solidFill>
                  <a:schemeClr val="accent2"/>
                </a:solidFill>
              </a:rPr>
              <a:t>RAM</a:t>
            </a:r>
            <a:r>
              <a:rPr lang="zh-CN" altLang="en-US" sz="2400" b="1" dirty="0">
                <a:solidFill>
                  <a:schemeClr val="accent2"/>
                </a:solidFill>
              </a:rPr>
              <a:t>盘）</a:t>
            </a:r>
          </a:p>
          <a:p>
            <a:pPr lvl="1"/>
            <a:r>
              <a:rPr lang="zh-CN" altLang="en-US" sz="2000" dirty="0"/>
              <a:t>和磁盘高速缓存区别：虚拟盘由用户控制；磁盘高速缓存由系统控制。</a:t>
            </a:r>
          </a:p>
          <a:p>
            <a:endParaRPr lang="zh-CN" altLang="en-US" sz="2400" dirty="0"/>
          </a:p>
        </p:txBody>
      </p:sp>
      <p:sp>
        <p:nvSpPr>
          <p:cNvPr id="4" name="矩形 3"/>
          <p:cNvSpPr/>
          <p:nvPr/>
        </p:nvSpPr>
        <p:spPr>
          <a:xfrm>
            <a:off x="2225963" y="192116"/>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5" name="标题 1"/>
          <p:cNvSpPr>
            <a:spLocks noGrp="1" noChangeArrowheads="1"/>
          </p:cNvSpPr>
          <p:nvPr>
            <p:ph type="title" idx="4294967295"/>
          </p:nvPr>
        </p:nvSpPr>
        <p:spPr>
          <a:xfrm>
            <a:off x="346075" y="1371028"/>
            <a:ext cx="7772400" cy="671141"/>
          </a:xfrm>
        </p:spPr>
        <p:txBody>
          <a:bodyPr/>
          <a:lstStyle/>
          <a:p>
            <a:r>
              <a:rPr lang="zh-CN" altLang="en-US" sz="3200" b="1" dirty="0">
                <a:solidFill>
                  <a:srgbClr val="660066"/>
                </a:solidFill>
                <a:ea typeface="楷体_GB2312" pitchFamily="49" charset="-122"/>
              </a:rPr>
              <a:t>廉价磁盘冗余阵列</a:t>
            </a:r>
            <a:r>
              <a:rPr lang="zh-CN" altLang="en-US" sz="3200" b="1" dirty="0"/>
              <a:t> </a:t>
            </a:r>
            <a:endParaRPr lang="zh-CN" altLang="en-US" sz="3200" dirty="0"/>
          </a:p>
        </p:txBody>
      </p:sp>
      <p:sp>
        <p:nvSpPr>
          <p:cNvPr id="3066" name="内容占位符 2"/>
          <p:cNvSpPr>
            <a:spLocks noGrp="1" noChangeArrowheads="1"/>
          </p:cNvSpPr>
          <p:nvPr>
            <p:ph idx="4294967295"/>
          </p:nvPr>
        </p:nvSpPr>
        <p:spPr>
          <a:xfrm>
            <a:off x="346075" y="2185699"/>
            <a:ext cx="8429625" cy="1547812"/>
          </a:xfrm>
        </p:spPr>
        <p:txBody>
          <a:bodyPr/>
          <a:lstStyle/>
          <a:p>
            <a:r>
              <a:rPr lang="zh-CN" altLang="en-US" sz="2400" b="1" dirty="0">
                <a:solidFill>
                  <a:schemeClr val="accent2"/>
                </a:solidFill>
              </a:rPr>
              <a:t>廉价磁盘冗余阵列</a:t>
            </a:r>
            <a:r>
              <a:rPr lang="en-US" altLang="zh-CN" sz="2400" b="1" dirty="0" err="1">
                <a:solidFill>
                  <a:schemeClr val="accent2"/>
                </a:solidFill>
              </a:rPr>
              <a:t>RAID</a:t>
            </a:r>
            <a:r>
              <a:rPr lang="en-US" altLang="en-US" sz="2400" dirty="0" err="1"/>
              <a:t>（</a:t>
            </a:r>
            <a:r>
              <a:rPr lang="en-US" altLang="zh-CN" sz="2400" dirty="0" err="1"/>
              <a:t>Redundant</a:t>
            </a:r>
            <a:r>
              <a:rPr lang="en-US" altLang="zh-CN" sz="2400" dirty="0"/>
              <a:t> Arrays of Inexpensive Disk</a:t>
            </a:r>
            <a:r>
              <a:rPr lang="en-US" altLang="en-US" sz="2400" dirty="0"/>
              <a:t>）：</a:t>
            </a:r>
            <a:r>
              <a:rPr lang="zh-CN" altLang="en-US" sz="2400" dirty="0"/>
              <a:t>是利用一台磁盘阵列控制器，来统一管理和控制一组（几台到几十台）磁盘驱动器，组成一个高度可靠的、快速的大容量磁盘系统。</a:t>
            </a:r>
          </a:p>
        </p:txBody>
      </p:sp>
      <p:sp>
        <p:nvSpPr>
          <p:cNvPr id="3067" name="Text Box 5"/>
          <p:cNvSpPr>
            <a:spLocks noChangeArrowheads="1"/>
          </p:cNvSpPr>
          <p:nvPr/>
        </p:nvSpPr>
        <p:spPr bwMode="auto">
          <a:xfrm>
            <a:off x="346075" y="3762375"/>
            <a:ext cx="33473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C00000"/>
                </a:solidFill>
                <a:latin typeface="Arial" panose="020B0604020202020204" pitchFamily="34" charset="0"/>
              </a:rPr>
              <a:t>（</a:t>
            </a:r>
            <a:r>
              <a:rPr kumimoji="0" lang="en-US" altLang="zh-CN" sz="2800" dirty="0">
                <a:solidFill>
                  <a:srgbClr val="C00000"/>
                </a:solidFill>
                <a:latin typeface="Arial" panose="020B0604020202020204" pitchFamily="34" charset="0"/>
              </a:rPr>
              <a:t>1</a:t>
            </a:r>
            <a:r>
              <a:rPr kumimoji="0" lang="zh-CN" altLang="en-US" sz="2800" b="1" dirty="0">
                <a:solidFill>
                  <a:srgbClr val="C00000"/>
                </a:solidFill>
                <a:latin typeface="Arial" panose="020B0604020202020204" pitchFamily="34" charset="0"/>
              </a:rPr>
              <a:t>）并行交叉存取</a:t>
            </a:r>
            <a:r>
              <a:rPr lang="zh-CN" altLang="en-US" b="1" dirty="0"/>
              <a:t> </a:t>
            </a:r>
          </a:p>
        </p:txBody>
      </p:sp>
      <p:graphicFrame>
        <p:nvGraphicFramePr>
          <p:cNvPr id="3068" name="Object 7"/>
          <p:cNvGraphicFramePr>
            <a:graphicFrameLocks noChangeAspect="1"/>
          </p:cNvGraphicFramePr>
          <p:nvPr/>
        </p:nvGraphicFramePr>
        <p:xfrm>
          <a:off x="0" y="4429125"/>
          <a:ext cx="9144000" cy="1857375"/>
        </p:xfrm>
        <a:graphic>
          <a:graphicData uri="http://schemas.openxmlformats.org/presentationml/2006/ole">
            <mc:AlternateContent xmlns:mc="http://schemas.openxmlformats.org/markup-compatibility/2006">
              <mc:Choice xmlns:v="urn:schemas-microsoft-com:vml" Requires="v">
                <p:oleObj name="VISIO" r:id="rId2" imgW="2997200" imgH="1656715" progId="Visio.Drawing.11">
                  <p:embed/>
                </p:oleObj>
              </mc:Choice>
              <mc:Fallback>
                <p:oleObj name="VISIO" r:id="rId2" imgW="2997200" imgH="1656715" progId="Visio.Drawing.11">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9125"/>
                        <a:ext cx="91440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69" name="Text Box 6"/>
          <p:cNvSpPr>
            <a:spLocks noChangeArrowheads="1"/>
          </p:cNvSpPr>
          <p:nvPr/>
        </p:nvSpPr>
        <p:spPr bwMode="auto">
          <a:xfrm>
            <a:off x="3124200" y="6245364"/>
            <a:ext cx="25667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t>磁盘并行交叉存取方式 </a:t>
            </a:r>
          </a:p>
        </p:txBody>
      </p:sp>
      <p:sp>
        <p:nvSpPr>
          <p:cNvPr id="7" name="矩形 6"/>
          <p:cNvSpPr/>
          <p:nvPr/>
        </p:nvSpPr>
        <p:spPr>
          <a:xfrm>
            <a:off x="2084387" y="150521"/>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2" name="矩形 1"/>
          <p:cNvSpPr/>
          <p:nvPr/>
        </p:nvSpPr>
        <p:spPr>
          <a:xfrm>
            <a:off x="4984277" y="1109418"/>
            <a:ext cx="3791423" cy="523220"/>
          </a:xfrm>
          <a:prstGeom prst="rect">
            <a:avLst/>
          </a:prstGeom>
        </p:spPr>
        <p:txBody>
          <a:bodyPr wrap="none">
            <a:spAutoFit/>
          </a:bodyPr>
          <a:lstStyle/>
          <a:p>
            <a:r>
              <a:rPr lang="zh-CN" altLang="en-US" sz="2800" dirty="0">
                <a:solidFill>
                  <a:srgbClr val="C00000"/>
                </a:solidFill>
              </a:rPr>
              <a:t>还能优化读写速度吗？</a:t>
            </a:r>
            <a:endParaRPr lang="zh-CN" altLang="en-US" dirty="0">
              <a:solidFill>
                <a:srgbClr val="C0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 name="内容占位符 2"/>
          <p:cNvSpPr>
            <a:spLocks noGrp="1" noChangeArrowheads="1"/>
          </p:cNvSpPr>
          <p:nvPr>
            <p:ph idx="4294967295"/>
          </p:nvPr>
        </p:nvSpPr>
        <p:spPr>
          <a:xfrm>
            <a:off x="357188" y="1828800"/>
            <a:ext cx="8429625" cy="1524000"/>
          </a:xfrm>
        </p:spPr>
        <p:txBody>
          <a:bodyPr/>
          <a:lstStyle/>
          <a:p>
            <a:r>
              <a:rPr lang="zh-CN" altLang="en-US" sz="2000" dirty="0">
                <a:latin typeface="宋体" panose="02010600030101010101" pitchFamily="2" charset="-122"/>
              </a:rPr>
              <a:t>通过把多个磁盘组织在一起，作为一个逻辑卷提供磁盘跨域功能。</a:t>
            </a:r>
            <a:endParaRPr lang="en-US" altLang="zh-CN" sz="2000" dirty="0">
              <a:latin typeface="宋体" panose="02010600030101010101" pitchFamily="2" charset="-122"/>
            </a:endParaRPr>
          </a:p>
          <a:p>
            <a:r>
              <a:rPr lang="zh-CN" altLang="en-US" sz="2000" dirty="0">
                <a:latin typeface="宋体" panose="02010600030101010101" pitchFamily="2" charset="-122"/>
              </a:rPr>
              <a:t>通过把数据分成多个数据块，并行写入</a:t>
            </a:r>
            <a:r>
              <a:rPr lang="en-US" altLang="zh-CN" sz="2000" dirty="0">
                <a:latin typeface="宋体" panose="02010600030101010101" pitchFamily="2" charset="-122"/>
              </a:rPr>
              <a:t>/</a:t>
            </a:r>
            <a:r>
              <a:rPr lang="zh-CN" altLang="en-US" sz="2000" dirty="0">
                <a:latin typeface="宋体" panose="02010600030101010101" pitchFamily="2" charset="-122"/>
              </a:rPr>
              <a:t>读出多个磁盘，以提高访问磁盘的速度。</a:t>
            </a:r>
            <a:endParaRPr lang="en-US" altLang="zh-CN" sz="2000" dirty="0">
              <a:latin typeface="宋体" panose="02010600030101010101" pitchFamily="2" charset="-122"/>
            </a:endParaRPr>
          </a:p>
          <a:p>
            <a:r>
              <a:rPr lang="zh-CN" altLang="en-US" sz="2000" dirty="0">
                <a:latin typeface="宋体" panose="02010600030101010101" pitchFamily="2" charset="-122"/>
              </a:rPr>
              <a:t>通过镜像或校验操作，提供容错能力。</a:t>
            </a:r>
            <a:endParaRPr lang="zh-CN" altLang="en-US" sz="2000" dirty="0"/>
          </a:p>
        </p:txBody>
      </p:sp>
      <p:sp>
        <p:nvSpPr>
          <p:cNvPr id="3073" name="Text Box 4"/>
          <p:cNvSpPr>
            <a:spLocks noChangeArrowheads="1"/>
          </p:cNvSpPr>
          <p:nvPr/>
        </p:nvSpPr>
        <p:spPr bwMode="auto">
          <a:xfrm>
            <a:off x="357188" y="1111683"/>
            <a:ext cx="4299575"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2</a:t>
            </a:r>
            <a:r>
              <a:rPr kumimoji="0" lang="zh-CN" altLang="en-US" sz="3200" b="1" dirty="0">
                <a:solidFill>
                  <a:srgbClr val="C00000"/>
                </a:solidFill>
                <a:latin typeface="Arial" panose="020B0604020202020204" pitchFamily="34" charset="0"/>
              </a:rPr>
              <a:t>）</a:t>
            </a:r>
            <a:r>
              <a:rPr kumimoji="0" lang="en-US" altLang="zh-CN" sz="3200" b="1" dirty="0">
                <a:solidFill>
                  <a:srgbClr val="C00000"/>
                </a:solidFill>
                <a:latin typeface="Arial" panose="020B0604020202020204" pitchFamily="34" charset="0"/>
              </a:rPr>
              <a:t>RAID</a:t>
            </a:r>
            <a:r>
              <a:rPr kumimoji="0" lang="zh-CN" altLang="en-US" sz="3200" b="1" dirty="0">
                <a:solidFill>
                  <a:srgbClr val="C00000"/>
                </a:solidFill>
                <a:latin typeface="Arial" panose="020B0604020202020204" pitchFamily="34" charset="0"/>
              </a:rPr>
              <a:t>技术及分级</a:t>
            </a:r>
            <a:endParaRPr lang="zh-CN" altLang="en-US" sz="2800" b="1" dirty="0"/>
          </a:p>
        </p:txBody>
      </p:sp>
      <p:graphicFrame>
        <p:nvGraphicFramePr>
          <p:cNvPr id="3074" name="Group 4"/>
          <p:cNvGraphicFramePr>
            <a:graphicFrameLocks noGrp="1"/>
          </p:cNvGraphicFramePr>
          <p:nvPr/>
        </p:nvGraphicFramePr>
        <p:xfrm>
          <a:off x="254793" y="3490480"/>
          <a:ext cx="8634413" cy="3135249"/>
        </p:xfrm>
        <a:graphic>
          <a:graphicData uri="http://schemas.openxmlformats.org/drawingml/2006/table">
            <a:tbl>
              <a:tblPr/>
              <a:tblGrid>
                <a:gridCol w="959379">
                  <a:extLst>
                    <a:ext uri="{9D8B030D-6E8A-4147-A177-3AD203B41FA5}">
                      <a16:colId xmlns:a16="http://schemas.microsoft.com/office/drawing/2014/main" val="20000"/>
                    </a:ext>
                  </a:extLst>
                </a:gridCol>
                <a:gridCol w="7675034">
                  <a:extLst>
                    <a:ext uri="{9D8B030D-6E8A-4147-A177-3AD203B41FA5}">
                      <a16:colId xmlns:a16="http://schemas.microsoft.com/office/drawing/2014/main" val="20001"/>
                    </a:ext>
                  </a:extLst>
                </a:gridCol>
              </a:tblGrid>
              <a:tr h="609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仅提供并行交叉存取。具有并行读写功能，提高了磁盘的</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I/O</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速度，但无冗余校验功能。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5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提供磁盘镜像功能。具有并行读写功能，提高了磁盘的</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I/O</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速度，但磁盘的利用率仅</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50%</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86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具有并行传输功能的磁盘阵列。用一台奇偶校验盘容错。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5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具有独立传输功能的磁盘阵列。每个驱动区有自己独立的数据通道。无专门的校验盘，校验信息以螺旋方式分布在每个盘上。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858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RAID6</a:t>
                      </a:r>
                    </a:p>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RAID7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SzPct val="100000"/>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RAID6</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设有一个专用的、快速访问的异步校验盘。</a:t>
                      </a:r>
                    </a:p>
                    <a:p>
                      <a:pPr marL="0" marR="0" lvl="0" indent="0" algn="l" defTabSz="914400" rtl="0" eaLnBrk="0" fontAlgn="base" latinLnBrk="0" hangingPunct="0">
                        <a:lnSpc>
                          <a:spcPct val="100000"/>
                        </a:lnSpc>
                        <a:spcBef>
                          <a:spcPct val="20000"/>
                        </a:spcBef>
                        <a:spcAft>
                          <a:spcPct val="0"/>
                        </a:spcAft>
                        <a:buClrTx/>
                        <a:buSzPct val="100000"/>
                        <a:buFontTx/>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RAID7</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是对</a:t>
                      </a:r>
                      <a:r>
                        <a:rPr kumimoji="1"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RAID6</a:t>
                      </a:r>
                      <a:r>
                        <a:rPr kumimoji="1"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的改进。所有盘都有较高的传输率及有一的性能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 name="矩形 4"/>
          <p:cNvSpPr/>
          <p:nvPr/>
        </p:nvSpPr>
        <p:spPr>
          <a:xfrm>
            <a:off x="-296237" y="152400"/>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6"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33575"/>
            <a:ext cx="8362950" cy="322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7" name="内容占位符 2"/>
          <p:cNvSpPr>
            <a:spLocks noGrp="1" noChangeArrowheads="1"/>
          </p:cNvSpPr>
          <p:nvPr>
            <p:ph idx="4294967295"/>
          </p:nvPr>
        </p:nvSpPr>
        <p:spPr>
          <a:xfrm>
            <a:off x="357188" y="5333999"/>
            <a:ext cx="8429625" cy="1452563"/>
          </a:xfrm>
        </p:spPr>
        <p:txBody>
          <a:bodyPr/>
          <a:lstStyle/>
          <a:p>
            <a:r>
              <a:rPr lang="zh-CN" altLang="en-US" sz="2400" dirty="0"/>
              <a:t>提供并行交叉存取；</a:t>
            </a:r>
            <a:endParaRPr lang="en-US" altLang="zh-CN" sz="2400" dirty="0"/>
          </a:p>
          <a:p>
            <a:r>
              <a:rPr lang="zh-CN" altLang="en-US" sz="2400" dirty="0"/>
              <a:t>能有效提高磁盘</a:t>
            </a:r>
            <a:r>
              <a:rPr lang="en-US" altLang="zh-CN" sz="2400" dirty="0"/>
              <a:t>I/O</a:t>
            </a:r>
            <a:r>
              <a:rPr lang="zh-CN" altLang="en-US" sz="2400" dirty="0"/>
              <a:t>速度；</a:t>
            </a:r>
            <a:endParaRPr lang="en-US" altLang="zh-CN" sz="2400" dirty="0"/>
          </a:p>
          <a:p>
            <a:r>
              <a:rPr lang="zh-CN" altLang="en-US" sz="2400" dirty="0"/>
              <a:t>无冗余校验功能，磁盘系统的可靠性差。</a:t>
            </a:r>
          </a:p>
        </p:txBody>
      </p:sp>
      <p:pic>
        <p:nvPicPr>
          <p:cNvPr id="3098"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371600"/>
            <a:ext cx="499110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96237" y="152400"/>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1" name="Picture 3"/>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596187" cy="461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6237" y="152400"/>
            <a:ext cx="4953000"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4"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认识一下磁盘</a:t>
            </a:r>
          </a:p>
        </p:txBody>
      </p:sp>
      <p:pic>
        <p:nvPicPr>
          <p:cNvPr id="540736" name="Picture 64"/>
          <p:cNvPicPr>
            <a:picLocks noChangeAspect="1" noChangeArrowheads="1"/>
          </p:cNvPicPr>
          <p:nvPr/>
        </p:nvPicPr>
        <p:blipFill>
          <a:blip r:embed="rId2" cstate="print"/>
          <a:srcRect/>
          <a:stretch>
            <a:fillRect/>
          </a:stretch>
        </p:blipFill>
        <p:spPr bwMode="auto">
          <a:xfrm>
            <a:off x="381000" y="1162050"/>
            <a:ext cx="8382000" cy="4095750"/>
          </a:xfrm>
          <a:prstGeom prst="rect">
            <a:avLst/>
          </a:prstGeom>
          <a:noFill/>
          <a:ln w="38100" algn="ctr">
            <a:noFill/>
            <a:miter lim="800000"/>
            <a:headEnd/>
            <a:tailEnd/>
          </a:ln>
        </p:spPr>
      </p:pic>
      <p:pic>
        <p:nvPicPr>
          <p:cNvPr id="540737" name="Picture 65"/>
          <p:cNvPicPr>
            <a:picLocks noChangeAspect="1" noChangeArrowheads="1"/>
          </p:cNvPicPr>
          <p:nvPr/>
        </p:nvPicPr>
        <p:blipFill>
          <a:blip r:embed="rId3" cstate="print"/>
          <a:srcRect/>
          <a:stretch>
            <a:fillRect/>
          </a:stretch>
        </p:blipFill>
        <p:spPr bwMode="auto">
          <a:xfrm>
            <a:off x="1524000" y="2133600"/>
            <a:ext cx="6324600" cy="4625975"/>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40736"/>
                                        </p:tgtEl>
                                        <p:attrNameLst>
                                          <p:attrName>style.visibility</p:attrName>
                                        </p:attrNameLst>
                                      </p:cBhvr>
                                      <p:to>
                                        <p:strVal val="visible"/>
                                      </p:to>
                                    </p:set>
                                    <p:animEffect transition="in" filter="dissolve">
                                      <p:cBhvr>
                                        <p:cTn id="7" dur="500"/>
                                        <p:tgtEl>
                                          <p:spTgt spid="5407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0737"/>
                                        </p:tgtEl>
                                        <p:attrNameLst>
                                          <p:attrName>style.visibility</p:attrName>
                                        </p:attrNameLst>
                                      </p:cBhvr>
                                      <p:to>
                                        <p:strVal val="visible"/>
                                      </p:to>
                                    </p:set>
                                    <p:animEffect transition="in" filter="dissolve">
                                      <p:cBhvr>
                                        <p:cTn id="12" dur="500"/>
                                        <p:tgtEl>
                                          <p:spTgt spid="54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1" y="2286000"/>
            <a:ext cx="8913812" cy="180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5"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125" y="1643857"/>
            <a:ext cx="3228183" cy="462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6" name="内容占位符 2"/>
          <p:cNvSpPr>
            <a:spLocks noGrp="1" noChangeArrowheads="1"/>
          </p:cNvSpPr>
          <p:nvPr>
            <p:ph idx="4294967295"/>
          </p:nvPr>
        </p:nvSpPr>
        <p:spPr>
          <a:xfrm>
            <a:off x="329405" y="4267200"/>
            <a:ext cx="8429625" cy="1785938"/>
          </a:xfrm>
        </p:spPr>
        <p:txBody>
          <a:bodyPr/>
          <a:lstStyle/>
          <a:p>
            <a:r>
              <a:rPr lang="zh-CN" altLang="en-US" sz="2400" dirty="0"/>
              <a:t>具有镜像功能；</a:t>
            </a:r>
            <a:endParaRPr lang="en-US" altLang="zh-CN" sz="2400" dirty="0"/>
          </a:p>
          <a:p>
            <a:r>
              <a:rPr lang="zh-CN" altLang="en-US" sz="2400" dirty="0"/>
              <a:t>具有并行读写功能，提高了磁盘的</a:t>
            </a:r>
            <a:r>
              <a:rPr lang="en-US" altLang="zh-CN" sz="2400" dirty="0"/>
              <a:t>I/O</a:t>
            </a:r>
            <a:r>
              <a:rPr lang="zh-CN" altLang="en-US" sz="2400" dirty="0"/>
              <a:t>速度，但磁盘的利用率仅</a:t>
            </a:r>
            <a:r>
              <a:rPr lang="en-US" altLang="zh-CN" sz="2400" dirty="0"/>
              <a:t>50%。</a:t>
            </a:r>
            <a:endParaRPr lang="zh-CN" altLang="en-US" sz="2400" dirty="0"/>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9"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905000"/>
            <a:ext cx="8902700" cy="196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0"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2177"/>
            <a:ext cx="613251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1" name="内容占位符 2"/>
          <p:cNvSpPr>
            <a:spLocks noGrp="1" noChangeArrowheads="1"/>
          </p:cNvSpPr>
          <p:nvPr>
            <p:ph idx="4294967295"/>
          </p:nvPr>
        </p:nvSpPr>
        <p:spPr>
          <a:xfrm>
            <a:off x="285750" y="4038600"/>
            <a:ext cx="8643938" cy="2819400"/>
          </a:xfrm>
          <a:solidFill>
            <a:srgbClr val="FFFFFF"/>
          </a:solidFill>
        </p:spPr>
        <p:txBody>
          <a:bodyPr/>
          <a:lstStyle/>
          <a:p>
            <a:r>
              <a:rPr lang="zh-CN" altLang="en-US" sz="2000" dirty="0"/>
              <a:t>采用了早期的错误检测与修正技术</a:t>
            </a:r>
            <a:r>
              <a:rPr lang="en-US" altLang="zh-CN" sz="2000" dirty="0"/>
              <a:t>----</a:t>
            </a:r>
            <a:r>
              <a:rPr lang="zh-CN" altLang="en-US" sz="2000" dirty="0">
                <a:solidFill>
                  <a:srgbClr val="FF0000"/>
                </a:solidFill>
              </a:rPr>
              <a:t>汉明码（</a:t>
            </a:r>
            <a:r>
              <a:rPr lang="en-US" altLang="zh-CN" sz="2000" dirty="0">
                <a:solidFill>
                  <a:srgbClr val="FF0000"/>
                </a:solidFill>
              </a:rPr>
              <a:t>Hamming Code </a:t>
            </a:r>
            <a:r>
              <a:rPr lang="zh-CN" altLang="en-US" sz="2000" dirty="0">
                <a:solidFill>
                  <a:srgbClr val="FF0000"/>
                </a:solidFill>
              </a:rPr>
              <a:t>）校验技术进行即时数据校验</a:t>
            </a:r>
            <a:r>
              <a:rPr lang="en-US" altLang="zh-CN" sz="2000" dirty="0">
                <a:solidFill>
                  <a:srgbClr val="FF0000"/>
                </a:solidFill>
              </a:rPr>
              <a:t>，</a:t>
            </a:r>
            <a:r>
              <a:rPr lang="zh-CN" altLang="en-US" sz="2000" dirty="0">
                <a:solidFill>
                  <a:srgbClr val="FF0000"/>
                </a:solidFill>
              </a:rPr>
              <a:t>容错性较好</a:t>
            </a:r>
            <a:r>
              <a:rPr lang="zh-CN" altLang="en-US" sz="2000" dirty="0"/>
              <a:t>；</a:t>
            </a:r>
            <a:endParaRPr lang="en-US" altLang="zh-CN" sz="2000" dirty="0"/>
          </a:p>
          <a:p>
            <a:r>
              <a:rPr lang="zh-CN" altLang="en-US" sz="2000" dirty="0"/>
              <a:t>一个硬盘在一个时间只存取一位的信息</a:t>
            </a:r>
            <a:r>
              <a:rPr lang="en-US" altLang="zh-CN" sz="2000" dirty="0"/>
              <a:t>，</a:t>
            </a:r>
            <a:r>
              <a:rPr lang="zh-CN" altLang="en-US" sz="2000" dirty="0"/>
              <a:t>但具有极高的数据传输率；</a:t>
            </a:r>
            <a:endParaRPr lang="en-US" altLang="zh-CN" sz="2000" dirty="0"/>
          </a:p>
          <a:p>
            <a:r>
              <a:rPr lang="en-US" altLang="zh-CN" sz="2000" dirty="0"/>
              <a:t>RAID 2 </a:t>
            </a:r>
            <a:r>
              <a:rPr lang="zh-CN" altLang="en-US" sz="2000" dirty="0"/>
              <a:t>中的硬盘数量取决于所设定的</a:t>
            </a:r>
            <a:r>
              <a:rPr lang="zh-CN" altLang="en-US" sz="2000" dirty="0">
                <a:hlinkClick r:id="rId4"/>
              </a:rPr>
              <a:t>数据存储</a:t>
            </a:r>
            <a:r>
              <a:rPr lang="zh-CN" altLang="en-US" sz="2000" dirty="0"/>
              <a:t>宽度；</a:t>
            </a:r>
            <a:endParaRPr lang="en-US" altLang="zh-CN" sz="2000" dirty="0"/>
          </a:p>
          <a:p>
            <a:r>
              <a:rPr lang="zh-CN" altLang="en-US" sz="2000" dirty="0"/>
              <a:t>系统成本极高，对冗余的数据传输率要求较高。</a:t>
            </a:r>
            <a:endParaRPr lang="en-US" altLang="zh-CN" sz="2000" dirty="0"/>
          </a:p>
          <a:p>
            <a:pPr>
              <a:buFontTx/>
              <a:buNone/>
            </a:pPr>
            <a:r>
              <a:rPr lang="zh-CN" altLang="en-US" sz="2000" dirty="0"/>
              <a:t>注：汉明码的数量与数据位的数量之间比例公式为，</a:t>
            </a:r>
            <a:r>
              <a:rPr lang="en-US" altLang="zh-CN" sz="2000" dirty="0"/>
              <a:t>2</a:t>
            </a:r>
            <a:r>
              <a:rPr lang="en-US" altLang="zh-CN" sz="2000" baseline="30000" dirty="0"/>
              <a:t>P</a:t>
            </a:r>
            <a:r>
              <a:rPr lang="en-US" altLang="zh-CN" sz="2000" dirty="0"/>
              <a:t>≥P+D+1</a:t>
            </a:r>
            <a:r>
              <a:rPr lang="en-US" altLang="en-US" sz="2000" dirty="0"/>
              <a:t>，</a:t>
            </a:r>
            <a:r>
              <a:rPr lang="en-US" altLang="zh-CN" sz="2000" dirty="0"/>
              <a:t>P </a:t>
            </a:r>
            <a:r>
              <a:rPr lang="zh-CN" altLang="en-US" sz="2000" dirty="0"/>
              <a:t>代表汉明码的个数，</a:t>
            </a:r>
            <a:r>
              <a:rPr lang="en-US" altLang="zh-CN" sz="2000" dirty="0"/>
              <a:t>D </a:t>
            </a:r>
            <a:r>
              <a:rPr lang="zh-CN" altLang="en-US" sz="2000" dirty="0"/>
              <a:t>代表数据位的个数</a:t>
            </a:r>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076450"/>
            <a:ext cx="8200231"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15"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24000"/>
            <a:ext cx="483870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6" name="内容占位符 2"/>
          <p:cNvSpPr>
            <a:spLocks noGrp="1" noChangeArrowheads="1"/>
          </p:cNvSpPr>
          <p:nvPr>
            <p:ph idx="4294967295"/>
          </p:nvPr>
        </p:nvSpPr>
        <p:spPr>
          <a:xfrm>
            <a:off x="357188" y="4495800"/>
            <a:ext cx="8429625" cy="1862138"/>
          </a:xfrm>
        </p:spPr>
        <p:txBody>
          <a:bodyPr/>
          <a:lstStyle/>
          <a:p>
            <a:r>
              <a:rPr lang="zh-CN" altLang="en-US" sz="2400" dirty="0"/>
              <a:t>具有并行传输功能的磁盘阵列；</a:t>
            </a:r>
            <a:endParaRPr lang="en-US" altLang="zh-CN" sz="2400" dirty="0"/>
          </a:p>
          <a:p>
            <a:r>
              <a:rPr lang="zh-CN" altLang="en-US" sz="2400" dirty="0">
                <a:solidFill>
                  <a:srgbClr val="FF0000"/>
                </a:solidFill>
              </a:rPr>
              <a:t>用一台奇偶校验盘容错；</a:t>
            </a:r>
            <a:endParaRPr lang="en-US" altLang="zh-CN" sz="2400" dirty="0">
              <a:solidFill>
                <a:srgbClr val="FF0000"/>
              </a:solidFill>
            </a:endParaRPr>
          </a:p>
          <a:p>
            <a:r>
              <a:rPr lang="zh-CN" altLang="en-US" sz="2400" dirty="0"/>
              <a:t>磁盘利用率为（</a:t>
            </a:r>
            <a:r>
              <a:rPr lang="en-US" altLang="zh-CN" sz="2400" dirty="0"/>
              <a:t>N-1）/N；</a:t>
            </a:r>
          </a:p>
          <a:p>
            <a:r>
              <a:rPr lang="zh-CN" altLang="en-US" sz="2400" dirty="0"/>
              <a:t>常用于科学计算和图像处理。</a:t>
            </a:r>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9"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81765"/>
            <a:ext cx="8096250" cy="259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0"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4567237"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1" name="内容占位符 2"/>
          <p:cNvSpPr>
            <a:spLocks noGrp="1" noChangeArrowheads="1"/>
          </p:cNvSpPr>
          <p:nvPr>
            <p:ph idx="4294967295"/>
          </p:nvPr>
        </p:nvSpPr>
        <p:spPr>
          <a:xfrm>
            <a:off x="142875" y="4495800"/>
            <a:ext cx="8858250" cy="2362200"/>
          </a:xfrm>
          <a:solidFill>
            <a:srgbClr val="FFFFFF"/>
          </a:solidFill>
        </p:spPr>
        <p:txBody>
          <a:bodyPr/>
          <a:lstStyle/>
          <a:p>
            <a:r>
              <a:rPr lang="zh-CN" altLang="en-US" sz="2000" dirty="0"/>
              <a:t>独立的数据硬盘与共享的校验硬盘</a:t>
            </a:r>
            <a:r>
              <a:rPr lang="en-US" altLang="zh-CN" sz="2000" dirty="0"/>
              <a:t>；</a:t>
            </a:r>
          </a:p>
          <a:p>
            <a:r>
              <a:rPr lang="zh-CN" altLang="en-US" sz="2000" dirty="0"/>
              <a:t>按数据块为单位进行存储；</a:t>
            </a:r>
            <a:endParaRPr lang="en-US" altLang="zh-CN" sz="2000" dirty="0"/>
          </a:p>
          <a:p>
            <a:r>
              <a:rPr lang="zh-CN" altLang="en-US" sz="2000" dirty="0">
                <a:solidFill>
                  <a:srgbClr val="FF0000"/>
                </a:solidFill>
              </a:rPr>
              <a:t>在不同硬盘上的同级数据块也都通过</a:t>
            </a:r>
            <a:r>
              <a:rPr lang="en-US" altLang="zh-CN" sz="2000" dirty="0">
                <a:solidFill>
                  <a:srgbClr val="FF0000"/>
                </a:solidFill>
              </a:rPr>
              <a:t>XOR </a:t>
            </a:r>
            <a:r>
              <a:rPr lang="zh-CN" altLang="en-US" sz="2000" dirty="0">
                <a:solidFill>
                  <a:srgbClr val="FF0000"/>
                </a:solidFill>
              </a:rPr>
              <a:t>进行校验，结果保存在单独的校验盘</a:t>
            </a:r>
            <a:r>
              <a:rPr lang="en-US" altLang="zh-CN" sz="2000" dirty="0">
                <a:solidFill>
                  <a:srgbClr val="FF0000"/>
                </a:solidFill>
              </a:rPr>
              <a:t>；</a:t>
            </a:r>
            <a:endParaRPr lang="en-US" altLang="zh-CN" sz="2000" dirty="0"/>
          </a:p>
          <a:p>
            <a:r>
              <a:rPr lang="zh-CN" altLang="en-US" sz="2000" dirty="0"/>
              <a:t>相对较高的读取传输率，极差的写入传输率（在写入时要等一个硬盘写完后才能写一下个，并且还要写入校验数据）。</a:t>
            </a:r>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010400" cy="2343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25"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394" y="1297781"/>
            <a:ext cx="51292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6" name="内容占位符 2"/>
          <p:cNvSpPr>
            <a:spLocks noGrp="1" noChangeArrowheads="1"/>
          </p:cNvSpPr>
          <p:nvPr>
            <p:ph idx="4294967295"/>
          </p:nvPr>
        </p:nvSpPr>
        <p:spPr>
          <a:xfrm>
            <a:off x="357188" y="4357688"/>
            <a:ext cx="8429625" cy="2428875"/>
          </a:xfrm>
        </p:spPr>
        <p:txBody>
          <a:bodyPr/>
          <a:lstStyle/>
          <a:p>
            <a:r>
              <a:rPr lang="zh-CN" altLang="en-US" sz="2400" dirty="0"/>
              <a:t>具有独立传输功能的磁盘阵列；</a:t>
            </a:r>
            <a:endParaRPr lang="en-US" altLang="zh-CN" sz="2400" dirty="0"/>
          </a:p>
          <a:p>
            <a:r>
              <a:rPr lang="zh-CN" altLang="en-US" sz="2400" dirty="0"/>
              <a:t>每个驱动区有自己独立的数据通道；</a:t>
            </a:r>
            <a:endParaRPr lang="en-US" altLang="zh-CN" sz="2400" dirty="0"/>
          </a:p>
          <a:p>
            <a:r>
              <a:rPr lang="zh-CN" altLang="en-US" sz="2400" dirty="0"/>
              <a:t>无专门的校验盘，校验信息以螺旋方式分布在每个盘上；</a:t>
            </a:r>
            <a:endParaRPr lang="en-US" altLang="zh-CN" sz="2400" dirty="0"/>
          </a:p>
          <a:p>
            <a:r>
              <a:rPr lang="zh-CN" altLang="en-US" sz="2400" dirty="0"/>
              <a:t>常用于</a:t>
            </a:r>
            <a:r>
              <a:rPr lang="en-US" altLang="zh-CN" sz="2400" dirty="0"/>
              <a:t>I/O</a:t>
            </a:r>
            <a:r>
              <a:rPr lang="zh-CN" altLang="en-US" sz="2400" dirty="0"/>
              <a:t>较频繁的事务处理。</a:t>
            </a:r>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9" name="Picture 2"/>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57400"/>
            <a:ext cx="8058150" cy="211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0"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362365"/>
            <a:ext cx="39338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31" name="内容占位符 2"/>
          <p:cNvSpPr>
            <a:spLocks noGrp="1" noChangeArrowheads="1"/>
          </p:cNvSpPr>
          <p:nvPr>
            <p:ph idx="4294967295"/>
          </p:nvPr>
        </p:nvSpPr>
        <p:spPr>
          <a:xfrm>
            <a:off x="357188" y="4419599"/>
            <a:ext cx="8429625" cy="2366963"/>
          </a:xfrm>
        </p:spPr>
        <p:txBody>
          <a:bodyPr/>
          <a:lstStyle/>
          <a:p>
            <a:r>
              <a:rPr lang="zh-CN" altLang="en-US" sz="2400" dirty="0"/>
              <a:t>设置了一个专用的、可快速访问的异步校验盘；</a:t>
            </a:r>
            <a:endParaRPr lang="en-US" altLang="zh-CN" sz="2400" dirty="0"/>
          </a:p>
          <a:p>
            <a:r>
              <a:rPr lang="zh-CN" altLang="en-US" sz="2400" dirty="0"/>
              <a:t>具有独立的数据访问通道；</a:t>
            </a:r>
            <a:endParaRPr lang="en-US" altLang="zh-CN" sz="2400" dirty="0"/>
          </a:p>
          <a:p>
            <a:r>
              <a:rPr lang="zh-CN" altLang="en-US" sz="2400" dirty="0"/>
              <a:t>具有比</a:t>
            </a:r>
            <a:r>
              <a:rPr lang="en-US" altLang="zh-CN" sz="2400" dirty="0"/>
              <a:t>RAID 3</a:t>
            </a:r>
            <a:r>
              <a:rPr lang="zh-CN" altLang="en-US" sz="2400" dirty="0"/>
              <a:t>级及</a:t>
            </a:r>
            <a:r>
              <a:rPr lang="en-US" altLang="zh-CN" sz="2400" dirty="0"/>
              <a:t>RAID 5</a:t>
            </a:r>
            <a:r>
              <a:rPr lang="zh-CN" altLang="en-US" sz="2400" dirty="0"/>
              <a:t>级更好的性能，但性能改进很有限；</a:t>
            </a:r>
            <a:endParaRPr lang="en-US" altLang="zh-CN" sz="2400" dirty="0"/>
          </a:p>
          <a:p>
            <a:r>
              <a:rPr lang="zh-CN" altLang="en-US" sz="2400" dirty="0"/>
              <a:t>价格昂贵。</a:t>
            </a:r>
            <a:endParaRPr lang="en-US" altLang="zh-CN" sz="2400" dirty="0"/>
          </a:p>
        </p:txBody>
      </p:sp>
      <p:sp>
        <p:nvSpPr>
          <p:cNvPr id="5" name="矩形 4"/>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6"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 name="Text Box 4"/>
          <p:cNvSpPr>
            <a:spLocks noChangeArrowheads="1"/>
          </p:cNvSpPr>
          <p:nvPr/>
        </p:nvSpPr>
        <p:spPr bwMode="auto">
          <a:xfrm>
            <a:off x="533400" y="1401763"/>
            <a:ext cx="251383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C00000"/>
                </a:solidFill>
                <a:latin typeface="Arial" panose="020B0604020202020204" pitchFamily="34" charset="0"/>
              </a:rPr>
              <a:t>RAID</a:t>
            </a:r>
            <a:r>
              <a:rPr kumimoji="0" lang="zh-CN" altLang="en-US" sz="3200" b="1" dirty="0">
                <a:solidFill>
                  <a:srgbClr val="C00000"/>
                </a:solidFill>
                <a:latin typeface="Arial" panose="020B0604020202020204" pitchFamily="34" charset="0"/>
              </a:rPr>
              <a:t>的优点</a:t>
            </a:r>
            <a:r>
              <a:rPr lang="zh-CN" altLang="en-US" sz="2800" b="1" dirty="0"/>
              <a:t> </a:t>
            </a:r>
          </a:p>
        </p:txBody>
      </p:sp>
      <p:sp>
        <p:nvSpPr>
          <p:cNvPr id="3135" name="Text Box 5"/>
          <p:cNvSpPr>
            <a:spLocks noChangeArrowheads="1"/>
          </p:cNvSpPr>
          <p:nvPr/>
        </p:nvSpPr>
        <p:spPr bwMode="auto">
          <a:xfrm>
            <a:off x="457200" y="1981200"/>
            <a:ext cx="4332287" cy="219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buSzPct val="100000"/>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FontTx/>
              <a:buAutoNum type="arabicParenBoth"/>
            </a:pPr>
            <a:r>
              <a:rPr lang="zh-CN" altLang="en-US" b="1" dirty="0">
                <a:solidFill>
                  <a:schemeClr val="accent2"/>
                </a:solidFill>
              </a:rPr>
              <a:t>可靠性高</a:t>
            </a:r>
            <a:r>
              <a:rPr lang="zh-CN" altLang="en-US" dirty="0"/>
              <a:t>。</a:t>
            </a:r>
          </a:p>
          <a:p>
            <a:pPr eaLnBrk="1" hangingPunct="1">
              <a:lnSpc>
                <a:spcPct val="200000"/>
              </a:lnSpc>
            </a:pPr>
            <a:r>
              <a:rPr lang="en-US" altLang="zh-CN" b="1" dirty="0">
                <a:solidFill>
                  <a:schemeClr val="accent2"/>
                </a:solidFill>
              </a:rPr>
              <a:t>(2)</a:t>
            </a:r>
            <a:r>
              <a:rPr lang="en-US" altLang="zh-CN" dirty="0"/>
              <a:t> </a:t>
            </a:r>
            <a:r>
              <a:rPr lang="zh-CN" altLang="en-US" b="1" dirty="0">
                <a:solidFill>
                  <a:schemeClr val="accent2"/>
                </a:solidFill>
              </a:rPr>
              <a:t>磁盘</a:t>
            </a:r>
            <a:r>
              <a:rPr lang="en-US" altLang="zh-CN" b="1" dirty="0">
                <a:solidFill>
                  <a:schemeClr val="accent2"/>
                </a:solidFill>
              </a:rPr>
              <a:t>I/O</a:t>
            </a:r>
            <a:r>
              <a:rPr lang="zh-CN" altLang="en-US" b="1" dirty="0">
                <a:solidFill>
                  <a:schemeClr val="accent2"/>
                </a:solidFill>
              </a:rPr>
              <a:t>速度高</a:t>
            </a:r>
            <a:r>
              <a:rPr lang="zh-CN" altLang="en-US" dirty="0"/>
              <a:t>。 </a:t>
            </a:r>
          </a:p>
          <a:p>
            <a:pPr eaLnBrk="1" hangingPunct="1">
              <a:lnSpc>
                <a:spcPct val="200000"/>
              </a:lnSpc>
            </a:pPr>
            <a:r>
              <a:rPr lang="en-US" altLang="zh-CN" b="1" dirty="0">
                <a:solidFill>
                  <a:schemeClr val="accent2"/>
                </a:solidFill>
              </a:rPr>
              <a:t>(3) </a:t>
            </a:r>
            <a:r>
              <a:rPr lang="zh-CN" altLang="en-US" b="1" dirty="0">
                <a:solidFill>
                  <a:schemeClr val="accent2"/>
                </a:solidFill>
              </a:rPr>
              <a:t>性能</a:t>
            </a:r>
            <a:r>
              <a:rPr lang="en-US" altLang="zh-CN" b="1" dirty="0">
                <a:solidFill>
                  <a:schemeClr val="accent2"/>
                </a:solidFill>
              </a:rPr>
              <a:t>/</a:t>
            </a:r>
            <a:r>
              <a:rPr lang="zh-CN" altLang="en-US" b="1" dirty="0">
                <a:solidFill>
                  <a:schemeClr val="accent2"/>
                </a:solidFill>
              </a:rPr>
              <a:t>价格比高。</a:t>
            </a:r>
            <a:r>
              <a:rPr lang="zh-CN" altLang="en-US" dirty="0"/>
              <a:t> </a:t>
            </a:r>
          </a:p>
        </p:txBody>
      </p:sp>
      <p:sp>
        <p:nvSpPr>
          <p:cNvPr id="4" name="矩形 3"/>
          <p:cNvSpPr/>
          <p:nvPr/>
        </p:nvSpPr>
        <p:spPr>
          <a:xfrm>
            <a:off x="152399" y="152400"/>
            <a:ext cx="4504363" cy="652486"/>
          </a:xfrm>
          <a:prstGeom prst="rect">
            <a:avLst/>
          </a:prstGeom>
        </p:spPr>
        <p:txBody>
          <a:bodyPr wrap="square">
            <a:spAutoFit/>
          </a:bodyPr>
          <a:lstStyle/>
          <a:p>
            <a:pPr marL="444500" indent="-173355" eaLnBrk="1" hangingPunct="1">
              <a:lnSpc>
                <a:spcPct val="130000"/>
              </a:lnSpc>
              <a:buClr>
                <a:srgbClr val="CC0000"/>
              </a:buClr>
              <a:buSzPct val="90000"/>
              <a:buFont typeface="Wingdings" panose="05000000000000000000" pitchFamily="2" charset="2"/>
              <a:buNone/>
            </a:pPr>
            <a:r>
              <a:rPr lang="en-US" altLang="zh-CN" sz="2800" dirty="0">
                <a:latin typeface="Times New Roman" panose="02020603050405020304" pitchFamily="18" charset="0"/>
              </a:rPr>
              <a:t>11.5 </a:t>
            </a:r>
            <a:r>
              <a:rPr lang="zh-CN" altLang="en-US" sz="2800" dirty="0">
                <a:latin typeface="Times New Roman" panose="02020603050405020304" pitchFamily="18" charset="0"/>
              </a:rPr>
              <a:t>磁盘高速缓存与阵列</a:t>
            </a:r>
          </a:p>
        </p:txBody>
      </p:sp>
      <p:sp>
        <p:nvSpPr>
          <p:cNvPr id="5" name="标题 1"/>
          <p:cNvSpPr txBox="1">
            <a:spLocks noChangeArrowheads="1"/>
          </p:cNvSpPr>
          <p:nvPr/>
        </p:nvSpPr>
        <p:spPr bwMode="auto">
          <a:xfrm>
            <a:off x="5029200" y="155051"/>
            <a:ext cx="3657600" cy="671141"/>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r>
              <a:rPr lang="zh-CN" altLang="en-US" sz="3200" kern="0">
                <a:solidFill>
                  <a:srgbClr val="660066"/>
                </a:solidFill>
                <a:ea typeface="楷体_GB2312" pitchFamily="49" charset="-122"/>
              </a:rPr>
              <a:t>廉价磁盘冗余阵列</a:t>
            </a:r>
            <a:r>
              <a:rPr lang="zh-CN" altLang="en-US" sz="3200" kern="0"/>
              <a:t> </a:t>
            </a:r>
            <a:endParaRPr lang="zh-CN" altLang="en-US" sz="3200" kern="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descr="j0291984"/>
          <p:cNvPicPr>
            <a:picLocks noChangeAspect="1" noChangeArrowheads="1"/>
          </p:cNvPicPr>
          <p:nvPr/>
        </p:nvPicPr>
        <p:blipFill>
          <a:blip r:embed="rId2" cstate="print"/>
          <a:srcRect/>
          <a:stretch>
            <a:fillRect/>
          </a:stretch>
        </p:blipFill>
        <p:spPr bwMode="auto">
          <a:xfrm>
            <a:off x="7993063" y="0"/>
            <a:ext cx="1150937" cy="1219200"/>
          </a:xfrm>
          <a:prstGeom prst="rect">
            <a:avLst/>
          </a:prstGeom>
          <a:noFill/>
          <a:ln w="9525">
            <a:noFill/>
            <a:miter lim="800000"/>
            <a:headEnd/>
            <a:tailEnd/>
          </a:ln>
        </p:spPr>
      </p:pic>
      <p:sp>
        <p:nvSpPr>
          <p:cNvPr id="43011" name="Rectangle 4"/>
          <p:cNvSpPr>
            <a:spLocks noChangeArrowheads="1"/>
          </p:cNvSpPr>
          <p:nvPr/>
        </p:nvSpPr>
        <p:spPr bwMode="auto">
          <a:xfrm>
            <a:off x="76200" y="2438400"/>
            <a:ext cx="8839200" cy="1470025"/>
          </a:xfrm>
          <a:prstGeom prst="rect">
            <a:avLst/>
          </a:prstGeom>
          <a:noFill/>
          <a:ln w="9525">
            <a:noFill/>
            <a:miter lim="800000"/>
          </a:ln>
        </p:spPr>
        <p:txBody>
          <a:bodyPr anchor="ctr"/>
          <a:lstStyle/>
          <a:p>
            <a:pPr algn="ctr" eaLnBrk="1" hangingPunct="1"/>
            <a:r>
              <a:rPr lang="zh-CN" altLang="en-US" sz="4400">
                <a:solidFill>
                  <a:srgbClr val="FF0000"/>
                </a:solidFill>
                <a:latin typeface="Arial Black" panose="020B0A04020102020204" pitchFamily="34" charset="0"/>
                <a:ea typeface="黑体" panose="02010609060101010101" pitchFamily="49" charset="-122"/>
              </a:rPr>
              <a:t>为什么引入文件</a:t>
            </a:r>
            <a:r>
              <a:rPr lang="en-US" altLang="zh-CN" sz="4400">
                <a:solidFill>
                  <a:srgbClr val="FF0000"/>
                </a:solidFill>
                <a:latin typeface="Arial Black" panose="020B0A04020102020204" pitchFamily="34" charset="0"/>
                <a:ea typeface="黑体" panose="02010609060101010101" pitchFamily="49" charset="-122"/>
              </a:rPr>
              <a:t>?</a:t>
            </a:r>
            <a:br>
              <a:rPr lang="en-US" altLang="zh-CN" sz="4400">
                <a:solidFill>
                  <a:srgbClr val="FF0000"/>
                </a:solidFill>
                <a:latin typeface="Arial Black" panose="020B0A04020102020204" pitchFamily="34" charset="0"/>
                <a:ea typeface="黑体" panose="02010609060101010101" pitchFamily="49" charset="-122"/>
              </a:rPr>
            </a:br>
            <a:r>
              <a:rPr lang="en-US" altLang="zh-CN" sz="4400">
                <a:solidFill>
                  <a:srgbClr val="FF0000"/>
                </a:solidFill>
                <a:latin typeface="Arial Black" panose="020B0A04020102020204" pitchFamily="34" charset="0"/>
                <a:ea typeface="黑体" panose="02010609060101010101" pitchFamily="49" charset="-122"/>
              </a:rPr>
              <a:t>—“</a:t>
            </a:r>
            <a:r>
              <a:rPr lang="zh-CN" altLang="en-US" sz="4400">
                <a:solidFill>
                  <a:srgbClr val="FF0000"/>
                </a:solidFill>
                <a:latin typeface="Arial Black" panose="020B0A04020102020204" pitchFamily="34" charset="0"/>
                <a:ea typeface="黑体" panose="02010609060101010101" pitchFamily="49" charset="-122"/>
              </a:rPr>
              <a:t>烹调”磁盘</a:t>
            </a:r>
          </a:p>
        </p:txBody>
      </p:sp>
      <p:sp>
        <p:nvSpPr>
          <p:cNvPr id="43012" name="Rectangle 5"/>
          <p:cNvSpPr>
            <a:spLocks noGrp="1" noChangeArrowheads="1"/>
          </p:cNvSpPr>
          <p:nvPr>
            <p:ph type="title"/>
          </p:nvPr>
        </p:nvSpPr>
        <p:spPr>
          <a:xfrm>
            <a:off x="2133600" y="314325"/>
            <a:ext cx="4953000" cy="676275"/>
          </a:xfrm>
        </p:spPr>
        <p:txBody>
          <a:bodyPr/>
          <a:lstStyle/>
          <a:p>
            <a:pPr eaLnBrk="1" hangingPunct="1"/>
            <a:r>
              <a:rPr lang="en-US" altLang="zh-CN" sz="3200" dirty="0"/>
              <a:t>11.6 </a:t>
            </a:r>
            <a:r>
              <a:rPr lang="zh-CN" altLang="en-US" sz="3200" dirty="0"/>
              <a:t>文件概念及实现方法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为什么引入文件</a:t>
            </a:r>
            <a:r>
              <a:rPr lang="en-US" altLang="zh-CN"/>
              <a:t>?</a:t>
            </a:r>
          </a:p>
        </p:txBody>
      </p:sp>
      <p:sp>
        <p:nvSpPr>
          <p:cNvPr id="44035" name="Rectangle 3"/>
          <p:cNvSpPr>
            <a:spLocks noChangeArrowheads="1"/>
          </p:cNvSpPr>
          <p:nvPr/>
        </p:nvSpPr>
        <p:spPr bwMode="auto">
          <a:xfrm>
            <a:off x="765175" y="1219200"/>
            <a:ext cx="7921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让普通用户使用</a:t>
            </a:r>
            <a:r>
              <a:rPr lang="en-US" altLang="zh-CN" sz="2800">
                <a:solidFill>
                  <a:srgbClr val="FF0000"/>
                </a:solidFill>
              </a:rPr>
              <a:t>raw disk:</a:t>
            </a:r>
            <a:r>
              <a:rPr lang="en-US" altLang="zh-CN" sz="2800"/>
              <a:t> </a:t>
            </a:r>
            <a:r>
              <a:rPr lang="zh-CN" altLang="en-US" sz="2800"/>
              <a:t>许多人连扇区都不知道是什么</a:t>
            </a:r>
            <a:r>
              <a:rPr lang="en-US" altLang="zh-CN" sz="2800"/>
              <a:t>?</a:t>
            </a:r>
            <a:r>
              <a:rPr lang="zh-CN" altLang="en-US" sz="2800"/>
              <a:t>要求他们根据扇区编号来访问磁盘</a:t>
            </a:r>
            <a:r>
              <a:rPr lang="en-US" altLang="zh-CN" sz="2800"/>
              <a:t>…</a:t>
            </a:r>
          </a:p>
        </p:txBody>
      </p:sp>
      <p:grpSp>
        <p:nvGrpSpPr>
          <p:cNvPr id="2" name="Group 4"/>
          <p:cNvGrpSpPr/>
          <p:nvPr/>
        </p:nvGrpSpPr>
        <p:grpSpPr bwMode="auto">
          <a:xfrm>
            <a:off x="987425" y="2444750"/>
            <a:ext cx="7543800" cy="603250"/>
            <a:chOff x="622" y="1170"/>
            <a:chExt cx="4752" cy="380"/>
          </a:xfrm>
        </p:grpSpPr>
        <p:sp>
          <p:nvSpPr>
            <p:cNvPr id="44067" name="Rectangle 5"/>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需要在扇区上引入更高一层次的抽象概念</a:t>
              </a:r>
              <a:r>
                <a:rPr lang="en-US" altLang="zh-CN" sz="2400">
                  <a:solidFill>
                    <a:srgbClr val="FF0000"/>
                  </a:solidFill>
                </a:rPr>
                <a:t>!    </a:t>
              </a:r>
              <a:r>
                <a:rPr lang="zh-CN" altLang="en-US" sz="2400">
                  <a:solidFill>
                    <a:srgbClr val="FF0000"/>
                  </a:solidFill>
                </a:rPr>
                <a:t>文件</a:t>
              </a:r>
            </a:p>
          </p:txBody>
        </p:sp>
        <p:pic>
          <p:nvPicPr>
            <p:cNvPr id="44068"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p:nvPr/>
        </p:nvGrpSpPr>
        <p:grpSpPr bwMode="auto">
          <a:xfrm>
            <a:off x="990600" y="3054350"/>
            <a:ext cx="7543800" cy="603250"/>
            <a:chOff x="622" y="1170"/>
            <a:chExt cx="4752" cy="380"/>
          </a:xfrm>
        </p:grpSpPr>
        <p:sp>
          <p:nvSpPr>
            <p:cNvPr id="44065" name="Rectangle 8"/>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首先想一想用户眼里的文件是什么样子</a:t>
              </a:r>
              <a:r>
                <a:rPr lang="en-US" altLang="zh-CN" sz="2400"/>
                <a:t>?</a:t>
              </a:r>
            </a:p>
          </p:txBody>
        </p:sp>
        <p:pic>
          <p:nvPicPr>
            <p:cNvPr id="44066" name="Picture 9"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
        <p:nvSpPr>
          <p:cNvPr id="527370" name="AutoShape 10"/>
          <p:cNvSpPr>
            <a:spLocks noChangeArrowheads="1"/>
          </p:cNvSpPr>
          <p:nvPr/>
        </p:nvSpPr>
        <p:spPr bwMode="auto">
          <a:xfrm rot="10800000">
            <a:off x="5943600" y="3733800"/>
            <a:ext cx="1600200" cy="914400"/>
          </a:xfrm>
          <a:prstGeom prst="wedgeRoundRectCallout">
            <a:avLst>
              <a:gd name="adj1" fmla="val 94046"/>
              <a:gd name="adj2" fmla="val 3125"/>
              <a:gd name="adj3" fmla="val 16667"/>
            </a:avLst>
          </a:prstGeom>
          <a:solidFill>
            <a:schemeClr val="bg1"/>
          </a:solidFill>
          <a:ln w="9525">
            <a:solidFill>
              <a:schemeClr val="tx1"/>
            </a:solidFill>
            <a:miter lim="800000"/>
          </a:ln>
        </p:spPr>
        <p:txBody>
          <a:bodyPr rot="10800000"/>
          <a:lstStyle/>
          <a:p>
            <a:pPr algn="ctr" eaLnBrk="1" hangingPunct="1"/>
            <a:r>
              <a:rPr lang="zh-CN" altLang="en-US" sz="2400" dirty="0"/>
              <a:t>字符序列</a:t>
            </a:r>
            <a:r>
              <a:rPr lang="en-US" altLang="zh-CN" sz="2400" dirty="0"/>
              <a:t>(</a:t>
            </a:r>
            <a:r>
              <a:rPr lang="zh-CN" altLang="en-US" sz="2400" dirty="0"/>
              <a:t>字符流</a:t>
            </a:r>
            <a:r>
              <a:rPr lang="en-US" altLang="zh-CN" sz="2400" dirty="0"/>
              <a:t>)</a:t>
            </a:r>
            <a:endParaRPr lang="zh-CN" altLang="zh-CN" sz="2400" dirty="0">
              <a:sym typeface="Symbol" panose="05050102010706020507" pitchFamily="18" charset="2"/>
            </a:endParaRPr>
          </a:p>
        </p:txBody>
      </p:sp>
      <p:grpSp>
        <p:nvGrpSpPr>
          <p:cNvPr id="4" name="Group 11"/>
          <p:cNvGrpSpPr/>
          <p:nvPr/>
        </p:nvGrpSpPr>
        <p:grpSpPr bwMode="auto">
          <a:xfrm>
            <a:off x="2362200" y="3733800"/>
            <a:ext cx="3048000" cy="1219200"/>
            <a:chOff x="1440" y="2400"/>
            <a:chExt cx="1920" cy="768"/>
          </a:xfrm>
        </p:grpSpPr>
        <p:pic>
          <p:nvPicPr>
            <p:cNvPr id="44061" name="Picture 12"/>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4062" name="Picture 13"/>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4063" name="Line 14"/>
            <p:cNvSpPr>
              <a:spLocks noChangeShapeType="1"/>
            </p:cNvSpPr>
            <p:nvPr/>
          </p:nvSpPr>
          <p:spPr bwMode="auto">
            <a:xfrm flipV="1">
              <a:off x="1776" y="2544"/>
              <a:ext cx="816" cy="336"/>
            </a:xfrm>
            <a:prstGeom prst="line">
              <a:avLst/>
            </a:prstGeom>
            <a:noFill/>
            <a:ln w="9525">
              <a:solidFill>
                <a:schemeClr val="tx1"/>
              </a:solidFill>
              <a:round/>
              <a:tailEnd type="triangle" w="med" len="med"/>
            </a:ln>
          </p:spPr>
          <p:txBody>
            <a:bodyPr/>
            <a:lstStyle/>
            <a:p>
              <a:endParaRPr lang="zh-CN" altLang="en-US"/>
            </a:p>
          </p:txBody>
        </p:sp>
        <p:sp>
          <p:nvSpPr>
            <p:cNvPr id="44064" name="Line 15"/>
            <p:cNvSpPr>
              <a:spLocks noChangeShapeType="1"/>
            </p:cNvSpPr>
            <p:nvPr/>
          </p:nvSpPr>
          <p:spPr bwMode="auto">
            <a:xfrm flipV="1">
              <a:off x="1872" y="3024"/>
              <a:ext cx="1152" cy="96"/>
            </a:xfrm>
            <a:prstGeom prst="line">
              <a:avLst/>
            </a:prstGeom>
            <a:noFill/>
            <a:ln w="9525">
              <a:solidFill>
                <a:schemeClr val="tx1"/>
              </a:solidFill>
              <a:round/>
              <a:tailEnd type="triangle" w="med" len="med"/>
            </a:ln>
          </p:spPr>
          <p:txBody>
            <a:bodyPr/>
            <a:lstStyle/>
            <a:p>
              <a:endParaRPr lang="zh-CN" altLang="en-US"/>
            </a:p>
          </p:txBody>
        </p:sp>
      </p:grpSp>
      <p:grpSp>
        <p:nvGrpSpPr>
          <p:cNvPr id="5" name="Group 16"/>
          <p:cNvGrpSpPr/>
          <p:nvPr/>
        </p:nvGrpSpPr>
        <p:grpSpPr bwMode="auto">
          <a:xfrm>
            <a:off x="990600" y="5035550"/>
            <a:ext cx="7543800" cy="603250"/>
            <a:chOff x="622" y="1170"/>
            <a:chExt cx="4752" cy="380"/>
          </a:xfrm>
        </p:grpSpPr>
        <p:sp>
          <p:nvSpPr>
            <p:cNvPr id="44059" name="Rectangle 17"/>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磁盘上的文件是什么样子</a:t>
              </a:r>
              <a:r>
                <a:rPr lang="en-US" altLang="zh-CN" sz="2400"/>
                <a:t>?</a:t>
              </a:r>
            </a:p>
          </p:txBody>
        </p:sp>
        <p:pic>
          <p:nvPicPr>
            <p:cNvPr id="44060" name="Picture 18"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6" name="Group 19"/>
          <p:cNvGrpSpPr/>
          <p:nvPr/>
        </p:nvGrpSpPr>
        <p:grpSpPr bwMode="auto">
          <a:xfrm>
            <a:off x="5562600" y="4953000"/>
            <a:ext cx="1981200" cy="1143000"/>
            <a:chOff x="3504" y="3120"/>
            <a:chExt cx="1248" cy="720"/>
          </a:xfrm>
        </p:grpSpPr>
        <p:sp>
          <p:nvSpPr>
            <p:cNvPr id="44046" name="Rectangle 20"/>
            <p:cNvSpPr>
              <a:spLocks noChangeArrowheads="1"/>
            </p:cNvSpPr>
            <p:nvPr/>
          </p:nvSpPr>
          <p:spPr bwMode="auto">
            <a:xfrm>
              <a:off x="3600" y="3397"/>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47" name="Rectangle 21"/>
            <p:cNvSpPr>
              <a:spLocks noChangeArrowheads="1"/>
            </p:cNvSpPr>
            <p:nvPr/>
          </p:nvSpPr>
          <p:spPr bwMode="auto">
            <a:xfrm>
              <a:off x="3696" y="3476"/>
              <a:ext cx="192" cy="78"/>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48" name="Rectangle 22"/>
            <p:cNvSpPr>
              <a:spLocks noChangeArrowheads="1"/>
            </p:cNvSpPr>
            <p:nvPr/>
          </p:nvSpPr>
          <p:spPr bwMode="auto">
            <a:xfrm>
              <a:off x="3792" y="3554"/>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49" name="Rectangle 23"/>
            <p:cNvSpPr>
              <a:spLocks noChangeArrowheads="1"/>
            </p:cNvSpPr>
            <p:nvPr/>
          </p:nvSpPr>
          <p:spPr bwMode="auto">
            <a:xfrm>
              <a:off x="3984" y="3200"/>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0" name="Rectangle 24"/>
            <p:cNvSpPr>
              <a:spLocks noChangeArrowheads="1"/>
            </p:cNvSpPr>
            <p:nvPr/>
          </p:nvSpPr>
          <p:spPr bwMode="auto">
            <a:xfrm>
              <a:off x="3984" y="3712"/>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1" name="Rectangle 25"/>
            <p:cNvSpPr>
              <a:spLocks noChangeArrowheads="1"/>
            </p:cNvSpPr>
            <p:nvPr/>
          </p:nvSpPr>
          <p:spPr bwMode="auto">
            <a:xfrm>
              <a:off x="4080" y="3279"/>
              <a:ext cx="192" cy="78"/>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2" name="Rectangle 26"/>
            <p:cNvSpPr>
              <a:spLocks noChangeArrowheads="1"/>
            </p:cNvSpPr>
            <p:nvPr/>
          </p:nvSpPr>
          <p:spPr bwMode="auto">
            <a:xfrm>
              <a:off x="4176" y="3357"/>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3" name="Rectangle 27"/>
            <p:cNvSpPr>
              <a:spLocks noChangeArrowheads="1"/>
            </p:cNvSpPr>
            <p:nvPr/>
          </p:nvSpPr>
          <p:spPr bwMode="auto">
            <a:xfrm>
              <a:off x="4272" y="343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4" name="Rectangle 28"/>
            <p:cNvSpPr>
              <a:spLocks noChangeArrowheads="1"/>
            </p:cNvSpPr>
            <p:nvPr/>
          </p:nvSpPr>
          <p:spPr bwMode="auto">
            <a:xfrm>
              <a:off x="4368" y="3515"/>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5" name="Rectangle 29"/>
            <p:cNvSpPr>
              <a:spLocks noChangeArrowheads="1"/>
            </p:cNvSpPr>
            <p:nvPr/>
          </p:nvSpPr>
          <p:spPr bwMode="auto">
            <a:xfrm>
              <a:off x="4464" y="3594"/>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6" name="Rectangle 30"/>
            <p:cNvSpPr>
              <a:spLocks noChangeArrowheads="1"/>
            </p:cNvSpPr>
            <p:nvPr/>
          </p:nvSpPr>
          <p:spPr bwMode="auto">
            <a:xfrm>
              <a:off x="3888" y="3632"/>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7" name="Rectangle 31"/>
            <p:cNvSpPr>
              <a:spLocks noChangeArrowheads="1"/>
            </p:cNvSpPr>
            <p:nvPr/>
          </p:nvSpPr>
          <p:spPr bwMode="auto">
            <a:xfrm>
              <a:off x="3984" y="3707"/>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4058" name="AutoShape 32"/>
            <p:cNvSpPr>
              <a:spLocks noChangeArrowheads="1"/>
            </p:cNvSpPr>
            <p:nvPr/>
          </p:nvSpPr>
          <p:spPr bwMode="auto">
            <a:xfrm>
              <a:off x="3504" y="3120"/>
              <a:ext cx="1248" cy="720"/>
            </a:xfrm>
            <a:prstGeom prst="can">
              <a:avLst>
                <a:gd name="adj" fmla="val 25000"/>
              </a:avLst>
            </a:prstGeom>
            <a:noFill/>
            <a:ln w="9525">
              <a:solidFill>
                <a:schemeClr val="tx1"/>
              </a:solidFill>
              <a:round/>
            </a:ln>
          </p:spPr>
          <p:txBody>
            <a:bodyPr wrap="none" anchor="ctr"/>
            <a:lstStyle/>
            <a:p>
              <a:pPr eaLnBrk="1" hangingPunct="1"/>
              <a:endParaRPr lang="zh-CN" altLang="en-US"/>
            </a:p>
          </p:txBody>
        </p:sp>
      </p:grpSp>
      <p:sp>
        <p:nvSpPr>
          <p:cNvPr id="527393" name="AutoShape 33"/>
          <p:cNvSpPr>
            <a:spLocks noChangeArrowheads="1"/>
          </p:cNvSpPr>
          <p:nvPr/>
        </p:nvSpPr>
        <p:spPr bwMode="auto">
          <a:xfrm rot="10800000">
            <a:off x="7239000" y="4800600"/>
            <a:ext cx="1600200" cy="533400"/>
          </a:xfrm>
          <a:prstGeom prst="wedgeRoundRectCallout">
            <a:avLst>
              <a:gd name="adj1" fmla="val 47417"/>
              <a:gd name="adj2" fmla="val -88097"/>
              <a:gd name="adj3" fmla="val 16667"/>
            </a:avLst>
          </a:prstGeom>
          <a:solidFill>
            <a:schemeClr val="bg1"/>
          </a:solidFill>
          <a:ln w="9525">
            <a:solidFill>
              <a:schemeClr val="tx1"/>
            </a:solidFill>
            <a:miter lim="800000"/>
          </a:ln>
        </p:spPr>
        <p:txBody>
          <a:bodyPr rot="10800000"/>
          <a:lstStyle/>
          <a:p>
            <a:pPr algn="ctr" eaLnBrk="1" hangingPunct="1"/>
            <a:r>
              <a:rPr lang="zh-CN" altLang="en-US" sz="2400"/>
              <a:t>扇区集合</a:t>
            </a:r>
            <a:endParaRPr lang="zh-CN" altLang="zh-CN" sz="2400">
              <a:sym typeface="Symbol" panose="05050102010706020507" pitchFamily="18" charset="2"/>
            </a:endParaRPr>
          </a:p>
        </p:txBody>
      </p:sp>
      <p:grpSp>
        <p:nvGrpSpPr>
          <p:cNvPr id="7" name="Group 34"/>
          <p:cNvGrpSpPr/>
          <p:nvPr/>
        </p:nvGrpSpPr>
        <p:grpSpPr bwMode="auto">
          <a:xfrm>
            <a:off x="990600" y="6019800"/>
            <a:ext cx="7543800" cy="609600"/>
            <a:chOff x="622" y="1170"/>
            <a:chExt cx="4752" cy="384"/>
          </a:xfrm>
        </p:grpSpPr>
        <p:sp>
          <p:nvSpPr>
            <p:cNvPr id="44044" name="Rectangle 35"/>
            <p:cNvSpPr>
              <a:spLocks noChangeArrowheads="1"/>
            </p:cNvSpPr>
            <p:nvPr/>
          </p:nvSpPr>
          <p:spPr bwMode="auto">
            <a:xfrm>
              <a:off x="622" y="1170"/>
              <a:ext cx="4752" cy="384"/>
            </a:xfrm>
            <a:prstGeom prst="rect">
              <a:avLst/>
            </a:prstGeom>
            <a:noFill/>
            <a:ln w="9525">
              <a:noFill/>
              <a:miter lim="800000"/>
            </a:ln>
          </p:spPr>
          <p:txBody>
            <a:bodyPr>
              <a:spAutoFit/>
            </a:bodyPr>
            <a:lstStyle/>
            <a:p>
              <a:pPr lvl="1" eaLnBrk="1" hangingPunct="1">
                <a:lnSpc>
                  <a:spcPct val="140000"/>
                </a:lnSpc>
              </a:pPr>
              <a:r>
                <a:rPr lang="zh-CN" altLang="en-US" sz="2400" dirty="0">
                  <a:solidFill>
                    <a:srgbClr val="FF0000"/>
                  </a:solidFill>
                </a:rPr>
                <a:t>文件</a:t>
              </a:r>
              <a:r>
                <a:rPr lang="en-US" altLang="zh-CN" sz="2400" dirty="0">
                  <a:solidFill>
                    <a:srgbClr val="FF0000"/>
                  </a:solidFill>
                </a:rPr>
                <a:t>: </a:t>
              </a:r>
              <a:r>
                <a:rPr lang="zh-CN" altLang="en-US" sz="2400" dirty="0">
                  <a:solidFill>
                    <a:srgbClr val="FF0000"/>
                  </a:solidFill>
                </a:rPr>
                <a:t>建立字符流到扇区集合的映射关系？</a:t>
              </a:r>
              <a:endParaRPr lang="zh-CN" altLang="en-US" sz="2400" dirty="0"/>
            </a:p>
          </p:txBody>
        </p:sp>
        <p:pic>
          <p:nvPicPr>
            <p:cNvPr id="44045" name="Picture 3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27370"/>
                                        </p:tgtEl>
                                        <p:attrNameLst>
                                          <p:attrName>style.visibility</p:attrName>
                                        </p:attrNameLst>
                                      </p:cBhvr>
                                      <p:to>
                                        <p:strVal val="visible"/>
                                      </p:to>
                                    </p:set>
                                    <p:animEffect transition="in" filter="dissolve">
                                      <p:cBhvr>
                                        <p:cTn id="21" dur="500"/>
                                        <p:tgtEl>
                                          <p:spTgt spid="52737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527393"/>
                                        </p:tgtEl>
                                        <p:attrNameLst>
                                          <p:attrName>style.visibility</p:attrName>
                                        </p:attrNameLst>
                                      </p:cBhvr>
                                      <p:to>
                                        <p:strVal val="visible"/>
                                      </p:to>
                                    </p:set>
                                    <p:animEffect transition="in" filter="dissolve">
                                      <p:cBhvr>
                                        <p:cTn id="35" dur="500"/>
                                        <p:tgtEl>
                                          <p:spTgt spid="52739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0" grpId="0" animBg="1"/>
      <p:bldP spid="52739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文件概念</a:t>
            </a:r>
          </a:p>
        </p:txBody>
      </p:sp>
      <p:sp>
        <p:nvSpPr>
          <p:cNvPr id="45059" name="Rectangle 3"/>
          <p:cNvSpPr>
            <a:spLocks noChangeArrowheads="1"/>
          </p:cNvSpPr>
          <p:nvPr/>
        </p:nvSpPr>
        <p:spPr bwMode="auto">
          <a:xfrm>
            <a:off x="765175" y="1219200"/>
            <a:ext cx="7921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dirty="0">
                <a:solidFill>
                  <a:srgbClr val="FF0000"/>
                </a:solidFill>
              </a:rPr>
              <a:t>建立字符流到盘块集合的映射关系</a:t>
            </a:r>
          </a:p>
        </p:txBody>
      </p:sp>
      <p:grpSp>
        <p:nvGrpSpPr>
          <p:cNvPr id="2" name="Group 4"/>
          <p:cNvGrpSpPr/>
          <p:nvPr/>
        </p:nvGrpSpPr>
        <p:grpSpPr bwMode="auto">
          <a:xfrm>
            <a:off x="990600" y="3048000"/>
            <a:ext cx="7543800" cy="603250"/>
            <a:chOff x="622" y="1170"/>
            <a:chExt cx="4752" cy="380"/>
          </a:xfrm>
        </p:grpSpPr>
        <p:sp>
          <p:nvSpPr>
            <p:cNvPr id="45102" name="Rectangle 5"/>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t>看一个例子</a:t>
              </a:r>
            </a:p>
          </p:txBody>
        </p:sp>
        <p:pic>
          <p:nvPicPr>
            <p:cNvPr id="45103" name="Picture 6" descr="j0115835"/>
            <p:cNvPicPr>
              <a:picLocks noChangeAspect="1" noChangeArrowheads="1"/>
            </p:cNvPicPr>
            <p:nvPr/>
          </p:nvPicPr>
          <p:blipFill>
            <a:blip r:embed="rId2" cstate="print"/>
            <a:srcRect/>
            <a:stretch>
              <a:fillRect/>
            </a:stretch>
          </p:blipFill>
          <p:spPr bwMode="auto">
            <a:xfrm>
              <a:off x="787" y="1331"/>
              <a:ext cx="119" cy="121"/>
            </a:xfrm>
            <a:prstGeom prst="rect">
              <a:avLst/>
            </a:prstGeom>
            <a:noFill/>
            <a:ln w="9525">
              <a:noFill/>
              <a:miter lim="800000"/>
              <a:headEnd/>
              <a:tailEnd/>
            </a:ln>
          </p:spPr>
        </p:pic>
      </p:grpSp>
      <p:grpSp>
        <p:nvGrpSpPr>
          <p:cNvPr id="3" name="Group 7"/>
          <p:cNvGrpSpPr/>
          <p:nvPr/>
        </p:nvGrpSpPr>
        <p:grpSpPr bwMode="auto">
          <a:xfrm>
            <a:off x="1209675" y="2133600"/>
            <a:ext cx="6870700" cy="1155700"/>
            <a:chOff x="762" y="1344"/>
            <a:chExt cx="4328" cy="728"/>
          </a:xfrm>
        </p:grpSpPr>
        <p:sp>
          <p:nvSpPr>
            <p:cNvPr id="45090" name="Oval 8"/>
            <p:cNvSpPr>
              <a:spLocks noChangeArrowheads="1"/>
            </p:cNvSpPr>
            <p:nvPr/>
          </p:nvSpPr>
          <p:spPr bwMode="auto">
            <a:xfrm>
              <a:off x="4130" y="1344"/>
              <a:ext cx="960" cy="167"/>
            </a:xfrm>
            <a:prstGeom prst="ellipse">
              <a:avLst/>
            </a:prstGeom>
            <a:solidFill>
              <a:srgbClr val="FFFFFF"/>
            </a:solidFill>
            <a:ln w="28575">
              <a:solidFill>
                <a:srgbClr val="000000"/>
              </a:solidFill>
              <a:round/>
            </a:ln>
          </p:spPr>
          <p:txBody>
            <a:bodyPr wrap="none" anchor="ctr">
              <a:spAutoFit/>
            </a:bodyPr>
            <a:lstStyle/>
            <a:p>
              <a:pPr eaLnBrk="1" hangingPunct="1"/>
              <a:endParaRPr lang="zh-CN" altLang="en-US"/>
            </a:p>
          </p:txBody>
        </p:sp>
        <p:sp>
          <p:nvSpPr>
            <p:cNvPr id="45091" name="Oval 9"/>
            <p:cNvSpPr>
              <a:spLocks noChangeArrowheads="1"/>
            </p:cNvSpPr>
            <p:nvPr/>
          </p:nvSpPr>
          <p:spPr bwMode="auto">
            <a:xfrm>
              <a:off x="4130" y="1678"/>
              <a:ext cx="960" cy="167"/>
            </a:xfrm>
            <a:prstGeom prst="ellipse">
              <a:avLst/>
            </a:prstGeom>
            <a:solidFill>
              <a:srgbClr val="FFFFFF"/>
            </a:solidFill>
            <a:ln w="28575">
              <a:solidFill>
                <a:srgbClr val="000000"/>
              </a:solidFill>
              <a:round/>
            </a:ln>
          </p:spPr>
          <p:txBody>
            <a:bodyPr wrap="none" anchor="ctr">
              <a:spAutoFit/>
            </a:bodyPr>
            <a:lstStyle/>
            <a:p>
              <a:pPr eaLnBrk="1" hangingPunct="1"/>
              <a:endParaRPr lang="zh-CN" altLang="en-US"/>
            </a:p>
          </p:txBody>
        </p:sp>
        <p:sp>
          <p:nvSpPr>
            <p:cNvPr id="45092" name="Line 10"/>
            <p:cNvSpPr>
              <a:spLocks noChangeShapeType="1"/>
            </p:cNvSpPr>
            <p:nvPr/>
          </p:nvSpPr>
          <p:spPr bwMode="auto">
            <a:xfrm>
              <a:off x="4130" y="1444"/>
              <a:ext cx="0" cy="334"/>
            </a:xfrm>
            <a:prstGeom prst="line">
              <a:avLst/>
            </a:prstGeom>
            <a:noFill/>
            <a:ln w="28575">
              <a:solidFill>
                <a:srgbClr val="000000"/>
              </a:solidFill>
              <a:round/>
            </a:ln>
          </p:spPr>
          <p:txBody>
            <a:bodyPr wrap="none" anchor="ctr">
              <a:spAutoFit/>
            </a:bodyPr>
            <a:lstStyle/>
            <a:p>
              <a:endParaRPr lang="zh-CN" altLang="en-US"/>
            </a:p>
          </p:txBody>
        </p:sp>
        <p:sp>
          <p:nvSpPr>
            <p:cNvPr id="45093" name="Line 11"/>
            <p:cNvSpPr>
              <a:spLocks noChangeShapeType="1"/>
            </p:cNvSpPr>
            <p:nvPr/>
          </p:nvSpPr>
          <p:spPr bwMode="auto">
            <a:xfrm>
              <a:off x="5090" y="1444"/>
              <a:ext cx="0" cy="334"/>
            </a:xfrm>
            <a:prstGeom prst="line">
              <a:avLst/>
            </a:prstGeom>
            <a:noFill/>
            <a:ln w="28575">
              <a:solidFill>
                <a:srgbClr val="000000"/>
              </a:solidFill>
              <a:round/>
            </a:ln>
          </p:spPr>
          <p:txBody>
            <a:bodyPr wrap="none" anchor="ctr">
              <a:spAutoFit/>
            </a:bodyPr>
            <a:lstStyle/>
            <a:p>
              <a:endParaRPr lang="zh-CN" altLang="en-US"/>
            </a:p>
          </p:txBody>
        </p:sp>
        <p:sp>
          <p:nvSpPr>
            <p:cNvPr id="45094"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sp>
          <p:nvSpPr>
            <p:cNvPr id="45095" name="Rectangle 13"/>
            <p:cNvSpPr>
              <a:spLocks noChangeArrowheads="1"/>
            </p:cNvSpPr>
            <p:nvPr/>
          </p:nvSpPr>
          <p:spPr bwMode="auto">
            <a:xfrm>
              <a:off x="1778" y="1491"/>
              <a:ext cx="1872" cy="306"/>
            </a:xfrm>
            <a:prstGeom prst="rect">
              <a:avLst/>
            </a:prstGeom>
            <a:solidFill>
              <a:srgbClr val="FFFFFF"/>
            </a:solidFill>
            <a:ln w="28575">
              <a:solidFill>
                <a:schemeClr val="tx1"/>
              </a:solidFill>
              <a:miter lim="800000"/>
            </a:ln>
          </p:spPr>
          <p:txBody>
            <a:bodyPr anchor="ctr">
              <a:spAutoFit/>
            </a:bodyPr>
            <a:lstStyle/>
            <a:p>
              <a:pPr algn="ctr" eaLnBrk="1" hangingPunct="1"/>
              <a:r>
                <a:rPr lang="en-US" altLang="zh-CN" sz="2400"/>
                <a:t>int main() { …</a:t>
              </a:r>
              <a:r>
                <a:rPr lang="en-US" altLang="zh-CN" sz="2400" b="0">
                  <a:solidFill>
                    <a:schemeClr val="bg2"/>
                  </a:solidFill>
                </a:rPr>
                <a:t> </a:t>
              </a:r>
            </a:p>
          </p:txBody>
        </p:sp>
        <p:sp>
          <p:nvSpPr>
            <p:cNvPr id="45096" name="Text Box 14"/>
            <p:cNvSpPr txBox="1">
              <a:spLocks noChangeArrowheads="1"/>
            </p:cNvSpPr>
            <p:nvPr/>
          </p:nvSpPr>
          <p:spPr bwMode="auto">
            <a:xfrm>
              <a:off x="762" y="1488"/>
              <a:ext cx="618" cy="288"/>
            </a:xfrm>
            <a:prstGeom prst="rect">
              <a:avLst/>
            </a:prstGeom>
            <a:noFill/>
            <a:ln w="38100">
              <a:noFill/>
              <a:miter lim="800000"/>
            </a:ln>
          </p:spPr>
          <p:txBody>
            <a:bodyPr wrap="none" anchor="ctr">
              <a:spAutoFit/>
            </a:bodyPr>
            <a:lstStyle/>
            <a:p>
              <a:pPr algn="ctr" eaLnBrk="1" hangingPunct="1"/>
              <a:r>
                <a:rPr lang="en-US" altLang="zh-CN" sz="2400"/>
                <a:t>test.c</a:t>
              </a:r>
            </a:p>
          </p:txBody>
        </p:sp>
        <p:sp>
          <p:nvSpPr>
            <p:cNvPr id="45097" name="Line 15"/>
            <p:cNvSpPr>
              <a:spLocks noChangeShapeType="1"/>
            </p:cNvSpPr>
            <p:nvPr/>
          </p:nvSpPr>
          <p:spPr bwMode="auto">
            <a:xfrm>
              <a:off x="1394" y="1644"/>
              <a:ext cx="384" cy="0"/>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5098" name="Line 16"/>
            <p:cNvSpPr>
              <a:spLocks noChangeShapeType="1"/>
            </p:cNvSpPr>
            <p:nvPr/>
          </p:nvSpPr>
          <p:spPr bwMode="auto">
            <a:xfrm>
              <a:off x="3216" y="1488"/>
              <a:ext cx="2" cy="312"/>
            </a:xfrm>
            <a:prstGeom prst="line">
              <a:avLst/>
            </a:prstGeom>
            <a:noFill/>
            <a:ln w="28575">
              <a:solidFill>
                <a:srgbClr val="000000"/>
              </a:solidFill>
              <a:round/>
            </a:ln>
          </p:spPr>
          <p:txBody>
            <a:bodyPr anchor="ctr">
              <a:spAutoFit/>
            </a:bodyPr>
            <a:lstStyle/>
            <a:p>
              <a:endParaRPr lang="zh-CN" altLang="en-US"/>
            </a:p>
          </p:txBody>
        </p:sp>
        <p:sp>
          <p:nvSpPr>
            <p:cNvPr id="45099" name="Freeform 17"/>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0" name="Freeform 18"/>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5101"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grpSp>
      <p:grpSp>
        <p:nvGrpSpPr>
          <p:cNvPr id="4" name="Group 20"/>
          <p:cNvGrpSpPr/>
          <p:nvPr/>
        </p:nvGrpSpPr>
        <p:grpSpPr bwMode="auto">
          <a:xfrm>
            <a:off x="2362200" y="3733800"/>
            <a:ext cx="3048000" cy="1219200"/>
            <a:chOff x="1440" y="2400"/>
            <a:chExt cx="1920" cy="768"/>
          </a:xfrm>
        </p:grpSpPr>
        <p:pic>
          <p:nvPicPr>
            <p:cNvPr id="45086" name="Picture 21"/>
            <p:cNvPicPr>
              <a:picLocks noChangeAspect="1" noChangeArrowheads="1"/>
            </p:cNvPicPr>
            <p:nvPr/>
          </p:nvPicPr>
          <p:blipFill>
            <a:blip r:embed="rId3" cstate="print"/>
            <a:srcRect/>
            <a:stretch>
              <a:fillRect/>
            </a:stretch>
          </p:blipFill>
          <p:spPr bwMode="auto">
            <a:xfrm rot="1131190">
              <a:off x="2496" y="2496"/>
              <a:ext cx="864" cy="493"/>
            </a:xfrm>
            <a:prstGeom prst="rect">
              <a:avLst/>
            </a:prstGeom>
            <a:noFill/>
            <a:ln w="38100" algn="ctr">
              <a:noFill/>
              <a:miter lim="800000"/>
              <a:headEnd/>
              <a:tailEnd/>
            </a:ln>
          </p:spPr>
        </p:pic>
        <p:pic>
          <p:nvPicPr>
            <p:cNvPr id="45087" name="Picture 22"/>
            <p:cNvPicPr>
              <a:picLocks noChangeAspect="1" noChangeArrowheads="1"/>
            </p:cNvPicPr>
            <p:nvPr/>
          </p:nvPicPr>
          <p:blipFill>
            <a:blip r:embed="rId4" cstate="print"/>
            <a:srcRect/>
            <a:stretch>
              <a:fillRect/>
            </a:stretch>
          </p:blipFill>
          <p:spPr bwMode="auto">
            <a:xfrm>
              <a:off x="1440" y="2400"/>
              <a:ext cx="724" cy="768"/>
            </a:xfrm>
            <a:prstGeom prst="rect">
              <a:avLst/>
            </a:prstGeom>
            <a:noFill/>
            <a:ln w="38100" algn="ctr">
              <a:noFill/>
              <a:miter lim="800000"/>
              <a:headEnd/>
              <a:tailEnd/>
            </a:ln>
          </p:spPr>
        </p:pic>
        <p:sp>
          <p:nvSpPr>
            <p:cNvPr id="45088" name="Line 23"/>
            <p:cNvSpPr>
              <a:spLocks noChangeShapeType="1"/>
            </p:cNvSpPr>
            <p:nvPr/>
          </p:nvSpPr>
          <p:spPr bwMode="auto">
            <a:xfrm flipV="1">
              <a:off x="1776" y="2544"/>
              <a:ext cx="816" cy="336"/>
            </a:xfrm>
            <a:prstGeom prst="line">
              <a:avLst/>
            </a:prstGeom>
            <a:noFill/>
            <a:ln w="9525">
              <a:solidFill>
                <a:schemeClr val="tx1"/>
              </a:solidFill>
              <a:round/>
              <a:tailEnd type="triangle" w="med" len="med"/>
            </a:ln>
          </p:spPr>
          <p:txBody>
            <a:bodyPr/>
            <a:lstStyle/>
            <a:p>
              <a:endParaRPr lang="zh-CN" altLang="en-US"/>
            </a:p>
          </p:txBody>
        </p:sp>
        <p:sp>
          <p:nvSpPr>
            <p:cNvPr id="45089" name="Line 24"/>
            <p:cNvSpPr>
              <a:spLocks noChangeShapeType="1"/>
            </p:cNvSpPr>
            <p:nvPr/>
          </p:nvSpPr>
          <p:spPr bwMode="auto">
            <a:xfrm flipV="1">
              <a:off x="1872" y="3024"/>
              <a:ext cx="1152" cy="96"/>
            </a:xfrm>
            <a:prstGeom prst="line">
              <a:avLst/>
            </a:prstGeom>
            <a:noFill/>
            <a:ln w="9525">
              <a:solidFill>
                <a:schemeClr val="tx1"/>
              </a:solidFill>
              <a:round/>
              <a:tailEnd type="triangle" w="med" len="med"/>
            </a:ln>
          </p:spPr>
          <p:txBody>
            <a:bodyPr/>
            <a:lstStyle/>
            <a:p>
              <a:endParaRPr lang="zh-CN" altLang="en-US"/>
            </a:p>
          </p:txBody>
        </p:sp>
      </p:grpSp>
      <p:grpSp>
        <p:nvGrpSpPr>
          <p:cNvPr id="5" name="Group 25"/>
          <p:cNvGrpSpPr/>
          <p:nvPr/>
        </p:nvGrpSpPr>
        <p:grpSpPr bwMode="auto">
          <a:xfrm>
            <a:off x="5410200" y="4724400"/>
            <a:ext cx="1981200" cy="1143000"/>
            <a:chOff x="3504" y="3120"/>
            <a:chExt cx="1248" cy="720"/>
          </a:xfrm>
        </p:grpSpPr>
        <p:sp>
          <p:nvSpPr>
            <p:cNvPr id="45073" name="Rectangle 26"/>
            <p:cNvSpPr>
              <a:spLocks noChangeArrowheads="1"/>
            </p:cNvSpPr>
            <p:nvPr/>
          </p:nvSpPr>
          <p:spPr bwMode="auto">
            <a:xfrm>
              <a:off x="3600" y="3397"/>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4" name="Rectangle 27"/>
            <p:cNvSpPr>
              <a:spLocks noChangeArrowheads="1"/>
            </p:cNvSpPr>
            <p:nvPr/>
          </p:nvSpPr>
          <p:spPr bwMode="auto">
            <a:xfrm>
              <a:off x="3696" y="3476"/>
              <a:ext cx="192" cy="78"/>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5" name="Rectangle 28"/>
            <p:cNvSpPr>
              <a:spLocks noChangeArrowheads="1"/>
            </p:cNvSpPr>
            <p:nvPr/>
          </p:nvSpPr>
          <p:spPr bwMode="auto">
            <a:xfrm>
              <a:off x="3792" y="3554"/>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6" name="Rectangle 29"/>
            <p:cNvSpPr>
              <a:spLocks noChangeArrowheads="1"/>
            </p:cNvSpPr>
            <p:nvPr/>
          </p:nvSpPr>
          <p:spPr bwMode="auto">
            <a:xfrm>
              <a:off x="3984" y="3200"/>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7" name="Rectangle 30"/>
            <p:cNvSpPr>
              <a:spLocks noChangeArrowheads="1"/>
            </p:cNvSpPr>
            <p:nvPr/>
          </p:nvSpPr>
          <p:spPr bwMode="auto">
            <a:xfrm>
              <a:off x="3984" y="3712"/>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8" name="Rectangle 31"/>
            <p:cNvSpPr>
              <a:spLocks noChangeArrowheads="1"/>
            </p:cNvSpPr>
            <p:nvPr/>
          </p:nvSpPr>
          <p:spPr bwMode="auto">
            <a:xfrm>
              <a:off x="4080" y="3279"/>
              <a:ext cx="192" cy="78"/>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79" name="Rectangle 32"/>
            <p:cNvSpPr>
              <a:spLocks noChangeArrowheads="1"/>
            </p:cNvSpPr>
            <p:nvPr/>
          </p:nvSpPr>
          <p:spPr bwMode="auto">
            <a:xfrm>
              <a:off x="4176" y="3357"/>
              <a:ext cx="192" cy="79"/>
            </a:xfrm>
            <a:prstGeom prst="rect">
              <a:avLst/>
            </a:prstGeom>
            <a:solidFill>
              <a:srgbClr val="FF0000"/>
            </a:solidFill>
            <a:ln w="12700">
              <a:solidFill>
                <a:srgbClr val="000000"/>
              </a:solidFill>
              <a:miter lim="800000"/>
            </a:ln>
          </p:spPr>
          <p:txBody>
            <a:bodyPr wrap="none" anchor="ctr">
              <a:spAutoFit/>
            </a:bodyPr>
            <a:lstStyle/>
            <a:p>
              <a:pPr eaLnBrk="1" hangingPunct="1"/>
              <a:endParaRPr lang="zh-CN" altLang="en-US"/>
            </a:p>
          </p:txBody>
        </p:sp>
        <p:sp>
          <p:nvSpPr>
            <p:cNvPr id="45080" name="Rectangle 33"/>
            <p:cNvSpPr>
              <a:spLocks noChangeArrowheads="1"/>
            </p:cNvSpPr>
            <p:nvPr/>
          </p:nvSpPr>
          <p:spPr bwMode="auto">
            <a:xfrm>
              <a:off x="4272" y="3436"/>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81" name="Rectangle 34"/>
            <p:cNvSpPr>
              <a:spLocks noChangeArrowheads="1"/>
            </p:cNvSpPr>
            <p:nvPr/>
          </p:nvSpPr>
          <p:spPr bwMode="auto">
            <a:xfrm>
              <a:off x="4368" y="3515"/>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82" name="Rectangle 35"/>
            <p:cNvSpPr>
              <a:spLocks noChangeArrowheads="1"/>
            </p:cNvSpPr>
            <p:nvPr/>
          </p:nvSpPr>
          <p:spPr bwMode="auto">
            <a:xfrm>
              <a:off x="4464" y="3594"/>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83" name="Rectangle 36"/>
            <p:cNvSpPr>
              <a:spLocks noChangeArrowheads="1"/>
            </p:cNvSpPr>
            <p:nvPr/>
          </p:nvSpPr>
          <p:spPr bwMode="auto">
            <a:xfrm>
              <a:off x="3888" y="3632"/>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84" name="Rectangle 37"/>
            <p:cNvSpPr>
              <a:spLocks noChangeArrowheads="1"/>
            </p:cNvSpPr>
            <p:nvPr/>
          </p:nvSpPr>
          <p:spPr bwMode="auto">
            <a:xfrm>
              <a:off x="3984" y="3707"/>
              <a:ext cx="192" cy="79"/>
            </a:xfrm>
            <a:prstGeom prst="rect">
              <a:avLst/>
            </a:prstGeom>
            <a:noFill/>
            <a:ln w="12700">
              <a:solidFill>
                <a:srgbClr val="000000"/>
              </a:solidFill>
              <a:miter lim="800000"/>
            </a:ln>
          </p:spPr>
          <p:txBody>
            <a:bodyPr wrap="none" anchor="ctr">
              <a:spAutoFit/>
            </a:bodyPr>
            <a:lstStyle/>
            <a:p>
              <a:pPr eaLnBrk="1" hangingPunct="1"/>
              <a:endParaRPr lang="zh-CN" altLang="en-US"/>
            </a:p>
          </p:txBody>
        </p:sp>
        <p:sp>
          <p:nvSpPr>
            <p:cNvPr id="45085" name="AutoShape 38"/>
            <p:cNvSpPr>
              <a:spLocks noChangeArrowheads="1"/>
            </p:cNvSpPr>
            <p:nvPr/>
          </p:nvSpPr>
          <p:spPr bwMode="auto">
            <a:xfrm>
              <a:off x="3504" y="3120"/>
              <a:ext cx="1248" cy="720"/>
            </a:xfrm>
            <a:prstGeom prst="can">
              <a:avLst>
                <a:gd name="adj" fmla="val 25000"/>
              </a:avLst>
            </a:prstGeom>
            <a:noFill/>
            <a:ln w="9525">
              <a:solidFill>
                <a:schemeClr val="tx1"/>
              </a:solidFill>
              <a:round/>
            </a:ln>
          </p:spPr>
          <p:txBody>
            <a:bodyPr wrap="none" anchor="ctr"/>
            <a:lstStyle/>
            <a:p>
              <a:pPr eaLnBrk="1" hangingPunct="1"/>
              <a:endParaRPr lang="zh-CN" altLang="en-US"/>
            </a:p>
          </p:txBody>
        </p:sp>
      </p:grpSp>
      <p:sp>
        <p:nvSpPr>
          <p:cNvPr id="528423" name="Rectangle 39"/>
          <p:cNvSpPr>
            <a:spLocks noChangeArrowheads="1"/>
          </p:cNvSpPr>
          <p:nvPr/>
        </p:nvSpPr>
        <p:spPr bwMode="auto">
          <a:xfrm>
            <a:off x="2362200" y="5029200"/>
            <a:ext cx="2057400" cy="406400"/>
          </a:xfrm>
          <a:prstGeom prst="rect">
            <a:avLst/>
          </a:prstGeom>
          <a:noFill/>
          <a:ln w="9525" algn="ctr">
            <a:solidFill>
              <a:srgbClr val="FF0000"/>
            </a:solidFill>
            <a:miter lim="800000"/>
          </a:ln>
        </p:spPr>
        <p:txBody>
          <a:bodyPr>
            <a:spAutoFit/>
          </a:bodyPr>
          <a:lstStyle/>
          <a:p>
            <a:pPr algn="ctr" eaLnBrk="1" hangingPunct="1">
              <a:spcBef>
                <a:spcPct val="50000"/>
              </a:spcBef>
            </a:pPr>
            <a:r>
              <a:rPr lang="zh-CN" altLang="en-US" sz="2000"/>
              <a:t>将</a:t>
            </a:r>
            <a:r>
              <a:rPr lang="en-US" altLang="zh-CN" sz="2000"/>
              <a:t>2-12</a:t>
            </a:r>
            <a:r>
              <a:rPr lang="zh-CN" altLang="en-US" sz="2000"/>
              <a:t>字符删去</a:t>
            </a:r>
          </a:p>
        </p:txBody>
      </p:sp>
      <p:sp>
        <p:nvSpPr>
          <p:cNvPr id="528424" name="Rectangle 40"/>
          <p:cNvSpPr>
            <a:spLocks noChangeArrowheads="1"/>
          </p:cNvSpPr>
          <p:nvPr/>
        </p:nvSpPr>
        <p:spPr bwMode="auto">
          <a:xfrm>
            <a:off x="5410200" y="3657600"/>
            <a:ext cx="2438400" cy="711200"/>
          </a:xfrm>
          <a:prstGeom prst="rect">
            <a:avLst/>
          </a:prstGeom>
          <a:noFill/>
          <a:ln w="9525" algn="ctr">
            <a:solidFill>
              <a:srgbClr val="FF0000"/>
            </a:solidFill>
            <a:miter lim="800000"/>
          </a:ln>
        </p:spPr>
        <p:txBody>
          <a:bodyPr>
            <a:spAutoFit/>
          </a:bodyPr>
          <a:lstStyle/>
          <a:p>
            <a:pPr algn="ctr" eaLnBrk="1" hangingPunct="1">
              <a:spcBef>
                <a:spcPct val="50000"/>
              </a:spcBef>
            </a:pPr>
            <a:r>
              <a:rPr lang="en-US" altLang="zh-CN" sz="2000" dirty="0" err="1"/>
              <a:t>test.c</a:t>
            </a:r>
            <a:r>
              <a:rPr lang="zh-CN" altLang="en-US" sz="2000" dirty="0"/>
              <a:t>中的</a:t>
            </a:r>
            <a:r>
              <a:rPr lang="en-US" altLang="zh-CN" sz="2000" dirty="0"/>
              <a:t>2-12</a:t>
            </a:r>
            <a:r>
              <a:rPr lang="zh-CN" altLang="en-US" sz="2000" dirty="0"/>
              <a:t>字符对应盘块</a:t>
            </a:r>
            <a:r>
              <a:rPr lang="en-US" altLang="zh-CN" sz="2000" dirty="0"/>
              <a:t>789</a:t>
            </a:r>
          </a:p>
        </p:txBody>
      </p:sp>
      <p:sp>
        <p:nvSpPr>
          <p:cNvPr id="528425" name="Freeform 41"/>
          <p:cNvSpPr/>
          <p:nvPr/>
        </p:nvSpPr>
        <p:spPr bwMode="auto">
          <a:xfrm>
            <a:off x="4800600" y="4267200"/>
            <a:ext cx="1828800" cy="838200"/>
          </a:xfrm>
          <a:custGeom>
            <a:avLst/>
            <a:gdLst>
              <a:gd name="T0" fmla="*/ 0 w 1152"/>
              <a:gd name="T1" fmla="*/ 0 h 528"/>
              <a:gd name="T2" fmla="*/ 2147483647 w 1152"/>
              <a:gd name="T3" fmla="*/ 2147483647 h 528"/>
              <a:gd name="T4" fmla="*/ 2147483647 w 1152"/>
              <a:gd name="T5" fmla="*/ 2147483647 h 528"/>
              <a:gd name="T6" fmla="*/ 2147483647 w 1152"/>
              <a:gd name="T7" fmla="*/ 2147483647 h 528"/>
              <a:gd name="T8" fmla="*/ 0 60000 65536"/>
              <a:gd name="T9" fmla="*/ 0 60000 65536"/>
              <a:gd name="T10" fmla="*/ 0 60000 65536"/>
              <a:gd name="T11" fmla="*/ 0 60000 65536"/>
              <a:gd name="T12" fmla="*/ 0 w 1152"/>
              <a:gd name="T13" fmla="*/ 0 h 528"/>
              <a:gd name="T14" fmla="*/ 1152 w 1152"/>
              <a:gd name="T15" fmla="*/ 528 h 528"/>
            </a:gdLst>
            <a:ahLst/>
            <a:cxnLst>
              <a:cxn ang="T8">
                <a:pos x="T0" y="T1"/>
              </a:cxn>
              <a:cxn ang="T9">
                <a:pos x="T2" y="T3"/>
              </a:cxn>
              <a:cxn ang="T10">
                <a:pos x="T4" y="T5"/>
              </a:cxn>
              <a:cxn ang="T11">
                <a:pos x="T6" y="T7"/>
              </a:cxn>
            </a:cxnLst>
            <a:rect l="T12" t="T13" r="T14" b="T15"/>
            <a:pathLst>
              <a:path w="1152" h="528">
                <a:moveTo>
                  <a:pt x="0" y="0"/>
                </a:moveTo>
                <a:cubicBezTo>
                  <a:pt x="128" y="4"/>
                  <a:pt x="256" y="8"/>
                  <a:pt x="384" y="48"/>
                </a:cubicBezTo>
                <a:cubicBezTo>
                  <a:pt x="512" y="88"/>
                  <a:pt x="640" y="160"/>
                  <a:pt x="768" y="240"/>
                </a:cubicBezTo>
                <a:cubicBezTo>
                  <a:pt x="896" y="320"/>
                  <a:pt x="1024" y="424"/>
                  <a:pt x="1152" y="528"/>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grpSp>
        <p:nvGrpSpPr>
          <p:cNvPr id="6" name="Group 42"/>
          <p:cNvGrpSpPr/>
          <p:nvPr/>
        </p:nvGrpSpPr>
        <p:grpSpPr bwMode="auto">
          <a:xfrm>
            <a:off x="6781800" y="4800600"/>
            <a:ext cx="2209800" cy="711200"/>
            <a:chOff x="4272" y="3024"/>
            <a:chExt cx="1392" cy="448"/>
          </a:xfrm>
        </p:grpSpPr>
        <p:sp>
          <p:nvSpPr>
            <p:cNvPr id="45071" name="Rectangle 43"/>
            <p:cNvSpPr>
              <a:spLocks noChangeArrowheads="1"/>
            </p:cNvSpPr>
            <p:nvPr/>
          </p:nvSpPr>
          <p:spPr bwMode="auto">
            <a:xfrm>
              <a:off x="4800" y="3024"/>
              <a:ext cx="864" cy="448"/>
            </a:xfrm>
            <a:prstGeom prst="rect">
              <a:avLst/>
            </a:prstGeom>
            <a:noFill/>
            <a:ln w="9525" algn="ctr">
              <a:solidFill>
                <a:srgbClr val="FF0000"/>
              </a:solidFill>
              <a:miter lim="800000"/>
            </a:ln>
          </p:spPr>
          <p:txBody>
            <a:bodyPr>
              <a:spAutoFit/>
            </a:bodyPr>
            <a:lstStyle/>
            <a:p>
              <a:pPr algn="ctr" eaLnBrk="1" hangingPunct="1">
                <a:spcBef>
                  <a:spcPct val="50000"/>
                </a:spcBef>
              </a:pPr>
              <a:r>
                <a:rPr lang="zh-CN" altLang="en-US" sz="2000" dirty="0"/>
                <a:t>读入、修改、读出</a:t>
              </a:r>
            </a:p>
          </p:txBody>
        </p:sp>
        <p:sp>
          <p:nvSpPr>
            <p:cNvPr id="45072" name="AutoShape 44"/>
            <p:cNvSpPr>
              <a:spLocks noChangeArrowheads="1"/>
            </p:cNvSpPr>
            <p:nvPr/>
          </p:nvSpPr>
          <p:spPr bwMode="auto">
            <a:xfrm>
              <a:off x="4272" y="3216"/>
              <a:ext cx="528" cy="48"/>
            </a:xfrm>
            <a:prstGeom prst="leftRightArrow">
              <a:avLst>
                <a:gd name="adj1" fmla="val 50000"/>
                <a:gd name="adj2" fmla="val 220000"/>
              </a:avLst>
            </a:prstGeom>
            <a:solidFill>
              <a:srgbClr val="FF0000"/>
            </a:solidFill>
            <a:ln w="9525" algn="ctr">
              <a:solidFill>
                <a:srgbClr val="FF0000"/>
              </a:solidFill>
              <a:miter lim="800000"/>
            </a:ln>
          </p:spPr>
          <p:txBody>
            <a:bodyPr wrap="none" anchor="ctr"/>
            <a:lstStyle/>
            <a:p>
              <a:pPr eaLnBrk="1" hangingPunct="1"/>
              <a:endParaRPr lang="zh-CN" altLang="en-US"/>
            </a:p>
          </p:txBody>
        </p:sp>
      </p:grpSp>
      <p:sp>
        <p:nvSpPr>
          <p:cNvPr id="528432" name="AutoShape 48"/>
          <p:cNvSpPr>
            <a:spLocks noChangeArrowheads="1"/>
          </p:cNvSpPr>
          <p:nvPr/>
        </p:nvSpPr>
        <p:spPr bwMode="auto">
          <a:xfrm rot="10800000">
            <a:off x="4572000" y="457200"/>
            <a:ext cx="4038600" cy="914400"/>
          </a:xfrm>
          <a:prstGeom prst="wedgeRoundRectCallout">
            <a:avLst>
              <a:gd name="adj1" fmla="val 68315"/>
              <a:gd name="adj2" fmla="val -50000"/>
              <a:gd name="adj3" fmla="val 16667"/>
            </a:avLst>
          </a:prstGeom>
          <a:solidFill>
            <a:schemeClr val="bg1"/>
          </a:solidFill>
          <a:ln w="9525">
            <a:solidFill>
              <a:schemeClr val="tx1"/>
            </a:solidFill>
            <a:miter lim="800000"/>
          </a:ln>
        </p:spPr>
        <p:txBody>
          <a:bodyPr rot="10800000"/>
          <a:lstStyle/>
          <a:p>
            <a:pPr algn="ctr" eaLnBrk="1" hangingPunct="1"/>
            <a:r>
              <a:rPr lang="zh-CN" altLang="en-US" sz="2400" dirty="0"/>
              <a:t>为增加灵活性，</a:t>
            </a:r>
            <a:r>
              <a:rPr lang="en-US" altLang="zh-CN" sz="2400" dirty="0"/>
              <a:t>OS</a:t>
            </a:r>
            <a:r>
              <a:rPr lang="zh-CN" altLang="en-US" sz="2400" dirty="0"/>
              <a:t>又将多个连续扇区定义为盘块</a:t>
            </a:r>
            <a:endParaRPr lang="zh-CN" altLang="zh-CN" sz="2400" dirty="0">
              <a:sym typeface="Symbol" panose="05050102010706020507" pitchFamily="18" charset="2"/>
            </a:endParaRPr>
          </a:p>
        </p:txBody>
      </p:sp>
      <p:sp>
        <p:nvSpPr>
          <p:cNvPr id="528433" name="Oval 49"/>
          <p:cNvSpPr>
            <a:spLocks noChangeArrowheads="1"/>
          </p:cNvSpPr>
          <p:nvPr/>
        </p:nvSpPr>
        <p:spPr bwMode="auto">
          <a:xfrm>
            <a:off x="3338513" y="1343025"/>
            <a:ext cx="762000" cy="533400"/>
          </a:xfrm>
          <a:prstGeom prst="ellipse">
            <a:avLst/>
          </a:prstGeom>
          <a:noFill/>
          <a:ln w="9525" algn="ctr">
            <a:solidFill>
              <a:schemeClr val="tx1"/>
            </a:solidFill>
            <a:round/>
          </a:ln>
        </p:spPr>
        <p:txBody>
          <a:bodyPr wrap="none" anchor="ctr"/>
          <a:lstStyle/>
          <a:p>
            <a:pPr eaLnBrk="1" hangingPunct="1"/>
            <a:endParaRPr lang="zh-CN" altLang="en-US"/>
          </a:p>
        </p:txBody>
      </p:sp>
      <p:sp>
        <p:nvSpPr>
          <p:cNvPr id="7" name="矩形 6"/>
          <p:cNvSpPr/>
          <p:nvPr/>
        </p:nvSpPr>
        <p:spPr>
          <a:xfrm>
            <a:off x="190500" y="5588000"/>
            <a:ext cx="5067300" cy="830997"/>
          </a:xfrm>
          <a:prstGeom prst="rect">
            <a:avLst/>
          </a:prstGeom>
          <a:solidFill>
            <a:schemeClr val="bg1">
              <a:lumMod val="85000"/>
            </a:schemeClr>
          </a:solidFill>
        </p:spPr>
        <p:txBody>
          <a:bodyPr wrap="square">
            <a:spAutoFit/>
          </a:bodyPr>
          <a:lstStyle/>
          <a:p>
            <a:pPr eaLnBrk="1" hangingPunct="1"/>
            <a:r>
              <a:rPr lang="zh-CN" altLang="en-US" sz="2400" dirty="0">
                <a:solidFill>
                  <a:srgbClr val="FF0000"/>
                </a:solidFill>
                <a:effectLst>
                  <a:outerShdw blurRad="38100" dist="38100" dir="2700000" algn="tl">
                    <a:srgbClr val="000000">
                      <a:alpha val="43137"/>
                    </a:srgbClr>
                  </a:outerShdw>
                </a:effectLst>
                <a:sym typeface="Symbol" panose="05050102010706020507" pitchFamily="18" charset="2"/>
              </a:rPr>
              <a:t>文件存储到盘块中：需要记录使用了哪些盘快，这些盘块的顺序关系</a:t>
            </a:r>
            <a:endParaRPr lang="zh-CN" altLang="zh-CN" sz="2400" dirty="0">
              <a:solidFill>
                <a:srgbClr val="FF0000"/>
              </a:solidFill>
              <a:effectLst>
                <a:outerShdw blurRad="38100" dist="38100" dir="2700000" algn="tl">
                  <a:srgbClr val="000000">
                    <a:alpha val="43137"/>
                  </a:srgbClr>
                </a:outerShdw>
              </a:effectLst>
              <a:sym typeface="Symbol" panose="05050102010706020507" pitchFamily="18" charset="2"/>
            </a:endParaRPr>
          </a:p>
        </p:txBody>
      </p:sp>
      <p:sp>
        <p:nvSpPr>
          <p:cNvPr id="48" name="Rectangle 39"/>
          <p:cNvSpPr>
            <a:spLocks noChangeArrowheads="1"/>
          </p:cNvSpPr>
          <p:nvPr/>
        </p:nvSpPr>
        <p:spPr bwMode="auto">
          <a:xfrm>
            <a:off x="5867400" y="6037263"/>
            <a:ext cx="2705100" cy="461665"/>
          </a:xfrm>
          <a:prstGeom prst="rect">
            <a:avLst/>
          </a:prstGeom>
          <a:noFill/>
          <a:ln w="9525" algn="ctr">
            <a:solidFill>
              <a:srgbClr val="FF0000"/>
            </a:solidFill>
            <a:miter lim="800000"/>
          </a:ln>
        </p:spPr>
        <p:txBody>
          <a:bodyPr wrap="square">
            <a:spAutoFit/>
          </a:bodyPr>
          <a:lstStyle/>
          <a:p>
            <a:pPr algn="ctr" eaLnBrk="1" hangingPunct="1">
              <a:spcBef>
                <a:spcPct val="50000"/>
              </a:spcBef>
            </a:pPr>
            <a:r>
              <a:rPr lang="zh-CN" altLang="en-US" sz="2400" dirty="0">
                <a:solidFill>
                  <a:srgbClr val="FF0000"/>
                </a:solidFill>
              </a:rPr>
              <a:t>这样做是不是可以？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8433"/>
                                        </p:tgtEl>
                                        <p:attrNameLst>
                                          <p:attrName>style.visibility</p:attrName>
                                        </p:attrNameLst>
                                      </p:cBhvr>
                                      <p:to>
                                        <p:strVal val="visible"/>
                                      </p:to>
                                    </p:set>
                                    <p:animEffect transition="in" filter="dissolve">
                                      <p:cBhvr>
                                        <p:cTn id="7" dur="500"/>
                                        <p:tgtEl>
                                          <p:spTgt spid="52843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28432"/>
                                        </p:tgtEl>
                                        <p:attrNameLst>
                                          <p:attrName>style.visibility</p:attrName>
                                        </p:attrNameLst>
                                      </p:cBhvr>
                                      <p:to>
                                        <p:strVal val="visible"/>
                                      </p:to>
                                    </p:set>
                                    <p:animEffect transition="in" filter="dissolve">
                                      <p:cBhvr>
                                        <p:cTn id="10" dur="500"/>
                                        <p:tgtEl>
                                          <p:spTgt spid="52843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28423"/>
                                        </p:tgtEl>
                                        <p:attrNameLst>
                                          <p:attrName>style.visibility</p:attrName>
                                        </p:attrNameLst>
                                      </p:cBhvr>
                                      <p:to>
                                        <p:strVal val="visible"/>
                                      </p:to>
                                    </p:set>
                                    <p:animEffect transition="in" filter="dissolve">
                                      <p:cBhvr>
                                        <p:cTn id="30" dur="500"/>
                                        <p:tgtEl>
                                          <p:spTgt spid="5284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28424"/>
                                        </p:tgtEl>
                                        <p:attrNameLst>
                                          <p:attrName>style.visibility</p:attrName>
                                        </p:attrNameLst>
                                      </p:cBhvr>
                                      <p:to>
                                        <p:strVal val="visible"/>
                                      </p:to>
                                    </p:set>
                                    <p:animEffect transition="in" filter="dissolve">
                                      <p:cBhvr>
                                        <p:cTn id="35" dur="500"/>
                                        <p:tgtEl>
                                          <p:spTgt spid="52842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28425"/>
                                        </p:tgtEl>
                                        <p:attrNameLst>
                                          <p:attrName>style.visibility</p:attrName>
                                        </p:attrNameLst>
                                      </p:cBhvr>
                                      <p:to>
                                        <p:strVal val="visible"/>
                                      </p:to>
                                    </p:set>
                                    <p:animEffect transition="in" filter="wipe(left)">
                                      <p:cBhvr>
                                        <p:cTn id="43" dur="500"/>
                                        <p:tgtEl>
                                          <p:spTgt spid="528425"/>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dissolv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23" grpId="0" animBg="1"/>
      <p:bldP spid="528424" grpId="0" animBg="1"/>
      <p:bldP spid="528425" grpId="0" animBg="1"/>
      <p:bldP spid="528432" grpId="0" animBg="1"/>
      <p:bldP spid="528433"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304800"/>
            <a:ext cx="3200400" cy="676275"/>
          </a:xfrm>
        </p:spPr>
        <p:txBody>
          <a:bodyPr/>
          <a:lstStyle/>
          <a:p>
            <a:pPr eaLnBrk="1" hangingPunct="1"/>
            <a:r>
              <a:rPr lang="zh-CN" altLang="en-US" dirty="0"/>
              <a:t>认识一下磁盘</a:t>
            </a:r>
          </a:p>
        </p:txBody>
      </p:sp>
      <p:grpSp>
        <p:nvGrpSpPr>
          <p:cNvPr id="2" name="Group 3"/>
          <p:cNvGrpSpPr/>
          <p:nvPr/>
        </p:nvGrpSpPr>
        <p:grpSpPr bwMode="auto">
          <a:xfrm>
            <a:off x="304800" y="1374775"/>
            <a:ext cx="7324725" cy="5330825"/>
            <a:chOff x="620" y="601"/>
            <a:chExt cx="4614" cy="3358"/>
          </a:xfrm>
        </p:grpSpPr>
        <p:pic>
          <p:nvPicPr>
            <p:cNvPr id="10248" name="Picture 4" descr="12"/>
            <p:cNvPicPr>
              <a:picLocks noChangeAspect="1" noChangeArrowheads="1"/>
            </p:cNvPicPr>
            <p:nvPr/>
          </p:nvPicPr>
          <p:blipFill>
            <a:blip r:embed="rId3" cstate="print"/>
            <a:srcRect/>
            <a:stretch>
              <a:fillRect/>
            </a:stretch>
          </p:blipFill>
          <p:spPr bwMode="auto">
            <a:xfrm>
              <a:off x="685" y="626"/>
              <a:ext cx="4515" cy="3275"/>
            </a:xfrm>
            <a:prstGeom prst="rect">
              <a:avLst/>
            </a:prstGeom>
            <a:noFill/>
            <a:ln w="9525">
              <a:noFill/>
              <a:miter lim="800000"/>
              <a:headEnd/>
              <a:tailEnd/>
            </a:ln>
          </p:spPr>
        </p:pic>
        <p:sp>
          <p:nvSpPr>
            <p:cNvPr id="10249" name="Rectangle 5"/>
            <p:cNvSpPr>
              <a:spLocks noChangeArrowheads="1"/>
            </p:cNvSpPr>
            <p:nvPr/>
          </p:nvSpPr>
          <p:spPr bwMode="auto">
            <a:xfrm>
              <a:off x="620" y="3234"/>
              <a:ext cx="497" cy="275"/>
            </a:xfrm>
            <a:prstGeom prst="rect">
              <a:avLst/>
            </a:prstGeom>
            <a:solidFill>
              <a:srgbClr val="FFFFFF"/>
            </a:solidFill>
            <a:ln w="9525">
              <a:noFill/>
              <a:miter lim="800000"/>
            </a:ln>
          </p:spPr>
          <p:txBody>
            <a:bodyPr wrap="none" anchor="ctr"/>
            <a:lstStyle/>
            <a:p>
              <a:pPr algn="ctr"/>
              <a:r>
                <a:rPr lang="zh-CN" altLang="en-US" sz="1800">
                  <a:latin typeface="宋体" panose="02010600030101010101" pitchFamily="2" charset="-122"/>
                </a:rPr>
                <a:t>磁盘面</a:t>
              </a:r>
            </a:p>
          </p:txBody>
        </p:sp>
        <p:sp>
          <p:nvSpPr>
            <p:cNvPr id="10250" name="Rectangle 6"/>
            <p:cNvSpPr>
              <a:spLocks noChangeArrowheads="1"/>
            </p:cNvSpPr>
            <p:nvPr/>
          </p:nvSpPr>
          <p:spPr bwMode="auto">
            <a:xfrm>
              <a:off x="773" y="2417"/>
              <a:ext cx="621" cy="275"/>
            </a:xfrm>
            <a:prstGeom prst="rect">
              <a:avLst/>
            </a:prstGeom>
            <a:solidFill>
              <a:srgbClr val="FFFFFF"/>
            </a:solidFill>
            <a:ln w="9525">
              <a:noFill/>
              <a:miter lim="800000"/>
            </a:ln>
          </p:spPr>
          <p:txBody>
            <a:bodyPr wrap="none" anchor="ctr"/>
            <a:lstStyle/>
            <a:p>
              <a:pPr algn="r"/>
              <a:r>
                <a:rPr lang="zh-CN" altLang="en-US" sz="1800">
                  <a:latin typeface="宋体" panose="02010600030101010101" pitchFamily="2" charset="-122"/>
                </a:rPr>
                <a:t>柱面</a:t>
              </a:r>
              <a:r>
                <a:rPr lang="en-US" altLang="zh-CN" sz="1800">
                  <a:latin typeface="宋体" panose="02010600030101010101" pitchFamily="2" charset="-122"/>
                </a:rPr>
                <a:t>c</a:t>
              </a:r>
            </a:p>
          </p:txBody>
        </p:sp>
        <p:sp>
          <p:nvSpPr>
            <p:cNvPr id="10251" name="Rectangle 7"/>
            <p:cNvSpPr>
              <a:spLocks noChangeArrowheads="1"/>
            </p:cNvSpPr>
            <p:nvPr/>
          </p:nvSpPr>
          <p:spPr bwMode="auto">
            <a:xfrm>
              <a:off x="647" y="1478"/>
              <a:ext cx="568" cy="275"/>
            </a:xfrm>
            <a:prstGeom prst="rect">
              <a:avLst/>
            </a:prstGeom>
            <a:solidFill>
              <a:srgbClr val="FFFFFF"/>
            </a:solidFill>
            <a:ln w="9525">
              <a:noFill/>
              <a:miter lim="800000"/>
            </a:ln>
          </p:spPr>
          <p:txBody>
            <a:bodyPr wrap="none" anchor="ctr"/>
            <a:lstStyle/>
            <a:p>
              <a:pPr algn="r"/>
              <a:r>
                <a:rPr lang="zh-CN" altLang="en-US" sz="1800">
                  <a:latin typeface="宋体" panose="02010600030101010101" pitchFamily="2" charset="-122"/>
                </a:rPr>
                <a:t>扇区</a:t>
              </a:r>
              <a:r>
                <a:rPr lang="en-US" altLang="zh-CN" sz="1800">
                  <a:latin typeface="宋体" panose="02010600030101010101" pitchFamily="2" charset="-122"/>
                </a:rPr>
                <a:t>s</a:t>
              </a:r>
            </a:p>
          </p:txBody>
        </p:sp>
        <p:sp>
          <p:nvSpPr>
            <p:cNvPr id="10252" name="Rectangle 8"/>
            <p:cNvSpPr>
              <a:spLocks noChangeArrowheads="1"/>
            </p:cNvSpPr>
            <p:nvPr/>
          </p:nvSpPr>
          <p:spPr bwMode="auto">
            <a:xfrm>
              <a:off x="867" y="601"/>
              <a:ext cx="542" cy="204"/>
            </a:xfrm>
            <a:prstGeom prst="rect">
              <a:avLst/>
            </a:prstGeom>
            <a:solidFill>
              <a:srgbClr val="FFFFFF"/>
            </a:solidFill>
            <a:ln w="9525">
              <a:noFill/>
              <a:miter lim="800000"/>
            </a:ln>
          </p:spPr>
          <p:txBody>
            <a:bodyPr wrap="none" anchor="ctr"/>
            <a:lstStyle/>
            <a:p>
              <a:pPr algn="ctr"/>
              <a:r>
                <a:rPr lang="zh-CN" altLang="en-US" sz="1800">
                  <a:latin typeface="宋体" panose="02010600030101010101" pitchFamily="2" charset="-122"/>
                </a:rPr>
                <a:t>磁道</a:t>
              </a:r>
              <a:r>
                <a:rPr lang="en-US" altLang="zh-CN" sz="1800">
                  <a:latin typeface="宋体" panose="02010600030101010101" pitchFamily="2" charset="-122"/>
                </a:rPr>
                <a:t>t</a:t>
              </a:r>
            </a:p>
          </p:txBody>
        </p:sp>
        <p:sp>
          <p:nvSpPr>
            <p:cNvPr id="10253" name="Rectangle 9"/>
            <p:cNvSpPr>
              <a:spLocks noChangeArrowheads="1"/>
            </p:cNvSpPr>
            <p:nvPr/>
          </p:nvSpPr>
          <p:spPr bwMode="auto">
            <a:xfrm>
              <a:off x="1885" y="3755"/>
              <a:ext cx="542" cy="204"/>
            </a:xfrm>
            <a:prstGeom prst="rect">
              <a:avLst/>
            </a:prstGeom>
            <a:solidFill>
              <a:srgbClr val="FFFFFF"/>
            </a:solidFill>
            <a:ln w="9525">
              <a:noFill/>
              <a:miter lim="800000"/>
            </a:ln>
          </p:spPr>
          <p:txBody>
            <a:bodyPr wrap="none" anchor="ctr"/>
            <a:lstStyle/>
            <a:p>
              <a:pPr algn="ctr"/>
              <a:r>
                <a:rPr lang="zh-CN" altLang="en-US" sz="1800">
                  <a:latin typeface="宋体" panose="02010600030101010101" pitchFamily="2" charset="-122"/>
                </a:rPr>
                <a:t>旋转</a:t>
              </a:r>
            </a:p>
          </p:txBody>
        </p:sp>
        <p:sp>
          <p:nvSpPr>
            <p:cNvPr id="10254" name="Rectangle 10"/>
            <p:cNvSpPr>
              <a:spLocks noChangeArrowheads="1"/>
            </p:cNvSpPr>
            <p:nvPr/>
          </p:nvSpPr>
          <p:spPr bwMode="auto">
            <a:xfrm>
              <a:off x="2564" y="3446"/>
              <a:ext cx="427" cy="204"/>
            </a:xfrm>
            <a:prstGeom prst="rect">
              <a:avLst/>
            </a:prstGeom>
            <a:solidFill>
              <a:srgbClr val="FFFFFF"/>
            </a:solidFill>
            <a:ln w="9525">
              <a:noFill/>
              <a:miter lim="800000"/>
            </a:ln>
          </p:spPr>
          <p:txBody>
            <a:bodyPr wrap="none" anchor="ctr"/>
            <a:lstStyle/>
            <a:p>
              <a:pPr algn="r"/>
              <a:r>
                <a:rPr lang="zh-CN" altLang="en-US" sz="1800">
                  <a:latin typeface="宋体" panose="02010600030101010101" pitchFamily="2" charset="-122"/>
                </a:rPr>
                <a:t>磁臂</a:t>
              </a:r>
            </a:p>
          </p:txBody>
        </p:sp>
        <p:sp>
          <p:nvSpPr>
            <p:cNvPr id="10255" name="Rectangle 11"/>
            <p:cNvSpPr>
              <a:spLocks noChangeArrowheads="1"/>
            </p:cNvSpPr>
            <p:nvPr/>
          </p:nvSpPr>
          <p:spPr bwMode="auto">
            <a:xfrm>
              <a:off x="2406" y="661"/>
              <a:ext cx="542" cy="204"/>
            </a:xfrm>
            <a:prstGeom prst="rect">
              <a:avLst/>
            </a:prstGeom>
            <a:solidFill>
              <a:srgbClr val="FFFFFF"/>
            </a:solidFill>
            <a:ln w="9525">
              <a:noFill/>
              <a:miter lim="800000"/>
            </a:ln>
          </p:spPr>
          <p:txBody>
            <a:bodyPr wrap="none" anchor="ctr"/>
            <a:lstStyle/>
            <a:p>
              <a:r>
                <a:rPr lang="zh-CN" altLang="en-US" sz="1800">
                  <a:latin typeface="宋体" panose="02010600030101010101" pitchFamily="2" charset="-122"/>
                </a:rPr>
                <a:t>转轴</a:t>
              </a:r>
            </a:p>
          </p:txBody>
        </p:sp>
        <p:sp>
          <p:nvSpPr>
            <p:cNvPr id="10256" name="Rectangle 12"/>
            <p:cNvSpPr>
              <a:spLocks noChangeArrowheads="1"/>
            </p:cNvSpPr>
            <p:nvPr/>
          </p:nvSpPr>
          <p:spPr bwMode="auto">
            <a:xfrm>
              <a:off x="4285" y="1282"/>
              <a:ext cx="949" cy="204"/>
            </a:xfrm>
            <a:prstGeom prst="rect">
              <a:avLst/>
            </a:prstGeom>
            <a:solidFill>
              <a:srgbClr val="FFFFFF"/>
            </a:solidFill>
            <a:ln w="9525">
              <a:noFill/>
              <a:miter lim="800000"/>
            </a:ln>
          </p:spPr>
          <p:txBody>
            <a:bodyPr wrap="none" anchor="ctr"/>
            <a:lstStyle/>
            <a:p>
              <a:r>
                <a:rPr lang="zh-CN" altLang="en-US" sz="1800">
                  <a:latin typeface="宋体" panose="02010600030101010101" pitchFamily="2" charset="-122"/>
                </a:rPr>
                <a:t>机械臂杆</a:t>
              </a:r>
            </a:p>
          </p:txBody>
        </p:sp>
        <p:sp>
          <p:nvSpPr>
            <p:cNvPr id="10257" name="Rectangle 13"/>
            <p:cNvSpPr>
              <a:spLocks noChangeArrowheads="1"/>
            </p:cNvSpPr>
            <p:nvPr/>
          </p:nvSpPr>
          <p:spPr bwMode="auto">
            <a:xfrm>
              <a:off x="2983" y="2434"/>
              <a:ext cx="693" cy="310"/>
            </a:xfrm>
            <a:prstGeom prst="rect">
              <a:avLst/>
            </a:prstGeom>
            <a:solidFill>
              <a:srgbClr val="FFFFFF"/>
            </a:solidFill>
            <a:ln w="9525">
              <a:noFill/>
              <a:miter lim="800000"/>
            </a:ln>
          </p:spPr>
          <p:txBody>
            <a:bodyPr wrap="none" anchor="ctr"/>
            <a:lstStyle/>
            <a:p>
              <a:pPr algn="ctr"/>
              <a:r>
                <a:rPr lang="zh-CN" altLang="en-US" sz="1800">
                  <a:latin typeface="宋体" panose="02010600030101010101" pitchFamily="2" charset="-122"/>
                </a:rPr>
                <a:t>读写磁头</a:t>
              </a:r>
            </a:p>
          </p:txBody>
        </p:sp>
      </p:grpSp>
      <p:pic>
        <p:nvPicPr>
          <p:cNvPr id="10244" name="Picture 14"/>
          <p:cNvPicPr>
            <a:picLocks noChangeAspect="1" noChangeArrowheads="1"/>
          </p:cNvPicPr>
          <p:nvPr/>
        </p:nvPicPr>
        <p:blipFill>
          <a:blip r:embed="rId4" cstate="print"/>
          <a:srcRect/>
          <a:stretch>
            <a:fillRect/>
          </a:stretch>
        </p:blipFill>
        <p:spPr bwMode="auto">
          <a:xfrm>
            <a:off x="5486400" y="76200"/>
            <a:ext cx="3581400" cy="1749425"/>
          </a:xfrm>
          <a:prstGeom prst="rect">
            <a:avLst/>
          </a:prstGeom>
          <a:noFill/>
          <a:ln w="38100" algn="ctr">
            <a:noFill/>
            <a:miter lim="800000"/>
            <a:headEnd/>
            <a:tailEnd/>
          </a:ln>
        </p:spPr>
      </p:pic>
      <p:pic>
        <p:nvPicPr>
          <p:cNvPr id="10245" name="Picture 15"/>
          <p:cNvPicPr>
            <a:picLocks noChangeAspect="1" noChangeArrowheads="1"/>
          </p:cNvPicPr>
          <p:nvPr/>
        </p:nvPicPr>
        <p:blipFill>
          <a:blip r:embed="rId5" cstate="print"/>
          <a:srcRect/>
          <a:stretch>
            <a:fillRect/>
          </a:stretch>
        </p:blipFill>
        <p:spPr bwMode="auto">
          <a:xfrm>
            <a:off x="6143625" y="2927350"/>
            <a:ext cx="2238375" cy="1636713"/>
          </a:xfrm>
          <a:prstGeom prst="rect">
            <a:avLst/>
          </a:prstGeom>
          <a:noFill/>
          <a:ln w="9525" algn="ctr">
            <a:noFill/>
            <a:miter lim="800000"/>
            <a:headEnd/>
            <a:tailEnd/>
          </a:ln>
        </p:spPr>
      </p:pic>
      <p:sp>
        <p:nvSpPr>
          <p:cNvPr id="10246" name="矩形 1"/>
          <p:cNvSpPr>
            <a:spLocks noChangeArrowheads="1"/>
          </p:cNvSpPr>
          <p:nvPr/>
        </p:nvSpPr>
        <p:spPr bwMode="auto">
          <a:xfrm>
            <a:off x="6143625" y="4724400"/>
            <a:ext cx="3021013" cy="830263"/>
          </a:xfrm>
          <a:prstGeom prst="rect">
            <a:avLst/>
          </a:prstGeom>
          <a:noFill/>
          <a:ln w="9525">
            <a:noFill/>
            <a:miter lim="800000"/>
          </a:ln>
        </p:spPr>
        <p:txBody>
          <a:bodyPr>
            <a:spAutoFit/>
          </a:bodyPr>
          <a:lstStyle/>
          <a:p>
            <a:pPr eaLnBrk="1" hangingPunct="1"/>
            <a:r>
              <a:rPr lang="zh-CN" altLang="en-US" sz="1600"/>
              <a:t>盘片高速旋转产生气流非常强，足以使磁头托起，并与盘面保持一个微小的距离。</a:t>
            </a:r>
          </a:p>
        </p:txBody>
      </p:sp>
      <p:sp>
        <p:nvSpPr>
          <p:cNvPr id="10247" name="矩形 2"/>
          <p:cNvSpPr>
            <a:spLocks noChangeArrowheads="1"/>
          </p:cNvSpPr>
          <p:nvPr/>
        </p:nvSpPr>
        <p:spPr bwMode="auto">
          <a:xfrm>
            <a:off x="6143625" y="5562600"/>
            <a:ext cx="3048000" cy="1076325"/>
          </a:xfrm>
          <a:prstGeom prst="rect">
            <a:avLst/>
          </a:prstGeom>
          <a:noFill/>
          <a:ln w="9525">
            <a:noFill/>
            <a:miter lim="800000"/>
          </a:ln>
        </p:spPr>
        <p:txBody>
          <a:bodyPr>
            <a:spAutoFit/>
          </a:bodyPr>
          <a:lstStyle/>
          <a:p>
            <a:pPr eaLnBrk="1" hangingPunct="1"/>
            <a:r>
              <a:rPr lang="zh-CN" altLang="en-US" sz="1600"/>
              <a:t>现在的水平已经达到 </a:t>
            </a:r>
            <a:r>
              <a:rPr lang="en-US" altLang="zh-CN" sz="1600"/>
              <a:t>0.005μm</a:t>
            </a:r>
            <a:r>
              <a:rPr lang="zh-CN" altLang="en-US" sz="1600"/>
              <a:t>～</a:t>
            </a:r>
            <a:r>
              <a:rPr lang="en-US" altLang="zh-CN" sz="1600"/>
              <a:t>0.01μm</a:t>
            </a:r>
            <a:r>
              <a:rPr lang="zh-CN" altLang="en-US" sz="1600"/>
              <a:t>，这只是人类头发直径的千分之一。</a:t>
            </a:r>
            <a:br>
              <a:rPr lang="zh-CN" altLang="en-US" sz="1600"/>
            </a:b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文件的实现</a:t>
            </a:r>
          </a:p>
        </p:txBody>
      </p:sp>
      <p:sp>
        <p:nvSpPr>
          <p:cNvPr id="529411" name="Rectangle 3"/>
          <p:cNvSpPr>
            <a:spLocks noChangeArrowheads="1"/>
          </p:cNvSpPr>
          <p:nvPr/>
        </p:nvSpPr>
        <p:spPr bwMode="auto">
          <a:xfrm>
            <a:off x="765175" y="1143000"/>
            <a:ext cx="7921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t>文件抽象概念的实现关键：</a:t>
            </a:r>
            <a:r>
              <a:rPr lang="zh-CN" altLang="en-US" sz="2800">
                <a:solidFill>
                  <a:srgbClr val="FF0000"/>
                </a:solidFill>
              </a:rPr>
              <a:t>描述这一映射关系</a:t>
            </a:r>
          </a:p>
        </p:txBody>
      </p:sp>
      <p:grpSp>
        <p:nvGrpSpPr>
          <p:cNvPr id="2" name="Group 4"/>
          <p:cNvGrpSpPr/>
          <p:nvPr/>
        </p:nvGrpSpPr>
        <p:grpSpPr bwMode="auto">
          <a:xfrm>
            <a:off x="990600" y="1752600"/>
            <a:ext cx="7543800" cy="603250"/>
            <a:chOff x="622" y="1170"/>
            <a:chExt cx="4752" cy="380"/>
          </a:xfrm>
        </p:grpSpPr>
        <p:sp>
          <p:nvSpPr>
            <p:cNvPr id="46155" name="Rectangle 5"/>
            <p:cNvSpPr>
              <a:spLocks noChangeArrowheads="1"/>
            </p:cNvSpPr>
            <p:nvPr/>
          </p:nvSpPr>
          <p:spPr bwMode="auto">
            <a:xfrm>
              <a:off x="622" y="1170"/>
              <a:ext cx="4752"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文件实现</a:t>
              </a:r>
              <a:r>
                <a:rPr lang="en-US" altLang="zh-CN" sz="2400">
                  <a:solidFill>
                    <a:srgbClr val="FF0000"/>
                  </a:solidFill>
                </a:rPr>
                <a:t>1: </a:t>
              </a:r>
              <a:r>
                <a:rPr lang="zh-CN" altLang="en-US" sz="2400">
                  <a:solidFill>
                    <a:srgbClr val="FF0000"/>
                  </a:solidFill>
                </a:rPr>
                <a:t>物理盘块连续分配</a:t>
              </a:r>
            </a:p>
          </p:txBody>
        </p:sp>
        <p:pic>
          <p:nvPicPr>
            <p:cNvPr id="46156" name="Picture 6" descr="j0115835"/>
            <p:cNvPicPr>
              <a:picLocks noChangeAspect="1" noChangeArrowheads="1"/>
            </p:cNvPicPr>
            <p:nvPr/>
          </p:nvPicPr>
          <p:blipFill>
            <a:blip r:embed="rId3" cstate="print"/>
            <a:srcRect/>
            <a:stretch>
              <a:fillRect/>
            </a:stretch>
          </p:blipFill>
          <p:spPr bwMode="auto">
            <a:xfrm>
              <a:off x="787" y="1331"/>
              <a:ext cx="119" cy="121"/>
            </a:xfrm>
            <a:prstGeom prst="rect">
              <a:avLst/>
            </a:prstGeom>
            <a:noFill/>
            <a:ln w="9525">
              <a:noFill/>
              <a:miter lim="800000"/>
              <a:headEnd/>
              <a:tailEnd/>
            </a:ln>
          </p:spPr>
        </p:pic>
      </p:grpSp>
      <p:grpSp>
        <p:nvGrpSpPr>
          <p:cNvPr id="46085" name="Group 7"/>
          <p:cNvGrpSpPr/>
          <p:nvPr/>
        </p:nvGrpSpPr>
        <p:grpSpPr bwMode="auto">
          <a:xfrm>
            <a:off x="4462463" y="228600"/>
            <a:ext cx="4605337" cy="990600"/>
            <a:chOff x="664" y="1344"/>
            <a:chExt cx="4426" cy="728"/>
          </a:xfrm>
        </p:grpSpPr>
        <p:sp>
          <p:nvSpPr>
            <p:cNvPr id="46143" name="Oval 8"/>
            <p:cNvSpPr>
              <a:spLocks noChangeArrowheads="1"/>
            </p:cNvSpPr>
            <p:nvPr/>
          </p:nvSpPr>
          <p:spPr bwMode="auto">
            <a:xfrm>
              <a:off x="4130" y="1344"/>
              <a:ext cx="960" cy="167"/>
            </a:xfrm>
            <a:prstGeom prst="ellipse">
              <a:avLst/>
            </a:prstGeom>
            <a:solidFill>
              <a:srgbClr val="FFFFFF"/>
            </a:solidFill>
            <a:ln w="28575">
              <a:solidFill>
                <a:srgbClr val="000000"/>
              </a:solidFill>
              <a:round/>
            </a:ln>
          </p:spPr>
          <p:txBody>
            <a:bodyPr anchor="ctr">
              <a:spAutoFit/>
            </a:bodyPr>
            <a:lstStyle/>
            <a:p>
              <a:pPr eaLnBrk="1" hangingPunct="1"/>
              <a:endParaRPr lang="zh-CN" altLang="en-US"/>
            </a:p>
          </p:txBody>
        </p:sp>
        <p:sp>
          <p:nvSpPr>
            <p:cNvPr id="46144" name="Oval 9"/>
            <p:cNvSpPr>
              <a:spLocks noChangeArrowheads="1"/>
            </p:cNvSpPr>
            <p:nvPr/>
          </p:nvSpPr>
          <p:spPr bwMode="auto">
            <a:xfrm>
              <a:off x="4130" y="1678"/>
              <a:ext cx="960" cy="167"/>
            </a:xfrm>
            <a:prstGeom prst="ellipse">
              <a:avLst/>
            </a:prstGeom>
            <a:solidFill>
              <a:srgbClr val="FFFFFF"/>
            </a:solidFill>
            <a:ln w="28575">
              <a:solidFill>
                <a:srgbClr val="000000"/>
              </a:solidFill>
              <a:round/>
            </a:ln>
          </p:spPr>
          <p:txBody>
            <a:bodyPr wrap="none" anchor="ctr">
              <a:spAutoFit/>
            </a:bodyPr>
            <a:lstStyle/>
            <a:p>
              <a:pPr eaLnBrk="1" hangingPunct="1"/>
              <a:endParaRPr lang="zh-CN" altLang="en-US"/>
            </a:p>
          </p:txBody>
        </p:sp>
        <p:sp>
          <p:nvSpPr>
            <p:cNvPr id="46145" name="Line 10"/>
            <p:cNvSpPr>
              <a:spLocks noChangeShapeType="1"/>
            </p:cNvSpPr>
            <p:nvPr/>
          </p:nvSpPr>
          <p:spPr bwMode="auto">
            <a:xfrm>
              <a:off x="4130" y="1444"/>
              <a:ext cx="0" cy="334"/>
            </a:xfrm>
            <a:prstGeom prst="line">
              <a:avLst/>
            </a:prstGeom>
            <a:noFill/>
            <a:ln w="28575">
              <a:solidFill>
                <a:srgbClr val="000000"/>
              </a:solidFill>
              <a:round/>
            </a:ln>
          </p:spPr>
          <p:txBody>
            <a:bodyPr wrap="none" anchor="ctr">
              <a:spAutoFit/>
            </a:bodyPr>
            <a:lstStyle/>
            <a:p>
              <a:endParaRPr lang="zh-CN" altLang="en-US"/>
            </a:p>
          </p:txBody>
        </p:sp>
        <p:sp>
          <p:nvSpPr>
            <p:cNvPr id="46146" name="Line 11"/>
            <p:cNvSpPr>
              <a:spLocks noChangeShapeType="1"/>
            </p:cNvSpPr>
            <p:nvPr/>
          </p:nvSpPr>
          <p:spPr bwMode="auto">
            <a:xfrm>
              <a:off x="5090" y="1444"/>
              <a:ext cx="0" cy="334"/>
            </a:xfrm>
            <a:prstGeom prst="line">
              <a:avLst/>
            </a:prstGeom>
            <a:noFill/>
            <a:ln w="28575">
              <a:solidFill>
                <a:srgbClr val="000000"/>
              </a:solidFill>
              <a:round/>
            </a:ln>
          </p:spPr>
          <p:txBody>
            <a:bodyPr wrap="none" anchor="ctr">
              <a:spAutoFit/>
            </a:bodyPr>
            <a:lstStyle/>
            <a:p>
              <a:endParaRPr lang="zh-CN" altLang="en-US"/>
            </a:p>
          </p:txBody>
        </p:sp>
        <p:sp>
          <p:nvSpPr>
            <p:cNvPr id="46147" name="Rectangle 12"/>
            <p:cNvSpPr>
              <a:spLocks noChangeArrowheads="1"/>
            </p:cNvSpPr>
            <p:nvPr/>
          </p:nvSpPr>
          <p:spPr bwMode="auto">
            <a:xfrm>
              <a:off x="4514" y="1680"/>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sp>
          <p:nvSpPr>
            <p:cNvPr id="46148" name="Rectangle 13"/>
            <p:cNvSpPr>
              <a:spLocks noChangeArrowheads="1"/>
            </p:cNvSpPr>
            <p:nvPr/>
          </p:nvSpPr>
          <p:spPr bwMode="auto">
            <a:xfrm>
              <a:off x="1778" y="1488"/>
              <a:ext cx="1872" cy="312"/>
            </a:xfrm>
            <a:prstGeom prst="rect">
              <a:avLst/>
            </a:prstGeom>
            <a:solidFill>
              <a:srgbClr val="FFFFFF"/>
            </a:solidFill>
            <a:ln w="28575">
              <a:solidFill>
                <a:schemeClr val="tx1"/>
              </a:solidFill>
              <a:miter lim="800000"/>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6149" name="Text Box 14"/>
            <p:cNvSpPr txBox="1">
              <a:spLocks noChangeArrowheads="1"/>
            </p:cNvSpPr>
            <p:nvPr/>
          </p:nvSpPr>
          <p:spPr bwMode="auto">
            <a:xfrm>
              <a:off x="664" y="1486"/>
              <a:ext cx="813" cy="292"/>
            </a:xfrm>
            <a:prstGeom prst="rect">
              <a:avLst/>
            </a:prstGeom>
            <a:noFill/>
            <a:ln w="38100">
              <a:noFill/>
              <a:miter lim="800000"/>
            </a:ln>
          </p:spPr>
          <p:txBody>
            <a:bodyPr wrap="none" anchor="ctr">
              <a:spAutoFit/>
            </a:bodyPr>
            <a:lstStyle/>
            <a:p>
              <a:pPr algn="ctr" eaLnBrk="1" hangingPunct="1"/>
              <a:r>
                <a:rPr lang="en-US" altLang="zh-CN" sz="2000"/>
                <a:t>test.c</a:t>
              </a:r>
            </a:p>
          </p:txBody>
        </p:sp>
        <p:sp>
          <p:nvSpPr>
            <p:cNvPr id="46150" name="Line 15"/>
            <p:cNvSpPr>
              <a:spLocks noChangeShapeType="1"/>
            </p:cNvSpPr>
            <p:nvPr/>
          </p:nvSpPr>
          <p:spPr bwMode="auto">
            <a:xfrm>
              <a:off x="1394" y="1644"/>
              <a:ext cx="384" cy="0"/>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6151" name="Line 16"/>
            <p:cNvSpPr>
              <a:spLocks noChangeShapeType="1"/>
            </p:cNvSpPr>
            <p:nvPr/>
          </p:nvSpPr>
          <p:spPr bwMode="auto">
            <a:xfrm>
              <a:off x="3216" y="1488"/>
              <a:ext cx="2" cy="312"/>
            </a:xfrm>
            <a:prstGeom prst="line">
              <a:avLst/>
            </a:prstGeom>
            <a:noFill/>
            <a:ln w="28575">
              <a:solidFill>
                <a:srgbClr val="000000"/>
              </a:solidFill>
              <a:round/>
            </a:ln>
          </p:spPr>
          <p:txBody>
            <a:bodyPr anchor="ctr">
              <a:spAutoFit/>
            </a:bodyPr>
            <a:lstStyle/>
            <a:p>
              <a:endParaRPr lang="zh-CN" altLang="en-US"/>
            </a:p>
          </p:txBody>
        </p:sp>
        <p:sp>
          <p:nvSpPr>
            <p:cNvPr id="46152" name="Freeform 17"/>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3" name="Freeform 18"/>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6154" name="Rectangle 19"/>
            <p:cNvSpPr>
              <a:spLocks noChangeArrowheads="1"/>
            </p:cNvSpPr>
            <p:nvPr/>
          </p:nvSpPr>
          <p:spPr bwMode="auto">
            <a:xfrm>
              <a:off x="4274" y="1536"/>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grpSp>
      <p:grpSp>
        <p:nvGrpSpPr>
          <p:cNvPr id="4" name="Group 20"/>
          <p:cNvGrpSpPr/>
          <p:nvPr/>
        </p:nvGrpSpPr>
        <p:grpSpPr bwMode="auto">
          <a:xfrm>
            <a:off x="2057400" y="2971800"/>
            <a:ext cx="1676400" cy="3429000"/>
            <a:chOff x="768" y="816"/>
            <a:chExt cx="1056" cy="2160"/>
          </a:xfrm>
        </p:grpSpPr>
        <p:sp>
          <p:nvSpPr>
            <p:cNvPr id="46111" name="Rectangle 21"/>
            <p:cNvSpPr>
              <a:spLocks noChangeArrowheads="1"/>
            </p:cNvSpPr>
            <p:nvPr/>
          </p:nvSpPr>
          <p:spPr bwMode="auto">
            <a:xfrm>
              <a:off x="768" y="816"/>
              <a:ext cx="192" cy="144"/>
            </a:xfrm>
            <a:prstGeom prst="rect">
              <a:avLst/>
            </a:prstGeom>
            <a:solidFill>
              <a:srgbClr val="009999"/>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0</a:t>
              </a:r>
            </a:p>
          </p:txBody>
        </p:sp>
        <p:sp>
          <p:nvSpPr>
            <p:cNvPr id="46112" name="Rectangle 22"/>
            <p:cNvSpPr>
              <a:spLocks noChangeArrowheads="1"/>
            </p:cNvSpPr>
            <p:nvPr/>
          </p:nvSpPr>
          <p:spPr bwMode="auto">
            <a:xfrm>
              <a:off x="1056" y="816"/>
              <a:ext cx="192" cy="144"/>
            </a:xfrm>
            <a:prstGeom prst="rect">
              <a:avLst/>
            </a:prstGeom>
            <a:solidFill>
              <a:srgbClr val="009999"/>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a:t>
              </a:r>
            </a:p>
          </p:txBody>
        </p:sp>
        <p:sp>
          <p:nvSpPr>
            <p:cNvPr id="46113" name="Rectangle 23"/>
            <p:cNvSpPr>
              <a:spLocks noChangeArrowheads="1"/>
            </p:cNvSpPr>
            <p:nvPr/>
          </p:nvSpPr>
          <p:spPr bwMode="auto">
            <a:xfrm>
              <a:off x="1344" y="816"/>
              <a:ext cx="192" cy="144"/>
            </a:xfrm>
            <a:prstGeom prst="rect">
              <a:avLst/>
            </a:prstGeom>
            <a:solidFill>
              <a:schemeClr val="hlink"/>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a:t>
              </a:r>
            </a:p>
          </p:txBody>
        </p:sp>
        <p:sp>
          <p:nvSpPr>
            <p:cNvPr id="46114" name="Rectangle 24"/>
            <p:cNvSpPr>
              <a:spLocks noChangeArrowheads="1"/>
            </p:cNvSpPr>
            <p:nvPr/>
          </p:nvSpPr>
          <p:spPr bwMode="auto">
            <a:xfrm>
              <a:off x="1632" y="816"/>
              <a:ext cx="192" cy="144"/>
            </a:xfrm>
            <a:prstGeom prst="rect">
              <a:avLst/>
            </a:prstGeom>
            <a:solidFill>
              <a:schemeClr val="hlink"/>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3</a:t>
              </a:r>
            </a:p>
          </p:txBody>
        </p:sp>
        <p:sp>
          <p:nvSpPr>
            <p:cNvPr id="46115" name="Rectangle 25"/>
            <p:cNvSpPr>
              <a:spLocks noChangeArrowheads="1"/>
            </p:cNvSpPr>
            <p:nvPr/>
          </p:nvSpPr>
          <p:spPr bwMode="auto">
            <a:xfrm>
              <a:off x="768" y="110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4</a:t>
              </a:r>
            </a:p>
          </p:txBody>
        </p:sp>
        <p:sp>
          <p:nvSpPr>
            <p:cNvPr id="46116" name="Rectangle 26"/>
            <p:cNvSpPr>
              <a:spLocks noChangeArrowheads="1"/>
            </p:cNvSpPr>
            <p:nvPr/>
          </p:nvSpPr>
          <p:spPr bwMode="auto">
            <a:xfrm>
              <a:off x="1056" y="110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5</a:t>
              </a:r>
            </a:p>
          </p:txBody>
        </p:sp>
        <p:sp>
          <p:nvSpPr>
            <p:cNvPr id="46117" name="Rectangle 27"/>
            <p:cNvSpPr>
              <a:spLocks noChangeArrowheads="1"/>
            </p:cNvSpPr>
            <p:nvPr/>
          </p:nvSpPr>
          <p:spPr bwMode="auto">
            <a:xfrm>
              <a:off x="1344" y="1104"/>
              <a:ext cx="192" cy="144"/>
            </a:xfrm>
            <a:prstGeom prst="rect">
              <a:avLst/>
            </a:prstGeom>
            <a:solidFill>
              <a:schemeClr val="folHlink"/>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6</a:t>
              </a:r>
            </a:p>
          </p:txBody>
        </p:sp>
        <p:sp>
          <p:nvSpPr>
            <p:cNvPr id="46118" name="Rectangle 28"/>
            <p:cNvSpPr>
              <a:spLocks noChangeArrowheads="1"/>
            </p:cNvSpPr>
            <p:nvPr/>
          </p:nvSpPr>
          <p:spPr bwMode="auto">
            <a:xfrm>
              <a:off x="1632" y="1104"/>
              <a:ext cx="192" cy="144"/>
            </a:xfrm>
            <a:prstGeom prst="rect">
              <a:avLst/>
            </a:prstGeom>
            <a:solidFill>
              <a:schemeClr val="folHlink"/>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7</a:t>
              </a:r>
            </a:p>
          </p:txBody>
        </p:sp>
        <p:sp>
          <p:nvSpPr>
            <p:cNvPr id="46119" name="Rectangle 29"/>
            <p:cNvSpPr>
              <a:spLocks noChangeArrowheads="1"/>
            </p:cNvSpPr>
            <p:nvPr/>
          </p:nvSpPr>
          <p:spPr bwMode="auto">
            <a:xfrm>
              <a:off x="768" y="1392"/>
              <a:ext cx="192" cy="144"/>
            </a:xfrm>
            <a:prstGeom prst="rect">
              <a:avLst/>
            </a:prstGeom>
            <a:solidFill>
              <a:schemeClr val="folHlink"/>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8</a:t>
              </a:r>
            </a:p>
          </p:txBody>
        </p:sp>
        <p:sp>
          <p:nvSpPr>
            <p:cNvPr id="46120" name="Rectangle 30"/>
            <p:cNvSpPr>
              <a:spLocks noChangeArrowheads="1"/>
            </p:cNvSpPr>
            <p:nvPr/>
          </p:nvSpPr>
          <p:spPr bwMode="auto">
            <a:xfrm>
              <a:off x="1056" y="139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9</a:t>
              </a:r>
            </a:p>
          </p:txBody>
        </p:sp>
        <p:sp>
          <p:nvSpPr>
            <p:cNvPr id="46121" name="Rectangle 31"/>
            <p:cNvSpPr>
              <a:spLocks noChangeArrowheads="1"/>
            </p:cNvSpPr>
            <p:nvPr/>
          </p:nvSpPr>
          <p:spPr bwMode="auto">
            <a:xfrm>
              <a:off x="1344" y="139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10</a:t>
              </a:r>
            </a:p>
          </p:txBody>
        </p:sp>
        <p:sp>
          <p:nvSpPr>
            <p:cNvPr id="46122" name="Rectangle 32"/>
            <p:cNvSpPr>
              <a:spLocks noChangeArrowheads="1"/>
            </p:cNvSpPr>
            <p:nvPr/>
          </p:nvSpPr>
          <p:spPr bwMode="auto">
            <a:xfrm>
              <a:off x="1632" y="139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11</a:t>
              </a:r>
            </a:p>
          </p:txBody>
        </p:sp>
        <p:sp>
          <p:nvSpPr>
            <p:cNvPr id="46123" name="Rectangle 33"/>
            <p:cNvSpPr>
              <a:spLocks noChangeArrowheads="1"/>
            </p:cNvSpPr>
            <p:nvPr/>
          </p:nvSpPr>
          <p:spPr bwMode="auto">
            <a:xfrm>
              <a:off x="768" y="1680"/>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12</a:t>
              </a:r>
            </a:p>
          </p:txBody>
        </p:sp>
        <p:sp>
          <p:nvSpPr>
            <p:cNvPr id="46124" name="Rectangle 34"/>
            <p:cNvSpPr>
              <a:spLocks noChangeArrowheads="1"/>
            </p:cNvSpPr>
            <p:nvPr/>
          </p:nvSpPr>
          <p:spPr bwMode="auto">
            <a:xfrm>
              <a:off x="1056" y="1680"/>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13</a:t>
              </a:r>
            </a:p>
          </p:txBody>
        </p:sp>
        <p:sp>
          <p:nvSpPr>
            <p:cNvPr id="46125" name="Rectangle 35"/>
            <p:cNvSpPr>
              <a:spLocks noChangeArrowheads="1"/>
            </p:cNvSpPr>
            <p:nvPr/>
          </p:nvSpPr>
          <p:spPr bwMode="auto">
            <a:xfrm>
              <a:off x="1344" y="1680"/>
              <a:ext cx="192" cy="144"/>
            </a:xfrm>
            <a:prstGeom prst="rect">
              <a:avLst/>
            </a:prstGeom>
            <a:solidFill>
              <a:srgbClr val="FFFF00"/>
            </a:solid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14</a:t>
              </a:r>
            </a:p>
          </p:txBody>
        </p:sp>
        <p:sp>
          <p:nvSpPr>
            <p:cNvPr id="46126" name="Rectangle 36"/>
            <p:cNvSpPr>
              <a:spLocks noChangeArrowheads="1"/>
            </p:cNvSpPr>
            <p:nvPr/>
          </p:nvSpPr>
          <p:spPr bwMode="auto">
            <a:xfrm>
              <a:off x="1632" y="1680"/>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15</a:t>
              </a:r>
            </a:p>
          </p:txBody>
        </p:sp>
        <p:sp>
          <p:nvSpPr>
            <p:cNvPr id="46127" name="Rectangle 37"/>
            <p:cNvSpPr>
              <a:spLocks noChangeArrowheads="1"/>
            </p:cNvSpPr>
            <p:nvPr/>
          </p:nvSpPr>
          <p:spPr bwMode="auto">
            <a:xfrm>
              <a:off x="768" y="1968"/>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16</a:t>
              </a:r>
            </a:p>
          </p:txBody>
        </p:sp>
        <p:sp>
          <p:nvSpPr>
            <p:cNvPr id="46128" name="Rectangle 38"/>
            <p:cNvSpPr>
              <a:spLocks noChangeArrowheads="1"/>
            </p:cNvSpPr>
            <p:nvPr/>
          </p:nvSpPr>
          <p:spPr bwMode="auto">
            <a:xfrm>
              <a:off x="1056" y="1968"/>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17</a:t>
              </a:r>
            </a:p>
          </p:txBody>
        </p:sp>
        <p:sp>
          <p:nvSpPr>
            <p:cNvPr id="46129" name="Rectangle 39"/>
            <p:cNvSpPr>
              <a:spLocks noChangeArrowheads="1"/>
            </p:cNvSpPr>
            <p:nvPr/>
          </p:nvSpPr>
          <p:spPr bwMode="auto">
            <a:xfrm>
              <a:off x="1344" y="1968"/>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18</a:t>
              </a:r>
            </a:p>
          </p:txBody>
        </p:sp>
        <p:sp>
          <p:nvSpPr>
            <p:cNvPr id="46130" name="Rectangle 40"/>
            <p:cNvSpPr>
              <a:spLocks noChangeArrowheads="1"/>
            </p:cNvSpPr>
            <p:nvPr/>
          </p:nvSpPr>
          <p:spPr bwMode="auto">
            <a:xfrm>
              <a:off x="1632" y="1968"/>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19</a:t>
              </a:r>
            </a:p>
          </p:txBody>
        </p:sp>
        <p:sp>
          <p:nvSpPr>
            <p:cNvPr id="46131" name="Rectangle 41"/>
            <p:cNvSpPr>
              <a:spLocks noChangeArrowheads="1"/>
            </p:cNvSpPr>
            <p:nvPr/>
          </p:nvSpPr>
          <p:spPr bwMode="auto">
            <a:xfrm>
              <a:off x="768" y="2256"/>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20</a:t>
              </a:r>
            </a:p>
          </p:txBody>
        </p:sp>
        <p:sp>
          <p:nvSpPr>
            <p:cNvPr id="46132" name="Rectangle 42"/>
            <p:cNvSpPr>
              <a:spLocks noChangeArrowheads="1"/>
            </p:cNvSpPr>
            <p:nvPr/>
          </p:nvSpPr>
          <p:spPr bwMode="auto">
            <a:xfrm>
              <a:off x="1056" y="2256"/>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21</a:t>
              </a:r>
            </a:p>
          </p:txBody>
        </p:sp>
        <p:sp>
          <p:nvSpPr>
            <p:cNvPr id="46133" name="Rectangle 43"/>
            <p:cNvSpPr>
              <a:spLocks noChangeArrowheads="1"/>
            </p:cNvSpPr>
            <p:nvPr/>
          </p:nvSpPr>
          <p:spPr bwMode="auto">
            <a:xfrm>
              <a:off x="1344" y="2256"/>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22</a:t>
              </a:r>
            </a:p>
          </p:txBody>
        </p:sp>
        <p:sp>
          <p:nvSpPr>
            <p:cNvPr id="46134" name="Rectangle 44"/>
            <p:cNvSpPr>
              <a:spLocks noChangeArrowheads="1"/>
            </p:cNvSpPr>
            <p:nvPr/>
          </p:nvSpPr>
          <p:spPr bwMode="auto">
            <a:xfrm>
              <a:off x="1632" y="2256"/>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23</a:t>
              </a:r>
            </a:p>
          </p:txBody>
        </p:sp>
        <p:sp>
          <p:nvSpPr>
            <p:cNvPr id="46135" name="Rectangle 45"/>
            <p:cNvSpPr>
              <a:spLocks noChangeArrowheads="1"/>
            </p:cNvSpPr>
            <p:nvPr/>
          </p:nvSpPr>
          <p:spPr bwMode="auto">
            <a:xfrm>
              <a:off x="768" y="254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24</a:t>
              </a:r>
            </a:p>
          </p:txBody>
        </p:sp>
        <p:sp>
          <p:nvSpPr>
            <p:cNvPr id="46136" name="Rectangle 46"/>
            <p:cNvSpPr>
              <a:spLocks noChangeArrowheads="1"/>
            </p:cNvSpPr>
            <p:nvPr/>
          </p:nvSpPr>
          <p:spPr bwMode="auto">
            <a:xfrm>
              <a:off x="1056" y="254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25</a:t>
              </a:r>
            </a:p>
          </p:txBody>
        </p:sp>
        <p:sp>
          <p:nvSpPr>
            <p:cNvPr id="46137" name="Rectangle 47"/>
            <p:cNvSpPr>
              <a:spLocks noChangeArrowheads="1"/>
            </p:cNvSpPr>
            <p:nvPr/>
          </p:nvSpPr>
          <p:spPr bwMode="auto">
            <a:xfrm>
              <a:off x="1344" y="254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26</a:t>
              </a:r>
            </a:p>
          </p:txBody>
        </p:sp>
        <p:sp>
          <p:nvSpPr>
            <p:cNvPr id="46138" name="Rectangle 48"/>
            <p:cNvSpPr>
              <a:spLocks noChangeArrowheads="1"/>
            </p:cNvSpPr>
            <p:nvPr/>
          </p:nvSpPr>
          <p:spPr bwMode="auto">
            <a:xfrm>
              <a:off x="1632" y="2544"/>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27</a:t>
              </a:r>
            </a:p>
          </p:txBody>
        </p:sp>
        <p:sp>
          <p:nvSpPr>
            <p:cNvPr id="46139" name="Rectangle 49"/>
            <p:cNvSpPr>
              <a:spLocks noChangeArrowheads="1"/>
            </p:cNvSpPr>
            <p:nvPr/>
          </p:nvSpPr>
          <p:spPr bwMode="auto">
            <a:xfrm>
              <a:off x="768" y="283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28</a:t>
              </a:r>
            </a:p>
          </p:txBody>
        </p:sp>
        <p:sp>
          <p:nvSpPr>
            <p:cNvPr id="46140" name="Rectangle 50"/>
            <p:cNvSpPr>
              <a:spLocks noChangeArrowheads="1"/>
            </p:cNvSpPr>
            <p:nvPr/>
          </p:nvSpPr>
          <p:spPr bwMode="auto">
            <a:xfrm>
              <a:off x="1056" y="283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29</a:t>
              </a:r>
            </a:p>
          </p:txBody>
        </p:sp>
        <p:sp>
          <p:nvSpPr>
            <p:cNvPr id="46141" name="Rectangle 51"/>
            <p:cNvSpPr>
              <a:spLocks noChangeArrowheads="1"/>
            </p:cNvSpPr>
            <p:nvPr/>
          </p:nvSpPr>
          <p:spPr bwMode="auto">
            <a:xfrm>
              <a:off x="1344" y="283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30</a:t>
              </a:r>
            </a:p>
          </p:txBody>
        </p:sp>
        <p:sp>
          <p:nvSpPr>
            <p:cNvPr id="46142" name="Rectangle 52"/>
            <p:cNvSpPr>
              <a:spLocks noChangeArrowheads="1"/>
            </p:cNvSpPr>
            <p:nvPr/>
          </p:nvSpPr>
          <p:spPr bwMode="auto">
            <a:xfrm>
              <a:off x="1632" y="2832"/>
              <a:ext cx="192" cy="144"/>
            </a:xfrm>
            <a:prstGeom prst="rect">
              <a:avLst/>
            </a:prstGeom>
            <a:noFill/>
            <a:ln w="9525">
              <a:solidFill>
                <a:schemeClr val="tx2"/>
              </a:solidFill>
              <a:miter lim="800000"/>
            </a:ln>
          </p:spPr>
          <p:txBody>
            <a:bodyPr wrap="none" anchor="ctr"/>
            <a:lstStyle/>
            <a:p>
              <a:pPr algn="ctr" eaLnBrk="1" hangingPunct="1"/>
              <a:r>
                <a:rPr kumimoji="1" lang="en-US" altLang="zh-CN" sz="1800">
                  <a:latin typeface="Times New Roman" panose="02020603050405020304" pitchFamily="18" charset="0"/>
                </a:rPr>
                <a:t>31</a:t>
              </a:r>
            </a:p>
          </p:txBody>
        </p:sp>
      </p:grpSp>
      <p:sp>
        <p:nvSpPr>
          <p:cNvPr id="529461" name="AutoShape 53"/>
          <p:cNvSpPr>
            <a:spLocks noChangeArrowheads="1"/>
          </p:cNvSpPr>
          <p:nvPr/>
        </p:nvSpPr>
        <p:spPr bwMode="auto">
          <a:xfrm>
            <a:off x="1676400" y="2362200"/>
            <a:ext cx="2362200" cy="4191000"/>
          </a:xfrm>
          <a:prstGeom prst="can">
            <a:avLst>
              <a:gd name="adj" fmla="val 23032"/>
            </a:avLst>
          </a:prstGeom>
          <a:noFill/>
          <a:ln w="28575">
            <a:solidFill>
              <a:schemeClr val="tx2"/>
            </a:solidFill>
            <a:round/>
          </a:ln>
        </p:spPr>
        <p:txBody>
          <a:bodyPr wrap="none" anchor="ctr"/>
          <a:lstStyle/>
          <a:p>
            <a:pPr eaLnBrk="1" hangingPunct="1"/>
            <a:endParaRPr lang="zh-CN" altLang="en-US"/>
          </a:p>
        </p:txBody>
      </p:sp>
      <p:sp>
        <p:nvSpPr>
          <p:cNvPr id="529462" name="Text Box 54"/>
          <p:cNvSpPr txBox="1">
            <a:spLocks noChangeArrowheads="1"/>
          </p:cNvSpPr>
          <p:nvPr/>
        </p:nvSpPr>
        <p:spPr bwMode="auto">
          <a:xfrm>
            <a:off x="1501775" y="2667000"/>
            <a:ext cx="860425" cy="396875"/>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test.c</a:t>
            </a:r>
          </a:p>
        </p:txBody>
      </p:sp>
      <p:sp>
        <p:nvSpPr>
          <p:cNvPr id="529463" name="Text Box 55"/>
          <p:cNvSpPr txBox="1">
            <a:spLocks noChangeArrowheads="1"/>
          </p:cNvSpPr>
          <p:nvPr/>
        </p:nvSpPr>
        <p:spPr bwMode="auto">
          <a:xfrm>
            <a:off x="2819400" y="3124200"/>
            <a:ext cx="228600" cy="396875"/>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f</a:t>
            </a:r>
          </a:p>
        </p:txBody>
      </p:sp>
      <p:sp>
        <p:nvSpPr>
          <p:cNvPr id="529464" name="Text Box 56"/>
          <p:cNvSpPr txBox="1">
            <a:spLocks noChangeArrowheads="1"/>
          </p:cNvSpPr>
          <p:nvPr/>
        </p:nvSpPr>
        <p:spPr bwMode="auto">
          <a:xfrm>
            <a:off x="2743200" y="4038600"/>
            <a:ext cx="381000" cy="396875"/>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tr</a:t>
            </a:r>
          </a:p>
        </p:txBody>
      </p:sp>
      <p:sp>
        <p:nvSpPr>
          <p:cNvPr id="529465" name="Text Box 57"/>
          <p:cNvSpPr txBox="1">
            <a:spLocks noChangeArrowheads="1"/>
          </p:cNvSpPr>
          <p:nvPr/>
        </p:nvSpPr>
        <p:spPr bwMode="auto">
          <a:xfrm>
            <a:off x="3048000" y="4479925"/>
            <a:ext cx="685800" cy="396875"/>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mail</a:t>
            </a:r>
          </a:p>
        </p:txBody>
      </p:sp>
      <p:sp>
        <p:nvSpPr>
          <p:cNvPr id="529466" name="Text Box 58"/>
          <p:cNvSpPr txBox="1">
            <a:spLocks noChangeArrowheads="1"/>
          </p:cNvSpPr>
          <p:nvPr/>
        </p:nvSpPr>
        <p:spPr bwMode="auto">
          <a:xfrm>
            <a:off x="1752600" y="5832475"/>
            <a:ext cx="685800" cy="396875"/>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list</a:t>
            </a:r>
          </a:p>
        </p:txBody>
      </p:sp>
      <p:grpSp>
        <p:nvGrpSpPr>
          <p:cNvPr id="5" name="Group 59"/>
          <p:cNvGrpSpPr/>
          <p:nvPr/>
        </p:nvGrpSpPr>
        <p:grpSpPr bwMode="auto">
          <a:xfrm>
            <a:off x="4038600" y="2286000"/>
            <a:ext cx="4419600" cy="609600"/>
            <a:chOff x="2544" y="1632"/>
            <a:chExt cx="2784" cy="384"/>
          </a:xfrm>
        </p:grpSpPr>
        <p:sp>
          <p:nvSpPr>
            <p:cNvPr id="46109" name="Rectangle 60"/>
            <p:cNvSpPr>
              <a:spLocks noChangeArrowheads="1"/>
            </p:cNvSpPr>
            <p:nvPr/>
          </p:nvSpPr>
          <p:spPr bwMode="auto">
            <a:xfrm>
              <a:off x="2544" y="1632"/>
              <a:ext cx="2784" cy="384"/>
            </a:xfrm>
            <a:prstGeom prst="rect">
              <a:avLst/>
            </a:prstGeom>
            <a:noFill/>
            <a:ln w="9525">
              <a:noFill/>
              <a:miter lim="800000"/>
            </a:ln>
          </p:spPr>
          <p:txBody>
            <a:bodyPr>
              <a:spAutoFit/>
            </a:bodyPr>
            <a:lstStyle/>
            <a:p>
              <a:pPr lvl="1" eaLnBrk="1" hangingPunct="1">
                <a:lnSpc>
                  <a:spcPct val="140000"/>
                </a:lnSpc>
              </a:pPr>
              <a:r>
                <a:rPr lang="zh-CN" altLang="en-US" sz="2400" dirty="0"/>
                <a:t>需保存什么信息</a:t>
              </a:r>
              <a:r>
                <a:rPr lang="en-US" altLang="zh-CN" sz="2400" dirty="0"/>
                <a:t>?</a:t>
              </a:r>
            </a:p>
          </p:txBody>
        </p:sp>
        <p:pic>
          <p:nvPicPr>
            <p:cNvPr id="46110" name="Picture 61"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0" name="Text Box 62"/>
          <p:cNvSpPr txBox="1">
            <a:spLocks noChangeArrowheads="1"/>
          </p:cNvSpPr>
          <p:nvPr/>
        </p:nvSpPr>
        <p:spPr bwMode="auto">
          <a:xfrm>
            <a:off x="4540250" y="2940050"/>
            <a:ext cx="3505200" cy="457200"/>
          </a:xfrm>
          <a:prstGeom prst="rect">
            <a:avLst/>
          </a:prstGeom>
          <a:noFill/>
          <a:ln w="9525" algn="ctr">
            <a:noFill/>
            <a:miter lim="800000"/>
          </a:ln>
        </p:spPr>
        <p:txBody>
          <a:bodyPr>
            <a:spAutoFit/>
          </a:bodyPr>
          <a:lstStyle/>
          <a:p>
            <a:pPr eaLnBrk="1" hangingPunct="1">
              <a:spcBef>
                <a:spcPct val="50000"/>
              </a:spcBef>
            </a:pPr>
            <a:r>
              <a:rPr lang="zh-CN" altLang="en-US" sz="2400">
                <a:solidFill>
                  <a:srgbClr val="FF0000"/>
                </a:solidFill>
              </a:rPr>
              <a:t>起始盘块和盘块个数</a:t>
            </a:r>
          </a:p>
        </p:txBody>
      </p:sp>
      <p:grpSp>
        <p:nvGrpSpPr>
          <p:cNvPr id="6" name="Group 63"/>
          <p:cNvGrpSpPr/>
          <p:nvPr/>
        </p:nvGrpSpPr>
        <p:grpSpPr bwMode="auto">
          <a:xfrm>
            <a:off x="4038600" y="3384550"/>
            <a:ext cx="4419600" cy="603250"/>
            <a:chOff x="2544" y="1632"/>
            <a:chExt cx="2784" cy="380"/>
          </a:xfrm>
        </p:grpSpPr>
        <p:sp>
          <p:nvSpPr>
            <p:cNvPr id="46107" name="Rectangle 64"/>
            <p:cNvSpPr>
              <a:spLocks noChangeArrowheads="1"/>
            </p:cNvSpPr>
            <p:nvPr/>
          </p:nvSpPr>
          <p:spPr bwMode="auto">
            <a:xfrm>
              <a:off x="2544" y="1632"/>
              <a:ext cx="2784" cy="380"/>
            </a:xfrm>
            <a:prstGeom prst="rect">
              <a:avLst/>
            </a:prstGeom>
            <a:noFill/>
            <a:ln w="9525">
              <a:noFill/>
              <a:miter lim="800000"/>
            </a:ln>
          </p:spPr>
          <p:txBody>
            <a:bodyPr>
              <a:spAutoFit/>
            </a:bodyPr>
            <a:lstStyle/>
            <a:p>
              <a:pPr lvl="1" eaLnBrk="1" hangingPunct="1">
                <a:lnSpc>
                  <a:spcPct val="140000"/>
                </a:lnSpc>
              </a:pPr>
              <a:r>
                <a:rPr lang="zh-CN" altLang="en-US" sz="2400"/>
                <a:t>存放在哪里</a:t>
              </a:r>
              <a:r>
                <a:rPr lang="en-US" altLang="zh-CN" sz="2400"/>
                <a:t>?</a:t>
              </a:r>
            </a:p>
          </p:txBody>
        </p:sp>
        <p:pic>
          <p:nvPicPr>
            <p:cNvPr id="46108" name="Picture 6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529474" name="Text Box 66"/>
          <p:cNvSpPr txBox="1">
            <a:spLocks noChangeArrowheads="1"/>
          </p:cNvSpPr>
          <p:nvPr/>
        </p:nvSpPr>
        <p:spPr bwMode="auto">
          <a:xfrm>
            <a:off x="4540250" y="4038600"/>
            <a:ext cx="3505200" cy="457200"/>
          </a:xfrm>
          <a:prstGeom prst="rect">
            <a:avLst/>
          </a:prstGeom>
          <a:noFill/>
          <a:ln w="9525" algn="ctr">
            <a:noFill/>
            <a:miter lim="800000"/>
          </a:ln>
        </p:spPr>
        <p:txBody>
          <a:bodyPr>
            <a:spAutoFit/>
          </a:bodyPr>
          <a:lstStyle/>
          <a:p>
            <a:pPr eaLnBrk="1" hangingPunct="1">
              <a:spcBef>
                <a:spcPct val="50000"/>
              </a:spcBef>
            </a:pPr>
            <a:r>
              <a:rPr lang="zh-CN" altLang="en-US" sz="2400">
                <a:solidFill>
                  <a:srgbClr val="FF0000"/>
                </a:solidFill>
              </a:rPr>
              <a:t>文件描述信息节点中</a:t>
            </a:r>
          </a:p>
        </p:txBody>
      </p:sp>
      <p:sp>
        <p:nvSpPr>
          <p:cNvPr id="529475" name="AutoShape 67"/>
          <p:cNvSpPr>
            <a:spLocks noChangeArrowheads="1"/>
          </p:cNvSpPr>
          <p:nvPr/>
        </p:nvSpPr>
        <p:spPr bwMode="auto">
          <a:xfrm rot="10800000">
            <a:off x="6934200" y="3381375"/>
            <a:ext cx="2209800" cy="762000"/>
          </a:xfrm>
          <a:prstGeom prst="wedgeRoundRectCallout">
            <a:avLst>
              <a:gd name="adj1" fmla="val 63000"/>
              <a:gd name="adj2" fmla="val -49167"/>
              <a:gd name="adj3" fmla="val 16667"/>
            </a:avLst>
          </a:prstGeom>
          <a:solidFill>
            <a:schemeClr val="bg1"/>
          </a:solidFill>
          <a:ln w="9525">
            <a:solidFill>
              <a:schemeClr val="tx1"/>
            </a:solidFill>
            <a:miter lim="800000"/>
          </a:ln>
        </p:spPr>
        <p:txBody>
          <a:bodyPr rot="10800000"/>
          <a:lstStyle/>
          <a:p>
            <a:pPr algn="ctr" eaLnBrk="1" hangingPunct="1"/>
            <a:r>
              <a:rPr lang="zh-CN" altLang="en-US" sz="2000"/>
              <a:t>名字很多</a:t>
            </a:r>
            <a:r>
              <a:rPr lang="en-US" altLang="zh-CN" sz="2000"/>
              <a:t>: FCB, File Header</a:t>
            </a:r>
            <a:r>
              <a:rPr lang="zh-CN" altLang="en-US" sz="2000"/>
              <a:t>等</a:t>
            </a:r>
            <a:endParaRPr lang="zh-CN" altLang="zh-CN" sz="2000">
              <a:sym typeface="Symbol" panose="05050102010706020507" pitchFamily="18" charset="2"/>
            </a:endParaRPr>
          </a:p>
        </p:txBody>
      </p:sp>
      <p:grpSp>
        <p:nvGrpSpPr>
          <p:cNvPr id="7" name="Group 68"/>
          <p:cNvGrpSpPr/>
          <p:nvPr/>
        </p:nvGrpSpPr>
        <p:grpSpPr bwMode="auto">
          <a:xfrm>
            <a:off x="4038600" y="4724400"/>
            <a:ext cx="4953000" cy="1019175"/>
            <a:chOff x="2544" y="2976"/>
            <a:chExt cx="3120" cy="642"/>
          </a:xfrm>
        </p:grpSpPr>
        <p:sp>
          <p:nvSpPr>
            <p:cNvPr id="46103" name="Text Box 69"/>
            <p:cNvSpPr txBox="1">
              <a:spLocks noChangeArrowheads="1"/>
            </p:cNvSpPr>
            <p:nvPr/>
          </p:nvSpPr>
          <p:spPr bwMode="auto">
            <a:xfrm>
              <a:off x="3696" y="3024"/>
              <a:ext cx="1968" cy="306"/>
            </a:xfrm>
            <a:prstGeom prst="rect">
              <a:avLst/>
            </a:prstGeom>
            <a:noFill/>
            <a:ln w="28575">
              <a:solidFill>
                <a:schemeClr val="tx2"/>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文件名     始址     块数</a:t>
              </a:r>
            </a:p>
          </p:txBody>
        </p:sp>
        <p:sp>
          <p:nvSpPr>
            <p:cNvPr id="46104" name="Rectangle 70"/>
            <p:cNvSpPr>
              <a:spLocks noChangeArrowheads="1"/>
            </p:cNvSpPr>
            <p:nvPr/>
          </p:nvSpPr>
          <p:spPr bwMode="auto">
            <a:xfrm>
              <a:off x="3696" y="3330"/>
              <a:ext cx="1968" cy="288"/>
            </a:xfrm>
            <a:prstGeom prst="rect">
              <a:avLst/>
            </a:prstGeom>
            <a:noFill/>
            <a:ln w="28575">
              <a:solidFill>
                <a:schemeClr val="tx2"/>
              </a:solidFill>
              <a:miter lim="800000"/>
            </a:ln>
          </p:spPr>
          <p:txBody>
            <a:bodyPr wrap="none" anchor="ctr"/>
            <a:lstStyle/>
            <a:p>
              <a:pPr eaLnBrk="1" hangingPunct="1"/>
              <a:endParaRPr lang="zh-CN" altLang="en-US"/>
            </a:p>
          </p:txBody>
        </p:sp>
        <p:sp>
          <p:nvSpPr>
            <p:cNvPr id="46105" name="Text Box 71"/>
            <p:cNvSpPr txBox="1">
              <a:spLocks noChangeArrowheads="1"/>
            </p:cNvSpPr>
            <p:nvPr/>
          </p:nvSpPr>
          <p:spPr bwMode="auto">
            <a:xfrm>
              <a:off x="3840" y="3312"/>
              <a:ext cx="1641" cy="288"/>
            </a:xfrm>
            <a:prstGeom prst="rect">
              <a:avLst/>
            </a:prstGeom>
            <a:noFill/>
            <a:ln w="9525">
              <a:noFill/>
              <a:miter lim="800000"/>
            </a:ln>
          </p:spPr>
          <p:txBody>
            <a:bodyPr wrap="none">
              <a:spAutoFit/>
            </a:bodyPr>
            <a:lstStyle/>
            <a:p>
              <a:pPr eaLnBrk="1" hangingPunct="1"/>
              <a:r>
                <a:rPr kumimoji="1" lang="en-US" altLang="zh-CN" sz="2400">
                  <a:latin typeface="Times New Roman" panose="02020603050405020304" pitchFamily="18" charset="0"/>
                </a:rPr>
                <a:t>test.c        0           4</a:t>
              </a:r>
            </a:p>
          </p:txBody>
        </p:sp>
        <p:sp>
          <p:nvSpPr>
            <p:cNvPr id="46106" name="Text Box 72"/>
            <p:cNvSpPr txBox="1">
              <a:spLocks noChangeArrowheads="1"/>
            </p:cNvSpPr>
            <p:nvPr/>
          </p:nvSpPr>
          <p:spPr bwMode="auto">
            <a:xfrm>
              <a:off x="2544" y="2976"/>
              <a:ext cx="1584" cy="518"/>
            </a:xfrm>
            <a:prstGeom prst="rect">
              <a:avLst/>
            </a:prstGeom>
            <a:noFill/>
            <a:ln w="9525">
              <a:noFill/>
              <a:miter lim="800000"/>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8" name="Group 73"/>
          <p:cNvGrpSpPr/>
          <p:nvPr/>
        </p:nvGrpSpPr>
        <p:grpSpPr bwMode="auto">
          <a:xfrm>
            <a:off x="3886200" y="5638801"/>
            <a:ext cx="5181600" cy="954088"/>
            <a:chOff x="2496" y="1484"/>
            <a:chExt cx="3264" cy="601"/>
          </a:xfrm>
        </p:grpSpPr>
        <p:sp>
          <p:nvSpPr>
            <p:cNvPr id="46101" name="Rectangle 74"/>
            <p:cNvSpPr>
              <a:spLocks noChangeArrowheads="1"/>
            </p:cNvSpPr>
            <p:nvPr/>
          </p:nvSpPr>
          <p:spPr bwMode="auto">
            <a:xfrm>
              <a:off x="2496" y="1484"/>
              <a:ext cx="3264" cy="601"/>
            </a:xfrm>
            <a:prstGeom prst="rect">
              <a:avLst/>
            </a:prstGeom>
            <a:noFill/>
            <a:ln w="9525">
              <a:noFill/>
              <a:miter lim="800000"/>
            </a:ln>
          </p:spPr>
          <p:txBody>
            <a:bodyPr wrap="square">
              <a:spAutoFit/>
            </a:bodyPr>
            <a:lstStyle/>
            <a:p>
              <a:pPr lvl="1" eaLnBrk="1" hangingPunct="1">
                <a:lnSpc>
                  <a:spcPct val="140000"/>
                </a:lnSpc>
              </a:pPr>
              <a:r>
                <a:rPr lang="zh-CN" altLang="en-US" sz="2000" dirty="0">
                  <a:solidFill>
                    <a:srgbClr val="FF0000"/>
                  </a:solidFill>
                </a:rPr>
                <a:t>优点简单、快速（</a:t>
              </a:r>
              <a:r>
                <a:rPr lang="en-US" altLang="zh-CN" sz="2000" dirty="0">
                  <a:solidFill>
                    <a:srgbClr val="FF0000"/>
                  </a:solidFill>
                </a:rPr>
                <a:t>why</a:t>
              </a:r>
              <a:r>
                <a:rPr lang="zh-CN" altLang="en-US" sz="2000" dirty="0">
                  <a:solidFill>
                    <a:srgbClr val="FF0000"/>
                  </a:solidFill>
                </a:rPr>
                <a:t>？），缺点？和连续内存分配相比一下！</a:t>
              </a:r>
              <a:r>
                <a:rPr lang="zh-CN" altLang="en-US" sz="2000" dirty="0">
                  <a:solidFill>
                    <a:srgbClr val="00B050"/>
                  </a:solidFill>
                </a:rPr>
                <a:t>增删改与碎片</a:t>
              </a:r>
            </a:p>
          </p:txBody>
        </p:sp>
        <p:pic>
          <p:nvPicPr>
            <p:cNvPr id="46102" name="Picture 75"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3" name="矩形 2"/>
          <p:cNvSpPr/>
          <p:nvPr/>
        </p:nvSpPr>
        <p:spPr>
          <a:xfrm>
            <a:off x="350747" y="3428643"/>
            <a:ext cx="1226417" cy="2400657"/>
          </a:xfrm>
          <a:prstGeom prst="rect">
            <a:avLst/>
          </a:prstGeom>
          <a:solidFill>
            <a:schemeClr val="bg1">
              <a:lumMod val="95000"/>
            </a:schemeClr>
          </a:solidFill>
        </p:spPr>
        <p:txBody>
          <a:bodyPr wrap="square">
            <a:spAutoFit/>
          </a:bodyPr>
          <a:lstStyle/>
          <a:p>
            <a:r>
              <a:rPr lang="en-US" altLang="zh-CN" sz="1500" dirty="0">
                <a:solidFill>
                  <a:srgbClr val="0000CC"/>
                </a:solidFill>
              </a:rPr>
              <a:t>Why</a:t>
            </a:r>
            <a:r>
              <a:rPr lang="zh-CN" altLang="en-US" sz="1500" dirty="0">
                <a:solidFill>
                  <a:srgbClr val="0000CC"/>
                </a:solidFill>
              </a:rPr>
              <a:t>：扇区编址规则？柱面、磁道规则化编址，寻道和旋转综合考虑；文件盘块连续存储特定内容读取快速！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29411"/>
                                        </p:tgtEl>
                                        <p:attrNameLst>
                                          <p:attrName>style.visibility</p:attrName>
                                        </p:attrNameLst>
                                      </p:cBhvr>
                                      <p:to>
                                        <p:strVal val="visible"/>
                                      </p:to>
                                    </p:set>
                                    <p:animEffect transition="in" filter="dissolve">
                                      <p:cBhvr>
                                        <p:cTn id="7" dur="500"/>
                                        <p:tgtEl>
                                          <p:spTgt spid="5294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29461"/>
                                        </p:tgtEl>
                                        <p:attrNameLst>
                                          <p:attrName>style.visibility</p:attrName>
                                        </p:attrNameLst>
                                      </p:cBhvr>
                                      <p:to>
                                        <p:strVal val="visible"/>
                                      </p:to>
                                    </p:set>
                                    <p:animEffect transition="in" filter="dissolve">
                                      <p:cBhvr>
                                        <p:cTn id="20" dur="500"/>
                                        <p:tgtEl>
                                          <p:spTgt spid="52946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29462"/>
                                        </p:tgtEl>
                                        <p:attrNameLst>
                                          <p:attrName>style.visibility</p:attrName>
                                        </p:attrNameLst>
                                      </p:cBhvr>
                                      <p:to>
                                        <p:strVal val="visible"/>
                                      </p:to>
                                    </p:set>
                                    <p:animEffect transition="in" filter="dissolve">
                                      <p:cBhvr>
                                        <p:cTn id="23" dur="500"/>
                                        <p:tgtEl>
                                          <p:spTgt spid="52946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29463"/>
                                        </p:tgtEl>
                                        <p:attrNameLst>
                                          <p:attrName>style.visibility</p:attrName>
                                        </p:attrNameLst>
                                      </p:cBhvr>
                                      <p:to>
                                        <p:strVal val="visible"/>
                                      </p:to>
                                    </p:set>
                                    <p:animEffect transition="in" filter="dissolve">
                                      <p:cBhvr>
                                        <p:cTn id="26" dur="500"/>
                                        <p:tgtEl>
                                          <p:spTgt spid="52946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29464"/>
                                        </p:tgtEl>
                                        <p:attrNameLst>
                                          <p:attrName>style.visibility</p:attrName>
                                        </p:attrNameLst>
                                      </p:cBhvr>
                                      <p:to>
                                        <p:strVal val="visible"/>
                                      </p:to>
                                    </p:set>
                                    <p:animEffect transition="in" filter="dissolve">
                                      <p:cBhvr>
                                        <p:cTn id="29" dur="500"/>
                                        <p:tgtEl>
                                          <p:spTgt spid="52946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29465"/>
                                        </p:tgtEl>
                                        <p:attrNameLst>
                                          <p:attrName>style.visibility</p:attrName>
                                        </p:attrNameLst>
                                      </p:cBhvr>
                                      <p:to>
                                        <p:strVal val="visible"/>
                                      </p:to>
                                    </p:set>
                                    <p:animEffect transition="in" filter="dissolve">
                                      <p:cBhvr>
                                        <p:cTn id="32" dur="500"/>
                                        <p:tgtEl>
                                          <p:spTgt spid="52946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29466"/>
                                        </p:tgtEl>
                                        <p:attrNameLst>
                                          <p:attrName>style.visibility</p:attrName>
                                        </p:attrNameLst>
                                      </p:cBhvr>
                                      <p:to>
                                        <p:strVal val="visible"/>
                                      </p:to>
                                    </p:set>
                                    <p:animEffect transition="in" filter="dissolve">
                                      <p:cBhvr>
                                        <p:cTn id="35" dur="500"/>
                                        <p:tgtEl>
                                          <p:spTgt spid="52946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29470"/>
                                        </p:tgtEl>
                                        <p:attrNameLst>
                                          <p:attrName>style.visibility</p:attrName>
                                        </p:attrNameLst>
                                      </p:cBhvr>
                                      <p:to>
                                        <p:strVal val="visible"/>
                                      </p:to>
                                    </p:set>
                                    <p:animEffect transition="in" filter="dissolve">
                                      <p:cBhvr>
                                        <p:cTn id="45" dur="500"/>
                                        <p:tgtEl>
                                          <p:spTgt spid="5294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dissolv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29474"/>
                                        </p:tgtEl>
                                        <p:attrNameLst>
                                          <p:attrName>style.visibility</p:attrName>
                                        </p:attrNameLst>
                                      </p:cBhvr>
                                      <p:to>
                                        <p:strVal val="visible"/>
                                      </p:to>
                                    </p:set>
                                    <p:animEffect transition="in" filter="dissolve">
                                      <p:cBhvr>
                                        <p:cTn id="55" dur="500"/>
                                        <p:tgtEl>
                                          <p:spTgt spid="52947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29475"/>
                                        </p:tgtEl>
                                        <p:attrNameLst>
                                          <p:attrName>style.visibility</p:attrName>
                                        </p:attrNameLst>
                                      </p:cBhvr>
                                      <p:to>
                                        <p:strVal val="visible"/>
                                      </p:to>
                                    </p:set>
                                    <p:animEffect transition="in" filter="dissolve">
                                      <p:cBhvr>
                                        <p:cTn id="58" dur="500"/>
                                        <p:tgtEl>
                                          <p:spTgt spid="52947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dissolv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p:bldP spid="529461" grpId="0" animBg="1"/>
      <p:bldP spid="529462" grpId="0"/>
      <p:bldP spid="529463" grpId="0"/>
      <p:bldP spid="529464" grpId="0"/>
      <p:bldP spid="529465" grpId="0"/>
      <p:bldP spid="529466" grpId="0"/>
      <p:bldP spid="529470" grpId="0"/>
      <p:bldP spid="529474" grpId="0"/>
      <p:bldP spid="529475" grpId="0" animBg="1"/>
      <p:bldP spid="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a:t>文件实现</a:t>
            </a:r>
            <a:r>
              <a:rPr lang="en-US" altLang="zh-CN"/>
              <a:t>2: </a:t>
            </a:r>
            <a:r>
              <a:rPr lang="zh-CN" altLang="en-US"/>
              <a:t>链式分配</a:t>
            </a:r>
          </a:p>
        </p:txBody>
      </p:sp>
      <p:grpSp>
        <p:nvGrpSpPr>
          <p:cNvPr id="47107" name="Group 3"/>
          <p:cNvGrpSpPr/>
          <p:nvPr/>
        </p:nvGrpSpPr>
        <p:grpSpPr bwMode="auto">
          <a:xfrm>
            <a:off x="4419600" y="914400"/>
            <a:ext cx="4605338" cy="990600"/>
            <a:chOff x="664" y="1344"/>
            <a:chExt cx="4426" cy="728"/>
          </a:xfrm>
        </p:grpSpPr>
        <p:sp>
          <p:nvSpPr>
            <p:cNvPr id="47201" name="Oval 4"/>
            <p:cNvSpPr>
              <a:spLocks noChangeArrowheads="1"/>
            </p:cNvSpPr>
            <p:nvPr/>
          </p:nvSpPr>
          <p:spPr bwMode="auto">
            <a:xfrm>
              <a:off x="4130" y="1344"/>
              <a:ext cx="960" cy="167"/>
            </a:xfrm>
            <a:prstGeom prst="ellipse">
              <a:avLst/>
            </a:prstGeom>
            <a:solidFill>
              <a:srgbClr val="FFFFFF"/>
            </a:solidFill>
            <a:ln w="28575">
              <a:solidFill>
                <a:srgbClr val="000000"/>
              </a:solidFill>
              <a:round/>
            </a:ln>
          </p:spPr>
          <p:txBody>
            <a:bodyPr anchor="ctr">
              <a:spAutoFit/>
            </a:bodyPr>
            <a:lstStyle/>
            <a:p>
              <a:pPr eaLnBrk="1" hangingPunct="1"/>
              <a:endParaRPr lang="zh-CN" altLang="en-US"/>
            </a:p>
          </p:txBody>
        </p:sp>
        <p:sp>
          <p:nvSpPr>
            <p:cNvPr id="47202" name="Oval 5"/>
            <p:cNvSpPr>
              <a:spLocks noChangeArrowheads="1"/>
            </p:cNvSpPr>
            <p:nvPr/>
          </p:nvSpPr>
          <p:spPr bwMode="auto">
            <a:xfrm>
              <a:off x="4130" y="1678"/>
              <a:ext cx="960" cy="167"/>
            </a:xfrm>
            <a:prstGeom prst="ellipse">
              <a:avLst/>
            </a:prstGeom>
            <a:solidFill>
              <a:srgbClr val="FFFFFF"/>
            </a:solidFill>
            <a:ln w="28575">
              <a:solidFill>
                <a:srgbClr val="000000"/>
              </a:solidFill>
              <a:round/>
            </a:ln>
          </p:spPr>
          <p:txBody>
            <a:bodyPr wrap="none" anchor="ctr">
              <a:spAutoFit/>
            </a:bodyPr>
            <a:lstStyle/>
            <a:p>
              <a:pPr eaLnBrk="1" hangingPunct="1"/>
              <a:endParaRPr lang="zh-CN" altLang="en-US"/>
            </a:p>
          </p:txBody>
        </p:sp>
        <p:sp>
          <p:nvSpPr>
            <p:cNvPr id="47203" name="Line 6"/>
            <p:cNvSpPr>
              <a:spLocks noChangeShapeType="1"/>
            </p:cNvSpPr>
            <p:nvPr/>
          </p:nvSpPr>
          <p:spPr bwMode="auto">
            <a:xfrm>
              <a:off x="4130" y="1444"/>
              <a:ext cx="0" cy="334"/>
            </a:xfrm>
            <a:prstGeom prst="line">
              <a:avLst/>
            </a:prstGeom>
            <a:noFill/>
            <a:ln w="28575">
              <a:solidFill>
                <a:srgbClr val="000000"/>
              </a:solidFill>
              <a:round/>
            </a:ln>
          </p:spPr>
          <p:txBody>
            <a:bodyPr wrap="none" anchor="ctr">
              <a:spAutoFit/>
            </a:bodyPr>
            <a:lstStyle/>
            <a:p>
              <a:endParaRPr lang="zh-CN" altLang="en-US"/>
            </a:p>
          </p:txBody>
        </p:sp>
        <p:sp>
          <p:nvSpPr>
            <p:cNvPr id="47204" name="Line 7"/>
            <p:cNvSpPr>
              <a:spLocks noChangeShapeType="1"/>
            </p:cNvSpPr>
            <p:nvPr/>
          </p:nvSpPr>
          <p:spPr bwMode="auto">
            <a:xfrm>
              <a:off x="5090" y="1444"/>
              <a:ext cx="0" cy="334"/>
            </a:xfrm>
            <a:prstGeom prst="line">
              <a:avLst/>
            </a:prstGeom>
            <a:noFill/>
            <a:ln w="28575">
              <a:solidFill>
                <a:srgbClr val="000000"/>
              </a:solidFill>
              <a:round/>
            </a:ln>
          </p:spPr>
          <p:txBody>
            <a:bodyPr wrap="none" anchor="ctr">
              <a:spAutoFit/>
            </a:bodyPr>
            <a:lstStyle/>
            <a:p>
              <a:endParaRPr lang="zh-CN" altLang="en-US"/>
            </a:p>
          </p:txBody>
        </p:sp>
        <p:sp>
          <p:nvSpPr>
            <p:cNvPr id="47205"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sp>
          <p:nvSpPr>
            <p:cNvPr id="47206"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7207" name="Text Box 10"/>
            <p:cNvSpPr txBox="1">
              <a:spLocks noChangeArrowheads="1"/>
            </p:cNvSpPr>
            <p:nvPr/>
          </p:nvSpPr>
          <p:spPr bwMode="auto">
            <a:xfrm>
              <a:off x="664" y="1486"/>
              <a:ext cx="813" cy="292"/>
            </a:xfrm>
            <a:prstGeom prst="rect">
              <a:avLst/>
            </a:prstGeom>
            <a:noFill/>
            <a:ln w="38100">
              <a:noFill/>
              <a:miter lim="800000"/>
            </a:ln>
          </p:spPr>
          <p:txBody>
            <a:bodyPr wrap="none" anchor="ctr">
              <a:spAutoFit/>
            </a:bodyPr>
            <a:lstStyle/>
            <a:p>
              <a:pPr algn="ctr" eaLnBrk="1" hangingPunct="1"/>
              <a:r>
                <a:rPr lang="en-US" altLang="zh-CN" sz="2000"/>
                <a:t>test.c</a:t>
              </a:r>
            </a:p>
          </p:txBody>
        </p:sp>
        <p:sp>
          <p:nvSpPr>
            <p:cNvPr id="47208" name="Line 11"/>
            <p:cNvSpPr>
              <a:spLocks noChangeShapeType="1"/>
            </p:cNvSpPr>
            <p:nvPr/>
          </p:nvSpPr>
          <p:spPr bwMode="auto">
            <a:xfrm>
              <a:off x="1394" y="1644"/>
              <a:ext cx="384" cy="0"/>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7209" name="Line 12"/>
            <p:cNvSpPr>
              <a:spLocks noChangeShapeType="1"/>
            </p:cNvSpPr>
            <p:nvPr/>
          </p:nvSpPr>
          <p:spPr bwMode="auto">
            <a:xfrm>
              <a:off x="3216" y="1488"/>
              <a:ext cx="2" cy="312"/>
            </a:xfrm>
            <a:prstGeom prst="line">
              <a:avLst/>
            </a:prstGeom>
            <a:noFill/>
            <a:ln w="28575">
              <a:solidFill>
                <a:srgbClr val="000000"/>
              </a:solidFill>
              <a:round/>
            </a:ln>
          </p:spPr>
          <p:txBody>
            <a:bodyPr anchor="ctr">
              <a:spAutoFit/>
            </a:bodyPr>
            <a:lstStyle/>
            <a:p>
              <a:endParaRPr lang="zh-CN" altLang="en-US"/>
            </a:p>
          </p:txBody>
        </p:sp>
        <p:sp>
          <p:nvSpPr>
            <p:cNvPr id="47210" name="Freeform 13"/>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1" name="Freeform 14"/>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7212"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grpSp>
      <p:grpSp>
        <p:nvGrpSpPr>
          <p:cNvPr id="3" name="Group 16"/>
          <p:cNvGrpSpPr/>
          <p:nvPr/>
        </p:nvGrpSpPr>
        <p:grpSpPr bwMode="auto">
          <a:xfrm>
            <a:off x="4495800" y="2057400"/>
            <a:ext cx="3886200" cy="1019175"/>
            <a:chOff x="2832" y="2976"/>
            <a:chExt cx="2448" cy="642"/>
          </a:xfrm>
        </p:grpSpPr>
        <p:sp>
          <p:nvSpPr>
            <p:cNvPr id="47197" name="Text Box 17"/>
            <p:cNvSpPr txBox="1">
              <a:spLocks noChangeArrowheads="1"/>
            </p:cNvSpPr>
            <p:nvPr/>
          </p:nvSpPr>
          <p:spPr bwMode="auto">
            <a:xfrm>
              <a:off x="4032" y="3024"/>
              <a:ext cx="1248" cy="306"/>
            </a:xfrm>
            <a:prstGeom prst="rect">
              <a:avLst/>
            </a:prstGeom>
            <a:noFill/>
            <a:ln w="28575">
              <a:solidFill>
                <a:schemeClr val="tx2"/>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文件名   始址</a:t>
              </a:r>
            </a:p>
          </p:txBody>
        </p:sp>
        <p:sp>
          <p:nvSpPr>
            <p:cNvPr id="47198" name="Rectangle 18"/>
            <p:cNvSpPr>
              <a:spLocks noChangeArrowheads="1"/>
            </p:cNvSpPr>
            <p:nvPr/>
          </p:nvSpPr>
          <p:spPr bwMode="auto">
            <a:xfrm>
              <a:off x="4032" y="3330"/>
              <a:ext cx="1248" cy="288"/>
            </a:xfrm>
            <a:prstGeom prst="rect">
              <a:avLst/>
            </a:prstGeom>
            <a:noFill/>
            <a:ln w="28575">
              <a:solidFill>
                <a:schemeClr val="tx2"/>
              </a:solidFill>
              <a:miter lim="800000"/>
            </a:ln>
          </p:spPr>
          <p:txBody>
            <a:bodyPr wrap="none" anchor="ctr"/>
            <a:lstStyle/>
            <a:p>
              <a:pPr eaLnBrk="1" hangingPunct="1"/>
              <a:endParaRPr lang="zh-CN" altLang="en-US"/>
            </a:p>
          </p:txBody>
        </p:sp>
        <p:sp>
          <p:nvSpPr>
            <p:cNvPr id="47199" name="Text Box 19"/>
            <p:cNvSpPr txBox="1">
              <a:spLocks noChangeArrowheads="1"/>
            </p:cNvSpPr>
            <p:nvPr/>
          </p:nvSpPr>
          <p:spPr bwMode="auto">
            <a:xfrm>
              <a:off x="4176" y="3312"/>
              <a:ext cx="873" cy="288"/>
            </a:xfrm>
            <a:prstGeom prst="rect">
              <a:avLst/>
            </a:prstGeom>
            <a:noFill/>
            <a:ln w="9525">
              <a:noFill/>
              <a:miter lim="800000"/>
            </a:ln>
          </p:spPr>
          <p:txBody>
            <a:bodyPr wrap="none">
              <a:spAutoFit/>
            </a:bodyPr>
            <a:lstStyle/>
            <a:p>
              <a:pPr eaLnBrk="1" hangingPunct="1"/>
              <a:r>
                <a:rPr lang="en-US" altLang="zh-CN" sz="2400">
                  <a:latin typeface="Times New Roman" panose="02020603050405020304" pitchFamily="18" charset="0"/>
                </a:rPr>
                <a:t>test.c</a:t>
              </a:r>
              <a:r>
                <a:rPr kumimoji="1" lang="en-US" altLang="zh-CN" sz="2400">
                  <a:latin typeface="Times New Roman" panose="02020603050405020304" pitchFamily="18" charset="0"/>
                </a:rPr>
                <a:t>     1</a:t>
              </a:r>
            </a:p>
          </p:txBody>
        </p:sp>
        <p:sp>
          <p:nvSpPr>
            <p:cNvPr id="47200" name="Text Box 20"/>
            <p:cNvSpPr txBox="1">
              <a:spLocks noChangeArrowheads="1"/>
            </p:cNvSpPr>
            <p:nvPr/>
          </p:nvSpPr>
          <p:spPr bwMode="auto">
            <a:xfrm>
              <a:off x="2832" y="2976"/>
              <a:ext cx="1584" cy="518"/>
            </a:xfrm>
            <a:prstGeom prst="rect">
              <a:avLst/>
            </a:prstGeom>
            <a:noFill/>
            <a:ln w="9525">
              <a:noFill/>
              <a:miter lim="800000"/>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grpSp>
        <p:nvGrpSpPr>
          <p:cNvPr id="4" name="Group 21"/>
          <p:cNvGrpSpPr/>
          <p:nvPr/>
        </p:nvGrpSpPr>
        <p:grpSpPr bwMode="auto">
          <a:xfrm>
            <a:off x="3886200" y="4953000"/>
            <a:ext cx="4419600" cy="609601"/>
            <a:chOff x="2544" y="1632"/>
            <a:chExt cx="2784" cy="384"/>
          </a:xfrm>
        </p:grpSpPr>
        <p:sp>
          <p:nvSpPr>
            <p:cNvPr id="47195" name="Rectangle 22"/>
            <p:cNvSpPr>
              <a:spLocks noChangeArrowheads="1"/>
            </p:cNvSpPr>
            <p:nvPr/>
          </p:nvSpPr>
          <p:spPr bwMode="auto">
            <a:xfrm>
              <a:off x="2544" y="1632"/>
              <a:ext cx="2784" cy="384"/>
            </a:xfrm>
            <a:prstGeom prst="rect">
              <a:avLst/>
            </a:prstGeom>
            <a:noFill/>
            <a:ln w="9525">
              <a:noFill/>
              <a:miter lim="800000"/>
            </a:ln>
          </p:spPr>
          <p:txBody>
            <a:bodyPr>
              <a:spAutoFit/>
            </a:bodyPr>
            <a:lstStyle/>
            <a:p>
              <a:pPr lvl="1" eaLnBrk="1" hangingPunct="1">
                <a:lnSpc>
                  <a:spcPct val="140000"/>
                </a:lnSpc>
              </a:pPr>
              <a:r>
                <a:rPr lang="zh-CN" altLang="en-US" sz="2400" dirty="0">
                  <a:solidFill>
                    <a:srgbClr val="FF0000"/>
                  </a:solidFill>
                </a:rPr>
                <a:t>优点</a:t>
              </a:r>
              <a:r>
                <a:rPr lang="en-US" altLang="zh-CN" sz="2400" dirty="0">
                  <a:solidFill>
                    <a:srgbClr val="FF0000"/>
                  </a:solidFill>
                </a:rPr>
                <a:t>: </a:t>
              </a:r>
              <a:r>
                <a:rPr lang="zh-CN" altLang="en-US" sz="2400" dirty="0">
                  <a:solidFill>
                    <a:srgbClr val="FF0000"/>
                  </a:solidFill>
                </a:rPr>
                <a:t>文件长度增减容易</a:t>
              </a:r>
            </a:p>
          </p:txBody>
        </p:sp>
        <p:pic>
          <p:nvPicPr>
            <p:cNvPr id="47196" name="Picture 23"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grpSp>
        <p:nvGrpSpPr>
          <p:cNvPr id="5" name="Group 24"/>
          <p:cNvGrpSpPr/>
          <p:nvPr/>
        </p:nvGrpSpPr>
        <p:grpSpPr bwMode="auto">
          <a:xfrm>
            <a:off x="914400" y="1371600"/>
            <a:ext cx="2819400" cy="4038600"/>
            <a:chOff x="576" y="864"/>
            <a:chExt cx="1776" cy="2544"/>
          </a:xfrm>
        </p:grpSpPr>
        <p:sp>
          <p:nvSpPr>
            <p:cNvPr id="47126" name="AutoShape 25"/>
            <p:cNvSpPr>
              <a:spLocks noChangeArrowheads="1"/>
            </p:cNvSpPr>
            <p:nvPr/>
          </p:nvSpPr>
          <p:spPr bwMode="auto">
            <a:xfrm>
              <a:off x="576" y="864"/>
              <a:ext cx="1776" cy="2544"/>
            </a:xfrm>
            <a:prstGeom prst="can">
              <a:avLst>
                <a:gd name="adj" fmla="val 15147"/>
              </a:avLst>
            </a:prstGeom>
            <a:noFill/>
            <a:ln w="28575">
              <a:solidFill>
                <a:schemeClr val="tx1"/>
              </a:solidFill>
              <a:round/>
            </a:ln>
          </p:spPr>
          <p:txBody>
            <a:bodyPr wrap="none" anchor="ctr"/>
            <a:lstStyle/>
            <a:p>
              <a:pPr eaLnBrk="1" hangingPunct="1"/>
              <a:endParaRPr lang="zh-CN" altLang="en-US"/>
            </a:p>
          </p:txBody>
        </p:sp>
        <p:sp>
          <p:nvSpPr>
            <p:cNvPr id="47127" name="Rectangle 26"/>
            <p:cNvSpPr>
              <a:spLocks noChangeArrowheads="1"/>
            </p:cNvSpPr>
            <p:nvPr/>
          </p:nvSpPr>
          <p:spPr bwMode="auto">
            <a:xfrm>
              <a:off x="576" y="1152"/>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0</a:t>
              </a:r>
            </a:p>
          </p:txBody>
        </p:sp>
        <p:sp>
          <p:nvSpPr>
            <p:cNvPr id="47128" name="Rectangle 27"/>
            <p:cNvSpPr>
              <a:spLocks noChangeArrowheads="1"/>
            </p:cNvSpPr>
            <p:nvPr/>
          </p:nvSpPr>
          <p:spPr bwMode="auto">
            <a:xfrm>
              <a:off x="991" y="1152"/>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a:t>
              </a:r>
            </a:p>
          </p:txBody>
        </p:sp>
        <p:sp>
          <p:nvSpPr>
            <p:cNvPr id="47129" name="Rectangle 28"/>
            <p:cNvSpPr>
              <a:spLocks noChangeArrowheads="1"/>
            </p:cNvSpPr>
            <p:nvPr/>
          </p:nvSpPr>
          <p:spPr bwMode="auto">
            <a:xfrm>
              <a:off x="1405" y="1152"/>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a:t>
              </a:r>
            </a:p>
          </p:txBody>
        </p:sp>
        <p:sp>
          <p:nvSpPr>
            <p:cNvPr id="47130" name="Rectangle 29"/>
            <p:cNvSpPr>
              <a:spLocks noChangeArrowheads="1"/>
            </p:cNvSpPr>
            <p:nvPr/>
          </p:nvSpPr>
          <p:spPr bwMode="auto">
            <a:xfrm>
              <a:off x="1820" y="1152"/>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3</a:t>
              </a:r>
            </a:p>
          </p:txBody>
        </p:sp>
        <p:sp>
          <p:nvSpPr>
            <p:cNvPr id="47131" name="Rectangle 30"/>
            <p:cNvSpPr>
              <a:spLocks noChangeArrowheads="1"/>
            </p:cNvSpPr>
            <p:nvPr/>
          </p:nvSpPr>
          <p:spPr bwMode="auto">
            <a:xfrm>
              <a:off x="576" y="1440"/>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4</a:t>
              </a:r>
            </a:p>
          </p:txBody>
        </p:sp>
        <p:sp>
          <p:nvSpPr>
            <p:cNvPr id="47132" name="Rectangle 31"/>
            <p:cNvSpPr>
              <a:spLocks noChangeArrowheads="1"/>
            </p:cNvSpPr>
            <p:nvPr/>
          </p:nvSpPr>
          <p:spPr bwMode="auto">
            <a:xfrm>
              <a:off x="991" y="1440"/>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5</a:t>
              </a:r>
            </a:p>
          </p:txBody>
        </p:sp>
        <p:sp>
          <p:nvSpPr>
            <p:cNvPr id="47133" name="Rectangle 32"/>
            <p:cNvSpPr>
              <a:spLocks noChangeArrowheads="1"/>
            </p:cNvSpPr>
            <p:nvPr/>
          </p:nvSpPr>
          <p:spPr bwMode="auto">
            <a:xfrm>
              <a:off x="1405" y="1440"/>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6</a:t>
              </a:r>
            </a:p>
          </p:txBody>
        </p:sp>
        <p:sp>
          <p:nvSpPr>
            <p:cNvPr id="47134" name="Rectangle 33"/>
            <p:cNvSpPr>
              <a:spLocks noChangeArrowheads="1"/>
            </p:cNvSpPr>
            <p:nvPr/>
          </p:nvSpPr>
          <p:spPr bwMode="auto">
            <a:xfrm>
              <a:off x="1820" y="1440"/>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7</a:t>
              </a:r>
            </a:p>
          </p:txBody>
        </p:sp>
        <p:sp>
          <p:nvSpPr>
            <p:cNvPr id="47135" name="Rectangle 34"/>
            <p:cNvSpPr>
              <a:spLocks noChangeArrowheads="1"/>
            </p:cNvSpPr>
            <p:nvPr/>
          </p:nvSpPr>
          <p:spPr bwMode="auto">
            <a:xfrm>
              <a:off x="576" y="1728"/>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8</a:t>
              </a:r>
            </a:p>
          </p:txBody>
        </p:sp>
        <p:sp>
          <p:nvSpPr>
            <p:cNvPr id="47136" name="Rectangle 35"/>
            <p:cNvSpPr>
              <a:spLocks noChangeArrowheads="1"/>
            </p:cNvSpPr>
            <p:nvPr/>
          </p:nvSpPr>
          <p:spPr bwMode="auto">
            <a:xfrm>
              <a:off x="991" y="1728"/>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9</a:t>
              </a:r>
            </a:p>
          </p:txBody>
        </p:sp>
        <p:sp>
          <p:nvSpPr>
            <p:cNvPr id="47137" name="Rectangle 36"/>
            <p:cNvSpPr>
              <a:spLocks noChangeArrowheads="1"/>
            </p:cNvSpPr>
            <p:nvPr/>
          </p:nvSpPr>
          <p:spPr bwMode="auto">
            <a:xfrm>
              <a:off x="1405" y="1728"/>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10</a:t>
              </a:r>
            </a:p>
          </p:txBody>
        </p:sp>
        <p:sp>
          <p:nvSpPr>
            <p:cNvPr id="47138" name="Rectangle 37"/>
            <p:cNvSpPr>
              <a:spLocks noChangeArrowheads="1"/>
            </p:cNvSpPr>
            <p:nvPr/>
          </p:nvSpPr>
          <p:spPr bwMode="auto">
            <a:xfrm>
              <a:off x="1820" y="1728"/>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11</a:t>
              </a:r>
            </a:p>
          </p:txBody>
        </p:sp>
        <p:sp>
          <p:nvSpPr>
            <p:cNvPr id="47139" name="Rectangle 38"/>
            <p:cNvSpPr>
              <a:spLocks noChangeArrowheads="1"/>
            </p:cNvSpPr>
            <p:nvPr/>
          </p:nvSpPr>
          <p:spPr bwMode="auto">
            <a:xfrm>
              <a:off x="576" y="2016"/>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12</a:t>
              </a:r>
            </a:p>
          </p:txBody>
        </p:sp>
        <p:sp>
          <p:nvSpPr>
            <p:cNvPr id="47140" name="Rectangle 39"/>
            <p:cNvSpPr>
              <a:spLocks noChangeArrowheads="1"/>
            </p:cNvSpPr>
            <p:nvPr/>
          </p:nvSpPr>
          <p:spPr bwMode="auto">
            <a:xfrm>
              <a:off x="991" y="2016"/>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13</a:t>
              </a:r>
            </a:p>
          </p:txBody>
        </p:sp>
        <p:sp>
          <p:nvSpPr>
            <p:cNvPr id="47141" name="Rectangle 40"/>
            <p:cNvSpPr>
              <a:spLocks noChangeArrowheads="1"/>
            </p:cNvSpPr>
            <p:nvPr/>
          </p:nvSpPr>
          <p:spPr bwMode="auto">
            <a:xfrm>
              <a:off x="1405" y="2016"/>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14</a:t>
              </a:r>
            </a:p>
          </p:txBody>
        </p:sp>
        <p:sp>
          <p:nvSpPr>
            <p:cNvPr id="47142" name="Rectangle 41"/>
            <p:cNvSpPr>
              <a:spLocks noChangeArrowheads="1"/>
            </p:cNvSpPr>
            <p:nvPr/>
          </p:nvSpPr>
          <p:spPr bwMode="auto">
            <a:xfrm>
              <a:off x="1820" y="2016"/>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15</a:t>
              </a:r>
            </a:p>
          </p:txBody>
        </p:sp>
        <p:sp>
          <p:nvSpPr>
            <p:cNvPr id="47143" name="Rectangle 42"/>
            <p:cNvSpPr>
              <a:spLocks noChangeArrowheads="1"/>
            </p:cNvSpPr>
            <p:nvPr/>
          </p:nvSpPr>
          <p:spPr bwMode="auto">
            <a:xfrm>
              <a:off x="576" y="2304"/>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16</a:t>
              </a:r>
            </a:p>
          </p:txBody>
        </p:sp>
        <p:sp>
          <p:nvSpPr>
            <p:cNvPr id="47144" name="Rectangle 43"/>
            <p:cNvSpPr>
              <a:spLocks noChangeArrowheads="1"/>
            </p:cNvSpPr>
            <p:nvPr/>
          </p:nvSpPr>
          <p:spPr bwMode="auto">
            <a:xfrm>
              <a:off x="991" y="2304"/>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17</a:t>
              </a:r>
            </a:p>
          </p:txBody>
        </p:sp>
        <p:sp>
          <p:nvSpPr>
            <p:cNvPr id="47145" name="Rectangle 44"/>
            <p:cNvSpPr>
              <a:spLocks noChangeArrowheads="1"/>
            </p:cNvSpPr>
            <p:nvPr/>
          </p:nvSpPr>
          <p:spPr bwMode="auto">
            <a:xfrm>
              <a:off x="1405" y="2304"/>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18</a:t>
              </a:r>
            </a:p>
          </p:txBody>
        </p:sp>
        <p:sp>
          <p:nvSpPr>
            <p:cNvPr id="47146" name="Rectangle 45"/>
            <p:cNvSpPr>
              <a:spLocks noChangeArrowheads="1"/>
            </p:cNvSpPr>
            <p:nvPr/>
          </p:nvSpPr>
          <p:spPr bwMode="auto">
            <a:xfrm>
              <a:off x="1820" y="2304"/>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19</a:t>
              </a:r>
            </a:p>
          </p:txBody>
        </p:sp>
        <p:sp>
          <p:nvSpPr>
            <p:cNvPr id="47147" name="Rectangle 46"/>
            <p:cNvSpPr>
              <a:spLocks noChangeArrowheads="1"/>
            </p:cNvSpPr>
            <p:nvPr/>
          </p:nvSpPr>
          <p:spPr bwMode="auto">
            <a:xfrm>
              <a:off x="576" y="2592"/>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20</a:t>
              </a:r>
            </a:p>
          </p:txBody>
        </p:sp>
        <p:sp>
          <p:nvSpPr>
            <p:cNvPr id="47148" name="Rectangle 47"/>
            <p:cNvSpPr>
              <a:spLocks noChangeArrowheads="1"/>
            </p:cNvSpPr>
            <p:nvPr/>
          </p:nvSpPr>
          <p:spPr bwMode="auto">
            <a:xfrm>
              <a:off x="991" y="2592"/>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21</a:t>
              </a:r>
            </a:p>
          </p:txBody>
        </p:sp>
        <p:sp>
          <p:nvSpPr>
            <p:cNvPr id="47149" name="Rectangle 48"/>
            <p:cNvSpPr>
              <a:spLocks noChangeArrowheads="1"/>
            </p:cNvSpPr>
            <p:nvPr/>
          </p:nvSpPr>
          <p:spPr bwMode="auto">
            <a:xfrm>
              <a:off x="1405" y="2592"/>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22</a:t>
              </a:r>
            </a:p>
          </p:txBody>
        </p:sp>
        <p:sp>
          <p:nvSpPr>
            <p:cNvPr id="47150" name="Rectangle 49"/>
            <p:cNvSpPr>
              <a:spLocks noChangeArrowheads="1"/>
            </p:cNvSpPr>
            <p:nvPr/>
          </p:nvSpPr>
          <p:spPr bwMode="auto">
            <a:xfrm>
              <a:off x="1820" y="2592"/>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23</a:t>
              </a:r>
            </a:p>
          </p:txBody>
        </p:sp>
        <p:sp>
          <p:nvSpPr>
            <p:cNvPr id="47151" name="Rectangle 50"/>
            <p:cNvSpPr>
              <a:spLocks noChangeArrowheads="1"/>
            </p:cNvSpPr>
            <p:nvPr/>
          </p:nvSpPr>
          <p:spPr bwMode="auto">
            <a:xfrm>
              <a:off x="576" y="2880"/>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24</a:t>
              </a:r>
            </a:p>
          </p:txBody>
        </p:sp>
        <p:sp>
          <p:nvSpPr>
            <p:cNvPr id="47152" name="Rectangle 51"/>
            <p:cNvSpPr>
              <a:spLocks noChangeArrowheads="1"/>
            </p:cNvSpPr>
            <p:nvPr/>
          </p:nvSpPr>
          <p:spPr bwMode="auto">
            <a:xfrm>
              <a:off x="991" y="2880"/>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25</a:t>
              </a:r>
            </a:p>
          </p:txBody>
        </p:sp>
        <p:sp>
          <p:nvSpPr>
            <p:cNvPr id="47153" name="Rectangle 52"/>
            <p:cNvSpPr>
              <a:spLocks noChangeArrowheads="1"/>
            </p:cNvSpPr>
            <p:nvPr/>
          </p:nvSpPr>
          <p:spPr bwMode="auto">
            <a:xfrm>
              <a:off x="1405" y="2880"/>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26</a:t>
              </a:r>
            </a:p>
          </p:txBody>
        </p:sp>
        <p:sp>
          <p:nvSpPr>
            <p:cNvPr id="47154" name="Rectangle 53"/>
            <p:cNvSpPr>
              <a:spLocks noChangeArrowheads="1"/>
            </p:cNvSpPr>
            <p:nvPr/>
          </p:nvSpPr>
          <p:spPr bwMode="auto">
            <a:xfrm>
              <a:off x="1820" y="2880"/>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27</a:t>
              </a:r>
            </a:p>
          </p:txBody>
        </p:sp>
        <p:sp>
          <p:nvSpPr>
            <p:cNvPr id="47155" name="Rectangle 54"/>
            <p:cNvSpPr>
              <a:spLocks noChangeArrowheads="1"/>
            </p:cNvSpPr>
            <p:nvPr/>
          </p:nvSpPr>
          <p:spPr bwMode="auto">
            <a:xfrm>
              <a:off x="576" y="3168"/>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28</a:t>
              </a:r>
            </a:p>
          </p:txBody>
        </p:sp>
        <p:sp>
          <p:nvSpPr>
            <p:cNvPr id="47156" name="Rectangle 55"/>
            <p:cNvSpPr>
              <a:spLocks noChangeArrowheads="1"/>
            </p:cNvSpPr>
            <p:nvPr/>
          </p:nvSpPr>
          <p:spPr bwMode="auto">
            <a:xfrm>
              <a:off x="991" y="3168"/>
              <a:ext cx="276"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29</a:t>
              </a:r>
            </a:p>
          </p:txBody>
        </p:sp>
        <p:sp>
          <p:nvSpPr>
            <p:cNvPr id="47157" name="Rectangle 56"/>
            <p:cNvSpPr>
              <a:spLocks noChangeArrowheads="1"/>
            </p:cNvSpPr>
            <p:nvPr/>
          </p:nvSpPr>
          <p:spPr bwMode="auto">
            <a:xfrm>
              <a:off x="1405" y="3168"/>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30</a:t>
              </a:r>
            </a:p>
          </p:txBody>
        </p:sp>
        <p:sp>
          <p:nvSpPr>
            <p:cNvPr id="47158" name="Rectangle 57"/>
            <p:cNvSpPr>
              <a:spLocks noChangeArrowheads="1"/>
            </p:cNvSpPr>
            <p:nvPr/>
          </p:nvSpPr>
          <p:spPr bwMode="auto">
            <a:xfrm>
              <a:off x="1820" y="3168"/>
              <a:ext cx="277" cy="144"/>
            </a:xfrm>
            <a:prstGeom prst="rect">
              <a:avLst/>
            </a:prstGeom>
            <a:noFill/>
            <a:ln w="9525">
              <a:noFill/>
              <a:miter lim="800000"/>
            </a:ln>
          </p:spPr>
          <p:txBody>
            <a:bodyPr wrap="none" anchor="ctr"/>
            <a:lstStyle/>
            <a:p>
              <a:pPr algn="ctr" eaLnBrk="1" hangingPunct="1"/>
              <a:r>
                <a:rPr kumimoji="1" lang="en-US" altLang="zh-CN" sz="1800">
                  <a:latin typeface="Times New Roman" panose="02020603050405020304" pitchFamily="18" charset="0"/>
                </a:rPr>
                <a:t>31</a:t>
              </a:r>
            </a:p>
          </p:txBody>
        </p:sp>
        <p:sp>
          <p:nvSpPr>
            <p:cNvPr id="47159" name="Rectangle 58"/>
            <p:cNvSpPr>
              <a:spLocks noChangeArrowheads="1"/>
            </p:cNvSpPr>
            <p:nvPr/>
          </p:nvSpPr>
          <p:spPr bwMode="auto">
            <a:xfrm>
              <a:off x="816" y="115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0" name="Rectangle 59"/>
            <p:cNvSpPr>
              <a:spLocks noChangeArrowheads="1"/>
            </p:cNvSpPr>
            <p:nvPr/>
          </p:nvSpPr>
          <p:spPr bwMode="auto">
            <a:xfrm>
              <a:off x="816" y="144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1" name="Rectangle 60"/>
            <p:cNvSpPr>
              <a:spLocks noChangeArrowheads="1"/>
            </p:cNvSpPr>
            <p:nvPr/>
          </p:nvSpPr>
          <p:spPr bwMode="auto">
            <a:xfrm>
              <a:off x="816" y="172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2" name="Rectangle 61"/>
            <p:cNvSpPr>
              <a:spLocks noChangeArrowheads="1"/>
            </p:cNvSpPr>
            <p:nvPr/>
          </p:nvSpPr>
          <p:spPr bwMode="auto">
            <a:xfrm>
              <a:off x="816" y="2016"/>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3" name="Rectangle 62"/>
            <p:cNvSpPr>
              <a:spLocks noChangeArrowheads="1"/>
            </p:cNvSpPr>
            <p:nvPr/>
          </p:nvSpPr>
          <p:spPr bwMode="auto">
            <a:xfrm>
              <a:off x="816" y="2304"/>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solidFill>
                  <a:srgbClr val="993300"/>
                </a:solidFill>
                <a:latin typeface="Times New Roman" panose="02020603050405020304" pitchFamily="18" charset="0"/>
              </a:endParaRPr>
            </a:p>
          </p:txBody>
        </p:sp>
        <p:sp>
          <p:nvSpPr>
            <p:cNvPr id="47164" name="Rectangle 63"/>
            <p:cNvSpPr>
              <a:spLocks noChangeArrowheads="1"/>
            </p:cNvSpPr>
            <p:nvPr/>
          </p:nvSpPr>
          <p:spPr bwMode="auto">
            <a:xfrm>
              <a:off x="816" y="259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5" name="Rectangle 64"/>
            <p:cNvSpPr>
              <a:spLocks noChangeArrowheads="1"/>
            </p:cNvSpPr>
            <p:nvPr/>
          </p:nvSpPr>
          <p:spPr bwMode="auto">
            <a:xfrm>
              <a:off x="816" y="288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6" name="Rectangle 65"/>
            <p:cNvSpPr>
              <a:spLocks noChangeArrowheads="1"/>
            </p:cNvSpPr>
            <p:nvPr/>
          </p:nvSpPr>
          <p:spPr bwMode="auto">
            <a:xfrm>
              <a:off x="816" y="316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7" name="Rectangle 66"/>
            <p:cNvSpPr>
              <a:spLocks noChangeArrowheads="1"/>
            </p:cNvSpPr>
            <p:nvPr/>
          </p:nvSpPr>
          <p:spPr bwMode="auto">
            <a:xfrm>
              <a:off x="1248" y="1152"/>
              <a:ext cx="192" cy="144"/>
            </a:xfrm>
            <a:prstGeom prst="rect">
              <a:avLst/>
            </a:prstGeom>
            <a:noFill/>
            <a:ln w="9525">
              <a:solidFill>
                <a:schemeClr val="tx1"/>
              </a:solidFill>
              <a:miter lim="800000"/>
            </a:ln>
          </p:spPr>
          <p:txBody>
            <a:bodyPr wrap="none" anchor="ctr"/>
            <a:lstStyle/>
            <a:p>
              <a:pPr algn="ctr" eaLnBrk="1" hangingPunct="1"/>
              <a:r>
                <a:rPr kumimoji="1" lang="en-US" altLang="zh-CN" sz="1800">
                  <a:solidFill>
                    <a:srgbClr val="FF0000"/>
                  </a:solidFill>
                  <a:latin typeface="Times New Roman" panose="02020603050405020304" pitchFamily="18" charset="0"/>
                </a:rPr>
                <a:t>10</a:t>
              </a:r>
            </a:p>
          </p:txBody>
        </p:sp>
        <p:sp>
          <p:nvSpPr>
            <p:cNvPr id="47168" name="Rectangle 67"/>
            <p:cNvSpPr>
              <a:spLocks noChangeArrowheads="1"/>
            </p:cNvSpPr>
            <p:nvPr/>
          </p:nvSpPr>
          <p:spPr bwMode="auto">
            <a:xfrm>
              <a:off x="1248" y="144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69" name="Rectangle 68"/>
            <p:cNvSpPr>
              <a:spLocks noChangeArrowheads="1"/>
            </p:cNvSpPr>
            <p:nvPr/>
          </p:nvSpPr>
          <p:spPr bwMode="auto">
            <a:xfrm>
              <a:off x="1248" y="1728"/>
              <a:ext cx="192" cy="144"/>
            </a:xfrm>
            <a:prstGeom prst="rect">
              <a:avLst/>
            </a:prstGeom>
            <a:noFill/>
            <a:ln w="9525">
              <a:solidFill>
                <a:schemeClr val="tx1"/>
              </a:solidFill>
              <a:miter lim="800000"/>
            </a:ln>
          </p:spPr>
          <p:txBody>
            <a:bodyPr wrap="none" anchor="ctr"/>
            <a:lstStyle/>
            <a:p>
              <a:pPr algn="ctr" eaLnBrk="1" hangingPunct="1"/>
              <a:r>
                <a:rPr kumimoji="1" lang="en-US" altLang="zh-CN" sz="1800">
                  <a:solidFill>
                    <a:srgbClr val="FF0000"/>
                  </a:solidFill>
                  <a:latin typeface="Times New Roman" panose="02020603050405020304" pitchFamily="18" charset="0"/>
                </a:rPr>
                <a:t>-1</a:t>
              </a:r>
            </a:p>
          </p:txBody>
        </p:sp>
        <p:sp>
          <p:nvSpPr>
            <p:cNvPr id="47170" name="Rectangle 69"/>
            <p:cNvSpPr>
              <a:spLocks noChangeArrowheads="1"/>
            </p:cNvSpPr>
            <p:nvPr/>
          </p:nvSpPr>
          <p:spPr bwMode="auto">
            <a:xfrm>
              <a:off x="1248" y="2016"/>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1" name="Rectangle 70"/>
            <p:cNvSpPr>
              <a:spLocks noChangeArrowheads="1"/>
            </p:cNvSpPr>
            <p:nvPr/>
          </p:nvSpPr>
          <p:spPr bwMode="auto">
            <a:xfrm>
              <a:off x="1248" y="2304"/>
              <a:ext cx="192" cy="144"/>
            </a:xfrm>
            <a:prstGeom prst="rect">
              <a:avLst/>
            </a:prstGeom>
            <a:noFill/>
            <a:ln w="9525">
              <a:solidFill>
                <a:schemeClr val="tx1"/>
              </a:solidFill>
              <a:miter lim="800000"/>
            </a:ln>
          </p:spPr>
          <p:txBody>
            <a:bodyPr wrap="none" anchor="ctr"/>
            <a:lstStyle/>
            <a:p>
              <a:pPr algn="ctr" eaLnBrk="1" hangingPunct="1"/>
              <a:r>
                <a:rPr kumimoji="1" lang="en-US" altLang="zh-CN" sz="1800">
                  <a:solidFill>
                    <a:srgbClr val="FF0000"/>
                  </a:solidFill>
                  <a:latin typeface="Times New Roman" panose="02020603050405020304" pitchFamily="18" charset="0"/>
                </a:rPr>
                <a:t>9</a:t>
              </a:r>
            </a:p>
          </p:txBody>
        </p:sp>
        <p:sp>
          <p:nvSpPr>
            <p:cNvPr id="47172" name="Rectangle 71"/>
            <p:cNvSpPr>
              <a:spLocks noChangeArrowheads="1"/>
            </p:cNvSpPr>
            <p:nvPr/>
          </p:nvSpPr>
          <p:spPr bwMode="auto">
            <a:xfrm>
              <a:off x="1248" y="259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3" name="Rectangle 72"/>
            <p:cNvSpPr>
              <a:spLocks noChangeArrowheads="1"/>
            </p:cNvSpPr>
            <p:nvPr/>
          </p:nvSpPr>
          <p:spPr bwMode="auto">
            <a:xfrm>
              <a:off x="1248" y="288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solidFill>
                  <a:srgbClr val="993300"/>
                </a:solidFill>
                <a:latin typeface="Times New Roman" panose="02020603050405020304" pitchFamily="18" charset="0"/>
              </a:endParaRPr>
            </a:p>
          </p:txBody>
        </p:sp>
        <p:sp>
          <p:nvSpPr>
            <p:cNvPr id="47174" name="Rectangle 73"/>
            <p:cNvSpPr>
              <a:spLocks noChangeArrowheads="1"/>
            </p:cNvSpPr>
            <p:nvPr/>
          </p:nvSpPr>
          <p:spPr bwMode="auto">
            <a:xfrm>
              <a:off x="1248" y="316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5" name="Rectangle 74"/>
            <p:cNvSpPr>
              <a:spLocks noChangeArrowheads="1"/>
            </p:cNvSpPr>
            <p:nvPr/>
          </p:nvSpPr>
          <p:spPr bwMode="auto">
            <a:xfrm>
              <a:off x="1632" y="115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6" name="Rectangle 75"/>
            <p:cNvSpPr>
              <a:spLocks noChangeArrowheads="1"/>
            </p:cNvSpPr>
            <p:nvPr/>
          </p:nvSpPr>
          <p:spPr bwMode="auto">
            <a:xfrm>
              <a:off x="1632" y="144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7" name="Rectangle 76"/>
            <p:cNvSpPr>
              <a:spLocks noChangeArrowheads="1"/>
            </p:cNvSpPr>
            <p:nvPr/>
          </p:nvSpPr>
          <p:spPr bwMode="auto">
            <a:xfrm>
              <a:off x="1632" y="1728"/>
              <a:ext cx="192" cy="144"/>
            </a:xfrm>
            <a:prstGeom prst="rect">
              <a:avLst/>
            </a:prstGeom>
            <a:noFill/>
            <a:ln w="9525">
              <a:solidFill>
                <a:schemeClr val="tx1"/>
              </a:solidFill>
              <a:miter lim="800000"/>
            </a:ln>
          </p:spPr>
          <p:txBody>
            <a:bodyPr wrap="none" anchor="ctr"/>
            <a:lstStyle/>
            <a:p>
              <a:pPr algn="ctr" eaLnBrk="1" hangingPunct="1"/>
              <a:r>
                <a:rPr kumimoji="1" lang="en-US" altLang="zh-CN" sz="1800">
                  <a:solidFill>
                    <a:srgbClr val="FF0000"/>
                  </a:solidFill>
                  <a:latin typeface="Times New Roman" panose="02020603050405020304" pitchFamily="18" charset="0"/>
                </a:rPr>
                <a:t>17</a:t>
              </a:r>
            </a:p>
          </p:txBody>
        </p:sp>
        <p:sp>
          <p:nvSpPr>
            <p:cNvPr id="47178" name="Rectangle 77"/>
            <p:cNvSpPr>
              <a:spLocks noChangeArrowheads="1"/>
            </p:cNvSpPr>
            <p:nvPr/>
          </p:nvSpPr>
          <p:spPr bwMode="auto">
            <a:xfrm>
              <a:off x="1632" y="2016"/>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79" name="Rectangle 78"/>
            <p:cNvSpPr>
              <a:spLocks noChangeArrowheads="1"/>
            </p:cNvSpPr>
            <p:nvPr/>
          </p:nvSpPr>
          <p:spPr bwMode="auto">
            <a:xfrm>
              <a:off x="1632" y="2304"/>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0" name="Rectangle 79"/>
            <p:cNvSpPr>
              <a:spLocks noChangeArrowheads="1"/>
            </p:cNvSpPr>
            <p:nvPr/>
          </p:nvSpPr>
          <p:spPr bwMode="auto">
            <a:xfrm>
              <a:off x="1632" y="259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1" name="Rectangle 80"/>
            <p:cNvSpPr>
              <a:spLocks noChangeArrowheads="1"/>
            </p:cNvSpPr>
            <p:nvPr/>
          </p:nvSpPr>
          <p:spPr bwMode="auto">
            <a:xfrm>
              <a:off x="1632" y="288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2" name="Rectangle 81"/>
            <p:cNvSpPr>
              <a:spLocks noChangeArrowheads="1"/>
            </p:cNvSpPr>
            <p:nvPr/>
          </p:nvSpPr>
          <p:spPr bwMode="auto">
            <a:xfrm>
              <a:off x="1632" y="316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3" name="Rectangle 82"/>
            <p:cNvSpPr>
              <a:spLocks noChangeArrowheads="1"/>
            </p:cNvSpPr>
            <p:nvPr/>
          </p:nvSpPr>
          <p:spPr bwMode="auto">
            <a:xfrm>
              <a:off x="2064" y="115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4" name="Rectangle 83"/>
            <p:cNvSpPr>
              <a:spLocks noChangeArrowheads="1"/>
            </p:cNvSpPr>
            <p:nvPr/>
          </p:nvSpPr>
          <p:spPr bwMode="auto">
            <a:xfrm>
              <a:off x="2064" y="144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5" name="Rectangle 84"/>
            <p:cNvSpPr>
              <a:spLocks noChangeArrowheads="1"/>
            </p:cNvSpPr>
            <p:nvPr/>
          </p:nvSpPr>
          <p:spPr bwMode="auto">
            <a:xfrm>
              <a:off x="2064" y="172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6" name="Rectangle 85"/>
            <p:cNvSpPr>
              <a:spLocks noChangeArrowheads="1"/>
            </p:cNvSpPr>
            <p:nvPr/>
          </p:nvSpPr>
          <p:spPr bwMode="auto">
            <a:xfrm>
              <a:off x="2064" y="2016"/>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7" name="Rectangle 86"/>
            <p:cNvSpPr>
              <a:spLocks noChangeArrowheads="1"/>
            </p:cNvSpPr>
            <p:nvPr/>
          </p:nvSpPr>
          <p:spPr bwMode="auto">
            <a:xfrm>
              <a:off x="2064" y="2304"/>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8" name="Rectangle 87"/>
            <p:cNvSpPr>
              <a:spLocks noChangeArrowheads="1"/>
            </p:cNvSpPr>
            <p:nvPr/>
          </p:nvSpPr>
          <p:spPr bwMode="auto">
            <a:xfrm>
              <a:off x="2064" y="2592"/>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89" name="Rectangle 88"/>
            <p:cNvSpPr>
              <a:spLocks noChangeArrowheads="1"/>
            </p:cNvSpPr>
            <p:nvPr/>
          </p:nvSpPr>
          <p:spPr bwMode="auto">
            <a:xfrm>
              <a:off x="2064" y="2880"/>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90" name="Rectangle 89"/>
            <p:cNvSpPr>
              <a:spLocks noChangeArrowheads="1"/>
            </p:cNvSpPr>
            <p:nvPr/>
          </p:nvSpPr>
          <p:spPr bwMode="auto">
            <a:xfrm>
              <a:off x="2064" y="3168"/>
              <a:ext cx="192" cy="144"/>
            </a:xfrm>
            <a:prstGeom prst="rect">
              <a:avLst/>
            </a:prstGeom>
            <a:noFill/>
            <a:ln w="9525">
              <a:solidFill>
                <a:schemeClr val="tx1"/>
              </a:solidFill>
              <a:miter lim="800000"/>
            </a:ln>
          </p:spPr>
          <p:txBody>
            <a:bodyPr wrap="none" anchor="ctr"/>
            <a:lstStyle/>
            <a:p>
              <a:pPr algn="ctr" eaLnBrk="1" hangingPunct="1"/>
              <a:endParaRPr kumimoji="1" lang="zh-CN" altLang="zh-CN" sz="1800">
                <a:latin typeface="Times New Roman" panose="02020603050405020304" pitchFamily="18" charset="0"/>
              </a:endParaRPr>
            </a:p>
          </p:txBody>
        </p:sp>
        <p:sp>
          <p:nvSpPr>
            <p:cNvPr id="47191" name="Freeform 90"/>
            <p:cNvSpPr/>
            <p:nvPr/>
          </p:nvSpPr>
          <p:spPr bwMode="auto">
            <a:xfrm>
              <a:off x="1440" y="1248"/>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 name="T9" fmla="*/ 0 w 344"/>
                <a:gd name="T10" fmla="*/ 0 h 480"/>
                <a:gd name="T11" fmla="*/ 344 w 344"/>
                <a:gd name="T12" fmla="*/ 480 h 480"/>
              </a:gdLst>
              <a:ahLst/>
              <a:cxnLst>
                <a:cxn ang="T6">
                  <a:pos x="T0" y="T1"/>
                </a:cxn>
                <a:cxn ang="T7">
                  <a:pos x="T2" y="T3"/>
                </a:cxn>
                <a:cxn ang="T8">
                  <a:pos x="T4" y="T5"/>
                </a:cxn>
              </a:cxnLst>
              <a:rect l="T9" t="T10" r="T11" b="T12"/>
              <a:pathLst>
                <a:path w="344" h="480">
                  <a:moveTo>
                    <a:pt x="0" y="0"/>
                  </a:moveTo>
                  <a:cubicBezTo>
                    <a:pt x="116" y="80"/>
                    <a:pt x="232" y="160"/>
                    <a:pt x="288" y="240"/>
                  </a:cubicBezTo>
                  <a:cubicBezTo>
                    <a:pt x="344" y="320"/>
                    <a:pt x="340" y="400"/>
                    <a:pt x="336" y="48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7192" name="Line 91"/>
            <p:cNvSpPr>
              <a:spLocks noChangeShapeType="1"/>
            </p:cNvSpPr>
            <p:nvPr/>
          </p:nvSpPr>
          <p:spPr bwMode="auto">
            <a:xfrm flipH="1">
              <a:off x="1344" y="1872"/>
              <a:ext cx="384" cy="432"/>
            </a:xfrm>
            <a:prstGeom prst="line">
              <a:avLst/>
            </a:prstGeom>
            <a:noFill/>
            <a:ln w="28575">
              <a:solidFill>
                <a:srgbClr val="FF0000"/>
              </a:solidFill>
              <a:round/>
              <a:tailEnd type="triangle" w="med" len="med"/>
            </a:ln>
          </p:spPr>
          <p:txBody>
            <a:bodyPr/>
            <a:lstStyle/>
            <a:p>
              <a:endParaRPr lang="zh-CN" altLang="en-US"/>
            </a:p>
          </p:txBody>
        </p:sp>
        <p:sp>
          <p:nvSpPr>
            <p:cNvPr id="47193" name="Text Box 92"/>
            <p:cNvSpPr txBox="1">
              <a:spLocks noChangeArrowheads="1"/>
            </p:cNvSpPr>
            <p:nvPr/>
          </p:nvSpPr>
          <p:spPr bwMode="auto">
            <a:xfrm>
              <a:off x="1104" y="912"/>
              <a:ext cx="542" cy="250"/>
            </a:xfrm>
            <a:prstGeom prst="rect">
              <a:avLst/>
            </a:prstGeom>
            <a:noFill/>
            <a:ln w="9525">
              <a:noFill/>
              <a:miter lim="800000"/>
            </a:ln>
          </p:spPr>
          <p:txBody>
            <a:bodyPr>
              <a:spAutoFit/>
            </a:bodyPr>
            <a:lstStyle/>
            <a:p>
              <a:pPr eaLnBrk="1" hangingPunct="1"/>
              <a:r>
                <a:rPr kumimoji="1" lang="en-US" altLang="zh-CN" sz="2000">
                  <a:solidFill>
                    <a:srgbClr val="FF0000"/>
                  </a:solidFill>
                  <a:latin typeface="Times New Roman" panose="02020603050405020304" pitchFamily="18" charset="0"/>
                </a:rPr>
                <a:t>test.c</a:t>
              </a:r>
            </a:p>
          </p:txBody>
        </p:sp>
        <p:sp>
          <p:nvSpPr>
            <p:cNvPr id="47194" name="Freeform 93"/>
            <p:cNvSpPr/>
            <p:nvPr/>
          </p:nvSpPr>
          <p:spPr bwMode="auto">
            <a:xfrm>
              <a:off x="1296" y="1872"/>
              <a:ext cx="1" cy="432"/>
            </a:xfrm>
            <a:custGeom>
              <a:avLst/>
              <a:gdLst>
                <a:gd name="T0" fmla="*/ 0 w 1"/>
                <a:gd name="T1" fmla="*/ 432 h 432"/>
                <a:gd name="T2" fmla="*/ 0 w 1"/>
                <a:gd name="T3" fmla="*/ 336 h 432"/>
                <a:gd name="T4" fmla="*/ 0 w 1"/>
                <a:gd name="T5" fmla="*/ 0 h 432"/>
                <a:gd name="T6" fmla="*/ 0 60000 65536"/>
                <a:gd name="T7" fmla="*/ 0 60000 65536"/>
                <a:gd name="T8" fmla="*/ 0 60000 65536"/>
                <a:gd name="T9" fmla="*/ 0 w 1"/>
                <a:gd name="T10" fmla="*/ 0 h 432"/>
                <a:gd name="T11" fmla="*/ 1 w 1"/>
                <a:gd name="T12" fmla="*/ 432 h 432"/>
              </a:gdLst>
              <a:ahLst/>
              <a:cxnLst>
                <a:cxn ang="T6">
                  <a:pos x="T0" y="T1"/>
                </a:cxn>
                <a:cxn ang="T7">
                  <a:pos x="T2" y="T3"/>
                </a:cxn>
                <a:cxn ang="T8">
                  <a:pos x="T4" y="T5"/>
                </a:cxn>
              </a:cxnLst>
              <a:rect l="T9" t="T10" r="T11" b="T12"/>
              <a:pathLst>
                <a:path w="1" h="432">
                  <a:moveTo>
                    <a:pt x="0" y="432"/>
                  </a:moveTo>
                  <a:cubicBezTo>
                    <a:pt x="0" y="420"/>
                    <a:pt x="0" y="408"/>
                    <a:pt x="0" y="336"/>
                  </a:cubicBezTo>
                  <a:cubicBezTo>
                    <a:pt x="0" y="264"/>
                    <a:pt x="0" y="132"/>
                    <a:pt x="0" y="0"/>
                  </a:cubicBezTo>
                </a:path>
              </a:pathLst>
            </a:custGeom>
            <a:noFill/>
            <a:ln w="28575" cap="flat" cmpd="sng">
              <a:solidFill>
                <a:srgbClr val="FF0000"/>
              </a:solidFill>
              <a:prstDash val="solid"/>
              <a:round/>
              <a:headEnd type="none" w="med" len="med"/>
              <a:tailEnd type="triangle" w="med" len="med"/>
            </a:ln>
          </p:spPr>
          <p:txBody>
            <a:bodyPr/>
            <a:lstStyle/>
            <a:p>
              <a:endParaRPr lang="zh-CN" altLang="en-US"/>
            </a:p>
          </p:txBody>
        </p:sp>
      </p:grpSp>
      <p:grpSp>
        <p:nvGrpSpPr>
          <p:cNvPr id="6" name="Group 94"/>
          <p:cNvGrpSpPr/>
          <p:nvPr/>
        </p:nvGrpSpPr>
        <p:grpSpPr bwMode="auto">
          <a:xfrm>
            <a:off x="4067175" y="3124200"/>
            <a:ext cx="4848225" cy="1981200"/>
            <a:chOff x="2562" y="2016"/>
            <a:chExt cx="3054" cy="1248"/>
          </a:xfrm>
        </p:grpSpPr>
        <p:sp>
          <p:nvSpPr>
            <p:cNvPr id="47115" name="Rectangle 95"/>
            <p:cNvSpPr>
              <a:spLocks noChangeArrowheads="1"/>
            </p:cNvSpPr>
            <p:nvPr/>
          </p:nvSpPr>
          <p:spPr bwMode="auto">
            <a:xfrm>
              <a:off x="2610" y="2256"/>
              <a:ext cx="480" cy="96"/>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16" name="Rectangle 96"/>
            <p:cNvSpPr>
              <a:spLocks noChangeArrowheads="1"/>
            </p:cNvSpPr>
            <p:nvPr/>
          </p:nvSpPr>
          <p:spPr bwMode="auto">
            <a:xfrm>
              <a:off x="3282" y="2208"/>
              <a:ext cx="606" cy="658"/>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17" name="Rectangle 97"/>
            <p:cNvSpPr>
              <a:spLocks noChangeArrowheads="1"/>
            </p:cNvSpPr>
            <p:nvPr/>
          </p:nvSpPr>
          <p:spPr bwMode="auto">
            <a:xfrm>
              <a:off x="3282" y="2734"/>
              <a:ext cx="606" cy="132"/>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18" name="Rectangle 98"/>
            <p:cNvSpPr>
              <a:spLocks noChangeArrowheads="1"/>
            </p:cNvSpPr>
            <p:nvPr/>
          </p:nvSpPr>
          <p:spPr bwMode="auto">
            <a:xfrm>
              <a:off x="4146" y="2414"/>
              <a:ext cx="606" cy="658"/>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19" name="Rectangle 99"/>
            <p:cNvSpPr>
              <a:spLocks noChangeArrowheads="1"/>
            </p:cNvSpPr>
            <p:nvPr/>
          </p:nvSpPr>
          <p:spPr bwMode="auto">
            <a:xfrm>
              <a:off x="4146" y="2947"/>
              <a:ext cx="606" cy="125"/>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20" name="Rectangle 100"/>
            <p:cNvSpPr>
              <a:spLocks noChangeArrowheads="1"/>
            </p:cNvSpPr>
            <p:nvPr/>
          </p:nvSpPr>
          <p:spPr bwMode="auto">
            <a:xfrm>
              <a:off x="5010" y="2606"/>
              <a:ext cx="606" cy="658"/>
            </a:xfrm>
            <a:prstGeom prst="rect">
              <a:avLst/>
            </a:prstGeom>
            <a:solidFill>
              <a:srgbClr val="FFFF00"/>
            </a:solidFill>
            <a:ln w="28575" algn="ctr">
              <a:solidFill>
                <a:schemeClr val="tx1"/>
              </a:solidFill>
              <a:miter lim="800000"/>
            </a:ln>
          </p:spPr>
          <p:txBody>
            <a:bodyPr wrap="none" lIns="90478" tIns="44445" rIns="90478" bIns="44445" anchor="ctr"/>
            <a:lstStyle/>
            <a:p>
              <a:pPr eaLnBrk="1" hangingPunct="1"/>
              <a:endParaRPr lang="zh-CN" altLang="en-US"/>
            </a:p>
          </p:txBody>
        </p:sp>
        <p:sp>
          <p:nvSpPr>
            <p:cNvPr id="47121" name="Rectangle 101"/>
            <p:cNvSpPr>
              <a:spLocks noChangeArrowheads="1"/>
            </p:cNvSpPr>
            <p:nvPr/>
          </p:nvSpPr>
          <p:spPr bwMode="auto">
            <a:xfrm>
              <a:off x="5010" y="3141"/>
              <a:ext cx="606" cy="123"/>
            </a:xfrm>
            <a:prstGeom prst="rect">
              <a:avLst/>
            </a:prstGeom>
            <a:solidFill>
              <a:srgbClr val="FFFF00"/>
            </a:solidFill>
            <a:ln w="28575" algn="ctr">
              <a:solidFill>
                <a:schemeClr val="tx1"/>
              </a:solidFill>
              <a:miter lim="800000"/>
            </a:ln>
          </p:spPr>
          <p:txBody>
            <a:bodyPr wrap="none" lIns="90478" tIns="44445" rIns="90478" bIns="44445" anchor="ctr"/>
            <a:lstStyle/>
            <a:p>
              <a:pPr marL="228600" indent="-228600" algn="ctr">
                <a:lnSpc>
                  <a:spcPct val="80000"/>
                </a:lnSpc>
                <a:spcBef>
                  <a:spcPct val="20000"/>
                </a:spcBef>
                <a:buSzPct val="100000"/>
              </a:pPr>
              <a:r>
                <a:rPr lang="en-US" altLang="zh-CN" sz="2000"/>
                <a:t>Null</a:t>
              </a:r>
            </a:p>
          </p:txBody>
        </p:sp>
        <p:sp>
          <p:nvSpPr>
            <p:cNvPr id="47122" name="Text Box 102"/>
            <p:cNvSpPr txBox="1">
              <a:spLocks noChangeArrowheads="1"/>
            </p:cNvSpPr>
            <p:nvPr/>
          </p:nvSpPr>
          <p:spPr bwMode="auto">
            <a:xfrm>
              <a:off x="2562" y="2016"/>
              <a:ext cx="976" cy="210"/>
            </a:xfrm>
            <a:prstGeom prst="rect">
              <a:avLst/>
            </a:prstGeom>
            <a:noFill/>
            <a:ln w="38100" algn="ctr">
              <a:noFill/>
              <a:miter lim="800000"/>
            </a:ln>
          </p:spPr>
          <p:txBody>
            <a:bodyPr wrap="none" lIns="90478" tIns="44445" rIns="90478" bIns="44445">
              <a:spAutoFit/>
            </a:bodyPr>
            <a:lstStyle/>
            <a:p>
              <a:pPr marL="228600" indent="-228600" algn="ctr">
                <a:lnSpc>
                  <a:spcPct val="80000"/>
                </a:lnSpc>
                <a:spcBef>
                  <a:spcPct val="20000"/>
                </a:spcBef>
                <a:buSzPct val="100000"/>
              </a:pPr>
              <a:r>
                <a:rPr lang="en-US" altLang="zh-CN" sz="2000"/>
                <a:t>File Header</a:t>
              </a:r>
            </a:p>
          </p:txBody>
        </p:sp>
        <p:sp>
          <p:nvSpPr>
            <p:cNvPr id="47123" name="Line 103"/>
            <p:cNvSpPr>
              <a:spLocks noChangeShapeType="1"/>
            </p:cNvSpPr>
            <p:nvPr/>
          </p:nvSpPr>
          <p:spPr bwMode="auto">
            <a:xfrm flipV="1">
              <a:off x="3042" y="2208"/>
              <a:ext cx="240" cy="96"/>
            </a:xfrm>
            <a:prstGeom prst="line">
              <a:avLst/>
            </a:prstGeom>
            <a:noFill/>
            <a:ln w="38100">
              <a:solidFill>
                <a:schemeClr val="tx1"/>
              </a:solidFill>
              <a:round/>
              <a:tailEnd type="triangle" w="med" len="med"/>
            </a:ln>
          </p:spPr>
          <p:txBody>
            <a:bodyPr wrap="none" lIns="90478" tIns="44445" rIns="90478" bIns="44445" anchor="ctr"/>
            <a:lstStyle/>
            <a:p>
              <a:endParaRPr lang="zh-CN" altLang="en-US"/>
            </a:p>
          </p:txBody>
        </p:sp>
        <p:sp>
          <p:nvSpPr>
            <p:cNvPr id="47124" name="Line 104"/>
            <p:cNvSpPr>
              <a:spLocks noChangeShapeType="1"/>
            </p:cNvSpPr>
            <p:nvPr/>
          </p:nvSpPr>
          <p:spPr bwMode="auto">
            <a:xfrm flipV="1">
              <a:off x="3858" y="2400"/>
              <a:ext cx="288" cy="384"/>
            </a:xfrm>
            <a:prstGeom prst="line">
              <a:avLst/>
            </a:prstGeom>
            <a:noFill/>
            <a:ln w="38100">
              <a:solidFill>
                <a:schemeClr val="tx1"/>
              </a:solidFill>
              <a:round/>
              <a:tailEnd type="triangle" w="med" len="med"/>
            </a:ln>
          </p:spPr>
          <p:txBody>
            <a:bodyPr wrap="none" lIns="90478" tIns="44445" rIns="90478" bIns="44445" anchor="ctr"/>
            <a:lstStyle/>
            <a:p>
              <a:endParaRPr lang="zh-CN" altLang="en-US"/>
            </a:p>
          </p:txBody>
        </p:sp>
        <p:sp>
          <p:nvSpPr>
            <p:cNvPr id="47125" name="Line 105"/>
            <p:cNvSpPr>
              <a:spLocks noChangeShapeType="1"/>
            </p:cNvSpPr>
            <p:nvPr/>
          </p:nvSpPr>
          <p:spPr bwMode="auto">
            <a:xfrm flipV="1">
              <a:off x="4674" y="2592"/>
              <a:ext cx="336" cy="432"/>
            </a:xfrm>
            <a:prstGeom prst="line">
              <a:avLst/>
            </a:prstGeom>
            <a:noFill/>
            <a:ln w="38100">
              <a:solidFill>
                <a:schemeClr val="tx1"/>
              </a:solidFill>
              <a:round/>
              <a:tailEnd type="triangle" w="med" len="med"/>
            </a:ln>
          </p:spPr>
          <p:txBody>
            <a:bodyPr wrap="none" lIns="90478" tIns="44445" rIns="90478" bIns="44445" anchor="ctr"/>
            <a:lstStyle/>
            <a:p>
              <a:endParaRPr lang="zh-CN" altLang="en-US"/>
            </a:p>
          </p:txBody>
        </p:sp>
      </p:grpSp>
      <p:grpSp>
        <p:nvGrpSpPr>
          <p:cNvPr id="7" name="Group 106"/>
          <p:cNvGrpSpPr/>
          <p:nvPr/>
        </p:nvGrpSpPr>
        <p:grpSpPr bwMode="auto">
          <a:xfrm>
            <a:off x="3886200" y="5486400"/>
            <a:ext cx="5105400" cy="609601"/>
            <a:chOff x="2544" y="1632"/>
            <a:chExt cx="3216" cy="384"/>
          </a:xfrm>
        </p:grpSpPr>
        <p:sp>
          <p:nvSpPr>
            <p:cNvPr id="47113" name="Rectangle 107"/>
            <p:cNvSpPr>
              <a:spLocks noChangeArrowheads="1"/>
            </p:cNvSpPr>
            <p:nvPr/>
          </p:nvSpPr>
          <p:spPr bwMode="auto">
            <a:xfrm>
              <a:off x="2544" y="1632"/>
              <a:ext cx="3216" cy="384"/>
            </a:xfrm>
            <a:prstGeom prst="rect">
              <a:avLst/>
            </a:prstGeom>
            <a:noFill/>
            <a:ln w="9525">
              <a:noFill/>
              <a:miter lim="800000"/>
            </a:ln>
          </p:spPr>
          <p:txBody>
            <a:bodyPr wrap="square">
              <a:spAutoFit/>
            </a:bodyPr>
            <a:lstStyle/>
            <a:p>
              <a:pPr lvl="1" eaLnBrk="1" hangingPunct="1">
                <a:lnSpc>
                  <a:spcPct val="140000"/>
                </a:lnSpc>
              </a:pPr>
              <a:r>
                <a:rPr lang="zh-CN" altLang="en-US" sz="2400" dirty="0">
                  <a:solidFill>
                    <a:srgbClr val="FF0000"/>
                  </a:solidFill>
                </a:rPr>
                <a:t>缺点</a:t>
              </a:r>
              <a:r>
                <a:rPr lang="en-US" altLang="zh-CN" sz="2400" dirty="0">
                  <a:solidFill>
                    <a:srgbClr val="FF0000"/>
                  </a:solidFill>
                </a:rPr>
                <a:t>: </a:t>
              </a:r>
              <a:r>
                <a:rPr lang="zh-CN" altLang="en-US" sz="2400" dirty="0">
                  <a:solidFill>
                    <a:srgbClr val="FF0000"/>
                  </a:solidFill>
                </a:rPr>
                <a:t>顺序访问、效率低（</a:t>
              </a:r>
              <a:r>
                <a:rPr lang="en-US" altLang="zh-CN" sz="2400" dirty="0">
                  <a:solidFill>
                    <a:srgbClr val="FF0000"/>
                  </a:solidFill>
                </a:rPr>
                <a:t>why</a:t>
              </a:r>
              <a:r>
                <a:rPr lang="zh-CN" altLang="en-US" sz="2400" dirty="0">
                  <a:solidFill>
                    <a:srgbClr val="FF0000"/>
                  </a:solidFill>
                </a:rPr>
                <a:t>）</a:t>
              </a:r>
            </a:p>
          </p:txBody>
        </p:sp>
        <p:pic>
          <p:nvPicPr>
            <p:cNvPr id="47114" name="Picture 108" descr="j0115835"/>
            <p:cNvPicPr>
              <a:picLocks noChangeAspect="1" noChangeArrowheads="1"/>
            </p:cNvPicPr>
            <p:nvPr/>
          </p:nvPicPr>
          <p:blipFill>
            <a:blip r:embed="rId3" cstate="print"/>
            <a:srcRect/>
            <a:stretch>
              <a:fillRect/>
            </a:stretch>
          </p:blipFill>
          <p:spPr bwMode="auto">
            <a:xfrm>
              <a:off x="2709" y="1793"/>
              <a:ext cx="119" cy="121"/>
            </a:xfrm>
            <a:prstGeom prst="rect">
              <a:avLst/>
            </a:prstGeom>
            <a:noFill/>
            <a:ln w="9525">
              <a:noFill/>
              <a:miter lim="800000"/>
              <a:headEnd/>
              <a:tailEnd/>
            </a:ln>
          </p:spPr>
        </p:pic>
      </p:grpSp>
      <p:sp>
        <p:nvSpPr>
          <p:cNvPr id="2" name="矩形 1"/>
          <p:cNvSpPr/>
          <p:nvPr/>
        </p:nvSpPr>
        <p:spPr>
          <a:xfrm>
            <a:off x="4129087" y="6100175"/>
            <a:ext cx="4905375" cy="461665"/>
          </a:xfrm>
          <a:prstGeom prst="rect">
            <a:avLst/>
          </a:prstGeom>
          <a:solidFill>
            <a:schemeClr val="bg1">
              <a:lumMod val="95000"/>
            </a:schemeClr>
          </a:solidFill>
        </p:spPr>
        <p:txBody>
          <a:bodyPr wrap="square">
            <a:spAutoFit/>
          </a:bodyPr>
          <a:lstStyle/>
          <a:p>
            <a:r>
              <a:rPr lang="zh-CN" altLang="en-US" sz="2400" dirty="0">
                <a:solidFill>
                  <a:srgbClr val="0000CC"/>
                </a:solidFill>
              </a:rPr>
              <a:t>文件的部分读取需要从头开始检索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a:t>文件实现</a:t>
            </a:r>
            <a:r>
              <a:rPr lang="en-US" altLang="zh-CN"/>
              <a:t>3: </a:t>
            </a:r>
            <a:r>
              <a:rPr lang="zh-CN" altLang="en-US"/>
              <a:t>索引分配</a:t>
            </a:r>
          </a:p>
        </p:txBody>
      </p:sp>
      <p:grpSp>
        <p:nvGrpSpPr>
          <p:cNvPr id="48131" name="Group 3"/>
          <p:cNvGrpSpPr/>
          <p:nvPr/>
        </p:nvGrpSpPr>
        <p:grpSpPr bwMode="auto">
          <a:xfrm>
            <a:off x="4419600" y="914400"/>
            <a:ext cx="4605338" cy="990600"/>
            <a:chOff x="664" y="1344"/>
            <a:chExt cx="4426" cy="728"/>
          </a:xfrm>
        </p:grpSpPr>
        <p:sp>
          <p:nvSpPr>
            <p:cNvPr id="48187" name="Oval 4"/>
            <p:cNvSpPr>
              <a:spLocks noChangeArrowheads="1"/>
            </p:cNvSpPr>
            <p:nvPr/>
          </p:nvSpPr>
          <p:spPr bwMode="auto">
            <a:xfrm>
              <a:off x="4130" y="1344"/>
              <a:ext cx="960" cy="167"/>
            </a:xfrm>
            <a:prstGeom prst="ellipse">
              <a:avLst/>
            </a:prstGeom>
            <a:solidFill>
              <a:srgbClr val="FFFFFF"/>
            </a:solidFill>
            <a:ln w="28575">
              <a:solidFill>
                <a:srgbClr val="000000"/>
              </a:solidFill>
              <a:round/>
            </a:ln>
          </p:spPr>
          <p:txBody>
            <a:bodyPr anchor="ctr">
              <a:spAutoFit/>
            </a:bodyPr>
            <a:lstStyle/>
            <a:p>
              <a:pPr eaLnBrk="1" hangingPunct="1"/>
              <a:endParaRPr lang="zh-CN" altLang="en-US"/>
            </a:p>
          </p:txBody>
        </p:sp>
        <p:sp>
          <p:nvSpPr>
            <p:cNvPr id="48188" name="Oval 5"/>
            <p:cNvSpPr>
              <a:spLocks noChangeArrowheads="1"/>
            </p:cNvSpPr>
            <p:nvPr/>
          </p:nvSpPr>
          <p:spPr bwMode="auto">
            <a:xfrm>
              <a:off x="4130" y="1678"/>
              <a:ext cx="960" cy="167"/>
            </a:xfrm>
            <a:prstGeom prst="ellipse">
              <a:avLst/>
            </a:prstGeom>
            <a:solidFill>
              <a:srgbClr val="FFFFFF"/>
            </a:solidFill>
            <a:ln w="28575">
              <a:solidFill>
                <a:srgbClr val="000000"/>
              </a:solidFill>
              <a:round/>
            </a:ln>
          </p:spPr>
          <p:txBody>
            <a:bodyPr wrap="none" anchor="ctr">
              <a:spAutoFit/>
            </a:bodyPr>
            <a:lstStyle/>
            <a:p>
              <a:pPr eaLnBrk="1" hangingPunct="1"/>
              <a:endParaRPr lang="zh-CN" altLang="en-US"/>
            </a:p>
          </p:txBody>
        </p:sp>
        <p:sp>
          <p:nvSpPr>
            <p:cNvPr id="48189" name="Line 6"/>
            <p:cNvSpPr>
              <a:spLocks noChangeShapeType="1"/>
            </p:cNvSpPr>
            <p:nvPr/>
          </p:nvSpPr>
          <p:spPr bwMode="auto">
            <a:xfrm>
              <a:off x="4130" y="1444"/>
              <a:ext cx="0" cy="334"/>
            </a:xfrm>
            <a:prstGeom prst="line">
              <a:avLst/>
            </a:prstGeom>
            <a:noFill/>
            <a:ln w="28575">
              <a:solidFill>
                <a:srgbClr val="000000"/>
              </a:solidFill>
              <a:round/>
            </a:ln>
          </p:spPr>
          <p:txBody>
            <a:bodyPr wrap="none" anchor="ctr">
              <a:spAutoFit/>
            </a:bodyPr>
            <a:lstStyle/>
            <a:p>
              <a:endParaRPr lang="zh-CN" altLang="en-US"/>
            </a:p>
          </p:txBody>
        </p:sp>
        <p:sp>
          <p:nvSpPr>
            <p:cNvPr id="48190" name="Line 7"/>
            <p:cNvSpPr>
              <a:spLocks noChangeShapeType="1"/>
            </p:cNvSpPr>
            <p:nvPr/>
          </p:nvSpPr>
          <p:spPr bwMode="auto">
            <a:xfrm>
              <a:off x="5090" y="1444"/>
              <a:ext cx="0" cy="334"/>
            </a:xfrm>
            <a:prstGeom prst="line">
              <a:avLst/>
            </a:prstGeom>
            <a:noFill/>
            <a:ln w="28575">
              <a:solidFill>
                <a:srgbClr val="000000"/>
              </a:solidFill>
              <a:round/>
            </a:ln>
          </p:spPr>
          <p:txBody>
            <a:bodyPr wrap="none" anchor="ctr">
              <a:spAutoFit/>
            </a:bodyPr>
            <a:lstStyle/>
            <a:p>
              <a:endParaRPr lang="zh-CN" altLang="en-US"/>
            </a:p>
          </p:txBody>
        </p:sp>
        <p:sp>
          <p:nvSpPr>
            <p:cNvPr id="48191" name="Rectangle 8"/>
            <p:cNvSpPr>
              <a:spLocks noChangeArrowheads="1"/>
            </p:cNvSpPr>
            <p:nvPr/>
          </p:nvSpPr>
          <p:spPr bwMode="auto">
            <a:xfrm>
              <a:off x="4514" y="1680"/>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sp>
          <p:nvSpPr>
            <p:cNvPr id="48192" name="Rectangle 9"/>
            <p:cNvSpPr>
              <a:spLocks noChangeArrowheads="1"/>
            </p:cNvSpPr>
            <p:nvPr/>
          </p:nvSpPr>
          <p:spPr bwMode="auto">
            <a:xfrm>
              <a:off x="1778" y="1488"/>
              <a:ext cx="1872" cy="312"/>
            </a:xfrm>
            <a:prstGeom prst="rect">
              <a:avLst/>
            </a:prstGeom>
            <a:solidFill>
              <a:srgbClr val="FFFFFF"/>
            </a:solidFill>
            <a:ln w="28575">
              <a:solidFill>
                <a:schemeClr val="tx1"/>
              </a:solidFill>
              <a:miter lim="800000"/>
            </a:ln>
          </p:spPr>
          <p:txBody>
            <a:bodyPr anchor="ctr">
              <a:spAutoFit/>
            </a:bodyPr>
            <a:lstStyle/>
            <a:p>
              <a:pPr algn="ctr" eaLnBrk="1" hangingPunct="1"/>
              <a:r>
                <a:rPr lang="en-US" altLang="zh-CN" sz="2000"/>
                <a:t>int main() { …</a:t>
              </a:r>
              <a:r>
                <a:rPr lang="en-US" altLang="zh-CN" sz="2000" b="0">
                  <a:solidFill>
                    <a:schemeClr val="bg2"/>
                  </a:solidFill>
                </a:rPr>
                <a:t> </a:t>
              </a:r>
            </a:p>
          </p:txBody>
        </p:sp>
        <p:sp>
          <p:nvSpPr>
            <p:cNvPr id="48193" name="Text Box 10"/>
            <p:cNvSpPr txBox="1">
              <a:spLocks noChangeArrowheads="1"/>
            </p:cNvSpPr>
            <p:nvPr/>
          </p:nvSpPr>
          <p:spPr bwMode="auto">
            <a:xfrm>
              <a:off x="664" y="1486"/>
              <a:ext cx="813" cy="292"/>
            </a:xfrm>
            <a:prstGeom prst="rect">
              <a:avLst/>
            </a:prstGeom>
            <a:noFill/>
            <a:ln w="38100">
              <a:noFill/>
              <a:miter lim="800000"/>
            </a:ln>
          </p:spPr>
          <p:txBody>
            <a:bodyPr wrap="none" anchor="ctr">
              <a:spAutoFit/>
            </a:bodyPr>
            <a:lstStyle/>
            <a:p>
              <a:pPr algn="ctr" eaLnBrk="1" hangingPunct="1"/>
              <a:r>
                <a:rPr lang="en-US" altLang="zh-CN" sz="2000"/>
                <a:t>test.c</a:t>
              </a:r>
            </a:p>
          </p:txBody>
        </p:sp>
        <p:sp>
          <p:nvSpPr>
            <p:cNvPr id="48194" name="Line 11"/>
            <p:cNvSpPr>
              <a:spLocks noChangeShapeType="1"/>
            </p:cNvSpPr>
            <p:nvPr/>
          </p:nvSpPr>
          <p:spPr bwMode="auto">
            <a:xfrm>
              <a:off x="1394" y="1644"/>
              <a:ext cx="384" cy="0"/>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8195" name="Line 12"/>
            <p:cNvSpPr>
              <a:spLocks noChangeShapeType="1"/>
            </p:cNvSpPr>
            <p:nvPr/>
          </p:nvSpPr>
          <p:spPr bwMode="auto">
            <a:xfrm>
              <a:off x="3216" y="1488"/>
              <a:ext cx="2" cy="312"/>
            </a:xfrm>
            <a:prstGeom prst="line">
              <a:avLst/>
            </a:prstGeom>
            <a:noFill/>
            <a:ln w="28575">
              <a:solidFill>
                <a:srgbClr val="000000"/>
              </a:solidFill>
              <a:round/>
            </a:ln>
          </p:spPr>
          <p:txBody>
            <a:bodyPr anchor="ctr">
              <a:spAutoFit/>
            </a:bodyPr>
            <a:lstStyle/>
            <a:p>
              <a:endParaRPr lang="zh-CN" altLang="en-US"/>
            </a:p>
          </p:txBody>
        </p:sp>
        <p:sp>
          <p:nvSpPr>
            <p:cNvPr id="48196" name="Freeform 13"/>
            <p:cNvSpPr/>
            <p:nvPr/>
          </p:nvSpPr>
          <p:spPr bwMode="auto">
            <a:xfrm>
              <a:off x="2650" y="1776"/>
              <a:ext cx="1864" cy="296"/>
            </a:xfrm>
            <a:custGeom>
              <a:avLst/>
              <a:gdLst>
                <a:gd name="T0" fmla="*/ 11 w 2008"/>
                <a:gd name="T1" fmla="*/ 0 h 248"/>
                <a:gd name="T2" fmla="*/ 36 w 2008"/>
                <a:gd name="T3" fmla="*/ 1153 h 248"/>
                <a:gd name="T4" fmla="*/ 225 w 2008"/>
                <a:gd name="T5" fmla="*/ 5786 h 248"/>
                <a:gd name="T6" fmla="*/ 525 w 2008"/>
                <a:gd name="T7" fmla="*/ 0 h 248"/>
                <a:gd name="T8" fmla="*/ 0 60000 65536"/>
                <a:gd name="T9" fmla="*/ 0 60000 65536"/>
                <a:gd name="T10" fmla="*/ 0 60000 65536"/>
                <a:gd name="T11" fmla="*/ 0 60000 65536"/>
                <a:gd name="T12" fmla="*/ 0 w 2008"/>
                <a:gd name="T13" fmla="*/ 0 h 248"/>
                <a:gd name="T14" fmla="*/ 2008 w 2008"/>
                <a:gd name="T15" fmla="*/ 248 h 248"/>
              </a:gdLst>
              <a:ahLst/>
              <a:cxnLst>
                <a:cxn ang="T8">
                  <a:pos x="T0" y="T1"/>
                </a:cxn>
                <a:cxn ang="T9">
                  <a:pos x="T2" y="T3"/>
                </a:cxn>
                <a:cxn ang="T10">
                  <a:pos x="T4" y="T5"/>
                </a:cxn>
                <a:cxn ang="T11">
                  <a:pos x="T6" y="T7"/>
                </a:cxn>
              </a:cxnLst>
              <a:rect l="T12" t="T13" r="T14" b="T15"/>
              <a:pathLst>
                <a:path w="2008" h="248">
                  <a:moveTo>
                    <a:pt x="40" y="0"/>
                  </a:moveTo>
                  <a:cubicBezTo>
                    <a:pt x="20" y="4"/>
                    <a:pt x="0" y="8"/>
                    <a:pt x="136" y="48"/>
                  </a:cubicBezTo>
                  <a:cubicBezTo>
                    <a:pt x="272" y="88"/>
                    <a:pt x="544" y="248"/>
                    <a:pt x="856" y="240"/>
                  </a:cubicBezTo>
                  <a:cubicBezTo>
                    <a:pt x="1168" y="232"/>
                    <a:pt x="1588" y="116"/>
                    <a:pt x="2008"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7" name="Freeform 14"/>
            <p:cNvSpPr/>
            <p:nvPr/>
          </p:nvSpPr>
          <p:spPr bwMode="auto">
            <a:xfrm flipV="1">
              <a:off x="3456" y="1440"/>
              <a:ext cx="818" cy="144"/>
            </a:xfrm>
            <a:custGeom>
              <a:avLst/>
              <a:gdLst>
                <a:gd name="T0" fmla="*/ 0 w 960"/>
                <a:gd name="T1" fmla="*/ 0 h 1"/>
                <a:gd name="T2" fmla="*/ 10 w 960"/>
                <a:gd name="T3" fmla="*/ 0 h 1"/>
                <a:gd name="T4" fmla="*/ 54 w 960"/>
                <a:gd name="T5" fmla="*/ 0 h 1"/>
                <a:gd name="T6" fmla="*/ 0 60000 65536"/>
                <a:gd name="T7" fmla="*/ 0 60000 65536"/>
                <a:gd name="T8" fmla="*/ 0 60000 65536"/>
                <a:gd name="T9" fmla="*/ 0 w 960"/>
                <a:gd name="T10" fmla="*/ 0 h 1"/>
                <a:gd name="T11" fmla="*/ 960 w 960"/>
                <a:gd name="T12" fmla="*/ 1 h 1"/>
              </a:gdLst>
              <a:ahLst/>
              <a:cxnLst>
                <a:cxn ang="T6">
                  <a:pos x="T0" y="T1"/>
                </a:cxn>
                <a:cxn ang="T7">
                  <a:pos x="T2" y="T3"/>
                </a:cxn>
                <a:cxn ang="T8">
                  <a:pos x="T4" y="T5"/>
                </a:cxn>
              </a:cxnLst>
              <a:rect l="T9" t="T10" r="T11" b="T12"/>
              <a:pathLst>
                <a:path w="960" h="1">
                  <a:moveTo>
                    <a:pt x="0" y="0"/>
                  </a:moveTo>
                  <a:cubicBezTo>
                    <a:pt x="16" y="0"/>
                    <a:pt x="32" y="0"/>
                    <a:pt x="192" y="0"/>
                  </a:cubicBezTo>
                  <a:cubicBezTo>
                    <a:pt x="352" y="0"/>
                    <a:pt x="656" y="0"/>
                    <a:pt x="960" y="0"/>
                  </a:cubicBezTo>
                </a:path>
              </a:pathLst>
            </a:custGeom>
            <a:noFill/>
            <a:ln w="28575" cap="flat" cmpd="sng">
              <a:solidFill>
                <a:srgbClr val="FF0000"/>
              </a:solidFill>
              <a:prstDash val="solid"/>
              <a:round/>
              <a:headEnd type="oval" w="med" len="med"/>
              <a:tailEnd type="triangle" w="med" len="med"/>
            </a:ln>
          </p:spPr>
          <p:txBody>
            <a:bodyPr anchor="ctr">
              <a:spAutoFit/>
            </a:bodyPr>
            <a:lstStyle/>
            <a:p>
              <a:endParaRPr lang="zh-CN" altLang="en-US"/>
            </a:p>
          </p:txBody>
        </p:sp>
        <p:sp>
          <p:nvSpPr>
            <p:cNvPr id="48198" name="Rectangle 15"/>
            <p:cNvSpPr>
              <a:spLocks noChangeArrowheads="1"/>
            </p:cNvSpPr>
            <p:nvPr/>
          </p:nvSpPr>
          <p:spPr bwMode="auto">
            <a:xfrm>
              <a:off x="4274" y="1536"/>
              <a:ext cx="288" cy="96"/>
            </a:xfrm>
            <a:prstGeom prst="rect">
              <a:avLst/>
            </a:prstGeom>
            <a:solidFill>
              <a:srgbClr val="FF9900"/>
            </a:solidFill>
            <a:ln w="28575">
              <a:solidFill>
                <a:srgbClr val="000000"/>
              </a:solidFill>
              <a:miter lim="800000"/>
            </a:ln>
          </p:spPr>
          <p:txBody>
            <a:bodyPr anchor="ctr">
              <a:spAutoFit/>
            </a:bodyPr>
            <a:lstStyle/>
            <a:p>
              <a:pPr eaLnBrk="1" hangingPunct="1"/>
              <a:endParaRPr lang="zh-CN" altLang="en-US"/>
            </a:p>
          </p:txBody>
        </p:sp>
      </p:grpSp>
      <p:grpSp>
        <p:nvGrpSpPr>
          <p:cNvPr id="3" name="Group 16"/>
          <p:cNvGrpSpPr/>
          <p:nvPr/>
        </p:nvGrpSpPr>
        <p:grpSpPr bwMode="auto">
          <a:xfrm>
            <a:off x="4038600" y="5584828"/>
            <a:ext cx="4876800" cy="830263"/>
            <a:chOff x="2544" y="3518"/>
            <a:chExt cx="3072" cy="523"/>
          </a:xfrm>
        </p:grpSpPr>
        <p:sp>
          <p:nvSpPr>
            <p:cNvPr id="48185" name="Rectangle 17"/>
            <p:cNvSpPr>
              <a:spLocks noChangeArrowheads="1"/>
            </p:cNvSpPr>
            <p:nvPr/>
          </p:nvSpPr>
          <p:spPr bwMode="auto">
            <a:xfrm>
              <a:off x="2544" y="3518"/>
              <a:ext cx="3072" cy="523"/>
            </a:xfrm>
            <a:prstGeom prst="rect">
              <a:avLst/>
            </a:prstGeom>
            <a:noFill/>
            <a:ln w="9525">
              <a:noFill/>
              <a:miter lim="800000"/>
            </a:ln>
          </p:spPr>
          <p:txBody>
            <a:bodyPr wrap="square">
              <a:spAutoFit/>
            </a:bodyPr>
            <a:lstStyle/>
            <a:p>
              <a:pPr lvl="1" eaLnBrk="1" hangingPunct="1">
                <a:lnSpc>
                  <a:spcPct val="120000"/>
                </a:lnSpc>
              </a:pPr>
              <a:r>
                <a:rPr lang="zh-CN" altLang="en-US" sz="2000" dirty="0">
                  <a:solidFill>
                    <a:srgbClr val="FF0000"/>
                  </a:solidFill>
                </a:rPr>
                <a:t>优点</a:t>
              </a:r>
              <a:r>
                <a:rPr lang="en-US" altLang="zh-CN" sz="2000" dirty="0">
                  <a:solidFill>
                    <a:srgbClr val="FF0000"/>
                  </a:solidFill>
                </a:rPr>
                <a:t>: </a:t>
              </a:r>
              <a:r>
                <a:rPr lang="zh-CN" altLang="en-US" sz="2000" dirty="0">
                  <a:solidFill>
                    <a:srgbClr val="FF0000"/>
                  </a:solidFill>
                </a:rPr>
                <a:t>是连续和链式分配的有效折衷；缺点：索引表多大合适？内存页表？</a:t>
              </a:r>
            </a:p>
          </p:txBody>
        </p:sp>
        <p:pic>
          <p:nvPicPr>
            <p:cNvPr id="48186" name="Picture 18" descr="j0115835"/>
            <p:cNvPicPr>
              <a:picLocks noChangeAspect="1" noChangeArrowheads="1"/>
            </p:cNvPicPr>
            <p:nvPr/>
          </p:nvPicPr>
          <p:blipFill>
            <a:blip r:embed="rId3" cstate="print"/>
            <a:srcRect/>
            <a:stretch>
              <a:fillRect/>
            </a:stretch>
          </p:blipFill>
          <p:spPr bwMode="auto">
            <a:xfrm>
              <a:off x="2709" y="3634"/>
              <a:ext cx="119" cy="121"/>
            </a:xfrm>
            <a:prstGeom prst="rect">
              <a:avLst/>
            </a:prstGeom>
            <a:noFill/>
            <a:ln w="9525">
              <a:noFill/>
              <a:miter lim="800000"/>
              <a:headEnd/>
              <a:tailEnd/>
            </a:ln>
          </p:spPr>
        </p:pic>
      </p:grpSp>
      <p:grpSp>
        <p:nvGrpSpPr>
          <p:cNvPr id="4" name="Group 19"/>
          <p:cNvGrpSpPr/>
          <p:nvPr/>
        </p:nvGrpSpPr>
        <p:grpSpPr bwMode="auto">
          <a:xfrm>
            <a:off x="609600" y="1447800"/>
            <a:ext cx="5864225" cy="4191000"/>
            <a:chOff x="386" y="1056"/>
            <a:chExt cx="3694" cy="2640"/>
          </a:xfrm>
        </p:grpSpPr>
        <p:grpSp>
          <p:nvGrpSpPr>
            <p:cNvPr id="48140" name="Group 20"/>
            <p:cNvGrpSpPr/>
            <p:nvPr/>
          </p:nvGrpSpPr>
          <p:grpSpPr bwMode="auto">
            <a:xfrm>
              <a:off x="530" y="1422"/>
              <a:ext cx="1056" cy="2160"/>
              <a:chOff x="768" y="816"/>
              <a:chExt cx="1056" cy="2160"/>
            </a:xfrm>
          </p:grpSpPr>
          <p:sp>
            <p:nvSpPr>
              <p:cNvPr id="48153" name="Rectangle 21"/>
              <p:cNvSpPr>
                <a:spLocks noChangeArrowheads="1"/>
              </p:cNvSpPr>
              <p:nvPr/>
            </p:nvSpPr>
            <p:spPr bwMode="auto">
              <a:xfrm>
                <a:off x="768" y="81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0</a:t>
                </a:r>
              </a:p>
            </p:txBody>
          </p:sp>
          <p:sp>
            <p:nvSpPr>
              <p:cNvPr id="48154" name="Rectangle 22"/>
              <p:cNvSpPr>
                <a:spLocks noChangeArrowheads="1"/>
              </p:cNvSpPr>
              <p:nvPr/>
            </p:nvSpPr>
            <p:spPr bwMode="auto">
              <a:xfrm>
                <a:off x="1056" y="81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a:t>
                </a:r>
              </a:p>
            </p:txBody>
          </p:sp>
          <p:sp>
            <p:nvSpPr>
              <p:cNvPr id="48155" name="Rectangle 23"/>
              <p:cNvSpPr>
                <a:spLocks noChangeArrowheads="1"/>
              </p:cNvSpPr>
              <p:nvPr/>
            </p:nvSpPr>
            <p:spPr bwMode="auto">
              <a:xfrm>
                <a:off x="1344" y="81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a:t>
                </a:r>
              </a:p>
            </p:txBody>
          </p:sp>
          <p:sp>
            <p:nvSpPr>
              <p:cNvPr id="48156" name="Rectangle 24"/>
              <p:cNvSpPr>
                <a:spLocks noChangeArrowheads="1"/>
              </p:cNvSpPr>
              <p:nvPr/>
            </p:nvSpPr>
            <p:spPr bwMode="auto">
              <a:xfrm>
                <a:off x="1632" y="81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3</a:t>
                </a:r>
              </a:p>
            </p:txBody>
          </p:sp>
          <p:sp>
            <p:nvSpPr>
              <p:cNvPr id="48157" name="Rectangle 25"/>
              <p:cNvSpPr>
                <a:spLocks noChangeArrowheads="1"/>
              </p:cNvSpPr>
              <p:nvPr/>
            </p:nvSpPr>
            <p:spPr bwMode="auto">
              <a:xfrm>
                <a:off x="768" y="110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4</a:t>
                </a:r>
              </a:p>
            </p:txBody>
          </p:sp>
          <p:sp>
            <p:nvSpPr>
              <p:cNvPr id="48158" name="Rectangle 26"/>
              <p:cNvSpPr>
                <a:spLocks noChangeArrowheads="1"/>
              </p:cNvSpPr>
              <p:nvPr/>
            </p:nvSpPr>
            <p:spPr bwMode="auto">
              <a:xfrm>
                <a:off x="1056" y="110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5</a:t>
                </a:r>
              </a:p>
            </p:txBody>
          </p:sp>
          <p:sp>
            <p:nvSpPr>
              <p:cNvPr id="48159" name="Rectangle 27"/>
              <p:cNvSpPr>
                <a:spLocks noChangeArrowheads="1"/>
              </p:cNvSpPr>
              <p:nvPr/>
            </p:nvSpPr>
            <p:spPr bwMode="auto">
              <a:xfrm>
                <a:off x="1344" y="110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6</a:t>
                </a:r>
              </a:p>
            </p:txBody>
          </p:sp>
          <p:sp>
            <p:nvSpPr>
              <p:cNvPr id="48160" name="Rectangle 28"/>
              <p:cNvSpPr>
                <a:spLocks noChangeArrowheads="1"/>
              </p:cNvSpPr>
              <p:nvPr/>
            </p:nvSpPr>
            <p:spPr bwMode="auto">
              <a:xfrm>
                <a:off x="1632" y="110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7</a:t>
                </a:r>
              </a:p>
            </p:txBody>
          </p:sp>
          <p:sp>
            <p:nvSpPr>
              <p:cNvPr id="48161" name="Rectangle 29"/>
              <p:cNvSpPr>
                <a:spLocks noChangeArrowheads="1"/>
              </p:cNvSpPr>
              <p:nvPr/>
            </p:nvSpPr>
            <p:spPr bwMode="auto">
              <a:xfrm>
                <a:off x="768" y="139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8</a:t>
                </a:r>
              </a:p>
            </p:txBody>
          </p:sp>
          <p:sp>
            <p:nvSpPr>
              <p:cNvPr id="48162" name="Rectangle 30"/>
              <p:cNvSpPr>
                <a:spLocks noChangeArrowheads="1"/>
              </p:cNvSpPr>
              <p:nvPr/>
            </p:nvSpPr>
            <p:spPr bwMode="auto">
              <a:xfrm>
                <a:off x="1056" y="139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9</a:t>
                </a:r>
              </a:p>
            </p:txBody>
          </p:sp>
          <p:sp>
            <p:nvSpPr>
              <p:cNvPr id="48163" name="Rectangle 31"/>
              <p:cNvSpPr>
                <a:spLocks noChangeArrowheads="1"/>
              </p:cNvSpPr>
              <p:nvPr/>
            </p:nvSpPr>
            <p:spPr bwMode="auto">
              <a:xfrm>
                <a:off x="1344" y="139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10</a:t>
                </a:r>
              </a:p>
            </p:txBody>
          </p:sp>
          <p:sp>
            <p:nvSpPr>
              <p:cNvPr id="48164" name="Rectangle 32"/>
              <p:cNvSpPr>
                <a:spLocks noChangeArrowheads="1"/>
              </p:cNvSpPr>
              <p:nvPr/>
            </p:nvSpPr>
            <p:spPr bwMode="auto">
              <a:xfrm>
                <a:off x="1632" y="139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11</a:t>
                </a:r>
              </a:p>
            </p:txBody>
          </p:sp>
          <p:sp>
            <p:nvSpPr>
              <p:cNvPr id="48165" name="Rectangle 33"/>
              <p:cNvSpPr>
                <a:spLocks noChangeArrowheads="1"/>
              </p:cNvSpPr>
              <p:nvPr/>
            </p:nvSpPr>
            <p:spPr bwMode="auto">
              <a:xfrm>
                <a:off x="768" y="1680"/>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12</a:t>
                </a:r>
              </a:p>
            </p:txBody>
          </p:sp>
          <p:sp>
            <p:nvSpPr>
              <p:cNvPr id="48166" name="Rectangle 34"/>
              <p:cNvSpPr>
                <a:spLocks noChangeArrowheads="1"/>
              </p:cNvSpPr>
              <p:nvPr/>
            </p:nvSpPr>
            <p:spPr bwMode="auto">
              <a:xfrm>
                <a:off x="1056" y="1680"/>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13</a:t>
                </a:r>
              </a:p>
            </p:txBody>
          </p:sp>
          <p:sp>
            <p:nvSpPr>
              <p:cNvPr id="48167" name="Rectangle 35"/>
              <p:cNvSpPr>
                <a:spLocks noChangeArrowheads="1"/>
              </p:cNvSpPr>
              <p:nvPr/>
            </p:nvSpPr>
            <p:spPr bwMode="auto">
              <a:xfrm>
                <a:off x="1344" y="1680"/>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14</a:t>
                </a:r>
              </a:p>
            </p:txBody>
          </p:sp>
          <p:sp>
            <p:nvSpPr>
              <p:cNvPr id="48168" name="Rectangle 36"/>
              <p:cNvSpPr>
                <a:spLocks noChangeArrowheads="1"/>
              </p:cNvSpPr>
              <p:nvPr/>
            </p:nvSpPr>
            <p:spPr bwMode="auto">
              <a:xfrm>
                <a:off x="1632" y="1680"/>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15</a:t>
                </a:r>
              </a:p>
            </p:txBody>
          </p:sp>
          <p:sp>
            <p:nvSpPr>
              <p:cNvPr id="48169" name="Rectangle 37"/>
              <p:cNvSpPr>
                <a:spLocks noChangeArrowheads="1"/>
              </p:cNvSpPr>
              <p:nvPr/>
            </p:nvSpPr>
            <p:spPr bwMode="auto">
              <a:xfrm>
                <a:off x="768" y="1968"/>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16</a:t>
                </a:r>
              </a:p>
            </p:txBody>
          </p:sp>
          <p:sp>
            <p:nvSpPr>
              <p:cNvPr id="48170" name="Rectangle 38"/>
              <p:cNvSpPr>
                <a:spLocks noChangeArrowheads="1"/>
              </p:cNvSpPr>
              <p:nvPr/>
            </p:nvSpPr>
            <p:spPr bwMode="auto">
              <a:xfrm>
                <a:off x="1056" y="1968"/>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17</a:t>
                </a:r>
              </a:p>
            </p:txBody>
          </p:sp>
          <p:sp>
            <p:nvSpPr>
              <p:cNvPr id="48171" name="Rectangle 39"/>
              <p:cNvSpPr>
                <a:spLocks noChangeArrowheads="1"/>
              </p:cNvSpPr>
              <p:nvPr/>
            </p:nvSpPr>
            <p:spPr bwMode="auto">
              <a:xfrm>
                <a:off x="1344" y="1968"/>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18</a:t>
                </a:r>
              </a:p>
            </p:txBody>
          </p:sp>
          <p:sp>
            <p:nvSpPr>
              <p:cNvPr id="48172" name="Rectangle 40"/>
              <p:cNvSpPr>
                <a:spLocks noChangeArrowheads="1"/>
              </p:cNvSpPr>
              <p:nvPr/>
            </p:nvSpPr>
            <p:spPr bwMode="auto">
              <a:xfrm>
                <a:off x="1632" y="1968"/>
                <a:ext cx="192" cy="144"/>
              </a:xfrm>
              <a:prstGeom prst="rect">
                <a:avLst/>
              </a:prstGeom>
              <a:noFill/>
              <a:ln w="9525">
                <a:solidFill>
                  <a:schemeClr val="tx1"/>
                </a:solidFill>
                <a:miter lim="800000"/>
              </a:ln>
            </p:spPr>
            <p:txBody>
              <a:bodyPr wrap="none" anchor="ctr"/>
              <a:lstStyle/>
              <a:p>
                <a:pPr algn="ctr" eaLnBrk="1" hangingPunct="1"/>
                <a:r>
                  <a:rPr kumimoji="1" lang="en-US" altLang="zh-CN" sz="1800">
                    <a:solidFill>
                      <a:srgbClr val="FF0000"/>
                    </a:solidFill>
                    <a:latin typeface="Times New Roman" panose="02020603050405020304" pitchFamily="18" charset="0"/>
                  </a:rPr>
                  <a:t>19</a:t>
                </a:r>
              </a:p>
            </p:txBody>
          </p:sp>
          <p:sp>
            <p:nvSpPr>
              <p:cNvPr id="48173" name="Rectangle 41"/>
              <p:cNvSpPr>
                <a:spLocks noChangeArrowheads="1"/>
              </p:cNvSpPr>
              <p:nvPr/>
            </p:nvSpPr>
            <p:spPr bwMode="auto">
              <a:xfrm>
                <a:off x="768" y="225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20</a:t>
                </a:r>
              </a:p>
            </p:txBody>
          </p:sp>
          <p:sp>
            <p:nvSpPr>
              <p:cNvPr id="48174" name="Rectangle 42"/>
              <p:cNvSpPr>
                <a:spLocks noChangeArrowheads="1"/>
              </p:cNvSpPr>
              <p:nvPr/>
            </p:nvSpPr>
            <p:spPr bwMode="auto">
              <a:xfrm>
                <a:off x="1056" y="225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21</a:t>
                </a:r>
              </a:p>
            </p:txBody>
          </p:sp>
          <p:sp>
            <p:nvSpPr>
              <p:cNvPr id="48175" name="Rectangle 43"/>
              <p:cNvSpPr>
                <a:spLocks noChangeArrowheads="1"/>
              </p:cNvSpPr>
              <p:nvPr/>
            </p:nvSpPr>
            <p:spPr bwMode="auto">
              <a:xfrm>
                <a:off x="1344" y="225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22</a:t>
                </a:r>
              </a:p>
            </p:txBody>
          </p:sp>
          <p:sp>
            <p:nvSpPr>
              <p:cNvPr id="48176" name="Rectangle 44"/>
              <p:cNvSpPr>
                <a:spLocks noChangeArrowheads="1"/>
              </p:cNvSpPr>
              <p:nvPr/>
            </p:nvSpPr>
            <p:spPr bwMode="auto">
              <a:xfrm>
                <a:off x="1632" y="2256"/>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23</a:t>
                </a:r>
              </a:p>
            </p:txBody>
          </p:sp>
          <p:sp>
            <p:nvSpPr>
              <p:cNvPr id="48177" name="Rectangle 45"/>
              <p:cNvSpPr>
                <a:spLocks noChangeArrowheads="1"/>
              </p:cNvSpPr>
              <p:nvPr/>
            </p:nvSpPr>
            <p:spPr bwMode="auto">
              <a:xfrm>
                <a:off x="768" y="254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24</a:t>
                </a:r>
              </a:p>
            </p:txBody>
          </p:sp>
          <p:sp>
            <p:nvSpPr>
              <p:cNvPr id="48178" name="Rectangle 46"/>
              <p:cNvSpPr>
                <a:spLocks noChangeArrowheads="1"/>
              </p:cNvSpPr>
              <p:nvPr/>
            </p:nvSpPr>
            <p:spPr bwMode="auto">
              <a:xfrm>
                <a:off x="1056" y="254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25</a:t>
                </a:r>
              </a:p>
            </p:txBody>
          </p:sp>
          <p:sp>
            <p:nvSpPr>
              <p:cNvPr id="48179" name="Rectangle 47"/>
              <p:cNvSpPr>
                <a:spLocks noChangeArrowheads="1"/>
              </p:cNvSpPr>
              <p:nvPr/>
            </p:nvSpPr>
            <p:spPr bwMode="auto">
              <a:xfrm>
                <a:off x="1344" y="254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26</a:t>
                </a:r>
              </a:p>
            </p:txBody>
          </p:sp>
          <p:sp>
            <p:nvSpPr>
              <p:cNvPr id="48180" name="Rectangle 48"/>
              <p:cNvSpPr>
                <a:spLocks noChangeArrowheads="1"/>
              </p:cNvSpPr>
              <p:nvPr/>
            </p:nvSpPr>
            <p:spPr bwMode="auto">
              <a:xfrm>
                <a:off x="1632" y="2544"/>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27</a:t>
                </a:r>
              </a:p>
            </p:txBody>
          </p:sp>
          <p:sp>
            <p:nvSpPr>
              <p:cNvPr id="48181" name="Rectangle 49"/>
              <p:cNvSpPr>
                <a:spLocks noChangeArrowheads="1"/>
              </p:cNvSpPr>
              <p:nvPr/>
            </p:nvSpPr>
            <p:spPr bwMode="auto">
              <a:xfrm>
                <a:off x="768" y="283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28</a:t>
                </a:r>
              </a:p>
            </p:txBody>
          </p:sp>
          <p:sp>
            <p:nvSpPr>
              <p:cNvPr id="48182" name="Rectangle 50"/>
              <p:cNvSpPr>
                <a:spLocks noChangeArrowheads="1"/>
              </p:cNvSpPr>
              <p:nvPr/>
            </p:nvSpPr>
            <p:spPr bwMode="auto">
              <a:xfrm>
                <a:off x="1056" y="283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29</a:t>
                </a:r>
              </a:p>
            </p:txBody>
          </p:sp>
          <p:sp>
            <p:nvSpPr>
              <p:cNvPr id="48183" name="Rectangle 51"/>
              <p:cNvSpPr>
                <a:spLocks noChangeArrowheads="1"/>
              </p:cNvSpPr>
              <p:nvPr/>
            </p:nvSpPr>
            <p:spPr bwMode="auto">
              <a:xfrm>
                <a:off x="1344" y="283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30</a:t>
                </a:r>
              </a:p>
            </p:txBody>
          </p:sp>
          <p:sp>
            <p:nvSpPr>
              <p:cNvPr id="48184" name="Rectangle 52"/>
              <p:cNvSpPr>
                <a:spLocks noChangeArrowheads="1"/>
              </p:cNvSpPr>
              <p:nvPr/>
            </p:nvSpPr>
            <p:spPr bwMode="auto">
              <a:xfrm>
                <a:off x="1632" y="2832"/>
                <a:ext cx="192" cy="144"/>
              </a:xfrm>
              <a:prstGeom prst="rect">
                <a:avLst/>
              </a:prstGeom>
              <a:noFill/>
              <a:ln w="9525">
                <a:solidFill>
                  <a:schemeClr val="tx1"/>
                </a:solidFill>
                <a:miter lim="800000"/>
              </a:ln>
            </p:spPr>
            <p:txBody>
              <a:bodyPr wrap="none" anchor="ctr"/>
              <a:lstStyle/>
              <a:p>
                <a:pPr algn="ctr" eaLnBrk="1" hangingPunct="1"/>
                <a:r>
                  <a:rPr kumimoji="1" lang="en-US" altLang="zh-CN" sz="1800">
                    <a:latin typeface="Times New Roman" panose="02020603050405020304" pitchFamily="18" charset="0"/>
                  </a:rPr>
                  <a:t>31</a:t>
                </a:r>
              </a:p>
            </p:txBody>
          </p:sp>
        </p:grpSp>
        <p:sp>
          <p:nvSpPr>
            <p:cNvPr id="48141" name="AutoShape 53"/>
            <p:cNvSpPr>
              <a:spLocks noChangeArrowheads="1"/>
            </p:cNvSpPr>
            <p:nvPr/>
          </p:nvSpPr>
          <p:spPr bwMode="auto">
            <a:xfrm>
              <a:off x="386" y="1056"/>
              <a:ext cx="1344" cy="2640"/>
            </a:xfrm>
            <a:prstGeom prst="can">
              <a:avLst>
                <a:gd name="adj" fmla="val 25499"/>
              </a:avLst>
            </a:prstGeom>
            <a:noFill/>
            <a:ln w="28575">
              <a:solidFill>
                <a:schemeClr val="tx1"/>
              </a:solidFill>
              <a:round/>
            </a:ln>
          </p:spPr>
          <p:txBody>
            <a:bodyPr wrap="none" anchor="ctr"/>
            <a:lstStyle/>
            <a:p>
              <a:pPr eaLnBrk="1" hangingPunct="1"/>
              <a:endParaRPr lang="zh-CN" altLang="en-US"/>
            </a:p>
          </p:txBody>
        </p:sp>
        <p:sp>
          <p:nvSpPr>
            <p:cNvPr id="48142" name="Oval 54"/>
            <p:cNvSpPr>
              <a:spLocks noChangeArrowheads="1"/>
            </p:cNvSpPr>
            <p:nvPr/>
          </p:nvSpPr>
          <p:spPr bwMode="auto">
            <a:xfrm>
              <a:off x="1346" y="2478"/>
              <a:ext cx="336" cy="336"/>
            </a:xfrm>
            <a:prstGeom prst="ellipse">
              <a:avLst/>
            </a:prstGeom>
            <a:noFill/>
            <a:ln w="28575">
              <a:solidFill>
                <a:srgbClr val="FF0000"/>
              </a:solidFill>
              <a:round/>
            </a:ln>
          </p:spPr>
          <p:txBody>
            <a:bodyPr wrap="none" anchor="ctr"/>
            <a:lstStyle/>
            <a:p>
              <a:pPr eaLnBrk="1" hangingPunct="1"/>
              <a:endParaRPr lang="zh-CN" altLang="en-US"/>
            </a:p>
          </p:txBody>
        </p:sp>
        <p:sp>
          <p:nvSpPr>
            <p:cNvPr id="48143" name="Line 55"/>
            <p:cNvSpPr>
              <a:spLocks noChangeShapeType="1"/>
            </p:cNvSpPr>
            <p:nvPr/>
          </p:nvSpPr>
          <p:spPr bwMode="auto">
            <a:xfrm flipH="1" flipV="1">
              <a:off x="914" y="1566"/>
              <a:ext cx="672" cy="1008"/>
            </a:xfrm>
            <a:prstGeom prst="line">
              <a:avLst/>
            </a:prstGeom>
            <a:noFill/>
            <a:ln w="28575">
              <a:solidFill>
                <a:srgbClr val="FF0000"/>
              </a:solidFill>
              <a:round/>
              <a:tailEnd type="triangle" w="med" len="med"/>
            </a:ln>
          </p:spPr>
          <p:txBody>
            <a:bodyPr/>
            <a:lstStyle/>
            <a:p>
              <a:endParaRPr lang="zh-CN" altLang="en-US"/>
            </a:p>
          </p:txBody>
        </p:sp>
        <p:sp>
          <p:nvSpPr>
            <p:cNvPr id="48144" name="Line 56"/>
            <p:cNvSpPr>
              <a:spLocks noChangeShapeType="1"/>
            </p:cNvSpPr>
            <p:nvPr/>
          </p:nvSpPr>
          <p:spPr bwMode="auto">
            <a:xfrm flipH="1" flipV="1">
              <a:off x="1202" y="2142"/>
              <a:ext cx="288" cy="432"/>
            </a:xfrm>
            <a:prstGeom prst="line">
              <a:avLst/>
            </a:prstGeom>
            <a:noFill/>
            <a:ln w="28575">
              <a:solidFill>
                <a:srgbClr val="FF0000"/>
              </a:solidFill>
              <a:round/>
              <a:tailEnd type="triangle" w="med" len="med"/>
            </a:ln>
          </p:spPr>
          <p:txBody>
            <a:bodyPr/>
            <a:lstStyle/>
            <a:p>
              <a:endParaRPr lang="zh-CN" altLang="en-US"/>
            </a:p>
          </p:txBody>
        </p:sp>
        <p:sp>
          <p:nvSpPr>
            <p:cNvPr id="48145" name="Line 57"/>
            <p:cNvSpPr>
              <a:spLocks noChangeShapeType="1"/>
            </p:cNvSpPr>
            <p:nvPr/>
          </p:nvSpPr>
          <p:spPr bwMode="auto">
            <a:xfrm flipH="1" flipV="1">
              <a:off x="914" y="2142"/>
              <a:ext cx="480" cy="432"/>
            </a:xfrm>
            <a:prstGeom prst="line">
              <a:avLst/>
            </a:prstGeom>
            <a:noFill/>
            <a:ln w="28575">
              <a:solidFill>
                <a:srgbClr val="FF0000"/>
              </a:solidFill>
              <a:round/>
              <a:tailEnd type="triangle" w="med" len="med"/>
            </a:ln>
          </p:spPr>
          <p:txBody>
            <a:bodyPr/>
            <a:lstStyle/>
            <a:p>
              <a:endParaRPr lang="zh-CN" altLang="en-US"/>
            </a:p>
          </p:txBody>
        </p:sp>
        <p:sp>
          <p:nvSpPr>
            <p:cNvPr id="48146" name="Freeform 58"/>
            <p:cNvSpPr/>
            <p:nvPr/>
          </p:nvSpPr>
          <p:spPr bwMode="auto">
            <a:xfrm>
              <a:off x="962" y="2718"/>
              <a:ext cx="432" cy="96"/>
            </a:xfrm>
            <a:custGeom>
              <a:avLst/>
              <a:gdLst>
                <a:gd name="T0" fmla="*/ 432 w 432"/>
                <a:gd name="T1" fmla="*/ 0 h 96"/>
                <a:gd name="T2" fmla="*/ 240 w 432"/>
                <a:gd name="T3" fmla="*/ 96 h 96"/>
                <a:gd name="T4" fmla="*/ 0 w 432"/>
                <a:gd name="T5" fmla="*/ 0 h 96"/>
                <a:gd name="T6" fmla="*/ 0 60000 65536"/>
                <a:gd name="T7" fmla="*/ 0 60000 65536"/>
                <a:gd name="T8" fmla="*/ 0 60000 65536"/>
                <a:gd name="T9" fmla="*/ 0 w 432"/>
                <a:gd name="T10" fmla="*/ 0 h 96"/>
                <a:gd name="T11" fmla="*/ 432 w 432"/>
                <a:gd name="T12" fmla="*/ 96 h 96"/>
              </a:gdLst>
              <a:ahLst/>
              <a:cxnLst>
                <a:cxn ang="T6">
                  <a:pos x="T0" y="T1"/>
                </a:cxn>
                <a:cxn ang="T7">
                  <a:pos x="T2" y="T3"/>
                </a:cxn>
                <a:cxn ang="T8">
                  <a:pos x="T4" y="T5"/>
                </a:cxn>
              </a:cxnLst>
              <a:rect l="T9" t="T10" r="T11" b="T12"/>
              <a:pathLst>
                <a:path w="432" h="96">
                  <a:moveTo>
                    <a:pt x="432" y="0"/>
                  </a:moveTo>
                  <a:cubicBezTo>
                    <a:pt x="372" y="48"/>
                    <a:pt x="312" y="96"/>
                    <a:pt x="240" y="96"/>
                  </a:cubicBezTo>
                  <a:cubicBezTo>
                    <a:pt x="168" y="96"/>
                    <a:pt x="84" y="48"/>
                    <a:pt x="0" y="0"/>
                  </a:cubicBezTo>
                </a:path>
              </a:pathLst>
            </a:custGeom>
            <a:noFill/>
            <a:ln w="28575" cmpd="sng">
              <a:solidFill>
                <a:srgbClr val="FF0000"/>
              </a:solidFill>
              <a:round/>
              <a:headEnd type="none" w="med" len="med"/>
              <a:tailEnd type="triangle" w="med" len="med"/>
            </a:ln>
          </p:spPr>
          <p:txBody>
            <a:bodyPr/>
            <a:lstStyle/>
            <a:p>
              <a:endParaRPr lang="zh-CN" altLang="en-US"/>
            </a:p>
          </p:txBody>
        </p:sp>
        <p:sp>
          <p:nvSpPr>
            <p:cNvPr id="48147" name="Text Box 59"/>
            <p:cNvSpPr txBox="1">
              <a:spLocks noChangeArrowheads="1"/>
            </p:cNvSpPr>
            <p:nvPr/>
          </p:nvSpPr>
          <p:spPr bwMode="auto">
            <a:xfrm>
              <a:off x="2942" y="1872"/>
              <a:ext cx="324" cy="1668"/>
            </a:xfrm>
            <a:prstGeom prst="rect">
              <a:avLst/>
            </a:prstGeom>
            <a:noFill/>
            <a:ln w="9525">
              <a:noFill/>
              <a:miter lim="800000"/>
            </a:ln>
          </p:spPr>
          <p:txBody>
            <a:bodyPr wrap="none">
              <a:spAutoFit/>
            </a:bodyPr>
            <a:lstStyle/>
            <a:p>
              <a:pPr eaLnBrk="1" hangingPunct="1"/>
              <a:r>
                <a:rPr kumimoji="1" lang="en-US" altLang="zh-CN" sz="2400">
                  <a:solidFill>
                    <a:srgbClr val="FF0000"/>
                  </a:solidFill>
                  <a:latin typeface="Times New Roman" panose="02020603050405020304" pitchFamily="18" charset="0"/>
                </a:rPr>
                <a:t>  9</a:t>
              </a:r>
            </a:p>
            <a:p>
              <a:pPr eaLnBrk="1" hangingPunct="1"/>
              <a:r>
                <a:rPr kumimoji="1" lang="en-US" altLang="zh-CN" sz="2400">
                  <a:solidFill>
                    <a:srgbClr val="FF0000"/>
                  </a:solidFill>
                  <a:latin typeface="Times New Roman" panose="02020603050405020304" pitchFamily="18" charset="0"/>
                </a:rPr>
                <a:t>17</a:t>
              </a:r>
            </a:p>
            <a:p>
              <a:pPr eaLnBrk="1" hangingPunct="1"/>
              <a:r>
                <a:rPr kumimoji="1" lang="en-US" altLang="zh-CN" sz="2400">
                  <a:solidFill>
                    <a:srgbClr val="FF0000"/>
                  </a:solidFill>
                  <a:latin typeface="Times New Roman" panose="02020603050405020304" pitchFamily="18" charset="0"/>
                </a:rPr>
                <a:t>  1</a:t>
              </a:r>
            </a:p>
            <a:p>
              <a:pPr eaLnBrk="1" hangingPunct="1"/>
              <a:r>
                <a:rPr kumimoji="1" lang="en-US" altLang="zh-CN" sz="2400">
                  <a:solidFill>
                    <a:srgbClr val="FF0000"/>
                  </a:solidFill>
                  <a:latin typeface="Times New Roman" panose="02020603050405020304" pitchFamily="18" charset="0"/>
                </a:rPr>
                <a:t>10</a:t>
              </a:r>
            </a:p>
            <a:p>
              <a:pPr eaLnBrk="1" hangingPunct="1"/>
              <a:r>
                <a:rPr kumimoji="1" lang="en-US" altLang="zh-CN" sz="2400">
                  <a:solidFill>
                    <a:srgbClr val="FF0000"/>
                  </a:solidFill>
                  <a:latin typeface="Times New Roman" panose="02020603050405020304" pitchFamily="18" charset="0"/>
                </a:rPr>
                <a:t> -1</a:t>
              </a:r>
            </a:p>
            <a:p>
              <a:pPr eaLnBrk="1" hangingPunct="1"/>
              <a:r>
                <a:rPr kumimoji="1" lang="en-US" altLang="zh-CN" sz="2400">
                  <a:solidFill>
                    <a:srgbClr val="FF0000"/>
                  </a:solidFill>
                  <a:latin typeface="Times New Roman" panose="02020603050405020304" pitchFamily="18" charset="0"/>
                </a:rPr>
                <a:t> -1</a:t>
              </a:r>
            </a:p>
            <a:p>
              <a:pPr eaLnBrk="1" hangingPunct="1"/>
              <a:r>
                <a:rPr kumimoji="1" lang="en-US" altLang="zh-CN" sz="2400">
                  <a:solidFill>
                    <a:srgbClr val="FF0000"/>
                  </a:solidFill>
                  <a:latin typeface="Times New Roman" panose="02020603050405020304" pitchFamily="18" charset="0"/>
                </a:rPr>
                <a:t> -1</a:t>
              </a:r>
            </a:p>
          </p:txBody>
        </p:sp>
        <p:sp>
          <p:nvSpPr>
            <p:cNvPr id="48148" name="Rectangle 60"/>
            <p:cNvSpPr>
              <a:spLocks noChangeArrowheads="1"/>
            </p:cNvSpPr>
            <p:nvPr/>
          </p:nvSpPr>
          <p:spPr bwMode="auto">
            <a:xfrm>
              <a:off x="2870" y="1920"/>
              <a:ext cx="540" cy="1584"/>
            </a:xfrm>
            <a:prstGeom prst="rect">
              <a:avLst/>
            </a:prstGeom>
            <a:noFill/>
            <a:ln w="9525">
              <a:solidFill>
                <a:schemeClr val="tx1"/>
              </a:solidFill>
              <a:miter lim="800000"/>
            </a:ln>
          </p:spPr>
          <p:txBody>
            <a:bodyPr wrap="none" anchor="ctr"/>
            <a:lstStyle/>
            <a:p>
              <a:pPr eaLnBrk="1" hangingPunct="1"/>
              <a:endParaRPr lang="zh-CN" altLang="en-US"/>
            </a:p>
          </p:txBody>
        </p:sp>
        <p:sp>
          <p:nvSpPr>
            <p:cNvPr id="48149" name="Oval 61"/>
            <p:cNvSpPr>
              <a:spLocks noChangeArrowheads="1"/>
            </p:cNvSpPr>
            <p:nvPr/>
          </p:nvSpPr>
          <p:spPr bwMode="auto">
            <a:xfrm>
              <a:off x="2114" y="1824"/>
              <a:ext cx="1966" cy="1824"/>
            </a:xfrm>
            <a:prstGeom prst="ellipse">
              <a:avLst/>
            </a:prstGeom>
            <a:noFill/>
            <a:ln w="28575">
              <a:solidFill>
                <a:srgbClr val="FF0000"/>
              </a:solidFill>
              <a:round/>
            </a:ln>
          </p:spPr>
          <p:txBody>
            <a:bodyPr wrap="none" anchor="ctr"/>
            <a:lstStyle/>
            <a:p>
              <a:pPr eaLnBrk="1" hangingPunct="1"/>
              <a:endParaRPr lang="zh-CN" altLang="en-US"/>
            </a:p>
          </p:txBody>
        </p:sp>
        <p:sp>
          <p:nvSpPr>
            <p:cNvPr id="48150" name="Text Box 62"/>
            <p:cNvSpPr txBox="1">
              <a:spLocks noChangeArrowheads="1"/>
            </p:cNvSpPr>
            <p:nvPr/>
          </p:nvSpPr>
          <p:spPr bwMode="auto">
            <a:xfrm>
              <a:off x="2450" y="2112"/>
              <a:ext cx="308" cy="288"/>
            </a:xfrm>
            <a:prstGeom prst="rect">
              <a:avLst/>
            </a:prstGeom>
            <a:noFill/>
            <a:ln w="9525">
              <a:noFill/>
              <a:miter lim="800000"/>
            </a:ln>
          </p:spPr>
          <p:txBody>
            <a:bodyPr wrap="none">
              <a:spAutoFit/>
            </a:bodyPr>
            <a:lstStyle/>
            <a:p>
              <a:pPr eaLnBrk="1" hangingPunct="1"/>
              <a:r>
                <a:rPr kumimoji="1" lang="en-US" altLang="zh-CN" sz="2400">
                  <a:solidFill>
                    <a:srgbClr val="FF0000"/>
                  </a:solidFill>
                  <a:latin typeface="Times New Roman" panose="02020603050405020304" pitchFamily="18" charset="0"/>
                </a:rPr>
                <a:t>19</a:t>
              </a:r>
            </a:p>
          </p:txBody>
        </p:sp>
        <p:sp>
          <p:nvSpPr>
            <p:cNvPr id="48151" name="Line 63"/>
            <p:cNvSpPr>
              <a:spLocks noChangeShapeType="1"/>
            </p:cNvSpPr>
            <p:nvPr/>
          </p:nvSpPr>
          <p:spPr bwMode="auto">
            <a:xfrm flipV="1">
              <a:off x="1442" y="1920"/>
              <a:ext cx="1246" cy="558"/>
            </a:xfrm>
            <a:prstGeom prst="line">
              <a:avLst/>
            </a:prstGeom>
            <a:noFill/>
            <a:ln w="9525">
              <a:solidFill>
                <a:srgbClr val="FF0000"/>
              </a:solidFill>
              <a:round/>
            </a:ln>
          </p:spPr>
          <p:txBody>
            <a:bodyPr/>
            <a:lstStyle/>
            <a:p>
              <a:endParaRPr lang="zh-CN" altLang="en-US"/>
            </a:p>
          </p:txBody>
        </p:sp>
        <p:sp>
          <p:nvSpPr>
            <p:cNvPr id="48152" name="Line 64"/>
            <p:cNvSpPr>
              <a:spLocks noChangeShapeType="1"/>
            </p:cNvSpPr>
            <p:nvPr/>
          </p:nvSpPr>
          <p:spPr bwMode="auto">
            <a:xfrm>
              <a:off x="1442" y="2814"/>
              <a:ext cx="1102" cy="690"/>
            </a:xfrm>
            <a:prstGeom prst="line">
              <a:avLst/>
            </a:prstGeom>
            <a:noFill/>
            <a:ln w="9525">
              <a:solidFill>
                <a:srgbClr val="FF0000"/>
              </a:solidFill>
              <a:round/>
            </a:ln>
          </p:spPr>
          <p:txBody>
            <a:bodyPr/>
            <a:lstStyle/>
            <a:p>
              <a:endParaRPr lang="zh-CN" altLang="en-US"/>
            </a:p>
          </p:txBody>
        </p:sp>
      </p:grpSp>
      <p:grpSp>
        <p:nvGrpSpPr>
          <p:cNvPr id="6" name="Group 65"/>
          <p:cNvGrpSpPr/>
          <p:nvPr/>
        </p:nvGrpSpPr>
        <p:grpSpPr bwMode="auto">
          <a:xfrm>
            <a:off x="4495800" y="1905000"/>
            <a:ext cx="4267200" cy="1019175"/>
            <a:chOff x="2832" y="1296"/>
            <a:chExt cx="2688" cy="642"/>
          </a:xfrm>
        </p:grpSpPr>
        <p:sp>
          <p:nvSpPr>
            <p:cNvPr id="48136" name="Text Box 66"/>
            <p:cNvSpPr txBox="1">
              <a:spLocks noChangeArrowheads="1"/>
            </p:cNvSpPr>
            <p:nvPr/>
          </p:nvSpPr>
          <p:spPr bwMode="auto">
            <a:xfrm>
              <a:off x="4032" y="1344"/>
              <a:ext cx="1488" cy="306"/>
            </a:xfrm>
            <a:prstGeom prst="rect">
              <a:avLst/>
            </a:prstGeom>
            <a:noFill/>
            <a:ln w="28575">
              <a:solidFill>
                <a:schemeClr val="tx2"/>
              </a:solidFill>
              <a:miter lim="800000"/>
            </a:ln>
          </p:spPr>
          <p:txBody>
            <a:bodyPr>
              <a:spAutoFit/>
            </a:bodyPr>
            <a:lstStyle/>
            <a:p>
              <a:pPr eaLnBrk="1" hangingPunct="1">
                <a:spcBef>
                  <a:spcPct val="50000"/>
                </a:spcBef>
              </a:pPr>
              <a:r>
                <a:rPr kumimoji="1" lang="zh-CN" altLang="en-US" sz="2400">
                  <a:latin typeface="Times New Roman" panose="02020603050405020304" pitchFamily="18" charset="0"/>
                </a:rPr>
                <a:t>文件名   索引块</a:t>
              </a:r>
            </a:p>
          </p:txBody>
        </p:sp>
        <p:sp>
          <p:nvSpPr>
            <p:cNvPr id="48137" name="Rectangle 67"/>
            <p:cNvSpPr>
              <a:spLocks noChangeArrowheads="1"/>
            </p:cNvSpPr>
            <p:nvPr/>
          </p:nvSpPr>
          <p:spPr bwMode="auto">
            <a:xfrm>
              <a:off x="4032" y="1650"/>
              <a:ext cx="1488" cy="288"/>
            </a:xfrm>
            <a:prstGeom prst="rect">
              <a:avLst/>
            </a:prstGeom>
            <a:noFill/>
            <a:ln w="28575">
              <a:solidFill>
                <a:schemeClr val="tx2"/>
              </a:solidFill>
              <a:miter lim="800000"/>
            </a:ln>
          </p:spPr>
          <p:txBody>
            <a:bodyPr wrap="none" anchor="ctr"/>
            <a:lstStyle/>
            <a:p>
              <a:pPr eaLnBrk="1" hangingPunct="1"/>
              <a:endParaRPr lang="zh-CN" altLang="en-US"/>
            </a:p>
          </p:txBody>
        </p:sp>
        <p:sp>
          <p:nvSpPr>
            <p:cNvPr id="48138" name="Text Box 68"/>
            <p:cNvSpPr txBox="1">
              <a:spLocks noChangeArrowheads="1"/>
            </p:cNvSpPr>
            <p:nvPr/>
          </p:nvSpPr>
          <p:spPr bwMode="auto">
            <a:xfrm>
              <a:off x="4195" y="1632"/>
              <a:ext cx="1113" cy="288"/>
            </a:xfrm>
            <a:prstGeom prst="rect">
              <a:avLst/>
            </a:prstGeom>
            <a:noFill/>
            <a:ln w="9525">
              <a:noFill/>
              <a:miter lim="800000"/>
            </a:ln>
          </p:spPr>
          <p:txBody>
            <a:bodyPr wrap="none">
              <a:spAutoFit/>
            </a:bodyPr>
            <a:lstStyle/>
            <a:p>
              <a:pPr eaLnBrk="1" hangingPunct="1"/>
              <a:r>
                <a:rPr lang="en-US" altLang="zh-CN" sz="2400">
                  <a:latin typeface="Times New Roman" panose="02020603050405020304" pitchFamily="18" charset="0"/>
                </a:rPr>
                <a:t>test.c</a:t>
              </a:r>
              <a:r>
                <a:rPr kumimoji="1" lang="en-US" altLang="zh-CN" sz="2400">
                  <a:latin typeface="Times New Roman" panose="02020603050405020304" pitchFamily="18" charset="0"/>
                </a:rPr>
                <a:t>        19</a:t>
              </a:r>
            </a:p>
          </p:txBody>
        </p:sp>
        <p:sp>
          <p:nvSpPr>
            <p:cNvPr id="48139" name="Text Box 69"/>
            <p:cNvSpPr txBox="1">
              <a:spLocks noChangeArrowheads="1"/>
            </p:cNvSpPr>
            <p:nvPr/>
          </p:nvSpPr>
          <p:spPr bwMode="auto">
            <a:xfrm>
              <a:off x="2832" y="1296"/>
              <a:ext cx="1801" cy="518"/>
            </a:xfrm>
            <a:prstGeom prst="rect">
              <a:avLst/>
            </a:prstGeom>
            <a:noFill/>
            <a:ln w="9525">
              <a:noFill/>
              <a:miter lim="800000"/>
            </a:ln>
          </p:spPr>
          <p:txBody>
            <a:bodyPr>
              <a:spAutoFit/>
            </a:bodyPr>
            <a:lstStyle/>
            <a:p>
              <a:pPr eaLnBrk="1" hangingPunct="1"/>
              <a:r>
                <a:rPr kumimoji="1" lang="en-US" altLang="zh-CN" sz="2400"/>
                <a:t>test.c</a:t>
              </a:r>
              <a:r>
                <a:rPr kumimoji="1" lang="zh-CN" altLang="en-US" sz="2400"/>
                <a:t>的</a:t>
              </a:r>
              <a:r>
                <a:rPr kumimoji="1" lang="en-US" altLang="zh-CN" sz="2400"/>
                <a:t>File Header</a:t>
              </a:r>
            </a:p>
          </p:txBody>
        </p:sp>
      </p:grpSp>
      <p:sp>
        <p:nvSpPr>
          <p:cNvPr id="531526" name="AutoShape 70"/>
          <p:cNvSpPr>
            <a:spLocks noChangeArrowheads="1"/>
          </p:cNvSpPr>
          <p:nvPr/>
        </p:nvSpPr>
        <p:spPr bwMode="auto">
          <a:xfrm rot="10800000">
            <a:off x="6553200" y="4419600"/>
            <a:ext cx="2362200" cy="914400"/>
          </a:xfrm>
          <a:prstGeom prst="wedgeRoundRectCallout">
            <a:avLst>
              <a:gd name="adj1" fmla="val 46032"/>
              <a:gd name="adj2" fmla="val -87153"/>
              <a:gd name="adj3" fmla="val 16667"/>
            </a:avLst>
          </a:prstGeom>
          <a:solidFill>
            <a:schemeClr val="bg1"/>
          </a:solidFill>
          <a:ln w="9525">
            <a:solidFill>
              <a:schemeClr val="tx1"/>
            </a:solidFill>
            <a:miter lim="800000"/>
          </a:ln>
        </p:spPr>
        <p:txBody>
          <a:bodyPr rot="10800000"/>
          <a:lstStyle/>
          <a:p>
            <a:pPr algn="ctr" eaLnBrk="1" hangingPunct="1"/>
            <a:r>
              <a:rPr lang="zh-CN" altLang="en-US" sz="2400"/>
              <a:t>在实际操作系统中较常用</a:t>
            </a:r>
            <a:r>
              <a:rPr lang="en-US" altLang="zh-CN" sz="2400"/>
              <a:t>!</a:t>
            </a:r>
            <a:endParaRPr lang="zh-CN" altLang="zh-CN" sz="2400">
              <a:sym typeface="Symbol" panose="05050102010706020507" pitchFamily="18" charset="2"/>
            </a:endParaRPr>
          </a:p>
        </p:txBody>
      </p:sp>
      <p:sp>
        <p:nvSpPr>
          <p:cNvPr id="2" name="矩形 1"/>
          <p:cNvSpPr/>
          <p:nvPr/>
        </p:nvSpPr>
        <p:spPr>
          <a:xfrm>
            <a:off x="200247" y="5711993"/>
            <a:ext cx="3835178" cy="707886"/>
          </a:xfrm>
          <a:prstGeom prst="rect">
            <a:avLst/>
          </a:prstGeom>
          <a:solidFill>
            <a:schemeClr val="bg1">
              <a:lumMod val="95000"/>
            </a:schemeClr>
          </a:solidFill>
        </p:spPr>
        <p:txBody>
          <a:bodyPr wrap="square">
            <a:spAutoFit/>
          </a:bodyPr>
          <a:lstStyle/>
          <a:p>
            <a:r>
              <a:rPr lang="zh-CN" altLang="en-US" sz="2000" dirty="0">
                <a:solidFill>
                  <a:srgbClr val="0000CC"/>
                </a:solidFill>
              </a:rPr>
              <a:t>空间：索引需要占用单独的存储块；速度介于顺序和链式之间。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31526"/>
                                        </p:tgtEl>
                                        <p:attrNameLst>
                                          <p:attrName>style.visibility</p:attrName>
                                        </p:attrNameLst>
                                      </p:cBhvr>
                                      <p:to>
                                        <p:strVal val="visible"/>
                                      </p:to>
                                    </p:set>
                                    <p:animEffect transition="in" filter="dissolve">
                                      <p:cBhvr>
                                        <p:cTn id="28" dur="500"/>
                                        <p:tgtEl>
                                          <p:spTgt spid="53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26" grpId="0" animBg="1"/>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a:t>UNIX</a:t>
            </a:r>
            <a:r>
              <a:rPr lang="zh-CN" altLang="en-US"/>
              <a:t>的索引节点</a:t>
            </a:r>
            <a:r>
              <a:rPr lang="en-US" altLang="zh-CN"/>
              <a:t>(inode)</a:t>
            </a:r>
          </a:p>
        </p:txBody>
      </p:sp>
      <p:sp>
        <p:nvSpPr>
          <p:cNvPr id="532483" name="AutoShape 3"/>
          <p:cNvSpPr>
            <a:spLocks noChangeArrowheads="1"/>
          </p:cNvSpPr>
          <p:nvPr/>
        </p:nvSpPr>
        <p:spPr bwMode="auto">
          <a:xfrm rot="10800000">
            <a:off x="5867400" y="381000"/>
            <a:ext cx="2362200" cy="914400"/>
          </a:xfrm>
          <a:prstGeom prst="wedgeRoundRectCallout">
            <a:avLst>
              <a:gd name="adj1" fmla="val 72310"/>
              <a:gd name="adj2" fmla="val 12847"/>
              <a:gd name="adj3" fmla="val 16667"/>
            </a:avLst>
          </a:prstGeom>
          <a:solidFill>
            <a:schemeClr val="bg1"/>
          </a:solidFill>
          <a:ln w="9525">
            <a:solidFill>
              <a:schemeClr val="tx1"/>
            </a:solidFill>
            <a:miter lim="800000"/>
          </a:ln>
        </p:spPr>
        <p:txBody>
          <a:bodyPr rot="10800000"/>
          <a:lstStyle/>
          <a:p>
            <a:pPr algn="ctr" eaLnBrk="1" hangingPunct="1"/>
            <a:r>
              <a:rPr lang="zh-CN" altLang="en-US" sz="2400"/>
              <a:t>根据名字就知道是索引分配</a:t>
            </a:r>
            <a:r>
              <a:rPr lang="en-US" altLang="zh-CN" sz="2400"/>
              <a:t>!</a:t>
            </a:r>
            <a:endParaRPr lang="zh-CN" altLang="zh-CN" sz="2400">
              <a:sym typeface="Symbol" panose="05050102010706020507" pitchFamily="18" charset="2"/>
            </a:endParaRPr>
          </a:p>
        </p:txBody>
      </p:sp>
      <p:grpSp>
        <p:nvGrpSpPr>
          <p:cNvPr id="2" name="Group 4"/>
          <p:cNvGrpSpPr/>
          <p:nvPr/>
        </p:nvGrpSpPr>
        <p:grpSpPr bwMode="auto">
          <a:xfrm>
            <a:off x="117475" y="1195388"/>
            <a:ext cx="6226175" cy="5281612"/>
            <a:chOff x="74" y="753"/>
            <a:chExt cx="3922" cy="3327"/>
          </a:xfrm>
        </p:grpSpPr>
        <p:sp>
          <p:nvSpPr>
            <p:cNvPr id="49168" name="Rectangle 5"/>
            <p:cNvSpPr>
              <a:spLocks noChangeArrowheads="1"/>
            </p:cNvSpPr>
            <p:nvPr/>
          </p:nvSpPr>
          <p:spPr bwMode="auto">
            <a:xfrm>
              <a:off x="132" y="1392"/>
              <a:ext cx="852" cy="1728"/>
            </a:xfrm>
            <a:prstGeom prst="rect">
              <a:avLst/>
            </a:prstGeom>
            <a:noFill/>
            <a:ln w="28575">
              <a:solidFill>
                <a:srgbClr val="000000"/>
              </a:solidFill>
              <a:miter lim="800000"/>
            </a:ln>
          </p:spPr>
          <p:txBody>
            <a:bodyPr anchor="ctr">
              <a:spAutoFit/>
            </a:bodyPr>
            <a:lstStyle/>
            <a:p>
              <a:pPr eaLnBrk="1" hangingPunct="1"/>
              <a:endParaRPr lang="zh-CN" altLang="en-US"/>
            </a:p>
          </p:txBody>
        </p:sp>
        <p:sp>
          <p:nvSpPr>
            <p:cNvPr id="49169" name="Line 6"/>
            <p:cNvSpPr>
              <a:spLocks noChangeShapeType="1"/>
            </p:cNvSpPr>
            <p:nvPr/>
          </p:nvSpPr>
          <p:spPr bwMode="auto">
            <a:xfrm>
              <a:off x="144" y="1589"/>
              <a:ext cx="852" cy="0"/>
            </a:xfrm>
            <a:prstGeom prst="line">
              <a:avLst/>
            </a:prstGeom>
            <a:noFill/>
            <a:ln w="28575">
              <a:solidFill>
                <a:srgbClr val="000000"/>
              </a:solidFill>
              <a:round/>
            </a:ln>
          </p:spPr>
          <p:txBody>
            <a:bodyPr wrap="none" anchor="ctr">
              <a:spAutoFit/>
            </a:bodyPr>
            <a:lstStyle/>
            <a:p>
              <a:endParaRPr lang="zh-CN" altLang="en-US"/>
            </a:p>
          </p:txBody>
        </p:sp>
        <p:sp>
          <p:nvSpPr>
            <p:cNvPr id="49170" name="Line 7"/>
            <p:cNvSpPr>
              <a:spLocks noChangeShapeType="1"/>
            </p:cNvSpPr>
            <p:nvPr/>
          </p:nvSpPr>
          <p:spPr bwMode="auto">
            <a:xfrm>
              <a:off x="138" y="1776"/>
              <a:ext cx="852" cy="0"/>
            </a:xfrm>
            <a:prstGeom prst="line">
              <a:avLst/>
            </a:prstGeom>
            <a:noFill/>
            <a:ln w="28575">
              <a:solidFill>
                <a:srgbClr val="000000"/>
              </a:solidFill>
              <a:round/>
            </a:ln>
          </p:spPr>
          <p:txBody>
            <a:bodyPr wrap="none" anchor="ctr">
              <a:spAutoFit/>
            </a:bodyPr>
            <a:lstStyle/>
            <a:p>
              <a:endParaRPr lang="zh-CN" altLang="en-US"/>
            </a:p>
          </p:txBody>
        </p:sp>
        <p:sp>
          <p:nvSpPr>
            <p:cNvPr id="49171" name="Line 8"/>
            <p:cNvSpPr>
              <a:spLocks noChangeShapeType="1"/>
            </p:cNvSpPr>
            <p:nvPr/>
          </p:nvSpPr>
          <p:spPr bwMode="auto">
            <a:xfrm>
              <a:off x="144" y="1968"/>
              <a:ext cx="852" cy="0"/>
            </a:xfrm>
            <a:prstGeom prst="line">
              <a:avLst/>
            </a:prstGeom>
            <a:noFill/>
            <a:ln w="28575">
              <a:solidFill>
                <a:srgbClr val="000000"/>
              </a:solidFill>
              <a:round/>
            </a:ln>
          </p:spPr>
          <p:txBody>
            <a:bodyPr wrap="none" anchor="ctr">
              <a:spAutoFit/>
            </a:bodyPr>
            <a:lstStyle/>
            <a:p>
              <a:endParaRPr lang="zh-CN" altLang="en-US"/>
            </a:p>
          </p:txBody>
        </p:sp>
        <p:sp>
          <p:nvSpPr>
            <p:cNvPr id="49172" name="Line 9"/>
            <p:cNvSpPr>
              <a:spLocks noChangeShapeType="1"/>
            </p:cNvSpPr>
            <p:nvPr/>
          </p:nvSpPr>
          <p:spPr bwMode="auto">
            <a:xfrm>
              <a:off x="127" y="2160"/>
              <a:ext cx="852" cy="0"/>
            </a:xfrm>
            <a:prstGeom prst="line">
              <a:avLst/>
            </a:prstGeom>
            <a:noFill/>
            <a:ln w="28575">
              <a:solidFill>
                <a:srgbClr val="000000"/>
              </a:solidFill>
              <a:round/>
            </a:ln>
          </p:spPr>
          <p:txBody>
            <a:bodyPr wrap="none" anchor="ctr">
              <a:spAutoFit/>
            </a:bodyPr>
            <a:lstStyle/>
            <a:p>
              <a:endParaRPr lang="zh-CN" altLang="en-US"/>
            </a:p>
          </p:txBody>
        </p:sp>
        <p:sp>
          <p:nvSpPr>
            <p:cNvPr id="49173" name="Line 10"/>
            <p:cNvSpPr>
              <a:spLocks noChangeShapeType="1"/>
            </p:cNvSpPr>
            <p:nvPr/>
          </p:nvSpPr>
          <p:spPr bwMode="auto">
            <a:xfrm>
              <a:off x="121" y="2544"/>
              <a:ext cx="852" cy="0"/>
            </a:xfrm>
            <a:prstGeom prst="line">
              <a:avLst/>
            </a:prstGeom>
            <a:noFill/>
            <a:ln w="28575">
              <a:solidFill>
                <a:srgbClr val="000000"/>
              </a:solidFill>
              <a:round/>
            </a:ln>
          </p:spPr>
          <p:txBody>
            <a:bodyPr wrap="none" anchor="ctr">
              <a:spAutoFit/>
            </a:bodyPr>
            <a:lstStyle/>
            <a:p>
              <a:endParaRPr lang="zh-CN" altLang="en-US"/>
            </a:p>
          </p:txBody>
        </p:sp>
        <p:sp>
          <p:nvSpPr>
            <p:cNvPr id="49174" name="Line 11"/>
            <p:cNvSpPr>
              <a:spLocks noChangeShapeType="1"/>
            </p:cNvSpPr>
            <p:nvPr/>
          </p:nvSpPr>
          <p:spPr bwMode="auto">
            <a:xfrm>
              <a:off x="121" y="2928"/>
              <a:ext cx="852" cy="0"/>
            </a:xfrm>
            <a:prstGeom prst="line">
              <a:avLst/>
            </a:prstGeom>
            <a:noFill/>
            <a:ln w="28575">
              <a:solidFill>
                <a:srgbClr val="000000"/>
              </a:solidFill>
              <a:round/>
            </a:ln>
          </p:spPr>
          <p:txBody>
            <a:bodyPr wrap="none" anchor="ctr">
              <a:spAutoFit/>
            </a:bodyPr>
            <a:lstStyle/>
            <a:p>
              <a:endParaRPr lang="zh-CN" altLang="en-US"/>
            </a:p>
          </p:txBody>
        </p:sp>
        <p:sp>
          <p:nvSpPr>
            <p:cNvPr id="49175" name="Text Box 12"/>
            <p:cNvSpPr txBox="1">
              <a:spLocks noChangeArrowheads="1"/>
            </p:cNvSpPr>
            <p:nvPr/>
          </p:nvSpPr>
          <p:spPr bwMode="auto">
            <a:xfrm>
              <a:off x="276" y="1344"/>
              <a:ext cx="661" cy="1786"/>
            </a:xfrm>
            <a:prstGeom prst="rect">
              <a:avLst/>
            </a:prstGeom>
            <a:noFill/>
            <a:ln w="38100">
              <a:noFill/>
              <a:miter lim="800000"/>
            </a:ln>
          </p:spPr>
          <p:txBody>
            <a:bodyPr>
              <a:spAutoFit/>
            </a:bodyPr>
            <a:lstStyle/>
            <a:p>
              <a:pPr eaLnBrk="1" hangingPunct="1"/>
              <a:r>
                <a:rPr lang="en-US" altLang="zh-CN" sz="2000"/>
                <a:t>ptr 1</a:t>
              </a:r>
            </a:p>
            <a:p>
              <a:pPr eaLnBrk="1" hangingPunct="1"/>
              <a:r>
                <a:rPr lang="en-US" altLang="zh-CN" sz="2000"/>
                <a:t>ptr 2</a:t>
              </a:r>
            </a:p>
            <a:p>
              <a:pPr eaLnBrk="1" hangingPunct="1"/>
              <a:r>
                <a:rPr lang="en-US" altLang="zh-CN" sz="2000"/>
                <a:t>ptr 3</a:t>
              </a:r>
            </a:p>
            <a:p>
              <a:pPr eaLnBrk="1" hangingPunct="1"/>
              <a:r>
                <a:rPr lang="en-US" altLang="zh-CN" sz="2000"/>
                <a:t>ptr 4</a:t>
              </a:r>
            </a:p>
            <a:p>
              <a:pPr eaLnBrk="1" hangingPunct="1"/>
              <a:r>
                <a:rPr lang="en-US" altLang="zh-CN" sz="2000"/>
                <a:t>...</a:t>
              </a:r>
            </a:p>
            <a:p>
              <a:pPr eaLnBrk="1" hangingPunct="1"/>
              <a:endParaRPr lang="en-US" altLang="zh-CN" sz="2000"/>
            </a:p>
            <a:p>
              <a:pPr eaLnBrk="1" hangingPunct="1"/>
              <a:r>
                <a:rPr lang="en-US" altLang="zh-CN" sz="2000"/>
                <a:t>ptr 11</a:t>
              </a:r>
            </a:p>
            <a:p>
              <a:pPr eaLnBrk="1" hangingPunct="1"/>
              <a:r>
                <a:rPr lang="en-US" altLang="zh-CN" sz="2000"/>
                <a:t>ptr 12</a:t>
              </a:r>
            </a:p>
            <a:p>
              <a:pPr eaLnBrk="1" hangingPunct="1"/>
              <a:r>
                <a:rPr lang="en-US" altLang="zh-CN" sz="2000"/>
                <a:t>ptr 13</a:t>
              </a:r>
            </a:p>
          </p:txBody>
        </p:sp>
        <p:sp>
          <p:nvSpPr>
            <p:cNvPr id="49176" name="Line 13"/>
            <p:cNvSpPr>
              <a:spLocks noChangeShapeType="1"/>
            </p:cNvSpPr>
            <p:nvPr/>
          </p:nvSpPr>
          <p:spPr bwMode="auto">
            <a:xfrm>
              <a:off x="120" y="2736"/>
              <a:ext cx="852" cy="0"/>
            </a:xfrm>
            <a:prstGeom prst="line">
              <a:avLst/>
            </a:prstGeom>
            <a:noFill/>
            <a:ln w="28575">
              <a:solidFill>
                <a:srgbClr val="000000"/>
              </a:solidFill>
              <a:round/>
            </a:ln>
          </p:spPr>
          <p:txBody>
            <a:bodyPr wrap="none" anchor="ctr">
              <a:spAutoFit/>
            </a:bodyPr>
            <a:lstStyle/>
            <a:p>
              <a:endParaRPr lang="zh-CN" altLang="en-US"/>
            </a:p>
          </p:txBody>
        </p:sp>
        <p:sp>
          <p:nvSpPr>
            <p:cNvPr id="49177" name="Line 14"/>
            <p:cNvSpPr>
              <a:spLocks noChangeShapeType="1"/>
            </p:cNvSpPr>
            <p:nvPr/>
          </p:nvSpPr>
          <p:spPr bwMode="auto">
            <a:xfrm flipV="1">
              <a:off x="996" y="1203"/>
              <a:ext cx="624" cy="264"/>
            </a:xfrm>
            <a:prstGeom prst="line">
              <a:avLst/>
            </a:prstGeom>
            <a:noFill/>
            <a:ln w="38100">
              <a:solidFill>
                <a:srgbClr val="000000"/>
              </a:solidFill>
              <a:round/>
              <a:tailEnd type="triangle" w="med" len="med"/>
            </a:ln>
          </p:spPr>
          <p:txBody>
            <a:bodyPr wrap="none" anchor="ctr">
              <a:spAutoFit/>
            </a:bodyPr>
            <a:lstStyle/>
            <a:p>
              <a:endParaRPr lang="zh-CN" altLang="en-US"/>
            </a:p>
          </p:txBody>
        </p:sp>
        <p:sp>
          <p:nvSpPr>
            <p:cNvPr id="49178" name="Line 15"/>
            <p:cNvSpPr>
              <a:spLocks noChangeShapeType="1"/>
            </p:cNvSpPr>
            <p:nvPr/>
          </p:nvSpPr>
          <p:spPr bwMode="auto">
            <a:xfrm flipV="1">
              <a:off x="996" y="1491"/>
              <a:ext cx="624" cy="192"/>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79" name="Line 16"/>
            <p:cNvSpPr>
              <a:spLocks noChangeShapeType="1"/>
            </p:cNvSpPr>
            <p:nvPr/>
          </p:nvSpPr>
          <p:spPr bwMode="auto">
            <a:xfrm flipV="1">
              <a:off x="996" y="1827"/>
              <a:ext cx="624" cy="96"/>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80" name="Rectangle 17"/>
            <p:cNvSpPr>
              <a:spLocks noChangeArrowheads="1"/>
            </p:cNvSpPr>
            <p:nvPr/>
          </p:nvSpPr>
          <p:spPr bwMode="auto">
            <a:xfrm>
              <a:off x="1620" y="1107"/>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181" name="Rectangle 18"/>
            <p:cNvSpPr>
              <a:spLocks noChangeArrowheads="1"/>
            </p:cNvSpPr>
            <p:nvPr/>
          </p:nvSpPr>
          <p:spPr bwMode="auto">
            <a:xfrm>
              <a:off x="1620" y="1721"/>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182" name="Rectangle 19"/>
            <p:cNvSpPr>
              <a:spLocks noChangeArrowheads="1"/>
            </p:cNvSpPr>
            <p:nvPr/>
          </p:nvSpPr>
          <p:spPr bwMode="auto">
            <a:xfrm>
              <a:off x="1620" y="1407"/>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183" name="Text Box 20"/>
            <p:cNvSpPr txBox="1">
              <a:spLocks noChangeArrowheads="1"/>
            </p:cNvSpPr>
            <p:nvPr/>
          </p:nvSpPr>
          <p:spPr bwMode="auto">
            <a:xfrm>
              <a:off x="1476" y="852"/>
              <a:ext cx="599" cy="250"/>
            </a:xfrm>
            <a:prstGeom prst="rect">
              <a:avLst/>
            </a:prstGeom>
            <a:noFill/>
            <a:ln w="38100">
              <a:noFill/>
              <a:miter lim="800000"/>
            </a:ln>
          </p:spPr>
          <p:txBody>
            <a:bodyPr wrap="none">
              <a:spAutoFit/>
            </a:bodyPr>
            <a:lstStyle/>
            <a:p>
              <a:pPr eaLnBrk="1" hangingPunct="1"/>
              <a:r>
                <a:rPr lang="zh-CN" altLang="en-US" sz="2000"/>
                <a:t>数据块</a:t>
              </a:r>
            </a:p>
          </p:txBody>
        </p:sp>
        <p:sp>
          <p:nvSpPr>
            <p:cNvPr id="49184" name="Line 21"/>
            <p:cNvSpPr>
              <a:spLocks noChangeShapeType="1"/>
            </p:cNvSpPr>
            <p:nvPr/>
          </p:nvSpPr>
          <p:spPr bwMode="auto">
            <a:xfrm flipV="1">
              <a:off x="996" y="1968"/>
              <a:ext cx="1260" cy="672"/>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85" name="Rectangle 22"/>
            <p:cNvSpPr>
              <a:spLocks noChangeArrowheads="1"/>
            </p:cNvSpPr>
            <p:nvPr/>
          </p:nvSpPr>
          <p:spPr bwMode="auto">
            <a:xfrm>
              <a:off x="2229" y="1013"/>
              <a:ext cx="806" cy="955"/>
            </a:xfrm>
            <a:prstGeom prst="rect">
              <a:avLst/>
            </a:prstGeom>
            <a:solidFill>
              <a:schemeClr val="accent1"/>
            </a:solidFill>
            <a:ln w="28575">
              <a:solidFill>
                <a:srgbClr val="000000"/>
              </a:solidFill>
              <a:miter lim="800000"/>
            </a:ln>
          </p:spPr>
          <p:txBody>
            <a:bodyPr anchor="ctr">
              <a:spAutoFit/>
            </a:bodyPr>
            <a:lstStyle/>
            <a:p>
              <a:pPr eaLnBrk="1" hangingPunct="1"/>
              <a:endParaRPr lang="zh-CN" altLang="en-US"/>
            </a:p>
          </p:txBody>
        </p:sp>
        <p:sp>
          <p:nvSpPr>
            <p:cNvPr id="49186" name="Text Box 23"/>
            <p:cNvSpPr txBox="1">
              <a:spLocks noChangeArrowheads="1"/>
            </p:cNvSpPr>
            <p:nvPr/>
          </p:nvSpPr>
          <p:spPr bwMode="auto">
            <a:xfrm>
              <a:off x="2312" y="960"/>
              <a:ext cx="640" cy="1018"/>
            </a:xfrm>
            <a:prstGeom prst="rect">
              <a:avLst/>
            </a:prstGeom>
            <a:noFill/>
            <a:ln w="38100">
              <a:noFill/>
              <a:miter lim="800000"/>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187" name="Line 24"/>
            <p:cNvSpPr>
              <a:spLocks noChangeShapeType="1"/>
            </p:cNvSpPr>
            <p:nvPr/>
          </p:nvSpPr>
          <p:spPr bwMode="auto">
            <a:xfrm>
              <a:off x="2219" y="1200"/>
              <a:ext cx="816" cy="0"/>
            </a:xfrm>
            <a:prstGeom prst="line">
              <a:avLst/>
            </a:prstGeom>
            <a:noFill/>
            <a:ln w="28575">
              <a:solidFill>
                <a:srgbClr val="000000"/>
              </a:solidFill>
              <a:round/>
            </a:ln>
          </p:spPr>
          <p:txBody>
            <a:bodyPr anchor="ctr">
              <a:spAutoFit/>
            </a:bodyPr>
            <a:lstStyle/>
            <a:p>
              <a:endParaRPr lang="zh-CN" altLang="en-US"/>
            </a:p>
          </p:txBody>
        </p:sp>
        <p:sp>
          <p:nvSpPr>
            <p:cNvPr id="49188" name="Line 25"/>
            <p:cNvSpPr>
              <a:spLocks noChangeShapeType="1"/>
            </p:cNvSpPr>
            <p:nvPr/>
          </p:nvSpPr>
          <p:spPr bwMode="auto">
            <a:xfrm flipV="1">
              <a:off x="2219" y="1392"/>
              <a:ext cx="816" cy="12"/>
            </a:xfrm>
            <a:prstGeom prst="line">
              <a:avLst/>
            </a:prstGeom>
            <a:noFill/>
            <a:ln w="28575">
              <a:solidFill>
                <a:srgbClr val="000000"/>
              </a:solidFill>
              <a:round/>
            </a:ln>
          </p:spPr>
          <p:txBody>
            <a:bodyPr anchor="ctr">
              <a:spAutoFit/>
            </a:bodyPr>
            <a:lstStyle/>
            <a:p>
              <a:endParaRPr lang="zh-CN" altLang="en-US"/>
            </a:p>
          </p:txBody>
        </p:sp>
        <p:sp>
          <p:nvSpPr>
            <p:cNvPr id="49189" name="Line 26"/>
            <p:cNvSpPr>
              <a:spLocks noChangeShapeType="1"/>
            </p:cNvSpPr>
            <p:nvPr/>
          </p:nvSpPr>
          <p:spPr bwMode="auto">
            <a:xfrm>
              <a:off x="2219" y="1776"/>
              <a:ext cx="816" cy="0"/>
            </a:xfrm>
            <a:prstGeom prst="line">
              <a:avLst/>
            </a:prstGeom>
            <a:noFill/>
            <a:ln w="28575">
              <a:solidFill>
                <a:srgbClr val="000000"/>
              </a:solidFill>
              <a:round/>
            </a:ln>
          </p:spPr>
          <p:txBody>
            <a:bodyPr anchor="ctr">
              <a:spAutoFit/>
            </a:bodyPr>
            <a:lstStyle/>
            <a:p>
              <a:endParaRPr lang="zh-CN" altLang="en-US"/>
            </a:p>
          </p:txBody>
        </p:sp>
        <p:sp>
          <p:nvSpPr>
            <p:cNvPr id="49190" name="Line 27"/>
            <p:cNvSpPr>
              <a:spLocks noChangeShapeType="1"/>
            </p:cNvSpPr>
            <p:nvPr/>
          </p:nvSpPr>
          <p:spPr bwMode="auto">
            <a:xfrm flipV="1">
              <a:off x="3024" y="1008"/>
              <a:ext cx="528" cy="96"/>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1" name="Line 28"/>
            <p:cNvSpPr>
              <a:spLocks noChangeShapeType="1"/>
            </p:cNvSpPr>
            <p:nvPr/>
          </p:nvSpPr>
          <p:spPr bwMode="auto">
            <a:xfrm flipV="1">
              <a:off x="3024" y="1248"/>
              <a:ext cx="528" cy="96"/>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2" name="Line 29"/>
            <p:cNvSpPr>
              <a:spLocks noChangeShapeType="1"/>
            </p:cNvSpPr>
            <p:nvPr/>
          </p:nvSpPr>
          <p:spPr bwMode="auto">
            <a:xfrm flipV="1">
              <a:off x="3024" y="1824"/>
              <a:ext cx="528" cy="96"/>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3" name="Text Box 30"/>
            <p:cNvSpPr txBox="1">
              <a:spLocks noChangeArrowheads="1"/>
            </p:cNvSpPr>
            <p:nvPr/>
          </p:nvSpPr>
          <p:spPr bwMode="auto">
            <a:xfrm>
              <a:off x="2086" y="753"/>
              <a:ext cx="1082" cy="250"/>
            </a:xfrm>
            <a:prstGeom prst="rect">
              <a:avLst/>
            </a:prstGeom>
            <a:noFill/>
            <a:ln w="38100">
              <a:noFill/>
              <a:miter lim="800000"/>
            </a:ln>
          </p:spPr>
          <p:txBody>
            <a:bodyPr wrap="none">
              <a:spAutoFit/>
            </a:bodyPr>
            <a:lstStyle/>
            <a:p>
              <a:pPr eaLnBrk="1" hangingPunct="1"/>
              <a:r>
                <a:rPr lang="zh-CN" altLang="en-US" sz="2000" dirty="0"/>
                <a:t>一阶间接索引</a:t>
              </a:r>
            </a:p>
          </p:txBody>
        </p:sp>
        <p:sp>
          <p:nvSpPr>
            <p:cNvPr id="49194" name="Line 31"/>
            <p:cNvSpPr>
              <a:spLocks noChangeShapeType="1"/>
            </p:cNvSpPr>
            <p:nvPr/>
          </p:nvSpPr>
          <p:spPr bwMode="auto">
            <a:xfrm flipV="1">
              <a:off x="996" y="2400"/>
              <a:ext cx="924" cy="432"/>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5" name="Line 32"/>
            <p:cNvSpPr>
              <a:spLocks noChangeShapeType="1"/>
            </p:cNvSpPr>
            <p:nvPr/>
          </p:nvSpPr>
          <p:spPr bwMode="auto">
            <a:xfrm flipV="1">
              <a:off x="2714" y="2448"/>
              <a:ext cx="480" cy="48"/>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6" name="Line 33"/>
            <p:cNvSpPr>
              <a:spLocks noChangeShapeType="1"/>
            </p:cNvSpPr>
            <p:nvPr/>
          </p:nvSpPr>
          <p:spPr bwMode="auto">
            <a:xfrm flipV="1">
              <a:off x="2714" y="2688"/>
              <a:ext cx="480" cy="48"/>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7" name="Line 34"/>
            <p:cNvSpPr>
              <a:spLocks noChangeShapeType="1"/>
            </p:cNvSpPr>
            <p:nvPr/>
          </p:nvSpPr>
          <p:spPr bwMode="auto">
            <a:xfrm flipV="1">
              <a:off x="2714" y="3264"/>
              <a:ext cx="480" cy="48"/>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198" name="Rectangle 35"/>
            <p:cNvSpPr>
              <a:spLocks noChangeArrowheads="1"/>
            </p:cNvSpPr>
            <p:nvPr/>
          </p:nvSpPr>
          <p:spPr bwMode="auto">
            <a:xfrm>
              <a:off x="3552" y="876"/>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199" name="Rectangle 36"/>
            <p:cNvSpPr>
              <a:spLocks noChangeArrowheads="1"/>
            </p:cNvSpPr>
            <p:nvPr/>
          </p:nvSpPr>
          <p:spPr bwMode="auto">
            <a:xfrm>
              <a:off x="3552" y="1728"/>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200" name="Rectangle 37"/>
            <p:cNvSpPr>
              <a:spLocks noChangeArrowheads="1"/>
            </p:cNvSpPr>
            <p:nvPr/>
          </p:nvSpPr>
          <p:spPr bwMode="auto">
            <a:xfrm>
              <a:off x="3552" y="1164"/>
              <a:ext cx="444" cy="228"/>
            </a:xfrm>
            <a:prstGeom prst="rect">
              <a:avLst/>
            </a:prstGeom>
            <a:solidFill>
              <a:srgbClr val="FFFF00"/>
            </a:solidFill>
            <a:ln w="28575">
              <a:solidFill>
                <a:srgbClr val="000000"/>
              </a:solidFill>
              <a:miter lim="800000"/>
            </a:ln>
          </p:spPr>
          <p:txBody>
            <a:bodyPr wrap="none" anchor="ctr">
              <a:spAutoFit/>
            </a:bodyPr>
            <a:lstStyle/>
            <a:p>
              <a:pPr eaLnBrk="1" hangingPunct="1"/>
              <a:endParaRPr lang="zh-CN" altLang="en-US"/>
            </a:p>
          </p:txBody>
        </p:sp>
        <p:sp>
          <p:nvSpPr>
            <p:cNvPr id="49201" name="Rectangle 38"/>
            <p:cNvSpPr>
              <a:spLocks noChangeArrowheads="1"/>
            </p:cNvSpPr>
            <p:nvPr/>
          </p:nvSpPr>
          <p:spPr bwMode="auto">
            <a:xfrm>
              <a:off x="1919" y="2376"/>
              <a:ext cx="806" cy="984"/>
            </a:xfrm>
            <a:prstGeom prst="rect">
              <a:avLst/>
            </a:prstGeom>
            <a:solidFill>
              <a:srgbClr val="FF66CC"/>
            </a:solidFill>
            <a:ln w="28575">
              <a:solidFill>
                <a:srgbClr val="000000"/>
              </a:solidFill>
              <a:miter lim="800000"/>
            </a:ln>
          </p:spPr>
          <p:txBody>
            <a:bodyPr anchor="ctr">
              <a:spAutoFit/>
            </a:bodyPr>
            <a:lstStyle/>
            <a:p>
              <a:pPr eaLnBrk="1" hangingPunct="1"/>
              <a:endParaRPr lang="zh-CN" altLang="en-US"/>
            </a:p>
          </p:txBody>
        </p:sp>
        <p:sp>
          <p:nvSpPr>
            <p:cNvPr id="49202" name="Text Box 39"/>
            <p:cNvSpPr txBox="1">
              <a:spLocks noChangeArrowheads="1"/>
            </p:cNvSpPr>
            <p:nvPr/>
          </p:nvSpPr>
          <p:spPr bwMode="auto">
            <a:xfrm>
              <a:off x="2002" y="2355"/>
              <a:ext cx="640" cy="1018"/>
            </a:xfrm>
            <a:prstGeom prst="rect">
              <a:avLst/>
            </a:prstGeom>
            <a:noFill/>
            <a:ln w="38100">
              <a:noFill/>
              <a:miter lim="800000"/>
            </a:ln>
          </p:spPr>
          <p:txBody>
            <a:bodyPr wrap="none">
              <a:spAutoFit/>
            </a:bodyPr>
            <a:lstStyle/>
            <a:p>
              <a:pPr eaLnBrk="1" hangingPunct="1"/>
              <a:r>
                <a:rPr lang="en-US" altLang="zh-CN" sz="2000"/>
                <a:t>ptr 1</a:t>
              </a:r>
            </a:p>
            <a:p>
              <a:pPr eaLnBrk="1" hangingPunct="1"/>
              <a:r>
                <a:rPr lang="en-US" altLang="zh-CN" sz="2000"/>
                <a:t>ptr 2</a:t>
              </a:r>
            </a:p>
            <a:p>
              <a:pPr eaLnBrk="1" hangingPunct="1"/>
              <a:r>
                <a:rPr lang="en-US" altLang="zh-CN" sz="2000"/>
                <a:t>   …</a:t>
              </a:r>
            </a:p>
            <a:p>
              <a:pPr eaLnBrk="1" hangingPunct="1"/>
              <a:endParaRPr lang="en-US" altLang="zh-CN" sz="2000"/>
            </a:p>
            <a:p>
              <a:pPr eaLnBrk="1" hangingPunct="1"/>
              <a:r>
                <a:rPr lang="en-US" altLang="zh-CN" sz="2000"/>
                <a:t>ptr 128</a:t>
              </a:r>
            </a:p>
          </p:txBody>
        </p:sp>
        <p:sp>
          <p:nvSpPr>
            <p:cNvPr id="49203" name="Line 40"/>
            <p:cNvSpPr>
              <a:spLocks noChangeShapeType="1"/>
            </p:cNvSpPr>
            <p:nvPr/>
          </p:nvSpPr>
          <p:spPr bwMode="auto">
            <a:xfrm>
              <a:off x="1909" y="2592"/>
              <a:ext cx="816" cy="0"/>
            </a:xfrm>
            <a:prstGeom prst="line">
              <a:avLst/>
            </a:prstGeom>
            <a:noFill/>
            <a:ln w="28575">
              <a:solidFill>
                <a:srgbClr val="000000"/>
              </a:solidFill>
              <a:round/>
            </a:ln>
          </p:spPr>
          <p:txBody>
            <a:bodyPr anchor="ctr">
              <a:spAutoFit/>
            </a:bodyPr>
            <a:lstStyle/>
            <a:p>
              <a:endParaRPr lang="zh-CN" altLang="en-US"/>
            </a:p>
          </p:txBody>
        </p:sp>
        <p:sp>
          <p:nvSpPr>
            <p:cNvPr id="49204" name="Line 41"/>
            <p:cNvSpPr>
              <a:spLocks noChangeShapeType="1"/>
            </p:cNvSpPr>
            <p:nvPr/>
          </p:nvSpPr>
          <p:spPr bwMode="auto">
            <a:xfrm flipV="1">
              <a:off x="1909" y="2772"/>
              <a:ext cx="816" cy="12"/>
            </a:xfrm>
            <a:prstGeom prst="line">
              <a:avLst/>
            </a:prstGeom>
            <a:noFill/>
            <a:ln w="28575">
              <a:solidFill>
                <a:srgbClr val="000000"/>
              </a:solidFill>
              <a:round/>
            </a:ln>
          </p:spPr>
          <p:txBody>
            <a:bodyPr anchor="ctr">
              <a:spAutoFit/>
            </a:bodyPr>
            <a:lstStyle/>
            <a:p>
              <a:endParaRPr lang="zh-CN" altLang="en-US"/>
            </a:p>
          </p:txBody>
        </p:sp>
        <p:sp>
          <p:nvSpPr>
            <p:cNvPr id="49205" name="Line 42"/>
            <p:cNvSpPr>
              <a:spLocks noChangeShapeType="1"/>
            </p:cNvSpPr>
            <p:nvPr/>
          </p:nvSpPr>
          <p:spPr bwMode="auto">
            <a:xfrm>
              <a:off x="1909" y="3168"/>
              <a:ext cx="816" cy="0"/>
            </a:xfrm>
            <a:prstGeom prst="line">
              <a:avLst/>
            </a:prstGeom>
            <a:noFill/>
            <a:ln w="28575">
              <a:solidFill>
                <a:srgbClr val="000000"/>
              </a:solidFill>
              <a:round/>
            </a:ln>
          </p:spPr>
          <p:txBody>
            <a:bodyPr anchor="ctr">
              <a:spAutoFit/>
            </a:bodyPr>
            <a:lstStyle/>
            <a:p>
              <a:endParaRPr lang="zh-CN" altLang="en-US"/>
            </a:p>
          </p:txBody>
        </p:sp>
        <p:sp>
          <p:nvSpPr>
            <p:cNvPr id="49206" name="Text Box 43"/>
            <p:cNvSpPr txBox="1">
              <a:spLocks noChangeArrowheads="1"/>
            </p:cNvSpPr>
            <p:nvPr/>
          </p:nvSpPr>
          <p:spPr bwMode="auto">
            <a:xfrm>
              <a:off x="1728" y="2116"/>
              <a:ext cx="1082" cy="250"/>
            </a:xfrm>
            <a:prstGeom prst="rect">
              <a:avLst/>
            </a:prstGeom>
            <a:noFill/>
            <a:ln w="38100">
              <a:noFill/>
              <a:miter lim="800000"/>
            </a:ln>
          </p:spPr>
          <p:txBody>
            <a:bodyPr wrap="none">
              <a:spAutoFit/>
            </a:bodyPr>
            <a:lstStyle/>
            <a:p>
              <a:pPr eaLnBrk="1" hangingPunct="1"/>
              <a:r>
                <a:rPr lang="zh-CN" altLang="en-US" sz="2000" dirty="0"/>
                <a:t>二阶间接索引</a:t>
              </a:r>
            </a:p>
          </p:txBody>
        </p:sp>
        <p:sp>
          <p:nvSpPr>
            <p:cNvPr id="49207" name="Rectangle 44"/>
            <p:cNvSpPr>
              <a:spLocks noChangeArrowheads="1"/>
            </p:cNvSpPr>
            <p:nvPr/>
          </p:nvSpPr>
          <p:spPr bwMode="auto">
            <a:xfrm>
              <a:off x="3194" y="2304"/>
              <a:ext cx="444" cy="228"/>
            </a:xfrm>
            <a:prstGeom prst="rect">
              <a:avLst/>
            </a:prstGeom>
            <a:solidFill>
              <a:schemeClr val="accent1"/>
            </a:solidFill>
            <a:ln w="28575">
              <a:solidFill>
                <a:srgbClr val="000000"/>
              </a:solidFill>
              <a:miter lim="800000"/>
            </a:ln>
          </p:spPr>
          <p:txBody>
            <a:bodyPr wrap="none" anchor="ctr">
              <a:spAutoFit/>
            </a:bodyPr>
            <a:lstStyle/>
            <a:p>
              <a:pPr eaLnBrk="1" hangingPunct="1"/>
              <a:endParaRPr lang="zh-CN" altLang="en-US"/>
            </a:p>
          </p:txBody>
        </p:sp>
        <p:sp>
          <p:nvSpPr>
            <p:cNvPr id="49208" name="Rectangle 45"/>
            <p:cNvSpPr>
              <a:spLocks noChangeArrowheads="1"/>
            </p:cNvSpPr>
            <p:nvPr/>
          </p:nvSpPr>
          <p:spPr bwMode="auto">
            <a:xfrm>
              <a:off x="3194" y="3120"/>
              <a:ext cx="444" cy="228"/>
            </a:xfrm>
            <a:prstGeom prst="rect">
              <a:avLst/>
            </a:prstGeom>
            <a:solidFill>
              <a:schemeClr val="accent1"/>
            </a:solidFill>
            <a:ln w="28575">
              <a:solidFill>
                <a:srgbClr val="000000"/>
              </a:solidFill>
              <a:miter lim="800000"/>
            </a:ln>
          </p:spPr>
          <p:txBody>
            <a:bodyPr wrap="none" anchor="ctr">
              <a:spAutoFit/>
            </a:bodyPr>
            <a:lstStyle/>
            <a:p>
              <a:pPr eaLnBrk="1" hangingPunct="1"/>
              <a:endParaRPr lang="zh-CN" altLang="en-US"/>
            </a:p>
          </p:txBody>
        </p:sp>
        <p:sp>
          <p:nvSpPr>
            <p:cNvPr id="49209" name="Rectangle 46"/>
            <p:cNvSpPr>
              <a:spLocks noChangeArrowheads="1"/>
            </p:cNvSpPr>
            <p:nvPr/>
          </p:nvSpPr>
          <p:spPr bwMode="auto">
            <a:xfrm>
              <a:off x="3194" y="2592"/>
              <a:ext cx="444" cy="228"/>
            </a:xfrm>
            <a:prstGeom prst="rect">
              <a:avLst/>
            </a:prstGeom>
            <a:solidFill>
              <a:schemeClr val="accent1"/>
            </a:solidFill>
            <a:ln w="28575">
              <a:solidFill>
                <a:srgbClr val="000000"/>
              </a:solidFill>
              <a:miter lim="800000"/>
            </a:ln>
          </p:spPr>
          <p:txBody>
            <a:bodyPr wrap="none" anchor="ctr">
              <a:spAutoFit/>
            </a:bodyPr>
            <a:lstStyle/>
            <a:p>
              <a:pPr eaLnBrk="1" hangingPunct="1"/>
              <a:endParaRPr lang="zh-CN" altLang="en-US"/>
            </a:p>
          </p:txBody>
        </p:sp>
        <p:sp>
          <p:nvSpPr>
            <p:cNvPr id="49210" name="Text Box 47"/>
            <p:cNvSpPr txBox="1">
              <a:spLocks noChangeArrowheads="1"/>
            </p:cNvSpPr>
            <p:nvPr/>
          </p:nvSpPr>
          <p:spPr bwMode="auto">
            <a:xfrm>
              <a:off x="2880" y="2054"/>
              <a:ext cx="1082" cy="250"/>
            </a:xfrm>
            <a:prstGeom prst="rect">
              <a:avLst/>
            </a:prstGeom>
            <a:noFill/>
            <a:ln w="38100">
              <a:noFill/>
              <a:miter lim="800000"/>
            </a:ln>
          </p:spPr>
          <p:txBody>
            <a:bodyPr wrap="none">
              <a:spAutoFit/>
            </a:bodyPr>
            <a:lstStyle/>
            <a:p>
              <a:pPr eaLnBrk="1" hangingPunct="1"/>
              <a:r>
                <a:rPr lang="zh-CN" altLang="en-US" sz="2000" dirty="0"/>
                <a:t>一阶间接索引</a:t>
              </a:r>
            </a:p>
          </p:txBody>
        </p:sp>
        <p:sp>
          <p:nvSpPr>
            <p:cNvPr id="49211" name="Line 48"/>
            <p:cNvSpPr>
              <a:spLocks noChangeShapeType="1"/>
            </p:cNvSpPr>
            <p:nvPr/>
          </p:nvSpPr>
          <p:spPr bwMode="auto">
            <a:xfrm>
              <a:off x="996" y="3024"/>
              <a:ext cx="864" cy="624"/>
            </a:xfrm>
            <a:prstGeom prst="line">
              <a:avLst/>
            </a:prstGeom>
            <a:noFill/>
            <a:ln w="38100">
              <a:solidFill>
                <a:srgbClr val="000000"/>
              </a:solidFill>
              <a:round/>
              <a:tailEnd type="triangle" w="med" len="med"/>
            </a:ln>
          </p:spPr>
          <p:txBody>
            <a:bodyPr anchor="ctr">
              <a:spAutoFit/>
            </a:bodyPr>
            <a:lstStyle/>
            <a:p>
              <a:endParaRPr lang="zh-CN" altLang="en-US"/>
            </a:p>
          </p:txBody>
        </p:sp>
        <p:sp>
          <p:nvSpPr>
            <p:cNvPr id="49212" name="Text Box 49"/>
            <p:cNvSpPr txBox="1">
              <a:spLocks noChangeArrowheads="1"/>
            </p:cNvSpPr>
            <p:nvPr/>
          </p:nvSpPr>
          <p:spPr bwMode="auto">
            <a:xfrm>
              <a:off x="74" y="1142"/>
              <a:ext cx="970" cy="250"/>
            </a:xfrm>
            <a:prstGeom prst="rect">
              <a:avLst/>
            </a:prstGeom>
            <a:noFill/>
            <a:ln w="38100">
              <a:noFill/>
              <a:miter lim="800000"/>
            </a:ln>
          </p:spPr>
          <p:txBody>
            <a:bodyPr wrap="none">
              <a:spAutoFit/>
            </a:bodyPr>
            <a:lstStyle/>
            <a:p>
              <a:pPr eaLnBrk="1" hangingPunct="1"/>
              <a:r>
                <a:rPr lang="en-US" altLang="zh-CN" sz="2000">
                  <a:solidFill>
                    <a:srgbClr val="FF0000"/>
                  </a:solidFill>
                </a:rPr>
                <a:t>UNIX inode</a:t>
              </a:r>
            </a:p>
          </p:txBody>
        </p:sp>
        <p:sp>
          <p:nvSpPr>
            <p:cNvPr id="49213" name="Rectangle 50"/>
            <p:cNvSpPr>
              <a:spLocks noChangeArrowheads="1"/>
            </p:cNvSpPr>
            <p:nvPr/>
          </p:nvSpPr>
          <p:spPr bwMode="auto">
            <a:xfrm>
              <a:off x="1860" y="3648"/>
              <a:ext cx="768" cy="432"/>
            </a:xfrm>
            <a:prstGeom prst="rect">
              <a:avLst/>
            </a:prstGeom>
            <a:solidFill>
              <a:schemeClr val="hlink"/>
            </a:solidFill>
            <a:ln w="9525" algn="ctr">
              <a:solidFill>
                <a:schemeClr val="tx1"/>
              </a:solidFill>
              <a:miter lim="800000"/>
            </a:ln>
          </p:spPr>
          <p:txBody>
            <a:bodyPr wrap="none" anchor="ctr"/>
            <a:lstStyle/>
            <a:p>
              <a:pPr eaLnBrk="1" hangingPunct="1"/>
              <a:endParaRPr lang="zh-CN" altLang="en-US"/>
            </a:p>
          </p:txBody>
        </p:sp>
        <p:sp>
          <p:nvSpPr>
            <p:cNvPr id="49214" name="Text Box 51"/>
            <p:cNvSpPr txBox="1">
              <a:spLocks noChangeArrowheads="1"/>
            </p:cNvSpPr>
            <p:nvPr/>
          </p:nvSpPr>
          <p:spPr bwMode="auto">
            <a:xfrm>
              <a:off x="1716" y="3398"/>
              <a:ext cx="1082" cy="250"/>
            </a:xfrm>
            <a:prstGeom prst="rect">
              <a:avLst/>
            </a:prstGeom>
            <a:noFill/>
            <a:ln w="38100">
              <a:noFill/>
              <a:miter lim="800000"/>
            </a:ln>
          </p:spPr>
          <p:txBody>
            <a:bodyPr wrap="none">
              <a:spAutoFit/>
            </a:bodyPr>
            <a:lstStyle/>
            <a:p>
              <a:pPr eaLnBrk="1" hangingPunct="1"/>
              <a:r>
                <a:rPr lang="zh-CN" altLang="en-US" sz="2000" dirty="0"/>
                <a:t>三阶间接索引</a:t>
              </a:r>
            </a:p>
          </p:txBody>
        </p:sp>
        <p:sp>
          <p:nvSpPr>
            <p:cNvPr id="49215" name="Rectangle 52"/>
            <p:cNvSpPr>
              <a:spLocks noChangeArrowheads="1"/>
            </p:cNvSpPr>
            <p:nvPr/>
          </p:nvSpPr>
          <p:spPr bwMode="auto">
            <a:xfrm>
              <a:off x="3108" y="3504"/>
              <a:ext cx="480" cy="240"/>
            </a:xfrm>
            <a:prstGeom prst="rect">
              <a:avLst/>
            </a:prstGeom>
            <a:solidFill>
              <a:srgbClr val="FF66CC"/>
            </a:solidFill>
            <a:ln w="28575">
              <a:solidFill>
                <a:srgbClr val="000000"/>
              </a:solidFill>
              <a:miter lim="800000"/>
            </a:ln>
          </p:spPr>
          <p:txBody>
            <a:bodyPr anchor="ctr">
              <a:spAutoFit/>
            </a:bodyPr>
            <a:lstStyle/>
            <a:p>
              <a:pPr eaLnBrk="1" hangingPunct="1"/>
              <a:endParaRPr lang="zh-CN" altLang="en-US"/>
            </a:p>
          </p:txBody>
        </p:sp>
        <p:sp>
          <p:nvSpPr>
            <p:cNvPr id="49216" name="Line 53"/>
            <p:cNvSpPr>
              <a:spLocks noChangeShapeType="1"/>
            </p:cNvSpPr>
            <p:nvPr/>
          </p:nvSpPr>
          <p:spPr bwMode="auto">
            <a:xfrm flipV="1">
              <a:off x="2628" y="3648"/>
              <a:ext cx="480" cy="96"/>
            </a:xfrm>
            <a:prstGeom prst="line">
              <a:avLst/>
            </a:prstGeom>
            <a:noFill/>
            <a:ln w="38100">
              <a:solidFill>
                <a:srgbClr val="000000"/>
              </a:solidFill>
              <a:round/>
              <a:tailEnd type="triangle" w="med" len="med"/>
            </a:ln>
          </p:spPr>
          <p:txBody>
            <a:bodyPr anchor="ctr">
              <a:spAutoFit/>
            </a:bodyPr>
            <a:lstStyle/>
            <a:p>
              <a:endParaRPr lang="zh-CN" altLang="en-US"/>
            </a:p>
          </p:txBody>
        </p:sp>
      </p:grpSp>
      <p:grpSp>
        <p:nvGrpSpPr>
          <p:cNvPr id="3" name="Group 54"/>
          <p:cNvGrpSpPr/>
          <p:nvPr/>
        </p:nvGrpSpPr>
        <p:grpSpPr bwMode="auto">
          <a:xfrm>
            <a:off x="5700713" y="3657600"/>
            <a:ext cx="3429000" cy="530225"/>
            <a:chOff x="3591" y="2393"/>
            <a:chExt cx="2160" cy="334"/>
          </a:xfrm>
        </p:grpSpPr>
        <p:sp>
          <p:nvSpPr>
            <p:cNvPr id="49166" name="Rectangle 55"/>
            <p:cNvSpPr>
              <a:spLocks noChangeArrowheads="1"/>
            </p:cNvSpPr>
            <p:nvPr/>
          </p:nvSpPr>
          <p:spPr bwMode="auto">
            <a:xfrm>
              <a:off x="3591" y="2393"/>
              <a:ext cx="2160" cy="334"/>
            </a:xfrm>
            <a:prstGeom prst="rect">
              <a:avLst/>
            </a:prstGeom>
            <a:noFill/>
            <a:ln w="9525">
              <a:noFill/>
              <a:miter lim="800000"/>
            </a:ln>
          </p:spPr>
          <p:txBody>
            <a:bodyPr>
              <a:spAutoFit/>
            </a:bodyPr>
            <a:lstStyle/>
            <a:p>
              <a:pPr lvl="1" eaLnBrk="1" hangingPunct="1">
                <a:lnSpc>
                  <a:spcPct val="120000"/>
                </a:lnSpc>
              </a:pPr>
              <a:r>
                <a:rPr lang="zh-CN" altLang="en-US" sz="2400">
                  <a:solidFill>
                    <a:srgbClr val="FF0000"/>
                  </a:solidFill>
                </a:rPr>
                <a:t>可以表示很大的文件</a:t>
              </a:r>
            </a:p>
          </p:txBody>
        </p:sp>
        <p:pic>
          <p:nvPicPr>
            <p:cNvPr id="49167" name="Picture 56"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4" name="Group 57"/>
          <p:cNvGrpSpPr/>
          <p:nvPr/>
        </p:nvGrpSpPr>
        <p:grpSpPr bwMode="auto">
          <a:xfrm>
            <a:off x="5700713" y="4205288"/>
            <a:ext cx="3429000" cy="530225"/>
            <a:chOff x="3591" y="2393"/>
            <a:chExt cx="2160" cy="334"/>
          </a:xfrm>
        </p:grpSpPr>
        <p:sp>
          <p:nvSpPr>
            <p:cNvPr id="49164" name="Rectangle 58"/>
            <p:cNvSpPr>
              <a:spLocks noChangeArrowheads="1"/>
            </p:cNvSpPr>
            <p:nvPr/>
          </p:nvSpPr>
          <p:spPr bwMode="auto">
            <a:xfrm>
              <a:off x="3591" y="2393"/>
              <a:ext cx="2160" cy="334"/>
            </a:xfrm>
            <a:prstGeom prst="rect">
              <a:avLst/>
            </a:prstGeom>
            <a:noFill/>
            <a:ln w="9525">
              <a:noFill/>
              <a:miter lim="800000"/>
            </a:ln>
          </p:spPr>
          <p:txBody>
            <a:bodyPr>
              <a:spAutoFit/>
            </a:bodyPr>
            <a:lstStyle/>
            <a:p>
              <a:pPr lvl="1" eaLnBrk="1" hangingPunct="1">
                <a:lnSpc>
                  <a:spcPct val="120000"/>
                </a:lnSpc>
              </a:pPr>
              <a:r>
                <a:rPr lang="zh-CN" altLang="en-US" sz="2400">
                  <a:solidFill>
                    <a:srgbClr val="FF0000"/>
                  </a:solidFill>
                </a:rPr>
                <a:t>很小的文件高效访问</a:t>
              </a:r>
            </a:p>
          </p:txBody>
        </p:sp>
        <p:pic>
          <p:nvPicPr>
            <p:cNvPr id="49165" name="Picture 59"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grpSp>
        <p:nvGrpSpPr>
          <p:cNvPr id="5" name="Group 60"/>
          <p:cNvGrpSpPr/>
          <p:nvPr/>
        </p:nvGrpSpPr>
        <p:grpSpPr bwMode="auto">
          <a:xfrm>
            <a:off x="5700713" y="4757738"/>
            <a:ext cx="3429000" cy="968375"/>
            <a:chOff x="3591" y="2393"/>
            <a:chExt cx="2160" cy="610"/>
          </a:xfrm>
        </p:grpSpPr>
        <p:sp>
          <p:nvSpPr>
            <p:cNvPr id="49162" name="Rectangle 61"/>
            <p:cNvSpPr>
              <a:spLocks noChangeArrowheads="1"/>
            </p:cNvSpPr>
            <p:nvPr/>
          </p:nvSpPr>
          <p:spPr bwMode="auto">
            <a:xfrm>
              <a:off x="3591" y="2393"/>
              <a:ext cx="2160" cy="610"/>
            </a:xfrm>
            <a:prstGeom prst="rect">
              <a:avLst/>
            </a:prstGeom>
            <a:noFill/>
            <a:ln w="9525">
              <a:noFill/>
              <a:miter lim="800000"/>
            </a:ln>
          </p:spPr>
          <p:txBody>
            <a:bodyPr>
              <a:spAutoFit/>
            </a:bodyPr>
            <a:lstStyle/>
            <a:p>
              <a:pPr lvl="1" eaLnBrk="1" hangingPunct="1">
                <a:lnSpc>
                  <a:spcPct val="120000"/>
                </a:lnSpc>
              </a:pPr>
              <a:r>
                <a:rPr lang="zh-CN" altLang="en-US" sz="2400">
                  <a:solidFill>
                    <a:srgbClr val="FF0000"/>
                  </a:solidFill>
                </a:rPr>
                <a:t>中等大小的文件访问速度也不慢</a:t>
              </a:r>
              <a:r>
                <a:rPr lang="en-US" altLang="zh-CN" sz="2400">
                  <a:solidFill>
                    <a:srgbClr val="FF0000"/>
                  </a:solidFill>
                </a:rPr>
                <a:t>!</a:t>
              </a:r>
            </a:p>
          </p:txBody>
        </p:sp>
        <p:pic>
          <p:nvPicPr>
            <p:cNvPr id="49163" name="Picture 62" descr="j0115835"/>
            <p:cNvPicPr>
              <a:picLocks noChangeAspect="1" noChangeArrowheads="1"/>
            </p:cNvPicPr>
            <p:nvPr/>
          </p:nvPicPr>
          <p:blipFill>
            <a:blip r:embed="rId2" cstate="print"/>
            <a:srcRect/>
            <a:stretch>
              <a:fillRect/>
            </a:stretch>
          </p:blipFill>
          <p:spPr bwMode="auto">
            <a:xfrm>
              <a:off x="3755" y="2516"/>
              <a:ext cx="119" cy="121"/>
            </a:xfrm>
            <a:prstGeom prst="rect">
              <a:avLst/>
            </a:prstGeom>
            <a:noFill/>
            <a:ln w="9525">
              <a:noFill/>
              <a:miter lim="800000"/>
              <a:headEnd/>
              <a:tailEnd/>
            </a:ln>
          </p:spPr>
        </p:pic>
      </p:grpSp>
      <p:sp>
        <p:nvSpPr>
          <p:cNvPr id="532543" name="AutoShape 63"/>
          <p:cNvSpPr>
            <a:spLocks noChangeArrowheads="1"/>
          </p:cNvSpPr>
          <p:nvPr/>
        </p:nvSpPr>
        <p:spPr bwMode="auto">
          <a:xfrm rot="10800000">
            <a:off x="6324600" y="5791200"/>
            <a:ext cx="2362200" cy="914400"/>
          </a:xfrm>
          <a:prstGeom prst="wedgeRoundRectCallout">
            <a:avLst>
              <a:gd name="adj1" fmla="val 57995"/>
              <a:gd name="adj2" fmla="val 70481"/>
              <a:gd name="adj3" fmla="val 16667"/>
            </a:avLst>
          </a:prstGeom>
          <a:solidFill>
            <a:schemeClr val="bg1"/>
          </a:solidFill>
          <a:ln w="9525">
            <a:solidFill>
              <a:schemeClr val="tx1"/>
            </a:solidFill>
            <a:miter lim="800000"/>
          </a:ln>
        </p:spPr>
        <p:txBody>
          <a:bodyPr rot="10800000"/>
          <a:lstStyle/>
          <a:p>
            <a:pPr algn="ctr" eaLnBrk="1" hangingPunct="1"/>
            <a:r>
              <a:rPr lang="zh-CN" altLang="en-US" sz="2400"/>
              <a:t>这就是通用操作系统的魅力</a:t>
            </a:r>
            <a:r>
              <a:rPr lang="en-US" altLang="zh-CN" sz="2400"/>
              <a:t>!</a:t>
            </a:r>
            <a:endParaRPr lang="zh-CN" altLang="zh-CN" sz="2400">
              <a:sym typeface="Symbol" panose="05050102010706020507" pitchFamily="18" charset="2"/>
            </a:endParaRPr>
          </a:p>
        </p:txBody>
      </p:sp>
      <p:sp>
        <p:nvSpPr>
          <p:cNvPr id="532544" name="AutoShape 64"/>
          <p:cNvSpPr/>
          <p:nvPr/>
        </p:nvSpPr>
        <p:spPr bwMode="auto">
          <a:xfrm>
            <a:off x="5791200" y="3886200"/>
            <a:ext cx="304800" cy="1752600"/>
          </a:xfrm>
          <a:prstGeom prst="leftBrace">
            <a:avLst>
              <a:gd name="adj1" fmla="val 47917"/>
              <a:gd name="adj2" fmla="val 50000"/>
            </a:avLst>
          </a:prstGeom>
          <a:noFill/>
          <a:ln w="28575">
            <a:solidFill>
              <a:srgbClr val="FF0000"/>
            </a:solidFill>
            <a:rou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dissolve">
                                      <p:cBhvr>
                                        <p:cTn id="7" dur="500"/>
                                        <p:tgtEl>
                                          <p:spTgt spid="5324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2544"/>
                                        </p:tgtEl>
                                        <p:attrNameLst>
                                          <p:attrName>style.visibility</p:attrName>
                                        </p:attrNameLst>
                                      </p:cBhvr>
                                      <p:to>
                                        <p:strVal val="visible"/>
                                      </p:to>
                                    </p:set>
                                    <p:animEffect transition="in" filter="dissolve">
                                      <p:cBhvr>
                                        <p:cTn id="32" dur="500"/>
                                        <p:tgtEl>
                                          <p:spTgt spid="53254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32543"/>
                                        </p:tgtEl>
                                        <p:attrNameLst>
                                          <p:attrName>style.visibility</p:attrName>
                                        </p:attrNameLst>
                                      </p:cBhvr>
                                      <p:to>
                                        <p:strVal val="visible"/>
                                      </p:to>
                                    </p:set>
                                    <p:animEffect transition="in" filter="dissolve">
                                      <p:cBhvr>
                                        <p:cTn id="35" dur="500"/>
                                        <p:tgtEl>
                                          <p:spTgt spid="532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nimBg="1"/>
      <p:bldP spid="532543" grpId="0" animBg="1"/>
      <p:bldP spid="53254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磁盘与文件总结</a:t>
            </a:r>
          </a:p>
        </p:txBody>
      </p:sp>
      <p:pic>
        <p:nvPicPr>
          <p:cNvPr id="50179" name="Picture 3" descr="j0297707"/>
          <p:cNvPicPr>
            <a:picLocks noChangeAspect="1" noChangeArrowheads="1"/>
          </p:cNvPicPr>
          <p:nvPr/>
        </p:nvPicPr>
        <p:blipFill>
          <a:blip r:embed="rId2" cstate="print"/>
          <a:srcRect/>
          <a:stretch>
            <a:fillRect/>
          </a:stretch>
        </p:blipFill>
        <p:spPr bwMode="auto">
          <a:xfrm>
            <a:off x="8029575" y="0"/>
            <a:ext cx="1114425" cy="1371600"/>
          </a:xfrm>
          <a:prstGeom prst="rect">
            <a:avLst/>
          </a:prstGeom>
          <a:noFill/>
          <a:ln w="9525">
            <a:noFill/>
            <a:miter lim="800000"/>
            <a:headEnd/>
            <a:tailEnd/>
          </a:ln>
        </p:spPr>
      </p:pic>
      <p:sp>
        <p:nvSpPr>
          <p:cNvPr id="539652" name="Rectangle 4"/>
          <p:cNvSpPr>
            <a:spLocks noChangeArrowheads="1"/>
          </p:cNvSpPr>
          <p:nvPr/>
        </p:nvSpPr>
        <p:spPr bwMode="auto">
          <a:xfrm>
            <a:off x="307975" y="1054100"/>
            <a:ext cx="7921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t>磁盘也是一种重要的外设 </a:t>
            </a:r>
            <a:r>
              <a:rPr lang="zh-CN" altLang="en-US" sz="2400">
                <a:sym typeface="Symbol" panose="05050102010706020507" pitchFamily="18" charset="2"/>
              </a:rPr>
              <a:t> 磁盘提供了大容量存储</a:t>
            </a:r>
            <a:endParaRPr lang="zh-CN" altLang="en-US" sz="2400">
              <a:solidFill>
                <a:srgbClr val="FF0000"/>
              </a:solidFill>
            </a:endParaRPr>
          </a:p>
        </p:txBody>
      </p:sp>
      <p:sp>
        <p:nvSpPr>
          <p:cNvPr id="539653" name="Rectangle 5"/>
          <p:cNvSpPr>
            <a:spLocks noChangeArrowheads="1"/>
          </p:cNvSpPr>
          <p:nvPr/>
        </p:nvSpPr>
        <p:spPr bwMode="auto">
          <a:xfrm>
            <a:off x="304800" y="1614488"/>
            <a:ext cx="8610600"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sym typeface="Symbol" panose="05050102010706020507" pitchFamily="18" charset="2"/>
              </a:rPr>
              <a:t>管理外设首先需要了解外设  认识磁盘结构和读写</a:t>
            </a:r>
            <a:endParaRPr lang="zh-CN" altLang="zh-CN" sz="2400">
              <a:sym typeface="Symbol" panose="05050102010706020507" pitchFamily="18" charset="2"/>
            </a:endParaRPr>
          </a:p>
        </p:txBody>
      </p:sp>
      <p:sp>
        <p:nvSpPr>
          <p:cNvPr id="539654" name="Rectangle 6"/>
          <p:cNvSpPr>
            <a:spLocks noChangeArrowheads="1"/>
          </p:cNvSpPr>
          <p:nvPr/>
        </p:nvSpPr>
        <p:spPr bwMode="auto">
          <a:xfrm>
            <a:off x="304800" y="2224088"/>
            <a:ext cx="8610600"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sym typeface="Symbol" panose="05050102010706020507" pitchFamily="18" charset="2"/>
              </a:rPr>
              <a:t>磁盘结构</a:t>
            </a:r>
            <a:r>
              <a:rPr lang="en-US" altLang="zh-CN" sz="2400">
                <a:sym typeface="Symbol" panose="05050102010706020507" pitchFamily="18" charset="2"/>
              </a:rPr>
              <a:t>(</a:t>
            </a:r>
            <a:r>
              <a:rPr lang="zh-CN" altLang="en-US" sz="2400">
                <a:sym typeface="Symbol" panose="05050102010706020507" pitchFamily="18" charset="2"/>
              </a:rPr>
              <a:t>读写</a:t>
            </a:r>
            <a:r>
              <a:rPr lang="en-US" altLang="zh-CN" sz="2400">
                <a:sym typeface="Symbol" panose="05050102010706020507" pitchFamily="18" charset="2"/>
              </a:rPr>
              <a:t>)</a:t>
            </a:r>
            <a:r>
              <a:rPr lang="zh-CN" altLang="en-US" sz="2400">
                <a:sym typeface="Symbol" panose="05050102010706020507" pitchFamily="18" charset="2"/>
              </a:rPr>
              <a:t>柱面</a:t>
            </a:r>
            <a:r>
              <a:rPr lang="en-US" altLang="zh-CN" sz="2400">
                <a:sym typeface="Symbol" panose="05050102010706020507" pitchFamily="18" charset="2"/>
              </a:rPr>
              <a:t>(</a:t>
            </a:r>
            <a:r>
              <a:rPr lang="zh-CN" altLang="en-US" sz="2400">
                <a:sym typeface="Symbol" panose="05050102010706020507" pitchFamily="18" charset="2"/>
              </a:rPr>
              <a:t>寻道</a:t>
            </a:r>
            <a:r>
              <a:rPr lang="en-US" altLang="zh-CN" sz="2400">
                <a:sym typeface="Symbol" panose="05050102010706020507" pitchFamily="18" charset="2"/>
              </a:rPr>
              <a:t>)/</a:t>
            </a:r>
            <a:r>
              <a:rPr lang="zh-CN" altLang="en-US" sz="2400">
                <a:sym typeface="Symbol" panose="05050102010706020507" pitchFamily="18" charset="2"/>
              </a:rPr>
              <a:t>磁头</a:t>
            </a:r>
            <a:r>
              <a:rPr lang="en-US" altLang="zh-CN" sz="2400">
                <a:sym typeface="Symbol" panose="05050102010706020507" pitchFamily="18" charset="2"/>
              </a:rPr>
              <a:t>(</a:t>
            </a:r>
            <a:r>
              <a:rPr lang="zh-CN" altLang="en-US" sz="2400">
                <a:sym typeface="Symbol" panose="05050102010706020507" pitchFamily="18" charset="2"/>
              </a:rPr>
              <a:t>选磁头</a:t>
            </a:r>
            <a:r>
              <a:rPr lang="en-US" altLang="zh-CN" sz="2400">
                <a:sym typeface="Symbol" panose="05050102010706020507" pitchFamily="18" charset="2"/>
              </a:rPr>
              <a:t>)/</a:t>
            </a:r>
            <a:r>
              <a:rPr lang="zh-CN" altLang="en-US" sz="2400">
                <a:sym typeface="Symbol" panose="05050102010706020507" pitchFamily="18" charset="2"/>
              </a:rPr>
              <a:t>扇区</a:t>
            </a:r>
            <a:r>
              <a:rPr lang="en-US" altLang="zh-CN" sz="2400">
                <a:sym typeface="Symbol" panose="05050102010706020507" pitchFamily="18" charset="2"/>
              </a:rPr>
              <a:t>(</a:t>
            </a:r>
            <a:r>
              <a:rPr lang="zh-CN" altLang="en-US" sz="2400">
                <a:sym typeface="Symbol" panose="05050102010706020507" pitchFamily="18" charset="2"/>
              </a:rPr>
              <a:t>旋转</a:t>
            </a:r>
            <a:r>
              <a:rPr lang="en-US" altLang="zh-CN" sz="2400">
                <a:sym typeface="Symbol" panose="05050102010706020507" pitchFamily="18" charset="2"/>
              </a:rPr>
              <a:t>)</a:t>
            </a:r>
            <a:r>
              <a:rPr lang="zh-CN" altLang="en-US" sz="2400">
                <a:sym typeface="Symbol" panose="05050102010706020507" pitchFamily="18" charset="2"/>
              </a:rPr>
              <a:t>传输</a:t>
            </a:r>
          </a:p>
        </p:txBody>
      </p:sp>
      <p:sp>
        <p:nvSpPr>
          <p:cNvPr id="539655" name="Rectangle 7"/>
          <p:cNvSpPr>
            <a:spLocks noChangeArrowheads="1"/>
          </p:cNvSpPr>
          <p:nvPr/>
        </p:nvSpPr>
        <p:spPr bwMode="auto">
          <a:xfrm>
            <a:off x="304800" y="2765425"/>
            <a:ext cx="8610600"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sym typeface="Symbol" panose="05050102010706020507" pitchFamily="18" charset="2"/>
              </a:rPr>
              <a:t>通过扇区编号来直接访问磁盘  </a:t>
            </a:r>
            <a:r>
              <a:rPr lang="zh-CN" altLang="en-US" sz="2400">
                <a:solidFill>
                  <a:srgbClr val="FF0000"/>
                </a:solidFill>
                <a:sym typeface="Symbol" panose="05050102010706020507" pitchFamily="18" charset="2"/>
              </a:rPr>
              <a:t>生磁盘</a:t>
            </a:r>
            <a:r>
              <a:rPr lang="zh-CN" altLang="en-US" sz="2400">
                <a:sym typeface="Symbol" panose="05050102010706020507" pitchFamily="18" charset="2"/>
              </a:rPr>
              <a:t>  交换分区 </a:t>
            </a:r>
          </a:p>
        </p:txBody>
      </p:sp>
      <p:sp>
        <p:nvSpPr>
          <p:cNvPr id="539656" name="Rectangle 8"/>
          <p:cNvSpPr>
            <a:spLocks noChangeArrowheads="1"/>
          </p:cNvSpPr>
          <p:nvPr/>
        </p:nvSpPr>
        <p:spPr bwMode="auto">
          <a:xfrm>
            <a:off x="304800" y="3402013"/>
            <a:ext cx="8610600"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en-US" altLang="zh-CN" sz="2400">
                <a:sym typeface="Symbol" panose="05050102010706020507" pitchFamily="18" charset="2"/>
              </a:rPr>
              <a:t>Linux</a:t>
            </a:r>
            <a:r>
              <a:rPr lang="zh-CN" altLang="en-US" sz="2400">
                <a:sym typeface="Symbol" panose="05050102010706020507" pitchFamily="18" charset="2"/>
              </a:rPr>
              <a:t>交换分区实现  虚拟内存技术就完整了</a:t>
            </a:r>
          </a:p>
        </p:txBody>
      </p:sp>
      <p:sp>
        <p:nvSpPr>
          <p:cNvPr id="539657" name="Rectangle 9"/>
          <p:cNvSpPr>
            <a:spLocks noChangeArrowheads="1"/>
          </p:cNvSpPr>
          <p:nvPr/>
        </p:nvSpPr>
        <p:spPr bwMode="auto">
          <a:xfrm>
            <a:off x="304800" y="4621213"/>
            <a:ext cx="8610600"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sym typeface="Symbol" panose="05050102010706020507" pitchFamily="18" charset="2"/>
              </a:rPr>
              <a:t>熟磁盘</a:t>
            </a:r>
            <a:r>
              <a:rPr lang="en-US" altLang="zh-CN" sz="2400">
                <a:sym typeface="Symbol" panose="05050102010706020507" pitchFamily="18" charset="2"/>
              </a:rPr>
              <a:t>: </a:t>
            </a:r>
            <a:r>
              <a:rPr lang="zh-CN" altLang="en-US" sz="2400">
                <a:sym typeface="Symbol" panose="05050102010706020507" pitchFamily="18" charset="2"/>
              </a:rPr>
              <a:t>有意义的扇区集合</a:t>
            </a:r>
            <a:r>
              <a:rPr lang="zh-CN" altLang="en-US" sz="2400">
                <a:solidFill>
                  <a:srgbClr val="FF0000"/>
                </a:solidFill>
                <a:sym typeface="Symbol" panose="05050102010706020507" pitchFamily="18" charset="2"/>
              </a:rPr>
              <a:t> </a:t>
            </a:r>
            <a:r>
              <a:rPr lang="zh-CN" altLang="en-US" sz="2400">
                <a:sym typeface="Symbol" panose="05050102010706020507" pitchFamily="18" charset="2"/>
              </a:rPr>
              <a:t> 文件  字符流到扇区的映射</a:t>
            </a:r>
          </a:p>
        </p:txBody>
      </p:sp>
      <p:sp>
        <p:nvSpPr>
          <p:cNvPr id="539658" name="Rectangle 10"/>
          <p:cNvSpPr>
            <a:spLocks noChangeArrowheads="1"/>
          </p:cNvSpPr>
          <p:nvPr/>
        </p:nvSpPr>
        <p:spPr bwMode="auto">
          <a:xfrm>
            <a:off x="304800" y="4011613"/>
            <a:ext cx="8610600" cy="865187"/>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a:sym typeface="Symbol" panose="05050102010706020507" pitchFamily="18" charset="2"/>
              </a:rPr>
              <a:t>生磁盘让用户使用是不合适的  </a:t>
            </a:r>
            <a:r>
              <a:rPr lang="en-US" altLang="zh-CN" sz="2400">
                <a:solidFill>
                  <a:srgbClr val="FF0000"/>
                </a:solidFill>
                <a:sym typeface="Symbol" panose="05050102010706020507" pitchFamily="18" charset="2"/>
              </a:rPr>
              <a:t>Cooked Disk</a:t>
            </a:r>
          </a:p>
        </p:txBody>
      </p:sp>
      <p:sp>
        <p:nvSpPr>
          <p:cNvPr id="539659" name="Rectangle 11"/>
          <p:cNvSpPr>
            <a:spLocks noChangeArrowheads="1"/>
          </p:cNvSpPr>
          <p:nvPr/>
        </p:nvSpPr>
        <p:spPr bwMode="auto">
          <a:xfrm>
            <a:off x="304800" y="5257800"/>
            <a:ext cx="8610600"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400" dirty="0">
                <a:sym typeface="Symbol" panose="05050102010706020507" pitchFamily="18" charset="2"/>
              </a:rPr>
              <a:t>映射方案  连续</a:t>
            </a:r>
            <a:r>
              <a:rPr lang="en-US" altLang="zh-CN" sz="2400" dirty="0">
                <a:sym typeface="Symbol" panose="05050102010706020507" pitchFamily="18" charset="2"/>
              </a:rPr>
              <a:t>(</a:t>
            </a:r>
            <a:r>
              <a:rPr lang="zh-CN" altLang="en-US" sz="2400" dirty="0">
                <a:sym typeface="Symbol" panose="05050102010706020507" pitchFamily="18" charset="2"/>
              </a:rPr>
              <a:t>象数组</a:t>
            </a:r>
            <a:r>
              <a:rPr lang="en-US" altLang="zh-CN" sz="2400" dirty="0">
                <a:sym typeface="Symbol" panose="05050102010706020507" pitchFamily="18" charset="2"/>
              </a:rPr>
              <a:t>)  </a:t>
            </a:r>
            <a:r>
              <a:rPr lang="zh-CN" altLang="en-US" sz="2400" dirty="0">
                <a:sym typeface="Symbol" panose="05050102010706020507" pitchFamily="18" charset="2"/>
              </a:rPr>
              <a:t>链式</a:t>
            </a:r>
            <a:r>
              <a:rPr lang="en-US" altLang="zh-CN" sz="2400" dirty="0">
                <a:sym typeface="Symbol" panose="05050102010706020507" pitchFamily="18" charset="2"/>
              </a:rPr>
              <a:t>(</a:t>
            </a:r>
            <a:r>
              <a:rPr lang="zh-CN" altLang="en-US" sz="2400" dirty="0">
                <a:sym typeface="Symbol" panose="05050102010706020507" pitchFamily="18" charset="2"/>
              </a:rPr>
              <a:t>象指针</a:t>
            </a:r>
            <a:r>
              <a:rPr lang="en-US" altLang="zh-CN" sz="2400" dirty="0">
                <a:sym typeface="Symbol" panose="05050102010706020507" pitchFamily="18" charset="2"/>
              </a:rPr>
              <a:t>)  </a:t>
            </a:r>
            <a:r>
              <a:rPr lang="zh-CN" altLang="en-US" sz="2400" dirty="0">
                <a:sym typeface="Symbol" panose="05050102010706020507" pitchFamily="18" charset="2"/>
              </a:rPr>
              <a:t>索引</a:t>
            </a:r>
            <a:r>
              <a:rPr lang="en-US" altLang="zh-CN" sz="2400" dirty="0">
                <a:sym typeface="Symbol" panose="05050102010706020507" pitchFamily="18" charset="2"/>
              </a:rPr>
              <a:t>(</a:t>
            </a:r>
            <a:r>
              <a:rPr lang="zh-CN" altLang="en-US" sz="2400" dirty="0">
                <a:sym typeface="Symbol" panose="05050102010706020507" pitchFamily="18" charset="2"/>
              </a:rPr>
              <a:t>页表</a:t>
            </a:r>
            <a:r>
              <a:rPr lang="en-US" altLang="zh-CN" sz="2400" dirty="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dissolve">
                                      <p:cBhvr>
                                        <p:cTn id="7" dur="500"/>
                                        <p:tgtEl>
                                          <p:spTgt spid="5396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9653"/>
                                        </p:tgtEl>
                                        <p:attrNameLst>
                                          <p:attrName>style.visibility</p:attrName>
                                        </p:attrNameLst>
                                      </p:cBhvr>
                                      <p:to>
                                        <p:strVal val="visible"/>
                                      </p:to>
                                    </p:set>
                                    <p:animEffect transition="in" filter="dissolve">
                                      <p:cBhvr>
                                        <p:cTn id="12" dur="500"/>
                                        <p:tgtEl>
                                          <p:spTgt spid="5396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9654"/>
                                        </p:tgtEl>
                                        <p:attrNameLst>
                                          <p:attrName>style.visibility</p:attrName>
                                        </p:attrNameLst>
                                      </p:cBhvr>
                                      <p:to>
                                        <p:strVal val="visible"/>
                                      </p:to>
                                    </p:set>
                                    <p:animEffect transition="in" filter="dissolve">
                                      <p:cBhvr>
                                        <p:cTn id="17" dur="500"/>
                                        <p:tgtEl>
                                          <p:spTgt spid="5396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9655"/>
                                        </p:tgtEl>
                                        <p:attrNameLst>
                                          <p:attrName>style.visibility</p:attrName>
                                        </p:attrNameLst>
                                      </p:cBhvr>
                                      <p:to>
                                        <p:strVal val="visible"/>
                                      </p:to>
                                    </p:set>
                                    <p:animEffect transition="in" filter="dissolve">
                                      <p:cBhvr>
                                        <p:cTn id="22" dur="500"/>
                                        <p:tgtEl>
                                          <p:spTgt spid="53965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9656"/>
                                        </p:tgtEl>
                                        <p:attrNameLst>
                                          <p:attrName>style.visibility</p:attrName>
                                        </p:attrNameLst>
                                      </p:cBhvr>
                                      <p:to>
                                        <p:strVal val="visible"/>
                                      </p:to>
                                    </p:set>
                                    <p:animEffect transition="in" filter="dissolve">
                                      <p:cBhvr>
                                        <p:cTn id="27" dur="500"/>
                                        <p:tgtEl>
                                          <p:spTgt spid="53965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39658"/>
                                        </p:tgtEl>
                                        <p:attrNameLst>
                                          <p:attrName>style.visibility</p:attrName>
                                        </p:attrNameLst>
                                      </p:cBhvr>
                                      <p:to>
                                        <p:strVal val="visible"/>
                                      </p:to>
                                    </p:set>
                                    <p:animEffect transition="in" filter="dissolve">
                                      <p:cBhvr>
                                        <p:cTn id="32" dur="500"/>
                                        <p:tgtEl>
                                          <p:spTgt spid="5396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39657"/>
                                        </p:tgtEl>
                                        <p:attrNameLst>
                                          <p:attrName>style.visibility</p:attrName>
                                        </p:attrNameLst>
                                      </p:cBhvr>
                                      <p:to>
                                        <p:strVal val="visible"/>
                                      </p:to>
                                    </p:set>
                                    <p:animEffect transition="in" filter="dissolve">
                                      <p:cBhvr>
                                        <p:cTn id="37" dur="500"/>
                                        <p:tgtEl>
                                          <p:spTgt spid="53965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39659"/>
                                        </p:tgtEl>
                                        <p:attrNameLst>
                                          <p:attrName>style.visibility</p:attrName>
                                        </p:attrNameLst>
                                      </p:cBhvr>
                                      <p:to>
                                        <p:strVal val="visible"/>
                                      </p:to>
                                    </p:set>
                                    <p:animEffect transition="in" filter="dissolve">
                                      <p:cBhvr>
                                        <p:cTn id="42" dur="500"/>
                                        <p:tgtEl>
                                          <p:spTgt spid="539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p:bldP spid="539653" grpId="0"/>
      <p:bldP spid="539654" grpId="0"/>
      <p:bldP spid="539655" grpId="0"/>
      <p:bldP spid="539656" grpId="0"/>
      <p:bldP spid="539657" grpId="0"/>
      <p:bldP spid="539658" grpId="0"/>
      <p:bldP spid="5396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a:t>C-LOOK</a:t>
            </a:r>
            <a:r>
              <a:rPr lang="zh-CN" altLang="en-US"/>
              <a:t>磁盘调度</a:t>
            </a:r>
          </a:p>
        </p:txBody>
      </p:sp>
      <p:grpSp>
        <p:nvGrpSpPr>
          <p:cNvPr id="2" name="Group 4"/>
          <p:cNvGrpSpPr/>
          <p:nvPr/>
        </p:nvGrpSpPr>
        <p:grpSpPr bwMode="auto">
          <a:xfrm>
            <a:off x="152400" y="990600"/>
            <a:ext cx="8153400" cy="1255713"/>
            <a:chOff x="672" y="2160"/>
            <a:chExt cx="4320" cy="791"/>
          </a:xfrm>
        </p:grpSpPr>
        <p:sp>
          <p:nvSpPr>
            <p:cNvPr id="51240" name="Rectangle 5"/>
            <p:cNvSpPr>
              <a:spLocks noChangeArrowheads="1"/>
            </p:cNvSpPr>
            <p:nvPr/>
          </p:nvSpPr>
          <p:spPr bwMode="auto">
            <a:xfrm>
              <a:off x="672" y="2160"/>
              <a:ext cx="4320" cy="791"/>
            </a:xfrm>
            <a:prstGeom prst="rect">
              <a:avLst/>
            </a:prstGeom>
            <a:noFill/>
            <a:ln w="9525">
              <a:noFill/>
              <a:miter lim="800000"/>
            </a:ln>
          </p:spPr>
          <p:txBody>
            <a:bodyPr>
              <a:spAutoFit/>
            </a:bodyPr>
            <a:lstStyle/>
            <a:p>
              <a:pPr lvl="1" eaLnBrk="1" hangingPunct="1">
                <a:lnSpc>
                  <a:spcPct val="140000"/>
                </a:lnSpc>
              </a:pPr>
              <a:r>
                <a:rPr lang="zh-CN" altLang="en-US" sz="1800"/>
                <a:t>继续该实例</a:t>
              </a:r>
              <a:r>
                <a:rPr lang="en-US" altLang="zh-CN" sz="1800"/>
                <a:t>: </a:t>
              </a:r>
              <a:r>
                <a:rPr lang="zh-CN" altLang="en-US" sz="1800"/>
                <a:t>磁头开始位置</a:t>
              </a:r>
              <a:r>
                <a:rPr lang="en-US" altLang="zh-CN" sz="1800"/>
                <a:t>=53</a:t>
              </a:r>
              <a:r>
                <a:rPr lang="zh-CN" altLang="en-US" sz="1800"/>
                <a:t>，磁头向高磁道移动，复位地址为低磁道</a:t>
              </a:r>
            </a:p>
            <a:p>
              <a:pPr lvl="1" eaLnBrk="1" hangingPunct="1">
                <a:lnSpc>
                  <a:spcPct val="140000"/>
                </a:lnSpc>
              </a:pPr>
              <a:r>
                <a:rPr lang="zh-CN" altLang="en-US" sz="1800"/>
                <a:t>请求队列</a:t>
              </a:r>
              <a:r>
                <a:rPr lang="en-US" altLang="zh-CN" sz="1800"/>
                <a:t>=98, 183, 37, 122, 14, 124, 65, 67</a:t>
              </a:r>
            </a:p>
          </p:txBody>
        </p:sp>
        <p:pic>
          <p:nvPicPr>
            <p:cNvPr id="51241" name="Picture 6" descr="j0115835"/>
            <p:cNvPicPr>
              <a:picLocks noChangeAspect="1" noChangeArrowheads="1"/>
            </p:cNvPicPr>
            <p:nvPr/>
          </p:nvPicPr>
          <p:blipFill>
            <a:blip r:embed="rId3" cstate="print"/>
            <a:srcRect/>
            <a:stretch>
              <a:fillRect/>
            </a:stretch>
          </p:blipFill>
          <p:spPr bwMode="auto">
            <a:xfrm>
              <a:off x="837" y="2314"/>
              <a:ext cx="119" cy="121"/>
            </a:xfrm>
            <a:prstGeom prst="rect">
              <a:avLst/>
            </a:prstGeom>
            <a:noFill/>
            <a:ln w="9525">
              <a:noFill/>
              <a:miter lim="800000"/>
              <a:headEnd/>
              <a:tailEnd/>
            </a:ln>
          </p:spPr>
        </p:pic>
      </p:grpSp>
      <p:grpSp>
        <p:nvGrpSpPr>
          <p:cNvPr id="3" name="Group 7"/>
          <p:cNvGrpSpPr/>
          <p:nvPr/>
        </p:nvGrpSpPr>
        <p:grpSpPr bwMode="auto">
          <a:xfrm>
            <a:off x="552450" y="1752600"/>
            <a:ext cx="7372350" cy="1019175"/>
            <a:chOff x="816" y="1806"/>
            <a:chExt cx="4644" cy="642"/>
          </a:xfrm>
        </p:grpSpPr>
        <p:sp>
          <p:nvSpPr>
            <p:cNvPr id="51217" name="Rectangle 8"/>
            <p:cNvSpPr>
              <a:spLocks noChangeArrowheads="1"/>
            </p:cNvSpPr>
            <p:nvPr/>
          </p:nvSpPr>
          <p:spPr bwMode="auto">
            <a:xfrm>
              <a:off x="912" y="2112"/>
              <a:ext cx="4368" cy="336"/>
            </a:xfrm>
            <a:prstGeom prst="rect">
              <a:avLst/>
            </a:prstGeom>
            <a:solidFill>
              <a:schemeClr val="hlink"/>
            </a:solidFill>
            <a:ln w="9525" algn="ctr">
              <a:solidFill>
                <a:schemeClr val="tx1"/>
              </a:solidFill>
              <a:miter lim="800000"/>
            </a:ln>
          </p:spPr>
          <p:txBody>
            <a:bodyPr wrap="none" anchor="ctr"/>
            <a:lstStyle/>
            <a:p>
              <a:pPr eaLnBrk="1" hangingPunct="1"/>
              <a:endParaRPr lang="zh-CN" altLang="en-US" sz="1800"/>
            </a:p>
          </p:txBody>
        </p:sp>
        <p:sp>
          <p:nvSpPr>
            <p:cNvPr id="51218" name="Line 9"/>
            <p:cNvSpPr>
              <a:spLocks noChangeShapeType="1"/>
            </p:cNvSpPr>
            <p:nvPr/>
          </p:nvSpPr>
          <p:spPr bwMode="auto">
            <a:xfrm>
              <a:off x="912" y="2016"/>
              <a:ext cx="0" cy="96"/>
            </a:xfrm>
            <a:prstGeom prst="line">
              <a:avLst/>
            </a:prstGeom>
            <a:noFill/>
            <a:ln w="28575">
              <a:solidFill>
                <a:schemeClr val="tx1"/>
              </a:solidFill>
              <a:round/>
            </a:ln>
          </p:spPr>
          <p:txBody>
            <a:bodyPr/>
            <a:lstStyle/>
            <a:p>
              <a:endParaRPr lang="zh-CN" altLang="en-US"/>
            </a:p>
          </p:txBody>
        </p:sp>
        <p:sp>
          <p:nvSpPr>
            <p:cNvPr id="51219" name="Text Box 10"/>
            <p:cNvSpPr txBox="1">
              <a:spLocks noChangeArrowheads="1"/>
            </p:cNvSpPr>
            <p:nvPr/>
          </p:nvSpPr>
          <p:spPr bwMode="auto">
            <a:xfrm>
              <a:off x="816"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0</a:t>
              </a:r>
            </a:p>
          </p:txBody>
        </p:sp>
        <p:sp>
          <p:nvSpPr>
            <p:cNvPr id="51220" name="Line 11"/>
            <p:cNvSpPr>
              <a:spLocks noChangeShapeType="1"/>
            </p:cNvSpPr>
            <p:nvPr/>
          </p:nvSpPr>
          <p:spPr bwMode="auto">
            <a:xfrm>
              <a:off x="1134" y="2010"/>
              <a:ext cx="0" cy="96"/>
            </a:xfrm>
            <a:prstGeom prst="line">
              <a:avLst/>
            </a:prstGeom>
            <a:noFill/>
            <a:ln w="28575">
              <a:solidFill>
                <a:schemeClr val="tx1"/>
              </a:solidFill>
              <a:round/>
            </a:ln>
          </p:spPr>
          <p:txBody>
            <a:bodyPr/>
            <a:lstStyle/>
            <a:p>
              <a:endParaRPr lang="zh-CN" altLang="en-US"/>
            </a:p>
          </p:txBody>
        </p:sp>
        <p:sp>
          <p:nvSpPr>
            <p:cNvPr id="51221" name="Text Box 12"/>
            <p:cNvSpPr txBox="1">
              <a:spLocks noChangeArrowheads="1"/>
            </p:cNvSpPr>
            <p:nvPr/>
          </p:nvSpPr>
          <p:spPr bwMode="auto">
            <a:xfrm>
              <a:off x="978" y="1806"/>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14</a:t>
              </a:r>
            </a:p>
          </p:txBody>
        </p:sp>
        <p:sp>
          <p:nvSpPr>
            <p:cNvPr id="51222" name="Line 13"/>
            <p:cNvSpPr>
              <a:spLocks noChangeShapeType="1"/>
            </p:cNvSpPr>
            <p:nvPr/>
          </p:nvSpPr>
          <p:spPr bwMode="auto">
            <a:xfrm>
              <a:off x="1452" y="2016"/>
              <a:ext cx="0" cy="96"/>
            </a:xfrm>
            <a:prstGeom prst="line">
              <a:avLst/>
            </a:prstGeom>
            <a:noFill/>
            <a:ln w="28575">
              <a:solidFill>
                <a:schemeClr val="tx1"/>
              </a:solidFill>
              <a:round/>
            </a:ln>
          </p:spPr>
          <p:txBody>
            <a:bodyPr/>
            <a:lstStyle/>
            <a:p>
              <a:endParaRPr lang="zh-CN" altLang="en-US"/>
            </a:p>
          </p:txBody>
        </p:sp>
        <p:sp>
          <p:nvSpPr>
            <p:cNvPr id="51223" name="Text Box 14"/>
            <p:cNvSpPr txBox="1">
              <a:spLocks noChangeArrowheads="1"/>
            </p:cNvSpPr>
            <p:nvPr/>
          </p:nvSpPr>
          <p:spPr bwMode="auto">
            <a:xfrm>
              <a:off x="1296"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37</a:t>
              </a:r>
            </a:p>
          </p:txBody>
        </p:sp>
        <p:sp>
          <p:nvSpPr>
            <p:cNvPr id="51224" name="Line 15"/>
            <p:cNvSpPr>
              <a:spLocks noChangeShapeType="1"/>
            </p:cNvSpPr>
            <p:nvPr/>
          </p:nvSpPr>
          <p:spPr bwMode="auto">
            <a:xfrm>
              <a:off x="1836" y="2016"/>
              <a:ext cx="0" cy="96"/>
            </a:xfrm>
            <a:prstGeom prst="line">
              <a:avLst/>
            </a:prstGeom>
            <a:noFill/>
            <a:ln w="28575">
              <a:solidFill>
                <a:schemeClr val="tx1"/>
              </a:solidFill>
              <a:round/>
            </a:ln>
          </p:spPr>
          <p:txBody>
            <a:bodyPr/>
            <a:lstStyle/>
            <a:p>
              <a:endParaRPr lang="zh-CN" altLang="en-US"/>
            </a:p>
          </p:txBody>
        </p:sp>
        <p:sp>
          <p:nvSpPr>
            <p:cNvPr id="51225" name="Text Box 16"/>
            <p:cNvSpPr txBox="1">
              <a:spLocks noChangeArrowheads="1"/>
            </p:cNvSpPr>
            <p:nvPr/>
          </p:nvSpPr>
          <p:spPr bwMode="auto">
            <a:xfrm>
              <a:off x="1680"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53</a:t>
              </a:r>
            </a:p>
          </p:txBody>
        </p:sp>
        <p:sp>
          <p:nvSpPr>
            <p:cNvPr id="51226" name="Line 17"/>
            <p:cNvSpPr>
              <a:spLocks noChangeShapeType="1"/>
            </p:cNvSpPr>
            <p:nvPr/>
          </p:nvSpPr>
          <p:spPr bwMode="auto">
            <a:xfrm>
              <a:off x="2028" y="2016"/>
              <a:ext cx="0" cy="96"/>
            </a:xfrm>
            <a:prstGeom prst="line">
              <a:avLst/>
            </a:prstGeom>
            <a:noFill/>
            <a:ln w="28575">
              <a:solidFill>
                <a:schemeClr val="tx1"/>
              </a:solidFill>
              <a:round/>
            </a:ln>
          </p:spPr>
          <p:txBody>
            <a:bodyPr/>
            <a:lstStyle/>
            <a:p>
              <a:endParaRPr lang="zh-CN" altLang="en-US"/>
            </a:p>
          </p:txBody>
        </p:sp>
        <p:sp>
          <p:nvSpPr>
            <p:cNvPr id="51227" name="Text Box 18"/>
            <p:cNvSpPr txBox="1">
              <a:spLocks noChangeArrowheads="1"/>
            </p:cNvSpPr>
            <p:nvPr/>
          </p:nvSpPr>
          <p:spPr bwMode="auto">
            <a:xfrm>
              <a:off x="1872"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65</a:t>
              </a:r>
            </a:p>
          </p:txBody>
        </p:sp>
        <p:sp>
          <p:nvSpPr>
            <p:cNvPr id="51228" name="Line 19"/>
            <p:cNvSpPr>
              <a:spLocks noChangeShapeType="1"/>
            </p:cNvSpPr>
            <p:nvPr/>
          </p:nvSpPr>
          <p:spPr bwMode="auto">
            <a:xfrm>
              <a:off x="2220" y="2016"/>
              <a:ext cx="0" cy="96"/>
            </a:xfrm>
            <a:prstGeom prst="line">
              <a:avLst/>
            </a:prstGeom>
            <a:noFill/>
            <a:ln w="28575">
              <a:solidFill>
                <a:schemeClr val="tx1"/>
              </a:solidFill>
              <a:round/>
            </a:ln>
          </p:spPr>
          <p:txBody>
            <a:bodyPr/>
            <a:lstStyle/>
            <a:p>
              <a:endParaRPr lang="zh-CN" altLang="en-US"/>
            </a:p>
          </p:txBody>
        </p:sp>
        <p:sp>
          <p:nvSpPr>
            <p:cNvPr id="51229" name="Text Box 20"/>
            <p:cNvSpPr txBox="1">
              <a:spLocks noChangeArrowheads="1"/>
            </p:cNvSpPr>
            <p:nvPr/>
          </p:nvSpPr>
          <p:spPr bwMode="auto">
            <a:xfrm>
              <a:off x="2064"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67</a:t>
              </a:r>
            </a:p>
          </p:txBody>
        </p:sp>
        <p:sp>
          <p:nvSpPr>
            <p:cNvPr id="51230" name="Line 21"/>
            <p:cNvSpPr>
              <a:spLocks noChangeShapeType="1"/>
            </p:cNvSpPr>
            <p:nvPr/>
          </p:nvSpPr>
          <p:spPr bwMode="auto">
            <a:xfrm>
              <a:off x="2988" y="2016"/>
              <a:ext cx="0" cy="96"/>
            </a:xfrm>
            <a:prstGeom prst="line">
              <a:avLst/>
            </a:prstGeom>
            <a:noFill/>
            <a:ln w="28575">
              <a:solidFill>
                <a:schemeClr val="tx1"/>
              </a:solidFill>
              <a:round/>
            </a:ln>
          </p:spPr>
          <p:txBody>
            <a:bodyPr/>
            <a:lstStyle/>
            <a:p>
              <a:endParaRPr lang="zh-CN" altLang="en-US"/>
            </a:p>
          </p:txBody>
        </p:sp>
        <p:sp>
          <p:nvSpPr>
            <p:cNvPr id="51231" name="Text Box 22"/>
            <p:cNvSpPr txBox="1">
              <a:spLocks noChangeArrowheads="1"/>
            </p:cNvSpPr>
            <p:nvPr/>
          </p:nvSpPr>
          <p:spPr bwMode="auto">
            <a:xfrm>
              <a:off x="2832" y="1812"/>
              <a:ext cx="336"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98</a:t>
              </a:r>
            </a:p>
          </p:txBody>
        </p:sp>
        <p:sp>
          <p:nvSpPr>
            <p:cNvPr id="51232" name="Line 23"/>
            <p:cNvSpPr>
              <a:spLocks noChangeShapeType="1"/>
            </p:cNvSpPr>
            <p:nvPr/>
          </p:nvSpPr>
          <p:spPr bwMode="auto">
            <a:xfrm>
              <a:off x="3564" y="2016"/>
              <a:ext cx="0" cy="96"/>
            </a:xfrm>
            <a:prstGeom prst="line">
              <a:avLst/>
            </a:prstGeom>
            <a:noFill/>
            <a:ln w="28575">
              <a:solidFill>
                <a:schemeClr val="tx1"/>
              </a:solidFill>
              <a:round/>
            </a:ln>
          </p:spPr>
          <p:txBody>
            <a:bodyPr/>
            <a:lstStyle/>
            <a:p>
              <a:endParaRPr lang="zh-CN" altLang="en-US"/>
            </a:p>
          </p:txBody>
        </p:sp>
        <p:sp>
          <p:nvSpPr>
            <p:cNvPr id="51233" name="Text Box 24"/>
            <p:cNvSpPr txBox="1">
              <a:spLocks noChangeArrowheads="1"/>
            </p:cNvSpPr>
            <p:nvPr/>
          </p:nvSpPr>
          <p:spPr bwMode="auto">
            <a:xfrm>
              <a:off x="3360" y="1812"/>
              <a:ext cx="384"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122</a:t>
              </a:r>
            </a:p>
          </p:txBody>
        </p:sp>
        <p:sp>
          <p:nvSpPr>
            <p:cNvPr id="51234" name="Line 25"/>
            <p:cNvSpPr>
              <a:spLocks noChangeShapeType="1"/>
            </p:cNvSpPr>
            <p:nvPr/>
          </p:nvSpPr>
          <p:spPr bwMode="auto">
            <a:xfrm>
              <a:off x="3852" y="2016"/>
              <a:ext cx="0" cy="96"/>
            </a:xfrm>
            <a:prstGeom prst="line">
              <a:avLst/>
            </a:prstGeom>
            <a:noFill/>
            <a:ln w="28575">
              <a:solidFill>
                <a:schemeClr val="tx1"/>
              </a:solidFill>
              <a:round/>
            </a:ln>
          </p:spPr>
          <p:txBody>
            <a:bodyPr/>
            <a:lstStyle/>
            <a:p>
              <a:endParaRPr lang="zh-CN" altLang="en-US"/>
            </a:p>
          </p:txBody>
        </p:sp>
        <p:sp>
          <p:nvSpPr>
            <p:cNvPr id="51235" name="Text Box 26"/>
            <p:cNvSpPr txBox="1">
              <a:spLocks noChangeArrowheads="1"/>
            </p:cNvSpPr>
            <p:nvPr/>
          </p:nvSpPr>
          <p:spPr bwMode="auto">
            <a:xfrm>
              <a:off x="3648" y="1812"/>
              <a:ext cx="480"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124</a:t>
              </a:r>
            </a:p>
          </p:txBody>
        </p:sp>
        <p:sp>
          <p:nvSpPr>
            <p:cNvPr id="51236" name="Line 27"/>
            <p:cNvSpPr>
              <a:spLocks noChangeShapeType="1"/>
            </p:cNvSpPr>
            <p:nvPr/>
          </p:nvSpPr>
          <p:spPr bwMode="auto">
            <a:xfrm>
              <a:off x="4764" y="2016"/>
              <a:ext cx="0" cy="96"/>
            </a:xfrm>
            <a:prstGeom prst="line">
              <a:avLst/>
            </a:prstGeom>
            <a:noFill/>
            <a:ln w="28575">
              <a:solidFill>
                <a:schemeClr val="tx1"/>
              </a:solidFill>
              <a:round/>
            </a:ln>
          </p:spPr>
          <p:txBody>
            <a:bodyPr/>
            <a:lstStyle/>
            <a:p>
              <a:endParaRPr lang="zh-CN" altLang="en-US"/>
            </a:p>
          </p:txBody>
        </p:sp>
        <p:sp>
          <p:nvSpPr>
            <p:cNvPr id="51237" name="Text Box 28"/>
            <p:cNvSpPr txBox="1">
              <a:spLocks noChangeArrowheads="1"/>
            </p:cNvSpPr>
            <p:nvPr/>
          </p:nvSpPr>
          <p:spPr bwMode="auto">
            <a:xfrm>
              <a:off x="4560" y="1812"/>
              <a:ext cx="384"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183</a:t>
              </a:r>
            </a:p>
          </p:txBody>
        </p:sp>
        <p:sp>
          <p:nvSpPr>
            <p:cNvPr id="51238" name="Line 29"/>
            <p:cNvSpPr>
              <a:spLocks noChangeShapeType="1"/>
            </p:cNvSpPr>
            <p:nvPr/>
          </p:nvSpPr>
          <p:spPr bwMode="auto">
            <a:xfrm>
              <a:off x="5280" y="2016"/>
              <a:ext cx="0" cy="96"/>
            </a:xfrm>
            <a:prstGeom prst="line">
              <a:avLst/>
            </a:prstGeom>
            <a:noFill/>
            <a:ln w="28575">
              <a:solidFill>
                <a:schemeClr val="tx1"/>
              </a:solidFill>
              <a:round/>
            </a:ln>
          </p:spPr>
          <p:txBody>
            <a:bodyPr/>
            <a:lstStyle/>
            <a:p>
              <a:endParaRPr lang="zh-CN" altLang="en-US"/>
            </a:p>
          </p:txBody>
        </p:sp>
        <p:sp>
          <p:nvSpPr>
            <p:cNvPr id="51239" name="Text Box 30"/>
            <p:cNvSpPr txBox="1">
              <a:spLocks noChangeArrowheads="1"/>
            </p:cNvSpPr>
            <p:nvPr/>
          </p:nvSpPr>
          <p:spPr bwMode="auto">
            <a:xfrm>
              <a:off x="5040" y="1812"/>
              <a:ext cx="420" cy="233"/>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199</a:t>
              </a:r>
            </a:p>
          </p:txBody>
        </p:sp>
      </p:grpSp>
      <p:grpSp>
        <p:nvGrpSpPr>
          <p:cNvPr id="4" name="组合 1"/>
          <p:cNvGrpSpPr/>
          <p:nvPr/>
        </p:nvGrpSpPr>
        <p:grpSpPr bwMode="auto">
          <a:xfrm>
            <a:off x="360363" y="3721100"/>
            <a:ext cx="3451225" cy="2276475"/>
            <a:chOff x="5048250" y="4371975"/>
            <a:chExt cx="3451225" cy="2276475"/>
          </a:xfrm>
        </p:grpSpPr>
        <p:cxnSp>
          <p:nvCxnSpPr>
            <p:cNvPr id="51207" name="直接连接符 4"/>
            <p:cNvCxnSpPr>
              <a:cxnSpLocks noChangeShapeType="1"/>
            </p:cNvCxnSpPr>
            <p:nvPr/>
          </p:nvCxnSpPr>
          <p:spPr bwMode="auto">
            <a:xfrm>
              <a:off x="5810250" y="5397500"/>
              <a:ext cx="742950" cy="457200"/>
            </a:xfrm>
            <a:prstGeom prst="line">
              <a:avLst/>
            </a:prstGeom>
            <a:noFill/>
            <a:ln w="9525" algn="ctr">
              <a:solidFill>
                <a:schemeClr val="tx1"/>
              </a:solidFill>
              <a:round/>
            </a:ln>
          </p:spPr>
        </p:cxnSp>
        <p:cxnSp>
          <p:nvCxnSpPr>
            <p:cNvPr id="51208" name="直接连接符 6"/>
            <p:cNvCxnSpPr>
              <a:cxnSpLocks noChangeShapeType="1"/>
            </p:cNvCxnSpPr>
            <p:nvPr/>
          </p:nvCxnSpPr>
          <p:spPr bwMode="auto">
            <a:xfrm>
              <a:off x="6572250" y="4437063"/>
              <a:ext cx="1371600" cy="809625"/>
            </a:xfrm>
            <a:prstGeom prst="line">
              <a:avLst/>
            </a:prstGeom>
            <a:noFill/>
            <a:ln w="9525" algn="ctr">
              <a:solidFill>
                <a:schemeClr val="tx1"/>
              </a:solidFill>
              <a:round/>
            </a:ln>
          </p:spPr>
        </p:cxnSp>
        <p:sp>
          <p:nvSpPr>
            <p:cNvPr id="51209" name="TextBox 7"/>
            <p:cNvSpPr txBox="1">
              <a:spLocks noChangeArrowheads="1"/>
            </p:cNvSpPr>
            <p:nvPr/>
          </p:nvSpPr>
          <p:spPr bwMode="auto">
            <a:xfrm>
              <a:off x="8229600" y="5997575"/>
              <a:ext cx="269875" cy="400050"/>
            </a:xfrm>
            <a:prstGeom prst="rect">
              <a:avLst/>
            </a:prstGeom>
            <a:noFill/>
            <a:ln w="9525">
              <a:noFill/>
              <a:miter lim="800000"/>
            </a:ln>
          </p:spPr>
          <p:txBody>
            <a:bodyPr wrap="none">
              <a:spAutoFit/>
            </a:bodyPr>
            <a:lstStyle/>
            <a:p>
              <a:pPr eaLnBrk="1" hangingPunct="1"/>
              <a:r>
                <a:rPr lang="en-US" altLang="zh-CN" sz="2000"/>
                <a:t>t</a:t>
              </a:r>
              <a:endParaRPr lang="zh-CN" altLang="en-US" sz="2000"/>
            </a:p>
          </p:txBody>
        </p:sp>
        <p:cxnSp>
          <p:nvCxnSpPr>
            <p:cNvPr id="51210" name="直接箭头连接符 9"/>
            <p:cNvCxnSpPr>
              <a:cxnSpLocks noChangeShapeType="1"/>
              <a:endCxn id="51209" idx="1"/>
            </p:cNvCxnSpPr>
            <p:nvPr/>
          </p:nvCxnSpPr>
          <p:spPr bwMode="auto">
            <a:xfrm>
              <a:off x="5429250" y="6197600"/>
              <a:ext cx="2800350" cy="0"/>
            </a:xfrm>
            <a:prstGeom prst="straightConnector1">
              <a:avLst/>
            </a:prstGeom>
            <a:noFill/>
            <a:ln w="9525" algn="ctr">
              <a:solidFill>
                <a:schemeClr val="tx1"/>
              </a:solidFill>
              <a:round/>
              <a:tailEnd type="arrow" w="med" len="med"/>
            </a:ln>
          </p:spPr>
        </p:cxnSp>
        <p:cxnSp>
          <p:nvCxnSpPr>
            <p:cNvPr id="51211" name="直接箭头连接符 11"/>
            <p:cNvCxnSpPr>
              <a:cxnSpLocks noChangeShapeType="1"/>
            </p:cNvCxnSpPr>
            <p:nvPr/>
          </p:nvCxnSpPr>
          <p:spPr bwMode="auto">
            <a:xfrm flipV="1">
              <a:off x="5429250" y="4371975"/>
              <a:ext cx="0" cy="1825625"/>
            </a:xfrm>
            <a:prstGeom prst="straightConnector1">
              <a:avLst/>
            </a:prstGeom>
            <a:noFill/>
            <a:ln w="9525" algn="ctr">
              <a:solidFill>
                <a:schemeClr val="tx1"/>
              </a:solidFill>
              <a:round/>
              <a:tailEnd type="arrow" w="med" len="med"/>
            </a:ln>
          </p:spPr>
        </p:cxnSp>
        <p:cxnSp>
          <p:nvCxnSpPr>
            <p:cNvPr id="14" name="直接连接符 13"/>
            <p:cNvCxnSpPr/>
            <p:nvPr/>
          </p:nvCxnSpPr>
          <p:spPr bwMode="auto">
            <a:xfrm>
              <a:off x="6553200" y="4448175"/>
              <a:ext cx="0" cy="17494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a:off x="5810250" y="5397500"/>
              <a:ext cx="226695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214" name="TextBox 85"/>
            <p:cNvSpPr txBox="1">
              <a:spLocks noChangeArrowheads="1"/>
            </p:cNvSpPr>
            <p:nvPr/>
          </p:nvSpPr>
          <p:spPr bwMode="auto">
            <a:xfrm>
              <a:off x="5048250" y="4400550"/>
              <a:ext cx="369888" cy="400050"/>
            </a:xfrm>
            <a:prstGeom prst="rect">
              <a:avLst/>
            </a:prstGeom>
            <a:noFill/>
            <a:ln w="9525">
              <a:noFill/>
              <a:miter lim="800000"/>
            </a:ln>
          </p:spPr>
          <p:txBody>
            <a:bodyPr wrap="none">
              <a:spAutoFit/>
            </a:bodyPr>
            <a:lstStyle/>
            <a:p>
              <a:pPr eaLnBrk="1" hangingPunct="1"/>
              <a:r>
                <a:rPr lang="en-US" altLang="zh-CN" sz="2000"/>
                <a:t>C</a:t>
              </a:r>
              <a:endParaRPr lang="zh-CN" altLang="en-US" sz="2000"/>
            </a:p>
          </p:txBody>
        </p:sp>
        <p:sp>
          <p:nvSpPr>
            <p:cNvPr id="51215" name="TextBox 86"/>
            <p:cNvSpPr txBox="1">
              <a:spLocks noChangeArrowheads="1"/>
            </p:cNvSpPr>
            <p:nvPr/>
          </p:nvSpPr>
          <p:spPr bwMode="auto">
            <a:xfrm>
              <a:off x="5410200" y="6248400"/>
              <a:ext cx="812800" cy="400050"/>
            </a:xfrm>
            <a:prstGeom prst="rect">
              <a:avLst/>
            </a:prstGeom>
            <a:noFill/>
            <a:ln w="9525">
              <a:noFill/>
              <a:miter lim="800000"/>
            </a:ln>
          </p:spPr>
          <p:txBody>
            <a:bodyPr wrap="none">
              <a:spAutoFit/>
            </a:bodyPr>
            <a:lstStyle/>
            <a:p>
              <a:pPr eaLnBrk="1" hangingPunct="1"/>
              <a:r>
                <a:rPr lang="en-US" altLang="zh-CN" sz="2000"/>
                <a:t>Head</a:t>
              </a:r>
              <a:endParaRPr lang="zh-CN" altLang="en-US" sz="2000"/>
            </a:p>
          </p:txBody>
        </p:sp>
        <p:sp>
          <p:nvSpPr>
            <p:cNvPr id="51216" name="TextBox 87"/>
            <p:cNvSpPr txBox="1">
              <a:spLocks noChangeArrowheads="1"/>
            </p:cNvSpPr>
            <p:nvPr/>
          </p:nvSpPr>
          <p:spPr bwMode="auto">
            <a:xfrm>
              <a:off x="7499350" y="6248400"/>
              <a:ext cx="755650" cy="400050"/>
            </a:xfrm>
            <a:prstGeom prst="rect">
              <a:avLst/>
            </a:prstGeom>
            <a:noFill/>
            <a:ln w="9525">
              <a:noFill/>
              <a:miter lim="800000"/>
            </a:ln>
          </p:spPr>
          <p:txBody>
            <a:bodyPr wrap="none">
              <a:spAutoFit/>
            </a:bodyPr>
            <a:lstStyle/>
            <a:p>
              <a:pPr eaLnBrk="1" hangingPunct="1"/>
              <a:r>
                <a:rPr lang="en-US" altLang="zh-CN" sz="2000"/>
                <a:t>Rear</a:t>
              </a:r>
              <a:endParaRPr lang="zh-CN" altLang="en-US" sz="2000"/>
            </a:p>
          </p:txBody>
        </p:sp>
      </p:grpSp>
      <p:sp>
        <p:nvSpPr>
          <p:cNvPr id="51206" name="TextBox 2"/>
          <p:cNvSpPr txBox="1">
            <a:spLocks noChangeArrowheads="1"/>
          </p:cNvSpPr>
          <p:nvPr/>
        </p:nvSpPr>
        <p:spPr bwMode="auto">
          <a:xfrm>
            <a:off x="4800600" y="3949700"/>
            <a:ext cx="3886200" cy="892175"/>
          </a:xfrm>
          <a:prstGeom prst="rect">
            <a:avLst/>
          </a:prstGeom>
          <a:noFill/>
          <a:ln w="9525">
            <a:noFill/>
            <a:miter lim="800000"/>
          </a:ln>
        </p:spPr>
        <p:txBody>
          <a:bodyPr>
            <a:spAutoFit/>
          </a:bodyPr>
          <a:lstStyle/>
          <a:p>
            <a:pPr eaLnBrk="1" hangingPunct="1"/>
            <a:r>
              <a:rPr lang="zh-CN" altLang="en-US"/>
              <a:t>首先给出寻到序列，然后建立队列？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endParaRPr lang="zh-CN" altLang="en-US" dirty="0"/>
          </a:p>
        </p:txBody>
      </p:sp>
      <p:sp>
        <p:nvSpPr>
          <p:cNvPr id="3" name="内容占位符 2"/>
          <p:cNvSpPr>
            <a:spLocks noGrp="1"/>
          </p:cNvSpPr>
          <p:nvPr>
            <p:ph sz="half" idx="1"/>
          </p:nvPr>
        </p:nvSpPr>
        <p:spPr>
          <a:xfrm>
            <a:off x="612775" y="1268413"/>
            <a:ext cx="7312025" cy="4525962"/>
          </a:xfrm>
        </p:spPr>
        <p:txBody>
          <a:bodyPr/>
          <a:lstStyle/>
          <a:p>
            <a:r>
              <a:rPr lang="en-US" altLang="zh-CN" dirty="0" err="1"/>
              <a:t>jffs2</a:t>
            </a:r>
            <a:r>
              <a:rPr lang="en-US" altLang="zh-CN" dirty="0"/>
              <a:t>\</a:t>
            </a:r>
            <a:r>
              <a:rPr lang="en-US" altLang="zh-CN" dirty="0" err="1"/>
              <a:t>ramfs</a:t>
            </a:r>
            <a:r>
              <a:rPr lang="en-US" altLang="zh-CN" dirty="0"/>
              <a:t>\</a:t>
            </a:r>
            <a:r>
              <a:rPr lang="en-US" altLang="zh-CN" dirty="0" err="1"/>
              <a:t>ext4</a:t>
            </a:r>
            <a:r>
              <a:rPr lang="en-US" altLang="zh-CN" dirty="0"/>
              <a:t> </a:t>
            </a:r>
            <a:r>
              <a:rPr lang="zh-CN" altLang="en-US" dirty="0"/>
              <a:t>任选其一，文件系统综合分析，要画出流程图，原理图等。</a:t>
            </a:r>
            <a:endParaRPr lang="en-US" altLang="zh-CN" dirty="0"/>
          </a:p>
          <a:p>
            <a:r>
              <a:rPr lang="zh-CN" altLang="en-US" dirty="0"/>
              <a:t>报告不少于</a:t>
            </a:r>
            <a:r>
              <a:rPr lang="en-US" altLang="zh-CN" dirty="0"/>
              <a:t>5</a:t>
            </a:r>
            <a:r>
              <a:rPr lang="zh-CN" altLang="en-US" dirty="0"/>
              <a:t>页。</a:t>
            </a:r>
            <a:endParaRPr lang="en-US" altLang="zh-CN" dirty="0"/>
          </a:p>
          <a:p>
            <a:r>
              <a:rPr lang="zh-CN" altLang="en-US" dirty="0"/>
              <a:t>提交时间，</a:t>
            </a:r>
            <a:r>
              <a:rPr lang="en-US" altLang="zh-CN" dirty="0"/>
              <a:t>6</a:t>
            </a:r>
            <a:r>
              <a:rPr lang="zh-CN" altLang="en-US" dirty="0"/>
              <a:t>月</a:t>
            </a:r>
            <a:r>
              <a:rPr lang="en-US" altLang="zh-CN" dirty="0"/>
              <a:t>10</a:t>
            </a:r>
            <a:r>
              <a:rPr lang="zh-CN" altLang="en-US" dirty="0"/>
              <a:t>号以前。</a:t>
            </a:r>
            <a:endParaRPr lang="en-US" altLang="zh-CN" dirty="0"/>
          </a:p>
          <a:p>
            <a:r>
              <a:rPr lang="en-US" altLang="zh-CN" dirty="0">
                <a:hlinkClick r:id="rId2"/>
              </a:rPr>
              <a:t>qumingcheng@hit.edu.cn</a:t>
            </a:r>
            <a:endParaRPr lang="en-US" altLang="zh-CN" dirty="0"/>
          </a:p>
          <a:p>
            <a:r>
              <a:rPr lang="zh-CN" altLang="en-US"/>
              <a:t>邮件名：姓名</a:t>
            </a:r>
            <a:r>
              <a:rPr lang="zh-CN" altLang="en-US" dirty="0"/>
              <a:t>学号</a:t>
            </a:r>
            <a:r>
              <a:rPr lang="en-US" altLang="zh-CN" dirty="0"/>
              <a:t>+OS</a:t>
            </a:r>
            <a:r>
              <a:rPr lang="zh-CN" altLang="en-US" dirty="0"/>
              <a:t>作业</a:t>
            </a:r>
            <a:r>
              <a:rPr lang="en-US" altLang="zh-CN" dirty="0"/>
              <a:t>2</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认识一下磁盘</a:t>
            </a:r>
          </a:p>
        </p:txBody>
      </p:sp>
      <p:graphicFrame>
        <p:nvGraphicFramePr>
          <p:cNvPr id="2050" name="Object 3"/>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p:nvPr/>
        </p:nvGrpSpPr>
        <p:grpSpPr bwMode="auto">
          <a:xfrm>
            <a:off x="457200" y="4191000"/>
            <a:ext cx="3138488" cy="1808163"/>
            <a:chOff x="2919" y="432"/>
            <a:chExt cx="2169" cy="1271"/>
          </a:xfrm>
        </p:grpSpPr>
        <p:sp>
          <p:nvSpPr>
            <p:cNvPr id="2089" name="Oval 7"/>
            <p:cNvSpPr>
              <a:spLocks noChangeArrowheads="1"/>
            </p:cNvSpPr>
            <p:nvPr/>
          </p:nvSpPr>
          <p:spPr bwMode="auto">
            <a:xfrm rot="4930609">
              <a:off x="3774" y="389"/>
              <a:ext cx="1271" cy="1357"/>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90" name="Oval 8"/>
            <p:cNvSpPr>
              <a:spLocks noChangeArrowheads="1"/>
            </p:cNvSpPr>
            <p:nvPr/>
          </p:nvSpPr>
          <p:spPr bwMode="auto">
            <a:xfrm rot="4930609">
              <a:off x="3917" y="541"/>
              <a:ext cx="985" cy="1053"/>
            </a:xfrm>
            <a:prstGeom prst="ellipse">
              <a:avLst/>
            </a:prstGeom>
            <a:solidFill>
              <a:srgbClr val="FF66CC"/>
            </a:solidFill>
            <a:ln w="25400">
              <a:solidFill>
                <a:schemeClr val="tx1"/>
              </a:solidFill>
              <a:round/>
            </a:ln>
          </p:spPr>
          <p:txBody>
            <a:bodyPr wrap="none" anchor="ctr"/>
            <a:lstStyle/>
            <a:p>
              <a:pPr eaLnBrk="1" hangingPunct="1"/>
              <a:endParaRPr lang="zh-CN" altLang="en-US"/>
            </a:p>
          </p:txBody>
        </p:sp>
        <p:sp>
          <p:nvSpPr>
            <p:cNvPr id="2091" name="Oval 9"/>
            <p:cNvSpPr>
              <a:spLocks noChangeArrowheads="1"/>
            </p:cNvSpPr>
            <p:nvPr/>
          </p:nvSpPr>
          <p:spPr bwMode="auto">
            <a:xfrm rot="4930609">
              <a:off x="4059" y="693"/>
              <a:ext cx="701" cy="749"/>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92" name="Line 10"/>
            <p:cNvSpPr>
              <a:spLocks noChangeShapeType="1"/>
            </p:cNvSpPr>
            <p:nvPr/>
          </p:nvSpPr>
          <p:spPr bwMode="auto">
            <a:xfrm rot="4930609">
              <a:off x="3958" y="1060"/>
              <a:ext cx="0" cy="140"/>
            </a:xfrm>
            <a:prstGeom prst="line">
              <a:avLst/>
            </a:prstGeom>
            <a:noFill/>
            <a:ln w="25400">
              <a:solidFill>
                <a:schemeClr val="tx1"/>
              </a:solidFill>
              <a:round/>
            </a:ln>
          </p:spPr>
          <p:txBody>
            <a:bodyPr wrap="none" anchor="ctr"/>
            <a:lstStyle/>
            <a:p>
              <a:endParaRPr lang="zh-CN" altLang="en-US"/>
            </a:p>
          </p:txBody>
        </p:sp>
        <p:sp>
          <p:nvSpPr>
            <p:cNvPr id="2093" name="Line 11"/>
            <p:cNvSpPr>
              <a:spLocks noChangeShapeType="1"/>
            </p:cNvSpPr>
            <p:nvPr/>
          </p:nvSpPr>
          <p:spPr bwMode="auto">
            <a:xfrm rot="4930609" flipV="1">
              <a:off x="4000" y="747"/>
              <a:ext cx="95" cy="127"/>
            </a:xfrm>
            <a:prstGeom prst="line">
              <a:avLst/>
            </a:prstGeom>
            <a:noFill/>
            <a:ln w="25400">
              <a:solidFill>
                <a:schemeClr val="tx1"/>
              </a:solidFill>
              <a:round/>
            </a:ln>
          </p:spPr>
          <p:txBody>
            <a:bodyPr wrap="none" anchor="ctr"/>
            <a:lstStyle/>
            <a:p>
              <a:endParaRPr lang="zh-CN" altLang="en-US"/>
            </a:p>
          </p:txBody>
        </p:sp>
        <p:sp>
          <p:nvSpPr>
            <p:cNvPr id="2094" name="Line 12"/>
            <p:cNvSpPr>
              <a:spLocks noChangeShapeType="1"/>
            </p:cNvSpPr>
            <p:nvPr/>
          </p:nvSpPr>
          <p:spPr bwMode="auto">
            <a:xfrm>
              <a:off x="3275" y="1347"/>
              <a:ext cx="596" cy="0"/>
            </a:xfrm>
            <a:prstGeom prst="line">
              <a:avLst/>
            </a:prstGeom>
            <a:noFill/>
            <a:ln w="25400">
              <a:solidFill>
                <a:schemeClr val="tx1"/>
              </a:solidFill>
              <a:round/>
              <a:tailEnd type="triangle" w="med" len="med"/>
            </a:ln>
          </p:spPr>
          <p:txBody>
            <a:bodyPr wrap="none" anchor="ctr"/>
            <a:lstStyle/>
            <a:p>
              <a:endParaRPr lang="zh-CN" altLang="en-US"/>
            </a:p>
          </p:txBody>
        </p:sp>
        <p:sp>
          <p:nvSpPr>
            <p:cNvPr id="2095" name="Rectangle 13"/>
            <p:cNvSpPr>
              <a:spLocks noChangeArrowheads="1"/>
            </p:cNvSpPr>
            <p:nvPr/>
          </p:nvSpPr>
          <p:spPr bwMode="auto">
            <a:xfrm>
              <a:off x="2919" y="1274"/>
              <a:ext cx="478" cy="277"/>
            </a:xfrm>
            <a:prstGeom prst="rect">
              <a:avLst/>
            </a:prstGeom>
            <a:noFill/>
            <a:ln w="12700">
              <a:noFill/>
              <a:miter lim="800000"/>
            </a:ln>
          </p:spPr>
          <p:txBody>
            <a:bodyPr wrap="none" lIns="90488" tIns="44450" rIns="90488" bIns="44450">
              <a:spAutoFit/>
            </a:bodyPr>
            <a:lstStyle/>
            <a:p>
              <a:r>
                <a:rPr lang="zh-CN" altLang="en-US" sz="2000">
                  <a:solidFill>
                    <a:srgbClr val="FF0000"/>
                  </a:solidFill>
                  <a:latin typeface="Times New Roman" panose="02020603050405020304" pitchFamily="18" charset="0"/>
                </a:rPr>
                <a:t>磁道</a:t>
              </a:r>
            </a:p>
          </p:txBody>
        </p:sp>
        <p:sp>
          <p:nvSpPr>
            <p:cNvPr id="2096" name="Line 14"/>
            <p:cNvSpPr>
              <a:spLocks noChangeShapeType="1"/>
            </p:cNvSpPr>
            <p:nvPr/>
          </p:nvSpPr>
          <p:spPr bwMode="auto">
            <a:xfrm>
              <a:off x="3573" y="741"/>
              <a:ext cx="406" cy="178"/>
            </a:xfrm>
            <a:prstGeom prst="line">
              <a:avLst/>
            </a:prstGeom>
            <a:noFill/>
            <a:ln w="25400">
              <a:solidFill>
                <a:schemeClr val="tx1"/>
              </a:solidFill>
              <a:round/>
              <a:tailEnd type="triangle" w="med" len="med"/>
            </a:ln>
          </p:spPr>
          <p:txBody>
            <a:bodyPr wrap="none" anchor="ctr"/>
            <a:lstStyle/>
            <a:p>
              <a:endParaRPr lang="zh-CN" altLang="en-US"/>
            </a:p>
          </p:txBody>
        </p:sp>
        <p:sp>
          <p:nvSpPr>
            <p:cNvPr id="2097" name="Rectangle 15"/>
            <p:cNvSpPr>
              <a:spLocks noChangeArrowheads="1"/>
            </p:cNvSpPr>
            <p:nvPr/>
          </p:nvSpPr>
          <p:spPr bwMode="auto">
            <a:xfrm>
              <a:off x="3193" y="598"/>
              <a:ext cx="479" cy="277"/>
            </a:xfrm>
            <a:prstGeom prst="rect">
              <a:avLst/>
            </a:prstGeom>
            <a:noFill/>
            <a:ln w="12700">
              <a:noFill/>
              <a:miter lim="800000"/>
            </a:ln>
          </p:spPr>
          <p:txBody>
            <a:bodyPr wrap="none" lIns="90488" tIns="44450" rIns="90488" bIns="44450">
              <a:spAutoFit/>
            </a:bodyPr>
            <a:lstStyle/>
            <a:p>
              <a:r>
                <a:rPr lang="zh-CN" altLang="en-US" sz="2000">
                  <a:solidFill>
                    <a:srgbClr val="FF0000"/>
                  </a:solidFill>
                  <a:latin typeface="Times New Roman" panose="02020603050405020304" pitchFamily="18" charset="0"/>
                </a:rPr>
                <a:t>扇区</a:t>
              </a:r>
            </a:p>
          </p:txBody>
        </p:sp>
      </p:grpSp>
      <p:grpSp>
        <p:nvGrpSpPr>
          <p:cNvPr id="3" name="Group 16"/>
          <p:cNvGrpSpPr/>
          <p:nvPr/>
        </p:nvGrpSpPr>
        <p:grpSpPr bwMode="auto">
          <a:xfrm>
            <a:off x="1295400" y="1752600"/>
            <a:ext cx="4213225" cy="1665288"/>
            <a:chOff x="288" y="672"/>
            <a:chExt cx="2796" cy="1152"/>
          </a:xfrm>
        </p:grpSpPr>
        <p:sp>
          <p:nvSpPr>
            <p:cNvPr id="2075" name="AutoShape 17"/>
            <p:cNvSpPr>
              <a:spLocks noChangeArrowheads="1"/>
            </p:cNvSpPr>
            <p:nvPr/>
          </p:nvSpPr>
          <p:spPr bwMode="auto">
            <a:xfrm>
              <a:off x="960" y="1536"/>
              <a:ext cx="192" cy="288"/>
            </a:xfrm>
            <a:prstGeom prst="can">
              <a:avLst>
                <a:gd name="adj" fmla="val 41667"/>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grpSp>
          <p:nvGrpSpPr>
            <p:cNvPr id="2076" name="Group 18"/>
            <p:cNvGrpSpPr/>
            <p:nvPr/>
          </p:nvGrpSpPr>
          <p:grpSpPr bwMode="auto">
            <a:xfrm>
              <a:off x="288" y="824"/>
              <a:ext cx="2796" cy="808"/>
              <a:chOff x="336" y="720"/>
              <a:chExt cx="2796" cy="808"/>
            </a:xfrm>
          </p:grpSpPr>
          <p:sp>
            <p:nvSpPr>
              <p:cNvPr id="2078" name="Oval 19"/>
              <p:cNvSpPr>
                <a:spLocks noChangeArrowheads="1"/>
              </p:cNvSpPr>
              <p:nvPr/>
            </p:nvSpPr>
            <p:spPr bwMode="auto">
              <a:xfrm>
                <a:off x="336" y="1304"/>
                <a:ext cx="1520" cy="22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79" name="Line 20"/>
              <p:cNvSpPr>
                <a:spLocks noChangeShapeType="1"/>
              </p:cNvSpPr>
              <p:nvPr/>
            </p:nvSpPr>
            <p:spPr bwMode="auto">
              <a:xfrm flipV="1">
                <a:off x="1872" y="1144"/>
                <a:ext cx="752" cy="304"/>
              </a:xfrm>
              <a:prstGeom prst="line">
                <a:avLst/>
              </a:prstGeom>
              <a:noFill/>
              <a:ln w="25400">
                <a:solidFill>
                  <a:schemeClr val="tx1"/>
                </a:solidFill>
                <a:round/>
                <a:headEnd type="triangle" w="med" len="med"/>
              </a:ln>
            </p:spPr>
            <p:txBody>
              <a:bodyPr wrap="none" anchor="ctr"/>
              <a:lstStyle/>
              <a:p>
                <a:endParaRPr lang="zh-CN" altLang="en-US"/>
              </a:p>
            </p:txBody>
          </p:sp>
          <p:sp>
            <p:nvSpPr>
              <p:cNvPr id="2080" name="Oval 21"/>
              <p:cNvSpPr>
                <a:spLocks noChangeArrowheads="1"/>
              </p:cNvSpPr>
              <p:nvPr/>
            </p:nvSpPr>
            <p:spPr bwMode="auto">
              <a:xfrm>
                <a:off x="336" y="1152"/>
                <a:ext cx="1520" cy="22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81" name="Oval 22"/>
              <p:cNvSpPr>
                <a:spLocks noChangeArrowheads="1"/>
              </p:cNvSpPr>
              <p:nvPr/>
            </p:nvSpPr>
            <p:spPr bwMode="auto">
              <a:xfrm>
                <a:off x="336" y="1008"/>
                <a:ext cx="1520" cy="22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82" name="Oval 23"/>
              <p:cNvSpPr>
                <a:spLocks noChangeArrowheads="1"/>
              </p:cNvSpPr>
              <p:nvPr/>
            </p:nvSpPr>
            <p:spPr bwMode="auto">
              <a:xfrm>
                <a:off x="336" y="864"/>
                <a:ext cx="1520" cy="22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83" name="Oval 24"/>
              <p:cNvSpPr>
                <a:spLocks noChangeArrowheads="1"/>
              </p:cNvSpPr>
              <p:nvPr/>
            </p:nvSpPr>
            <p:spPr bwMode="auto">
              <a:xfrm>
                <a:off x="336" y="720"/>
                <a:ext cx="1520" cy="224"/>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2084" name="Line 25"/>
              <p:cNvSpPr>
                <a:spLocks noChangeShapeType="1"/>
              </p:cNvSpPr>
              <p:nvPr/>
            </p:nvSpPr>
            <p:spPr bwMode="auto">
              <a:xfrm>
                <a:off x="1872" y="816"/>
                <a:ext cx="752" cy="320"/>
              </a:xfrm>
              <a:prstGeom prst="line">
                <a:avLst/>
              </a:prstGeom>
              <a:noFill/>
              <a:ln w="25400">
                <a:solidFill>
                  <a:schemeClr val="tx1"/>
                </a:solidFill>
                <a:round/>
                <a:headEnd type="triangle" w="med" len="med"/>
              </a:ln>
            </p:spPr>
            <p:txBody>
              <a:bodyPr wrap="none" anchor="ctr"/>
              <a:lstStyle/>
              <a:p>
                <a:endParaRPr lang="zh-CN" altLang="en-US"/>
              </a:p>
            </p:txBody>
          </p:sp>
          <p:sp>
            <p:nvSpPr>
              <p:cNvPr id="2085" name="Line 26"/>
              <p:cNvSpPr>
                <a:spLocks noChangeShapeType="1"/>
              </p:cNvSpPr>
              <p:nvPr/>
            </p:nvSpPr>
            <p:spPr bwMode="auto">
              <a:xfrm>
                <a:off x="1872" y="960"/>
                <a:ext cx="752" cy="176"/>
              </a:xfrm>
              <a:prstGeom prst="line">
                <a:avLst/>
              </a:prstGeom>
              <a:noFill/>
              <a:ln w="25400">
                <a:solidFill>
                  <a:schemeClr val="tx1"/>
                </a:solidFill>
                <a:round/>
                <a:headEnd type="triangle" w="med" len="med"/>
              </a:ln>
            </p:spPr>
            <p:txBody>
              <a:bodyPr wrap="none" anchor="ctr"/>
              <a:lstStyle/>
              <a:p>
                <a:endParaRPr lang="zh-CN" altLang="en-US"/>
              </a:p>
            </p:txBody>
          </p:sp>
          <p:sp>
            <p:nvSpPr>
              <p:cNvPr id="2086" name="Line 27"/>
              <p:cNvSpPr>
                <a:spLocks noChangeShapeType="1"/>
              </p:cNvSpPr>
              <p:nvPr/>
            </p:nvSpPr>
            <p:spPr bwMode="auto">
              <a:xfrm>
                <a:off x="1872" y="1144"/>
                <a:ext cx="752" cy="0"/>
              </a:xfrm>
              <a:prstGeom prst="line">
                <a:avLst/>
              </a:prstGeom>
              <a:noFill/>
              <a:ln w="25400">
                <a:solidFill>
                  <a:schemeClr val="tx1"/>
                </a:solidFill>
                <a:round/>
                <a:headEnd type="triangle" w="med" len="med"/>
              </a:ln>
            </p:spPr>
            <p:txBody>
              <a:bodyPr wrap="none" anchor="ctr"/>
              <a:lstStyle/>
              <a:p>
                <a:endParaRPr lang="zh-CN" altLang="en-US"/>
              </a:p>
            </p:txBody>
          </p:sp>
          <p:sp>
            <p:nvSpPr>
              <p:cNvPr id="2087" name="Line 28"/>
              <p:cNvSpPr>
                <a:spLocks noChangeShapeType="1"/>
              </p:cNvSpPr>
              <p:nvPr/>
            </p:nvSpPr>
            <p:spPr bwMode="auto">
              <a:xfrm flipV="1">
                <a:off x="1872" y="1136"/>
                <a:ext cx="752" cy="160"/>
              </a:xfrm>
              <a:prstGeom prst="line">
                <a:avLst/>
              </a:prstGeom>
              <a:noFill/>
              <a:ln w="25400">
                <a:solidFill>
                  <a:schemeClr val="tx1"/>
                </a:solidFill>
                <a:round/>
                <a:headEnd type="triangle" w="med" len="med"/>
              </a:ln>
            </p:spPr>
            <p:txBody>
              <a:bodyPr wrap="none" anchor="ctr"/>
              <a:lstStyle/>
              <a:p>
                <a:endParaRPr lang="zh-CN" altLang="en-US"/>
              </a:p>
            </p:txBody>
          </p:sp>
          <p:sp>
            <p:nvSpPr>
              <p:cNvPr id="2088" name="Rectangle 29"/>
              <p:cNvSpPr>
                <a:spLocks noChangeArrowheads="1"/>
              </p:cNvSpPr>
              <p:nvPr/>
            </p:nvSpPr>
            <p:spPr bwMode="auto">
              <a:xfrm>
                <a:off x="2672" y="1048"/>
                <a:ext cx="460" cy="273"/>
              </a:xfrm>
              <a:prstGeom prst="rect">
                <a:avLst/>
              </a:prstGeom>
              <a:noFill/>
              <a:ln w="12700">
                <a:noFill/>
                <a:miter lim="800000"/>
              </a:ln>
            </p:spPr>
            <p:txBody>
              <a:bodyPr wrap="none" lIns="90488" tIns="44450" rIns="90488" bIns="44450">
                <a:spAutoFit/>
              </a:bodyPr>
              <a:lstStyle/>
              <a:p>
                <a:r>
                  <a:rPr lang="zh-CN" altLang="en-US" sz="2000">
                    <a:solidFill>
                      <a:srgbClr val="FF0000"/>
                    </a:solidFill>
                    <a:latin typeface="Times New Roman" panose="02020603050405020304" pitchFamily="18" charset="0"/>
                  </a:rPr>
                  <a:t>盘面</a:t>
                </a:r>
              </a:p>
            </p:txBody>
          </p:sp>
        </p:grpSp>
        <p:sp>
          <p:nvSpPr>
            <p:cNvPr id="2077" name="AutoShape 30"/>
            <p:cNvSpPr>
              <a:spLocks noChangeArrowheads="1"/>
            </p:cNvSpPr>
            <p:nvPr/>
          </p:nvSpPr>
          <p:spPr bwMode="auto">
            <a:xfrm>
              <a:off x="960" y="672"/>
              <a:ext cx="192" cy="288"/>
            </a:xfrm>
            <a:prstGeom prst="can">
              <a:avLst>
                <a:gd name="adj" fmla="val 41667"/>
              </a:avLst>
            </a:prstGeom>
            <a:solidFill>
              <a:srgbClr val="FF66CC"/>
            </a:solidFill>
            <a:ln w="38100">
              <a:solidFill>
                <a:schemeClr val="tx1"/>
              </a:solidFill>
              <a:round/>
            </a:ln>
          </p:spPr>
          <p:txBody>
            <a:bodyPr wrap="none" lIns="90478" tIns="44445" rIns="90478" bIns="44445" anchor="ctr"/>
            <a:lstStyle/>
            <a:p>
              <a:pPr eaLnBrk="1" hangingPunct="1"/>
              <a:endParaRPr lang="zh-CN" altLang="en-US"/>
            </a:p>
          </p:txBody>
        </p:sp>
      </p:grpSp>
      <p:grpSp>
        <p:nvGrpSpPr>
          <p:cNvPr id="5" name="Group 31"/>
          <p:cNvGrpSpPr/>
          <p:nvPr/>
        </p:nvGrpSpPr>
        <p:grpSpPr bwMode="auto">
          <a:xfrm>
            <a:off x="457200" y="1143000"/>
            <a:ext cx="4267200" cy="603250"/>
            <a:chOff x="288" y="720"/>
            <a:chExt cx="2688" cy="380"/>
          </a:xfrm>
        </p:grpSpPr>
        <p:sp>
          <p:nvSpPr>
            <p:cNvPr id="2073" name="Rectangle 32"/>
            <p:cNvSpPr>
              <a:spLocks noChangeArrowheads="1"/>
            </p:cNvSpPr>
            <p:nvPr/>
          </p:nvSpPr>
          <p:spPr bwMode="auto">
            <a:xfrm>
              <a:off x="288" y="720"/>
              <a:ext cx="2688" cy="380"/>
            </a:xfrm>
            <a:prstGeom prst="rect">
              <a:avLst/>
            </a:prstGeom>
            <a:solidFill>
              <a:schemeClr val="bg1"/>
            </a:solidFill>
            <a:ln w="9525">
              <a:noFill/>
              <a:miter lim="800000"/>
            </a:ln>
          </p:spPr>
          <p:txBody>
            <a:bodyPr>
              <a:spAutoFit/>
            </a:bodyPr>
            <a:lstStyle/>
            <a:p>
              <a:pPr lvl="1" eaLnBrk="1" hangingPunct="1">
                <a:lnSpc>
                  <a:spcPct val="140000"/>
                </a:lnSpc>
              </a:pPr>
              <a:r>
                <a:rPr lang="zh-CN" altLang="en-US" sz="2400"/>
                <a:t>画一个示意图</a:t>
              </a:r>
              <a:r>
                <a:rPr lang="en-US" altLang="zh-CN" sz="2400"/>
                <a:t>:</a:t>
              </a:r>
            </a:p>
          </p:txBody>
        </p:sp>
        <p:pic>
          <p:nvPicPr>
            <p:cNvPr id="2074" name="Picture 33" descr="j0115835"/>
            <p:cNvPicPr>
              <a:picLocks noChangeAspect="1" noChangeArrowheads="1"/>
            </p:cNvPicPr>
            <p:nvPr/>
          </p:nvPicPr>
          <p:blipFill>
            <a:blip r:embed="rId4" cstate="print"/>
            <a:srcRect/>
            <a:stretch>
              <a:fillRect/>
            </a:stretch>
          </p:blipFill>
          <p:spPr bwMode="auto">
            <a:xfrm>
              <a:off x="453" y="874"/>
              <a:ext cx="119" cy="121"/>
            </a:xfrm>
            <a:prstGeom prst="rect">
              <a:avLst/>
            </a:prstGeom>
            <a:noFill/>
            <a:ln w="9525">
              <a:noFill/>
              <a:miter lim="800000"/>
              <a:headEnd/>
              <a:tailEnd/>
            </a:ln>
          </p:spPr>
        </p:pic>
      </p:grpSp>
      <p:grpSp>
        <p:nvGrpSpPr>
          <p:cNvPr id="6" name="Group 34"/>
          <p:cNvGrpSpPr/>
          <p:nvPr/>
        </p:nvGrpSpPr>
        <p:grpSpPr bwMode="auto">
          <a:xfrm>
            <a:off x="457200" y="3435350"/>
            <a:ext cx="4267200" cy="603250"/>
            <a:chOff x="288" y="720"/>
            <a:chExt cx="2688" cy="380"/>
          </a:xfrm>
        </p:grpSpPr>
        <p:sp>
          <p:nvSpPr>
            <p:cNvPr id="2071" name="Rectangle 35"/>
            <p:cNvSpPr>
              <a:spLocks noChangeArrowheads="1"/>
            </p:cNvSpPr>
            <p:nvPr/>
          </p:nvSpPr>
          <p:spPr bwMode="auto">
            <a:xfrm>
              <a:off x="288" y="720"/>
              <a:ext cx="2688" cy="380"/>
            </a:xfrm>
            <a:prstGeom prst="rect">
              <a:avLst/>
            </a:prstGeom>
            <a:noFill/>
            <a:ln w="9525">
              <a:noFill/>
              <a:miter lim="800000"/>
            </a:ln>
          </p:spPr>
          <p:txBody>
            <a:bodyPr>
              <a:spAutoFit/>
            </a:bodyPr>
            <a:lstStyle/>
            <a:p>
              <a:pPr lvl="1" eaLnBrk="1" hangingPunct="1">
                <a:lnSpc>
                  <a:spcPct val="140000"/>
                </a:lnSpc>
              </a:pPr>
              <a:r>
                <a:rPr lang="zh-CN" altLang="en-US" sz="2400"/>
                <a:t>看看俯视图</a:t>
              </a:r>
              <a:r>
                <a:rPr lang="en-US" altLang="zh-CN" sz="2400"/>
                <a:t>:</a:t>
              </a:r>
            </a:p>
          </p:txBody>
        </p:sp>
        <p:pic>
          <p:nvPicPr>
            <p:cNvPr id="2072" name="Picture 36" descr="j0115835"/>
            <p:cNvPicPr>
              <a:picLocks noChangeAspect="1" noChangeArrowheads="1"/>
            </p:cNvPicPr>
            <p:nvPr/>
          </p:nvPicPr>
          <p:blipFill>
            <a:blip r:embed="rId4" cstate="print"/>
            <a:srcRect/>
            <a:stretch>
              <a:fillRect/>
            </a:stretch>
          </p:blipFill>
          <p:spPr bwMode="auto">
            <a:xfrm>
              <a:off x="453" y="874"/>
              <a:ext cx="119" cy="121"/>
            </a:xfrm>
            <a:prstGeom prst="rect">
              <a:avLst/>
            </a:prstGeom>
            <a:noFill/>
            <a:ln w="9525">
              <a:noFill/>
              <a:miter lim="800000"/>
              <a:headEnd/>
              <a:tailEnd/>
            </a:ln>
          </p:spPr>
        </p:pic>
      </p:grpSp>
      <p:grpSp>
        <p:nvGrpSpPr>
          <p:cNvPr id="7" name="Group 37"/>
          <p:cNvGrpSpPr/>
          <p:nvPr/>
        </p:nvGrpSpPr>
        <p:grpSpPr bwMode="auto">
          <a:xfrm>
            <a:off x="4191000" y="4114800"/>
            <a:ext cx="4572000" cy="603250"/>
            <a:chOff x="2640" y="2688"/>
            <a:chExt cx="2880" cy="380"/>
          </a:xfrm>
        </p:grpSpPr>
        <p:sp>
          <p:nvSpPr>
            <p:cNvPr id="2069" name="Rectangle 38"/>
            <p:cNvSpPr>
              <a:spLocks noChangeArrowheads="1"/>
            </p:cNvSpPr>
            <p:nvPr/>
          </p:nvSpPr>
          <p:spPr bwMode="auto">
            <a:xfrm>
              <a:off x="2640" y="2688"/>
              <a:ext cx="2880" cy="380"/>
            </a:xfrm>
            <a:prstGeom prst="rect">
              <a:avLst/>
            </a:prstGeom>
            <a:noFill/>
            <a:ln w="9525">
              <a:noFill/>
              <a:miter lim="800000"/>
            </a:ln>
          </p:spPr>
          <p:txBody>
            <a:bodyPr>
              <a:spAutoFit/>
            </a:bodyPr>
            <a:lstStyle/>
            <a:p>
              <a:pPr lvl="1" eaLnBrk="1" hangingPunct="1">
                <a:lnSpc>
                  <a:spcPct val="140000"/>
                </a:lnSpc>
              </a:pPr>
              <a:r>
                <a:rPr lang="zh-CN" altLang="en-US" sz="2400"/>
                <a:t>磁盘的数据单位</a:t>
              </a:r>
              <a:r>
                <a:rPr lang="zh-CN" altLang="en-US" sz="2400">
                  <a:solidFill>
                    <a:srgbClr val="FF0000"/>
                  </a:solidFill>
                </a:rPr>
                <a:t>是扇区</a:t>
              </a:r>
              <a:endParaRPr lang="zh-CN" altLang="en-US" sz="2400"/>
            </a:p>
          </p:txBody>
        </p:sp>
        <p:pic>
          <p:nvPicPr>
            <p:cNvPr id="2070" name="Picture 39" descr="j0115835"/>
            <p:cNvPicPr>
              <a:picLocks noChangeAspect="1" noChangeArrowheads="1"/>
            </p:cNvPicPr>
            <p:nvPr/>
          </p:nvPicPr>
          <p:blipFill>
            <a:blip r:embed="rId4" cstate="print"/>
            <a:srcRect/>
            <a:stretch>
              <a:fillRect/>
            </a:stretch>
          </p:blipFill>
          <p:spPr bwMode="auto">
            <a:xfrm>
              <a:off x="2805" y="2842"/>
              <a:ext cx="119" cy="121"/>
            </a:xfrm>
            <a:prstGeom prst="rect">
              <a:avLst/>
            </a:prstGeom>
            <a:noFill/>
            <a:ln w="9525">
              <a:noFill/>
              <a:miter lim="800000"/>
              <a:headEnd/>
              <a:tailEnd/>
            </a:ln>
          </p:spPr>
        </p:pic>
      </p:grpSp>
      <p:sp>
        <p:nvSpPr>
          <p:cNvPr id="543784" name="AutoShape 40"/>
          <p:cNvSpPr/>
          <p:nvPr/>
        </p:nvSpPr>
        <p:spPr bwMode="auto">
          <a:xfrm>
            <a:off x="4114800" y="4419600"/>
            <a:ext cx="304800" cy="1295400"/>
          </a:xfrm>
          <a:prstGeom prst="leftBrace">
            <a:avLst>
              <a:gd name="adj1" fmla="val 35417"/>
              <a:gd name="adj2" fmla="val 50000"/>
            </a:avLst>
          </a:prstGeom>
          <a:noFill/>
          <a:ln w="28575">
            <a:solidFill>
              <a:srgbClr val="FF0000"/>
            </a:solidFill>
            <a:round/>
          </a:ln>
        </p:spPr>
        <p:txBody>
          <a:bodyPr wrap="none" anchor="ctr"/>
          <a:lstStyle/>
          <a:p>
            <a:pPr eaLnBrk="1" hangingPunct="1"/>
            <a:endParaRPr lang="zh-CN" altLang="en-US"/>
          </a:p>
        </p:txBody>
      </p:sp>
      <p:sp>
        <p:nvSpPr>
          <p:cNvPr id="543785" name="AutoShape 41"/>
          <p:cNvSpPr>
            <a:spLocks noChangeArrowheads="1"/>
          </p:cNvSpPr>
          <p:nvPr/>
        </p:nvSpPr>
        <p:spPr bwMode="auto">
          <a:xfrm>
            <a:off x="3657600" y="4953000"/>
            <a:ext cx="381000" cy="228600"/>
          </a:xfrm>
          <a:prstGeom prst="rightArrow">
            <a:avLst>
              <a:gd name="adj1" fmla="val 50000"/>
              <a:gd name="adj2" fmla="val 41667"/>
            </a:avLst>
          </a:prstGeom>
          <a:solidFill>
            <a:srgbClr val="FF0000"/>
          </a:solidFill>
          <a:ln w="9525" algn="ctr">
            <a:solidFill>
              <a:srgbClr val="FF0000"/>
            </a:solidFill>
            <a:miter lim="800000"/>
          </a:ln>
        </p:spPr>
        <p:txBody>
          <a:bodyPr wrap="none" anchor="ctr"/>
          <a:lstStyle/>
          <a:p>
            <a:pPr eaLnBrk="1" hangingPunct="1"/>
            <a:endParaRPr lang="zh-CN" altLang="en-US"/>
          </a:p>
        </p:txBody>
      </p:sp>
      <p:grpSp>
        <p:nvGrpSpPr>
          <p:cNvPr id="8" name="Group 42"/>
          <p:cNvGrpSpPr/>
          <p:nvPr/>
        </p:nvGrpSpPr>
        <p:grpSpPr bwMode="auto">
          <a:xfrm>
            <a:off x="4191000" y="4695825"/>
            <a:ext cx="4267200" cy="603250"/>
            <a:chOff x="288" y="720"/>
            <a:chExt cx="2688" cy="380"/>
          </a:xfrm>
        </p:grpSpPr>
        <p:sp>
          <p:nvSpPr>
            <p:cNvPr id="2067" name="Rectangle 43"/>
            <p:cNvSpPr>
              <a:spLocks noChangeArrowheads="1"/>
            </p:cNvSpPr>
            <p:nvPr/>
          </p:nvSpPr>
          <p:spPr bwMode="auto">
            <a:xfrm>
              <a:off x="288" y="720"/>
              <a:ext cx="2688" cy="380"/>
            </a:xfrm>
            <a:prstGeom prst="rect">
              <a:avLst/>
            </a:prstGeom>
            <a:noFill/>
            <a:ln w="9525">
              <a:noFill/>
              <a:miter lim="800000"/>
            </a:ln>
          </p:spPr>
          <p:txBody>
            <a:bodyPr>
              <a:spAutoFit/>
            </a:bodyPr>
            <a:lstStyle/>
            <a:p>
              <a:pPr lvl="1" eaLnBrk="1" hangingPunct="1">
                <a:lnSpc>
                  <a:spcPct val="140000"/>
                </a:lnSpc>
              </a:pPr>
              <a:r>
                <a:rPr lang="zh-CN" altLang="en-US" sz="2400"/>
                <a:t>扇区大小：</a:t>
              </a:r>
              <a:r>
                <a:rPr lang="en-US" altLang="zh-CN" sz="2400">
                  <a:solidFill>
                    <a:srgbClr val="FF0000"/>
                  </a:solidFill>
                </a:rPr>
                <a:t>512</a:t>
              </a:r>
              <a:r>
                <a:rPr lang="zh-CN" altLang="en-US" sz="2400">
                  <a:solidFill>
                    <a:srgbClr val="FF0000"/>
                  </a:solidFill>
                </a:rPr>
                <a:t>字节</a:t>
              </a:r>
            </a:p>
          </p:txBody>
        </p:sp>
        <p:pic>
          <p:nvPicPr>
            <p:cNvPr id="2068" name="Picture 44" descr="j0115835"/>
            <p:cNvPicPr>
              <a:picLocks noChangeAspect="1" noChangeArrowheads="1"/>
            </p:cNvPicPr>
            <p:nvPr/>
          </p:nvPicPr>
          <p:blipFill>
            <a:blip r:embed="rId4" cstate="print"/>
            <a:srcRect/>
            <a:stretch>
              <a:fillRect/>
            </a:stretch>
          </p:blipFill>
          <p:spPr bwMode="auto">
            <a:xfrm>
              <a:off x="453" y="874"/>
              <a:ext cx="119" cy="121"/>
            </a:xfrm>
            <a:prstGeom prst="rect">
              <a:avLst/>
            </a:prstGeom>
            <a:noFill/>
            <a:ln w="9525">
              <a:noFill/>
              <a:miter lim="800000"/>
              <a:headEnd/>
              <a:tailEnd/>
            </a:ln>
          </p:spPr>
        </p:pic>
      </p:grpSp>
      <p:sp>
        <p:nvSpPr>
          <p:cNvPr id="543789" name="AutoShape 45"/>
          <p:cNvSpPr>
            <a:spLocks noChangeArrowheads="1"/>
          </p:cNvSpPr>
          <p:nvPr/>
        </p:nvSpPr>
        <p:spPr bwMode="auto">
          <a:xfrm rot="10800000">
            <a:off x="5486400" y="3048000"/>
            <a:ext cx="2895600" cy="914400"/>
          </a:xfrm>
          <a:prstGeom prst="wedgeRoundRectCallout">
            <a:avLst>
              <a:gd name="adj1" fmla="val 25051"/>
              <a:gd name="adj2" fmla="val -93926"/>
              <a:gd name="adj3" fmla="val 16667"/>
            </a:avLst>
          </a:prstGeom>
          <a:solidFill>
            <a:schemeClr val="bg1"/>
          </a:solidFill>
          <a:ln w="9525">
            <a:solidFill>
              <a:schemeClr val="tx1"/>
            </a:solidFill>
            <a:miter lim="800000"/>
          </a:ln>
        </p:spPr>
        <p:txBody>
          <a:bodyPr rot="10800000"/>
          <a:lstStyle/>
          <a:p>
            <a:pPr algn="ctr" eaLnBrk="1" hangingPunct="1"/>
            <a:r>
              <a:rPr lang="zh-CN" altLang="en-US" sz="2400"/>
              <a:t>扇区是磁盘的寻址单位、访问单位</a:t>
            </a:r>
          </a:p>
        </p:txBody>
      </p:sp>
      <p:grpSp>
        <p:nvGrpSpPr>
          <p:cNvPr id="9" name="Group 46"/>
          <p:cNvGrpSpPr/>
          <p:nvPr/>
        </p:nvGrpSpPr>
        <p:grpSpPr bwMode="auto">
          <a:xfrm>
            <a:off x="4191000" y="5286375"/>
            <a:ext cx="4267200" cy="1114425"/>
            <a:chOff x="288" y="720"/>
            <a:chExt cx="2688" cy="702"/>
          </a:xfrm>
        </p:grpSpPr>
        <p:sp>
          <p:nvSpPr>
            <p:cNvPr id="2065" name="Rectangle 47"/>
            <p:cNvSpPr>
              <a:spLocks noChangeArrowheads="1"/>
            </p:cNvSpPr>
            <p:nvPr/>
          </p:nvSpPr>
          <p:spPr bwMode="auto">
            <a:xfrm>
              <a:off x="288" y="720"/>
              <a:ext cx="2688" cy="702"/>
            </a:xfrm>
            <a:prstGeom prst="rect">
              <a:avLst/>
            </a:prstGeom>
            <a:noFill/>
            <a:ln w="9525">
              <a:noFill/>
              <a:miter lim="800000"/>
            </a:ln>
          </p:spPr>
          <p:txBody>
            <a:bodyPr>
              <a:spAutoFit/>
            </a:bodyPr>
            <a:lstStyle/>
            <a:p>
              <a:pPr lvl="1" eaLnBrk="1" hangingPunct="1">
                <a:lnSpc>
                  <a:spcPct val="140000"/>
                </a:lnSpc>
              </a:pPr>
              <a:r>
                <a:rPr lang="zh-CN" altLang="en-US" sz="2400"/>
                <a:t>扇区的大小是传输时间和碎片浪费的折衷</a:t>
              </a:r>
            </a:p>
          </p:txBody>
        </p:sp>
        <p:pic>
          <p:nvPicPr>
            <p:cNvPr id="2066" name="Picture 48" descr="j0115835"/>
            <p:cNvPicPr>
              <a:picLocks noChangeAspect="1" noChangeArrowheads="1"/>
            </p:cNvPicPr>
            <p:nvPr/>
          </p:nvPicPr>
          <p:blipFill>
            <a:blip r:embed="rId4" cstate="print"/>
            <a:srcRect/>
            <a:stretch>
              <a:fillRect/>
            </a:stretch>
          </p:blipFill>
          <p:spPr bwMode="auto">
            <a:xfrm>
              <a:off x="453" y="874"/>
              <a:ext cx="119" cy="121"/>
            </a:xfrm>
            <a:prstGeom prst="rect">
              <a:avLst/>
            </a:prstGeom>
            <a:noFill/>
            <a:ln w="9525">
              <a:noFill/>
              <a:miter lim="800000"/>
              <a:headEnd/>
              <a:tailEnd/>
            </a:ln>
          </p:spPr>
        </p:pic>
      </p:grpSp>
      <p:grpSp>
        <p:nvGrpSpPr>
          <p:cNvPr id="10" name="Group 49"/>
          <p:cNvGrpSpPr/>
          <p:nvPr/>
        </p:nvGrpSpPr>
        <p:grpSpPr bwMode="auto">
          <a:xfrm>
            <a:off x="4191000" y="1214438"/>
            <a:ext cx="4648200" cy="690562"/>
            <a:chOff x="288" y="720"/>
            <a:chExt cx="2688" cy="435"/>
          </a:xfrm>
        </p:grpSpPr>
        <p:sp>
          <p:nvSpPr>
            <p:cNvPr id="2063" name="Rectangle 50"/>
            <p:cNvSpPr>
              <a:spLocks noChangeArrowheads="1"/>
            </p:cNvSpPr>
            <p:nvPr/>
          </p:nvSpPr>
          <p:spPr bwMode="auto">
            <a:xfrm>
              <a:off x="288" y="720"/>
              <a:ext cx="2688" cy="435"/>
            </a:xfrm>
            <a:prstGeom prst="rect">
              <a:avLst/>
            </a:prstGeom>
            <a:noFill/>
            <a:ln w="9525">
              <a:noFill/>
              <a:miter lim="800000"/>
            </a:ln>
          </p:spPr>
          <p:txBody>
            <a:bodyPr>
              <a:spAutoFit/>
            </a:bodyPr>
            <a:lstStyle/>
            <a:p>
              <a:pPr lvl="1" eaLnBrk="1" hangingPunct="1">
                <a:lnSpc>
                  <a:spcPct val="140000"/>
                </a:lnSpc>
              </a:pPr>
              <a:r>
                <a:rPr lang="zh-CN" altLang="en-US" sz="2800">
                  <a:solidFill>
                    <a:srgbClr val="FF0000"/>
                  </a:solidFill>
                </a:rPr>
                <a:t>所以，磁盘被称为块设备</a:t>
              </a:r>
              <a:r>
                <a:rPr lang="en-US" altLang="zh-CN" sz="2800">
                  <a:solidFill>
                    <a:srgbClr val="FF0000"/>
                  </a:solidFill>
                </a:rPr>
                <a:t>!</a:t>
              </a:r>
            </a:p>
          </p:txBody>
        </p:sp>
        <p:pic>
          <p:nvPicPr>
            <p:cNvPr id="2064" name="Picture 51" descr="j0115835"/>
            <p:cNvPicPr>
              <a:picLocks noChangeAspect="1" noChangeArrowheads="1"/>
            </p:cNvPicPr>
            <p:nvPr/>
          </p:nvPicPr>
          <p:blipFill>
            <a:blip r:embed="rId4" cstate="print"/>
            <a:srcRect/>
            <a:stretch>
              <a:fillRect/>
            </a:stretch>
          </p:blipFill>
          <p:spPr bwMode="auto">
            <a:xfrm>
              <a:off x="453" y="87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2000"/>
                                        <p:tgtEl>
                                          <p:spTgt spid="6"/>
                                        </p:tgtEl>
                                      </p:cBhvr>
                                    </p:animEffect>
                                  </p:childTnLst>
                                </p:cTn>
                              </p:par>
                            </p:childTnLst>
                          </p:cTn>
                        </p:par>
                        <p:par>
                          <p:cTn id="16" fill="hold">
                            <p:stCondLst>
                              <p:cond delay="30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543785"/>
                                        </p:tgtEl>
                                        <p:attrNameLst>
                                          <p:attrName>style.visibility</p:attrName>
                                        </p:attrNameLst>
                                      </p:cBhvr>
                                      <p:to>
                                        <p:strVal val="visible"/>
                                      </p:to>
                                    </p:set>
                                    <p:anim calcmode="lin" valueType="num">
                                      <p:cBhvr>
                                        <p:cTn id="24" dur="500" fill="hold"/>
                                        <p:tgtEl>
                                          <p:spTgt spid="543785"/>
                                        </p:tgtEl>
                                        <p:attrNameLst>
                                          <p:attrName>ppt_x</p:attrName>
                                        </p:attrNameLst>
                                      </p:cBhvr>
                                      <p:tavLst>
                                        <p:tav tm="0">
                                          <p:val>
                                            <p:strVal val="#ppt_x-#ppt_w/2"/>
                                          </p:val>
                                        </p:tav>
                                        <p:tav tm="100000">
                                          <p:val>
                                            <p:strVal val="#ppt_x"/>
                                          </p:val>
                                        </p:tav>
                                      </p:tavLst>
                                    </p:anim>
                                    <p:anim calcmode="lin" valueType="num">
                                      <p:cBhvr>
                                        <p:cTn id="25" dur="500" fill="hold"/>
                                        <p:tgtEl>
                                          <p:spTgt spid="543785"/>
                                        </p:tgtEl>
                                        <p:attrNameLst>
                                          <p:attrName>ppt_y</p:attrName>
                                        </p:attrNameLst>
                                      </p:cBhvr>
                                      <p:tavLst>
                                        <p:tav tm="0">
                                          <p:val>
                                            <p:strVal val="#ppt_y"/>
                                          </p:val>
                                        </p:tav>
                                        <p:tav tm="100000">
                                          <p:val>
                                            <p:strVal val="#ppt_y"/>
                                          </p:val>
                                        </p:tav>
                                      </p:tavLst>
                                    </p:anim>
                                    <p:anim calcmode="lin" valueType="num">
                                      <p:cBhvr>
                                        <p:cTn id="26" dur="500" fill="hold"/>
                                        <p:tgtEl>
                                          <p:spTgt spid="543785"/>
                                        </p:tgtEl>
                                        <p:attrNameLst>
                                          <p:attrName>ppt_w</p:attrName>
                                        </p:attrNameLst>
                                      </p:cBhvr>
                                      <p:tavLst>
                                        <p:tav tm="0">
                                          <p:val>
                                            <p:fltVal val="0"/>
                                          </p:val>
                                        </p:tav>
                                        <p:tav tm="100000">
                                          <p:val>
                                            <p:strVal val="#ppt_w"/>
                                          </p:val>
                                        </p:tav>
                                      </p:tavLst>
                                    </p:anim>
                                    <p:anim calcmode="lin" valueType="num">
                                      <p:cBhvr>
                                        <p:cTn id="27" dur="500" fill="hold"/>
                                        <p:tgtEl>
                                          <p:spTgt spid="543785"/>
                                        </p:tgtEl>
                                        <p:attrNameLst>
                                          <p:attrName>ppt_h</p:attrName>
                                        </p:attrNameLst>
                                      </p:cBhvr>
                                      <p:tavLst>
                                        <p:tav tm="0">
                                          <p:val>
                                            <p:strVal val="#ppt_h"/>
                                          </p:val>
                                        </p:tav>
                                        <p:tav tm="100000">
                                          <p:val>
                                            <p:strVal val="#ppt_h"/>
                                          </p:val>
                                        </p:tav>
                                      </p:tavLst>
                                    </p:anim>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543784"/>
                                        </p:tgtEl>
                                        <p:attrNameLst>
                                          <p:attrName>style.visibility</p:attrName>
                                        </p:attrNameLst>
                                      </p:cBhvr>
                                      <p:to>
                                        <p:strVal val="visible"/>
                                      </p:to>
                                    </p:set>
                                    <p:animEffect transition="in" filter="dissolve">
                                      <p:cBhvr>
                                        <p:cTn id="31" dur="500"/>
                                        <p:tgtEl>
                                          <p:spTgt spid="543784"/>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43789"/>
                                        </p:tgtEl>
                                        <p:attrNameLst>
                                          <p:attrName>style.visibility</p:attrName>
                                        </p:attrNameLst>
                                      </p:cBhvr>
                                      <p:to>
                                        <p:strVal val="visible"/>
                                      </p:to>
                                    </p:set>
                                    <p:animEffect transition="in" filter="dissolve">
                                      <p:cBhvr>
                                        <p:cTn id="40" dur="500"/>
                                        <p:tgtEl>
                                          <p:spTgt spid="543789"/>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dissolve">
                                      <p:cBhvr>
                                        <p:cTn id="44" dur="500"/>
                                        <p:tgtEl>
                                          <p:spTgt spid="8"/>
                                        </p:tgtEl>
                                      </p:cBhvr>
                                    </p:animEffect>
                                  </p:childTnLst>
                                </p:cTn>
                              </p:par>
                            </p:childTnLst>
                          </p:cTn>
                        </p:par>
                        <p:par>
                          <p:cTn id="45" fill="hold">
                            <p:stCondLst>
                              <p:cond delay="1000"/>
                            </p:stCondLst>
                            <p:childTnLst>
                              <p:par>
                                <p:cTn id="46" presetID="9" presetClass="entr" presetSubtype="0"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dissolv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4" grpId="0" animBg="1"/>
      <p:bldP spid="543785" grpId="0" animBg="1"/>
      <p:bldP spid="54378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265863" y="4038600"/>
            <a:ext cx="1963737" cy="1808163"/>
            <a:chOff x="3908" y="2544"/>
            <a:chExt cx="1237" cy="1139"/>
          </a:xfrm>
        </p:grpSpPr>
        <p:sp>
          <p:nvSpPr>
            <p:cNvPr id="3284" name="Oval 3"/>
            <p:cNvSpPr>
              <a:spLocks noChangeArrowheads="1"/>
            </p:cNvSpPr>
            <p:nvPr/>
          </p:nvSpPr>
          <p:spPr bwMode="auto">
            <a:xfrm rot="4930609">
              <a:off x="3957" y="2495"/>
              <a:ext cx="1139" cy="1237"/>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3285" name="Oval 4"/>
            <p:cNvSpPr>
              <a:spLocks noChangeArrowheads="1"/>
            </p:cNvSpPr>
            <p:nvPr/>
          </p:nvSpPr>
          <p:spPr bwMode="auto">
            <a:xfrm rot="4930609">
              <a:off x="4085" y="2634"/>
              <a:ext cx="883" cy="959"/>
            </a:xfrm>
            <a:prstGeom prst="ellipse">
              <a:avLst/>
            </a:prstGeom>
            <a:solidFill>
              <a:srgbClr val="FF66CC"/>
            </a:solidFill>
            <a:ln w="25400">
              <a:solidFill>
                <a:schemeClr val="tx1"/>
              </a:solidFill>
              <a:round/>
            </a:ln>
          </p:spPr>
          <p:txBody>
            <a:bodyPr wrap="none" anchor="ctr"/>
            <a:lstStyle/>
            <a:p>
              <a:pPr eaLnBrk="1" hangingPunct="1"/>
              <a:endParaRPr lang="zh-CN" altLang="en-US"/>
            </a:p>
          </p:txBody>
        </p:sp>
        <p:sp>
          <p:nvSpPr>
            <p:cNvPr id="3286" name="Oval 5"/>
            <p:cNvSpPr>
              <a:spLocks noChangeArrowheads="1"/>
            </p:cNvSpPr>
            <p:nvPr/>
          </p:nvSpPr>
          <p:spPr bwMode="auto">
            <a:xfrm rot="4930609">
              <a:off x="4212" y="2772"/>
              <a:ext cx="629" cy="683"/>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3287" name="Line 6"/>
            <p:cNvSpPr>
              <a:spLocks noChangeShapeType="1"/>
            </p:cNvSpPr>
            <p:nvPr/>
          </p:nvSpPr>
          <p:spPr bwMode="auto">
            <a:xfrm rot="4930609">
              <a:off x="4115" y="3106"/>
              <a:ext cx="0" cy="128"/>
            </a:xfrm>
            <a:prstGeom prst="line">
              <a:avLst/>
            </a:prstGeom>
            <a:noFill/>
            <a:ln w="25400">
              <a:solidFill>
                <a:schemeClr val="tx1"/>
              </a:solidFill>
              <a:round/>
            </a:ln>
          </p:spPr>
          <p:txBody>
            <a:bodyPr wrap="none" anchor="ctr"/>
            <a:lstStyle/>
            <a:p>
              <a:endParaRPr lang="zh-CN" altLang="en-US"/>
            </a:p>
          </p:txBody>
        </p:sp>
        <p:sp>
          <p:nvSpPr>
            <p:cNvPr id="3288" name="Line 7"/>
            <p:cNvSpPr>
              <a:spLocks noChangeShapeType="1"/>
            </p:cNvSpPr>
            <p:nvPr/>
          </p:nvSpPr>
          <p:spPr bwMode="auto">
            <a:xfrm rot="4930609" flipV="1">
              <a:off x="4154" y="2826"/>
              <a:ext cx="85" cy="115"/>
            </a:xfrm>
            <a:prstGeom prst="line">
              <a:avLst/>
            </a:prstGeom>
            <a:noFill/>
            <a:ln w="25400">
              <a:solidFill>
                <a:schemeClr val="tx1"/>
              </a:solidFill>
              <a:round/>
            </a:ln>
          </p:spPr>
          <p:txBody>
            <a:bodyPr wrap="none" anchor="ctr"/>
            <a:lstStyle/>
            <a:p>
              <a:endParaRPr lang="zh-CN" altLang="en-US"/>
            </a:p>
          </p:txBody>
        </p:sp>
      </p:grpSp>
      <p:grpSp>
        <p:nvGrpSpPr>
          <p:cNvPr id="3" name="Group 8"/>
          <p:cNvGrpSpPr/>
          <p:nvPr/>
        </p:nvGrpSpPr>
        <p:grpSpPr bwMode="auto">
          <a:xfrm>
            <a:off x="6265863" y="4038600"/>
            <a:ext cx="1963737" cy="1808163"/>
            <a:chOff x="2064" y="2496"/>
            <a:chExt cx="1237" cy="1139"/>
          </a:xfrm>
        </p:grpSpPr>
        <p:sp>
          <p:nvSpPr>
            <p:cNvPr id="3279" name="Oval 9"/>
            <p:cNvSpPr>
              <a:spLocks noChangeArrowheads="1"/>
            </p:cNvSpPr>
            <p:nvPr/>
          </p:nvSpPr>
          <p:spPr bwMode="auto">
            <a:xfrm rot="4930609">
              <a:off x="2113" y="2447"/>
              <a:ext cx="1139" cy="1237"/>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3280" name="Oval 10"/>
            <p:cNvSpPr>
              <a:spLocks noChangeArrowheads="1"/>
            </p:cNvSpPr>
            <p:nvPr/>
          </p:nvSpPr>
          <p:spPr bwMode="auto">
            <a:xfrm rot="4930609">
              <a:off x="2241" y="2586"/>
              <a:ext cx="883" cy="959"/>
            </a:xfrm>
            <a:prstGeom prst="ellipse">
              <a:avLst/>
            </a:prstGeom>
            <a:solidFill>
              <a:srgbClr val="FF66CC"/>
            </a:solidFill>
            <a:ln w="25400">
              <a:solidFill>
                <a:schemeClr val="tx1"/>
              </a:solidFill>
              <a:round/>
            </a:ln>
          </p:spPr>
          <p:txBody>
            <a:bodyPr wrap="none" anchor="ctr"/>
            <a:lstStyle/>
            <a:p>
              <a:pPr eaLnBrk="1" hangingPunct="1"/>
              <a:endParaRPr lang="zh-CN" altLang="en-US"/>
            </a:p>
          </p:txBody>
        </p:sp>
        <p:sp>
          <p:nvSpPr>
            <p:cNvPr id="3281" name="Oval 11"/>
            <p:cNvSpPr>
              <a:spLocks noChangeArrowheads="1"/>
            </p:cNvSpPr>
            <p:nvPr/>
          </p:nvSpPr>
          <p:spPr bwMode="auto">
            <a:xfrm rot="4930609">
              <a:off x="2368" y="2724"/>
              <a:ext cx="629" cy="683"/>
            </a:xfrm>
            <a:prstGeom prst="ellipse">
              <a:avLst/>
            </a:prstGeom>
            <a:solidFill>
              <a:srgbClr val="00FFFF"/>
            </a:solidFill>
            <a:ln w="25400">
              <a:solidFill>
                <a:schemeClr val="tx1"/>
              </a:solidFill>
              <a:round/>
            </a:ln>
          </p:spPr>
          <p:txBody>
            <a:bodyPr wrap="none" anchor="ctr"/>
            <a:lstStyle/>
            <a:p>
              <a:pPr eaLnBrk="1" hangingPunct="1"/>
              <a:endParaRPr lang="zh-CN" altLang="en-US"/>
            </a:p>
          </p:txBody>
        </p:sp>
        <p:sp>
          <p:nvSpPr>
            <p:cNvPr id="3282" name="Line 12"/>
            <p:cNvSpPr>
              <a:spLocks noChangeShapeType="1"/>
            </p:cNvSpPr>
            <p:nvPr/>
          </p:nvSpPr>
          <p:spPr bwMode="auto">
            <a:xfrm rot="4930609">
              <a:off x="3004" y="2805"/>
              <a:ext cx="49" cy="99"/>
            </a:xfrm>
            <a:prstGeom prst="line">
              <a:avLst/>
            </a:prstGeom>
            <a:noFill/>
            <a:ln w="25400">
              <a:solidFill>
                <a:schemeClr val="tx1"/>
              </a:solidFill>
              <a:round/>
            </a:ln>
          </p:spPr>
          <p:txBody>
            <a:bodyPr wrap="none" anchor="ctr"/>
            <a:lstStyle/>
            <a:p>
              <a:endParaRPr lang="zh-CN" altLang="en-US"/>
            </a:p>
          </p:txBody>
        </p:sp>
        <p:sp>
          <p:nvSpPr>
            <p:cNvPr id="3283" name="Line 13"/>
            <p:cNvSpPr>
              <a:spLocks noChangeShapeType="1"/>
            </p:cNvSpPr>
            <p:nvPr/>
          </p:nvSpPr>
          <p:spPr bwMode="auto">
            <a:xfrm rot="4930609" flipH="1" flipV="1">
              <a:off x="2707" y="2662"/>
              <a:ext cx="102" cy="51"/>
            </a:xfrm>
            <a:prstGeom prst="line">
              <a:avLst/>
            </a:prstGeom>
            <a:noFill/>
            <a:ln w="25400">
              <a:solidFill>
                <a:schemeClr val="tx1"/>
              </a:solidFill>
              <a:round/>
            </a:ln>
          </p:spPr>
          <p:txBody>
            <a:bodyPr wrap="none" anchor="ctr"/>
            <a:lstStyle/>
            <a:p>
              <a:endParaRPr lang="zh-CN" altLang="en-US"/>
            </a:p>
          </p:txBody>
        </p:sp>
      </p:grpSp>
      <p:sp>
        <p:nvSpPr>
          <p:cNvPr id="3077" name="Rectangle 14"/>
          <p:cNvSpPr>
            <a:spLocks noGrp="1" noChangeArrowheads="1"/>
          </p:cNvSpPr>
          <p:nvPr>
            <p:ph type="title"/>
          </p:nvPr>
        </p:nvSpPr>
        <p:spPr/>
        <p:txBody>
          <a:bodyPr/>
          <a:lstStyle/>
          <a:p>
            <a:pPr eaLnBrk="1" hangingPunct="1"/>
            <a:r>
              <a:rPr lang="zh-CN" altLang="en-US"/>
              <a:t>磁盘的</a:t>
            </a:r>
            <a:r>
              <a:rPr lang="en-US" altLang="zh-CN"/>
              <a:t>I/O</a:t>
            </a:r>
          </a:p>
        </p:txBody>
      </p:sp>
      <p:graphicFrame>
        <p:nvGraphicFramePr>
          <p:cNvPr id="3074" name="Object 15"/>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620" imgH="2287270" progId="MS_ClipArt_Gallery.2">
                  <p:embed/>
                </p:oleObj>
              </mc:Choice>
              <mc:Fallback>
                <p:oleObj name="剪辑" r:id="rId2" imgW="2166620" imgH="2287270" progId="MS_ClipArt_Gallery.2">
                  <p:embed/>
                  <p:pic>
                    <p:nvPicPr>
                      <p:cNvPr id="0" name="Object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AutoShape 16"/>
          <p:cNvSpPr>
            <a:spLocks noChangeArrowheads="1"/>
          </p:cNvSpPr>
          <p:nvPr/>
        </p:nvSpPr>
        <p:spPr bwMode="auto">
          <a:xfrm rot="5400000">
            <a:off x="6372225" y="252413"/>
            <a:ext cx="177800" cy="4451350"/>
          </a:xfrm>
          <a:prstGeom prst="can">
            <a:avLst>
              <a:gd name="adj" fmla="val 53085"/>
            </a:avLst>
          </a:prstGeom>
          <a:gradFill rotWithShape="1">
            <a:gsLst>
              <a:gs pos="0">
                <a:srgbClr val="CCFF66"/>
              </a:gs>
              <a:gs pos="50000">
                <a:srgbClr val="5E762F"/>
              </a:gs>
              <a:gs pos="100000">
                <a:srgbClr val="CCFF66"/>
              </a:gs>
            </a:gsLst>
            <a:lin ang="0" scaled="1"/>
          </a:gradFill>
          <a:ln w="9525">
            <a:solidFill>
              <a:schemeClr val="tx1"/>
            </a:solidFill>
            <a:round/>
          </a:ln>
        </p:spPr>
        <p:txBody>
          <a:bodyPr wrap="none" anchor="ctr"/>
          <a:lstStyle/>
          <a:p>
            <a:pPr eaLnBrk="1" hangingPunct="1"/>
            <a:endParaRPr lang="zh-CN" altLang="en-US"/>
          </a:p>
        </p:txBody>
      </p:sp>
      <p:sp>
        <p:nvSpPr>
          <p:cNvPr id="3079" name="AutoShape 17"/>
          <p:cNvSpPr>
            <a:spLocks noChangeArrowheads="1"/>
          </p:cNvSpPr>
          <p:nvPr/>
        </p:nvSpPr>
        <p:spPr bwMode="auto">
          <a:xfrm>
            <a:off x="4759325" y="2166938"/>
            <a:ext cx="217488" cy="222250"/>
          </a:xfrm>
          <a:prstGeom prst="upDownArrow">
            <a:avLst>
              <a:gd name="adj1" fmla="val 50000"/>
              <a:gd name="adj2" fmla="val 20438"/>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3080" name="Text Box 18"/>
          <p:cNvSpPr txBox="1">
            <a:spLocks noChangeArrowheads="1"/>
          </p:cNvSpPr>
          <p:nvPr/>
        </p:nvSpPr>
        <p:spPr bwMode="auto">
          <a:xfrm>
            <a:off x="4159250" y="1890713"/>
            <a:ext cx="1403350" cy="355600"/>
          </a:xfrm>
          <a:prstGeom prst="rect">
            <a:avLst/>
          </a:prstGeom>
          <a:noFill/>
          <a:ln w="19050" algn="ctr">
            <a:solidFill>
              <a:schemeClr val="tx1"/>
            </a:solidFill>
            <a:miter lim="800000"/>
          </a:ln>
        </p:spPr>
        <p:txBody>
          <a:bodyPr>
            <a:spAutoFit/>
          </a:bodyPr>
          <a:lstStyle/>
          <a:p>
            <a:pPr algn="ctr" eaLnBrk="1" hangingPunct="1">
              <a:spcBef>
                <a:spcPct val="50000"/>
              </a:spcBef>
            </a:pPr>
            <a:r>
              <a:rPr lang="zh-CN" altLang="en-US" sz="1600"/>
              <a:t>总线控制器</a:t>
            </a:r>
          </a:p>
        </p:txBody>
      </p:sp>
      <p:sp>
        <p:nvSpPr>
          <p:cNvPr id="3081" name="AutoShape 19"/>
          <p:cNvSpPr>
            <a:spLocks noChangeArrowheads="1"/>
          </p:cNvSpPr>
          <p:nvPr/>
        </p:nvSpPr>
        <p:spPr bwMode="auto">
          <a:xfrm rot="5400000">
            <a:off x="5215732" y="902494"/>
            <a:ext cx="177800" cy="1354137"/>
          </a:xfrm>
          <a:prstGeom prst="can">
            <a:avLst>
              <a:gd name="adj" fmla="val 16149"/>
            </a:avLst>
          </a:prstGeom>
          <a:gradFill rotWithShape="1">
            <a:gsLst>
              <a:gs pos="0">
                <a:srgbClr val="FF66CC"/>
              </a:gs>
              <a:gs pos="50000">
                <a:srgbClr val="762F5E"/>
              </a:gs>
              <a:gs pos="100000">
                <a:srgbClr val="FF66CC"/>
              </a:gs>
            </a:gsLst>
            <a:lin ang="0" scaled="1"/>
          </a:gradFill>
          <a:ln w="9525">
            <a:solidFill>
              <a:schemeClr val="tx1"/>
            </a:solidFill>
            <a:round/>
          </a:ln>
        </p:spPr>
        <p:txBody>
          <a:bodyPr wrap="none" anchor="ctr"/>
          <a:lstStyle/>
          <a:p>
            <a:pPr eaLnBrk="1" hangingPunct="1"/>
            <a:endParaRPr lang="zh-CN" altLang="en-US"/>
          </a:p>
        </p:txBody>
      </p:sp>
      <p:sp>
        <p:nvSpPr>
          <p:cNvPr id="3082" name="AutoShape 20"/>
          <p:cNvSpPr>
            <a:spLocks noChangeArrowheads="1"/>
          </p:cNvSpPr>
          <p:nvPr/>
        </p:nvSpPr>
        <p:spPr bwMode="auto">
          <a:xfrm>
            <a:off x="4759325" y="1668463"/>
            <a:ext cx="217488" cy="222250"/>
          </a:xfrm>
          <a:prstGeom prst="upDownArrow">
            <a:avLst>
              <a:gd name="adj1" fmla="val 50000"/>
              <a:gd name="adj2" fmla="val 20438"/>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sp>
        <p:nvSpPr>
          <p:cNvPr id="3083" name="AutoShape 21"/>
          <p:cNvSpPr>
            <a:spLocks noChangeArrowheads="1"/>
          </p:cNvSpPr>
          <p:nvPr/>
        </p:nvSpPr>
        <p:spPr bwMode="auto">
          <a:xfrm>
            <a:off x="4759325" y="1270000"/>
            <a:ext cx="217488" cy="220663"/>
          </a:xfrm>
          <a:prstGeom prst="upDownArrow">
            <a:avLst>
              <a:gd name="adj1" fmla="val 50000"/>
              <a:gd name="adj2" fmla="val 20292"/>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sp>
        <p:nvSpPr>
          <p:cNvPr id="3084" name="AutoShape 22"/>
          <p:cNvSpPr>
            <a:spLocks noChangeArrowheads="1"/>
          </p:cNvSpPr>
          <p:nvPr/>
        </p:nvSpPr>
        <p:spPr bwMode="auto">
          <a:xfrm>
            <a:off x="5588000" y="1270000"/>
            <a:ext cx="219075" cy="220663"/>
          </a:xfrm>
          <a:prstGeom prst="upDownArrow">
            <a:avLst>
              <a:gd name="adj1" fmla="val 50000"/>
              <a:gd name="adj2" fmla="val 20145"/>
            </a:avLst>
          </a:prstGeom>
          <a:solidFill>
            <a:srgbClr val="FF66CC"/>
          </a:solidFill>
          <a:ln w="9525" algn="ctr">
            <a:solidFill>
              <a:schemeClr val="tx1"/>
            </a:solidFill>
            <a:miter lim="800000"/>
          </a:ln>
        </p:spPr>
        <p:txBody>
          <a:bodyPr vert="eaVert" wrap="none" anchor="ctr"/>
          <a:lstStyle/>
          <a:p>
            <a:pPr eaLnBrk="1" hangingPunct="1"/>
            <a:endParaRPr lang="zh-CN" altLang="en-US"/>
          </a:p>
        </p:txBody>
      </p:sp>
      <p:grpSp>
        <p:nvGrpSpPr>
          <p:cNvPr id="3085" name="Group 23"/>
          <p:cNvGrpSpPr/>
          <p:nvPr/>
        </p:nvGrpSpPr>
        <p:grpSpPr bwMode="auto">
          <a:xfrm rot="376460">
            <a:off x="4538663" y="914400"/>
            <a:ext cx="657225" cy="407988"/>
            <a:chOff x="2515" y="1988"/>
            <a:chExt cx="824" cy="394"/>
          </a:xfrm>
        </p:grpSpPr>
        <p:sp>
          <p:nvSpPr>
            <p:cNvPr id="3188" name="Freeform 24"/>
            <p:cNvSpPr/>
            <p:nvPr/>
          </p:nvSpPr>
          <p:spPr bwMode="auto">
            <a:xfrm>
              <a:off x="2515" y="1988"/>
              <a:ext cx="824" cy="394"/>
            </a:xfrm>
            <a:custGeom>
              <a:avLst/>
              <a:gdLst>
                <a:gd name="T0" fmla="*/ 0 w 3296"/>
                <a:gd name="T1" fmla="*/ 0 h 1577"/>
                <a:gd name="T2" fmla="*/ 0 w 3296"/>
                <a:gd name="T3" fmla="*/ 0 h 1577"/>
                <a:gd name="T4" fmla="*/ 0 w 3296"/>
                <a:gd name="T5" fmla="*/ 0 h 1577"/>
                <a:gd name="T6" fmla="*/ 0 w 3296"/>
                <a:gd name="T7" fmla="*/ 0 h 1577"/>
                <a:gd name="T8" fmla="*/ 0 w 3296"/>
                <a:gd name="T9" fmla="*/ 0 h 1577"/>
                <a:gd name="T10" fmla="*/ 0 w 3296"/>
                <a:gd name="T11" fmla="*/ 0 h 1577"/>
                <a:gd name="T12" fmla="*/ 0 w 3296"/>
                <a:gd name="T13" fmla="*/ 0 h 1577"/>
                <a:gd name="T14" fmla="*/ 0 w 3296"/>
                <a:gd name="T15" fmla="*/ 0 h 1577"/>
                <a:gd name="T16" fmla="*/ 0 w 3296"/>
                <a:gd name="T17" fmla="*/ 0 h 1577"/>
                <a:gd name="T18" fmla="*/ 0 w 3296"/>
                <a:gd name="T19" fmla="*/ 0 h 1577"/>
                <a:gd name="T20" fmla="*/ 0 w 3296"/>
                <a:gd name="T21" fmla="*/ 0 h 1577"/>
                <a:gd name="T22" fmla="*/ 0 w 3296"/>
                <a:gd name="T23" fmla="*/ 0 h 1577"/>
                <a:gd name="T24" fmla="*/ 0 w 3296"/>
                <a:gd name="T25" fmla="*/ 0 h 1577"/>
                <a:gd name="T26" fmla="*/ 0 w 3296"/>
                <a:gd name="T27" fmla="*/ 0 h 1577"/>
                <a:gd name="T28" fmla="*/ 0 w 3296"/>
                <a:gd name="T29" fmla="*/ 0 h 1577"/>
                <a:gd name="T30" fmla="*/ 0 w 3296"/>
                <a:gd name="T31" fmla="*/ 0 h 1577"/>
                <a:gd name="T32" fmla="*/ 0 w 3296"/>
                <a:gd name="T33" fmla="*/ 0 h 1577"/>
                <a:gd name="T34" fmla="*/ 0 w 3296"/>
                <a:gd name="T35" fmla="*/ 0 h 1577"/>
                <a:gd name="T36" fmla="*/ 0 w 3296"/>
                <a:gd name="T37" fmla="*/ 0 h 1577"/>
                <a:gd name="T38" fmla="*/ 0 w 3296"/>
                <a:gd name="T39" fmla="*/ 0 h 1577"/>
                <a:gd name="T40" fmla="*/ 0 w 3296"/>
                <a:gd name="T41" fmla="*/ 0 h 1577"/>
                <a:gd name="T42" fmla="*/ 0 w 3296"/>
                <a:gd name="T43" fmla="*/ 0 h 1577"/>
                <a:gd name="T44" fmla="*/ 0 w 3296"/>
                <a:gd name="T45" fmla="*/ 0 h 1577"/>
                <a:gd name="T46" fmla="*/ 0 w 3296"/>
                <a:gd name="T47" fmla="*/ 0 h 1577"/>
                <a:gd name="T48" fmla="*/ 0 w 3296"/>
                <a:gd name="T49" fmla="*/ 0 h 1577"/>
                <a:gd name="T50" fmla="*/ 0 w 3296"/>
                <a:gd name="T51" fmla="*/ 0 h 1577"/>
                <a:gd name="T52" fmla="*/ 0 w 3296"/>
                <a:gd name="T53" fmla="*/ 0 h 1577"/>
                <a:gd name="T54" fmla="*/ 0 w 3296"/>
                <a:gd name="T55" fmla="*/ 0 h 1577"/>
                <a:gd name="T56" fmla="*/ 0 w 3296"/>
                <a:gd name="T57" fmla="*/ 0 h 1577"/>
                <a:gd name="T58" fmla="*/ 0 w 3296"/>
                <a:gd name="T59" fmla="*/ 0 h 1577"/>
                <a:gd name="T60" fmla="*/ 0 w 3296"/>
                <a:gd name="T61" fmla="*/ 0 h 1577"/>
                <a:gd name="T62" fmla="*/ 0 w 3296"/>
                <a:gd name="T63" fmla="*/ 0 h 1577"/>
                <a:gd name="T64" fmla="*/ 0 w 3296"/>
                <a:gd name="T65" fmla="*/ 0 h 1577"/>
                <a:gd name="T66" fmla="*/ 0 w 3296"/>
                <a:gd name="T67" fmla="*/ 0 h 1577"/>
                <a:gd name="T68" fmla="*/ 0 w 3296"/>
                <a:gd name="T69" fmla="*/ 0 h 1577"/>
                <a:gd name="T70" fmla="*/ 0 w 3296"/>
                <a:gd name="T71" fmla="*/ 0 h 1577"/>
                <a:gd name="T72" fmla="*/ 0 w 3296"/>
                <a:gd name="T73" fmla="*/ 0 h 1577"/>
                <a:gd name="T74" fmla="*/ 0 w 3296"/>
                <a:gd name="T75" fmla="*/ 0 h 1577"/>
                <a:gd name="T76" fmla="*/ 0 w 3296"/>
                <a:gd name="T77" fmla="*/ 0 h 1577"/>
                <a:gd name="T78" fmla="*/ 0 w 3296"/>
                <a:gd name="T79" fmla="*/ 0 h 1577"/>
                <a:gd name="T80" fmla="*/ 0 w 3296"/>
                <a:gd name="T81" fmla="*/ 0 h 1577"/>
                <a:gd name="T82" fmla="*/ 0 w 3296"/>
                <a:gd name="T83" fmla="*/ 0 h 1577"/>
                <a:gd name="T84" fmla="*/ 0 w 3296"/>
                <a:gd name="T85" fmla="*/ 0 h 1577"/>
                <a:gd name="T86" fmla="*/ 0 w 3296"/>
                <a:gd name="T87" fmla="*/ 0 h 1577"/>
                <a:gd name="T88" fmla="*/ 0 w 3296"/>
                <a:gd name="T89" fmla="*/ 0 h 1577"/>
                <a:gd name="T90" fmla="*/ 0 w 3296"/>
                <a:gd name="T91" fmla="*/ 0 h 1577"/>
                <a:gd name="T92" fmla="*/ 0 w 3296"/>
                <a:gd name="T93" fmla="*/ 0 h 1577"/>
                <a:gd name="T94" fmla="*/ 0 w 3296"/>
                <a:gd name="T95" fmla="*/ 0 h 1577"/>
                <a:gd name="T96" fmla="*/ 0 w 3296"/>
                <a:gd name="T97" fmla="*/ 0 h 1577"/>
                <a:gd name="T98" fmla="*/ 0 w 3296"/>
                <a:gd name="T99" fmla="*/ 0 h 1577"/>
                <a:gd name="T100" fmla="*/ 0 w 3296"/>
                <a:gd name="T101" fmla="*/ 0 h 1577"/>
                <a:gd name="T102" fmla="*/ 0 w 3296"/>
                <a:gd name="T103" fmla="*/ 0 h 1577"/>
                <a:gd name="T104" fmla="*/ 0 w 3296"/>
                <a:gd name="T105" fmla="*/ 0 h 1577"/>
                <a:gd name="T106" fmla="*/ 0 w 3296"/>
                <a:gd name="T107" fmla="*/ 0 h 1577"/>
                <a:gd name="T108" fmla="*/ 0 w 3296"/>
                <a:gd name="T109" fmla="*/ 0 h 15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296"/>
                <a:gd name="T166" fmla="*/ 0 h 1577"/>
                <a:gd name="T167" fmla="*/ 3296 w 3296"/>
                <a:gd name="T168" fmla="*/ 1577 h 15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ln>
          </p:spPr>
          <p:txBody>
            <a:bodyPr/>
            <a:lstStyle/>
            <a:p>
              <a:endParaRPr lang="zh-CN" altLang="en-US"/>
            </a:p>
          </p:txBody>
        </p:sp>
        <p:sp>
          <p:nvSpPr>
            <p:cNvPr id="3189" name="Freeform 25"/>
            <p:cNvSpPr/>
            <p:nvPr/>
          </p:nvSpPr>
          <p:spPr bwMode="auto">
            <a:xfrm>
              <a:off x="2901" y="1996"/>
              <a:ext cx="93" cy="41"/>
            </a:xfrm>
            <a:custGeom>
              <a:avLst/>
              <a:gdLst>
                <a:gd name="T0" fmla="*/ 0 w 376"/>
                <a:gd name="T1" fmla="*/ 0 h 166"/>
                <a:gd name="T2" fmla="*/ 0 w 376"/>
                <a:gd name="T3" fmla="*/ 0 h 166"/>
                <a:gd name="T4" fmla="*/ 0 w 376"/>
                <a:gd name="T5" fmla="*/ 0 h 166"/>
                <a:gd name="T6" fmla="*/ 0 w 376"/>
                <a:gd name="T7" fmla="*/ 0 h 166"/>
                <a:gd name="T8" fmla="*/ 0 w 376"/>
                <a:gd name="T9" fmla="*/ 0 h 166"/>
                <a:gd name="T10" fmla="*/ 0 w 376"/>
                <a:gd name="T11" fmla="*/ 0 h 166"/>
                <a:gd name="T12" fmla="*/ 0 w 376"/>
                <a:gd name="T13" fmla="*/ 0 h 166"/>
                <a:gd name="T14" fmla="*/ 0 w 376"/>
                <a:gd name="T15" fmla="*/ 0 h 166"/>
                <a:gd name="T16" fmla="*/ 0 w 376"/>
                <a:gd name="T17" fmla="*/ 0 h 166"/>
                <a:gd name="T18" fmla="*/ 0 w 376"/>
                <a:gd name="T19" fmla="*/ 0 h 166"/>
                <a:gd name="T20" fmla="*/ 0 w 376"/>
                <a:gd name="T21" fmla="*/ 0 h 166"/>
                <a:gd name="T22" fmla="*/ 0 w 376"/>
                <a:gd name="T23" fmla="*/ 0 h 166"/>
                <a:gd name="T24" fmla="*/ 0 w 376"/>
                <a:gd name="T25" fmla="*/ 0 h 166"/>
                <a:gd name="T26" fmla="*/ 0 w 376"/>
                <a:gd name="T27" fmla="*/ 0 h 166"/>
                <a:gd name="T28" fmla="*/ 0 w 376"/>
                <a:gd name="T29" fmla="*/ 0 h 166"/>
                <a:gd name="T30" fmla="*/ 0 w 376"/>
                <a:gd name="T31" fmla="*/ 0 h 166"/>
                <a:gd name="T32" fmla="*/ 0 w 376"/>
                <a:gd name="T33" fmla="*/ 0 h 166"/>
                <a:gd name="T34" fmla="*/ 0 w 376"/>
                <a:gd name="T35" fmla="*/ 0 h 166"/>
                <a:gd name="T36" fmla="*/ 0 w 376"/>
                <a:gd name="T37" fmla="*/ 0 h 166"/>
                <a:gd name="T38" fmla="*/ 0 w 376"/>
                <a:gd name="T39" fmla="*/ 0 h 166"/>
                <a:gd name="T40" fmla="*/ 0 w 376"/>
                <a:gd name="T41" fmla="*/ 0 h 166"/>
                <a:gd name="T42" fmla="*/ 0 w 376"/>
                <a:gd name="T43" fmla="*/ 0 h 166"/>
                <a:gd name="T44" fmla="*/ 0 w 376"/>
                <a:gd name="T45" fmla="*/ 0 h 166"/>
                <a:gd name="T46" fmla="*/ 0 w 376"/>
                <a:gd name="T47" fmla="*/ 0 h 166"/>
                <a:gd name="T48" fmla="*/ 0 w 376"/>
                <a:gd name="T49" fmla="*/ 0 h 166"/>
                <a:gd name="T50" fmla="*/ 0 w 376"/>
                <a:gd name="T51" fmla="*/ 0 h 166"/>
                <a:gd name="T52" fmla="*/ 0 w 376"/>
                <a:gd name="T53" fmla="*/ 0 h 166"/>
                <a:gd name="T54" fmla="*/ 0 w 376"/>
                <a:gd name="T55" fmla="*/ 0 h 166"/>
                <a:gd name="T56" fmla="*/ 0 w 376"/>
                <a:gd name="T57" fmla="*/ 0 h 166"/>
                <a:gd name="T58" fmla="*/ 0 w 376"/>
                <a:gd name="T59" fmla="*/ 0 h 166"/>
                <a:gd name="T60" fmla="*/ 0 w 376"/>
                <a:gd name="T61" fmla="*/ 0 h 166"/>
                <a:gd name="T62" fmla="*/ 0 w 376"/>
                <a:gd name="T63" fmla="*/ 0 h 166"/>
                <a:gd name="T64" fmla="*/ 0 w 376"/>
                <a:gd name="T65" fmla="*/ 0 h 166"/>
                <a:gd name="T66" fmla="*/ 0 w 376"/>
                <a:gd name="T67" fmla="*/ 0 h 166"/>
                <a:gd name="T68" fmla="*/ 0 w 376"/>
                <a:gd name="T69" fmla="*/ 0 h 166"/>
                <a:gd name="T70" fmla="*/ 0 w 376"/>
                <a:gd name="T71" fmla="*/ 0 h 166"/>
                <a:gd name="T72" fmla="*/ 0 w 376"/>
                <a:gd name="T73" fmla="*/ 0 h 166"/>
                <a:gd name="T74" fmla="*/ 0 w 376"/>
                <a:gd name="T75" fmla="*/ 0 h 166"/>
                <a:gd name="T76" fmla="*/ 0 w 376"/>
                <a:gd name="T77" fmla="*/ 0 h 166"/>
                <a:gd name="T78" fmla="*/ 0 w 376"/>
                <a:gd name="T79" fmla="*/ 0 h 166"/>
                <a:gd name="T80" fmla="*/ 0 w 376"/>
                <a:gd name="T81" fmla="*/ 0 h 166"/>
                <a:gd name="T82" fmla="*/ 0 w 376"/>
                <a:gd name="T83" fmla="*/ 0 h 166"/>
                <a:gd name="T84" fmla="*/ 0 w 376"/>
                <a:gd name="T85" fmla="*/ 0 h 166"/>
                <a:gd name="T86" fmla="*/ 0 w 376"/>
                <a:gd name="T87" fmla="*/ 0 h 166"/>
                <a:gd name="T88" fmla="*/ 0 w 376"/>
                <a:gd name="T89" fmla="*/ 0 h 166"/>
                <a:gd name="T90" fmla="*/ 0 w 376"/>
                <a:gd name="T91" fmla="*/ 0 h 166"/>
                <a:gd name="T92" fmla="*/ 0 w 376"/>
                <a:gd name="T93" fmla="*/ 0 h 166"/>
                <a:gd name="T94" fmla="*/ 0 w 376"/>
                <a:gd name="T95" fmla="*/ 0 h 166"/>
                <a:gd name="T96" fmla="*/ 0 w 376"/>
                <a:gd name="T97" fmla="*/ 0 h 166"/>
                <a:gd name="T98" fmla="*/ 0 w 376"/>
                <a:gd name="T99" fmla="*/ 0 h 166"/>
                <a:gd name="T100" fmla="*/ 0 w 376"/>
                <a:gd name="T101" fmla="*/ 0 h 166"/>
                <a:gd name="T102" fmla="*/ 0 w 376"/>
                <a:gd name="T103" fmla="*/ 0 h 166"/>
                <a:gd name="T104" fmla="*/ 0 w 376"/>
                <a:gd name="T105" fmla="*/ 0 h 1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76"/>
                <a:gd name="T160" fmla="*/ 0 h 166"/>
                <a:gd name="T161" fmla="*/ 376 w 376"/>
                <a:gd name="T162" fmla="*/ 166 h 1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ln>
          </p:spPr>
          <p:txBody>
            <a:bodyPr/>
            <a:lstStyle/>
            <a:p>
              <a:endParaRPr lang="zh-CN" altLang="en-US"/>
            </a:p>
          </p:txBody>
        </p:sp>
        <p:sp>
          <p:nvSpPr>
            <p:cNvPr id="3190" name="Freeform 26"/>
            <p:cNvSpPr/>
            <p:nvPr/>
          </p:nvSpPr>
          <p:spPr bwMode="auto">
            <a:xfrm>
              <a:off x="2780" y="2002"/>
              <a:ext cx="237" cy="82"/>
            </a:xfrm>
            <a:custGeom>
              <a:avLst/>
              <a:gdLst>
                <a:gd name="T0" fmla="*/ 0 w 949"/>
                <a:gd name="T1" fmla="*/ 0 h 330"/>
                <a:gd name="T2" fmla="*/ 0 w 949"/>
                <a:gd name="T3" fmla="*/ 0 h 330"/>
                <a:gd name="T4" fmla="*/ 0 w 949"/>
                <a:gd name="T5" fmla="*/ 0 h 330"/>
                <a:gd name="T6" fmla="*/ 0 w 949"/>
                <a:gd name="T7" fmla="*/ 0 h 330"/>
                <a:gd name="T8" fmla="*/ 0 w 949"/>
                <a:gd name="T9" fmla="*/ 0 h 330"/>
                <a:gd name="T10" fmla="*/ 0 w 949"/>
                <a:gd name="T11" fmla="*/ 0 h 330"/>
                <a:gd name="T12" fmla="*/ 0 w 949"/>
                <a:gd name="T13" fmla="*/ 0 h 330"/>
                <a:gd name="T14" fmla="*/ 0 w 949"/>
                <a:gd name="T15" fmla="*/ 0 h 330"/>
                <a:gd name="T16" fmla="*/ 0 w 949"/>
                <a:gd name="T17" fmla="*/ 0 h 330"/>
                <a:gd name="T18" fmla="*/ 0 w 949"/>
                <a:gd name="T19" fmla="*/ 0 h 330"/>
                <a:gd name="T20" fmla="*/ 0 w 949"/>
                <a:gd name="T21" fmla="*/ 0 h 330"/>
                <a:gd name="T22" fmla="*/ 0 w 949"/>
                <a:gd name="T23" fmla="*/ 0 h 330"/>
                <a:gd name="T24" fmla="*/ 0 w 949"/>
                <a:gd name="T25" fmla="*/ 0 h 330"/>
                <a:gd name="T26" fmla="*/ 0 w 949"/>
                <a:gd name="T27" fmla="*/ 0 h 330"/>
                <a:gd name="T28" fmla="*/ 0 w 949"/>
                <a:gd name="T29" fmla="*/ 0 h 330"/>
                <a:gd name="T30" fmla="*/ 0 w 949"/>
                <a:gd name="T31" fmla="*/ 0 h 330"/>
                <a:gd name="T32" fmla="*/ 0 w 949"/>
                <a:gd name="T33" fmla="*/ 0 h 330"/>
                <a:gd name="T34" fmla="*/ 0 w 949"/>
                <a:gd name="T35" fmla="*/ 0 h 330"/>
                <a:gd name="T36" fmla="*/ 0 w 949"/>
                <a:gd name="T37" fmla="*/ 0 h 330"/>
                <a:gd name="T38" fmla="*/ 0 w 949"/>
                <a:gd name="T39" fmla="*/ 0 h 330"/>
                <a:gd name="T40" fmla="*/ 0 w 949"/>
                <a:gd name="T41" fmla="*/ 0 h 330"/>
                <a:gd name="T42" fmla="*/ 0 w 949"/>
                <a:gd name="T43" fmla="*/ 0 h 330"/>
                <a:gd name="T44" fmla="*/ 0 w 949"/>
                <a:gd name="T45" fmla="*/ 0 h 330"/>
                <a:gd name="T46" fmla="*/ 0 w 949"/>
                <a:gd name="T47" fmla="*/ 0 h 330"/>
                <a:gd name="T48" fmla="*/ 0 w 949"/>
                <a:gd name="T49" fmla="*/ 0 h 330"/>
                <a:gd name="T50" fmla="*/ 0 w 949"/>
                <a:gd name="T51" fmla="*/ 0 h 330"/>
                <a:gd name="T52" fmla="*/ 0 w 949"/>
                <a:gd name="T53" fmla="*/ 0 h 330"/>
                <a:gd name="T54" fmla="*/ 0 w 949"/>
                <a:gd name="T55" fmla="*/ 0 h 330"/>
                <a:gd name="T56" fmla="*/ 0 w 949"/>
                <a:gd name="T57" fmla="*/ 0 h 330"/>
                <a:gd name="T58" fmla="*/ 0 w 949"/>
                <a:gd name="T59" fmla="*/ 0 h 330"/>
                <a:gd name="T60" fmla="*/ 0 w 949"/>
                <a:gd name="T61" fmla="*/ 0 h 330"/>
                <a:gd name="T62" fmla="*/ 0 w 949"/>
                <a:gd name="T63" fmla="*/ 0 h 330"/>
                <a:gd name="T64" fmla="*/ 0 w 949"/>
                <a:gd name="T65" fmla="*/ 0 h 330"/>
                <a:gd name="T66" fmla="*/ 0 w 949"/>
                <a:gd name="T67" fmla="*/ 0 h 330"/>
                <a:gd name="T68" fmla="*/ 0 w 949"/>
                <a:gd name="T69" fmla="*/ 0 h 330"/>
                <a:gd name="T70" fmla="*/ 0 w 949"/>
                <a:gd name="T71" fmla="*/ 0 h 330"/>
                <a:gd name="T72" fmla="*/ 0 w 949"/>
                <a:gd name="T73" fmla="*/ 0 h 330"/>
                <a:gd name="T74" fmla="*/ 0 w 949"/>
                <a:gd name="T75" fmla="*/ 0 h 330"/>
                <a:gd name="T76" fmla="*/ 0 w 949"/>
                <a:gd name="T77" fmla="*/ 0 h 330"/>
                <a:gd name="T78" fmla="*/ 0 w 949"/>
                <a:gd name="T79" fmla="*/ 0 h 330"/>
                <a:gd name="T80" fmla="*/ 0 w 949"/>
                <a:gd name="T81" fmla="*/ 0 h 330"/>
                <a:gd name="T82" fmla="*/ 0 w 949"/>
                <a:gd name="T83" fmla="*/ 0 h 330"/>
                <a:gd name="T84" fmla="*/ 0 w 949"/>
                <a:gd name="T85" fmla="*/ 0 h 330"/>
                <a:gd name="T86" fmla="*/ 0 w 949"/>
                <a:gd name="T87" fmla="*/ 0 h 330"/>
                <a:gd name="T88" fmla="*/ 0 w 949"/>
                <a:gd name="T89" fmla="*/ 0 h 3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9"/>
                <a:gd name="T136" fmla="*/ 0 h 330"/>
                <a:gd name="T137" fmla="*/ 949 w 949"/>
                <a:gd name="T138" fmla="*/ 330 h 3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ln>
          </p:spPr>
          <p:txBody>
            <a:bodyPr/>
            <a:lstStyle/>
            <a:p>
              <a:endParaRPr lang="zh-CN" altLang="en-US"/>
            </a:p>
          </p:txBody>
        </p:sp>
        <p:sp>
          <p:nvSpPr>
            <p:cNvPr id="3191" name="Freeform 27"/>
            <p:cNvSpPr/>
            <p:nvPr/>
          </p:nvSpPr>
          <p:spPr bwMode="auto">
            <a:xfrm>
              <a:off x="2741" y="2007"/>
              <a:ext cx="65" cy="81"/>
            </a:xfrm>
            <a:custGeom>
              <a:avLst/>
              <a:gdLst>
                <a:gd name="T0" fmla="*/ 0 w 261"/>
                <a:gd name="T1" fmla="*/ 0 h 324"/>
                <a:gd name="T2" fmla="*/ 0 w 261"/>
                <a:gd name="T3" fmla="*/ 0 h 324"/>
                <a:gd name="T4" fmla="*/ 0 w 261"/>
                <a:gd name="T5" fmla="*/ 0 h 324"/>
                <a:gd name="T6" fmla="*/ 0 w 261"/>
                <a:gd name="T7" fmla="*/ 0 h 324"/>
                <a:gd name="T8" fmla="*/ 0 w 261"/>
                <a:gd name="T9" fmla="*/ 0 h 324"/>
                <a:gd name="T10" fmla="*/ 0 w 261"/>
                <a:gd name="T11" fmla="*/ 0 h 324"/>
                <a:gd name="T12" fmla="*/ 0 w 261"/>
                <a:gd name="T13" fmla="*/ 0 h 324"/>
                <a:gd name="T14" fmla="*/ 0 w 261"/>
                <a:gd name="T15" fmla="*/ 0 h 324"/>
                <a:gd name="T16" fmla="*/ 0 w 261"/>
                <a:gd name="T17" fmla="*/ 0 h 324"/>
                <a:gd name="T18" fmla="*/ 0 w 261"/>
                <a:gd name="T19" fmla="*/ 0 h 324"/>
                <a:gd name="T20" fmla="*/ 0 w 261"/>
                <a:gd name="T21" fmla="*/ 0 h 324"/>
                <a:gd name="T22" fmla="*/ 0 w 261"/>
                <a:gd name="T23" fmla="*/ 0 h 324"/>
                <a:gd name="T24" fmla="*/ 0 w 261"/>
                <a:gd name="T25" fmla="*/ 0 h 324"/>
                <a:gd name="T26" fmla="*/ 0 w 261"/>
                <a:gd name="T27" fmla="*/ 0 h 324"/>
                <a:gd name="T28" fmla="*/ 0 w 261"/>
                <a:gd name="T29" fmla="*/ 0 h 324"/>
                <a:gd name="T30" fmla="*/ 0 w 261"/>
                <a:gd name="T31" fmla="*/ 0 h 324"/>
                <a:gd name="T32" fmla="*/ 0 w 261"/>
                <a:gd name="T33" fmla="*/ 0 h 324"/>
                <a:gd name="T34" fmla="*/ 0 w 261"/>
                <a:gd name="T35" fmla="*/ 0 h 324"/>
                <a:gd name="T36" fmla="*/ 0 w 261"/>
                <a:gd name="T37" fmla="*/ 0 h 324"/>
                <a:gd name="T38" fmla="*/ 0 w 261"/>
                <a:gd name="T39" fmla="*/ 0 h 324"/>
                <a:gd name="T40" fmla="*/ 0 w 261"/>
                <a:gd name="T41" fmla="*/ 0 h 324"/>
                <a:gd name="T42" fmla="*/ 0 w 261"/>
                <a:gd name="T43" fmla="*/ 0 h 324"/>
                <a:gd name="T44" fmla="*/ 0 w 261"/>
                <a:gd name="T45" fmla="*/ 0 h 324"/>
                <a:gd name="T46" fmla="*/ 0 w 261"/>
                <a:gd name="T47" fmla="*/ 0 h 324"/>
                <a:gd name="T48" fmla="*/ 0 w 261"/>
                <a:gd name="T49" fmla="*/ 0 h 324"/>
                <a:gd name="T50" fmla="*/ 0 w 261"/>
                <a:gd name="T51" fmla="*/ 0 h 324"/>
                <a:gd name="T52" fmla="*/ 0 w 261"/>
                <a:gd name="T53" fmla="*/ 0 h 324"/>
                <a:gd name="T54" fmla="*/ 0 w 261"/>
                <a:gd name="T55" fmla="*/ 0 h 324"/>
                <a:gd name="T56" fmla="*/ 0 w 261"/>
                <a:gd name="T57" fmla="*/ 0 h 324"/>
                <a:gd name="T58" fmla="*/ 0 w 261"/>
                <a:gd name="T59" fmla="*/ 0 h 324"/>
                <a:gd name="T60" fmla="*/ 0 w 261"/>
                <a:gd name="T61" fmla="*/ 0 h 324"/>
                <a:gd name="T62" fmla="*/ 0 w 261"/>
                <a:gd name="T63" fmla="*/ 0 h 324"/>
                <a:gd name="T64" fmla="*/ 0 w 261"/>
                <a:gd name="T65" fmla="*/ 0 h 324"/>
                <a:gd name="T66" fmla="*/ 0 w 261"/>
                <a:gd name="T67" fmla="*/ 0 h 324"/>
                <a:gd name="T68" fmla="*/ 0 w 261"/>
                <a:gd name="T69" fmla="*/ 0 h 324"/>
                <a:gd name="T70" fmla="*/ 0 w 261"/>
                <a:gd name="T71" fmla="*/ 0 h 324"/>
                <a:gd name="T72" fmla="*/ 0 w 261"/>
                <a:gd name="T73" fmla="*/ 0 h 3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324"/>
                <a:gd name="T113" fmla="*/ 261 w 261"/>
                <a:gd name="T114" fmla="*/ 324 h 3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ln>
          </p:spPr>
          <p:txBody>
            <a:bodyPr/>
            <a:lstStyle/>
            <a:p>
              <a:endParaRPr lang="zh-CN" altLang="en-US"/>
            </a:p>
          </p:txBody>
        </p:sp>
        <p:sp>
          <p:nvSpPr>
            <p:cNvPr id="3192" name="Freeform 28"/>
            <p:cNvSpPr/>
            <p:nvPr/>
          </p:nvSpPr>
          <p:spPr bwMode="auto">
            <a:xfrm>
              <a:off x="2902" y="2012"/>
              <a:ext cx="54" cy="33"/>
            </a:xfrm>
            <a:custGeom>
              <a:avLst/>
              <a:gdLst>
                <a:gd name="T0" fmla="*/ 0 w 215"/>
                <a:gd name="T1" fmla="*/ 0 h 131"/>
                <a:gd name="T2" fmla="*/ 0 w 215"/>
                <a:gd name="T3" fmla="*/ 0 h 131"/>
                <a:gd name="T4" fmla="*/ 0 w 215"/>
                <a:gd name="T5" fmla="*/ 0 h 131"/>
                <a:gd name="T6" fmla="*/ 0 w 215"/>
                <a:gd name="T7" fmla="*/ 0 h 131"/>
                <a:gd name="T8" fmla="*/ 0 w 215"/>
                <a:gd name="T9" fmla="*/ 0 h 131"/>
                <a:gd name="T10" fmla="*/ 0 w 215"/>
                <a:gd name="T11" fmla="*/ 0 h 131"/>
                <a:gd name="T12" fmla="*/ 0 w 215"/>
                <a:gd name="T13" fmla="*/ 0 h 131"/>
                <a:gd name="T14" fmla="*/ 0 w 215"/>
                <a:gd name="T15" fmla="*/ 0 h 131"/>
                <a:gd name="T16" fmla="*/ 0 w 215"/>
                <a:gd name="T17" fmla="*/ 0 h 131"/>
                <a:gd name="T18" fmla="*/ 0 w 215"/>
                <a:gd name="T19" fmla="*/ 0 h 131"/>
                <a:gd name="T20" fmla="*/ 0 w 215"/>
                <a:gd name="T21" fmla="*/ 0 h 131"/>
                <a:gd name="T22" fmla="*/ 0 w 215"/>
                <a:gd name="T23" fmla="*/ 0 h 131"/>
                <a:gd name="T24" fmla="*/ 0 w 215"/>
                <a:gd name="T25" fmla="*/ 0 h 131"/>
                <a:gd name="T26" fmla="*/ 0 w 215"/>
                <a:gd name="T27" fmla="*/ 0 h 131"/>
                <a:gd name="T28" fmla="*/ 0 w 215"/>
                <a:gd name="T29" fmla="*/ 0 h 131"/>
                <a:gd name="T30" fmla="*/ 0 w 215"/>
                <a:gd name="T31" fmla="*/ 0 h 131"/>
                <a:gd name="T32" fmla="*/ 0 w 215"/>
                <a:gd name="T33" fmla="*/ 0 h 131"/>
                <a:gd name="T34" fmla="*/ 0 w 215"/>
                <a:gd name="T35" fmla="*/ 0 h 131"/>
                <a:gd name="T36" fmla="*/ 0 w 215"/>
                <a:gd name="T37" fmla="*/ 0 h 131"/>
                <a:gd name="T38" fmla="*/ 0 w 215"/>
                <a:gd name="T39" fmla="*/ 0 h 131"/>
                <a:gd name="T40" fmla="*/ 0 w 215"/>
                <a:gd name="T41" fmla="*/ 0 h 131"/>
                <a:gd name="T42" fmla="*/ 0 w 215"/>
                <a:gd name="T43" fmla="*/ 0 h 131"/>
                <a:gd name="T44" fmla="*/ 0 w 215"/>
                <a:gd name="T45" fmla="*/ 0 h 131"/>
                <a:gd name="T46" fmla="*/ 0 w 215"/>
                <a:gd name="T47" fmla="*/ 0 h 131"/>
                <a:gd name="T48" fmla="*/ 0 w 215"/>
                <a:gd name="T49" fmla="*/ 0 h 131"/>
                <a:gd name="T50" fmla="*/ 0 w 215"/>
                <a:gd name="T51" fmla="*/ 0 h 131"/>
                <a:gd name="T52" fmla="*/ 0 w 215"/>
                <a:gd name="T53" fmla="*/ 0 h 131"/>
                <a:gd name="T54" fmla="*/ 0 w 215"/>
                <a:gd name="T55" fmla="*/ 0 h 131"/>
                <a:gd name="T56" fmla="*/ 0 w 215"/>
                <a:gd name="T57" fmla="*/ 0 h 131"/>
                <a:gd name="T58" fmla="*/ 0 w 215"/>
                <a:gd name="T59" fmla="*/ 0 h 13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5"/>
                <a:gd name="T91" fmla="*/ 0 h 131"/>
                <a:gd name="T92" fmla="*/ 215 w 215"/>
                <a:gd name="T93" fmla="*/ 131 h 13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ln>
          </p:spPr>
          <p:txBody>
            <a:bodyPr/>
            <a:lstStyle/>
            <a:p>
              <a:endParaRPr lang="zh-CN" altLang="en-US"/>
            </a:p>
          </p:txBody>
        </p:sp>
        <p:sp>
          <p:nvSpPr>
            <p:cNvPr id="3193" name="Freeform 29"/>
            <p:cNvSpPr/>
            <p:nvPr/>
          </p:nvSpPr>
          <p:spPr bwMode="auto">
            <a:xfrm>
              <a:off x="2830" y="2013"/>
              <a:ext cx="60" cy="26"/>
            </a:xfrm>
            <a:custGeom>
              <a:avLst/>
              <a:gdLst>
                <a:gd name="T0" fmla="*/ 0 w 237"/>
                <a:gd name="T1" fmla="*/ 0 h 104"/>
                <a:gd name="T2" fmla="*/ 0 w 237"/>
                <a:gd name="T3" fmla="*/ 0 h 104"/>
                <a:gd name="T4" fmla="*/ 0 w 237"/>
                <a:gd name="T5" fmla="*/ 0 h 104"/>
                <a:gd name="T6" fmla="*/ 0 w 237"/>
                <a:gd name="T7" fmla="*/ 0 h 104"/>
                <a:gd name="T8" fmla="*/ 0 w 237"/>
                <a:gd name="T9" fmla="*/ 0 h 104"/>
                <a:gd name="T10" fmla="*/ 0 w 237"/>
                <a:gd name="T11" fmla="*/ 0 h 104"/>
                <a:gd name="T12" fmla="*/ 0 w 237"/>
                <a:gd name="T13" fmla="*/ 0 h 104"/>
                <a:gd name="T14" fmla="*/ 0 w 237"/>
                <a:gd name="T15" fmla="*/ 0 h 104"/>
                <a:gd name="T16" fmla="*/ 0 w 237"/>
                <a:gd name="T17" fmla="*/ 0 h 104"/>
                <a:gd name="T18" fmla="*/ 0 w 237"/>
                <a:gd name="T19" fmla="*/ 0 h 104"/>
                <a:gd name="T20" fmla="*/ 0 w 237"/>
                <a:gd name="T21" fmla="*/ 0 h 104"/>
                <a:gd name="T22" fmla="*/ 0 w 237"/>
                <a:gd name="T23" fmla="*/ 0 h 104"/>
                <a:gd name="T24" fmla="*/ 0 w 237"/>
                <a:gd name="T25" fmla="*/ 0 h 104"/>
                <a:gd name="T26" fmla="*/ 0 w 237"/>
                <a:gd name="T27" fmla="*/ 0 h 104"/>
                <a:gd name="T28" fmla="*/ 0 w 237"/>
                <a:gd name="T29" fmla="*/ 0 h 104"/>
                <a:gd name="T30" fmla="*/ 0 w 237"/>
                <a:gd name="T31" fmla="*/ 0 h 104"/>
                <a:gd name="T32" fmla="*/ 0 w 237"/>
                <a:gd name="T33" fmla="*/ 0 h 104"/>
                <a:gd name="T34" fmla="*/ 0 w 237"/>
                <a:gd name="T35" fmla="*/ 0 h 104"/>
                <a:gd name="T36" fmla="*/ 0 w 237"/>
                <a:gd name="T37" fmla="*/ 0 h 104"/>
                <a:gd name="T38" fmla="*/ 0 w 237"/>
                <a:gd name="T39" fmla="*/ 0 h 104"/>
                <a:gd name="T40" fmla="*/ 0 w 237"/>
                <a:gd name="T41" fmla="*/ 0 h 104"/>
                <a:gd name="T42" fmla="*/ 0 w 237"/>
                <a:gd name="T43" fmla="*/ 0 h 104"/>
                <a:gd name="T44" fmla="*/ 0 w 237"/>
                <a:gd name="T45" fmla="*/ 0 h 104"/>
                <a:gd name="T46" fmla="*/ 0 w 237"/>
                <a:gd name="T47" fmla="*/ 0 h 104"/>
                <a:gd name="T48" fmla="*/ 0 w 237"/>
                <a:gd name="T49" fmla="*/ 0 h 104"/>
                <a:gd name="T50" fmla="*/ 0 w 237"/>
                <a:gd name="T51" fmla="*/ 0 h 104"/>
                <a:gd name="T52" fmla="*/ 0 w 237"/>
                <a:gd name="T53" fmla="*/ 0 h 104"/>
                <a:gd name="T54" fmla="*/ 0 w 237"/>
                <a:gd name="T55" fmla="*/ 0 h 104"/>
                <a:gd name="T56" fmla="*/ 0 w 237"/>
                <a:gd name="T57" fmla="*/ 0 h 104"/>
                <a:gd name="T58" fmla="*/ 0 w 237"/>
                <a:gd name="T59" fmla="*/ 0 h 104"/>
                <a:gd name="T60" fmla="*/ 0 w 237"/>
                <a:gd name="T61" fmla="*/ 0 h 104"/>
                <a:gd name="T62" fmla="*/ 0 w 237"/>
                <a:gd name="T63" fmla="*/ 0 h 104"/>
                <a:gd name="T64" fmla="*/ 0 w 237"/>
                <a:gd name="T65" fmla="*/ 0 h 104"/>
                <a:gd name="T66" fmla="*/ 0 w 237"/>
                <a:gd name="T67" fmla="*/ 0 h 104"/>
                <a:gd name="T68" fmla="*/ 0 w 237"/>
                <a:gd name="T69" fmla="*/ 0 h 104"/>
                <a:gd name="T70" fmla="*/ 0 w 237"/>
                <a:gd name="T71" fmla="*/ 0 h 104"/>
                <a:gd name="T72" fmla="*/ 0 w 237"/>
                <a:gd name="T73" fmla="*/ 0 h 1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7"/>
                <a:gd name="T112" fmla="*/ 0 h 104"/>
                <a:gd name="T113" fmla="*/ 237 w 237"/>
                <a:gd name="T114" fmla="*/ 104 h 1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ln>
          </p:spPr>
          <p:txBody>
            <a:bodyPr/>
            <a:lstStyle/>
            <a:p>
              <a:endParaRPr lang="zh-CN" altLang="en-US"/>
            </a:p>
          </p:txBody>
        </p:sp>
        <p:sp>
          <p:nvSpPr>
            <p:cNvPr id="3194" name="Freeform 30"/>
            <p:cNvSpPr/>
            <p:nvPr/>
          </p:nvSpPr>
          <p:spPr bwMode="auto">
            <a:xfrm>
              <a:off x="3114" y="2017"/>
              <a:ext cx="120" cy="177"/>
            </a:xfrm>
            <a:custGeom>
              <a:avLst/>
              <a:gdLst>
                <a:gd name="T0" fmla="*/ 0 w 482"/>
                <a:gd name="T1" fmla="*/ 0 h 706"/>
                <a:gd name="T2" fmla="*/ 0 w 482"/>
                <a:gd name="T3" fmla="*/ 0 h 706"/>
                <a:gd name="T4" fmla="*/ 0 w 482"/>
                <a:gd name="T5" fmla="*/ 0 h 706"/>
                <a:gd name="T6" fmla="*/ 0 w 482"/>
                <a:gd name="T7" fmla="*/ 0 h 706"/>
                <a:gd name="T8" fmla="*/ 0 w 482"/>
                <a:gd name="T9" fmla="*/ 0 h 706"/>
                <a:gd name="T10" fmla="*/ 0 w 482"/>
                <a:gd name="T11" fmla="*/ 0 h 706"/>
                <a:gd name="T12" fmla="*/ 0 w 482"/>
                <a:gd name="T13" fmla="*/ 0 h 706"/>
                <a:gd name="T14" fmla="*/ 0 w 482"/>
                <a:gd name="T15" fmla="*/ 0 h 706"/>
                <a:gd name="T16" fmla="*/ 0 w 482"/>
                <a:gd name="T17" fmla="*/ 0 h 706"/>
                <a:gd name="T18" fmla="*/ 0 w 482"/>
                <a:gd name="T19" fmla="*/ 0 h 706"/>
                <a:gd name="T20" fmla="*/ 0 w 482"/>
                <a:gd name="T21" fmla="*/ 0 h 706"/>
                <a:gd name="T22" fmla="*/ 0 w 482"/>
                <a:gd name="T23" fmla="*/ 0 h 706"/>
                <a:gd name="T24" fmla="*/ 0 w 482"/>
                <a:gd name="T25" fmla="*/ 0 h 706"/>
                <a:gd name="T26" fmla="*/ 0 w 482"/>
                <a:gd name="T27" fmla="*/ 0 h 706"/>
                <a:gd name="T28" fmla="*/ 0 w 482"/>
                <a:gd name="T29" fmla="*/ 0 h 706"/>
                <a:gd name="T30" fmla="*/ 0 w 482"/>
                <a:gd name="T31" fmla="*/ 0 h 706"/>
                <a:gd name="T32" fmla="*/ 0 w 482"/>
                <a:gd name="T33" fmla="*/ 0 h 706"/>
                <a:gd name="T34" fmla="*/ 0 w 482"/>
                <a:gd name="T35" fmla="*/ 0 h 706"/>
                <a:gd name="T36" fmla="*/ 0 w 482"/>
                <a:gd name="T37" fmla="*/ 0 h 706"/>
                <a:gd name="T38" fmla="*/ 0 w 482"/>
                <a:gd name="T39" fmla="*/ 0 h 706"/>
                <a:gd name="T40" fmla="*/ 0 w 482"/>
                <a:gd name="T41" fmla="*/ 0 h 706"/>
                <a:gd name="T42" fmla="*/ 0 w 482"/>
                <a:gd name="T43" fmla="*/ 0 h 706"/>
                <a:gd name="T44" fmla="*/ 0 w 482"/>
                <a:gd name="T45" fmla="*/ 0 h 706"/>
                <a:gd name="T46" fmla="*/ 0 w 482"/>
                <a:gd name="T47" fmla="*/ 0 h 706"/>
                <a:gd name="T48" fmla="*/ 0 w 482"/>
                <a:gd name="T49" fmla="*/ 0 h 706"/>
                <a:gd name="T50" fmla="*/ 0 w 482"/>
                <a:gd name="T51" fmla="*/ 0 h 706"/>
                <a:gd name="T52" fmla="*/ 0 w 482"/>
                <a:gd name="T53" fmla="*/ 0 h 706"/>
                <a:gd name="T54" fmla="*/ 0 w 482"/>
                <a:gd name="T55" fmla="*/ 0 h 706"/>
                <a:gd name="T56" fmla="*/ 0 w 482"/>
                <a:gd name="T57" fmla="*/ 0 h 706"/>
                <a:gd name="T58" fmla="*/ 0 w 482"/>
                <a:gd name="T59" fmla="*/ 0 h 706"/>
                <a:gd name="T60" fmla="*/ 0 w 482"/>
                <a:gd name="T61" fmla="*/ 0 h 706"/>
                <a:gd name="T62" fmla="*/ 0 w 482"/>
                <a:gd name="T63" fmla="*/ 0 h 706"/>
                <a:gd name="T64" fmla="*/ 0 w 482"/>
                <a:gd name="T65" fmla="*/ 0 h 706"/>
                <a:gd name="T66" fmla="*/ 0 w 482"/>
                <a:gd name="T67" fmla="*/ 0 h 706"/>
                <a:gd name="T68" fmla="*/ 0 w 482"/>
                <a:gd name="T69" fmla="*/ 0 h 706"/>
                <a:gd name="T70" fmla="*/ 0 w 482"/>
                <a:gd name="T71" fmla="*/ 0 h 706"/>
                <a:gd name="T72" fmla="*/ 0 w 482"/>
                <a:gd name="T73" fmla="*/ 0 h 706"/>
                <a:gd name="T74" fmla="*/ 0 w 482"/>
                <a:gd name="T75" fmla="*/ 0 h 706"/>
                <a:gd name="T76" fmla="*/ 0 w 482"/>
                <a:gd name="T77" fmla="*/ 0 h 706"/>
                <a:gd name="T78" fmla="*/ 0 w 482"/>
                <a:gd name="T79" fmla="*/ 0 h 706"/>
                <a:gd name="T80" fmla="*/ 0 w 482"/>
                <a:gd name="T81" fmla="*/ 0 h 706"/>
                <a:gd name="T82" fmla="*/ 0 w 482"/>
                <a:gd name="T83" fmla="*/ 0 h 706"/>
                <a:gd name="T84" fmla="*/ 0 w 482"/>
                <a:gd name="T85" fmla="*/ 0 h 706"/>
                <a:gd name="T86" fmla="*/ 0 w 482"/>
                <a:gd name="T87" fmla="*/ 0 h 706"/>
                <a:gd name="T88" fmla="*/ 0 w 482"/>
                <a:gd name="T89" fmla="*/ 0 h 7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2"/>
                <a:gd name="T136" fmla="*/ 0 h 706"/>
                <a:gd name="T137" fmla="*/ 482 w 482"/>
                <a:gd name="T138" fmla="*/ 706 h 7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ln>
          </p:spPr>
          <p:txBody>
            <a:bodyPr/>
            <a:lstStyle/>
            <a:p>
              <a:endParaRPr lang="zh-CN" altLang="en-US"/>
            </a:p>
          </p:txBody>
        </p:sp>
        <p:sp>
          <p:nvSpPr>
            <p:cNvPr id="3195" name="Freeform 31"/>
            <p:cNvSpPr/>
            <p:nvPr/>
          </p:nvSpPr>
          <p:spPr bwMode="auto">
            <a:xfrm>
              <a:off x="3084" y="2022"/>
              <a:ext cx="114" cy="181"/>
            </a:xfrm>
            <a:custGeom>
              <a:avLst/>
              <a:gdLst>
                <a:gd name="T0" fmla="*/ 0 w 455"/>
                <a:gd name="T1" fmla="*/ 0 h 722"/>
                <a:gd name="T2" fmla="*/ 0 w 455"/>
                <a:gd name="T3" fmla="*/ 0 h 722"/>
                <a:gd name="T4" fmla="*/ 0 w 455"/>
                <a:gd name="T5" fmla="*/ 0 h 722"/>
                <a:gd name="T6" fmla="*/ 0 w 455"/>
                <a:gd name="T7" fmla="*/ 0 h 722"/>
                <a:gd name="T8" fmla="*/ 0 w 455"/>
                <a:gd name="T9" fmla="*/ 0 h 722"/>
                <a:gd name="T10" fmla="*/ 0 w 455"/>
                <a:gd name="T11" fmla="*/ 0 h 722"/>
                <a:gd name="T12" fmla="*/ 0 w 455"/>
                <a:gd name="T13" fmla="*/ 0 h 722"/>
                <a:gd name="T14" fmla="*/ 0 w 455"/>
                <a:gd name="T15" fmla="*/ 0 h 722"/>
                <a:gd name="T16" fmla="*/ 0 w 455"/>
                <a:gd name="T17" fmla="*/ 0 h 722"/>
                <a:gd name="T18" fmla="*/ 0 w 455"/>
                <a:gd name="T19" fmla="*/ 0 h 722"/>
                <a:gd name="T20" fmla="*/ 0 w 455"/>
                <a:gd name="T21" fmla="*/ 0 h 722"/>
                <a:gd name="T22" fmla="*/ 0 w 455"/>
                <a:gd name="T23" fmla="*/ 0 h 722"/>
                <a:gd name="T24" fmla="*/ 0 w 455"/>
                <a:gd name="T25" fmla="*/ 0 h 722"/>
                <a:gd name="T26" fmla="*/ 0 w 455"/>
                <a:gd name="T27" fmla="*/ 0 h 722"/>
                <a:gd name="T28" fmla="*/ 0 w 455"/>
                <a:gd name="T29" fmla="*/ 0 h 722"/>
                <a:gd name="T30" fmla="*/ 0 w 455"/>
                <a:gd name="T31" fmla="*/ 0 h 722"/>
                <a:gd name="T32" fmla="*/ 0 w 455"/>
                <a:gd name="T33" fmla="*/ 0 h 722"/>
                <a:gd name="T34" fmla="*/ 0 w 455"/>
                <a:gd name="T35" fmla="*/ 0 h 722"/>
                <a:gd name="T36" fmla="*/ 0 w 455"/>
                <a:gd name="T37" fmla="*/ 0 h 722"/>
                <a:gd name="T38" fmla="*/ 0 w 455"/>
                <a:gd name="T39" fmla="*/ 0 h 722"/>
                <a:gd name="T40" fmla="*/ 0 w 455"/>
                <a:gd name="T41" fmla="*/ 0 h 722"/>
                <a:gd name="T42" fmla="*/ 0 w 455"/>
                <a:gd name="T43" fmla="*/ 0 h 722"/>
                <a:gd name="T44" fmla="*/ 0 w 455"/>
                <a:gd name="T45" fmla="*/ 0 h 722"/>
                <a:gd name="T46" fmla="*/ 0 w 455"/>
                <a:gd name="T47" fmla="*/ 0 h 722"/>
                <a:gd name="T48" fmla="*/ 0 w 455"/>
                <a:gd name="T49" fmla="*/ 0 h 722"/>
                <a:gd name="T50" fmla="*/ 0 w 455"/>
                <a:gd name="T51" fmla="*/ 0 h 722"/>
                <a:gd name="T52" fmla="*/ 0 w 455"/>
                <a:gd name="T53" fmla="*/ 0 h 722"/>
                <a:gd name="T54" fmla="*/ 0 w 455"/>
                <a:gd name="T55" fmla="*/ 0 h 722"/>
                <a:gd name="T56" fmla="*/ 0 w 455"/>
                <a:gd name="T57" fmla="*/ 0 h 722"/>
                <a:gd name="T58" fmla="*/ 0 w 455"/>
                <a:gd name="T59" fmla="*/ 0 h 722"/>
                <a:gd name="T60" fmla="*/ 0 w 455"/>
                <a:gd name="T61" fmla="*/ 0 h 722"/>
                <a:gd name="T62" fmla="*/ 0 w 455"/>
                <a:gd name="T63" fmla="*/ 0 h 722"/>
                <a:gd name="T64" fmla="*/ 0 w 455"/>
                <a:gd name="T65" fmla="*/ 0 h 722"/>
                <a:gd name="T66" fmla="*/ 0 w 455"/>
                <a:gd name="T67" fmla="*/ 0 h 722"/>
                <a:gd name="T68" fmla="*/ 0 w 455"/>
                <a:gd name="T69" fmla="*/ 0 h 722"/>
                <a:gd name="T70" fmla="*/ 0 w 455"/>
                <a:gd name="T71" fmla="*/ 0 h 722"/>
                <a:gd name="T72" fmla="*/ 0 w 455"/>
                <a:gd name="T73" fmla="*/ 0 h 722"/>
                <a:gd name="T74" fmla="*/ 0 w 455"/>
                <a:gd name="T75" fmla="*/ 0 h 722"/>
                <a:gd name="T76" fmla="*/ 0 w 455"/>
                <a:gd name="T77" fmla="*/ 0 h 722"/>
                <a:gd name="T78" fmla="*/ 0 w 455"/>
                <a:gd name="T79" fmla="*/ 0 h 722"/>
                <a:gd name="T80" fmla="*/ 0 w 455"/>
                <a:gd name="T81" fmla="*/ 0 h 722"/>
                <a:gd name="T82" fmla="*/ 0 w 455"/>
                <a:gd name="T83" fmla="*/ 0 h 722"/>
                <a:gd name="T84" fmla="*/ 0 w 455"/>
                <a:gd name="T85" fmla="*/ 0 h 7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722"/>
                <a:gd name="T131" fmla="*/ 455 w 455"/>
                <a:gd name="T132" fmla="*/ 722 h 7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ln>
          </p:spPr>
          <p:txBody>
            <a:bodyPr/>
            <a:lstStyle/>
            <a:p>
              <a:endParaRPr lang="zh-CN" altLang="en-US"/>
            </a:p>
          </p:txBody>
        </p:sp>
        <p:sp>
          <p:nvSpPr>
            <p:cNvPr id="3196" name="Freeform 32"/>
            <p:cNvSpPr/>
            <p:nvPr/>
          </p:nvSpPr>
          <p:spPr bwMode="auto">
            <a:xfrm>
              <a:off x="3049" y="2022"/>
              <a:ext cx="112" cy="186"/>
            </a:xfrm>
            <a:custGeom>
              <a:avLst/>
              <a:gdLst>
                <a:gd name="T0" fmla="*/ 0 w 449"/>
                <a:gd name="T1" fmla="*/ 0 h 741"/>
                <a:gd name="T2" fmla="*/ 0 w 449"/>
                <a:gd name="T3" fmla="*/ 0 h 741"/>
                <a:gd name="T4" fmla="*/ 0 w 449"/>
                <a:gd name="T5" fmla="*/ 0 h 741"/>
                <a:gd name="T6" fmla="*/ 0 w 449"/>
                <a:gd name="T7" fmla="*/ 0 h 741"/>
                <a:gd name="T8" fmla="*/ 0 w 449"/>
                <a:gd name="T9" fmla="*/ 0 h 741"/>
                <a:gd name="T10" fmla="*/ 0 w 449"/>
                <a:gd name="T11" fmla="*/ 0 h 741"/>
                <a:gd name="T12" fmla="*/ 0 w 449"/>
                <a:gd name="T13" fmla="*/ 0 h 741"/>
                <a:gd name="T14" fmla="*/ 0 w 449"/>
                <a:gd name="T15" fmla="*/ 0 h 741"/>
                <a:gd name="T16" fmla="*/ 0 w 449"/>
                <a:gd name="T17" fmla="*/ 0 h 741"/>
                <a:gd name="T18" fmla="*/ 0 w 449"/>
                <a:gd name="T19" fmla="*/ 0 h 741"/>
                <a:gd name="T20" fmla="*/ 0 w 449"/>
                <a:gd name="T21" fmla="*/ 0 h 741"/>
                <a:gd name="T22" fmla="*/ 0 w 449"/>
                <a:gd name="T23" fmla="*/ 0 h 741"/>
                <a:gd name="T24" fmla="*/ 0 w 449"/>
                <a:gd name="T25" fmla="*/ 0 h 741"/>
                <a:gd name="T26" fmla="*/ 0 w 449"/>
                <a:gd name="T27" fmla="*/ 0 h 741"/>
                <a:gd name="T28" fmla="*/ 0 w 449"/>
                <a:gd name="T29" fmla="*/ 0 h 741"/>
                <a:gd name="T30" fmla="*/ 0 w 449"/>
                <a:gd name="T31" fmla="*/ 0 h 741"/>
                <a:gd name="T32" fmla="*/ 0 w 449"/>
                <a:gd name="T33" fmla="*/ 0 h 741"/>
                <a:gd name="T34" fmla="*/ 0 w 449"/>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9"/>
                <a:gd name="T55" fmla="*/ 0 h 741"/>
                <a:gd name="T56" fmla="*/ 449 w 449"/>
                <a:gd name="T57" fmla="*/ 741 h 7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ln>
          </p:spPr>
          <p:txBody>
            <a:bodyPr/>
            <a:lstStyle/>
            <a:p>
              <a:endParaRPr lang="zh-CN" altLang="en-US"/>
            </a:p>
          </p:txBody>
        </p:sp>
        <p:sp>
          <p:nvSpPr>
            <p:cNvPr id="3197" name="Freeform 33"/>
            <p:cNvSpPr/>
            <p:nvPr/>
          </p:nvSpPr>
          <p:spPr bwMode="auto">
            <a:xfrm>
              <a:off x="2733" y="2025"/>
              <a:ext cx="78" cy="178"/>
            </a:xfrm>
            <a:custGeom>
              <a:avLst/>
              <a:gdLst>
                <a:gd name="T0" fmla="*/ 0 w 314"/>
                <a:gd name="T1" fmla="*/ 0 h 713"/>
                <a:gd name="T2" fmla="*/ 0 w 314"/>
                <a:gd name="T3" fmla="*/ 0 h 713"/>
                <a:gd name="T4" fmla="*/ 0 w 314"/>
                <a:gd name="T5" fmla="*/ 0 h 713"/>
                <a:gd name="T6" fmla="*/ 0 w 314"/>
                <a:gd name="T7" fmla="*/ 0 h 713"/>
                <a:gd name="T8" fmla="*/ 0 w 314"/>
                <a:gd name="T9" fmla="*/ 0 h 713"/>
                <a:gd name="T10" fmla="*/ 0 w 314"/>
                <a:gd name="T11" fmla="*/ 0 h 713"/>
                <a:gd name="T12" fmla="*/ 0 w 314"/>
                <a:gd name="T13" fmla="*/ 0 h 713"/>
                <a:gd name="T14" fmla="*/ 0 w 314"/>
                <a:gd name="T15" fmla="*/ 0 h 713"/>
                <a:gd name="T16" fmla="*/ 0 w 314"/>
                <a:gd name="T17" fmla="*/ 0 h 713"/>
                <a:gd name="T18" fmla="*/ 0 w 314"/>
                <a:gd name="T19" fmla="*/ 0 h 713"/>
                <a:gd name="T20" fmla="*/ 0 w 314"/>
                <a:gd name="T21" fmla="*/ 0 h 713"/>
                <a:gd name="T22" fmla="*/ 0 w 314"/>
                <a:gd name="T23" fmla="*/ 0 h 713"/>
                <a:gd name="T24" fmla="*/ 0 w 314"/>
                <a:gd name="T25" fmla="*/ 0 h 713"/>
                <a:gd name="T26" fmla="*/ 0 w 314"/>
                <a:gd name="T27" fmla="*/ 0 h 713"/>
                <a:gd name="T28" fmla="*/ 0 w 314"/>
                <a:gd name="T29" fmla="*/ 0 h 713"/>
                <a:gd name="T30" fmla="*/ 0 w 314"/>
                <a:gd name="T31" fmla="*/ 0 h 713"/>
                <a:gd name="T32" fmla="*/ 0 w 314"/>
                <a:gd name="T33" fmla="*/ 0 h 713"/>
                <a:gd name="T34" fmla="*/ 0 w 314"/>
                <a:gd name="T35" fmla="*/ 0 h 713"/>
                <a:gd name="T36" fmla="*/ 0 w 314"/>
                <a:gd name="T37" fmla="*/ 0 h 713"/>
                <a:gd name="T38" fmla="*/ 0 w 314"/>
                <a:gd name="T39" fmla="*/ 0 h 713"/>
                <a:gd name="T40" fmla="*/ 0 w 314"/>
                <a:gd name="T41" fmla="*/ 0 h 713"/>
                <a:gd name="T42" fmla="*/ 0 w 314"/>
                <a:gd name="T43" fmla="*/ 0 h 713"/>
                <a:gd name="T44" fmla="*/ 0 w 314"/>
                <a:gd name="T45" fmla="*/ 0 h 713"/>
                <a:gd name="T46" fmla="*/ 0 w 314"/>
                <a:gd name="T47" fmla="*/ 0 h 713"/>
                <a:gd name="T48" fmla="*/ 0 w 314"/>
                <a:gd name="T49" fmla="*/ 0 h 713"/>
                <a:gd name="T50" fmla="*/ 0 w 314"/>
                <a:gd name="T51" fmla="*/ 0 h 713"/>
                <a:gd name="T52" fmla="*/ 0 w 314"/>
                <a:gd name="T53" fmla="*/ 0 h 713"/>
                <a:gd name="T54" fmla="*/ 0 w 314"/>
                <a:gd name="T55" fmla="*/ 0 h 713"/>
                <a:gd name="T56" fmla="*/ 0 w 314"/>
                <a:gd name="T57" fmla="*/ 0 h 713"/>
                <a:gd name="T58" fmla="*/ 0 w 314"/>
                <a:gd name="T59" fmla="*/ 0 h 713"/>
                <a:gd name="T60" fmla="*/ 0 w 314"/>
                <a:gd name="T61" fmla="*/ 0 h 713"/>
                <a:gd name="T62" fmla="*/ 0 w 314"/>
                <a:gd name="T63" fmla="*/ 0 h 713"/>
                <a:gd name="T64" fmla="*/ 0 w 314"/>
                <a:gd name="T65" fmla="*/ 0 h 7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713"/>
                <a:gd name="T101" fmla="*/ 314 w 314"/>
                <a:gd name="T102" fmla="*/ 713 h 7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ln>
          </p:spPr>
          <p:txBody>
            <a:bodyPr/>
            <a:lstStyle/>
            <a:p>
              <a:endParaRPr lang="zh-CN" altLang="en-US"/>
            </a:p>
          </p:txBody>
        </p:sp>
        <p:sp>
          <p:nvSpPr>
            <p:cNvPr id="3198" name="Freeform 34"/>
            <p:cNvSpPr/>
            <p:nvPr/>
          </p:nvSpPr>
          <p:spPr bwMode="auto">
            <a:xfrm>
              <a:off x="2838" y="2041"/>
              <a:ext cx="116" cy="61"/>
            </a:xfrm>
            <a:custGeom>
              <a:avLst/>
              <a:gdLst>
                <a:gd name="T0" fmla="*/ 0 w 464"/>
                <a:gd name="T1" fmla="*/ 0 h 245"/>
                <a:gd name="T2" fmla="*/ 0 w 464"/>
                <a:gd name="T3" fmla="*/ 0 h 245"/>
                <a:gd name="T4" fmla="*/ 0 w 464"/>
                <a:gd name="T5" fmla="*/ 0 h 245"/>
                <a:gd name="T6" fmla="*/ 0 w 464"/>
                <a:gd name="T7" fmla="*/ 0 h 245"/>
                <a:gd name="T8" fmla="*/ 0 w 464"/>
                <a:gd name="T9" fmla="*/ 0 h 245"/>
                <a:gd name="T10" fmla="*/ 0 w 464"/>
                <a:gd name="T11" fmla="*/ 0 h 245"/>
                <a:gd name="T12" fmla="*/ 0 w 464"/>
                <a:gd name="T13" fmla="*/ 0 h 245"/>
                <a:gd name="T14" fmla="*/ 0 w 464"/>
                <a:gd name="T15" fmla="*/ 0 h 245"/>
                <a:gd name="T16" fmla="*/ 0 w 464"/>
                <a:gd name="T17" fmla="*/ 0 h 245"/>
                <a:gd name="T18" fmla="*/ 0 w 464"/>
                <a:gd name="T19" fmla="*/ 0 h 245"/>
                <a:gd name="T20" fmla="*/ 0 w 464"/>
                <a:gd name="T21" fmla="*/ 0 h 245"/>
                <a:gd name="T22" fmla="*/ 0 w 464"/>
                <a:gd name="T23" fmla="*/ 0 h 245"/>
                <a:gd name="T24" fmla="*/ 0 w 464"/>
                <a:gd name="T25" fmla="*/ 0 h 245"/>
                <a:gd name="T26" fmla="*/ 0 w 464"/>
                <a:gd name="T27" fmla="*/ 0 h 245"/>
                <a:gd name="T28" fmla="*/ 0 w 464"/>
                <a:gd name="T29" fmla="*/ 0 h 245"/>
                <a:gd name="T30" fmla="*/ 0 w 464"/>
                <a:gd name="T31" fmla="*/ 0 h 245"/>
                <a:gd name="T32" fmla="*/ 0 w 464"/>
                <a:gd name="T33" fmla="*/ 0 h 245"/>
                <a:gd name="T34" fmla="*/ 0 w 464"/>
                <a:gd name="T35" fmla="*/ 0 h 245"/>
                <a:gd name="T36" fmla="*/ 0 w 464"/>
                <a:gd name="T37" fmla="*/ 0 h 245"/>
                <a:gd name="T38" fmla="*/ 0 w 464"/>
                <a:gd name="T39" fmla="*/ 0 h 245"/>
                <a:gd name="T40" fmla="*/ 0 w 464"/>
                <a:gd name="T41" fmla="*/ 0 h 245"/>
                <a:gd name="T42" fmla="*/ 0 w 464"/>
                <a:gd name="T43" fmla="*/ 0 h 245"/>
                <a:gd name="T44" fmla="*/ 0 w 464"/>
                <a:gd name="T45" fmla="*/ 0 h 245"/>
                <a:gd name="T46" fmla="*/ 0 w 464"/>
                <a:gd name="T47" fmla="*/ 0 h 245"/>
                <a:gd name="T48" fmla="*/ 0 w 464"/>
                <a:gd name="T49" fmla="*/ 0 h 245"/>
                <a:gd name="T50" fmla="*/ 0 w 464"/>
                <a:gd name="T51" fmla="*/ 0 h 245"/>
                <a:gd name="T52" fmla="*/ 0 w 464"/>
                <a:gd name="T53" fmla="*/ 0 h 245"/>
                <a:gd name="T54" fmla="*/ 0 w 464"/>
                <a:gd name="T55" fmla="*/ 0 h 245"/>
                <a:gd name="T56" fmla="*/ 0 w 464"/>
                <a:gd name="T57" fmla="*/ 0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4"/>
                <a:gd name="T88" fmla="*/ 0 h 245"/>
                <a:gd name="T89" fmla="*/ 464 w 464"/>
                <a:gd name="T90" fmla="*/ 245 h 24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ln>
          </p:spPr>
          <p:txBody>
            <a:bodyPr/>
            <a:lstStyle/>
            <a:p>
              <a:endParaRPr lang="zh-CN" altLang="en-US"/>
            </a:p>
          </p:txBody>
        </p:sp>
        <p:sp>
          <p:nvSpPr>
            <p:cNvPr id="3199" name="Freeform 35"/>
            <p:cNvSpPr/>
            <p:nvPr/>
          </p:nvSpPr>
          <p:spPr bwMode="auto">
            <a:xfrm>
              <a:off x="2777" y="2039"/>
              <a:ext cx="66" cy="19"/>
            </a:xfrm>
            <a:custGeom>
              <a:avLst/>
              <a:gdLst>
                <a:gd name="T0" fmla="*/ 0 w 262"/>
                <a:gd name="T1" fmla="*/ 0 h 79"/>
                <a:gd name="T2" fmla="*/ 0 w 262"/>
                <a:gd name="T3" fmla="*/ 0 h 79"/>
                <a:gd name="T4" fmla="*/ 0 w 262"/>
                <a:gd name="T5" fmla="*/ 0 h 79"/>
                <a:gd name="T6" fmla="*/ 0 w 262"/>
                <a:gd name="T7" fmla="*/ 0 h 79"/>
                <a:gd name="T8" fmla="*/ 0 w 262"/>
                <a:gd name="T9" fmla="*/ 0 h 79"/>
                <a:gd name="T10" fmla="*/ 0 w 262"/>
                <a:gd name="T11" fmla="*/ 0 h 79"/>
                <a:gd name="T12" fmla="*/ 0 w 262"/>
                <a:gd name="T13" fmla="*/ 0 h 79"/>
                <a:gd name="T14" fmla="*/ 0 w 262"/>
                <a:gd name="T15" fmla="*/ 0 h 79"/>
                <a:gd name="T16" fmla="*/ 0 w 262"/>
                <a:gd name="T17" fmla="*/ 0 h 79"/>
                <a:gd name="T18" fmla="*/ 0 w 262"/>
                <a:gd name="T19" fmla="*/ 0 h 79"/>
                <a:gd name="T20" fmla="*/ 0 w 262"/>
                <a:gd name="T21" fmla="*/ 0 h 79"/>
                <a:gd name="T22" fmla="*/ 0 w 262"/>
                <a:gd name="T23" fmla="*/ 0 h 79"/>
                <a:gd name="T24" fmla="*/ 0 w 262"/>
                <a:gd name="T25" fmla="*/ 0 h 79"/>
                <a:gd name="T26" fmla="*/ 0 w 262"/>
                <a:gd name="T27" fmla="*/ 0 h 79"/>
                <a:gd name="T28" fmla="*/ 0 w 262"/>
                <a:gd name="T29" fmla="*/ 0 h 79"/>
                <a:gd name="T30" fmla="*/ 0 w 262"/>
                <a:gd name="T31" fmla="*/ 0 h 79"/>
                <a:gd name="T32" fmla="*/ 0 w 262"/>
                <a:gd name="T33" fmla="*/ 0 h 79"/>
                <a:gd name="T34" fmla="*/ 0 w 262"/>
                <a:gd name="T35" fmla="*/ 0 h 79"/>
                <a:gd name="T36" fmla="*/ 0 w 262"/>
                <a:gd name="T37" fmla="*/ 0 h 79"/>
                <a:gd name="T38" fmla="*/ 0 w 262"/>
                <a:gd name="T39" fmla="*/ 0 h 79"/>
                <a:gd name="T40" fmla="*/ 0 w 262"/>
                <a:gd name="T41" fmla="*/ 0 h 79"/>
                <a:gd name="T42" fmla="*/ 0 w 262"/>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2"/>
                <a:gd name="T67" fmla="*/ 0 h 79"/>
                <a:gd name="T68" fmla="*/ 262 w 262"/>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ln>
          </p:spPr>
          <p:txBody>
            <a:bodyPr/>
            <a:lstStyle/>
            <a:p>
              <a:endParaRPr lang="zh-CN" altLang="en-US"/>
            </a:p>
          </p:txBody>
        </p:sp>
        <p:sp>
          <p:nvSpPr>
            <p:cNvPr id="3200" name="Freeform 36"/>
            <p:cNvSpPr/>
            <p:nvPr/>
          </p:nvSpPr>
          <p:spPr bwMode="auto">
            <a:xfrm>
              <a:off x="2941" y="2040"/>
              <a:ext cx="64" cy="41"/>
            </a:xfrm>
            <a:custGeom>
              <a:avLst/>
              <a:gdLst>
                <a:gd name="T0" fmla="*/ 0 w 255"/>
                <a:gd name="T1" fmla="*/ 0 h 163"/>
                <a:gd name="T2" fmla="*/ 0 w 255"/>
                <a:gd name="T3" fmla="*/ 0 h 163"/>
                <a:gd name="T4" fmla="*/ 0 w 255"/>
                <a:gd name="T5" fmla="*/ 0 h 163"/>
                <a:gd name="T6" fmla="*/ 0 w 255"/>
                <a:gd name="T7" fmla="*/ 0 h 163"/>
                <a:gd name="T8" fmla="*/ 0 w 255"/>
                <a:gd name="T9" fmla="*/ 0 h 163"/>
                <a:gd name="T10" fmla="*/ 0 w 255"/>
                <a:gd name="T11" fmla="*/ 0 h 163"/>
                <a:gd name="T12" fmla="*/ 0 w 255"/>
                <a:gd name="T13" fmla="*/ 0 h 163"/>
                <a:gd name="T14" fmla="*/ 0 w 255"/>
                <a:gd name="T15" fmla="*/ 0 h 163"/>
                <a:gd name="T16" fmla="*/ 0 w 255"/>
                <a:gd name="T17" fmla="*/ 0 h 163"/>
                <a:gd name="T18" fmla="*/ 0 w 255"/>
                <a:gd name="T19" fmla="*/ 0 h 163"/>
                <a:gd name="T20" fmla="*/ 0 w 255"/>
                <a:gd name="T21" fmla="*/ 0 h 163"/>
                <a:gd name="T22" fmla="*/ 0 w 255"/>
                <a:gd name="T23" fmla="*/ 0 h 163"/>
                <a:gd name="T24" fmla="*/ 0 w 255"/>
                <a:gd name="T25" fmla="*/ 0 h 163"/>
                <a:gd name="T26" fmla="*/ 0 w 255"/>
                <a:gd name="T27" fmla="*/ 0 h 163"/>
                <a:gd name="T28" fmla="*/ 0 w 255"/>
                <a:gd name="T29" fmla="*/ 0 h 163"/>
                <a:gd name="T30" fmla="*/ 0 w 255"/>
                <a:gd name="T31" fmla="*/ 0 h 163"/>
                <a:gd name="T32" fmla="*/ 0 w 255"/>
                <a:gd name="T33" fmla="*/ 0 h 163"/>
                <a:gd name="T34" fmla="*/ 0 w 255"/>
                <a:gd name="T35" fmla="*/ 0 h 163"/>
                <a:gd name="T36" fmla="*/ 0 w 255"/>
                <a:gd name="T37" fmla="*/ 0 h 163"/>
                <a:gd name="T38" fmla="*/ 0 w 255"/>
                <a:gd name="T39" fmla="*/ 0 h 163"/>
                <a:gd name="T40" fmla="*/ 0 w 255"/>
                <a:gd name="T41" fmla="*/ 0 h 163"/>
                <a:gd name="T42" fmla="*/ 0 w 255"/>
                <a:gd name="T43" fmla="*/ 0 h 163"/>
                <a:gd name="T44" fmla="*/ 0 w 255"/>
                <a:gd name="T45" fmla="*/ 0 h 163"/>
                <a:gd name="T46" fmla="*/ 0 w 255"/>
                <a:gd name="T47" fmla="*/ 0 h 163"/>
                <a:gd name="T48" fmla="*/ 0 w 255"/>
                <a:gd name="T49" fmla="*/ 0 h 163"/>
                <a:gd name="T50" fmla="*/ 0 w 255"/>
                <a:gd name="T51" fmla="*/ 0 h 163"/>
                <a:gd name="T52" fmla="*/ 0 w 255"/>
                <a:gd name="T53" fmla="*/ 0 h 163"/>
                <a:gd name="T54" fmla="*/ 0 w 255"/>
                <a:gd name="T55" fmla="*/ 0 h 163"/>
                <a:gd name="T56" fmla="*/ 0 w 255"/>
                <a:gd name="T57" fmla="*/ 0 h 163"/>
                <a:gd name="T58" fmla="*/ 0 w 255"/>
                <a:gd name="T59" fmla="*/ 0 h 163"/>
                <a:gd name="T60" fmla="*/ 0 w 255"/>
                <a:gd name="T61" fmla="*/ 0 h 163"/>
                <a:gd name="T62" fmla="*/ 0 w 255"/>
                <a:gd name="T63" fmla="*/ 0 h 163"/>
                <a:gd name="T64" fmla="*/ 0 w 255"/>
                <a:gd name="T65" fmla="*/ 0 h 1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5"/>
                <a:gd name="T100" fmla="*/ 0 h 163"/>
                <a:gd name="T101" fmla="*/ 255 w 255"/>
                <a:gd name="T102" fmla="*/ 163 h 1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ln>
          </p:spPr>
          <p:txBody>
            <a:bodyPr/>
            <a:lstStyle/>
            <a:p>
              <a:endParaRPr lang="zh-CN" altLang="en-US"/>
            </a:p>
          </p:txBody>
        </p:sp>
        <p:sp>
          <p:nvSpPr>
            <p:cNvPr id="3201" name="Freeform 37"/>
            <p:cNvSpPr/>
            <p:nvPr/>
          </p:nvSpPr>
          <p:spPr bwMode="auto">
            <a:xfrm>
              <a:off x="3149" y="2043"/>
              <a:ext cx="156" cy="152"/>
            </a:xfrm>
            <a:custGeom>
              <a:avLst/>
              <a:gdLst>
                <a:gd name="T0" fmla="*/ 0 w 623"/>
                <a:gd name="T1" fmla="*/ 0 h 607"/>
                <a:gd name="T2" fmla="*/ 0 w 623"/>
                <a:gd name="T3" fmla="*/ 0 h 607"/>
                <a:gd name="T4" fmla="*/ 0 w 623"/>
                <a:gd name="T5" fmla="*/ 0 h 607"/>
                <a:gd name="T6" fmla="*/ 0 w 623"/>
                <a:gd name="T7" fmla="*/ 0 h 607"/>
                <a:gd name="T8" fmla="*/ 0 w 623"/>
                <a:gd name="T9" fmla="*/ 0 h 607"/>
                <a:gd name="T10" fmla="*/ 0 w 623"/>
                <a:gd name="T11" fmla="*/ 0 h 607"/>
                <a:gd name="T12" fmla="*/ 0 w 623"/>
                <a:gd name="T13" fmla="*/ 0 h 607"/>
                <a:gd name="T14" fmla="*/ 0 w 623"/>
                <a:gd name="T15" fmla="*/ 0 h 607"/>
                <a:gd name="T16" fmla="*/ 0 w 623"/>
                <a:gd name="T17" fmla="*/ 0 h 607"/>
                <a:gd name="T18" fmla="*/ 0 w 623"/>
                <a:gd name="T19" fmla="*/ 0 h 607"/>
                <a:gd name="T20" fmla="*/ 0 w 623"/>
                <a:gd name="T21" fmla="*/ 0 h 607"/>
                <a:gd name="T22" fmla="*/ 0 w 623"/>
                <a:gd name="T23" fmla="*/ 0 h 607"/>
                <a:gd name="T24" fmla="*/ 0 w 623"/>
                <a:gd name="T25" fmla="*/ 0 h 607"/>
                <a:gd name="T26" fmla="*/ 0 w 623"/>
                <a:gd name="T27" fmla="*/ 0 h 607"/>
                <a:gd name="T28" fmla="*/ 0 w 623"/>
                <a:gd name="T29" fmla="*/ 0 h 607"/>
                <a:gd name="T30" fmla="*/ 0 w 623"/>
                <a:gd name="T31" fmla="*/ 0 h 607"/>
                <a:gd name="T32" fmla="*/ 0 w 623"/>
                <a:gd name="T33" fmla="*/ 0 h 607"/>
                <a:gd name="T34" fmla="*/ 0 w 623"/>
                <a:gd name="T35" fmla="*/ 0 h 607"/>
                <a:gd name="T36" fmla="*/ 0 w 623"/>
                <a:gd name="T37" fmla="*/ 0 h 607"/>
                <a:gd name="T38" fmla="*/ 0 w 623"/>
                <a:gd name="T39" fmla="*/ 0 h 607"/>
                <a:gd name="T40" fmla="*/ 0 w 623"/>
                <a:gd name="T41" fmla="*/ 0 h 607"/>
                <a:gd name="T42" fmla="*/ 0 w 623"/>
                <a:gd name="T43" fmla="*/ 0 h 607"/>
                <a:gd name="T44" fmla="*/ 0 w 623"/>
                <a:gd name="T45" fmla="*/ 0 h 607"/>
                <a:gd name="T46" fmla="*/ 0 w 623"/>
                <a:gd name="T47" fmla="*/ 0 h 607"/>
                <a:gd name="T48" fmla="*/ 0 w 623"/>
                <a:gd name="T49" fmla="*/ 0 h 607"/>
                <a:gd name="T50" fmla="*/ 0 w 623"/>
                <a:gd name="T51" fmla="*/ 0 h 607"/>
                <a:gd name="T52" fmla="*/ 0 w 623"/>
                <a:gd name="T53" fmla="*/ 0 h 607"/>
                <a:gd name="T54" fmla="*/ 0 w 623"/>
                <a:gd name="T55" fmla="*/ 0 h 607"/>
                <a:gd name="T56" fmla="*/ 0 w 623"/>
                <a:gd name="T57" fmla="*/ 0 h 607"/>
                <a:gd name="T58" fmla="*/ 0 w 623"/>
                <a:gd name="T59" fmla="*/ 0 h 607"/>
                <a:gd name="T60" fmla="*/ 0 w 623"/>
                <a:gd name="T61" fmla="*/ 0 h 607"/>
                <a:gd name="T62" fmla="*/ 0 w 623"/>
                <a:gd name="T63" fmla="*/ 0 h 607"/>
                <a:gd name="T64" fmla="*/ 0 w 623"/>
                <a:gd name="T65" fmla="*/ 0 h 607"/>
                <a:gd name="T66" fmla="*/ 0 w 623"/>
                <a:gd name="T67" fmla="*/ 0 h 6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23"/>
                <a:gd name="T103" fmla="*/ 0 h 607"/>
                <a:gd name="T104" fmla="*/ 623 w 623"/>
                <a:gd name="T105" fmla="*/ 607 h 6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ln>
          </p:spPr>
          <p:txBody>
            <a:bodyPr/>
            <a:lstStyle/>
            <a:p>
              <a:endParaRPr lang="zh-CN" altLang="en-US"/>
            </a:p>
          </p:txBody>
        </p:sp>
        <p:sp>
          <p:nvSpPr>
            <p:cNvPr id="3202" name="Freeform 38"/>
            <p:cNvSpPr/>
            <p:nvPr/>
          </p:nvSpPr>
          <p:spPr bwMode="auto">
            <a:xfrm>
              <a:off x="3015" y="2054"/>
              <a:ext cx="136" cy="164"/>
            </a:xfrm>
            <a:custGeom>
              <a:avLst/>
              <a:gdLst>
                <a:gd name="T0" fmla="*/ 0 w 545"/>
                <a:gd name="T1" fmla="*/ 0 h 654"/>
                <a:gd name="T2" fmla="*/ 0 w 545"/>
                <a:gd name="T3" fmla="*/ 0 h 654"/>
                <a:gd name="T4" fmla="*/ 0 w 545"/>
                <a:gd name="T5" fmla="*/ 0 h 654"/>
                <a:gd name="T6" fmla="*/ 0 w 545"/>
                <a:gd name="T7" fmla="*/ 0 h 654"/>
                <a:gd name="T8" fmla="*/ 0 w 545"/>
                <a:gd name="T9" fmla="*/ 0 h 654"/>
                <a:gd name="T10" fmla="*/ 0 w 545"/>
                <a:gd name="T11" fmla="*/ 0 h 654"/>
                <a:gd name="T12" fmla="*/ 0 w 545"/>
                <a:gd name="T13" fmla="*/ 0 h 654"/>
                <a:gd name="T14" fmla="*/ 0 w 545"/>
                <a:gd name="T15" fmla="*/ 0 h 654"/>
                <a:gd name="T16" fmla="*/ 0 w 545"/>
                <a:gd name="T17" fmla="*/ 0 h 654"/>
                <a:gd name="T18" fmla="*/ 0 w 545"/>
                <a:gd name="T19" fmla="*/ 0 h 654"/>
                <a:gd name="T20" fmla="*/ 0 w 545"/>
                <a:gd name="T21" fmla="*/ 0 h 654"/>
                <a:gd name="T22" fmla="*/ 0 w 545"/>
                <a:gd name="T23" fmla="*/ 0 h 654"/>
                <a:gd name="T24" fmla="*/ 0 w 545"/>
                <a:gd name="T25" fmla="*/ 0 h 654"/>
                <a:gd name="T26" fmla="*/ 0 w 545"/>
                <a:gd name="T27" fmla="*/ 0 h 654"/>
                <a:gd name="T28" fmla="*/ 0 w 545"/>
                <a:gd name="T29" fmla="*/ 0 h 654"/>
                <a:gd name="T30" fmla="*/ 0 w 545"/>
                <a:gd name="T31" fmla="*/ 0 h 654"/>
                <a:gd name="T32" fmla="*/ 0 w 545"/>
                <a:gd name="T33" fmla="*/ 0 h 654"/>
                <a:gd name="T34" fmla="*/ 0 w 545"/>
                <a:gd name="T35" fmla="*/ 0 h 654"/>
                <a:gd name="T36" fmla="*/ 0 w 545"/>
                <a:gd name="T37" fmla="*/ 0 h 654"/>
                <a:gd name="T38" fmla="*/ 0 w 545"/>
                <a:gd name="T39" fmla="*/ 0 h 654"/>
                <a:gd name="T40" fmla="*/ 0 w 545"/>
                <a:gd name="T41" fmla="*/ 0 h 654"/>
                <a:gd name="T42" fmla="*/ 0 w 545"/>
                <a:gd name="T43" fmla="*/ 0 h 654"/>
                <a:gd name="T44" fmla="*/ 0 w 545"/>
                <a:gd name="T45" fmla="*/ 0 h 654"/>
                <a:gd name="T46" fmla="*/ 0 w 545"/>
                <a:gd name="T47" fmla="*/ 0 h 654"/>
                <a:gd name="T48" fmla="*/ 0 w 545"/>
                <a:gd name="T49" fmla="*/ 0 h 654"/>
                <a:gd name="T50" fmla="*/ 0 w 545"/>
                <a:gd name="T51" fmla="*/ 0 h 654"/>
                <a:gd name="T52" fmla="*/ 0 w 545"/>
                <a:gd name="T53" fmla="*/ 0 h 654"/>
                <a:gd name="T54" fmla="*/ 0 w 545"/>
                <a:gd name="T55" fmla="*/ 0 h 654"/>
                <a:gd name="T56" fmla="*/ 0 w 545"/>
                <a:gd name="T57" fmla="*/ 0 h 654"/>
                <a:gd name="T58" fmla="*/ 0 w 545"/>
                <a:gd name="T59" fmla="*/ 0 h 654"/>
                <a:gd name="T60" fmla="*/ 0 w 545"/>
                <a:gd name="T61" fmla="*/ 0 h 654"/>
                <a:gd name="T62" fmla="*/ 0 w 545"/>
                <a:gd name="T63" fmla="*/ 0 h 654"/>
                <a:gd name="T64" fmla="*/ 0 w 545"/>
                <a:gd name="T65" fmla="*/ 0 h 654"/>
                <a:gd name="T66" fmla="*/ 0 w 545"/>
                <a:gd name="T67" fmla="*/ 0 h 654"/>
                <a:gd name="T68" fmla="*/ 0 w 545"/>
                <a:gd name="T69" fmla="*/ 0 h 654"/>
                <a:gd name="T70" fmla="*/ 0 w 545"/>
                <a:gd name="T71" fmla="*/ 0 h 654"/>
                <a:gd name="T72" fmla="*/ 0 w 545"/>
                <a:gd name="T73" fmla="*/ 0 h 654"/>
                <a:gd name="T74" fmla="*/ 0 w 545"/>
                <a:gd name="T75" fmla="*/ 0 h 654"/>
                <a:gd name="T76" fmla="*/ 0 w 545"/>
                <a:gd name="T77" fmla="*/ 0 h 654"/>
                <a:gd name="T78" fmla="*/ 0 w 545"/>
                <a:gd name="T79" fmla="*/ 0 h 654"/>
                <a:gd name="T80" fmla="*/ 0 w 545"/>
                <a:gd name="T81" fmla="*/ 0 h 654"/>
                <a:gd name="T82" fmla="*/ 0 w 545"/>
                <a:gd name="T83" fmla="*/ 0 h 6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654"/>
                <a:gd name="T128" fmla="*/ 545 w 545"/>
                <a:gd name="T129" fmla="*/ 654 h 6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ln>
          </p:spPr>
          <p:txBody>
            <a:bodyPr/>
            <a:lstStyle/>
            <a:p>
              <a:endParaRPr lang="zh-CN" altLang="en-US"/>
            </a:p>
          </p:txBody>
        </p:sp>
        <p:sp>
          <p:nvSpPr>
            <p:cNvPr id="3203" name="Freeform 39"/>
            <p:cNvSpPr/>
            <p:nvPr/>
          </p:nvSpPr>
          <p:spPr bwMode="auto">
            <a:xfrm>
              <a:off x="2702" y="2062"/>
              <a:ext cx="83" cy="205"/>
            </a:xfrm>
            <a:custGeom>
              <a:avLst/>
              <a:gdLst>
                <a:gd name="T0" fmla="*/ 0 w 329"/>
                <a:gd name="T1" fmla="*/ 0 h 820"/>
                <a:gd name="T2" fmla="*/ 0 w 329"/>
                <a:gd name="T3" fmla="*/ 0 h 820"/>
                <a:gd name="T4" fmla="*/ 0 w 329"/>
                <a:gd name="T5" fmla="*/ 0 h 820"/>
                <a:gd name="T6" fmla="*/ 0 w 329"/>
                <a:gd name="T7" fmla="*/ 0 h 820"/>
                <a:gd name="T8" fmla="*/ 0 w 329"/>
                <a:gd name="T9" fmla="*/ 0 h 820"/>
                <a:gd name="T10" fmla="*/ 0 w 329"/>
                <a:gd name="T11" fmla="*/ 0 h 820"/>
                <a:gd name="T12" fmla="*/ 0 w 329"/>
                <a:gd name="T13" fmla="*/ 0 h 820"/>
                <a:gd name="T14" fmla="*/ 0 w 329"/>
                <a:gd name="T15" fmla="*/ 0 h 820"/>
                <a:gd name="T16" fmla="*/ 0 w 329"/>
                <a:gd name="T17" fmla="*/ 0 h 820"/>
                <a:gd name="T18" fmla="*/ 0 w 329"/>
                <a:gd name="T19" fmla="*/ 0 h 820"/>
                <a:gd name="T20" fmla="*/ 0 w 329"/>
                <a:gd name="T21" fmla="*/ 0 h 820"/>
                <a:gd name="T22" fmla="*/ 0 w 329"/>
                <a:gd name="T23" fmla="*/ 0 h 820"/>
                <a:gd name="T24" fmla="*/ 0 w 329"/>
                <a:gd name="T25" fmla="*/ 0 h 820"/>
                <a:gd name="T26" fmla="*/ 0 w 329"/>
                <a:gd name="T27" fmla="*/ 0 h 820"/>
                <a:gd name="T28" fmla="*/ 0 w 329"/>
                <a:gd name="T29" fmla="*/ 0 h 820"/>
                <a:gd name="T30" fmla="*/ 0 w 329"/>
                <a:gd name="T31" fmla="*/ 0 h 820"/>
                <a:gd name="T32" fmla="*/ 0 w 329"/>
                <a:gd name="T33" fmla="*/ 0 h 820"/>
                <a:gd name="T34" fmla="*/ 0 w 329"/>
                <a:gd name="T35" fmla="*/ 0 h 820"/>
                <a:gd name="T36" fmla="*/ 0 w 329"/>
                <a:gd name="T37" fmla="*/ 0 h 820"/>
                <a:gd name="T38" fmla="*/ 0 w 329"/>
                <a:gd name="T39" fmla="*/ 0 h 820"/>
                <a:gd name="T40" fmla="*/ 0 w 329"/>
                <a:gd name="T41" fmla="*/ 0 h 820"/>
                <a:gd name="T42" fmla="*/ 0 w 329"/>
                <a:gd name="T43" fmla="*/ 0 h 820"/>
                <a:gd name="T44" fmla="*/ 0 w 329"/>
                <a:gd name="T45" fmla="*/ 0 h 820"/>
                <a:gd name="T46" fmla="*/ 0 w 329"/>
                <a:gd name="T47" fmla="*/ 0 h 820"/>
                <a:gd name="T48" fmla="*/ 0 w 329"/>
                <a:gd name="T49" fmla="*/ 0 h 820"/>
                <a:gd name="T50" fmla="*/ 0 w 329"/>
                <a:gd name="T51" fmla="*/ 0 h 820"/>
                <a:gd name="T52" fmla="*/ 0 w 329"/>
                <a:gd name="T53" fmla="*/ 0 h 820"/>
                <a:gd name="T54" fmla="*/ 0 w 329"/>
                <a:gd name="T55" fmla="*/ 0 h 820"/>
                <a:gd name="T56" fmla="*/ 0 w 329"/>
                <a:gd name="T57" fmla="*/ 0 h 820"/>
                <a:gd name="T58" fmla="*/ 0 w 329"/>
                <a:gd name="T59" fmla="*/ 0 h 820"/>
                <a:gd name="T60" fmla="*/ 0 w 329"/>
                <a:gd name="T61" fmla="*/ 0 h 820"/>
                <a:gd name="T62" fmla="*/ 0 w 329"/>
                <a:gd name="T63" fmla="*/ 0 h 820"/>
                <a:gd name="T64" fmla="*/ 0 w 329"/>
                <a:gd name="T65" fmla="*/ 0 h 820"/>
                <a:gd name="T66" fmla="*/ 0 w 329"/>
                <a:gd name="T67" fmla="*/ 0 h 820"/>
                <a:gd name="T68" fmla="*/ 0 w 329"/>
                <a:gd name="T69" fmla="*/ 0 h 820"/>
                <a:gd name="T70" fmla="*/ 0 w 329"/>
                <a:gd name="T71" fmla="*/ 0 h 820"/>
                <a:gd name="T72" fmla="*/ 0 w 329"/>
                <a:gd name="T73" fmla="*/ 0 h 820"/>
                <a:gd name="T74" fmla="*/ 0 w 329"/>
                <a:gd name="T75" fmla="*/ 0 h 820"/>
                <a:gd name="T76" fmla="*/ 0 w 329"/>
                <a:gd name="T77" fmla="*/ 0 h 820"/>
                <a:gd name="T78" fmla="*/ 0 w 329"/>
                <a:gd name="T79" fmla="*/ 0 h 820"/>
                <a:gd name="T80" fmla="*/ 0 w 329"/>
                <a:gd name="T81" fmla="*/ 0 h 820"/>
                <a:gd name="T82" fmla="*/ 0 w 329"/>
                <a:gd name="T83" fmla="*/ 0 h 820"/>
                <a:gd name="T84" fmla="*/ 0 w 329"/>
                <a:gd name="T85" fmla="*/ 0 h 820"/>
                <a:gd name="T86" fmla="*/ 0 w 329"/>
                <a:gd name="T87" fmla="*/ 0 h 820"/>
                <a:gd name="T88" fmla="*/ 0 w 329"/>
                <a:gd name="T89" fmla="*/ 0 h 820"/>
                <a:gd name="T90" fmla="*/ 0 w 329"/>
                <a:gd name="T91" fmla="*/ 0 h 820"/>
                <a:gd name="T92" fmla="*/ 0 w 329"/>
                <a:gd name="T93" fmla="*/ 0 h 820"/>
                <a:gd name="T94" fmla="*/ 0 w 329"/>
                <a:gd name="T95" fmla="*/ 0 h 820"/>
                <a:gd name="T96" fmla="*/ 0 w 329"/>
                <a:gd name="T97" fmla="*/ 0 h 8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820"/>
                <a:gd name="T149" fmla="*/ 329 w 329"/>
                <a:gd name="T150" fmla="*/ 820 h 82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ln>
          </p:spPr>
          <p:txBody>
            <a:bodyPr/>
            <a:lstStyle/>
            <a:p>
              <a:endParaRPr lang="zh-CN" altLang="en-US"/>
            </a:p>
          </p:txBody>
        </p:sp>
        <p:sp>
          <p:nvSpPr>
            <p:cNvPr id="3204" name="Freeform 40"/>
            <p:cNvSpPr/>
            <p:nvPr/>
          </p:nvSpPr>
          <p:spPr bwMode="auto">
            <a:xfrm>
              <a:off x="2780" y="2064"/>
              <a:ext cx="281" cy="106"/>
            </a:xfrm>
            <a:custGeom>
              <a:avLst/>
              <a:gdLst>
                <a:gd name="T0" fmla="*/ 0 w 1126"/>
                <a:gd name="T1" fmla="*/ 0 h 423"/>
                <a:gd name="T2" fmla="*/ 0 w 1126"/>
                <a:gd name="T3" fmla="*/ 0 h 423"/>
                <a:gd name="T4" fmla="*/ 0 w 1126"/>
                <a:gd name="T5" fmla="*/ 0 h 423"/>
                <a:gd name="T6" fmla="*/ 0 w 1126"/>
                <a:gd name="T7" fmla="*/ 0 h 423"/>
                <a:gd name="T8" fmla="*/ 0 w 1126"/>
                <a:gd name="T9" fmla="*/ 0 h 423"/>
                <a:gd name="T10" fmla="*/ 0 w 1126"/>
                <a:gd name="T11" fmla="*/ 0 h 423"/>
                <a:gd name="T12" fmla="*/ 0 w 1126"/>
                <a:gd name="T13" fmla="*/ 0 h 423"/>
                <a:gd name="T14" fmla="*/ 0 w 1126"/>
                <a:gd name="T15" fmla="*/ 0 h 423"/>
                <a:gd name="T16" fmla="*/ 0 w 1126"/>
                <a:gd name="T17" fmla="*/ 0 h 423"/>
                <a:gd name="T18" fmla="*/ 0 w 1126"/>
                <a:gd name="T19" fmla="*/ 0 h 423"/>
                <a:gd name="T20" fmla="*/ 0 w 1126"/>
                <a:gd name="T21" fmla="*/ 0 h 423"/>
                <a:gd name="T22" fmla="*/ 0 w 1126"/>
                <a:gd name="T23" fmla="*/ 0 h 423"/>
                <a:gd name="T24" fmla="*/ 0 w 1126"/>
                <a:gd name="T25" fmla="*/ 0 h 423"/>
                <a:gd name="T26" fmla="*/ 0 w 1126"/>
                <a:gd name="T27" fmla="*/ 0 h 423"/>
                <a:gd name="T28" fmla="*/ 0 w 1126"/>
                <a:gd name="T29" fmla="*/ 0 h 423"/>
                <a:gd name="T30" fmla="*/ 0 w 1126"/>
                <a:gd name="T31" fmla="*/ 0 h 423"/>
                <a:gd name="T32" fmla="*/ 0 w 1126"/>
                <a:gd name="T33" fmla="*/ 0 h 423"/>
                <a:gd name="T34" fmla="*/ 0 w 1126"/>
                <a:gd name="T35" fmla="*/ 0 h 423"/>
                <a:gd name="T36" fmla="*/ 0 w 1126"/>
                <a:gd name="T37" fmla="*/ 0 h 423"/>
                <a:gd name="T38" fmla="*/ 0 w 1126"/>
                <a:gd name="T39" fmla="*/ 0 h 423"/>
                <a:gd name="T40" fmla="*/ 0 w 1126"/>
                <a:gd name="T41" fmla="*/ 0 h 423"/>
                <a:gd name="T42" fmla="*/ 0 w 1126"/>
                <a:gd name="T43" fmla="*/ 0 h 423"/>
                <a:gd name="T44" fmla="*/ 0 w 1126"/>
                <a:gd name="T45" fmla="*/ 0 h 423"/>
                <a:gd name="T46" fmla="*/ 0 w 1126"/>
                <a:gd name="T47" fmla="*/ 0 h 423"/>
                <a:gd name="T48" fmla="*/ 0 w 1126"/>
                <a:gd name="T49" fmla="*/ 0 h 423"/>
                <a:gd name="T50" fmla="*/ 0 w 1126"/>
                <a:gd name="T51" fmla="*/ 0 h 423"/>
                <a:gd name="T52" fmla="*/ 0 w 1126"/>
                <a:gd name="T53" fmla="*/ 0 h 423"/>
                <a:gd name="T54" fmla="*/ 0 w 1126"/>
                <a:gd name="T55" fmla="*/ 0 h 423"/>
                <a:gd name="T56" fmla="*/ 0 w 1126"/>
                <a:gd name="T57" fmla="*/ 0 h 423"/>
                <a:gd name="T58" fmla="*/ 0 w 1126"/>
                <a:gd name="T59" fmla="*/ 0 h 423"/>
                <a:gd name="T60" fmla="*/ 0 w 1126"/>
                <a:gd name="T61" fmla="*/ 0 h 423"/>
                <a:gd name="T62" fmla="*/ 0 w 1126"/>
                <a:gd name="T63" fmla="*/ 0 h 423"/>
                <a:gd name="T64" fmla="*/ 0 w 1126"/>
                <a:gd name="T65" fmla="*/ 0 h 423"/>
                <a:gd name="T66" fmla="*/ 0 w 1126"/>
                <a:gd name="T67" fmla="*/ 0 h 4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26"/>
                <a:gd name="T103" fmla="*/ 0 h 423"/>
                <a:gd name="T104" fmla="*/ 1126 w 1126"/>
                <a:gd name="T105" fmla="*/ 423 h 4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ln>
          </p:spPr>
          <p:txBody>
            <a:bodyPr/>
            <a:lstStyle/>
            <a:p>
              <a:endParaRPr lang="zh-CN" altLang="en-US"/>
            </a:p>
          </p:txBody>
        </p:sp>
        <p:sp>
          <p:nvSpPr>
            <p:cNvPr id="3205" name="Freeform 41"/>
            <p:cNvSpPr/>
            <p:nvPr/>
          </p:nvSpPr>
          <p:spPr bwMode="auto">
            <a:xfrm>
              <a:off x="2646" y="2067"/>
              <a:ext cx="83" cy="211"/>
            </a:xfrm>
            <a:custGeom>
              <a:avLst/>
              <a:gdLst>
                <a:gd name="T0" fmla="*/ 0 w 330"/>
                <a:gd name="T1" fmla="*/ 0 h 842"/>
                <a:gd name="T2" fmla="*/ 0 w 330"/>
                <a:gd name="T3" fmla="*/ 0 h 842"/>
                <a:gd name="T4" fmla="*/ 0 w 330"/>
                <a:gd name="T5" fmla="*/ 0 h 842"/>
                <a:gd name="T6" fmla="*/ 0 w 330"/>
                <a:gd name="T7" fmla="*/ 0 h 842"/>
                <a:gd name="T8" fmla="*/ 0 w 330"/>
                <a:gd name="T9" fmla="*/ 0 h 842"/>
                <a:gd name="T10" fmla="*/ 0 w 330"/>
                <a:gd name="T11" fmla="*/ 0 h 842"/>
                <a:gd name="T12" fmla="*/ 0 w 330"/>
                <a:gd name="T13" fmla="*/ 0 h 842"/>
                <a:gd name="T14" fmla="*/ 0 w 330"/>
                <a:gd name="T15" fmla="*/ 0 h 842"/>
                <a:gd name="T16" fmla="*/ 0 w 330"/>
                <a:gd name="T17" fmla="*/ 0 h 842"/>
                <a:gd name="T18" fmla="*/ 0 w 330"/>
                <a:gd name="T19" fmla="*/ 0 h 842"/>
                <a:gd name="T20" fmla="*/ 0 w 330"/>
                <a:gd name="T21" fmla="*/ 0 h 842"/>
                <a:gd name="T22" fmla="*/ 0 w 330"/>
                <a:gd name="T23" fmla="*/ 0 h 842"/>
                <a:gd name="T24" fmla="*/ 0 w 330"/>
                <a:gd name="T25" fmla="*/ 0 h 842"/>
                <a:gd name="T26" fmla="*/ 0 w 330"/>
                <a:gd name="T27" fmla="*/ 0 h 842"/>
                <a:gd name="T28" fmla="*/ 0 w 330"/>
                <a:gd name="T29" fmla="*/ 0 h 842"/>
                <a:gd name="T30" fmla="*/ 0 w 330"/>
                <a:gd name="T31" fmla="*/ 0 h 842"/>
                <a:gd name="T32" fmla="*/ 0 w 330"/>
                <a:gd name="T33" fmla="*/ 0 h 842"/>
                <a:gd name="T34" fmla="*/ 0 w 330"/>
                <a:gd name="T35" fmla="*/ 0 h 842"/>
                <a:gd name="T36" fmla="*/ 0 w 330"/>
                <a:gd name="T37" fmla="*/ 0 h 842"/>
                <a:gd name="T38" fmla="*/ 0 w 330"/>
                <a:gd name="T39" fmla="*/ 0 h 842"/>
                <a:gd name="T40" fmla="*/ 0 w 330"/>
                <a:gd name="T41" fmla="*/ 0 h 842"/>
                <a:gd name="T42" fmla="*/ 0 w 330"/>
                <a:gd name="T43" fmla="*/ 0 h 842"/>
                <a:gd name="T44" fmla="*/ 0 w 330"/>
                <a:gd name="T45" fmla="*/ 0 h 842"/>
                <a:gd name="T46" fmla="*/ 0 w 330"/>
                <a:gd name="T47" fmla="*/ 0 h 842"/>
                <a:gd name="T48" fmla="*/ 0 w 330"/>
                <a:gd name="T49" fmla="*/ 0 h 842"/>
                <a:gd name="T50" fmla="*/ 0 w 330"/>
                <a:gd name="T51" fmla="*/ 0 h 842"/>
                <a:gd name="T52" fmla="*/ 0 w 330"/>
                <a:gd name="T53" fmla="*/ 0 h 842"/>
                <a:gd name="T54" fmla="*/ 0 w 330"/>
                <a:gd name="T55" fmla="*/ 0 h 842"/>
                <a:gd name="T56" fmla="*/ 0 w 330"/>
                <a:gd name="T57" fmla="*/ 0 h 842"/>
                <a:gd name="T58" fmla="*/ 0 w 330"/>
                <a:gd name="T59" fmla="*/ 0 h 842"/>
                <a:gd name="T60" fmla="*/ 0 w 330"/>
                <a:gd name="T61" fmla="*/ 0 h 842"/>
                <a:gd name="T62" fmla="*/ 0 w 330"/>
                <a:gd name="T63" fmla="*/ 0 h 842"/>
                <a:gd name="T64" fmla="*/ 0 w 330"/>
                <a:gd name="T65" fmla="*/ 0 h 842"/>
                <a:gd name="T66" fmla="*/ 0 w 330"/>
                <a:gd name="T67" fmla="*/ 0 h 842"/>
                <a:gd name="T68" fmla="*/ 0 w 330"/>
                <a:gd name="T69" fmla="*/ 0 h 842"/>
                <a:gd name="T70" fmla="*/ 0 w 330"/>
                <a:gd name="T71" fmla="*/ 0 h 842"/>
                <a:gd name="T72" fmla="*/ 0 w 330"/>
                <a:gd name="T73" fmla="*/ 0 h 8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30"/>
                <a:gd name="T112" fmla="*/ 0 h 842"/>
                <a:gd name="T113" fmla="*/ 330 w 330"/>
                <a:gd name="T114" fmla="*/ 842 h 8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ln>
          </p:spPr>
          <p:txBody>
            <a:bodyPr/>
            <a:lstStyle/>
            <a:p>
              <a:endParaRPr lang="zh-CN" altLang="en-US"/>
            </a:p>
          </p:txBody>
        </p:sp>
        <p:sp>
          <p:nvSpPr>
            <p:cNvPr id="3206" name="Freeform 42"/>
            <p:cNvSpPr/>
            <p:nvPr/>
          </p:nvSpPr>
          <p:spPr bwMode="auto">
            <a:xfrm>
              <a:off x="2774" y="2073"/>
              <a:ext cx="64" cy="30"/>
            </a:xfrm>
            <a:custGeom>
              <a:avLst/>
              <a:gdLst>
                <a:gd name="T0" fmla="*/ 0 w 257"/>
                <a:gd name="T1" fmla="*/ 0 h 120"/>
                <a:gd name="T2" fmla="*/ 0 w 257"/>
                <a:gd name="T3" fmla="*/ 0 h 120"/>
                <a:gd name="T4" fmla="*/ 0 w 257"/>
                <a:gd name="T5" fmla="*/ 0 h 120"/>
                <a:gd name="T6" fmla="*/ 0 w 257"/>
                <a:gd name="T7" fmla="*/ 0 h 120"/>
                <a:gd name="T8" fmla="*/ 0 w 257"/>
                <a:gd name="T9" fmla="*/ 0 h 120"/>
                <a:gd name="T10" fmla="*/ 0 w 257"/>
                <a:gd name="T11" fmla="*/ 0 h 120"/>
                <a:gd name="T12" fmla="*/ 0 w 257"/>
                <a:gd name="T13" fmla="*/ 0 h 120"/>
                <a:gd name="T14" fmla="*/ 0 w 257"/>
                <a:gd name="T15" fmla="*/ 0 h 120"/>
                <a:gd name="T16" fmla="*/ 0 w 257"/>
                <a:gd name="T17" fmla="*/ 0 h 120"/>
                <a:gd name="T18" fmla="*/ 0 w 257"/>
                <a:gd name="T19" fmla="*/ 0 h 120"/>
                <a:gd name="T20" fmla="*/ 0 w 257"/>
                <a:gd name="T21" fmla="*/ 0 h 120"/>
                <a:gd name="T22" fmla="*/ 0 w 257"/>
                <a:gd name="T23" fmla="*/ 0 h 120"/>
                <a:gd name="T24" fmla="*/ 0 w 257"/>
                <a:gd name="T25" fmla="*/ 0 h 120"/>
                <a:gd name="T26" fmla="*/ 0 w 257"/>
                <a:gd name="T27" fmla="*/ 0 h 120"/>
                <a:gd name="T28" fmla="*/ 0 w 257"/>
                <a:gd name="T29" fmla="*/ 0 h 120"/>
                <a:gd name="T30" fmla="*/ 0 w 257"/>
                <a:gd name="T31" fmla="*/ 0 h 120"/>
                <a:gd name="T32" fmla="*/ 0 w 257"/>
                <a:gd name="T33" fmla="*/ 0 h 120"/>
                <a:gd name="T34" fmla="*/ 0 w 257"/>
                <a:gd name="T35" fmla="*/ 0 h 120"/>
                <a:gd name="T36" fmla="*/ 0 w 257"/>
                <a:gd name="T37" fmla="*/ 0 h 120"/>
                <a:gd name="T38" fmla="*/ 0 w 257"/>
                <a:gd name="T39" fmla="*/ 0 h 120"/>
                <a:gd name="T40" fmla="*/ 0 w 257"/>
                <a:gd name="T41" fmla="*/ 0 h 120"/>
                <a:gd name="T42" fmla="*/ 0 w 257"/>
                <a:gd name="T43" fmla="*/ 0 h 120"/>
                <a:gd name="T44" fmla="*/ 0 w 257"/>
                <a:gd name="T45" fmla="*/ 0 h 120"/>
                <a:gd name="T46" fmla="*/ 0 w 257"/>
                <a:gd name="T47" fmla="*/ 0 h 120"/>
                <a:gd name="T48" fmla="*/ 0 w 257"/>
                <a:gd name="T49" fmla="*/ 0 h 1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120"/>
                <a:gd name="T77" fmla="*/ 257 w 257"/>
                <a:gd name="T78" fmla="*/ 120 h 1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ln>
          </p:spPr>
          <p:txBody>
            <a:bodyPr/>
            <a:lstStyle/>
            <a:p>
              <a:endParaRPr lang="zh-CN" altLang="en-US"/>
            </a:p>
          </p:txBody>
        </p:sp>
        <p:sp>
          <p:nvSpPr>
            <p:cNvPr id="3207" name="Freeform 43"/>
            <p:cNvSpPr/>
            <p:nvPr/>
          </p:nvSpPr>
          <p:spPr bwMode="auto">
            <a:xfrm>
              <a:off x="2617" y="2073"/>
              <a:ext cx="78" cy="209"/>
            </a:xfrm>
            <a:custGeom>
              <a:avLst/>
              <a:gdLst>
                <a:gd name="T0" fmla="*/ 0 w 311"/>
                <a:gd name="T1" fmla="*/ 0 h 834"/>
                <a:gd name="T2" fmla="*/ 0 w 311"/>
                <a:gd name="T3" fmla="*/ 0 h 834"/>
                <a:gd name="T4" fmla="*/ 0 w 311"/>
                <a:gd name="T5" fmla="*/ 0 h 834"/>
                <a:gd name="T6" fmla="*/ 0 w 311"/>
                <a:gd name="T7" fmla="*/ 0 h 834"/>
                <a:gd name="T8" fmla="*/ 0 w 311"/>
                <a:gd name="T9" fmla="*/ 0 h 834"/>
                <a:gd name="T10" fmla="*/ 0 w 311"/>
                <a:gd name="T11" fmla="*/ 0 h 834"/>
                <a:gd name="T12" fmla="*/ 0 w 311"/>
                <a:gd name="T13" fmla="*/ 0 h 834"/>
                <a:gd name="T14" fmla="*/ 0 w 311"/>
                <a:gd name="T15" fmla="*/ 0 h 834"/>
                <a:gd name="T16" fmla="*/ 0 w 311"/>
                <a:gd name="T17" fmla="*/ 0 h 834"/>
                <a:gd name="T18" fmla="*/ 0 w 311"/>
                <a:gd name="T19" fmla="*/ 0 h 834"/>
                <a:gd name="T20" fmla="*/ 0 w 311"/>
                <a:gd name="T21" fmla="*/ 0 h 834"/>
                <a:gd name="T22" fmla="*/ 0 w 311"/>
                <a:gd name="T23" fmla="*/ 0 h 834"/>
                <a:gd name="T24" fmla="*/ 0 w 311"/>
                <a:gd name="T25" fmla="*/ 0 h 834"/>
                <a:gd name="T26" fmla="*/ 0 w 311"/>
                <a:gd name="T27" fmla="*/ 0 h 834"/>
                <a:gd name="T28" fmla="*/ 0 w 311"/>
                <a:gd name="T29" fmla="*/ 0 h 834"/>
                <a:gd name="T30" fmla="*/ 0 w 311"/>
                <a:gd name="T31" fmla="*/ 0 h 834"/>
                <a:gd name="T32" fmla="*/ 0 w 311"/>
                <a:gd name="T33" fmla="*/ 0 h 834"/>
                <a:gd name="T34" fmla="*/ 0 w 311"/>
                <a:gd name="T35" fmla="*/ 0 h 834"/>
                <a:gd name="T36" fmla="*/ 0 w 311"/>
                <a:gd name="T37" fmla="*/ 0 h 834"/>
                <a:gd name="T38" fmla="*/ 0 w 311"/>
                <a:gd name="T39" fmla="*/ 0 h 834"/>
                <a:gd name="T40" fmla="*/ 0 w 311"/>
                <a:gd name="T41" fmla="*/ 0 h 834"/>
                <a:gd name="T42" fmla="*/ 0 w 311"/>
                <a:gd name="T43" fmla="*/ 0 h 834"/>
                <a:gd name="T44" fmla="*/ 0 w 311"/>
                <a:gd name="T45" fmla="*/ 0 h 834"/>
                <a:gd name="T46" fmla="*/ 0 w 311"/>
                <a:gd name="T47" fmla="*/ 0 h 834"/>
                <a:gd name="T48" fmla="*/ 0 w 311"/>
                <a:gd name="T49" fmla="*/ 0 h 834"/>
                <a:gd name="T50" fmla="*/ 0 w 311"/>
                <a:gd name="T51" fmla="*/ 0 h 834"/>
                <a:gd name="T52" fmla="*/ 0 w 311"/>
                <a:gd name="T53" fmla="*/ 0 h 834"/>
                <a:gd name="T54" fmla="*/ 0 w 311"/>
                <a:gd name="T55" fmla="*/ 0 h 834"/>
                <a:gd name="T56" fmla="*/ 0 w 311"/>
                <a:gd name="T57" fmla="*/ 0 h 834"/>
                <a:gd name="T58" fmla="*/ 0 w 311"/>
                <a:gd name="T59" fmla="*/ 0 h 834"/>
                <a:gd name="T60" fmla="*/ 0 w 311"/>
                <a:gd name="T61" fmla="*/ 0 h 834"/>
                <a:gd name="T62" fmla="*/ 0 w 311"/>
                <a:gd name="T63" fmla="*/ 0 h 834"/>
                <a:gd name="T64" fmla="*/ 0 w 311"/>
                <a:gd name="T65" fmla="*/ 0 h 8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1"/>
                <a:gd name="T100" fmla="*/ 0 h 834"/>
                <a:gd name="T101" fmla="*/ 311 w 311"/>
                <a:gd name="T102" fmla="*/ 834 h 8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ln>
          </p:spPr>
          <p:txBody>
            <a:bodyPr/>
            <a:lstStyle/>
            <a:p>
              <a:endParaRPr lang="zh-CN" altLang="en-US"/>
            </a:p>
          </p:txBody>
        </p:sp>
        <p:sp>
          <p:nvSpPr>
            <p:cNvPr id="3208" name="Freeform 44"/>
            <p:cNvSpPr/>
            <p:nvPr/>
          </p:nvSpPr>
          <p:spPr bwMode="auto">
            <a:xfrm>
              <a:off x="2579" y="2078"/>
              <a:ext cx="83" cy="211"/>
            </a:xfrm>
            <a:custGeom>
              <a:avLst/>
              <a:gdLst>
                <a:gd name="T0" fmla="*/ 0 w 331"/>
                <a:gd name="T1" fmla="*/ 0 h 844"/>
                <a:gd name="T2" fmla="*/ 0 w 331"/>
                <a:gd name="T3" fmla="*/ 0 h 844"/>
                <a:gd name="T4" fmla="*/ 0 w 331"/>
                <a:gd name="T5" fmla="*/ 0 h 844"/>
                <a:gd name="T6" fmla="*/ 0 w 331"/>
                <a:gd name="T7" fmla="*/ 0 h 844"/>
                <a:gd name="T8" fmla="*/ 0 w 331"/>
                <a:gd name="T9" fmla="*/ 0 h 844"/>
                <a:gd name="T10" fmla="*/ 0 w 331"/>
                <a:gd name="T11" fmla="*/ 0 h 844"/>
                <a:gd name="T12" fmla="*/ 0 w 331"/>
                <a:gd name="T13" fmla="*/ 0 h 844"/>
                <a:gd name="T14" fmla="*/ 0 w 331"/>
                <a:gd name="T15" fmla="*/ 0 h 844"/>
                <a:gd name="T16" fmla="*/ 0 w 331"/>
                <a:gd name="T17" fmla="*/ 0 h 844"/>
                <a:gd name="T18" fmla="*/ 0 w 331"/>
                <a:gd name="T19" fmla="*/ 0 h 844"/>
                <a:gd name="T20" fmla="*/ 0 w 331"/>
                <a:gd name="T21" fmla="*/ 0 h 844"/>
                <a:gd name="T22" fmla="*/ 0 w 331"/>
                <a:gd name="T23" fmla="*/ 0 h 844"/>
                <a:gd name="T24" fmla="*/ 0 w 331"/>
                <a:gd name="T25" fmla="*/ 0 h 844"/>
                <a:gd name="T26" fmla="*/ 0 w 331"/>
                <a:gd name="T27" fmla="*/ 0 h 844"/>
                <a:gd name="T28" fmla="*/ 0 w 331"/>
                <a:gd name="T29" fmla="*/ 0 h 844"/>
                <a:gd name="T30" fmla="*/ 0 w 331"/>
                <a:gd name="T31" fmla="*/ 0 h 844"/>
                <a:gd name="T32" fmla="*/ 0 w 331"/>
                <a:gd name="T33" fmla="*/ 0 h 844"/>
                <a:gd name="T34" fmla="*/ 0 w 331"/>
                <a:gd name="T35" fmla="*/ 0 h 844"/>
                <a:gd name="T36" fmla="*/ 0 w 331"/>
                <a:gd name="T37" fmla="*/ 0 h 844"/>
                <a:gd name="T38" fmla="*/ 0 w 331"/>
                <a:gd name="T39" fmla="*/ 0 h 844"/>
                <a:gd name="T40" fmla="*/ 0 w 331"/>
                <a:gd name="T41" fmla="*/ 0 h 844"/>
                <a:gd name="T42" fmla="*/ 0 w 331"/>
                <a:gd name="T43" fmla="*/ 0 h 844"/>
                <a:gd name="T44" fmla="*/ 0 w 331"/>
                <a:gd name="T45" fmla="*/ 0 h 844"/>
                <a:gd name="T46" fmla="*/ 0 w 331"/>
                <a:gd name="T47" fmla="*/ 0 h 844"/>
                <a:gd name="T48" fmla="*/ 0 w 331"/>
                <a:gd name="T49" fmla="*/ 0 h 844"/>
                <a:gd name="T50" fmla="*/ 0 w 331"/>
                <a:gd name="T51" fmla="*/ 0 h 844"/>
                <a:gd name="T52" fmla="*/ 0 w 331"/>
                <a:gd name="T53" fmla="*/ 0 h 844"/>
                <a:gd name="T54" fmla="*/ 0 w 331"/>
                <a:gd name="T55" fmla="*/ 0 h 844"/>
                <a:gd name="T56" fmla="*/ 0 w 331"/>
                <a:gd name="T57" fmla="*/ 0 h 844"/>
                <a:gd name="T58" fmla="*/ 0 w 331"/>
                <a:gd name="T59" fmla="*/ 0 h 844"/>
                <a:gd name="T60" fmla="*/ 0 w 331"/>
                <a:gd name="T61" fmla="*/ 0 h 844"/>
                <a:gd name="T62" fmla="*/ 0 w 331"/>
                <a:gd name="T63" fmla="*/ 0 h 844"/>
                <a:gd name="T64" fmla="*/ 0 w 331"/>
                <a:gd name="T65" fmla="*/ 0 h 844"/>
                <a:gd name="T66" fmla="*/ 0 w 331"/>
                <a:gd name="T67" fmla="*/ 0 h 844"/>
                <a:gd name="T68" fmla="*/ 0 w 331"/>
                <a:gd name="T69" fmla="*/ 0 h 844"/>
                <a:gd name="T70" fmla="*/ 0 w 331"/>
                <a:gd name="T71" fmla="*/ 0 h 844"/>
                <a:gd name="T72" fmla="*/ 0 w 331"/>
                <a:gd name="T73" fmla="*/ 0 h 844"/>
                <a:gd name="T74" fmla="*/ 0 w 331"/>
                <a:gd name="T75" fmla="*/ 0 h 844"/>
                <a:gd name="T76" fmla="*/ 0 w 331"/>
                <a:gd name="T77" fmla="*/ 0 h 844"/>
                <a:gd name="T78" fmla="*/ 0 w 331"/>
                <a:gd name="T79" fmla="*/ 0 h 844"/>
                <a:gd name="T80" fmla="*/ 0 w 331"/>
                <a:gd name="T81" fmla="*/ 0 h 844"/>
                <a:gd name="T82" fmla="*/ 0 w 331"/>
                <a:gd name="T83" fmla="*/ 0 h 844"/>
                <a:gd name="T84" fmla="*/ 0 w 331"/>
                <a:gd name="T85" fmla="*/ 0 h 844"/>
                <a:gd name="T86" fmla="*/ 0 w 331"/>
                <a:gd name="T87" fmla="*/ 0 h 844"/>
                <a:gd name="T88" fmla="*/ 0 w 331"/>
                <a:gd name="T89" fmla="*/ 0 h 844"/>
                <a:gd name="T90" fmla="*/ 0 w 331"/>
                <a:gd name="T91" fmla="*/ 0 h 844"/>
                <a:gd name="T92" fmla="*/ 0 w 331"/>
                <a:gd name="T93" fmla="*/ 0 h 844"/>
                <a:gd name="T94" fmla="*/ 0 w 331"/>
                <a:gd name="T95" fmla="*/ 0 h 844"/>
                <a:gd name="T96" fmla="*/ 0 w 331"/>
                <a:gd name="T97" fmla="*/ 0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1"/>
                <a:gd name="T148" fmla="*/ 0 h 844"/>
                <a:gd name="T149" fmla="*/ 331 w 331"/>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ln>
          </p:spPr>
          <p:txBody>
            <a:bodyPr/>
            <a:lstStyle/>
            <a:p>
              <a:endParaRPr lang="zh-CN" altLang="en-US"/>
            </a:p>
          </p:txBody>
        </p:sp>
        <p:sp>
          <p:nvSpPr>
            <p:cNvPr id="3209" name="Freeform 45"/>
            <p:cNvSpPr/>
            <p:nvPr/>
          </p:nvSpPr>
          <p:spPr bwMode="auto">
            <a:xfrm>
              <a:off x="2951" y="2078"/>
              <a:ext cx="65" cy="57"/>
            </a:xfrm>
            <a:custGeom>
              <a:avLst/>
              <a:gdLst>
                <a:gd name="T0" fmla="*/ 0 w 261"/>
                <a:gd name="T1" fmla="*/ 0 h 229"/>
                <a:gd name="T2" fmla="*/ 0 w 261"/>
                <a:gd name="T3" fmla="*/ 0 h 229"/>
                <a:gd name="T4" fmla="*/ 0 w 261"/>
                <a:gd name="T5" fmla="*/ 0 h 229"/>
                <a:gd name="T6" fmla="*/ 0 w 261"/>
                <a:gd name="T7" fmla="*/ 0 h 229"/>
                <a:gd name="T8" fmla="*/ 0 w 261"/>
                <a:gd name="T9" fmla="*/ 0 h 229"/>
                <a:gd name="T10" fmla="*/ 0 w 261"/>
                <a:gd name="T11" fmla="*/ 0 h 229"/>
                <a:gd name="T12" fmla="*/ 0 w 261"/>
                <a:gd name="T13" fmla="*/ 0 h 229"/>
                <a:gd name="T14" fmla="*/ 0 w 261"/>
                <a:gd name="T15" fmla="*/ 0 h 229"/>
                <a:gd name="T16" fmla="*/ 0 w 261"/>
                <a:gd name="T17" fmla="*/ 0 h 229"/>
                <a:gd name="T18" fmla="*/ 0 w 261"/>
                <a:gd name="T19" fmla="*/ 0 h 229"/>
                <a:gd name="T20" fmla="*/ 0 w 261"/>
                <a:gd name="T21" fmla="*/ 0 h 229"/>
                <a:gd name="T22" fmla="*/ 0 w 261"/>
                <a:gd name="T23" fmla="*/ 0 h 229"/>
                <a:gd name="T24" fmla="*/ 0 w 261"/>
                <a:gd name="T25" fmla="*/ 0 h 229"/>
                <a:gd name="T26" fmla="*/ 0 w 261"/>
                <a:gd name="T27" fmla="*/ 0 h 229"/>
                <a:gd name="T28" fmla="*/ 0 w 261"/>
                <a:gd name="T29" fmla="*/ 0 h 229"/>
                <a:gd name="T30" fmla="*/ 0 w 261"/>
                <a:gd name="T31" fmla="*/ 0 h 229"/>
                <a:gd name="T32" fmla="*/ 0 w 261"/>
                <a:gd name="T33" fmla="*/ 0 h 229"/>
                <a:gd name="T34" fmla="*/ 0 w 261"/>
                <a:gd name="T35" fmla="*/ 0 h 229"/>
                <a:gd name="T36" fmla="*/ 0 w 261"/>
                <a:gd name="T37" fmla="*/ 0 h 229"/>
                <a:gd name="T38" fmla="*/ 0 w 261"/>
                <a:gd name="T39" fmla="*/ 0 h 229"/>
                <a:gd name="T40" fmla="*/ 0 w 261"/>
                <a:gd name="T41" fmla="*/ 0 h 229"/>
                <a:gd name="T42" fmla="*/ 0 w 261"/>
                <a:gd name="T43" fmla="*/ 0 h 229"/>
                <a:gd name="T44" fmla="*/ 0 w 261"/>
                <a:gd name="T45" fmla="*/ 0 h 229"/>
                <a:gd name="T46" fmla="*/ 0 w 261"/>
                <a:gd name="T47" fmla="*/ 0 h 229"/>
                <a:gd name="T48" fmla="*/ 0 w 261"/>
                <a:gd name="T49" fmla="*/ 0 h 229"/>
                <a:gd name="T50" fmla="*/ 0 w 261"/>
                <a:gd name="T51" fmla="*/ 0 h 229"/>
                <a:gd name="T52" fmla="*/ 0 w 261"/>
                <a:gd name="T53" fmla="*/ 0 h 229"/>
                <a:gd name="T54" fmla="*/ 0 w 261"/>
                <a:gd name="T55" fmla="*/ 0 h 229"/>
                <a:gd name="T56" fmla="*/ 0 w 261"/>
                <a:gd name="T57" fmla="*/ 0 h 229"/>
                <a:gd name="T58" fmla="*/ 0 w 261"/>
                <a:gd name="T59" fmla="*/ 0 h 229"/>
                <a:gd name="T60" fmla="*/ 0 w 261"/>
                <a:gd name="T61" fmla="*/ 0 h 229"/>
                <a:gd name="T62" fmla="*/ 0 w 261"/>
                <a:gd name="T63" fmla="*/ 0 h 229"/>
                <a:gd name="T64" fmla="*/ 0 w 261"/>
                <a:gd name="T65" fmla="*/ 0 h 229"/>
                <a:gd name="T66" fmla="*/ 0 w 261"/>
                <a:gd name="T67" fmla="*/ 0 h 229"/>
                <a:gd name="T68" fmla="*/ 0 w 261"/>
                <a:gd name="T69" fmla="*/ 0 h 229"/>
                <a:gd name="T70" fmla="*/ 0 w 261"/>
                <a:gd name="T71" fmla="*/ 0 h 229"/>
                <a:gd name="T72" fmla="*/ 0 w 261"/>
                <a:gd name="T73" fmla="*/ 0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1"/>
                <a:gd name="T112" fmla="*/ 0 h 229"/>
                <a:gd name="T113" fmla="*/ 261 w 261"/>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ln>
          </p:spPr>
          <p:txBody>
            <a:bodyPr/>
            <a:lstStyle/>
            <a:p>
              <a:endParaRPr lang="zh-CN" altLang="en-US"/>
            </a:p>
          </p:txBody>
        </p:sp>
        <p:sp>
          <p:nvSpPr>
            <p:cNvPr id="3210" name="Freeform 46"/>
            <p:cNvSpPr/>
            <p:nvPr/>
          </p:nvSpPr>
          <p:spPr bwMode="auto">
            <a:xfrm>
              <a:off x="2727" y="2079"/>
              <a:ext cx="81" cy="175"/>
            </a:xfrm>
            <a:custGeom>
              <a:avLst/>
              <a:gdLst>
                <a:gd name="T0" fmla="*/ 0 w 324"/>
                <a:gd name="T1" fmla="*/ 0 h 700"/>
                <a:gd name="T2" fmla="*/ 0 w 324"/>
                <a:gd name="T3" fmla="*/ 0 h 700"/>
                <a:gd name="T4" fmla="*/ 0 w 324"/>
                <a:gd name="T5" fmla="*/ 0 h 700"/>
                <a:gd name="T6" fmla="*/ 0 w 324"/>
                <a:gd name="T7" fmla="*/ 0 h 700"/>
                <a:gd name="T8" fmla="*/ 0 w 324"/>
                <a:gd name="T9" fmla="*/ 0 h 700"/>
                <a:gd name="T10" fmla="*/ 0 w 324"/>
                <a:gd name="T11" fmla="*/ 0 h 700"/>
                <a:gd name="T12" fmla="*/ 0 w 324"/>
                <a:gd name="T13" fmla="*/ 0 h 700"/>
                <a:gd name="T14" fmla="*/ 0 w 324"/>
                <a:gd name="T15" fmla="*/ 0 h 700"/>
                <a:gd name="T16" fmla="*/ 0 w 324"/>
                <a:gd name="T17" fmla="*/ 0 h 700"/>
                <a:gd name="T18" fmla="*/ 0 w 324"/>
                <a:gd name="T19" fmla="*/ 0 h 700"/>
                <a:gd name="T20" fmla="*/ 0 w 324"/>
                <a:gd name="T21" fmla="*/ 0 h 700"/>
                <a:gd name="T22" fmla="*/ 0 w 324"/>
                <a:gd name="T23" fmla="*/ 0 h 700"/>
                <a:gd name="T24" fmla="*/ 0 w 324"/>
                <a:gd name="T25" fmla="*/ 0 h 700"/>
                <a:gd name="T26" fmla="*/ 0 w 324"/>
                <a:gd name="T27" fmla="*/ 0 h 700"/>
                <a:gd name="T28" fmla="*/ 0 w 324"/>
                <a:gd name="T29" fmla="*/ 0 h 700"/>
                <a:gd name="T30" fmla="*/ 0 w 324"/>
                <a:gd name="T31" fmla="*/ 0 h 700"/>
                <a:gd name="T32" fmla="*/ 0 w 324"/>
                <a:gd name="T33" fmla="*/ 0 h 700"/>
                <a:gd name="T34" fmla="*/ 0 w 324"/>
                <a:gd name="T35" fmla="*/ 0 h 700"/>
                <a:gd name="T36" fmla="*/ 0 w 324"/>
                <a:gd name="T37" fmla="*/ 0 h 700"/>
                <a:gd name="T38" fmla="*/ 0 w 324"/>
                <a:gd name="T39" fmla="*/ 0 h 700"/>
                <a:gd name="T40" fmla="*/ 0 w 324"/>
                <a:gd name="T41" fmla="*/ 0 h 700"/>
                <a:gd name="T42" fmla="*/ 0 w 324"/>
                <a:gd name="T43" fmla="*/ 0 h 700"/>
                <a:gd name="T44" fmla="*/ 0 w 324"/>
                <a:gd name="T45" fmla="*/ 0 h 700"/>
                <a:gd name="T46" fmla="*/ 0 w 324"/>
                <a:gd name="T47" fmla="*/ 0 h 700"/>
                <a:gd name="T48" fmla="*/ 0 w 324"/>
                <a:gd name="T49" fmla="*/ 0 h 700"/>
                <a:gd name="T50" fmla="*/ 0 w 324"/>
                <a:gd name="T51" fmla="*/ 0 h 700"/>
                <a:gd name="T52" fmla="*/ 0 w 324"/>
                <a:gd name="T53" fmla="*/ 0 h 700"/>
                <a:gd name="T54" fmla="*/ 0 w 324"/>
                <a:gd name="T55" fmla="*/ 0 h 700"/>
                <a:gd name="T56" fmla="*/ 0 w 324"/>
                <a:gd name="T57" fmla="*/ 0 h 700"/>
                <a:gd name="T58" fmla="*/ 0 w 324"/>
                <a:gd name="T59" fmla="*/ 0 h 700"/>
                <a:gd name="T60" fmla="*/ 0 w 324"/>
                <a:gd name="T61" fmla="*/ 0 h 700"/>
                <a:gd name="T62" fmla="*/ 0 w 324"/>
                <a:gd name="T63" fmla="*/ 0 h 700"/>
                <a:gd name="T64" fmla="*/ 0 w 324"/>
                <a:gd name="T65" fmla="*/ 0 h 700"/>
                <a:gd name="T66" fmla="*/ 0 w 324"/>
                <a:gd name="T67" fmla="*/ 0 h 700"/>
                <a:gd name="T68" fmla="*/ 0 w 324"/>
                <a:gd name="T69" fmla="*/ 0 h 70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700"/>
                <a:gd name="T107" fmla="*/ 324 w 324"/>
                <a:gd name="T108" fmla="*/ 700 h 70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ln>
          </p:spPr>
          <p:txBody>
            <a:bodyPr/>
            <a:lstStyle/>
            <a:p>
              <a:endParaRPr lang="zh-CN" altLang="en-US"/>
            </a:p>
          </p:txBody>
        </p:sp>
        <p:sp>
          <p:nvSpPr>
            <p:cNvPr id="3211" name="Freeform 47"/>
            <p:cNvSpPr/>
            <p:nvPr/>
          </p:nvSpPr>
          <p:spPr bwMode="auto">
            <a:xfrm>
              <a:off x="2843" y="2091"/>
              <a:ext cx="8" cy="7"/>
            </a:xfrm>
            <a:custGeom>
              <a:avLst/>
              <a:gdLst>
                <a:gd name="T0" fmla="*/ 0 w 36"/>
                <a:gd name="T1" fmla="*/ 0 h 30"/>
                <a:gd name="T2" fmla="*/ 0 w 36"/>
                <a:gd name="T3" fmla="*/ 0 h 30"/>
                <a:gd name="T4" fmla="*/ 0 w 36"/>
                <a:gd name="T5" fmla="*/ 0 h 30"/>
                <a:gd name="T6" fmla="*/ 0 w 36"/>
                <a:gd name="T7" fmla="*/ 0 h 30"/>
                <a:gd name="T8" fmla="*/ 0 w 36"/>
                <a:gd name="T9" fmla="*/ 0 h 30"/>
                <a:gd name="T10" fmla="*/ 0 w 36"/>
                <a:gd name="T11" fmla="*/ 0 h 30"/>
                <a:gd name="T12" fmla="*/ 0 w 36"/>
                <a:gd name="T13" fmla="*/ 0 h 30"/>
                <a:gd name="T14" fmla="*/ 0 w 36"/>
                <a:gd name="T15" fmla="*/ 0 h 30"/>
                <a:gd name="T16" fmla="*/ 0 w 36"/>
                <a:gd name="T17" fmla="*/ 0 h 30"/>
                <a:gd name="T18" fmla="*/ 0 w 36"/>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30"/>
                <a:gd name="T32" fmla="*/ 36 w 36"/>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ln>
          </p:spPr>
          <p:txBody>
            <a:bodyPr/>
            <a:lstStyle/>
            <a:p>
              <a:endParaRPr lang="zh-CN" altLang="en-US"/>
            </a:p>
          </p:txBody>
        </p:sp>
        <p:sp>
          <p:nvSpPr>
            <p:cNvPr id="3212" name="Freeform 48"/>
            <p:cNvSpPr/>
            <p:nvPr/>
          </p:nvSpPr>
          <p:spPr bwMode="auto">
            <a:xfrm>
              <a:off x="2672" y="2096"/>
              <a:ext cx="103" cy="179"/>
            </a:xfrm>
            <a:custGeom>
              <a:avLst/>
              <a:gdLst>
                <a:gd name="T0" fmla="*/ 0 w 411"/>
                <a:gd name="T1" fmla="*/ 0 h 717"/>
                <a:gd name="T2" fmla="*/ 0 w 411"/>
                <a:gd name="T3" fmla="*/ 0 h 717"/>
                <a:gd name="T4" fmla="*/ 0 w 411"/>
                <a:gd name="T5" fmla="*/ 0 h 717"/>
                <a:gd name="T6" fmla="*/ 0 w 411"/>
                <a:gd name="T7" fmla="*/ 0 h 717"/>
                <a:gd name="T8" fmla="*/ 0 w 411"/>
                <a:gd name="T9" fmla="*/ 0 h 717"/>
                <a:gd name="T10" fmla="*/ 0 w 411"/>
                <a:gd name="T11" fmla="*/ 0 h 717"/>
                <a:gd name="T12" fmla="*/ 0 w 411"/>
                <a:gd name="T13" fmla="*/ 0 h 717"/>
                <a:gd name="T14" fmla="*/ 0 w 411"/>
                <a:gd name="T15" fmla="*/ 0 h 717"/>
                <a:gd name="T16" fmla="*/ 0 w 411"/>
                <a:gd name="T17" fmla="*/ 0 h 717"/>
                <a:gd name="T18" fmla="*/ 0 w 411"/>
                <a:gd name="T19" fmla="*/ 0 h 717"/>
                <a:gd name="T20" fmla="*/ 0 w 411"/>
                <a:gd name="T21" fmla="*/ 0 h 717"/>
                <a:gd name="T22" fmla="*/ 0 w 411"/>
                <a:gd name="T23" fmla="*/ 0 h 717"/>
                <a:gd name="T24" fmla="*/ 0 w 411"/>
                <a:gd name="T25" fmla="*/ 0 h 717"/>
                <a:gd name="T26" fmla="*/ 0 w 411"/>
                <a:gd name="T27" fmla="*/ 0 h 717"/>
                <a:gd name="T28" fmla="*/ 0 w 411"/>
                <a:gd name="T29" fmla="*/ 0 h 717"/>
                <a:gd name="T30" fmla="*/ 0 w 411"/>
                <a:gd name="T31" fmla="*/ 0 h 717"/>
                <a:gd name="T32" fmla="*/ 0 w 411"/>
                <a:gd name="T33" fmla="*/ 0 h 717"/>
                <a:gd name="T34" fmla="*/ 0 w 411"/>
                <a:gd name="T35" fmla="*/ 0 h 717"/>
                <a:gd name="T36" fmla="*/ 0 w 411"/>
                <a:gd name="T37" fmla="*/ 0 h 717"/>
                <a:gd name="T38" fmla="*/ 0 w 411"/>
                <a:gd name="T39" fmla="*/ 0 h 717"/>
                <a:gd name="T40" fmla="*/ 0 w 411"/>
                <a:gd name="T41" fmla="*/ 0 h 717"/>
                <a:gd name="T42" fmla="*/ 0 w 411"/>
                <a:gd name="T43" fmla="*/ 0 h 717"/>
                <a:gd name="T44" fmla="*/ 0 w 411"/>
                <a:gd name="T45" fmla="*/ 0 h 717"/>
                <a:gd name="T46" fmla="*/ 0 w 411"/>
                <a:gd name="T47" fmla="*/ 0 h 717"/>
                <a:gd name="T48" fmla="*/ 0 w 411"/>
                <a:gd name="T49" fmla="*/ 0 h 717"/>
                <a:gd name="T50" fmla="*/ 0 w 411"/>
                <a:gd name="T51" fmla="*/ 0 h 717"/>
                <a:gd name="T52" fmla="*/ 0 w 411"/>
                <a:gd name="T53" fmla="*/ 0 h 717"/>
                <a:gd name="T54" fmla="*/ 0 w 411"/>
                <a:gd name="T55" fmla="*/ 0 h 717"/>
                <a:gd name="T56" fmla="*/ 0 w 411"/>
                <a:gd name="T57" fmla="*/ 0 h 717"/>
                <a:gd name="T58" fmla="*/ 0 w 411"/>
                <a:gd name="T59" fmla="*/ 0 h 717"/>
                <a:gd name="T60" fmla="*/ 0 w 411"/>
                <a:gd name="T61" fmla="*/ 0 h 717"/>
                <a:gd name="T62" fmla="*/ 0 w 411"/>
                <a:gd name="T63" fmla="*/ 0 h 717"/>
                <a:gd name="T64" fmla="*/ 0 w 411"/>
                <a:gd name="T65" fmla="*/ 0 h 717"/>
                <a:gd name="T66" fmla="*/ 0 w 411"/>
                <a:gd name="T67" fmla="*/ 0 h 717"/>
                <a:gd name="T68" fmla="*/ 0 w 411"/>
                <a:gd name="T69" fmla="*/ 0 h 717"/>
                <a:gd name="T70" fmla="*/ 0 w 411"/>
                <a:gd name="T71" fmla="*/ 0 h 717"/>
                <a:gd name="T72" fmla="*/ 0 w 411"/>
                <a:gd name="T73" fmla="*/ 0 h 717"/>
                <a:gd name="T74" fmla="*/ 0 w 411"/>
                <a:gd name="T75" fmla="*/ 0 h 71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1"/>
                <a:gd name="T115" fmla="*/ 0 h 717"/>
                <a:gd name="T116" fmla="*/ 411 w 411"/>
                <a:gd name="T117" fmla="*/ 717 h 71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ln>
          </p:spPr>
          <p:txBody>
            <a:bodyPr/>
            <a:lstStyle/>
            <a:p>
              <a:endParaRPr lang="zh-CN" altLang="en-US"/>
            </a:p>
          </p:txBody>
        </p:sp>
        <p:sp>
          <p:nvSpPr>
            <p:cNvPr id="3213" name="Freeform 49"/>
            <p:cNvSpPr/>
            <p:nvPr/>
          </p:nvSpPr>
          <p:spPr bwMode="auto">
            <a:xfrm>
              <a:off x="2847" y="2099"/>
              <a:ext cx="35" cy="6"/>
            </a:xfrm>
            <a:custGeom>
              <a:avLst/>
              <a:gdLst>
                <a:gd name="T0" fmla="*/ 0 w 138"/>
                <a:gd name="T1" fmla="*/ 0 h 21"/>
                <a:gd name="T2" fmla="*/ 0 w 138"/>
                <a:gd name="T3" fmla="*/ 0 h 21"/>
                <a:gd name="T4" fmla="*/ 0 w 138"/>
                <a:gd name="T5" fmla="*/ 0 h 21"/>
                <a:gd name="T6" fmla="*/ 0 w 138"/>
                <a:gd name="T7" fmla="*/ 0 h 21"/>
                <a:gd name="T8" fmla="*/ 0 w 138"/>
                <a:gd name="T9" fmla="*/ 0 h 21"/>
                <a:gd name="T10" fmla="*/ 0 w 138"/>
                <a:gd name="T11" fmla="*/ 0 h 21"/>
                <a:gd name="T12" fmla="*/ 0 w 138"/>
                <a:gd name="T13" fmla="*/ 0 h 21"/>
                <a:gd name="T14" fmla="*/ 0 w 138"/>
                <a:gd name="T15" fmla="*/ 0 h 21"/>
                <a:gd name="T16" fmla="*/ 0 w 138"/>
                <a:gd name="T17" fmla="*/ 0 h 21"/>
                <a:gd name="T18" fmla="*/ 0 w 138"/>
                <a:gd name="T19" fmla="*/ 0 h 21"/>
                <a:gd name="T20" fmla="*/ 0 w 138"/>
                <a:gd name="T21" fmla="*/ 0 h 21"/>
                <a:gd name="T22" fmla="*/ 0 w 138"/>
                <a:gd name="T23" fmla="*/ 0 h 21"/>
                <a:gd name="T24" fmla="*/ 0 w 138"/>
                <a:gd name="T25" fmla="*/ 0 h 21"/>
                <a:gd name="T26" fmla="*/ 0 w 138"/>
                <a:gd name="T27" fmla="*/ 0 h 21"/>
                <a:gd name="T28" fmla="*/ 0 w 138"/>
                <a:gd name="T29" fmla="*/ 0 h 21"/>
                <a:gd name="T30" fmla="*/ 0 w 138"/>
                <a:gd name="T31" fmla="*/ 0 h 21"/>
                <a:gd name="T32" fmla="*/ 0 w 138"/>
                <a:gd name="T33" fmla="*/ 0 h 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21"/>
                <a:gd name="T53" fmla="*/ 138 w 138"/>
                <a:gd name="T54" fmla="*/ 21 h 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ln>
          </p:spPr>
          <p:txBody>
            <a:bodyPr/>
            <a:lstStyle/>
            <a:p>
              <a:endParaRPr lang="zh-CN" altLang="en-US"/>
            </a:p>
          </p:txBody>
        </p:sp>
        <p:sp>
          <p:nvSpPr>
            <p:cNvPr id="3214" name="Freeform 50"/>
            <p:cNvSpPr/>
            <p:nvPr/>
          </p:nvSpPr>
          <p:spPr bwMode="auto">
            <a:xfrm>
              <a:off x="2637" y="2100"/>
              <a:ext cx="78" cy="180"/>
            </a:xfrm>
            <a:custGeom>
              <a:avLst/>
              <a:gdLst>
                <a:gd name="T0" fmla="*/ 0 w 312"/>
                <a:gd name="T1" fmla="*/ 0 h 722"/>
                <a:gd name="T2" fmla="*/ 0 w 312"/>
                <a:gd name="T3" fmla="*/ 0 h 722"/>
                <a:gd name="T4" fmla="*/ 0 w 312"/>
                <a:gd name="T5" fmla="*/ 0 h 722"/>
                <a:gd name="T6" fmla="*/ 0 w 312"/>
                <a:gd name="T7" fmla="*/ 0 h 722"/>
                <a:gd name="T8" fmla="*/ 0 w 312"/>
                <a:gd name="T9" fmla="*/ 0 h 722"/>
                <a:gd name="T10" fmla="*/ 0 w 312"/>
                <a:gd name="T11" fmla="*/ 0 h 722"/>
                <a:gd name="T12" fmla="*/ 0 w 312"/>
                <a:gd name="T13" fmla="*/ 0 h 722"/>
                <a:gd name="T14" fmla="*/ 0 w 312"/>
                <a:gd name="T15" fmla="*/ 0 h 722"/>
                <a:gd name="T16" fmla="*/ 0 w 312"/>
                <a:gd name="T17" fmla="*/ 0 h 722"/>
                <a:gd name="T18" fmla="*/ 0 w 312"/>
                <a:gd name="T19" fmla="*/ 0 h 722"/>
                <a:gd name="T20" fmla="*/ 0 w 312"/>
                <a:gd name="T21" fmla="*/ 0 h 722"/>
                <a:gd name="T22" fmla="*/ 0 w 312"/>
                <a:gd name="T23" fmla="*/ 0 h 722"/>
                <a:gd name="T24" fmla="*/ 0 w 312"/>
                <a:gd name="T25" fmla="*/ 0 h 722"/>
                <a:gd name="T26" fmla="*/ 0 w 312"/>
                <a:gd name="T27" fmla="*/ 0 h 722"/>
                <a:gd name="T28" fmla="*/ 0 w 312"/>
                <a:gd name="T29" fmla="*/ 0 h 722"/>
                <a:gd name="T30" fmla="*/ 0 w 312"/>
                <a:gd name="T31" fmla="*/ 0 h 722"/>
                <a:gd name="T32" fmla="*/ 0 w 312"/>
                <a:gd name="T33" fmla="*/ 0 h 722"/>
                <a:gd name="T34" fmla="*/ 0 w 312"/>
                <a:gd name="T35" fmla="*/ 0 h 722"/>
                <a:gd name="T36" fmla="*/ 0 w 312"/>
                <a:gd name="T37" fmla="*/ 0 h 722"/>
                <a:gd name="T38" fmla="*/ 0 w 312"/>
                <a:gd name="T39" fmla="*/ 0 h 722"/>
                <a:gd name="T40" fmla="*/ 0 w 312"/>
                <a:gd name="T41" fmla="*/ 0 h 722"/>
                <a:gd name="T42" fmla="*/ 0 w 312"/>
                <a:gd name="T43" fmla="*/ 0 h 722"/>
                <a:gd name="T44" fmla="*/ 0 w 312"/>
                <a:gd name="T45" fmla="*/ 0 h 722"/>
                <a:gd name="T46" fmla="*/ 0 w 312"/>
                <a:gd name="T47" fmla="*/ 0 h 722"/>
                <a:gd name="T48" fmla="*/ 0 w 312"/>
                <a:gd name="T49" fmla="*/ 0 h 722"/>
                <a:gd name="T50" fmla="*/ 0 w 312"/>
                <a:gd name="T51" fmla="*/ 0 h 722"/>
                <a:gd name="T52" fmla="*/ 0 w 312"/>
                <a:gd name="T53" fmla="*/ 0 h 722"/>
                <a:gd name="T54" fmla="*/ 0 w 312"/>
                <a:gd name="T55" fmla="*/ 0 h 722"/>
                <a:gd name="T56" fmla="*/ 0 w 312"/>
                <a:gd name="T57" fmla="*/ 0 h 7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
                <a:gd name="T88" fmla="*/ 0 h 722"/>
                <a:gd name="T89" fmla="*/ 312 w 312"/>
                <a:gd name="T90" fmla="*/ 722 h 7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ln>
          </p:spPr>
          <p:txBody>
            <a:bodyPr/>
            <a:lstStyle/>
            <a:p>
              <a:endParaRPr lang="zh-CN" altLang="en-US"/>
            </a:p>
          </p:txBody>
        </p:sp>
        <p:sp>
          <p:nvSpPr>
            <p:cNvPr id="3215" name="Freeform 51"/>
            <p:cNvSpPr/>
            <p:nvPr/>
          </p:nvSpPr>
          <p:spPr bwMode="auto">
            <a:xfrm>
              <a:off x="2900" y="2103"/>
              <a:ext cx="79" cy="47"/>
            </a:xfrm>
            <a:custGeom>
              <a:avLst/>
              <a:gdLst>
                <a:gd name="T0" fmla="*/ 0 w 316"/>
                <a:gd name="T1" fmla="*/ 0 h 186"/>
                <a:gd name="T2" fmla="*/ 0 w 316"/>
                <a:gd name="T3" fmla="*/ 0 h 186"/>
                <a:gd name="T4" fmla="*/ 0 w 316"/>
                <a:gd name="T5" fmla="*/ 0 h 186"/>
                <a:gd name="T6" fmla="*/ 0 w 316"/>
                <a:gd name="T7" fmla="*/ 0 h 186"/>
                <a:gd name="T8" fmla="*/ 0 w 316"/>
                <a:gd name="T9" fmla="*/ 0 h 186"/>
                <a:gd name="T10" fmla="*/ 0 w 316"/>
                <a:gd name="T11" fmla="*/ 0 h 186"/>
                <a:gd name="T12" fmla="*/ 0 w 316"/>
                <a:gd name="T13" fmla="*/ 0 h 186"/>
                <a:gd name="T14" fmla="*/ 0 w 316"/>
                <a:gd name="T15" fmla="*/ 0 h 186"/>
                <a:gd name="T16" fmla="*/ 0 w 316"/>
                <a:gd name="T17" fmla="*/ 0 h 186"/>
                <a:gd name="T18" fmla="*/ 0 w 316"/>
                <a:gd name="T19" fmla="*/ 0 h 186"/>
                <a:gd name="T20" fmla="*/ 0 w 316"/>
                <a:gd name="T21" fmla="*/ 0 h 186"/>
                <a:gd name="T22" fmla="*/ 0 w 316"/>
                <a:gd name="T23" fmla="*/ 0 h 186"/>
                <a:gd name="T24" fmla="*/ 0 w 316"/>
                <a:gd name="T25" fmla="*/ 0 h 186"/>
                <a:gd name="T26" fmla="*/ 0 w 316"/>
                <a:gd name="T27" fmla="*/ 0 h 186"/>
                <a:gd name="T28" fmla="*/ 0 w 316"/>
                <a:gd name="T29" fmla="*/ 0 h 186"/>
                <a:gd name="T30" fmla="*/ 0 w 316"/>
                <a:gd name="T31" fmla="*/ 0 h 186"/>
                <a:gd name="T32" fmla="*/ 0 w 316"/>
                <a:gd name="T33" fmla="*/ 0 h 186"/>
                <a:gd name="T34" fmla="*/ 0 w 316"/>
                <a:gd name="T35" fmla="*/ 0 h 186"/>
                <a:gd name="T36" fmla="*/ 0 w 316"/>
                <a:gd name="T37" fmla="*/ 0 h 186"/>
                <a:gd name="T38" fmla="*/ 0 w 316"/>
                <a:gd name="T39" fmla="*/ 0 h 186"/>
                <a:gd name="T40" fmla="*/ 0 w 316"/>
                <a:gd name="T41" fmla="*/ 0 h 186"/>
                <a:gd name="T42" fmla="*/ 0 w 316"/>
                <a:gd name="T43" fmla="*/ 0 h 186"/>
                <a:gd name="T44" fmla="*/ 0 w 316"/>
                <a:gd name="T45" fmla="*/ 0 h 186"/>
                <a:gd name="T46" fmla="*/ 0 w 316"/>
                <a:gd name="T47" fmla="*/ 0 h 186"/>
                <a:gd name="T48" fmla="*/ 0 w 316"/>
                <a:gd name="T49" fmla="*/ 0 h 186"/>
                <a:gd name="T50" fmla="*/ 0 w 316"/>
                <a:gd name="T51" fmla="*/ 0 h 186"/>
                <a:gd name="T52" fmla="*/ 0 w 316"/>
                <a:gd name="T53" fmla="*/ 0 h 186"/>
                <a:gd name="T54" fmla="*/ 0 w 316"/>
                <a:gd name="T55" fmla="*/ 0 h 186"/>
                <a:gd name="T56" fmla="*/ 0 w 316"/>
                <a:gd name="T57" fmla="*/ 0 h 186"/>
                <a:gd name="T58" fmla="*/ 0 w 316"/>
                <a:gd name="T59" fmla="*/ 0 h 186"/>
                <a:gd name="T60" fmla="*/ 0 w 316"/>
                <a:gd name="T61" fmla="*/ 0 h 186"/>
                <a:gd name="T62" fmla="*/ 0 w 316"/>
                <a:gd name="T63" fmla="*/ 0 h 186"/>
                <a:gd name="T64" fmla="*/ 0 w 316"/>
                <a:gd name="T65" fmla="*/ 0 h 186"/>
                <a:gd name="T66" fmla="*/ 0 w 316"/>
                <a:gd name="T67" fmla="*/ 0 h 186"/>
                <a:gd name="T68" fmla="*/ 0 w 316"/>
                <a:gd name="T69" fmla="*/ 0 h 186"/>
                <a:gd name="T70" fmla="*/ 0 w 316"/>
                <a:gd name="T71" fmla="*/ 0 h 186"/>
                <a:gd name="T72" fmla="*/ 0 w 316"/>
                <a:gd name="T73" fmla="*/ 0 h 186"/>
                <a:gd name="T74" fmla="*/ 0 w 316"/>
                <a:gd name="T75" fmla="*/ 0 h 186"/>
                <a:gd name="T76" fmla="*/ 0 w 316"/>
                <a:gd name="T77" fmla="*/ 0 h 186"/>
                <a:gd name="T78" fmla="*/ 0 w 316"/>
                <a:gd name="T79" fmla="*/ 0 h 186"/>
                <a:gd name="T80" fmla="*/ 0 w 316"/>
                <a:gd name="T81" fmla="*/ 0 h 186"/>
                <a:gd name="T82" fmla="*/ 0 w 316"/>
                <a:gd name="T83" fmla="*/ 0 h 186"/>
                <a:gd name="T84" fmla="*/ 0 w 316"/>
                <a:gd name="T85" fmla="*/ 0 h 186"/>
                <a:gd name="T86" fmla="*/ 0 w 316"/>
                <a:gd name="T87" fmla="*/ 0 h 186"/>
                <a:gd name="T88" fmla="*/ 0 w 316"/>
                <a:gd name="T89" fmla="*/ 0 h 1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6"/>
                <a:gd name="T136" fmla="*/ 0 h 186"/>
                <a:gd name="T137" fmla="*/ 316 w 316"/>
                <a:gd name="T138" fmla="*/ 186 h 1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ln>
          </p:spPr>
          <p:txBody>
            <a:bodyPr/>
            <a:lstStyle/>
            <a:p>
              <a:endParaRPr lang="zh-CN" altLang="en-US"/>
            </a:p>
          </p:txBody>
        </p:sp>
        <p:sp>
          <p:nvSpPr>
            <p:cNvPr id="3216" name="Freeform 52"/>
            <p:cNvSpPr/>
            <p:nvPr/>
          </p:nvSpPr>
          <p:spPr bwMode="auto">
            <a:xfrm>
              <a:off x="2885" y="2105"/>
              <a:ext cx="11" cy="20"/>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w 46"/>
                <a:gd name="T21" fmla="*/ 0 h 82"/>
                <a:gd name="T22" fmla="*/ 0 w 46"/>
                <a:gd name="T23" fmla="*/ 0 h 82"/>
                <a:gd name="T24" fmla="*/ 0 w 46"/>
                <a:gd name="T25" fmla="*/ 0 h 82"/>
                <a:gd name="T26" fmla="*/ 0 w 46"/>
                <a:gd name="T27" fmla="*/ 0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82"/>
                <a:gd name="T44" fmla="*/ 46 w 46"/>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ln>
          </p:spPr>
          <p:txBody>
            <a:bodyPr/>
            <a:lstStyle/>
            <a:p>
              <a:endParaRPr lang="zh-CN" altLang="en-US"/>
            </a:p>
          </p:txBody>
        </p:sp>
        <p:sp>
          <p:nvSpPr>
            <p:cNvPr id="3217" name="Freeform 53"/>
            <p:cNvSpPr/>
            <p:nvPr/>
          </p:nvSpPr>
          <p:spPr bwMode="auto">
            <a:xfrm>
              <a:off x="2820" y="2106"/>
              <a:ext cx="63" cy="39"/>
            </a:xfrm>
            <a:custGeom>
              <a:avLst/>
              <a:gdLst>
                <a:gd name="T0" fmla="*/ 0 w 253"/>
                <a:gd name="T1" fmla="*/ 0 h 155"/>
                <a:gd name="T2" fmla="*/ 0 w 253"/>
                <a:gd name="T3" fmla="*/ 0 h 155"/>
                <a:gd name="T4" fmla="*/ 0 w 253"/>
                <a:gd name="T5" fmla="*/ 0 h 155"/>
                <a:gd name="T6" fmla="*/ 0 w 253"/>
                <a:gd name="T7" fmla="*/ 0 h 155"/>
                <a:gd name="T8" fmla="*/ 0 w 253"/>
                <a:gd name="T9" fmla="*/ 0 h 155"/>
                <a:gd name="T10" fmla="*/ 0 w 253"/>
                <a:gd name="T11" fmla="*/ 0 h 155"/>
                <a:gd name="T12" fmla="*/ 0 w 253"/>
                <a:gd name="T13" fmla="*/ 0 h 155"/>
                <a:gd name="T14" fmla="*/ 0 w 253"/>
                <a:gd name="T15" fmla="*/ 0 h 155"/>
                <a:gd name="T16" fmla="*/ 0 w 253"/>
                <a:gd name="T17" fmla="*/ 0 h 155"/>
                <a:gd name="T18" fmla="*/ 0 w 253"/>
                <a:gd name="T19" fmla="*/ 0 h 155"/>
                <a:gd name="T20" fmla="*/ 0 w 253"/>
                <a:gd name="T21" fmla="*/ 0 h 155"/>
                <a:gd name="T22" fmla="*/ 0 w 253"/>
                <a:gd name="T23" fmla="*/ 0 h 155"/>
                <a:gd name="T24" fmla="*/ 0 w 253"/>
                <a:gd name="T25" fmla="*/ 0 h 155"/>
                <a:gd name="T26" fmla="*/ 0 w 253"/>
                <a:gd name="T27" fmla="*/ 0 h 155"/>
                <a:gd name="T28" fmla="*/ 0 w 253"/>
                <a:gd name="T29" fmla="*/ 0 h 155"/>
                <a:gd name="T30" fmla="*/ 0 w 253"/>
                <a:gd name="T31" fmla="*/ 0 h 155"/>
                <a:gd name="T32" fmla="*/ 0 w 253"/>
                <a:gd name="T33" fmla="*/ 0 h 155"/>
                <a:gd name="T34" fmla="*/ 0 w 253"/>
                <a:gd name="T35" fmla="*/ 0 h 155"/>
                <a:gd name="T36" fmla="*/ 0 w 253"/>
                <a:gd name="T37" fmla="*/ 0 h 155"/>
                <a:gd name="T38" fmla="*/ 0 w 253"/>
                <a:gd name="T39" fmla="*/ 0 h 155"/>
                <a:gd name="T40" fmla="*/ 0 w 253"/>
                <a:gd name="T41" fmla="*/ 0 h 155"/>
                <a:gd name="T42" fmla="*/ 0 w 253"/>
                <a:gd name="T43" fmla="*/ 0 h 155"/>
                <a:gd name="T44" fmla="*/ 0 w 253"/>
                <a:gd name="T45" fmla="*/ 0 h 155"/>
                <a:gd name="T46" fmla="*/ 0 w 253"/>
                <a:gd name="T47" fmla="*/ 0 h 155"/>
                <a:gd name="T48" fmla="*/ 0 w 253"/>
                <a:gd name="T49" fmla="*/ 0 h 155"/>
                <a:gd name="T50" fmla="*/ 0 w 253"/>
                <a:gd name="T51" fmla="*/ 0 h 155"/>
                <a:gd name="T52" fmla="*/ 0 w 253"/>
                <a:gd name="T53" fmla="*/ 0 h 155"/>
                <a:gd name="T54" fmla="*/ 0 w 253"/>
                <a:gd name="T55" fmla="*/ 0 h 155"/>
                <a:gd name="T56" fmla="*/ 0 w 253"/>
                <a:gd name="T57" fmla="*/ 0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3"/>
                <a:gd name="T88" fmla="*/ 0 h 155"/>
                <a:gd name="T89" fmla="*/ 253 w 253"/>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ln>
          </p:spPr>
          <p:txBody>
            <a:bodyPr/>
            <a:lstStyle/>
            <a:p>
              <a:endParaRPr lang="zh-CN" altLang="en-US"/>
            </a:p>
          </p:txBody>
        </p:sp>
        <p:sp>
          <p:nvSpPr>
            <p:cNvPr id="3218" name="Freeform 54"/>
            <p:cNvSpPr/>
            <p:nvPr/>
          </p:nvSpPr>
          <p:spPr bwMode="auto">
            <a:xfrm>
              <a:off x="2901" y="2106"/>
              <a:ext cx="14" cy="9"/>
            </a:xfrm>
            <a:custGeom>
              <a:avLst/>
              <a:gdLst>
                <a:gd name="T0" fmla="*/ 0 w 55"/>
                <a:gd name="T1" fmla="*/ 0 h 35"/>
                <a:gd name="T2" fmla="*/ 0 w 55"/>
                <a:gd name="T3" fmla="*/ 0 h 35"/>
                <a:gd name="T4" fmla="*/ 0 w 55"/>
                <a:gd name="T5" fmla="*/ 0 h 35"/>
                <a:gd name="T6" fmla="*/ 0 w 55"/>
                <a:gd name="T7" fmla="*/ 0 h 35"/>
                <a:gd name="T8" fmla="*/ 0 w 55"/>
                <a:gd name="T9" fmla="*/ 0 h 35"/>
                <a:gd name="T10" fmla="*/ 0 w 55"/>
                <a:gd name="T11" fmla="*/ 0 h 35"/>
                <a:gd name="T12" fmla="*/ 0 w 55"/>
                <a:gd name="T13" fmla="*/ 0 h 35"/>
                <a:gd name="T14" fmla="*/ 0 w 55"/>
                <a:gd name="T15" fmla="*/ 0 h 35"/>
                <a:gd name="T16" fmla="*/ 0 w 55"/>
                <a:gd name="T17" fmla="*/ 0 h 35"/>
                <a:gd name="T18" fmla="*/ 0 w 55"/>
                <a:gd name="T19" fmla="*/ 0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
                <a:gd name="T31" fmla="*/ 0 h 35"/>
                <a:gd name="T32" fmla="*/ 55 w 55"/>
                <a:gd name="T33" fmla="*/ 35 h 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ln>
          </p:spPr>
          <p:txBody>
            <a:bodyPr/>
            <a:lstStyle/>
            <a:p>
              <a:endParaRPr lang="zh-CN" altLang="en-US"/>
            </a:p>
          </p:txBody>
        </p:sp>
        <p:sp>
          <p:nvSpPr>
            <p:cNvPr id="3219" name="Freeform 55"/>
            <p:cNvSpPr/>
            <p:nvPr/>
          </p:nvSpPr>
          <p:spPr bwMode="auto">
            <a:xfrm>
              <a:off x="2606" y="2107"/>
              <a:ext cx="75" cy="178"/>
            </a:xfrm>
            <a:custGeom>
              <a:avLst/>
              <a:gdLst>
                <a:gd name="T0" fmla="*/ 0 w 300"/>
                <a:gd name="T1" fmla="*/ 0 h 712"/>
                <a:gd name="T2" fmla="*/ 0 w 300"/>
                <a:gd name="T3" fmla="*/ 0 h 712"/>
                <a:gd name="T4" fmla="*/ 0 w 300"/>
                <a:gd name="T5" fmla="*/ 0 h 712"/>
                <a:gd name="T6" fmla="*/ 0 w 300"/>
                <a:gd name="T7" fmla="*/ 0 h 712"/>
                <a:gd name="T8" fmla="*/ 0 w 300"/>
                <a:gd name="T9" fmla="*/ 0 h 712"/>
                <a:gd name="T10" fmla="*/ 0 w 300"/>
                <a:gd name="T11" fmla="*/ 0 h 712"/>
                <a:gd name="T12" fmla="*/ 0 w 300"/>
                <a:gd name="T13" fmla="*/ 0 h 712"/>
                <a:gd name="T14" fmla="*/ 0 w 300"/>
                <a:gd name="T15" fmla="*/ 0 h 712"/>
                <a:gd name="T16" fmla="*/ 0 w 300"/>
                <a:gd name="T17" fmla="*/ 0 h 712"/>
                <a:gd name="T18" fmla="*/ 0 w 300"/>
                <a:gd name="T19" fmla="*/ 0 h 712"/>
                <a:gd name="T20" fmla="*/ 0 w 300"/>
                <a:gd name="T21" fmla="*/ 0 h 712"/>
                <a:gd name="T22" fmla="*/ 0 w 300"/>
                <a:gd name="T23" fmla="*/ 0 h 712"/>
                <a:gd name="T24" fmla="*/ 0 w 300"/>
                <a:gd name="T25" fmla="*/ 0 h 712"/>
                <a:gd name="T26" fmla="*/ 0 w 300"/>
                <a:gd name="T27" fmla="*/ 0 h 712"/>
                <a:gd name="T28" fmla="*/ 0 w 300"/>
                <a:gd name="T29" fmla="*/ 0 h 712"/>
                <a:gd name="T30" fmla="*/ 0 w 300"/>
                <a:gd name="T31" fmla="*/ 0 h 712"/>
                <a:gd name="T32" fmla="*/ 0 w 300"/>
                <a:gd name="T33" fmla="*/ 0 h 712"/>
                <a:gd name="T34" fmla="*/ 0 w 300"/>
                <a:gd name="T35" fmla="*/ 0 h 712"/>
                <a:gd name="T36" fmla="*/ 0 w 300"/>
                <a:gd name="T37" fmla="*/ 0 h 712"/>
                <a:gd name="T38" fmla="*/ 0 w 300"/>
                <a:gd name="T39" fmla="*/ 0 h 712"/>
                <a:gd name="T40" fmla="*/ 0 w 300"/>
                <a:gd name="T41" fmla="*/ 0 h 712"/>
                <a:gd name="T42" fmla="*/ 0 w 300"/>
                <a:gd name="T43" fmla="*/ 0 h 712"/>
                <a:gd name="T44" fmla="*/ 0 w 300"/>
                <a:gd name="T45" fmla="*/ 0 h 7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0"/>
                <a:gd name="T70" fmla="*/ 0 h 712"/>
                <a:gd name="T71" fmla="*/ 300 w 300"/>
                <a:gd name="T72" fmla="*/ 712 h 7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ln>
          </p:spPr>
          <p:txBody>
            <a:bodyPr/>
            <a:lstStyle/>
            <a:p>
              <a:endParaRPr lang="zh-CN" altLang="en-US"/>
            </a:p>
          </p:txBody>
        </p:sp>
        <p:sp>
          <p:nvSpPr>
            <p:cNvPr id="3220" name="Freeform 56"/>
            <p:cNvSpPr/>
            <p:nvPr/>
          </p:nvSpPr>
          <p:spPr bwMode="auto">
            <a:xfrm>
              <a:off x="2526" y="2116"/>
              <a:ext cx="117" cy="179"/>
            </a:xfrm>
            <a:custGeom>
              <a:avLst/>
              <a:gdLst>
                <a:gd name="T0" fmla="*/ 0 w 471"/>
                <a:gd name="T1" fmla="*/ 0 h 716"/>
                <a:gd name="T2" fmla="*/ 0 w 471"/>
                <a:gd name="T3" fmla="*/ 0 h 716"/>
                <a:gd name="T4" fmla="*/ 0 w 471"/>
                <a:gd name="T5" fmla="*/ 0 h 716"/>
                <a:gd name="T6" fmla="*/ 0 w 471"/>
                <a:gd name="T7" fmla="*/ 0 h 716"/>
                <a:gd name="T8" fmla="*/ 0 w 471"/>
                <a:gd name="T9" fmla="*/ 0 h 716"/>
                <a:gd name="T10" fmla="*/ 0 w 471"/>
                <a:gd name="T11" fmla="*/ 0 h 716"/>
                <a:gd name="T12" fmla="*/ 0 w 471"/>
                <a:gd name="T13" fmla="*/ 0 h 716"/>
                <a:gd name="T14" fmla="*/ 0 w 471"/>
                <a:gd name="T15" fmla="*/ 0 h 716"/>
                <a:gd name="T16" fmla="*/ 0 w 471"/>
                <a:gd name="T17" fmla="*/ 0 h 716"/>
                <a:gd name="T18" fmla="*/ 0 w 471"/>
                <a:gd name="T19" fmla="*/ 0 h 716"/>
                <a:gd name="T20" fmla="*/ 0 w 471"/>
                <a:gd name="T21" fmla="*/ 0 h 716"/>
                <a:gd name="T22" fmla="*/ 0 w 471"/>
                <a:gd name="T23" fmla="*/ 0 h 716"/>
                <a:gd name="T24" fmla="*/ 0 w 471"/>
                <a:gd name="T25" fmla="*/ 0 h 716"/>
                <a:gd name="T26" fmla="*/ 0 w 471"/>
                <a:gd name="T27" fmla="*/ 0 h 716"/>
                <a:gd name="T28" fmla="*/ 0 w 471"/>
                <a:gd name="T29" fmla="*/ 0 h 716"/>
                <a:gd name="T30" fmla="*/ 0 w 471"/>
                <a:gd name="T31" fmla="*/ 0 h 716"/>
                <a:gd name="T32" fmla="*/ 0 w 471"/>
                <a:gd name="T33" fmla="*/ 0 h 716"/>
                <a:gd name="T34" fmla="*/ 0 w 471"/>
                <a:gd name="T35" fmla="*/ 0 h 716"/>
                <a:gd name="T36" fmla="*/ 0 w 471"/>
                <a:gd name="T37" fmla="*/ 0 h 716"/>
                <a:gd name="T38" fmla="*/ 0 w 471"/>
                <a:gd name="T39" fmla="*/ 0 h 716"/>
                <a:gd name="T40" fmla="*/ 0 w 471"/>
                <a:gd name="T41" fmla="*/ 0 h 716"/>
                <a:gd name="T42" fmla="*/ 0 w 471"/>
                <a:gd name="T43" fmla="*/ 0 h 716"/>
                <a:gd name="T44" fmla="*/ 0 w 471"/>
                <a:gd name="T45" fmla="*/ 0 h 716"/>
                <a:gd name="T46" fmla="*/ 0 w 471"/>
                <a:gd name="T47" fmla="*/ 0 h 716"/>
                <a:gd name="T48" fmla="*/ 0 w 471"/>
                <a:gd name="T49" fmla="*/ 0 h 716"/>
                <a:gd name="T50" fmla="*/ 0 w 471"/>
                <a:gd name="T51" fmla="*/ 0 h 716"/>
                <a:gd name="T52" fmla="*/ 0 w 471"/>
                <a:gd name="T53" fmla="*/ 0 h 716"/>
                <a:gd name="T54" fmla="*/ 0 w 471"/>
                <a:gd name="T55" fmla="*/ 0 h 716"/>
                <a:gd name="T56" fmla="*/ 0 w 471"/>
                <a:gd name="T57" fmla="*/ 0 h 716"/>
                <a:gd name="T58" fmla="*/ 0 w 471"/>
                <a:gd name="T59" fmla="*/ 0 h 716"/>
                <a:gd name="T60" fmla="*/ 0 w 471"/>
                <a:gd name="T61" fmla="*/ 0 h 716"/>
                <a:gd name="T62" fmla="*/ 0 w 471"/>
                <a:gd name="T63" fmla="*/ 0 h 716"/>
                <a:gd name="T64" fmla="*/ 0 w 471"/>
                <a:gd name="T65" fmla="*/ 0 h 716"/>
                <a:gd name="T66" fmla="*/ 0 w 471"/>
                <a:gd name="T67" fmla="*/ 0 h 716"/>
                <a:gd name="T68" fmla="*/ 0 w 471"/>
                <a:gd name="T69" fmla="*/ 0 h 716"/>
                <a:gd name="T70" fmla="*/ 0 w 471"/>
                <a:gd name="T71" fmla="*/ 0 h 716"/>
                <a:gd name="T72" fmla="*/ 0 w 471"/>
                <a:gd name="T73" fmla="*/ 0 h 716"/>
                <a:gd name="T74" fmla="*/ 0 w 471"/>
                <a:gd name="T75" fmla="*/ 0 h 716"/>
                <a:gd name="T76" fmla="*/ 0 w 471"/>
                <a:gd name="T77" fmla="*/ 0 h 716"/>
                <a:gd name="T78" fmla="*/ 0 w 471"/>
                <a:gd name="T79" fmla="*/ 0 h 716"/>
                <a:gd name="T80" fmla="*/ 0 w 471"/>
                <a:gd name="T81" fmla="*/ 0 h 716"/>
                <a:gd name="T82" fmla="*/ 0 w 471"/>
                <a:gd name="T83" fmla="*/ 0 h 716"/>
                <a:gd name="T84" fmla="*/ 0 w 471"/>
                <a:gd name="T85" fmla="*/ 0 h 716"/>
                <a:gd name="T86" fmla="*/ 0 w 471"/>
                <a:gd name="T87" fmla="*/ 0 h 7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716"/>
                <a:gd name="T134" fmla="*/ 471 w 471"/>
                <a:gd name="T135" fmla="*/ 716 h 7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ln>
          </p:spPr>
          <p:txBody>
            <a:bodyPr/>
            <a:lstStyle/>
            <a:p>
              <a:endParaRPr lang="zh-CN" altLang="en-US"/>
            </a:p>
          </p:txBody>
        </p:sp>
        <p:sp>
          <p:nvSpPr>
            <p:cNvPr id="3221" name="Freeform 57"/>
            <p:cNvSpPr/>
            <p:nvPr/>
          </p:nvSpPr>
          <p:spPr bwMode="auto">
            <a:xfrm>
              <a:off x="3030" y="2120"/>
              <a:ext cx="27" cy="15"/>
            </a:xfrm>
            <a:custGeom>
              <a:avLst/>
              <a:gdLst>
                <a:gd name="T0" fmla="*/ 0 w 110"/>
                <a:gd name="T1" fmla="*/ 0 h 61"/>
                <a:gd name="T2" fmla="*/ 0 w 110"/>
                <a:gd name="T3" fmla="*/ 0 h 61"/>
                <a:gd name="T4" fmla="*/ 0 w 110"/>
                <a:gd name="T5" fmla="*/ 0 h 61"/>
                <a:gd name="T6" fmla="*/ 0 w 110"/>
                <a:gd name="T7" fmla="*/ 0 h 61"/>
                <a:gd name="T8" fmla="*/ 0 w 110"/>
                <a:gd name="T9" fmla="*/ 0 h 61"/>
                <a:gd name="T10" fmla="*/ 0 w 110"/>
                <a:gd name="T11" fmla="*/ 0 h 61"/>
                <a:gd name="T12" fmla="*/ 0 w 110"/>
                <a:gd name="T13" fmla="*/ 0 h 61"/>
                <a:gd name="T14" fmla="*/ 0 w 110"/>
                <a:gd name="T15" fmla="*/ 0 h 61"/>
                <a:gd name="T16" fmla="*/ 0 w 110"/>
                <a:gd name="T17" fmla="*/ 0 h 61"/>
                <a:gd name="T18" fmla="*/ 0 w 110"/>
                <a:gd name="T19" fmla="*/ 0 h 61"/>
                <a:gd name="T20" fmla="*/ 0 w 110"/>
                <a:gd name="T21" fmla="*/ 0 h 61"/>
                <a:gd name="T22" fmla="*/ 0 w 110"/>
                <a:gd name="T23" fmla="*/ 0 h 61"/>
                <a:gd name="T24" fmla="*/ 0 w 110"/>
                <a:gd name="T25" fmla="*/ 0 h 61"/>
                <a:gd name="T26" fmla="*/ 0 w 110"/>
                <a:gd name="T27" fmla="*/ 0 h 61"/>
                <a:gd name="T28" fmla="*/ 0 w 110"/>
                <a:gd name="T29" fmla="*/ 0 h 61"/>
                <a:gd name="T30" fmla="*/ 0 w 110"/>
                <a:gd name="T31" fmla="*/ 0 h 61"/>
                <a:gd name="T32" fmla="*/ 0 w 110"/>
                <a:gd name="T33" fmla="*/ 0 h 61"/>
                <a:gd name="T34" fmla="*/ 0 w 110"/>
                <a:gd name="T35" fmla="*/ 0 h 61"/>
                <a:gd name="T36" fmla="*/ 0 w 110"/>
                <a:gd name="T37" fmla="*/ 0 h 61"/>
                <a:gd name="T38" fmla="*/ 0 w 110"/>
                <a:gd name="T39" fmla="*/ 0 h 61"/>
                <a:gd name="T40" fmla="*/ 0 w 110"/>
                <a:gd name="T41" fmla="*/ 0 h 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0"/>
                <a:gd name="T64" fmla="*/ 0 h 61"/>
                <a:gd name="T65" fmla="*/ 110 w 110"/>
                <a:gd name="T66" fmla="*/ 61 h 6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ln>
          </p:spPr>
          <p:txBody>
            <a:bodyPr/>
            <a:lstStyle/>
            <a:p>
              <a:endParaRPr lang="zh-CN" altLang="en-US"/>
            </a:p>
          </p:txBody>
        </p:sp>
        <p:sp>
          <p:nvSpPr>
            <p:cNvPr id="3222" name="Freeform 58"/>
            <p:cNvSpPr/>
            <p:nvPr/>
          </p:nvSpPr>
          <p:spPr bwMode="auto">
            <a:xfrm>
              <a:off x="2819" y="2143"/>
              <a:ext cx="238" cy="71"/>
            </a:xfrm>
            <a:custGeom>
              <a:avLst/>
              <a:gdLst>
                <a:gd name="T0" fmla="*/ 0 w 954"/>
                <a:gd name="T1" fmla="*/ 0 h 280"/>
                <a:gd name="T2" fmla="*/ 0 w 954"/>
                <a:gd name="T3" fmla="*/ 0 h 280"/>
                <a:gd name="T4" fmla="*/ 0 w 954"/>
                <a:gd name="T5" fmla="*/ 0 h 280"/>
                <a:gd name="T6" fmla="*/ 0 w 954"/>
                <a:gd name="T7" fmla="*/ 0 h 280"/>
                <a:gd name="T8" fmla="*/ 0 w 954"/>
                <a:gd name="T9" fmla="*/ 0 h 280"/>
                <a:gd name="T10" fmla="*/ 0 w 954"/>
                <a:gd name="T11" fmla="*/ 0 h 280"/>
                <a:gd name="T12" fmla="*/ 0 w 954"/>
                <a:gd name="T13" fmla="*/ 0 h 280"/>
                <a:gd name="T14" fmla="*/ 0 w 954"/>
                <a:gd name="T15" fmla="*/ 0 h 280"/>
                <a:gd name="T16" fmla="*/ 0 w 954"/>
                <a:gd name="T17" fmla="*/ 0 h 280"/>
                <a:gd name="T18" fmla="*/ 0 w 954"/>
                <a:gd name="T19" fmla="*/ 0 h 280"/>
                <a:gd name="T20" fmla="*/ 0 w 954"/>
                <a:gd name="T21" fmla="*/ 0 h 280"/>
                <a:gd name="T22" fmla="*/ 0 w 954"/>
                <a:gd name="T23" fmla="*/ 0 h 280"/>
                <a:gd name="T24" fmla="*/ 0 w 954"/>
                <a:gd name="T25" fmla="*/ 0 h 280"/>
                <a:gd name="T26" fmla="*/ 0 w 954"/>
                <a:gd name="T27" fmla="*/ 0 h 280"/>
                <a:gd name="T28" fmla="*/ 0 w 954"/>
                <a:gd name="T29" fmla="*/ 0 h 280"/>
                <a:gd name="T30" fmla="*/ 0 w 954"/>
                <a:gd name="T31" fmla="*/ 0 h 280"/>
                <a:gd name="T32" fmla="*/ 0 w 954"/>
                <a:gd name="T33" fmla="*/ 0 h 280"/>
                <a:gd name="T34" fmla="*/ 0 w 954"/>
                <a:gd name="T35" fmla="*/ 0 h 280"/>
                <a:gd name="T36" fmla="*/ 0 w 954"/>
                <a:gd name="T37" fmla="*/ 0 h 280"/>
                <a:gd name="T38" fmla="*/ 0 w 954"/>
                <a:gd name="T39" fmla="*/ 0 h 280"/>
                <a:gd name="T40" fmla="*/ 0 w 954"/>
                <a:gd name="T41" fmla="*/ 0 h 280"/>
                <a:gd name="T42" fmla="*/ 0 w 954"/>
                <a:gd name="T43" fmla="*/ 0 h 280"/>
                <a:gd name="T44" fmla="*/ 0 w 954"/>
                <a:gd name="T45" fmla="*/ 0 h 280"/>
                <a:gd name="T46" fmla="*/ 0 w 954"/>
                <a:gd name="T47" fmla="*/ 0 h 280"/>
                <a:gd name="T48" fmla="*/ 0 w 954"/>
                <a:gd name="T49" fmla="*/ 0 h 280"/>
                <a:gd name="T50" fmla="*/ 0 w 954"/>
                <a:gd name="T51" fmla="*/ 0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54"/>
                <a:gd name="T79" fmla="*/ 0 h 280"/>
                <a:gd name="T80" fmla="*/ 954 w 954"/>
                <a:gd name="T81" fmla="*/ 280 h 28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ln>
          </p:spPr>
          <p:txBody>
            <a:bodyPr/>
            <a:lstStyle/>
            <a:p>
              <a:endParaRPr lang="zh-CN" altLang="en-US"/>
            </a:p>
          </p:txBody>
        </p:sp>
        <p:sp>
          <p:nvSpPr>
            <p:cNvPr id="3223" name="Freeform 59"/>
            <p:cNvSpPr/>
            <p:nvPr/>
          </p:nvSpPr>
          <p:spPr bwMode="auto">
            <a:xfrm>
              <a:off x="3065" y="2148"/>
              <a:ext cx="25" cy="68"/>
            </a:xfrm>
            <a:custGeom>
              <a:avLst/>
              <a:gdLst>
                <a:gd name="T0" fmla="*/ 0 w 101"/>
                <a:gd name="T1" fmla="*/ 0 h 276"/>
                <a:gd name="T2" fmla="*/ 0 w 101"/>
                <a:gd name="T3" fmla="*/ 0 h 276"/>
                <a:gd name="T4" fmla="*/ 0 w 101"/>
                <a:gd name="T5" fmla="*/ 0 h 276"/>
                <a:gd name="T6" fmla="*/ 0 w 101"/>
                <a:gd name="T7" fmla="*/ 0 h 276"/>
                <a:gd name="T8" fmla="*/ 0 w 101"/>
                <a:gd name="T9" fmla="*/ 0 h 276"/>
                <a:gd name="T10" fmla="*/ 0 w 101"/>
                <a:gd name="T11" fmla="*/ 0 h 276"/>
                <a:gd name="T12" fmla="*/ 0 w 101"/>
                <a:gd name="T13" fmla="*/ 0 h 276"/>
                <a:gd name="T14" fmla="*/ 0 w 101"/>
                <a:gd name="T15" fmla="*/ 0 h 276"/>
                <a:gd name="T16" fmla="*/ 0 w 101"/>
                <a:gd name="T17" fmla="*/ 0 h 276"/>
                <a:gd name="T18" fmla="*/ 0 w 101"/>
                <a:gd name="T19" fmla="*/ 0 h 276"/>
                <a:gd name="T20" fmla="*/ 0 w 101"/>
                <a:gd name="T21" fmla="*/ 0 h 276"/>
                <a:gd name="T22" fmla="*/ 0 w 101"/>
                <a:gd name="T23" fmla="*/ 0 h 276"/>
                <a:gd name="T24" fmla="*/ 0 w 101"/>
                <a:gd name="T25" fmla="*/ 0 h 276"/>
                <a:gd name="T26" fmla="*/ 0 w 101"/>
                <a:gd name="T27" fmla="*/ 0 h 276"/>
                <a:gd name="T28" fmla="*/ 0 w 101"/>
                <a:gd name="T29" fmla="*/ 0 h 276"/>
                <a:gd name="T30" fmla="*/ 0 w 101"/>
                <a:gd name="T31" fmla="*/ 0 h 276"/>
                <a:gd name="T32" fmla="*/ 0 w 101"/>
                <a:gd name="T33" fmla="*/ 0 h 276"/>
                <a:gd name="T34" fmla="*/ 0 w 101"/>
                <a:gd name="T35" fmla="*/ 0 h 276"/>
                <a:gd name="T36" fmla="*/ 0 w 101"/>
                <a:gd name="T37" fmla="*/ 0 h 276"/>
                <a:gd name="T38" fmla="*/ 0 w 101"/>
                <a:gd name="T39" fmla="*/ 0 h 276"/>
                <a:gd name="T40" fmla="*/ 0 w 101"/>
                <a:gd name="T41" fmla="*/ 0 h 276"/>
                <a:gd name="T42" fmla="*/ 0 w 101"/>
                <a:gd name="T43" fmla="*/ 0 h 276"/>
                <a:gd name="T44" fmla="*/ 0 w 101"/>
                <a:gd name="T45" fmla="*/ 0 h 276"/>
                <a:gd name="T46" fmla="*/ 0 w 101"/>
                <a:gd name="T47" fmla="*/ 0 h 276"/>
                <a:gd name="T48" fmla="*/ 0 w 101"/>
                <a:gd name="T49" fmla="*/ 0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1"/>
                <a:gd name="T76" fmla="*/ 0 h 276"/>
                <a:gd name="T77" fmla="*/ 101 w 101"/>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ln>
          </p:spPr>
          <p:txBody>
            <a:bodyPr/>
            <a:lstStyle/>
            <a:p>
              <a:endParaRPr lang="zh-CN" altLang="en-US"/>
            </a:p>
          </p:txBody>
        </p:sp>
        <p:sp>
          <p:nvSpPr>
            <p:cNvPr id="3224" name="Freeform 60"/>
            <p:cNvSpPr/>
            <p:nvPr/>
          </p:nvSpPr>
          <p:spPr bwMode="auto">
            <a:xfrm>
              <a:off x="2810" y="2149"/>
              <a:ext cx="32" cy="18"/>
            </a:xfrm>
            <a:custGeom>
              <a:avLst/>
              <a:gdLst>
                <a:gd name="T0" fmla="*/ 0 w 125"/>
                <a:gd name="T1" fmla="*/ 0 h 74"/>
                <a:gd name="T2" fmla="*/ 0 w 125"/>
                <a:gd name="T3" fmla="*/ 0 h 74"/>
                <a:gd name="T4" fmla="*/ 0 w 125"/>
                <a:gd name="T5" fmla="*/ 0 h 74"/>
                <a:gd name="T6" fmla="*/ 0 w 125"/>
                <a:gd name="T7" fmla="*/ 0 h 74"/>
                <a:gd name="T8" fmla="*/ 0 w 125"/>
                <a:gd name="T9" fmla="*/ 0 h 74"/>
                <a:gd name="T10" fmla="*/ 0 w 125"/>
                <a:gd name="T11" fmla="*/ 0 h 74"/>
                <a:gd name="T12" fmla="*/ 0 w 125"/>
                <a:gd name="T13" fmla="*/ 0 h 74"/>
                <a:gd name="T14" fmla="*/ 0 w 125"/>
                <a:gd name="T15" fmla="*/ 0 h 74"/>
                <a:gd name="T16" fmla="*/ 0 w 125"/>
                <a:gd name="T17" fmla="*/ 0 h 74"/>
                <a:gd name="T18" fmla="*/ 0 w 125"/>
                <a:gd name="T19" fmla="*/ 0 h 74"/>
                <a:gd name="T20" fmla="*/ 0 w 125"/>
                <a:gd name="T21" fmla="*/ 0 h 74"/>
                <a:gd name="T22" fmla="*/ 0 w 125"/>
                <a:gd name="T23" fmla="*/ 0 h 74"/>
                <a:gd name="T24" fmla="*/ 0 w 125"/>
                <a:gd name="T25" fmla="*/ 0 h 74"/>
                <a:gd name="T26" fmla="*/ 0 w 125"/>
                <a:gd name="T27" fmla="*/ 0 h 74"/>
                <a:gd name="T28" fmla="*/ 0 w 125"/>
                <a:gd name="T29" fmla="*/ 0 h 74"/>
                <a:gd name="T30" fmla="*/ 0 w 125"/>
                <a:gd name="T31" fmla="*/ 0 h 74"/>
                <a:gd name="T32" fmla="*/ 0 w 125"/>
                <a:gd name="T33" fmla="*/ 0 h 74"/>
                <a:gd name="T34" fmla="*/ 0 w 125"/>
                <a:gd name="T35" fmla="*/ 0 h 74"/>
                <a:gd name="T36" fmla="*/ 0 w 125"/>
                <a:gd name="T37" fmla="*/ 0 h 74"/>
                <a:gd name="T38" fmla="*/ 0 w 125"/>
                <a:gd name="T39" fmla="*/ 0 h 74"/>
                <a:gd name="T40" fmla="*/ 0 w 125"/>
                <a:gd name="T41" fmla="*/ 0 h 74"/>
                <a:gd name="T42" fmla="*/ 0 w 125"/>
                <a:gd name="T43" fmla="*/ 0 h 74"/>
                <a:gd name="T44" fmla="*/ 0 w 125"/>
                <a:gd name="T45" fmla="*/ 0 h 74"/>
                <a:gd name="T46" fmla="*/ 0 w 125"/>
                <a:gd name="T47" fmla="*/ 0 h 74"/>
                <a:gd name="T48" fmla="*/ 0 w 125"/>
                <a:gd name="T49" fmla="*/ 0 h 74"/>
                <a:gd name="T50" fmla="*/ 0 w 125"/>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74"/>
                <a:gd name="T80" fmla="*/ 125 w 125"/>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ln>
          </p:spPr>
          <p:txBody>
            <a:bodyPr/>
            <a:lstStyle/>
            <a:p>
              <a:endParaRPr lang="zh-CN" altLang="en-US"/>
            </a:p>
          </p:txBody>
        </p:sp>
        <p:sp>
          <p:nvSpPr>
            <p:cNvPr id="3225" name="Freeform 61"/>
            <p:cNvSpPr/>
            <p:nvPr/>
          </p:nvSpPr>
          <p:spPr bwMode="auto">
            <a:xfrm>
              <a:off x="3228" y="2154"/>
              <a:ext cx="7" cy="43"/>
            </a:xfrm>
            <a:custGeom>
              <a:avLst/>
              <a:gdLst>
                <a:gd name="T0" fmla="*/ 0 w 30"/>
                <a:gd name="T1" fmla="*/ 0 h 171"/>
                <a:gd name="T2" fmla="*/ 0 w 30"/>
                <a:gd name="T3" fmla="*/ 0 h 171"/>
                <a:gd name="T4" fmla="*/ 0 w 30"/>
                <a:gd name="T5" fmla="*/ 0 h 171"/>
                <a:gd name="T6" fmla="*/ 0 w 30"/>
                <a:gd name="T7" fmla="*/ 0 h 171"/>
                <a:gd name="T8" fmla="*/ 0 w 30"/>
                <a:gd name="T9" fmla="*/ 0 h 171"/>
                <a:gd name="T10" fmla="*/ 0 w 30"/>
                <a:gd name="T11" fmla="*/ 0 h 171"/>
                <a:gd name="T12" fmla="*/ 0 w 30"/>
                <a:gd name="T13" fmla="*/ 0 h 171"/>
                <a:gd name="T14" fmla="*/ 0 w 30"/>
                <a:gd name="T15" fmla="*/ 0 h 171"/>
                <a:gd name="T16" fmla="*/ 0 w 30"/>
                <a:gd name="T17" fmla="*/ 0 h 171"/>
                <a:gd name="T18" fmla="*/ 0 w 30"/>
                <a:gd name="T19" fmla="*/ 0 h 171"/>
                <a:gd name="T20" fmla="*/ 0 w 30"/>
                <a:gd name="T21" fmla="*/ 0 h 171"/>
                <a:gd name="T22" fmla="*/ 0 w 30"/>
                <a:gd name="T23" fmla="*/ 0 h 171"/>
                <a:gd name="T24" fmla="*/ 0 w 30"/>
                <a:gd name="T25" fmla="*/ 0 h 1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71"/>
                <a:gd name="T41" fmla="*/ 30 w 30"/>
                <a:gd name="T42" fmla="*/ 171 h 1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ln>
          </p:spPr>
          <p:txBody>
            <a:bodyPr/>
            <a:lstStyle/>
            <a:p>
              <a:endParaRPr lang="zh-CN" altLang="en-US"/>
            </a:p>
          </p:txBody>
        </p:sp>
        <p:sp>
          <p:nvSpPr>
            <p:cNvPr id="3226" name="Freeform 62"/>
            <p:cNvSpPr/>
            <p:nvPr/>
          </p:nvSpPr>
          <p:spPr bwMode="auto">
            <a:xfrm>
              <a:off x="3195" y="2167"/>
              <a:ext cx="7" cy="36"/>
            </a:xfrm>
            <a:custGeom>
              <a:avLst/>
              <a:gdLst>
                <a:gd name="T0" fmla="*/ 0 w 27"/>
                <a:gd name="T1" fmla="*/ 0 h 142"/>
                <a:gd name="T2" fmla="*/ 0 w 27"/>
                <a:gd name="T3" fmla="*/ 0 h 142"/>
                <a:gd name="T4" fmla="*/ 0 w 27"/>
                <a:gd name="T5" fmla="*/ 0 h 142"/>
                <a:gd name="T6" fmla="*/ 0 w 27"/>
                <a:gd name="T7" fmla="*/ 0 h 142"/>
                <a:gd name="T8" fmla="*/ 0 w 27"/>
                <a:gd name="T9" fmla="*/ 0 h 142"/>
                <a:gd name="T10" fmla="*/ 0 w 27"/>
                <a:gd name="T11" fmla="*/ 0 h 142"/>
                <a:gd name="T12" fmla="*/ 0 w 27"/>
                <a:gd name="T13" fmla="*/ 0 h 142"/>
                <a:gd name="T14" fmla="*/ 0 w 27"/>
                <a:gd name="T15" fmla="*/ 0 h 142"/>
                <a:gd name="T16" fmla="*/ 0 w 27"/>
                <a:gd name="T17" fmla="*/ 0 h 142"/>
                <a:gd name="T18" fmla="*/ 0 w 27"/>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142"/>
                <a:gd name="T32" fmla="*/ 27 w 27"/>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ln>
          </p:spPr>
          <p:txBody>
            <a:bodyPr/>
            <a:lstStyle/>
            <a:p>
              <a:endParaRPr lang="zh-CN" altLang="en-US"/>
            </a:p>
          </p:txBody>
        </p:sp>
        <p:sp>
          <p:nvSpPr>
            <p:cNvPr id="3227" name="Freeform 63"/>
            <p:cNvSpPr/>
            <p:nvPr/>
          </p:nvSpPr>
          <p:spPr bwMode="auto">
            <a:xfrm>
              <a:off x="3157" y="2171"/>
              <a:ext cx="8" cy="37"/>
            </a:xfrm>
            <a:custGeom>
              <a:avLst/>
              <a:gdLst>
                <a:gd name="T0" fmla="*/ 0 w 30"/>
                <a:gd name="T1" fmla="*/ 0 h 144"/>
                <a:gd name="T2" fmla="*/ 0 w 30"/>
                <a:gd name="T3" fmla="*/ 0 h 144"/>
                <a:gd name="T4" fmla="*/ 0 w 30"/>
                <a:gd name="T5" fmla="*/ 0 h 144"/>
                <a:gd name="T6" fmla="*/ 0 w 30"/>
                <a:gd name="T7" fmla="*/ 0 h 144"/>
                <a:gd name="T8" fmla="*/ 0 w 30"/>
                <a:gd name="T9" fmla="*/ 0 h 144"/>
                <a:gd name="T10" fmla="*/ 0 w 30"/>
                <a:gd name="T11" fmla="*/ 0 h 144"/>
                <a:gd name="T12" fmla="*/ 0 w 30"/>
                <a:gd name="T13" fmla="*/ 0 h 144"/>
                <a:gd name="T14" fmla="*/ 0 w 30"/>
                <a:gd name="T15" fmla="*/ 0 h 144"/>
                <a:gd name="T16" fmla="*/ 0 w 30"/>
                <a:gd name="T17" fmla="*/ 0 h 144"/>
                <a:gd name="T18" fmla="*/ 0 w 30"/>
                <a:gd name="T19" fmla="*/ 0 h 144"/>
                <a:gd name="T20" fmla="*/ 0 w 30"/>
                <a:gd name="T21" fmla="*/ 0 h 144"/>
                <a:gd name="T22" fmla="*/ 0 w 30"/>
                <a:gd name="T23" fmla="*/ 0 h 144"/>
                <a:gd name="T24" fmla="*/ 0 w 30"/>
                <a:gd name="T25" fmla="*/ 0 h 1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4"/>
                <a:gd name="T41" fmla="*/ 30 w 30"/>
                <a:gd name="T42" fmla="*/ 144 h 1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ln>
          </p:spPr>
          <p:txBody>
            <a:bodyPr/>
            <a:lstStyle/>
            <a:p>
              <a:endParaRPr lang="zh-CN" altLang="en-US"/>
            </a:p>
          </p:txBody>
        </p:sp>
        <p:sp>
          <p:nvSpPr>
            <p:cNvPr id="3228" name="Freeform 64"/>
            <p:cNvSpPr/>
            <p:nvPr/>
          </p:nvSpPr>
          <p:spPr bwMode="auto">
            <a:xfrm>
              <a:off x="3205" y="2176"/>
              <a:ext cx="18" cy="25"/>
            </a:xfrm>
            <a:custGeom>
              <a:avLst/>
              <a:gdLst>
                <a:gd name="T0" fmla="*/ 0 w 71"/>
                <a:gd name="T1" fmla="*/ 0 h 101"/>
                <a:gd name="T2" fmla="*/ 0 w 71"/>
                <a:gd name="T3" fmla="*/ 0 h 101"/>
                <a:gd name="T4" fmla="*/ 0 w 71"/>
                <a:gd name="T5" fmla="*/ 0 h 101"/>
                <a:gd name="T6" fmla="*/ 0 w 71"/>
                <a:gd name="T7" fmla="*/ 0 h 101"/>
                <a:gd name="T8" fmla="*/ 0 w 71"/>
                <a:gd name="T9" fmla="*/ 0 h 101"/>
                <a:gd name="T10" fmla="*/ 0 w 71"/>
                <a:gd name="T11" fmla="*/ 0 h 101"/>
                <a:gd name="T12" fmla="*/ 0 w 71"/>
                <a:gd name="T13" fmla="*/ 0 h 101"/>
                <a:gd name="T14" fmla="*/ 0 60000 65536"/>
                <a:gd name="T15" fmla="*/ 0 60000 65536"/>
                <a:gd name="T16" fmla="*/ 0 60000 65536"/>
                <a:gd name="T17" fmla="*/ 0 60000 65536"/>
                <a:gd name="T18" fmla="*/ 0 60000 65536"/>
                <a:gd name="T19" fmla="*/ 0 60000 65536"/>
                <a:gd name="T20" fmla="*/ 0 60000 65536"/>
                <a:gd name="T21" fmla="*/ 0 w 71"/>
                <a:gd name="T22" fmla="*/ 0 h 101"/>
                <a:gd name="T23" fmla="*/ 71 w 71"/>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ln>
          </p:spPr>
          <p:txBody>
            <a:bodyPr/>
            <a:lstStyle/>
            <a:p>
              <a:endParaRPr lang="zh-CN" altLang="en-US"/>
            </a:p>
          </p:txBody>
        </p:sp>
        <p:sp>
          <p:nvSpPr>
            <p:cNvPr id="3229" name="Freeform 65"/>
            <p:cNvSpPr/>
            <p:nvPr/>
          </p:nvSpPr>
          <p:spPr bwMode="auto">
            <a:xfrm>
              <a:off x="3167" y="2179"/>
              <a:ext cx="20" cy="27"/>
            </a:xfrm>
            <a:custGeom>
              <a:avLst/>
              <a:gdLst>
                <a:gd name="T0" fmla="*/ 0 w 76"/>
                <a:gd name="T1" fmla="*/ 0 h 107"/>
                <a:gd name="T2" fmla="*/ 0 w 76"/>
                <a:gd name="T3" fmla="*/ 0 h 107"/>
                <a:gd name="T4" fmla="*/ 0 w 76"/>
                <a:gd name="T5" fmla="*/ 0 h 107"/>
                <a:gd name="T6" fmla="*/ 0 w 76"/>
                <a:gd name="T7" fmla="*/ 0 h 107"/>
                <a:gd name="T8" fmla="*/ 0 w 76"/>
                <a:gd name="T9" fmla="*/ 0 h 107"/>
                <a:gd name="T10" fmla="*/ 0 w 76"/>
                <a:gd name="T11" fmla="*/ 0 h 107"/>
                <a:gd name="T12" fmla="*/ 0 w 76"/>
                <a:gd name="T13" fmla="*/ 0 h 107"/>
                <a:gd name="T14" fmla="*/ 0 w 76"/>
                <a:gd name="T15" fmla="*/ 0 h 107"/>
                <a:gd name="T16" fmla="*/ 0 w 76"/>
                <a:gd name="T17" fmla="*/ 0 h 107"/>
                <a:gd name="T18" fmla="*/ 0 w 76"/>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07"/>
                <a:gd name="T32" fmla="*/ 76 w 76"/>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ln>
          </p:spPr>
          <p:txBody>
            <a:bodyPr/>
            <a:lstStyle/>
            <a:p>
              <a:endParaRPr lang="zh-CN" altLang="en-US"/>
            </a:p>
          </p:txBody>
        </p:sp>
        <p:sp>
          <p:nvSpPr>
            <p:cNvPr id="3230" name="Freeform 66"/>
            <p:cNvSpPr/>
            <p:nvPr/>
          </p:nvSpPr>
          <p:spPr bwMode="auto">
            <a:xfrm>
              <a:off x="3057" y="2182"/>
              <a:ext cx="6" cy="42"/>
            </a:xfrm>
            <a:custGeom>
              <a:avLst/>
              <a:gdLst>
                <a:gd name="T0" fmla="*/ 0 w 25"/>
                <a:gd name="T1" fmla="*/ 0 h 166"/>
                <a:gd name="T2" fmla="*/ 0 w 25"/>
                <a:gd name="T3" fmla="*/ 0 h 166"/>
                <a:gd name="T4" fmla="*/ 0 w 25"/>
                <a:gd name="T5" fmla="*/ 0 h 166"/>
                <a:gd name="T6" fmla="*/ 0 w 25"/>
                <a:gd name="T7" fmla="*/ 0 h 166"/>
                <a:gd name="T8" fmla="*/ 0 w 25"/>
                <a:gd name="T9" fmla="*/ 0 h 166"/>
                <a:gd name="T10" fmla="*/ 0 w 25"/>
                <a:gd name="T11" fmla="*/ 0 h 166"/>
                <a:gd name="T12" fmla="*/ 0 w 25"/>
                <a:gd name="T13" fmla="*/ 0 h 166"/>
                <a:gd name="T14" fmla="*/ 0 w 25"/>
                <a:gd name="T15" fmla="*/ 0 h 166"/>
                <a:gd name="T16" fmla="*/ 0 w 25"/>
                <a:gd name="T17" fmla="*/ 0 h 166"/>
                <a:gd name="T18" fmla="*/ 0 w 25"/>
                <a:gd name="T19" fmla="*/ 0 h 166"/>
                <a:gd name="T20" fmla="*/ 0 w 25"/>
                <a:gd name="T21" fmla="*/ 0 h 166"/>
                <a:gd name="T22" fmla="*/ 0 w 25"/>
                <a:gd name="T23" fmla="*/ 0 h 166"/>
                <a:gd name="T24" fmla="*/ 0 w 25"/>
                <a:gd name="T25" fmla="*/ 0 h 166"/>
                <a:gd name="T26" fmla="*/ 0 w 25"/>
                <a:gd name="T27" fmla="*/ 0 h 166"/>
                <a:gd name="T28" fmla="*/ 0 w 25"/>
                <a:gd name="T29" fmla="*/ 0 h 166"/>
                <a:gd name="T30" fmla="*/ 0 w 25"/>
                <a:gd name="T31" fmla="*/ 0 h 166"/>
                <a:gd name="T32" fmla="*/ 0 w 25"/>
                <a:gd name="T33" fmla="*/ 0 h 166"/>
                <a:gd name="T34" fmla="*/ 0 w 25"/>
                <a:gd name="T35" fmla="*/ 0 h 166"/>
                <a:gd name="T36" fmla="*/ 0 w 25"/>
                <a:gd name="T37" fmla="*/ 0 h 166"/>
                <a:gd name="T38" fmla="*/ 0 w 25"/>
                <a:gd name="T39" fmla="*/ 0 h 166"/>
                <a:gd name="T40" fmla="*/ 0 w 25"/>
                <a:gd name="T41" fmla="*/ 0 h 166"/>
                <a:gd name="T42" fmla="*/ 0 w 25"/>
                <a:gd name="T43" fmla="*/ 0 h 166"/>
                <a:gd name="T44" fmla="*/ 0 w 25"/>
                <a:gd name="T45" fmla="*/ 0 h 166"/>
                <a:gd name="T46" fmla="*/ 0 w 25"/>
                <a:gd name="T47" fmla="*/ 0 h 166"/>
                <a:gd name="T48" fmla="*/ 0 w 25"/>
                <a:gd name="T49" fmla="*/ 0 h 1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166"/>
                <a:gd name="T77" fmla="*/ 25 w 25"/>
                <a:gd name="T78" fmla="*/ 166 h 1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ln>
          </p:spPr>
          <p:txBody>
            <a:bodyPr/>
            <a:lstStyle/>
            <a:p>
              <a:endParaRPr lang="zh-CN" altLang="en-US"/>
            </a:p>
          </p:txBody>
        </p:sp>
        <p:sp>
          <p:nvSpPr>
            <p:cNvPr id="3231" name="Freeform 67"/>
            <p:cNvSpPr/>
            <p:nvPr/>
          </p:nvSpPr>
          <p:spPr bwMode="auto">
            <a:xfrm>
              <a:off x="3091" y="2182"/>
              <a:ext cx="4" cy="37"/>
            </a:xfrm>
            <a:custGeom>
              <a:avLst/>
              <a:gdLst>
                <a:gd name="T0" fmla="*/ 0 w 14"/>
                <a:gd name="T1" fmla="*/ 0 h 147"/>
                <a:gd name="T2" fmla="*/ 0 w 14"/>
                <a:gd name="T3" fmla="*/ 0 h 147"/>
                <a:gd name="T4" fmla="*/ 0 w 14"/>
                <a:gd name="T5" fmla="*/ 0 h 147"/>
                <a:gd name="T6" fmla="*/ 0 w 14"/>
                <a:gd name="T7" fmla="*/ 0 h 147"/>
                <a:gd name="T8" fmla="*/ 0 w 14"/>
                <a:gd name="T9" fmla="*/ 0 h 147"/>
                <a:gd name="T10" fmla="*/ 0 w 14"/>
                <a:gd name="T11" fmla="*/ 0 h 147"/>
                <a:gd name="T12" fmla="*/ 0 w 14"/>
                <a:gd name="T13" fmla="*/ 0 h 147"/>
                <a:gd name="T14" fmla="*/ 0 w 14"/>
                <a:gd name="T15" fmla="*/ 0 h 147"/>
                <a:gd name="T16" fmla="*/ 0 w 14"/>
                <a:gd name="T17" fmla="*/ 0 h 147"/>
                <a:gd name="T18" fmla="*/ 0 w 14"/>
                <a:gd name="T19" fmla="*/ 0 h 147"/>
                <a:gd name="T20" fmla="*/ 0 w 14"/>
                <a:gd name="T21" fmla="*/ 0 h 147"/>
                <a:gd name="T22" fmla="*/ 0 w 14"/>
                <a:gd name="T23" fmla="*/ 0 h 147"/>
                <a:gd name="T24" fmla="*/ 0 w 14"/>
                <a:gd name="T25" fmla="*/ 0 h 147"/>
                <a:gd name="T26" fmla="*/ 0 w 14"/>
                <a:gd name="T27" fmla="*/ 0 h 1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
                <a:gd name="T43" fmla="*/ 0 h 147"/>
                <a:gd name="T44" fmla="*/ 14 w 14"/>
                <a:gd name="T45" fmla="*/ 147 h 1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ln>
          </p:spPr>
          <p:txBody>
            <a:bodyPr/>
            <a:lstStyle/>
            <a:p>
              <a:endParaRPr lang="zh-CN" altLang="en-US"/>
            </a:p>
          </p:txBody>
        </p:sp>
        <p:sp>
          <p:nvSpPr>
            <p:cNvPr id="3232" name="Freeform 68"/>
            <p:cNvSpPr/>
            <p:nvPr/>
          </p:nvSpPr>
          <p:spPr bwMode="auto">
            <a:xfrm>
              <a:off x="3046" y="2184"/>
              <a:ext cx="9" cy="27"/>
            </a:xfrm>
            <a:custGeom>
              <a:avLst/>
              <a:gdLst>
                <a:gd name="T0" fmla="*/ 0 w 35"/>
                <a:gd name="T1" fmla="*/ 0 h 108"/>
                <a:gd name="T2" fmla="*/ 0 w 35"/>
                <a:gd name="T3" fmla="*/ 0 h 108"/>
                <a:gd name="T4" fmla="*/ 0 w 35"/>
                <a:gd name="T5" fmla="*/ 0 h 108"/>
                <a:gd name="T6" fmla="*/ 0 w 35"/>
                <a:gd name="T7" fmla="*/ 0 h 108"/>
                <a:gd name="T8" fmla="*/ 0 w 35"/>
                <a:gd name="T9" fmla="*/ 0 h 108"/>
                <a:gd name="T10" fmla="*/ 0 w 35"/>
                <a:gd name="T11" fmla="*/ 0 h 108"/>
                <a:gd name="T12" fmla="*/ 0 w 35"/>
                <a:gd name="T13" fmla="*/ 0 h 108"/>
                <a:gd name="T14" fmla="*/ 0 w 35"/>
                <a:gd name="T15" fmla="*/ 0 h 108"/>
                <a:gd name="T16" fmla="*/ 0 w 35"/>
                <a:gd name="T17" fmla="*/ 0 h 108"/>
                <a:gd name="T18" fmla="*/ 0 w 35"/>
                <a:gd name="T19" fmla="*/ 0 h 108"/>
                <a:gd name="T20" fmla="*/ 0 w 35"/>
                <a:gd name="T21" fmla="*/ 0 h 108"/>
                <a:gd name="T22" fmla="*/ 0 w 35"/>
                <a:gd name="T23" fmla="*/ 0 h 108"/>
                <a:gd name="T24" fmla="*/ 0 w 35"/>
                <a:gd name="T25" fmla="*/ 0 h 108"/>
                <a:gd name="T26" fmla="*/ 0 w 35"/>
                <a:gd name="T27" fmla="*/ 0 h 108"/>
                <a:gd name="T28" fmla="*/ 0 w 35"/>
                <a:gd name="T29" fmla="*/ 0 h 1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108"/>
                <a:gd name="T47" fmla="*/ 35 w 35"/>
                <a:gd name="T48" fmla="*/ 108 h 1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ln>
          </p:spPr>
          <p:txBody>
            <a:bodyPr/>
            <a:lstStyle/>
            <a:p>
              <a:endParaRPr lang="zh-CN" altLang="en-US"/>
            </a:p>
          </p:txBody>
        </p:sp>
        <p:sp>
          <p:nvSpPr>
            <p:cNvPr id="3233" name="Freeform 69"/>
            <p:cNvSpPr/>
            <p:nvPr/>
          </p:nvSpPr>
          <p:spPr bwMode="auto">
            <a:xfrm>
              <a:off x="3024" y="2186"/>
              <a:ext cx="15" cy="32"/>
            </a:xfrm>
            <a:custGeom>
              <a:avLst/>
              <a:gdLst>
                <a:gd name="T0" fmla="*/ 0 w 60"/>
                <a:gd name="T1" fmla="*/ 0 h 125"/>
                <a:gd name="T2" fmla="*/ 0 w 60"/>
                <a:gd name="T3" fmla="*/ 0 h 125"/>
                <a:gd name="T4" fmla="*/ 0 w 60"/>
                <a:gd name="T5" fmla="*/ 0 h 125"/>
                <a:gd name="T6" fmla="*/ 0 w 60"/>
                <a:gd name="T7" fmla="*/ 0 h 125"/>
                <a:gd name="T8" fmla="*/ 0 w 60"/>
                <a:gd name="T9" fmla="*/ 0 h 125"/>
                <a:gd name="T10" fmla="*/ 0 w 60"/>
                <a:gd name="T11" fmla="*/ 0 h 125"/>
                <a:gd name="T12" fmla="*/ 0 w 60"/>
                <a:gd name="T13" fmla="*/ 0 h 125"/>
                <a:gd name="T14" fmla="*/ 0 w 60"/>
                <a:gd name="T15" fmla="*/ 0 h 125"/>
                <a:gd name="T16" fmla="*/ 0 w 60"/>
                <a:gd name="T17" fmla="*/ 0 h 125"/>
                <a:gd name="T18" fmla="*/ 0 w 60"/>
                <a:gd name="T19" fmla="*/ 0 h 125"/>
                <a:gd name="T20" fmla="*/ 0 w 60"/>
                <a:gd name="T21" fmla="*/ 0 h 125"/>
                <a:gd name="T22" fmla="*/ 0 w 60"/>
                <a:gd name="T23" fmla="*/ 0 h 125"/>
                <a:gd name="T24" fmla="*/ 0 w 60"/>
                <a:gd name="T25" fmla="*/ 0 h 125"/>
                <a:gd name="T26" fmla="*/ 0 w 60"/>
                <a:gd name="T27" fmla="*/ 0 h 125"/>
                <a:gd name="T28" fmla="*/ 0 w 60"/>
                <a:gd name="T29" fmla="*/ 0 h 125"/>
                <a:gd name="T30" fmla="*/ 0 w 60"/>
                <a:gd name="T31" fmla="*/ 0 h 125"/>
                <a:gd name="T32" fmla="*/ 0 w 60"/>
                <a:gd name="T33" fmla="*/ 0 h 125"/>
                <a:gd name="T34" fmla="*/ 0 w 60"/>
                <a:gd name="T35" fmla="*/ 0 h 125"/>
                <a:gd name="T36" fmla="*/ 0 w 60"/>
                <a:gd name="T37" fmla="*/ 0 h 125"/>
                <a:gd name="T38" fmla="*/ 0 w 60"/>
                <a:gd name="T39" fmla="*/ 0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25"/>
                <a:gd name="T62" fmla="*/ 60 w 60"/>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ln>
          </p:spPr>
          <p:txBody>
            <a:bodyPr/>
            <a:lstStyle/>
            <a:p>
              <a:endParaRPr lang="zh-CN" altLang="en-US"/>
            </a:p>
          </p:txBody>
        </p:sp>
        <p:sp>
          <p:nvSpPr>
            <p:cNvPr id="3234" name="Freeform 70"/>
            <p:cNvSpPr/>
            <p:nvPr/>
          </p:nvSpPr>
          <p:spPr bwMode="auto">
            <a:xfrm>
              <a:off x="2547" y="2189"/>
              <a:ext cx="16" cy="31"/>
            </a:xfrm>
            <a:custGeom>
              <a:avLst/>
              <a:gdLst>
                <a:gd name="T0" fmla="*/ 0 w 65"/>
                <a:gd name="T1" fmla="*/ 0 h 125"/>
                <a:gd name="T2" fmla="*/ 0 w 65"/>
                <a:gd name="T3" fmla="*/ 0 h 125"/>
                <a:gd name="T4" fmla="*/ 0 w 65"/>
                <a:gd name="T5" fmla="*/ 0 h 125"/>
                <a:gd name="T6" fmla="*/ 0 w 65"/>
                <a:gd name="T7" fmla="*/ 0 h 125"/>
                <a:gd name="T8" fmla="*/ 0 w 65"/>
                <a:gd name="T9" fmla="*/ 0 h 125"/>
                <a:gd name="T10" fmla="*/ 0 w 65"/>
                <a:gd name="T11" fmla="*/ 0 h 125"/>
                <a:gd name="T12" fmla="*/ 0 w 65"/>
                <a:gd name="T13" fmla="*/ 0 h 125"/>
                <a:gd name="T14" fmla="*/ 0 w 65"/>
                <a:gd name="T15" fmla="*/ 0 h 125"/>
                <a:gd name="T16" fmla="*/ 0 w 65"/>
                <a:gd name="T17" fmla="*/ 0 h 125"/>
                <a:gd name="T18" fmla="*/ 0 w 65"/>
                <a:gd name="T19" fmla="*/ 0 h 125"/>
                <a:gd name="T20" fmla="*/ 0 w 65"/>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25"/>
                <a:gd name="T35" fmla="*/ 65 w 65"/>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ln>
          </p:spPr>
          <p:txBody>
            <a:bodyPr/>
            <a:lstStyle/>
            <a:p>
              <a:endParaRPr lang="zh-CN" altLang="en-US"/>
            </a:p>
          </p:txBody>
        </p:sp>
        <p:sp>
          <p:nvSpPr>
            <p:cNvPr id="3235" name="Freeform 71"/>
            <p:cNvSpPr/>
            <p:nvPr/>
          </p:nvSpPr>
          <p:spPr bwMode="auto">
            <a:xfrm>
              <a:off x="2998" y="2190"/>
              <a:ext cx="18" cy="31"/>
            </a:xfrm>
            <a:custGeom>
              <a:avLst/>
              <a:gdLst>
                <a:gd name="T0" fmla="*/ 0 w 73"/>
                <a:gd name="T1" fmla="*/ 0 h 124"/>
                <a:gd name="T2" fmla="*/ 0 w 73"/>
                <a:gd name="T3" fmla="*/ 0 h 124"/>
                <a:gd name="T4" fmla="*/ 0 w 73"/>
                <a:gd name="T5" fmla="*/ 0 h 124"/>
                <a:gd name="T6" fmla="*/ 0 w 73"/>
                <a:gd name="T7" fmla="*/ 0 h 124"/>
                <a:gd name="T8" fmla="*/ 0 w 73"/>
                <a:gd name="T9" fmla="*/ 0 h 124"/>
                <a:gd name="T10" fmla="*/ 0 w 73"/>
                <a:gd name="T11" fmla="*/ 0 h 124"/>
                <a:gd name="T12" fmla="*/ 0 w 73"/>
                <a:gd name="T13" fmla="*/ 0 h 124"/>
                <a:gd name="T14" fmla="*/ 0 w 73"/>
                <a:gd name="T15" fmla="*/ 0 h 124"/>
                <a:gd name="T16" fmla="*/ 0 w 73"/>
                <a:gd name="T17" fmla="*/ 0 h 124"/>
                <a:gd name="T18" fmla="*/ 0 w 73"/>
                <a:gd name="T19" fmla="*/ 0 h 124"/>
                <a:gd name="T20" fmla="*/ 0 w 73"/>
                <a:gd name="T21" fmla="*/ 0 h 124"/>
                <a:gd name="T22" fmla="*/ 0 w 73"/>
                <a:gd name="T23" fmla="*/ 0 h 124"/>
                <a:gd name="T24" fmla="*/ 0 w 73"/>
                <a:gd name="T25" fmla="*/ 0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24"/>
                <a:gd name="T41" fmla="*/ 73 w 73"/>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ln>
          </p:spPr>
          <p:txBody>
            <a:bodyPr/>
            <a:lstStyle/>
            <a:p>
              <a:endParaRPr lang="zh-CN" altLang="en-US"/>
            </a:p>
          </p:txBody>
        </p:sp>
        <p:sp>
          <p:nvSpPr>
            <p:cNvPr id="3236" name="Freeform 72"/>
            <p:cNvSpPr/>
            <p:nvPr/>
          </p:nvSpPr>
          <p:spPr bwMode="auto">
            <a:xfrm>
              <a:off x="3038" y="2190"/>
              <a:ext cx="5" cy="37"/>
            </a:xfrm>
            <a:custGeom>
              <a:avLst/>
              <a:gdLst>
                <a:gd name="T0" fmla="*/ 0 w 19"/>
                <a:gd name="T1" fmla="*/ 0 h 147"/>
                <a:gd name="T2" fmla="*/ 0 w 19"/>
                <a:gd name="T3" fmla="*/ 0 h 147"/>
                <a:gd name="T4" fmla="*/ 0 w 19"/>
                <a:gd name="T5" fmla="*/ 0 h 147"/>
                <a:gd name="T6" fmla="*/ 0 w 19"/>
                <a:gd name="T7" fmla="*/ 0 h 147"/>
                <a:gd name="T8" fmla="*/ 0 w 19"/>
                <a:gd name="T9" fmla="*/ 0 h 147"/>
                <a:gd name="T10" fmla="*/ 0 w 19"/>
                <a:gd name="T11" fmla="*/ 0 h 147"/>
                <a:gd name="T12" fmla="*/ 0 w 19"/>
                <a:gd name="T13" fmla="*/ 0 h 147"/>
                <a:gd name="T14" fmla="*/ 0 w 19"/>
                <a:gd name="T15" fmla="*/ 0 h 147"/>
                <a:gd name="T16" fmla="*/ 0 w 19"/>
                <a:gd name="T17" fmla="*/ 0 h 147"/>
                <a:gd name="T18" fmla="*/ 0 w 19"/>
                <a:gd name="T19" fmla="*/ 0 h 147"/>
                <a:gd name="T20" fmla="*/ 0 w 19"/>
                <a:gd name="T21" fmla="*/ 0 h 147"/>
                <a:gd name="T22" fmla="*/ 0 w 19"/>
                <a:gd name="T23" fmla="*/ 0 h 147"/>
                <a:gd name="T24" fmla="*/ 0 w 19"/>
                <a:gd name="T25" fmla="*/ 0 h 147"/>
                <a:gd name="T26" fmla="*/ 0 w 19"/>
                <a:gd name="T27" fmla="*/ 0 h 147"/>
                <a:gd name="T28" fmla="*/ 0 w 19"/>
                <a:gd name="T29" fmla="*/ 0 h 147"/>
                <a:gd name="T30" fmla="*/ 0 w 19"/>
                <a:gd name="T31" fmla="*/ 0 h 147"/>
                <a:gd name="T32" fmla="*/ 0 w 19"/>
                <a:gd name="T33" fmla="*/ 0 h 14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47"/>
                <a:gd name="T53" fmla="*/ 19 w 19"/>
                <a:gd name="T54" fmla="*/ 147 h 14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ln>
          </p:spPr>
          <p:txBody>
            <a:bodyPr/>
            <a:lstStyle/>
            <a:p>
              <a:endParaRPr lang="zh-CN" altLang="en-US"/>
            </a:p>
          </p:txBody>
        </p:sp>
        <p:sp>
          <p:nvSpPr>
            <p:cNvPr id="3237" name="Freeform 73"/>
            <p:cNvSpPr/>
            <p:nvPr/>
          </p:nvSpPr>
          <p:spPr bwMode="auto">
            <a:xfrm>
              <a:off x="3065" y="2193"/>
              <a:ext cx="19" cy="29"/>
            </a:xfrm>
            <a:custGeom>
              <a:avLst/>
              <a:gdLst>
                <a:gd name="T0" fmla="*/ 0 w 76"/>
                <a:gd name="T1" fmla="*/ 0 h 119"/>
                <a:gd name="T2" fmla="*/ 0 w 76"/>
                <a:gd name="T3" fmla="*/ 0 h 119"/>
                <a:gd name="T4" fmla="*/ 0 w 76"/>
                <a:gd name="T5" fmla="*/ 0 h 119"/>
                <a:gd name="T6" fmla="*/ 0 w 76"/>
                <a:gd name="T7" fmla="*/ 0 h 119"/>
                <a:gd name="T8" fmla="*/ 0 w 76"/>
                <a:gd name="T9" fmla="*/ 0 h 119"/>
                <a:gd name="T10" fmla="*/ 0 w 76"/>
                <a:gd name="T11" fmla="*/ 0 h 119"/>
                <a:gd name="T12" fmla="*/ 0 w 76"/>
                <a:gd name="T13" fmla="*/ 0 h 119"/>
                <a:gd name="T14" fmla="*/ 0 w 76"/>
                <a:gd name="T15" fmla="*/ 0 h 119"/>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119"/>
                <a:gd name="T26" fmla="*/ 76 w 76"/>
                <a:gd name="T27" fmla="*/ 119 h 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ln>
          </p:spPr>
          <p:txBody>
            <a:bodyPr/>
            <a:lstStyle/>
            <a:p>
              <a:endParaRPr lang="zh-CN" altLang="en-US"/>
            </a:p>
          </p:txBody>
        </p:sp>
        <p:sp>
          <p:nvSpPr>
            <p:cNvPr id="3238" name="Freeform 74"/>
            <p:cNvSpPr/>
            <p:nvPr/>
          </p:nvSpPr>
          <p:spPr bwMode="auto">
            <a:xfrm>
              <a:off x="2968" y="2194"/>
              <a:ext cx="22" cy="37"/>
            </a:xfrm>
            <a:custGeom>
              <a:avLst/>
              <a:gdLst>
                <a:gd name="T0" fmla="*/ 0 w 87"/>
                <a:gd name="T1" fmla="*/ 0 h 150"/>
                <a:gd name="T2" fmla="*/ 0 w 87"/>
                <a:gd name="T3" fmla="*/ 0 h 150"/>
                <a:gd name="T4" fmla="*/ 0 w 87"/>
                <a:gd name="T5" fmla="*/ 0 h 150"/>
                <a:gd name="T6" fmla="*/ 0 w 87"/>
                <a:gd name="T7" fmla="*/ 0 h 150"/>
                <a:gd name="T8" fmla="*/ 0 w 87"/>
                <a:gd name="T9" fmla="*/ 0 h 150"/>
                <a:gd name="T10" fmla="*/ 0 w 87"/>
                <a:gd name="T11" fmla="*/ 0 h 150"/>
                <a:gd name="T12" fmla="*/ 0 w 87"/>
                <a:gd name="T13" fmla="*/ 0 h 150"/>
                <a:gd name="T14" fmla="*/ 0 w 87"/>
                <a:gd name="T15" fmla="*/ 0 h 150"/>
                <a:gd name="T16" fmla="*/ 0 w 87"/>
                <a:gd name="T17" fmla="*/ 0 h 150"/>
                <a:gd name="T18" fmla="*/ 0 w 87"/>
                <a:gd name="T19" fmla="*/ 0 h 150"/>
                <a:gd name="T20" fmla="*/ 0 w 87"/>
                <a:gd name="T21" fmla="*/ 0 h 150"/>
                <a:gd name="T22" fmla="*/ 0 w 87"/>
                <a:gd name="T23" fmla="*/ 0 h 150"/>
                <a:gd name="T24" fmla="*/ 0 w 87"/>
                <a:gd name="T25" fmla="*/ 0 h 150"/>
                <a:gd name="T26" fmla="*/ 0 w 87"/>
                <a:gd name="T27" fmla="*/ 0 h 150"/>
                <a:gd name="T28" fmla="*/ 0 w 87"/>
                <a:gd name="T29" fmla="*/ 0 h 150"/>
                <a:gd name="T30" fmla="*/ 0 w 87"/>
                <a:gd name="T31" fmla="*/ 0 h 150"/>
                <a:gd name="T32" fmla="*/ 0 w 87"/>
                <a:gd name="T33" fmla="*/ 0 h 150"/>
                <a:gd name="T34" fmla="*/ 0 w 87"/>
                <a:gd name="T35" fmla="*/ 0 h 150"/>
                <a:gd name="T36" fmla="*/ 0 w 87"/>
                <a:gd name="T37" fmla="*/ 0 h 150"/>
                <a:gd name="T38" fmla="*/ 0 w 87"/>
                <a:gd name="T39" fmla="*/ 0 h 150"/>
                <a:gd name="T40" fmla="*/ 0 w 87"/>
                <a:gd name="T41" fmla="*/ 0 h 150"/>
                <a:gd name="T42" fmla="*/ 0 w 87"/>
                <a:gd name="T43" fmla="*/ 0 h 150"/>
                <a:gd name="T44" fmla="*/ 0 w 87"/>
                <a:gd name="T45" fmla="*/ 0 h 150"/>
                <a:gd name="T46" fmla="*/ 0 w 87"/>
                <a:gd name="T47" fmla="*/ 0 h 150"/>
                <a:gd name="T48" fmla="*/ 0 w 87"/>
                <a:gd name="T49" fmla="*/ 0 h 1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150"/>
                <a:gd name="T77" fmla="*/ 87 w 87"/>
                <a:gd name="T78" fmla="*/ 150 h 1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ln>
          </p:spPr>
          <p:txBody>
            <a:bodyPr/>
            <a:lstStyle/>
            <a:p>
              <a:endParaRPr lang="zh-CN" altLang="en-US"/>
            </a:p>
          </p:txBody>
        </p:sp>
        <p:sp>
          <p:nvSpPr>
            <p:cNvPr id="3239" name="Freeform 75"/>
            <p:cNvSpPr/>
            <p:nvPr/>
          </p:nvSpPr>
          <p:spPr bwMode="auto">
            <a:xfrm>
              <a:off x="3014" y="2195"/>
              <a:ext cx="7" cy="36"/>
            </a:xfrm>
            <a:custGeom>
              <a:avLst/>
              <a:gdLst>
                <a:gd name="T0" fmla="*/ 0 w 27"/>
                <a:gd name="T1" fmla="*/ 0 h 145"/>
                <a:gd name="T2" fmla="*/ 0 w 27"/>
                <a:gd name="T3" fmla="*/ 0 h 145"/>
                <a:gd name="T4" fmla="*/ 0 w 27"/>
                <a:gd name="T5" fmla="*/ 0 h 145"/>
                <a:gd name="T6" fmla="*/ 0 w 27"/>
                <a:gd name="T7" fmla="*/ 0 h 145"/>
                <a:gd name="T8" fmla="*/ 0 w 27"/>
                <a:gd name="T9" fmla="*/ 0 h 145"/>
                <a:gd name="T10" fmla="*/ 0 w 27"/>
                <a:gd name="T11" fmla="*/ 0 h 145"/>
                <a:gd name="T12" fmla="*/ 0 w 27"/>
                <a:gd name="T13" fmla="*/ 0 h 145"/>
                <a:gd name="T14" fmla="*/ 0 w 27"/>
                <a:gd name="T15" fmla="*/ 0 h 145"/>
                <a:gd name="T16" fmla="*/ 0 w 27"/>
                <a:gd name="T17" fmla="*/ 0 h 145"/>
                <a:gd name="T18" fmla="*/ 0 w 27"/>
                <a:gd name="T19" fmla="*/ 0 h 145"/>
                <a:gd name="T20" fmla="*/ 0 w 27"/>
                <a:gd name="T21" fmla="*/ 0 h 145"/>
                <a:gd name="T22" fmla="*/ 0 w 27"/>
                <a:gd name="T23" fmla="*/ 0 h 145"/>
                <a:gd name="T24" fmla="*/ 0 w 27"/>
                <a:gd name="T25" fmla="*/ 0 h 145"/>
                <a:gd name="T26" fmla="*/ 0 w 27"/>
                <a:gd name="T27" fmla="*/ 0 h 145"/>
                <a:gd name="T28" fmla="*/ 0 w 27"/>
                <a:gd name="T29" fmla="*/ 0 h 145"/>
                <a:gd name="T30" fmla="*/ 0 w 27"/>
                <a:gd name="T31" fmla="*/ 0 h 145"/>
                <a:gd name="T32" fmla="*/ 0 w 27"/>
                <a:gd name="T33" fmla="*/ 0 h 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145"/>
                <a:gd name="T53" fmla="*/ 27 w 27"/>
                <a:gd name="T54" fmla="*/ 145 h 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ln>
          </p:spPr>
          <p:txBody>
            <a:bodyPr/>
            <a:lstStyle/>
            <a:p>
              <a:endParaRPr lang="zh-CN" altLang="en-US"/>
            </a:p>
          </p:txBody>
        </p:sp>
        <p:sp>
          <p:nvSpPr>
            <p:cNvPr id="3240" name="Freeform 76"/>
            <p:cNvSpPr/>
            <p:nvPr/>
          </p:nvSpPr>
          <p:spPr bwMode="auto">
            <a:xfrm>
              <a:off x="2943" y="2199"/>
              <a:ext cx="18" cy="32"/>
            </a:xfrm>
            <a:custGeom>
              <a:avLst/>
              <a:gdLst>
                <a:gd name="T0" fmla="*/ 0 w 71"/>
                <a:gd name="T1" fmla="*/ 0 h 131"/>
                <a:gd name="T2" fmla="*/ 0 w 71"/>
                <a:gd name="T3" fmla="*/ 0 h 131"/>
                <a:gd name="T4" fmla="*/ 0 w 71"/>
                <a:gd name="T5" fmla="*/ 0 h 131"/>
                <a:gd name="T6" fmla="*/ 0 w 71"/>
                <a:gd name="T7" fmla="*/ 0 h 131"/>
                <a:gd name="T8" fmla="*/ 0 w 71"/>
                <a:gd name="T9" fmla="*/ 0 h 131"/>
                <a:gd name="T10" fmla="*/ 0 w 71"/>
                <a:gd name="T11" fmla="*/ 0 h 131"/>
                <a:gd name="T12" fmla="*/ 0 w 71"/>
                <a:gd name="T13" fmla="*/ 0 h 131"/>
                <a:gd name="T14" fmla="*/ 0 w 71"/>
                <a:gd name="T15" fmla="*/ 0 h 131"/>
                <a:gd name="T16" fmla="*/ 0 w 71"/>
                <a:gd name="T17" fmla="*/ 0 h 131"/>
                <a:gd name="T18" fmla="*/ 0 w 71"/>
                <a:gd name="T19" fmla="*/ 0 h 131"/>
                <a:gd name="T20" fmla="*/ 0 w 71"/>
                <a:gd name="T21" fmla="*/ 0 h 131"/>
                <a:gd name="T22" fmla="*/ 0 w 71"/>
                <a:gd name="T23" fmla="*/ 0 h 131"/>
                <a:gd name="T24" fmla="*/ 0 w 71"/>
                <a:gd name="T25" fmla="*/ 0 h 131"/>
                <a:gd name="T26" fmla="*/ 0 w 71"/>
                <a:gd name="T27" fmla="*/ 0 h 131"/>
                <a:gd name="T28" fmla="*/ 0 w 71"/>
                <a:gd name="T29" fmla="*/ 0 h 131"/>
                <a:gd name="T30" fmla="*/ 0 w 71"/>
                <a:gd name="T31" fmla="*/ 0 h 131"/>
                <a:gd name="T32" fmla="*/ 0 w 71"/>
                <a:gd name="T33" fmla="*/ 0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131"/>
                <a:gd name="T53" fmla="*/ 71 w 71"/>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ln>
          </p:spPr>
          <p:txBody>
            <a:bodyPr/>
            <a:lstStyle/>
            <a:p>
              <a:endParaRPr lang="zh-CN" altLang="en-US"/>
            </a:p>
          </p:txBody>
        </p:sp>
        <p:sp>
          <p:nvSpPr>
            <p:cNvPr id="3241" name="Freeform 77"/>
            <p:cNvSpPr/>
            <p:nvPr/>
          </p:nvSpPr>
          <p:spPr bwMode="auto">
            <a:xfrm>
              <a:off x="2990" y="2199"/>
              <a:ext cx="4" cy="36"/>
            </a:xfrm>
            <a:custGeom>
              <a:avLst/>
              <a:gdLst>
                <a:gd name="T0" fmla="*/ 0 w 20"/>
                <a:gd name="T1" fmla="*/ 0 h 144"/>
                <a:gd name="T2" fmla="*/ 0 w 20"/>
                <a:gd name="T3" fmla="*/ 0 h 144"/>
                <a:gd name="T4" fmla="*/ 0 w 20"/>
                <a:gd name="T5" fmla="*/ 0 h 144"/>
                <a:gd name="T6" fmla="*/ 0 w 20"/>
                <a:gd name="T7" fmla="*/ 0 h 144"/>
                <a:gd name="T8" fmla="*/ 0 w 20"/>
                <a:gd name="T9" fmla="*/ 0 h 144"/>
                <a:gd name="T10" fmla="*/ 0 w 20"/>
                <a:gd name="T11" fmla="*/ 0 h 144"/>
                <a:gd name="T12" fmla="*/ 0 w 20"/>
                <a:gd name="T13" fmla="*/ 0 h 144"/>
                <a:gd name="T14" fmla="*/ 0 w 20"/>
                <a:gd name="T15" fmla="*/ 0 h 144"/>
                <a:gd name="T16" fmla="*/ 0 w 20"/>
                <a:gd name="T17" fmla="*/ 0 h 144"/>
                <a:gd name="T18" fmla="*/ 0 w 20"/>
                <a:gd name="T19" fmla="*/ 0 h 144"/>
                <a:gd name="T20" fmla="*/ 0 w 20"/>
                <a:gd name="T21" fmla="*/ 0 h 144"/>
                <a:gd name="T22" fmla="*/ 0 w 20"/>
                <a:gd name="T23" fmla="*/ 0 h 144"/>
                <a:gd name="T24" fmla="*/ 0 w 20"/>
                <a:gd name="T25" fmla="*/ 0 h 144"/>
                <a:gd name="T26" fmla="*/ 0 w 20"/>
                <a:gd name="T27" fmla="*/ 0 h 1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144"/>
                <a:gd name="T44" fmla="*/ 20 w 20"/>
                <a:gd name="T45" fmla="*/ 144 h 1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ln>
          </p:spPr>
          <p:txBody>
            <a:bodyPr/>
            <a:lstStyle/>
            <a:p>
              <a:endParaRPr lang="zh-CN" altLang="en-US"/>
            </a:p>
          </p:txBody>
        </p:sp>
        <p:sp>
          <p:nvSpPr>
            <p:cNvPr id="3242" name="Freeform 78"/>
            <p:cNvSpPr/>
            <p:nvPr/>
          </p:nvSpPr>
          <p:spPr bwMode="auto">
            <a:xfrm>
              <a:off x="2922" y="2203"/>
              <a:ext cx="15" cy="33"/>
            </a:xfrm>
            <a:custGeom>
              <a:avLst/>
              <a:gdLst>
                <a:gd name="T0" fmla="*/ 0 w 60"/>
                <a:gd name="T1" fmla="*/ 0 h 133"/>
                <a:gd name="T2" fmla="*/ 0 w 60"/>
                <a:gd name="T3" fmla="*/ 0 h 133"/>
                <a:gd name="T4" fmla="*/ 0 w 60"/>
                <a:gd name="T5" fmla="*/ 0 h 133"/>
                <a:gd name="T6" fmla="*/ 0 w 60"/>
                <a:gd name="T7" fmla="*/ 0 h 133"/>
                <a:gd name="T8" fmla="*/ 0 w 60"/>
                <a:gd name="T9" fmla="*/ 0 h 133"/>
                <a:gd name="T10" fmla="*/ 0 w 60"/>
                <a:gd name="T11" fmla="*/ 0 h 133"/>
                <a:gd name="T12" fmla="*/ 0 w 60"/>
                <a:gd name="T13" fmla="*/ 0 h 133"/>
                <a:gd name="T14" fmla="*/ 0 w 60"/>
                <a:gd name="T15" fmla="*/ 0 h 133"/>
                <a:gd name="T16" fmla="*/ 0 w 60"/>
                <a:gd name="T17" fmla="*/ 0 h 133"/>
                <a:gd name="T18" fmla="*/ 0 w 60"/>
                <a:gd name="T19" fmla="*/ 0 h 133"/>
                <a:gd name="T20" fmla="*/ 0 w 60"/>
                <a:gd name="T21" fmla="*/ 0 h 133"/>
                <a:gd name="T22" fmla="*/ 0 w 60"/>
                <a:gd name="T23" fmla="*/ 0 h 133"/>
                <a:gd name="T24" fmla="*/ 0 w 60"/>
                <a:gd name="T25" fmla="*/ 0 h 1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133"/>
                <a:gd name="T41" fmla="*/ 60 w 60"/>
                <a:gd name="T42" fmla="*/ 133 h 1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ln>
          </p:spPr>
          <p:txBody>
            <a:bodyPr/>
            <a:lstStyle/>
            <a:p>
              <a:endParaRPr lang="zh-CN" altLang="en-US"/>
            </a:p>
          </p:txBody>
        </p:sp>
        <p:sp>
          <p:nvSpPr>
            <p:cNvPr id="3243" name="Freeform 79"/>
            <p:cNvSpPr/>
            <p:nvPr/>
          </p:nvSpPr>
          <p:spPr bwMode="auto">
            <a:xfrm>
              <a:off x="2961" y="2203"/>
              <a:ext cx="5" cy="36"/>
            </a:xfrm>
            <a:custGeom>
              <a:avLst/>
              <a:gdLst>
                <a:gd name="T0" fmla="*/ 0 w 19"/>
                <a:gd name="T1" fmla="*/ 0 h 142"/>
                <a:gd name="T2" fmla="*/ 0 w 19"/>
                <a:gd name="T3" fmla="*/ 0 h 142"/>
                <a:gd name="T4" fmla="*/ 0 w 19"/>
                <a:gd name="T5" fmla="*/ 0 h 142"/>
                <a:gd name="T6" fmla="*/ 0 w 19"/>
                <a:gd name="T7" fmla="*/ 0 h 142"/>
                <a:gd name="T8" fmla="*/ 0 w 19"/>
                <a:gd name="T9" fmla="*/ 0 h 142"/>
                <a:gd name="T10" fmla="*/ 0 w 19"/>
                <a:gd name="T11" fmla="*/ 0 h 142"/>
                <a:gd name="T12" fmla="*/ 0 w 19"/>
                <a:gd name="T13" fmla="*/ 0 h 142"/>
                <a:gd name="T14" fmla="*/ 0 w 19"/>
                <a:gd name="T15" fmla="*/ 0 h 142"/>
                <a:gd name="T16" fmla="*/ 0 w 19"/>
                <a:gd name="T17" fmla="*/ 0 h 142"/>
                <a:gd name="T18" fmla="*/ 0 w 19"/>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142"/>
                <a:gd name="T32" fmla="*/ 19 w 19"/>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ln>
          </p:spPr>
          <p:txBody>
            <a:bodyPr/>
            <a:lstStyle/>
            <a:p>
              <a:endParaRPr lang="zh-CN" altLang="en-US"/>
            </a:p>
          </p:txBody>
        </p:sp>
        <p:sp>
          <p:nvSpPr>
            <p:cNvPr id="3244" name="Freeform 80"/>
            <p:cNvSpPr/>
            <p:nvPr/>
          </p:nvSpPr>
          <p:spPr bwMode="auto">
            <a:xfrm>
              <a:off x="3032" y="2204"/>
              <a:ext cx="269" cy="62"/>
            </a:xfrm>
            <a:custGeom>
              <a:avLst/>
              <a:gdLst>
                <a:gd name="T0" fmla="*/ 0 w 1074"/>
                <a:gd name="T1" fmla="*/ 0 h 246"/>
                <a:gd name="T2" fmla="*/ 0 w 1074"/>
                <a:gd name="T3" fmla="*/ 0 h 246"/>
                <a:gd name="T4" fmla="*/ 0 w 1074"/>
                <a:gd name="T5" fmla="*/ 0 h 246"/>
                <a:gd name="T6" fmla="*/ 0 w 1074"/>
                <a:gd name="T7" fmla="*/ 0 h 246"/>
                <a:gd name="T8" fmla="*/ 0 w 1074"/>
                <a:gd name="T9" fmla="*/ 0 h 246"/>
                <a:gd name="T10" fmla="*/ 0 w 1074"/>
                <a:gd name="T11" fmla="*/ 0 h 246"/>
                <a:gd name="T12" fmla="*/ 0 w 1074"/>
                <a:gd name="T13" fmla="*/ 0 h 246"/>
                <a:gd name="T14" fmla="*/ 0 w 1074"/>
                <a:gd name="T15" fmla="*/ 0 h 246"/>
                <a:gd name="T16" fmla="*/ 0 w 1074"/>
                <a:gd name="T17" fmla="*/ 0 h 246"/>
                <a:gd name="T18" fmla="*/ 0 w 1074"/>
                <a:gd name="T19" fmla="*/ 0 h 246"/>
                <a:gd name="T20" fmla="*/ 0 w 1074"/>
                <a:gd name="T21" fmla="*/ 0 h 246"/>
                <a:gd name="T22" fmla="*/ 0 w 1074"/>
                <a:gd name="T23" fmla="*/ 0 h 246"/>
                <a:gd name="T24" fmla="*/ 0 w 1074"/>
                <a:gd name="T25" fmla="*/ 0 h 246"/>
                <a:gd name="T26" fmla="*/ 0 w 1074"/>
                <a:gd name="T27" fmla="*/ 0 h 246"/>
                <a:gd name="T28" fmla="*/ 0 w 1074"/>
                <a:gd name="T29" fmla="*/ 0 h 246"/>
                <a:gd name="T30" fmla="*/ 0 w 1074"/>
                <a:gd name="T31" fmla="*/ 0 h 246"/>
                <a:gd name="T32" fmla="*/ 0 w 1074"/>
                <a:gd name="T33" fmla="*/ 0 h 246"/>
                <a:gd name="T34" fmla="*/ 0 w 1074"/>
                <a:gd name="T35" fmla="*/ 0 h 246"/>
                <a:gd name="T36" fmla="*/ 0 w 1074"/>
                <a:gd name="T37" fmla="*/ 0 h 246"/>
                <a:gd name="T38" fmla="*/ 0 w 1074"/>
                <a:gd name="T39" fmla="*/ 0 h 246"/>
                <a:gd name="T40" fmla="*/ 0 w 1074"/>
                <a:gd name="T41" fmla="*/ 0 h 246"/>
                <a:gd name="T42" fmla="*/ 0 w 1074"/>
                <a:gd name="T43" fmla="*/ 0 h 246"/>
                <a:gd name="T44" fmla="*/ 0 w 1074"/>
                <a:gd name="T45" fmla="*/ 0 h 246"/>
                <a:gd name="T46" fmla="*/ 0 w 1074"/>
                <a:gd name="T47" fmla="*/ 0 h 246"/>
                <a:gd name="T48" fmla="*/ 0 w 1074"/>
                <a:gd name="T49" fmla="*/ 0 h 246"/>
                <a:gd name="T50" fmla="*/ 0 w 1074"/>
                <a:gd name="T51" fmla="*/ 0 h 246"/>
                <a:gd name="T52" fmla="*/ 0 w 1074"/>
                <a:gd name="T53" fmla="*/ 0 h 246"/>
                <a:gd name="T54" fmla="*/ 0 w 1074"/>
                <a:gd name="T55" fmla="*/ 0 h 246"/>
                <a:gd name="T56" fmla="*/ 0 w 1074"/>
                <a:gd name="T57" fmla="*/ 0 h 246"/>
                <a:gd name="T58" fmla="*/ 0 w 1074"/>
                <a:gd name="T59" fmla="*/ 0 h 246"/>
                <a:gd name="T60" fmla="*/ 0 w 1074"/>
                <a:gd name="T61" fmla="*/ 0 h 246"/>
                <a:gd name="T62" fmla="*/ 0 w 1074"/>
                <a:gd name="T63" fmla="*/ 0 h 246"/>
                <a:gd name="T64" fmla="*/ 0 w 1074"/>
                <a:gd name="T65" fmla="*/ 0 h 246"/>
                <a:gd name="T66" fmla="*/ 0 w 1074"/>
                <a:gd name="T67" fmla="*/ 0 h 246"/>
                <a:gd name="T68" fmla="*/ 0 w 1074"/>
                <a:gd name="T69" fmla="*/ 0 h 246"/>
                <a:gd name="T70" fmla="*/ 0 w 1074"/>
                <a:gd name="T71" fmla="*/ 0 h 246"/>
                <a:gd name="T72" fmla="*/ 0 w 1074"/>
                <a:gd name="T73" fmla="*/ 0 h 246"/>
                <a:gd name="T74" fmla="*/ 0 w 1074"/>
                <a:gd name="T75" fmla="*/ 0 h 2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74"/>
                <a:gd name="T115" fmla="*/ 0 h 246"/>
                <a:gd name="T116" fmla="*/ 1074 w 1074"/>
                <a:gd name="T117" fmla="*/ 246 h 2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ln>
          </p:spPr>
          <p:txBody>
            <a:bodyPr/>
            <a:lstStyle/>
            <a:p>
              <a:endParaRPr lang="zh-CN" altLang="en-US"/>
            </a:p>
          </p:txBody>
        </p:sp>
        <p:sp>
          <p:nvSpPr>
            <p:cNvPr id="3245" name="Freeform 81"/>
            <p:cNvSpPr/>
            <p:nvPr/>
          </p:nvSpPr>
          <p:spPr bwMode="auto">
            <a:xfrm>
              <a:off x="2894" y="2206"/>
              <a:ext cx="21" cy="30"/>
            </a:xfrm>
            <a:custGeom>
              <a:avLst/>
              <a:gdLst>
                <a:gd name="T0" fmla="*/ 0 w 82"/>
                <a:gd name="T1" fmla="*/ 0 h 119"/>
                <a:gd name="T2" fmla="*/ 0 w 82"/>
                <a:gd name="T3" fmla="*/ 0 h 119"/>
                <a:gd name="T4" fmla="*/ 0 w 82"/>
                <a:gd name="T5" fmla="*/ 0 h 119"/>
                <a:gd name="T6" fmla="*/ 0 w 82"/>
                <a:gd name="T7" fmla="*/ 0 h 119"/>
                <a:gd name="T8" fmla="*/ 0 w 82"/>
                <a:gd name="T9" fmla="*/ 0 h 119"/>
                <a:gd name="T10" fmla="*/ 0 w 82"/>
                <a:gd name="T11" fmla="*/ 0 h 119"/>
                <a:gd name="T12" fmla="*/ 0 w 82"/>
                <a:gd name="T13" fmla="*/ 0 h 119"/>
                <a:gd name="T14" fmla="*/ 0 w 82"/>
                <a:gd name="T15" fmla="*/ 0 h 119"/>
                <a:gd name="T16" fmla="*/ 0 w 82"/>
                <a:gd name="T17" fmla="*/ 0 h 119"/>
                <a:gd name="T18" fmla="*/ 0 w 82"/>
                <a:gd name="T19" fmla="*/ 0 h 119"/>
                <a:gd name="T20" fmla="*/ 0 w 82"/>
                <a:gd name="T21" fmla="*/ 0 h 119"/>
                <a:gd name="T22" fmla="*/ 0 w 82"/>
                <a:gd name="T23" fmla="*/ 0 h 119"/>
                <a:gd name="T24" fmla="*/ 0 w 82"/>
                <a:gd name="T25" fmla="*/ 0 h 119"/>
                <a:gd name="T26" fmla="*/ 0 w 82"/>
                <a:gd name="T27" fmla="*/ 0 h 119"/>
                <a:gd name="T28" fmla="*/ 0 w 82"/>
                <a:gd name="T29" fmla="*/ 0 h 1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
                <a:gd name="T46" fmla="*/ 0 h 119"/>
                <a:gd name="T47" fmla="*/ 82 w 82"/>
                <a:gd name="T48" fmla="*/ 119 h 1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ln>
          </p:spPr>
          <p:txBody>
            <a:bodyPr/>
            <a:lstStyle/>
            <a:p>
              <a:endParaRPr lang="zh-CN" altLang="en-US"/>
            </a:p>
          </p:txBody>
        </p:sp>
        <p:sp>
          <p:nvSpPr>
            <p:cNvPr id="3246" name="Freeform 82"/>
            <p:cNvSpPr/>
            <p:nvPr/>
          </p:nvSpPr>
          <p:spPr bwMode="auto">
            <a:xfrm>
              <a:off x="2937" y="2208"/>
              <a:ext cx="4" cy="35"/>
            </a:xfrm>
            <a:custGeom>
              <a:avLst/>
              <a:gdLst>
                <a:gd name="T0" fmla="*/ 0 w 14"/>
                <a:gd name="T1" fmla="*/ 0 h 142"/>
                <a:gd name="T2" fmla="*/ 0 w 14"/>
                <a:gd name="T3" fmla="*/ 0 h 142"/>
                <a:gd name="T4" fmla="*/ 0 w 14"/>
                <a:gd name="T5" fmla="*/ 0 h 142"/>
                <a:gd name="T6" fmla="*/ 0 w 14"/>
                <a:gd name="T7" fmla="*/ 0 h 142"/>
                <a:gd name="T8" fmla="*/ 0 w 14"/>
                <a:gd name="T9" fmla="*/ 0 h 142"/>
                <a:gd name="T10" fmla="*/ 0 w 14"/>
                <a:gd name="T11" fmla="*/ 0 h 142"/>
                <a:gd name="T12" fmla="*/ 0 w 14"/>
                <a:gd name="T13" fmla="*/ 0 h 142"/>
                <a:gd name="T14" fmla="*/ 0 w 14"/>
                <a:gd name="T15" fmla="*/ 0 h 142"/>
                <a:gd name="T16" fmla="*/ 0 w 14"/>
                <a:gd name="T17" fmla="*/ 0 h 142"/>
                <a:gd name="T18" fmla="*/ 0 w 14"/>
                <a:gd name="T19" fmla="*/ 0 h 1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2"/>
                <a:gd name="T32" fmla="*/ 14 w 14"/>
                <a:gd name="T33" fmla="*/ 142 h 1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ln>
          </p:spPr>
          <p:txBody>
            <a:bodyPr/>
            <a:lstStyle/>
            <a:p>
              <a:endParaRPr lang="zh-CN" altLang="en-US"/>
            </a:p>
          </p:txBody>
        </p:sp>
        <p:sp>
          <p:nvSpPr>
            <p:cNvPr id="3247" name="Freeform 83"/>
            <p:cNvSpPr/>
            <p:nvPr/>
          </p:nvSpPr>
          <p:spPr bwMode="auto">
            <a:xfrm>
              <a:off x="3024" y="2209"/>
              <a:ext cx="11" cy="20"/>
            </a:xfrm>
            <a:custGeom>
              <a:avLst/>
              <a:gdLst>
                <a:gd name="T0" fmla="*/ 0 w 44"/>
                <a:gd name="T1" fmla="*/ 0 h 78"/>
                <a:gd name="T2" fmla="*/ 0 w 44"/>
                <a:gd name="T3" fmla="*/ 0 h 78"/>
                <a:gd name="T4" fmla="*/ 0 w 44"/>
                <a:gd name="T5" fmla="*/ 0 h 78"/>
                <a:gd name="T6" fmla="*/ 0 w 44"/>
                <a:gd name="T7" fmla="*/ 0 h 78"/>
                <a:gd name="T8" fmla="*/ 0 w 44"/>
                <a:gd name="T9" fmla="*/ 0 h 78"/>
                <a:gd name="T10" fmla="*/ 0 w 44"/>
                <a:gd name="T11" fmla="*/ 0 h 78"/>
                <a:gd name="T12" fmla="*/ 0 w 44"/>
                <a:gd name="T13" fmla="*/ 0 h 78"/>
                <a:gd name="T14" fmla="*/ 0 w 44"/>
                <a:gd name="T15" fmla="*/ 0 h 78"/>
                <a:gd name="T16" fmla="*/ 0 w 44"/>
                <a:gd name="T17" fmla="*/ 0 h 78"/>
                <a:gd name="T18" fmla="*/ 0 w 44"/>
                <a:gd name="T19" fmla="*/ 0 h 78"/>
                <a:gd name="T20" fmla="*/ 0 w 44"/>
                <a:gd name="T21" fmla="*/ 0 h 78"/>
                <a:gd name="T22" fmla="*/ 0 w 44"/>
                <a:gd name="T23" fmla="*/ 0 h 78"/>
                <a:gd name="T24" fmla="*/ 0 w 44"/>
                <a:gd name="T25" fmla="*/ 0 h 78"/>
                <a:gd name="T26" fmla="*/ 0 w 44"/>
                <a:gd name="T27" fmla="*/ 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
                <a:gd name="T43" fmla="*/ 0 h 78"/>
                <a:gd name="T44" fmla="*/ 44 w 44"/>
                <a:gd name="T45" fmla="*/ 78 h 7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ln>
          </p:spPr>
          <p:txBody>
            <a:bodyPr/>
            <a:lstStyle/>
            <a:p>
              <a:endParaRPr lang="zh-CN" altLang="en-US"/>
            </a:p>
          </p:txBody>
        </p:sp>
        <p:sp>
          <p:nvSpPr>
            <p:cNvPr id="3248" name="Freeform 84"/>
            <p:cNvSpPr/>
            <p:nvPr/>
          </p:nvSpPr>
          <p:spPr bwMode="auto">
            <a:xfrm>
              <a:off x="3046" y="2209"/>
              <a:ext cx="9" cy="16"/>
            </a:xfrm>
            <a:custGeom>
              <a:avLst/>
              <a:gdLst>
                <a:gd name="T0" fmla="*/ 0 w 35"/>
                <a:gd name="T1" fmla="*/ 0 h 65"/>
                <a:gd name="T2" fmla="*/ 0 w 35"/>
                <a:gd name="T3" fmla="*/ 0 h 65"/>
                <a:gd name="T4" fmla="*/ 0 w 35"/>
                <a:gd name="T5" fmla="*/ 0 h 65"/>
                <a:gd name="T6" fmla="*/ 0 w 35"/>
                <a:gd name="T7" fmla="*/ 0 h 65"/>
                <a:gd name="T8" fmla="*/ 0 w 35"/>
                <a:gd name="T9" fmla="*/ 0 h 65"/>
                <a:gd name="T10" fmla="*/ 0 w 35"/>
                <a:gd name="T11" fmla="*/ 0 h 65"/>
                <a:gd name="T12" fmla="*/ 0 w 35"/>
                <a:gd name="T13" fmla="*/ 0 h 65"/>
                <a:gd name="T14" fmla="*/ 0 w 35"/>
                <a:gd name="T15" fmla="*/ 0 h 65"/>
                <a:gd name="T16" fmla="*/ 0 w 35"/>
                <a:gd name="T17" fmla="*/ 0 h 65"/>
                <a:gd name="T18" fmla="*/ 0 w 3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65"/>
                <a:gd name="T32" fmla="*/ 35 w 3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ln>
          </p:spPr>
          <p:txBody>
            <a:bodyPr/>
            <a:lstStyle/>
            <a:p>
              <a:endParaRPr lang="zh-CN" altLang="en-US"/>
            </a:p>
          </p:txBody>
        </p:sp>
        <p:sp>
          <p:nvSpPr>
            <p:cNvPr id="3249" name="Freeform 85"/>
            <p:cNvSpPr/>
            <p:nvPr/>
          </p:nvSpPr>
          <p:spPr bwMode="auto">
            <a:xfrm>
              <a:off x="2870" y="2210"/>
              <a:ext cx="20" cy="33"/>
            </a:xfrm>
            <a:custGeom>
              <a:avLst/>
              <a:gdLst>
                <a:gd name="T0" fmla="*/ 0 w 79"/>
                <a:gd name="T1" fmla="*/ 0 h 131"/>
                <a:gd name="T2" fmla="*/ 0 w 79"/>
                <a:gd name="T3" fmla="*/ 0 h 131"/>
                <a:gd name="T4" fmla="*/ 0 w 79"/>
                <a:gd name="T5" fmla="*/ 0 h 131"/>
                <a:gd name="T6" fmla="*/ 0 w 79"/>
                <a:gd name="T7" fmla="*/ 0 h 131"/>
                <a:gd name="T8" fmla="*/ 0 w 79"/>
                <a:gd name="T9" fmla="*/ 0 h 131"/>
                <a:gd name="T10" fmla="*/ 0 w 79"/>
                <a:gd name="T11" fmla="*/ 0 h 131"/>
                <a:gd name="T12" fmla="*/ 0 w 79"/>
                <a:gd name="T13" fmla="*/ 0 h 131"/>
                <a:gd name="T14" fmla="*/ 0 w 79"/>
                <a:gd name="T15" fmla="*/ 0 h 131"/>
                <a:gd name="T16" fmla="*/ 0 w 79"/>
                <a:gd name="T17" fmla="*/ 0 h 131"/>
                <a:gd name="T18" fmla="*/ 0 w 79"/>
                <a:gd name="T19" fmla="*/ 0 h 131"/>
                <a:gd name="T20" fmla="*/ 0 w 79"/>
                <a:gd name="T21" fmla="*/ 0 h 131"/>
                <a:gd name="T22" fmla="*/ 0 w 79"/>
                <a:gd name="T23" fmla="*/ 0 h 131"/>
                <a:gd name="T24" fmla="*/ 0 w 79"/>
                <a:gd name="T25" fmla="*/ 0 h 131"/>
                <a:gd name="T26" fmla="*/ 0 w 79"/>
                <a:gd name="T27" fmla="*/ 0 h 131"/>
                <a:gd name="T28" fmla="*/ 0 w 79"/>
                <a:gd name="T29" fmla="*/ 0 h 1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131"/>
                <a:gd name="T47" fmla="*/ 79 w 79"/>
                <a:gd name="T48" fmla="*/ 131 h 1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ln>
          </p:spPr>
          <p:txBody>
            <a:bodyPr/>
            <a:lstStyle/>
            <a:p>
              <a:endParaRPr lang="zh-CN" altLang="en-US"/>
            </a:p>
          </p:txBody>
        </p:sp>
        <p:sp>
          <p:nvSpPr>
            <p:cNvPr id="3250" name="Freeform 86"/>
            <p:cNvSpPr/>
            <p:nvPr/>
          </p:nvSpPr>
          <p:spPr bwMode="auto">
            <a:xfrm>
              <a:off x="2913" y="2211"/>
              <a:ext cx="6" cy="35"/>
            </a:xfrm>
            <a:custGeom>
              <a:avLst/>
              <a:gdLst>
                <a:gd name="T0" fmla="*/ 0 w 21"/>
                <a:gd name="T1" fmla="*/ 0 h 142"/>
                <a:gd name="T2" fmla="*/ 0 w 21"/>
                <a:gd name="T3" fmla="*/ 0 h 142"/>
                <a:gd name="T4" fmla="*/ 0 w 21"/>
                <a:gd name="T5" fmla="*/ 0 h 142"/>
                <a:gd name="T6" fmla="*/ 0 w 21"/>
                <a:gd name="T7" fmla="*/ 0 h 142"/>
                <a:gd name="T8" fmla="*/ 0 w 21"/>
                <a:gd name="T9" fmla="*/ 0 h 142"/>
                <a:gd name="T10" fmla="*/ 0 w 21"/>
                <a:gd name="T11" fmla="*/ 0 h 142"/>
                <a:gd name="T12" fmla="*/ 0 w 21"/>
                <a:gd name="T13" fmla="*/ 0 h 142"/>
                <a:gd name="T14" fmla="*/ 0 w 21"/>
                <a:gd name="T15" fmla="*/ 0 h 142"/>
                <a:gd name="T16" fmla="*/ 0 w 21"/>
                <a:gd name="T17" fmla="*/ 0 h 142"/>
                <a:gd name="T18" fmla="*/ 0 w 21"/>
                <a:gd name="T19" fmla="*/ 0 h 142"/>
                <a:gd name="T20" fmla="*/ 0 w 21"/>
                <a:gd name="T21" fmla="*/ 0 h 142"/>
                <a:gd name="T22" fmla="*/ 0 w 21"/>
                <a:gd name="T23" fmla="*/ 0 h 142"/>
                <a:gd name="T24" fmla="*/ 0 w 21"/>
                <a:gd name="T25" fmla="*/ 0 h 142"/>
                <a:gd name="T26" fmla="*/ 0 w 21"/>
                <a:gd name="T27" fmla="*/ 0 h 142"/>
                <a:gd name="T28" fmla="*/ 0 w 21"/>
                <a:gd name="T29" fmla="*/ 0 h 142"/>
                <a:gd name="T30" fmla="*/ 0 w 21"/>
                <a:gd name="T31" fmla="*/ 0 h 142"/>
                <a:gd name="T32" fmla="*/ 0 w 21"/>
                <a:gd name="T33" fmla="*/ 0 h 1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142"/>
                <a:gd name="T53" fmla="*/ 21 w 21"/>
                <a:gd name="T54" fmla="*/ 142 h 1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ln>
          </p:spPr>
          <p:txBody>
            <a:bodyPr/>
            <a:lstStyle/>
            <a:p>
              <a:endParaRPr lang="zh-CN" altLang="en-US"/>
            </a:p>
          </p:txBody>
        </p:sp>
        <p:sp>
          <p:nvSpPr>
            <p:cNvPr id="3251" name="Freeform 87"/>
            <p:cNvSpPr/>
            <p:nvPr/>
          </p:nvSpPr>
          <p:spPr bwMode="auto">
            <a:xfrm>
              <a:off x="2998" y="2212"/>
              <a:ext cx="11" cy="21"/>
            </a:xfrm>
            <a:custGeom>
              <a:avLst/>
              <a:gdLst>
                <a:gd name="T0" fmla="*/ 0 w 46"/>
                <a:gd name="T1" fmla="*/ 0 h 82"/>
                <a:gd name="T2" fmla="*/ 0 w 46"/>
                <a:gd name="T3" fmla="*/ 0 h 82"/>
                <a:gd name="T4" fmla="*/ 0 w 46"/>
                <a:gd name="T5" fmla="*/ 0 h 82"/>
                <a:gd name="T6" fmla="*/ 0 w 46"/>
                <a:gd name="T7" fmla="*/ 0 h 82"/>
                <a:gd name="T8" fmla="*/ 0 w 46"/>
                <a:gd name="T9" fmla="*/ 0 h 82"/>
                <a:gd name="T10" fmla="*/ 0 w 46"/>
                <a:gd name="T11" fmla="*/ 0 h 82"/>
                <a:gd name="T12" fmla="*/ 0 w 46"/>
                <a:gd name="T13" fmla="*/ 0 h 82"/>
                <a:gd name="T14" fmla="*/ 0 w 46"/>
                <a:gd name="T15" fmla="*/ 0 h 82"/>
                <a:gd name="T16" fmla="*/ 0 w 46"/>
                <a:gd name="T17" fmla="*/ 0 h 82"/>
                <a:gd name="T18" fmla="*/ 0 w 46"/>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82"/>
                <a:gd name="T32" fmla="*/ 46 w 4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ln>
          </p:spPr>
          <p:txBody>
            <a:bodyPr/>
            <a:lstStyle/>
            <a:p>
              <a:endParaRPr lang="zh-CN" altLang="en-US"/>
            </a:p>
          </p:txBody>
        </p:sp>
        <p:sp>
          <p:nvSpPr>
            <p:cNvPr id="3252" name="Freeform 88"/>
            <p:cNvSpPr/>
            <p:nvPr/>
          </p:nvSpPr>
          <p:spPr bwMode="auto">
            <a:xfrm>
              <a:off x="2969" y="2214"/>
              <a:ext cx="13" cy="23"/>
            </a:xfrm>
            <a:custGeom>
              <a:avLst/>
              <a:gdLst>
                <a:gd name="T0" fmla="*/ 0 w 53"/>
                <a:gd name="T1" fmla="*/ 0 h 96"/>
                <a:gd name="T2" fmla="*/ 0 w 53"/>
                <a:gd name="T3" fmla="*/ 0 h 96"/>
                <a:gd name="T4" fmla="*/ 0 w 53"/>
                <a:gd name="T5" fmla="*/ 0 h 96"/>
                <a:gd name="T6" fmla="*/ 0 w 53"/>
                <a:gd name="T7" fmla="*/ 0 h 96"/>
                <a:gd name="T8" fmla="*/ 0 w 53"/>
                <a:gd name="T9" fmla="*/ 0 h 96"/>
                <a:gd name="T10" fmla="*/ 0 w 53"/>
                <a:gd name="T11" fmla="*/ 0 h 96"/>
                <a:gd name="T12" fmla="*/ 0 w 53"/>
                <a:gd name="T13" fmla="*/ 0 h 96"/>
                <a:gd name="T14" fmla="*/ 0 60000 65536"/>
                <a:gd name="T15" fmla="*/ 0 60000 65536"/>
                <a:gd name="T16" fmla="*/ 0 60000 65536"/>
                <a:gd name="T17" fmla="*/ 0 60000 65536"/>
                <a:gd name="T18" fmla="*/ 0 60000 65536"/>
                <a:gd name="T19" fmla="*/ 0 60000 65536"/>
                <a:gd name="T20" fmla="*/ 0 60000 65536"/>
                <a:gd name="T21" fmla="*/ 0 w 53"/>
                <a:gd name="T22" fmla="*/ 0 h 96"/>
                <a:gd name="T23" fmla="*/ 53 w 5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ln>
          </p:spPr>
          <p:txBody>
            <a:bodyPr/>
            <a:lstStyle/>
            <a:p>
              <a:endParaRPr lang="zh-CN" altLang="en-US"/>
            </a:p>
          </p:txBody>
        </p:sp>
        <p:sp>
          <p:nvSpPr>
            <p:cNvPr id="3253" name="Freeform 89"/>
            <p:cNvSpPr/>
            <p:nvPr/>
          </p:nvSpPr>
          <p:spPr bwMode="auto">
            <a:xfrm>
              <a:off x="2845" y="2215"/>
              <a:ext cx="19" cy="30"/>
            </a:xfrm>
            <a:custGeom>
              <a:avLst/>
              <a:gdLst>
                <a:gd name="T0" fmla="*/ 0 w 74"/>
                <a:gd name="T1" fmla="*/ 0 h 120"/>
                <a:gd name="T2" fmla="*/ 0 w 74"/>
                <a:gd name="T3" fmla="*/ 0 h 120"/>
                <a:gd name="T4" fmla="*/ 0 w 74"/>
                <a:gd name="T5" fmla="*/ 0 h 120"/>
                <a:gd name="T6" fmla="*/ 0 w 74"/>
                <a:gd name="T7" fmla="*/ 0 h 120"/>
                <a:gd name="T8" fmla="*/ 0 w 74"/>
                <a:gd name="T9" fmla="*/ 0 h 120"/>
                <a:gd name="T10" fmla="*/ 0 w 74"/>
                <a:gd name="T11" fmla="*/ 0 h 120"/>
                <a:gd name="T12" fmla="*/ 0 w 74"/>
                <a:gd name="T13" fmla="*/ 0 h 120"/>
                <a:gd name="T14" fmla="*/ 0 w 74"/>
                <a:gd name="T15" fmla="*/ 0 h 120"/>
                <a:gd name="T16" fmla="*/ 0 w 74"/>
                <a:gd name="T17" fmla="*/ 0 h 120"/>
                <a:gd name="T18" fmla="*/ 0 w 74"/>
                <a:gd name="T19" fmla="*/ 0 h 120"/>
                <a:gd name="T20" fmla="*/ 0 w 74"/>
                <a:gd name="T21" fmla="*/ 0 h 120"/>
                <a:gd name="T22" fmla="*/ 0 w 74"/>
                <a:gd name="T23" fmla="*/ 0 h 120"/>
                <a:gd name="T24" fmla="*/ 0 w 74"/>
                <a:gd name="T25" fmla="*/ 0 h 120"/>
                <a:gd name="T26" fmla="*/ 0 w 74"/>
                <a:gd name="T27" fmla="*/ 0 h 120"/>
                <a:gd name="T28" fmla="*/ 0 w 74"/>
                <a:gd name="T29" fmla="*/ 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120"/>
                <a:gd name="T47" fmla="*/ 74 w 74"/>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ln>
          </p:spPr>
          <p:txBody>
            <a:bodyPr/>
            <a:lstStyle/>
            <a:p>
              <a:endParaRPr lang="zh-CN" altLang="en-US"/>
            </a:p>
          </p:txBody>
        </p:sp>
        <p:sp>
          <p:nvSpPr>
            <p:cNvPr id="3254" name="Freeform 90"/>
            <p:cNvSpPr/>
            <p:nvPr/>
          </p:nvSpPr>
          <p:spPr bwMode="auto">
            <a:xfrm>
              <a:off x="2863" y="2218"/>
              <a:ext cx="5" cy="36"/>
            </a:xfrm>
            <a:custGeom>
              <a:avLst/>
              <a:gdLst>
                <a:gd name="T0" fmla="*/ 0 w 19"/>
                <a:gd name="T1" fmla="*/ 0 h 144"/>
                <a:gd name="T2" fmla="*/ 0 w 19"/>
                <a:gd name="T3" fmla="*/ 0 h 144"/>
                <a:gd name="T4" fmla="*/ 0 w 19"/>
                <a:gd name="T5" fmla="*/ 0 h 144"/>
                <a:gd name="T6" fmla="*/ 0 w 19"/>
                <a:gd name="T7" fmla="*/ 0 h 144"/>
                <a:gd name="T8" fmla="*/ 0 w 19"/>
                <a:gd name="T9" fmla="*/ 0 h 144"/>
                <a:gd name="T10" fmla="*/ 0 w 19"/>
                <a:gd name="T11" fmla="*/ 0 h 144"/>
                <a:gd name="T12" fmla="*/ 0 w 19"/>
                <a:gd name="T13" fmla="*/ 0 h 144"/>
                <a:gd name="T14" fmla="*/ 0 w 19"/>
                <a:gd name="T15" fmla="*/ 0 h 144"/>
                <a:gd name="T16" fmla="*/ 0 w 19"/>
                <a:gd name="T17" fmla="*/ 0 h 144"/>
                <a:gd name="T18" fmla="*/ 0 w 19"/>
                <a:gd name="T19" fmla="*/ 0 h 144"/>
                <a:gd name="T20" fmla="*/ 0 w 19"/>
                <a:gd name="T21" fmla="*/ 0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144"/>
                <a:gd name="T35" fmla="*/ 19 w 19"/>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ln>
          </p:spPr>
          <p:txBody>
            <a:bodyPr/>
            <a:lstStyle/>
            <a:p>
              <a:endParaRPr lang="zh-CN" altLang="en-US"/>
            </a:p>
          </p:txBody>
        </p:sp>
        <p:sp>
          <p:nvSpPr>
            <p:cNvPr id="3255" name="Freeform 91"/>
            <p:cNvSpPr/>
            <p:nvPr/>
          </p:nvSpPr>
          <p:spPr bwMode="auto">
            <a:xfrm>
              <a:off x="2896" y="2218"/>
              <a:ext cx="13" cy="31"/>
            </a:xfrm>
            <a:custGeom>
              <a:avLst/>
              <a:gdLst>
                <a:gd name="T0" fmla="*/ 0 w 55"/>
                <a:gd name="T1" fmla="*/ 0 h 126"/>
                <a:gd name="T2" fmla="*/ 0 w 55"/>
                <a:gd name="T3" fmla="*/ 0 h 126"/>
                <a:gd name="T4" fmla="*/ 0 w 55"/>
                <a:gd name="T5" fmla="*/ 0 h 126"/>
                <a:gd name="T6" fmla="*/ 0 w 55"/>
                <a:gd name="T7" fmla="*/ 0 h 126"/>
                <a:gd name="T8" fmla="*/ 0 w 55"/>
                <a:gd name="T9" fmla="*/ 0 h 126"/>
                <a:gd name="T10" fmla="*/ 0 w 55"/>
                <a:gd name="T11" fmla="*/ 0 h 126"/>
                <a:gd name="T12" fmla="*/ 0 w 55"/>
                <a:gd name="T13" fmla="*/ 0 h 126"/>
                <a:gd name="T14" fmla="*/ 0 w 55"/>
                <a:gd name="T15" fmla="*/ 0 h 126"/>
                <a:gd name="T16" fmla="*/ 0 w 55"/>
                <a:gd name="T17" fmla="*/ 0 h 126"/>
                <a:gd name="T18" fmla="*/ 0 w 55"/>
                <a:gd name="T19" fmla="*/ 0 h 126"/>
                <a:gd name="T20" fmla="*/ 0 w 55"/>
                <a:gd name="T21" fmla="*/ 0 h 1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126"/>
                <a:gd name="T35" fmla="*/ 55 w 55"/>
                <a:gd name="T36" fmla="*/ 126 h 1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ln>
          </p:spPr>
          <p:txBody>
            <a:bodyPr/>
            <a:lstStyle/>
            <a:p>
              <a:endParaRPr lang="zh-CN" altLang="en-US"/>
            </a:p>
          </p:txBody>
        </p:sp>
        <p:sp>
          <p:nvSpPr>
            <p:cNvPr id="3256" name="Freeform 92"/>
            <p:cNvSpPr/>
            <p:nvPr/>
          </p:nvSpPr>
          <p:spPr bwMode="auto">
            <a:xfrm>
              <a:off x="2945" y="2218"/>
              <a:ext cx="11" cy="24"/>
            </a:xfrm>
            <a:custGeom>
              <a:avLst/>
              <a:gdLst>
                <a:gd name="T0" fmla="*/ 0 w 43"/>
                <a:gd name="T1" fmla="*/ 0 h 96"/>
                <a:gd name="T2" fmla="*/ 0 w 43"/>
                <a:gd name="T3" fmla="*/ 0 h 96"/>
                <a:gd name="T4" fmla="*/ 0 w 43"/>
                <a:gd name="T5" fmla="*/ 0 h 96"/>
                <a:gd name="T6" fmla="*/ 0 w 43"/>
                <a:gd name="T7" fmla="*/ 0 h 96"/>
                <a:gd name="T8" fmla="*/ 0 w 43"/>
                <a:gd name="T9" fmla="*/ 0 h 96"/>
                <a:gd name="T10" fmla="*/ 0 w 43"/>
                <a:gd name="T11" fmla="*/ 0 h 96"/>
                <a:gd name="T12" fmla="*/ 0 w 43"/>
                <a:gd name="T13" fmla="*/ 0 h 96"/>
                <a:gd name="T14" fmla="*/ 0 60000 65536"/>
                <a:gd name="T15" fmla="*/ 0 60000 65536"/>
                <a:gd name="T16" fmla="*/ 0 60000 65536"/>
                <a:gd name="T17" fmla="*/ 0 60000 65536"/>
                <a:gd name="T18" fmla="*/ 0 60000 65536"/>
                <a:gd name="T19" fmla="*/ 0 60000 65536"/>
                <a:gd name="T20" fmla="*/ 0 60000 65536"/>
                <a:gd name="T21" fmla="*/ 0 w 43"/>
                <a:gd name="T22" fmla="*/ 0 h 96"/>
                <a:gd name="T23" fmla="*/ 43 w 43"/>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ln>
          </p:spPr>
          <p:txBody>
            <a:bodyPr/>
            <a:lstStyle/>
            <a:p>
              <a:endParaRPr lang="zh-CN" altLang="en-US"/>
            </a:p>
          </p:txBody>
        </p:sp>
        <p:sp>
          <p:nvSpPr>
            <p:cNvPr id="3257" name="Freeform 93"/>
            <p:cNvSpPr/>
            <p:nvPr/>
          </p:nvSpPr>
          <p:spPr bwMode="auto">
            <a:xfrm>
              <a:off x="2817" y="2219"/>
              <a:ext cx="21" cy="33"/>
            </a:xfrm>
            <a:custGeom>
              <a:avLst/>
              <a:gdLst>
                <a:gd name="T0" fmla="*/ 0 w 85"/>
                <a:gd name="T1" fmla="*/ 0 h 133"/>
                <a:gd name="T2" fmla="*/ 0 w 85"/>
                <a:gd name="T3" fmla="*/ 0 h 133"/>
                <a:gd name="T4" fmla="*/ 0 w 85"/>
                <a:gd name="T5" fmla="*/ 0 h 133"/>
                <a:gd name="T6" fmla="*/ 0 w 85"/>
                <a:gd name="T7" fmla="*/ 0 h 133"/>
                <a:gd name="T8" fmla="*/ 0 w 85"/>
                <a:gd name="T9" fmla="*/ 0 h 133"/>
                <a:gd name="T10" fmla="*/ 0 w 85"/>
                <a:gd name="T11" fmla="*/ 0 h 133"/>
                <a:gd name="T12" fmla="*/ 0 w 85"/>
                <a:gd name="T13" fmla="*/ 0 h 133"/>
                <a:gd name="T14" fmla="*/ 0 w 85"/>
                <a:gd name="T15" fmla="*/ 0 h 133"/>
                <a:gd name="T16" fmla="*/ 0 w 85"/>
                <a:gd name="T17" fmla="*/ 0 h 133"/>
                <a:gd name="T18" fmla="*/ 0 w 85"/>
                <a:gd name="T19" fmla="*/ 0 h 133"/>
                <a:gd name="T20" fmla="*/ 0 w 85"/>
                <a:gd name="T21" fmla="*/ 0 h 133"/>
                <a:gd name="T22" fmla="*/ 0 w 85"/>
                <a:gd name="T23" fmla="*/ 0 h 133"/>
                <a:gd name="T24" fmla="*/ 0 w 85"/>
                <a:gd name="T25" fmla="*/ 0 h 133"/>
                <a:gd name="T26" fmla="*/ 0 w 85"/>
                <a:gd name="T27" fmla="*/ 0 h 133"/>
                <a:gd name="T28" fmla="*/ 0 w 85"/>
                <a:gd name="T29" fmla="*/ 0 h 133"/>
                <a:gd name="T30" fmla="*/ 0 w 85"/>
                <a:gd name="T31" fmla="*/ 0 h 133"/>
                <a:gd name="T32" fmla="*/ 0 w 85"/>
                <a:gd name="T33" fmla="*/ 0 h 133"/>
                <a:gd name="T34" fmla="*/ 0 w 85"/>
                <a:gd name="T35" fmla="*/ 0 h 133"/>
                <a:gd name="T36" fmla="*/ 0 w 85"/>
                <a:gd name="T37" fmla="*/ 0 h 133"/>
                <a:gd name="T38" fmla="*/ 0 w 85"/>
                <a:gd name="T39" fmla="*/ 0 h 133"/>
                <a:gd name="T40" fmla="*/ 0 w 85"/>
                <a:gd name="T41" fmla="*/ 0 h 1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33"/>
                <a:gd name="T65" fmla="*/ 85 w 85"/>
                <a:gd name="T66" fmla="*/ 133 h 1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ln>
          </p:spPr>
          <p:txBody>
            <a:bodyPr/>
            <a:lstStyle/>
            <a:p>
              <a:endParaRPr lang="zh-CN" altLang="en-US"/>
            </a:p>
          </p:txBody>
        </p:sp>
        <p:sp>
          <p:nvSpPr>
            <p:cNvPr id="3258" name="Freeform 94"/>
            <p:cNvSpPr/>
            <p:nvPr/>
          </p:nvSpPr>
          <p:spPr bwMode="auto">
            <a:xfrm>
              <a:off x="2836" y="2220"/>
              <a:ext cx="6" cy="39"/>
            </a:xfrm>
            <a:custGeom>
              <a:avLst/>
              <a:gdLst>
                <a:gd name="T0" fmla="*/ 0 w 21"/>
                <a:gd name="T1" fmla="*/ 0 h 155"/>
                <a:gd name="T2" fmla="*/ 0 w 21"/>
                <a:gd name="T3" fmla="*/ 0 h 155"/>
                <a:gd name="T4" fmla="*/ 0 w 21"/>
                <a:gd name="T5" fmla="*/ 0 h 155"/>
                <a:gd name="T6" fmla="*/ 0 w 21"/>
                <a:gd name="T7" fmla="*/ 0 h 155"/>
                <a:gd name="T8" fmla="*/ 0 w 21"/>
                <a:gd name="T9" fmla="*/ 0 h 155"/>
                <a:gd name="T10" fmla="*/ 0 w 21"/>
                <a:gd name="T11" fmla="*/ 0 h 155"/>
                <a:gd name="T12" fmla="*/ 0 w 21"/>
                <a:gd name="T13" fmla="*/ 0 h 155"/>
                <a:gd name="T14" fmla="*/ 0 w 21"/>
                <a:gd name="T15" fmla="*/ 0 h 155"/>
                <a:gd name="T16" fmla="*/ 0 w 21"/>
                <a:gd name="T17" fmla="*/ 0 h 155"/>
                <a:gd name="T18" fmla="*/ 0 w 21"/>
                <a:gd name="T19" fmla="*/ 0 h 155"/>
                <a:gd name="T20" fmla="*/ 0 w 21"/>
                <a:gd name="T21" fmla="*/ 0 h 155"/>
                <a:gd name="T22" fmla="*/ 0 w 21"/>
                <a:gd name="T23" fmla="*/ 0 h 155"/>
                <a:gd name="T24" fmla="*/ 0 w 21"/>
                <a:gd name="T25" fmla="*/ 0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155"/>
                <a:gd name="T41" fmla="*/ 21 w 21"/>
                <a:gd name="T42" fmla="*/ 155 h 1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ln>
          </p:spPr>
          <p:txBody>
            <a:bodyPr/>
            <a:lstStyle/>
            <a:p>
              <a:endParaRPr lang="zh-CN" altLang="en-US"/>
            </a:p>
          </p:txBody>
        </p:sp>
        <p:sp>
          <p:nvSpPr>
            <p:cNvPr id="3259" name="Freeform 95"/>
            <p:cNvSpPr/>
            <p:nvPr/>
          </p:nvSpPr>
          <p:spPr bwMode="auto">
            <a:xfrm>
              <a:off x="2922" y="2220"/>
              <a:ext cx="9" cy="25"/>
            </a:xfrm>
            <a:custGeom>
              <a:avLst/>
              <a:gdLst>
                <a:gd name="T0" fmla="*/ 0 w 35"/>
                <a:gd name="T1" fmla="*/ 0 h 101"/>
                <a:gd name="T2" fmla="*/ 0 w 35"/>
                <a:gd name="T3" fmla="*/ 0 h 101"/>
                <a:gd name="T4" fmla="*/ 0 w 35"/>
                <a:gd name="T5" fmla="*/ 0 h 101"/>
                <a:gd name="T6" fmla="*/ 0 w 35"/>
                <a:gd name="T7" fmla="*/ 0 h 101"/>
                <a:gd name="T8" fmla="*/ 0 w 35"/>
                <a:gd name="T9" fmla="*/ 0 h 101"/>
                <a:gd name="T10" fmla="*/ 0 w 35"/>
                <a:gd name="T11" fmla="*/ 0 h 101"/>
                <a:gd name="T12" fmla="*/ 0 w 35"/>
                <a:gd name="T13" fmla="*/ 0 h 101"/>
                <a:gd name="T14" fmla="*/ 0 60000 65536"/>
                <a:gd name="T15" fmla="*/ 0 60000 65536"/>
                <a:gd name="T16" fmla="*/ 0 60000 65536"/>
                <a:gd name="T17" fmla="*/ 0 60000 65536"/>
                <a:gd name="T18" fmla="*/ 0 60000 65536"/>
                <a:gd name="T19" fmla="*/ 0 60000 65536"/>
                <a:gd name="T20" fmla="*/ 0 60000 65536"/>
                <a:gd name="T21" fmla="*/ 0 w 35"/>
                <a:gd name="T22" fmla="*/ 0 h 101"/>
                <a:gd name="T23" fmla="*/ 35 w 35"/>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ln>
          </p:spPr>
          <p:txBody>
            <a:bodyPr/>
            <a:lstStyle/>
            <a:p>
              <a:endParaRPr lang="zh-CN" altLang="en-US"/>
            </a:p>
          </p:txBody>
        </p:sp>
        <p:sp>
          <p:nvSpPr>
            <p:cNvPr id="3260" name="Freeform 96"/>
            <p:cNvSpPr/>
            <p:nvPr/>
          </p:nvSpPr>
          <p:spPr bwMode="auto">
            <a:xfrm>
              <a:off x="2890" y="2221"/>
              <a:ext cx="4" cy="29"/>
            </a:xfrm>
            <a:custGeom>
              <a:avLst/>
              <a:gdLst>
                <a:gd name="T0" fmla="*/ 0 w 16"/>
                <a:gd name="T1" fmla="*/ 0 h 115"/>
                <a:gd name="T2" fmla="*/ 0 w 16"/>
                <a:gd name="T3" fmla="*/ 0 h 115"/>
                <a:gd name="T4" fmla="*/ 0 w 16"/>
                <a:gd name="T5" fmla="*/ 0 h 115"/>
                <a:gd name="T6" fmla="*/ 0 w 16"/>
                <a:gd name="T7" fmla="*/ 0 h 115"/>
                <a:gd name="T8" fmla="*/ 0 w 16"/>
                <a:gd name="T9" fmla="*/ 0 h 115"/>
                <a:gd name="T10" fmla="*/ 0 w 16"/>
                <a:gd name="T11" fmla="*/ 0 h 115"/>
                <a:gd name="T12" fmla="*/ 0 w 16"/>
                <a:gd name="T13" fmla="*/ 0 h 115"/>
                <a:gd name="T14" fmla="*/ 0 w 16"/>
                <a:gd name="T15" fmla="*/ 0 h 115"/>
                <a:gd name="T16" fmla="*/ 0 w 16"/>
                <a:gd name="T17" fmla="*/ 0 h 115"/>
                <a:gd name="T18" fmla="*/ 0 w 16"/>
                <a:gd name="T19" fmla="*/ 0 h 115"/>
                <a:gd name="T20" fmla="*/ 0 w 16"/>
                <a:gd name="T21" fmla="*/ 0 h 115"/>
                <a:gd name="T22" fmla="*/ 0 w 16"/>
                <a:gd name="T23" fmla="*/ 0 h 115"/>
                <a:gd name="T24" fmla="*/ 0 w 16"/>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5"/>
                <a:gd name="T41" fmla="*/ 16 w 16"/>
                <a:gd name="T42" fmla="*/ 115 h 1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ln>
          </p:spPr>
          <p:txBody>
            <a:bodyPr/>
            <a:lstStyle/>
            <a:p>
              <a:endParaRPr lang="zh-CN" altLang="en-US"/>
            </a:p>
          </p:txBody>
        </p:sp>
        <p:sp>
          <p:nvSpPr>
            <p:cNvPr id="3261" name="Freeform 97"/>
            <p:cNvSpPr/>
            <p:nvPr/>
          </p:nvSpPr>
          <p:spPr bwMode="auto">
            <a:xfrm>
              <a:off x="2811" y="2224"/>
              <a:ext cx="5" cy="38"/>
            </a:xfrm>
            <a:custGeom>
              <a:avLst/>
              <a:gdLst>
                <a:gd name="T0" fmla="*/ 0 w 19"/>
                <a:gd name="T1" fmla="*/ 0 h 152"/>
                <a:gd name="T2" fmla="*/ 0 w 19"/>
                <a:gd name="T3" fmla="*/ 0 h 152"/>
                <a:gd name="T4" fmla="*/ 0 w 19"/>
                <a:gd name="T5" fmla="*/ 0 h 152"/>
                <a:gd name="T6" fmla="*/ 0 w 19"/>
                <a:gd name="T7" fmla="*/ 0 h 152"/>
                <a:gd name="T8" fmla="*/ 0 w 19"/>
                <a:gd name="T9" fmla="*/ 0 h 152"/>
                <a:gd name="T10" fmla="*/ 0 w 19"/>
                <a:gd name="T11" fmla="*/ 0 h 152"/>
                <a:gd name="T12" fmla="*/ 0 w 19"/>
                <a:gd name="T13" fmla="*/ 0 h 152"/>
                <a:gd name="T14" fmla="*/ 0 w 19"/>
                <a:gd name="T15" fmla="*/ 0 h 152"/>
                <a:gd name="T16" fmla="*/ 0 w 19"/>
                <a:gd name="T17" fmla="*/ 0 h 152"/>
                <a:gd name="T18" fmla="*/ 0 w 19"/>
                <a:gd name="T19" fmla="*/ 0 h 152"/>
                <a:gd name="T20" fmla="*/ 0 w 19"/>
                <a:gd name="T21" fmla="*/ 0 h 152"/>
                <a:gd name="T22" fmla="*/ 0 w 19"/>
                <a:gd name="T23" fmla="*/ 0 h 152"/>
                <a:gd name="T24" fmla="*/ 0 w 19"/>
                <a:gd name="T25" fmla="*/ 0 h 152"/>
                <a:gd name="T26" fmla="*/ 0 w 19"/>
                <a:gd name="T27" fmla="*/ 0 h 152"/>
                <a:gd name="T28" fmla="*/ 0 w 19"/>
                <a:gd name="T29" fmla="*/ 0 h 152"/>
                <a:gd name="T30" fmla="*/ 0 w 19"/>
                <a:gd name="T31" fmla="*/ 0 h 152"/>
                <a:gd name="T32" fmla="*/ 0 w 19"/>
                <a:gd name="T33" fmla="*/ 0 h 152"/>
                <a:gd name="T34" fmla="*/ 0 w 19"/>
                <a:gd name="T35" fmla="*/ 0 h 152"/>
                <a:gd name="T36" fmla="*/ 0 w 19"/>
                <a:gd name="T37" fmla="*/ 0 h 152"/>
                <a:gd name="T38" fmla="*/ 0 w 19"/>
                <a:gd name="T39" fmla="*/ 0 h 152"/>
                <a:gd name="T40" fmla="*/ 0 w 19"/>
                <a:gd name="T41" fmla="*/ 0 h 1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52"/>
                <a:gd name="T65" fmla="*/ 19 w 19"/>
                <a:gd name="T66" fmla="*/ 152 h 1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ln>
          </p:spPr>
          <p:txBody>
            <a:bodyPr/>
            <a:lstStyle/>
            <a:p>
              <a:endParaRPr lang="zh-CN" altLang="en-US"/>
            </a:p>
          </p:txBody>
        </p:sp>
        <p:sp>
          <p:nvSpPr>
            <p:cNvPr id="3262" name="Freeform 98"/>
            <p:cNvSpPr/>
            <p:nvPr/>
          </p:nvSpPr>
          <p:spPr bwMode="auto">
            <a:xfrm>
              <a:off x="2870" y="2224"/>
              <a:ext cx="15" cy="28"/>
            </a:xfrm>
            <a:custGeom>
              <a:avLst/>
              <a:gdLst>
                <a:gd name="T0" fmla="*/ 0 w 57"/>
                <a:gd name="T1" fmla="*/ 0 h 114"/>
                <a:gd name="T2" fmla="*/ 0 w 57"/>
                <a:gd name="T3" fmla="*/ 0 h 114"/>
                <a:gd name="T4" fmla="*/ 0 w 57"/>
                <a:gd name="T5" fmla="*/ 0 h 114"/>
                <a:gd name="T6" fmla="*/ 0 w 57"/>
                <a:gd name="T7" fmla="*/ 0 h 114"/>
                <a:gd name="T8" fmla="*/ 0 w 57"/>
                <a:gd name="T9" fmla="*/ 0 h 114"/>
                <a:gd name="T10" fmla="*/ 0 w 57"/>
                <a:gd name="T11" fmla="*/ 0 h 114"/>
                <a:gd name="T12" fmla="*/ 0 w 57"/>
                <a:gd name="T13" fmla="*/ 0 h 114"/>
                <a:gd name="T14" fmla="*/ 0 w 57"/>
                <a:gd name="T15" fmla="*/ 0 h 114"/>
                <a:gd name="T16" fmla="*/ 0 w 57"/>
                <a:gd name="T17" fmla="*/ 0 h 114"/>
                <a:gd name="T18" fmla="*/ 0 w 57"/>
                <a:gd name="T19" fmla="*/ 0 h 114"/>
                <a:gd name="T20" fmla="*/ 0 w 57"/>
                <a:gd name="T21" fmla="*/ 0 h 114"/>
                <a:gd name="T22" fmla="*/ 0 w 57"/>
                <a:gd name="T23" fmla="*/ 0 h 114"/>
                <a:gd name="T24" fmla="*/ 0 w 57"/>
                <a:gd name="T25" fmla="*/ 0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
                <a:gd name="T40" fmla="*/ 0 h 114"/>
                <a:gd name="T41" fmla="*/ 57 w 57"/>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ln>
          </p:spPr>
          <p:txBody>
            <a:bodyPr/>
            <a:lstStyle/>
            <a:p>
              <a:endParaRPr lang="zh-CN" altLang="en-US"/>
            </a:p>
          </p:txBody>
        </p:sp>
        <p:sp>
          <p:nvSpPr>
            <p:cNvPr id="3263" name="Freeform 99"/>
            <p:cNvSpPr/>
            <p:nvPr/>
          </p:nvSpPr>
          <p:spPr bwMode="auto">
            <a:xfrm>
              <a:off x="3037" y="2225"/>
              <a:ext cx="289" cy="68"/>
            </a:xfrm>
            <a:custGeom>
              <a:avLst/>
              <a:gdLst>
                <a:gd name="T0" fmla="*/ 0 w 1156"/>
                <a:gd name="T1" fmla="*/ 0 h 270"/>
                <a:gd name="T2" fmla="*/ 0 w 1156"/>
                <a:gd name="T3" fmla="*/ 0 h 270"/>
                <a:gd name="T4" fmla="*/ 0 w 1156"/>
                <a:gd name="T5" fmla="*/ 0 h 270"/>
                <a:gd name="T6" fmla="*/ 0 w 1156"/>
                <a:gd name="T7" fmla="*/ 0 h 270"/>
                <a:gd name="T8" fmla="*/ 0 w 1156"/>
                <a:gd name="T9" fmla="*/ 0 h 270"/>
                <a:gd name="T10" fmla="*/ 0 w 1156"/>
                <a:gd name="T11" fmla="*/ 0 h 270"/>
                <a:gd name="T12" fmla="*/ 0 w 1156"/>
                <a:gd name="T13" fmla="*/ 0 h 270"/>
                <a:gd name="T14" fmla="*/ 0 w 1156"/>
                <a:gd name="T15" fmla="*/ 0 h 270"/>
                <a:gd name="T16" fmla="*/ 0 w 1156"/>
                <a:gd name="T17" fmla="*/ 0 h 270"/>
                <a:gd name="T18" fmla="*/ 0 w 1156"/>
                <a:gd name="T19" fmla="*/ 0 h 270"/>
                <a:gd name="T20" fmla="*/ 0 w 1156"/>
                <a:gd name="T21" fmla="*/ 0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6"/>
                <a:gd name="T34" fmla="*/ 0 h 270"/>
                <a:gd name="T35" fmla="*/ 1156 w 115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ln>
          </p:spPr>
          <p:txBody>
            <a:bodyPr/>
            <a:lstStyle/>
            <a:p>
              <a:endParaRPr lang="zh-CN" altLang="en-US"/>
            </a:p>
          </p:txBody>
        </p:sp>
        <p:sp>
          <p:nvSpPr>
            <p:cNvPr id="3264" name="Freeform 100"/>
            <p:cNvSpPr/>
            <p:nvPr/>
          </p:nvSpPr>
          <p:spPr bwMode="auto">
            <a:xfrm>
              <a:off x="2845" y="2227"/>
              <a:ext cx="15" cy="29"/>
            </a:xfrm>
            <a:custGeom>
              <a:avLst/>
              <a:gdLst>
                <a:gd name="T0" fmla="*/ 0 w 60"/>
                <a:gd name="T1" fmla="*/ 0 h 119"/>
                <a:gd name="T2" fmla="*/ 0 w 60"/>
                <a:gd name="T3" fmla="*/ 0 h 119"/>
                <a:gd name="T4" fmla="*/ 0 w 60"/>
                <a:gd name="T5" fmla="*/ 0 h 119"/>
                <a:gd name="T6" fmla="*/ 0 w 60"/>
                <a:gd name="T7" fmla="*/ 0 h 119"/>
                <a:gd name="T8" fmla="*/ 0 w 60"/>
                <a:gd name="T9" fmla="*/ 0 h 119"/>
                <a:gd name="T10" fmla="*/ 0 w 60"/>
                <a:gd name="T11" fmla="*/ 0 h 119"/>
                <a:gd name="T12" fmla="*/ 0 w 60"/>
                <a:gd name="T13" fmla="*/ 0 h 119"/>
                <a:gd name="T14" fmla="*/ 0 w 60"/>
                <a:gd name="T15" fmla="*/ 0 h 119"/>
                <a:gd name="T16" fmla="*/ 0 w 60"/>
                <a:gd name="T17" fmla="*/ 0 h 119"/>
                <a:gd name="T18" fmla="*/ 0 w 60"/>
                <a:gd name="T19" fmla="*/ 0 h 1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19"/>
                <a:gd name="T32" fmla="*/ 60 w 60"/>
                <a:gd name="T33" fmla="*/ 119 h 1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ln>
          </p:spPr>
          <p:txBody>
            <a:bodyPr/>
            <a:lstStyle/>
            <a:p>
              <a:endParaRPr lang="zh-CN" altLang="en-US"/>
            </a:p>
          </p:txBody>
        </p:sp>
        <p:sp>
          <p:nvSpPr>
            <p:cNvPr id="3265" name="Freeform 101"/>
            <p:cNvSpPr/>
            <p:nvPr/>
          </p:nvSpPr>
          <p:spPr bwMode="auto">
            <a:xfrm>
              <a:off x="2789" y="2231"/>
              <a:ext cx="15" cy="35"/>
            </a:xfrm>
            <a:custGeom>
              <a:avLst/>
              <a:gdLst>
                <a:gd name="T0" fmla="*/ 0 w 60"/>
                <a:gd name="T1" fmla="*/ 0 h 136"/>
                <a:gd name="T2" fmla="*/ 0 w 60"/>
                <a:gd name="T3" fmla="*/ 0 h 136"/>
                <a:gd name="T4" fmla="*/ 0 w 60"/>
                <a:gd name="T5" fmla="*/ 0 h 136"/>
                <a:gd name="T6" fmla="*/ 0 w 60"/>
                <a:gd name="T7" fmla="*/ 0 h 136"/>
                <a:gd name="T8" fmla="*/ 0 w 60"/>
                <a:gd name="T9" fmla="*/ 0 h 136"/>
                <a:gd name="T10" fmla="*/ 0 w 60"/>
                <a:gd name="T11" fmla="*/ 0 h 136"/>
                <a:gd name="T12" fmla="*/ 0 w 60"/>
                <a:gd name="T13" fmla="*/ 0 h 136"/>
                <a:gd name="T14" fmla="*/ 0 w 60"/>
                <a:gd name="T15" fmla="*/ 0 h 136"/>
                <a:gd name="T16" fmla="*/ 0 w 60"/>
                <a:gd name="T17" fmla="*/ 0 h 136"/>
                <a:gd name="T18" fmla="*/ 0 w 60"/>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6"/>
                <a:gd name="T32" fmla="*/ 60 w 60"/>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ln>
          </p:spPr>
          <p:txBody>
            <a:bodyPr/>
            <a:lstStyle/>
            <a:p>
              <a:endParaRPr lang="zh-CN" altLang="en-US"/>
            </a:p>
          </p:txBody>
        </p:sp>
        <p:sp>
          <p:nvSpPr>
            <p:cNvPr id="3266" name="Freeform 102"/>
            <p:cNvSpPr/>
            <p:nvPr/>
          </p:nvSpPr>
          <p:spPr bwMode="auto">
            <a:xfrm>
              <a:off x="2818" y="2236"/>
              <a:ext cx="12" cy="25"/>
            </a:xfrm>
            <a:custGeom>
              <a:avLst/>
              <a:gdLst>
                <a:gd name="T0" fmla="*/ 0 w 49"/>
                <a:gd name="T1" fmla="*/ 0 h 101"/>
                <a:gd name="T2" fmla="*/ 0 w 49"/>
                <a:gd name="T3" fmla="*/ 0 h 101"/>
                <a:gd name="T4" fmla="*/ 0 w 49"/>
                <a:gd name="T5" fmla="*/ 0 h 101"/>
                <a:gd name="T6" fmla="*/ 0 w 49"/>
                <a:gd name="T7" fmla="*/ 0 h 101"/>
                <a:gd name="T8" fmla="*/ 0 w 49"/>
                <a:gd name="T9" fmla="*/ 0 h 101"/>
                <a:gd name="T10" fmla="*/ 0 w 49"/>
                <a:gd name="T11" fmla="*/ 0 h 101"/>
                <a:gd name="T12" fmla="*/ 0 w 49"/>
                <a:gd name="T13" fmla="*/ 0 h 101"/>
                <a:gd name="T14" fmla="*/ 0 w 49"/>
                <a:gd name="T15" fmla="*/ 0 h 101"/>
                <a:gd name="T16" fmla="*/ 0 w 49"/>
                <a:gd name="T17" fmla="*/ 0 h 101"/>
                <a:gd name="T18" fmla="*/ 0 w 49"/>
                <a:gd name="T19" fmla="*/ 0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101"/>
                <a:gd name="T32" fmla="*/ 49 w 49"/>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ln>
          </p:spPr>
          <p:txBody>
            <a:bodyPr/>
            <a:lstStyle/>
            <a:p>
              <a:endParaRPr lang="zh-CN" altLang="en-US"/>
            </a:p>
          </p:txBody>
        </p:sp>
        <p:sp>
          <p:nvSpPr>
            <p:cNvPr id="3267" name="Freeform 103"/>
            <p:cNvSpPr/>
            <p:nvPr/>
          </p:nvSpPr>
          <p:spPr bwMode="auto">
            <a:xfrm>
              <a:off x="2720" y="2239"/>
              <a:ext cx="5" cy="32"/>
            </a:xfrm>
            <a:custGeom>
              <a:avLst/>
              <a:gdLst>
                <a:gd name="T0" fmla="*/ 0 w 18"/>
                <a:gd name="T1" fmla="*/ 0 h 129"/>
                <a:gd name="T2" fmla="*/ 0 w 18"/>
                <a:gd name="T3" fmla="*/ 0 h 129"/>
                <a:gd name="T4" fmla="*/ 0 w 18"/>
                <a:gd name="T5" fmla="*/ 0 h 129"/>
                <a:gd name="T6" fmla="*/ 0 w 18"/>
                <a:gd name="T7" fmla="*/ 0 h 129"/>
                <a:gd name="T8" fmla="*/ 0 w 18"/>
                <a:gd name="T9" fmla="*/ 0 h 129"/>
                <a:gd name="T10" fmla="*/ 0 w 18"/>
                <a:gd name="T11" fmla="*/ 0 h 129"/>
                <a:gd name="T12" fmla="*/ 0 w 18"/>
                <a:gd name="T13" fmla="*/ 0 h 129"/>
                <a:gd name="T14" fmla="*/ 0 w 18"/>
                <a:gd name="T15" fmla="*/ 0 h 129"/>
                <a:gd name="T16" fmla="*/ 0 w 18"/>
                <a:gd name="T17" fmla="*/ 0 h 129"/>
                <a:gd name="T18" fmla="*/ 0 w 18"/>
                <a:gd name="T19" fmla="*/ 0 h 129"/>
                <a:gd name="T20" fmla="*/ 0 w 18"/>
                <a:gd name="T21" fmla="*/ 0 h 129"/>
                <a:gd name="T22" fmla="*/ 0 w 18"/>
                <a:gd name="T23" fmla="*/ 0 h 129"/>
                <a:gd name="T24" fmla="*/ 0 w 18"/>
                <a:gd name="T25" fmla="*/ 0 h 129"/>
                <a:gd name="T26" fmla="*/ 0 w 18"/>
                <a:gd name="T27" fmla="*/ 0 h 129"/>
                <a:gd name="T28" fmla="*/ 0 w 18"/>
                <a:gd name="T29" fmla="*/ 0 h 129"/>
                <a:gd name="T30" fmla="*/ 0 w 18"/>
                <a:gd name="T31" fmla="*/ 0 h 129"/>
                <a:gd name="T32" fmla="*/ 0 w 18"/>
                <a:gd name="T33" fmla="*/ 0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29"/>
                <a:gd name="T53" fmla="*/ 18 w 18"/>
                <a:gd name="T54" fmla="*/ 129 h 1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ln>
          </p:spPr>
          <p:txBody>
            <a:bodyPr/>
            <a:lstStyle/>
            <a:p>
              <a:endParaRPr lang="zh-CN" altLang="en-US"/>
            </a:p>
          </p:txBody>
        </p:sp>
        <p:sp>
          <p:nvSpPr>
            <p:cNvPr id="3268" name="Freeform 104"/>
            <p:cNvSpPr/>
            <p:nvPr/>
          </p:nvSpPr>
          <p:spPr bwMode="auto">
            <a:xfrm>
              <a:off x="2820" y="2242"/>
              <a:ext cx="226" cy="44"/>
            </a:xfrm>
            <a:custGeom>
              <a:avLst/>
              <a:gdLst>
                <a:gd name="T0" fmla="*/ 0 w 905"/>
                <a:gd name="T1" fmla="*/ 0 h 177"/>
                <a:gd name="T2" fmla="*/ 0 w 905"/>
                <a:gd name="T3" fmla="*/ 0 h 177"/>
                <a:gd name="T4" fmla="*/ 0 w 905"/>
                <a:gd name="T5" fmla="*/ 0 h 177"/>
                <a:gd name="T6" fmla="*/ 0 w 905"/>
                <a:gd name="T7" fmla="*/ 0 h 177"/>
                <a:gd name="T8" fmla="*/ 0 w 905"/>
                <a:gd name="T9" fmla="*/ 0 h 177"/>
                <a:gd name="T10" fmla="*/ 0 w 905"/>
                <a:gd name="T11" fmla="*/ 0 h 177"/>
                <a:gd name="T12" fmla="*/ 0 w 905"/>
                <a:gd name="T13" fmla="*/ 0 h 177"/>
                <a:gd name="T14" fmla="*/ 0 w 905"/>
                <a:gd name="T15" fmla="*/ 0 h 177"/>
                <a:gd name="T16" fmla="*/ 0 w 905"/>
                <a:gd name="T17" fmla="*/ 0 h 177"/>
                <a:gd name="T18" fmla="*/ 0 w 905"/>
                <a:gd name="T19" fmla="*/ 0 h 177"/>
                <a:gd name="T20" fmla="*/ 0 w 905"/>
                <a:gd name="T21" fmla="*/ 0 h 177"/>
                <a:gd name="T22" fmla="*/ 0 w 905"/>
                <a:gd name="T23" fmla="*/ 0 h 177"/>
                <a:gd name="T24" fmla="*/ 0 w 905"/>
                <a:gd name="T25" fmla="*/ 0 h 177"/>
                <a:gd name="T26" fmla="*/ 0 w 905"/>
                <a:gd name="T27" fmla="*/ 0 h 177"/>
                <a:gd name="T28" fmla="*/ 0 w 905"/>
                <a:gd name="T29" fmla="*/ 0 h 177"/>
                <a:gd name="T30" fmla="*/ 0 w 905"/>
                <a:gd name="T31" fmla="*/ 0 h 177"/>
                <a:gd name="T32" fmla="*/ 0 w 905"/>
                <a:gd name="T33" fmla="*/ 0 h 177"/>
                <a:gd name="T34" fmla="*/ 0 w 905"/>
                <a:gd name="T35" fmla="*/ 0 h 177"/>
                <a:gd name="T36" fmla="*/ 0 w 905"/>
                <a:gd name="T37" fmla="*/ 0 h 177"/>
                <a:gd name="T38" fmla="*/ 0 w 905"/>
                <a:gd name="T39" fmla="*/ 0 h 177"/>
                <a:gd name="T40" fmla="*/ 0 w 905"/>
                <a:gd name="T41" fmla="*/ 0 h 177"/>
                <a:gd name="T42" fmla="*/ 0 w 905"/>
                <a:gd name="T43" fmla="*/ 0 h 177"/>
                <a:gd name="T44" fmla="*/ 0 w 905"/>
                <a:gd name="T45" fmla="*/ 0 h 177"/>
                <a:gd name="T46" fmla="*/ 0 w 905"/>
                <a:gd name="T47" fmla="*/ 0 h 177"/>
                <a:gd name="T48" fmla="*/ 0 w 905"/>
                <a:gd name="T49" fmla="*/ 0 h 177"/>
                <a:gd name="T50" fmla="*/ 0 w 905"/>
                <a:gd name="T51" fmla="*/ 0 h 177"/>
                <a:gd name="T52" fmla="*/ 0 w 905"/>
                <a:gd name="T53" fmla="*/ 0 h 177"/>
                <a:gd name="T54" fmla="*/ 0 w 905"/>
                <a:gd name="T55" fmla="*/ 0 h 177"/>
                <a:gd name="T56" fmla="*/ 0 w 905"/>
                <a:gd name="T57" fmla="*/ 0 h 177"/>
                <a:gd name="T58" fmla="*/ 0 w 905"/>
                <a:gd name="T59" fmla="*/ 0 h 177"/>
                <a:gd name="T60" fmla="*/ 0 w 905"/>
                <a:gd name="T61" fmla="*/ 0 h 177"/>
                <a:gd name="T62" fmla="*/ 0 w 905"/>
                <a:gd name="T63" fmla="*/ 0 h 177"/>
                <a:gd name="T64" fmla="*/ 0 w 905"/>
                <a:gd name="T65" fmla="*/ 0 h 177"/>
                <a:gd name="T66" fmla="*/ 0 w 905"/>
                <a:gd name="T67" fmla="*/ 0 h 177"/>
                <a:gd name="T68" fmla="*/ 0 w 905"/>
                <a:gd name="T69" fmla="*/ 0 h 1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05"/>
                <a:gd name="T106" fmla="*/ 0 h 177"/>
                <a:gd name="T107" fmla="*/ 905 w 905"/>
                <a:gd name="T108" fmla="*/ 177 h 1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ln>
          </p:spPr>
          <p:txBody>
            <a:bodyPr/>
            <a:lstStyle/>
            <a:p>
              <a:endParaRPr lang="zh-CN" altLang="en-US"/>
            </a:p>
          </p:txBody>
        </p:sp>
        <p:sp>
          <p:nvSpPr>
            <p:cNvPr id="3269" name="Freeform 105"/>
            <p:cNvSpPr/>
            <p:nvPr/>
          </p:nvSpPr>
          <p:spPr bwMode="auto">
            <a:xfrm>
              <a:off x="2684" y="2244"/>
              <a:ext cx="6" cy="32"/>
            </a:xfrm>
            <a:custGeom>
              <a:avLst/>
              <a:gdLst>
                <a:gd name="T0" fmla="*/ 0 w 27"/>
                <a:gd name="T1" fmla="*/ 0 h 128"/>
                <a:gd name="T2" fmla="*/ 0 w 27"/>
                <a:gd name="T3" fmla="*/ 0 h 128"/>
                <a:gd name="T4" fmla="*/ 0 w 27"/>
                <a:gd name="T5" fmla="*/ 0 h 128"/>
                <a:gd name="T6" fmla="*/ 0 w 27"/>
                <a:gd name="T7" fmla="*/ 0 h 128"/>
                <a:gd name="T8" fmla="*/ 0 w 27"/>
                <a:gd name="T9" fmla="*/ 0 h 128"/>
                <a:gd name="T10" fmla="*/ 0 w 27"/>
                <a:gd name="T11" fmla="*/ 0 h 128"/>
                <a:gd name="T12" fmla="*/ 0 w 27"/>
                <a:gd name="T13" fmla="*/ 0 h 128"/>
                <a:gd name="T14" fmla="*/ 0 w 27"/>
                <a:gd name="T15" fmla="*/ 0 h 128"/>
                <a:gd name="T16" fmla="*/ 0 w 27"/>
                <a:gd name="T17" fmla="*/ 0 h 128"/>
                <a:gd name="T18" fmla="*/ 0 w 27"/>
                <a:gd name="T19" fmla="*/ 0 h 128"/>
                <a:gd name="T20" fmla="*/ 0 w 27"/>
                <a:gd name="T21" fmla="*/ 0 h 128"/>
                <a:gd name="T22" fmla="*/ 0 w 27"/>
                <a:gd name="T23" fmla="*/ 0 h 128"/>
                <a:gd name="T24" fmla="*/ 0 w 27"/>
                <a:gd name="T25" fmla="*/ 0 h 128"/>
                <a:gd name="T26" fmla="*/ 0 w 27"/>
                <a:gd name="T27" fmla="*/ 0 h 128"/>
                <a:gd name="T28" fmla="*/ 0 w 27"/>
                <a:gd name="T29" fmla="*/ 0 h 128"/>
                <a:gd name="T30" fmla="*/ 0 w 27"/>
                <a:gd name="T31" fmla="*/ 0 h 128"/>
                <a:gd name="T32" fmla="*/ 0 w 27"/>
                <a:gd name="T33" fmla="*/ 0 h 128"/>
                <a:gd name="T34" fmla="*/ 0 w 27"/>
                <a:gd name="T35" fmla="*/ 0 h 128"/>
                <a:gd name="T36" fmla="*/ 0 w 27"/>
                <a:gd name="T37" fmla="*/ 0 h 128"/>
                <a:gd name="T38" fmla="*/ 0 w 27"/>
                <a:gd name="T39" fmla="*/ 0 h 128"/>
                <a:gd name="T40" fmla="*/ 0 w 27"/>
                <a:gd name="T41" fmla="*/ 0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
                <a:gd name="T64" fmla="*/ 0 h 128"/>
                <a:gd name="T65" fmla="*/ 27 w 27"/>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ln>
          </p:spPr>
          <p:txBody>
            <a:bodyPr/>
            <a:lstStyle/>
            <a:p>
              <a:endParaRPr lang="zh-CN" altLang="en-US"/>
            </a:p>
          </p:txBody>
        </p:sp>
        <p:sp>
          <p:nvSpPr>
            <p:cNvPr id="3270" name="Freeform 106"/>
            <p:cNvSpPr/>
            <p:nvPr/>
          </p:nvSpPr>
          <p:spPr bwMode="auto">
            <a:xfrm>
              <a:off x="2581" y="2265"/>
              <a:ext cx="430" cy="73"/>
            </a:xfrm>
            <a:custGeom>
              <a:avLst/>
              <a:gdLst>
                <a:gd name="T0" fmla="*/ 0 w 1720"/>
                <a:gd name="T1" fmla="*/ 0 h 292"/>
                <a:gd name="T2" fmla="*/ 0 w 1720"/>
                <a:gd name="T3" fmla="*/ 0 h 292"/>
                <a:gd name="T4" fmla="*/ 0 w 1720"/>
                <a:gd name="T5" fmla="*/ 0 h 292"/>
                <a:gd name="T6" fmla="*/ 0 w 1720"/>
                <a:gd name="T7" fmla="*/ 0 h 292"/>
                <a:gd name="T8" fmla="*/ 0 w 1720"/>
                <a:gd name="T9" fmla="*/ 0 h 292"/>
                <a:gd name="T10" fmla="*/ 0 w 1720"/>
                <a:gd name="T11" fmla="*/ 0 h 292"/>
                <a:gd name="T12" fmla="*/ 0 w 1720"/>
                <a:gd name="T13" fmla="*/ 0 h 292"/>
                <a:gd name="T14" fmla="*/ 0 w 1720"/>
                <a:gd name="T15" fmla="*/ 0 h 292"/>
                <a:gd name="T16" fmla="*/ 0 w 1720"/>
                <a:gd name="T17" fmla="*/ 0 h 292"/>
                <a:gd name="T18" fmla="*/ 0 w 1720"/>
                <a:gd name="T19" fmla="*/ 0 h 292"/>
                <a:gd name="T20" fmla="*/ 0 w 1720"/>
                <a:gd name="T21" fmla="*/ 0 h 292"/>
                <a:gd name="T22" fmla="*/ 0 w 1720"/>
                <a:gd name="T23" fmla="*/ 0 h 292"/>
                <a:gd name="T24" fmla="*/ 0 w 1720"/>
                <a:gd name="T25" fmla="*/ 0 h 292"/>
                <a:gd name="T26" fmla="*/ 0 w 1720"/>
                <a:gd name="T27" fmla="*/ 0 h 292"/>
                <a:gd name="T28" fmla="*/ 0 w 1720"/>
                <a:gd name="T29" fmla="*/ 0 h 292"/>
                <a:gd name="T30" fmla="*/ 0 w 1720"/>
                <a:gd name="T31" fmla="*/ 0 h 292"/>
                <a:gd name="T32" fmla="*/ 0 w 1720"/>
                <a:gd name="T33" fmla="*/ 0 h 292"/>
                <a:gd name="T34" fmla="*/ 0 w 1720"/>
                <a:gd name="T35" fmla="*/ 0 h 292"/>
                <a:gd name="T36" fmla="*/ 0 w 1720"/>
                <a:gd name="T37" fmla="*/ 0 h 292"/>
                <a:gd name="T38" fmla="*/ 0 w 1720"/>
                <a:gd name="T39" fmla="*/ 0 h 292"/>
                <a:gd name="T40" fmla="*/ 0 w 1720"/>
                <a:gd name="T41" fmla="*/ 0 h 292"/>
                <a:gd name="T42" fmla="*/ 0 w 1720"/>
                <a:gd name="T43" fmla="*/ 0 h 292"/>
                <a:gd name="T44" fmla="*/ 0 w 1720"/>
                <a:gd name="T45" fmla="*/ 0 h 292"/>
                <a:gd name="T46" fmla="*/ 0 w 1720"/>
                <a:gd name="T47" fmla="*/ 0 h 292"/>
                <a:gd name="T48" fmla="*/ 0 w 1720"/>
                <a:gd name="T49" fmla="*/ 0 h 292"/>
                <a:gd name="T50" fmla="*/ 0 w 1720"/>
                <a:gd name="T51" fmla="*/ 0 h 292"/>
                <a:gd name="T52" fmla="*/ 0 w 1720"/>
                <a:gd name="T53" fmla="*/ 0 h 292"/>
                <a:gd name="T54" fmla="*/ 0 w 1720"/>
                <a:gd name="T55" fmla="*/ 0 h 292"/>
                <a:gd name="T56" fmla="*/ 0 w 1720"/>
                <a:gd name="T57" fmla="*/ 0 h 292"/>
                <a:gd name="T58" fmla="*/ 0 w 1720"/>
                <a:gd name="T59" fmla="*/ 0 h 292"/>
                <a:gd name="T60" fmla="*/ 0 w 1720"/>
                <a:gd name="T61" fmla="*/ 0 h 292"/>
                <a:gd name="T62" fmla="*/ 0 w 1720"/>
                <a:gd name="T63" fmla="*/ 0 h 292"/>
                <a:gd name="T64" fmla="*/ 0 w 1720"/>
                <a:gd name="T65" fmla="*/ 0 h 292"/>
                <a:gd name="T66" fmla="*/ 0 w 1720"/>
                <a:gd name="T67" fmla="*/ 0 h 292"/>
                <a:gd name="T68" fmla="*/ 0 w 1720"/>
                <a:gd name="T69" fmla="*/ 0 h 292"/>
                <a:gd name="T70" fmla="*/ 0 w 1720"/>
                <a:gd name="T71" fmla="*/ 0 h 292"/>
                <a:gd name="T72" fmla="*/ 0 w 1720"/>
                <a:gd name="T73" fmla="*/ 0 h 292"/>
                <a:gd name="T74" fmla="*/ 0 w 1720"/>
                <a:gd name="T75" fmla="*/ 0 h 292"/>
                <a:gd name="T76" fmla="*/ 0 w 1720"/>
                <a:gd name="T77" fmla="*/ 0 h 292"/>
                <a:gd name="T78" fmla="*/ 0 w 1720"/>
                <a:gd name="T79" fmla="*/ 0 h 292"/>
                <a:gd name="T80" fmla="*/ 0 w 1720"/>
                <a:gd name="T81" fmla="*/ 0 h 2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20"/>
                <a:gd name="T124" fmla="*/ 0 h 292"/>
                <a:gd name="T125" fmla="*/ 1720 w 1720"/>
                <a:gd name="T126" fmla="*/ 292 h 2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ln>
          </p:spPr>
          <p:txBody>
            <a:bodyPr/>
            <a:lstStyle/>
            <a:p>
              <a:endParaRPr lang="zh-CN" altLang="en-US"/>
            </a:p>
          </p:txBody>
        </p:sp>
        <p:sp>
          <p:nvSpPr>
            <p:cNvPr id="3271" name="Freeform 107"/>
            <p:cNvSpPr/>
            <p:nvPr/>
          </p:nvSpPr>
          <p:spPr bwMode="auto">
            <a:xfrm>
              <a:off x="2597" y="2273"/>
              <a:ext cx="427" cy="96"/>
            </a:xfrm>
            <a:custGeom>
              <a:avLst/>
              <a:gdLst>
                <a:gd name="T0" fmla="*/ 0 w 1710"/>
                <a:gd name="T1" fmla="*/ 0 h 385"/>
                <a:gd name="T2" fmla="*/ 0 w 1710"/>
                <a:gd name="T3" fmla="*/ 0 h 385"/>
                <a:gd name="T4" fmla="*/ 0 w 1710"/>
                <a:gd name="T5" fmla="*/ 0 h 385"/>
                <a:gd name="T6" fmla="*/ 0 w 1710"/>
                <a:gd name="T7" fmla="*/ 0 h 385"/>
                <a:gd name="T8" fmla="*/ 0 w 1710"/>
                <a:gd name="T9" fmla="*/ 0 h 385"/>
                <a:gd name="T10" fmla="*/ 0 w 1710"/>
                <a:gd name="T11" fmla="*/ 0 h 385"/>
                <a:gd name="T12" fmla="*/ 0 w 1710"/>
                <a:gd name="T13" fmla="*/ 0 h 385"/>
                <a:gd name="T14" fmla="*/ 0 w 1710"/>
                <a:gd name="T15" fmla="*/ 0 h 385"/>
                <a:gd name="T16" fmla="*/ 0 w 1710"/>
                <a:gd name="T17" fmla="*/ 0 h 385"/>
                <a:gd name="T18" fmla="*/ 0 w 1710"/>
                <a:gd name="T19" fmla="*/ 0 h 385"/>
                <a:gd name="T20" fmla="*/ 0 w 1710"/>
                <a:gd name="T21" fmla="*/ 0 h 385"/>
                <a:gd name="T22" fmla="*/ 0 w 1710"/>
                <a:gd name="T23" fmla="*/ 0 h 385"/>
                <a:gd name="T24" fmla="*/ 0 w 1710"/>
                <a:gd name="T25" fmla="*/ 0 h 385"/>
                <a:gd name="T26" fmla="*/ 0 w 1710"/>
                <a:gd name="T27" fmla="*/ 0 h 385"/>
                <a:gd name="T28" fmla="*/ 0 w 1710"/>
                <a:gd name="T29" fmla="*/ 0 h 385"/>
                <a:gd name="T30" fmla="*/ 0 w 1710"/>
                <a:gd name="T31" fmla="*/ 0 h 385"/>
                <a:gd name="T32" fmla="*/ 0 w 1710"/>
                <a:gd name="T33" fmla="*/ 0 h 385"/>
                <a:gd name="T34" fmla="*/ 0 w 1710"/>
                <a:gd name="T35" fmla="*/ 0 h 385"/>
                <a:gd name="T36" fmla="*/ 0 w 1710"/>
                <a:gd name="T37" fmla="*/ 0 h 385"/>
                <a:gd name="T38" fmla="*/ 0 w 1710"/>
                <a:gd name="T39" fmla="*/ 0 h 385"/>
                <a:gd name="T40" fmla="*/ 0 w 1710"/>
                <a:gd name="T41" fmla="*/ 0 h 385"/>
                <a:gd name="T42" fmla="*/ 0 w 1710"/>
                <a:gd name="T43" fmla="*/ 0 h 385"/>
                <a:gd name="T44" fmla="*/ 0 w 1710"/>
                <a:gd name="T45" fmla="*/ 0 h 385"/>
                <a:gd name="T46" fmla="*/ 0 w 1710"/>
                <a:gd name="T47" fmla="*/ 0 h 385"/>
                <a:gd name="T48" fmla="*/ 0 w 1710"/>
                <a:gd name="T49" fmla="*/ 0 h 385"/>
                <a:gd name="T50" fmla="*/ 0 w 1710"/>
                <a:gd name="T51" fmla="*/ 0 h 385"/>
                <a:gd name="T52" fmla="*/ 0 w 1710"/>
                <a:gd name="T53" fmla="*/ 0 h 385"/>
                <a:gd name="T54" fmla="*/ 0 w 1710"/>
                <a:gd name="T55" fmla="*/ 0 h 385"/>
                <a:gd name="T56" fmla="*/ 0 w 1710"/>
                <a:gd name="T57" fmla="*/ 0 h 385"/>
                <a:gd name="T58" fmla="*/ 0 w 1710"/>
                <a:gd name="T59" fmla="*/ 0 h 385"/>
                <a:gd name="T60" fmla="*/ 0 w 1710"/>
                <a:gd name="T61" fmla="*/ 0 h 385"/>
                <a:gd name="T62" fmla="*/ 0 w 1710"/>
                <a:gd name="T63" fmla="*/ 0 h 385"/>
                <a:gd name="T64" fmla="*/ 0 w 1710"/>
                <a:gd name="T65" fmla="*/ 0 h 385"/>
                <a:gd name="T66" fmla="*/ 0 w 1710"/>
                <a:gd name="T67" fmla="*/ 0 h 385"/>
                <a:gd name="T68" fmla="*/ 0 w 1710"/>
                <a:gd name="T69" fmla="*/ 0 h 385"/>
                <a:gd name="T70" fmla="*/ 0 w 1710"/>
                <a:gd name="T71" fmla="*/ 0 h 385"/>
                <a:gd name="T72" fmla="*/ 0 w 1710"/>
                <a:gd name="T73" fmla="*/ 0 h 385"/>
                <a:gd name="T74" fmla="*/ 0 w 1710"/>
                <a:gd name="T75" fmla="*/ 0 h 385"/>
                <a:gd name="T76" fmla="*/ 0 w 1710"/>
                <a:gd name="T77" fmla="*/ 0 h 385"/>
                <a:gd name="T78" fmla="*/ 0 w 1710"/>
                <a:gd name="T79" fmla="*/ 0 h 385"/>
                <a:gd name="T80" fmla="*/ 0 w 1710"/>
                <a:gd name="T81" fmla="*/ 0 h 385"/>
                <a:gd name="T82" fmla="*/ 0 w 1710"/>
                <a:gd name="T83" fmla="*/ 0 h 385"/>
                <a:gd name="T84" fmla="*/ 0 w 171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10"/>
                <a:gd name="T130" fmla="*/ 0 h 385"/>
                <a:gd name="T131" fmla="*/ 1710 w 171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ln>
          </p:spPr>
          <p:txBody>
            <a:bodyPr/>
            <a:lstStyle/>
            <a:p>
              <a:endParaRPr lang="zh-CN" altLang="en-US"/>
            </a:p>
          </p:txBody>
        </p:sp>
        <p:sp>
          <p:nvSpPr>
            <p:cNvPr id="3272" name="Freeform 108"/>
            <p:cNvSpPr/>
            <p:nvPr/>
          </p:nvSpPr>
          <p:spPr bwMode="auto">
            <a:xfrm>
              <a:off x="2586" y="2082"/>
              <a:ext cx="65" cy="169"/>
            </a:xfrm>
            <a:custGeom>
              <a:avLst/>
              <a:gdLst>
                <a:gd name="T0" fmla="*/ 0 w 262"/>
                <a:gd name="T1" fmla="*/ 0 h 676"/>
                <a:gd name="T2" fmla="*/ 0 w 262"/>
                <a:gd name="T3" fmla="*/ 0 h 676"/>
                <a:gd name="T4" fmla="*/ 0 w 262"/>
                <a:gd name="T5" fmla="*/ 0 h 676"/>
                <a:gd name="T6" fmla="*/ 0 w 262"/>
                <a:gd name="T7" fmla="*/ 0 h 676"/>
                <a:gd name="T8" fmla="*/ 0 w 262"/>
                <a:gd name="T9" fmla="*/ 0 h 676"/>
                <a:gd name="T10" fmla="*/ 0 60000 65536"/>
                <a:gd name="T11" fmla="*/ 0 60000 65536"/>
                <a:gd name="T12" fmla="*/ 0 60000 65536"/>
                <a:gd name="T13" fmla="*/ 0 60000 65536"/>
                <a:gd name="T14" fmla="*/ 0 60000 65536"/>
                <a:gd name="T15" fmla="*/ 0 w 262"/>
                <a:gd name="T16" fmla="*/ 0 h 676"/>
                <a:gd name="T17" fmla="*/ 262 w 262"/>
                <a:gd name="T18" fmla="*/ 676 h 676"/>
              </a:gdLst>
              <a:ahLst/>
              <a:cxnLst>
                <a:cxn ang="T10">
                  <a:pos x="T0" y="T1"/>
                </a:cxn>
                <a:cxn ang="T11">
                  <a:pos x="T2" y="T3"/>
                </a:cxn>
                <a:cxn ang="T12">
                  <a:pos x="T4" y="T5"/>
                </a:cxn>
                <a:cxn ang="T13">
                  <a:pos x="T6" y="T7"/>
                </a:cxn>
                <a:cxn ang="T14">
                  <a:pos x="T8" y="T9"/>
                </a:cxn>
              </a:cxnLst>
              <a:rect l="T15" t="T16" r="T17" b="T18"/>
              <a:pathLst>
                <a:path w="262" h="676">
                  <a:moveTo>
                    <a:pt x="11" y="0"/>
                  </a:moveTo>
                  <a:lnTo>
                    <a:pt x="262" y="669"/>
                  </a:lnTo>
                  <a:lnTo>
                    <a:pt x="251" y="676"/>
                  </a:lnTo>
                  <a:lnTo>
                    <a:pt x="0" y="11"/>
                  </a:lnTo>
                  <a:lnTo>
                    <a:pt x="11" y="0"/>
                  </a:lnTo>
                  <a:close/>
                </a:path>
              </a:pathLst>
            </a:custGeom>
            <a:solidFill>
              <a:srgbClr val="EFFFFF"/>
            </a:solidFill>
            <a:ln w="9525">
              <a:noFill/>
              <a:round/>
            </a:ln>
          </p:spPr>
          <p:txBody>
            <a:bodyPr/>
            <a:lstStyle/>
            <a:p>
              <a:endParaRPr lang="zh-CN" altLang="en-US"/>
            </a:p>
          </p:txBody>
        </p:sp>
        <p:sp>
          <p:nvSpPr>
            <p:cNvPr id="3273" name="Freeform 109"/>
            <p:cNvSpPr/>
            <p:nvPr/>
          </p:nvSpPr>
          <p:spPr bwMode="auto">
            <a:xfrm>
              <a:off x="2621" y="2078"/>
              <a:ext cx="65" cy="168"/>
            </a:xfrm>
            <a:custGeom>
              <a:avLst/>
              <a:gdLst>
                <a:gd name="T0" fmla="*/ 0 w 260"/>
                <a:gd name="T1" fmla="*/ 0 h 675"/>
                <a:gd name="T2" fmla="*/ 0 w 260"/>
                <a:gd name="T3" fmla="*/ 0 h 675"/>
                <a:gd name="T4" fmla="*/ 0 w 260"/>
                <a:gd name="T5" fmla="*/ 0 h 675"/>
                <a:gd name="T6" fmla="*/ 0 w 260"/>
                <a:gd name="T7" fmla="*/ 0 h 675"/>
                <a:gd name="T8" fmla="*/ 0 w 260"/>
                <a:gd name="T9" fmla="*/ 0 h 675"/>
                <a:gd name="T10" fmla="*/ 0 60000 65536"/>
                <a:gd name="T11" fmla="*/ 0 60000 65536"/>
                <a:gd name="T12" fmla="*/ 0 60000 65536"/>
                <a:gd name="T13" fmla="*/ 0 60000 65536"/>
                <a:gd name="T14" fmla="*/ 0 60000 65536"/>
                <a:gd name="T15" fmla="*/ 0 w 260"/>
                <a:gd name="T16" fmla="*/ 0 h 675"/>
                <a:gd name="T17" fmla="*/ 260 w 260"/>
                <a:gd name="T18" fmla="*/ 675 h 675"/>
              </a:gdLst>
              <a:ahLst/>
              <a:cxnLst>
                <a:cxn ang="T10">
                  <a:pos x="T0" y="T1"/>
                </a:cxn>
                <a:cxn ang="T11">
                  <a:pos x="T2" y="T3"/>
                </a:cxn>
                <a:cxn ang="T12">
                  <a:pos x="T4" y="T5"/>
                </a:cxn>
                <a:cxn ang="T13">
                  <a:pos x="T6" y="T7"/>
                </a:cxn>
                <a:cxn ang="T14">
                  <a:pos x="T8" y="T9"/>
                </a:cxn>
              </a:cxnLst>
              <a:rect l="T15" t="T16" r="T17" b="T18"/>
              <a:pathLst>
                <a:path w="260" h="675">
                  <a:moveTo>
                    <a:pt x="8" y="0"/>
                  </a:moveTo>
                  <a:lnTo>
                    <a:pt x="260" y="670"/>
                  </a:lnTo>
                  <a:lnTo>
                    <a:pt x="246" y="675"/>
                  </a:lnTo>
                  <a:lnTo>
                    <a:pt x="0" y="13"/>
                  </a:lnTo>
                  <a:lnTo>
                    <a:pt x="8" y="0"/>
                  </a:lnTo>
                  <a:close/>
                </a:path>
              </a:pathLst>
            </a:custGeom>
            <a:solidFill>
              <a:srgbClr val="EFFFFF"/>
            </a:solidFill>
            <a:ln w="9525">
              <a:noFill/>
              <a:round/>
            </a:ln>
          </p:spPr>
          <p:txBody>
            <a:bodyPr/>
            <a:lstStyle/>
            <a:p>
              <a:endParaRPr lang="zh-CN" altLang="en-US"/>
            </a:p>
          </p:txBody>
        </p:sp>
        <p:sp>
          <p:nvSpPr>
            <p:cNvPr id="3274" name="Freeform 110"/>
            <p:cNvSpPr/>
            <p:nvPr/>
          </p:nvSpPr>
          <p:spPr bwMode="auto">
            <a:xfrm>
              <a:off x="2652" y="2071"/>
              <a:ext cx="69" cy="168"/>
            </a:xfrm>
            <a:custGeom>
              <a:avLst/>
              <a:gdLst>
                <a:gd name="T0" fmla="*/ 0 w 276"/>
                <a:gd name="T1" fmla="*/ 0 h 670"/>
                <a:gd name="T2" fmla="*/ 0 w 276"/>
                <a:gd name="T3" fmla="*/ 0 h 670"/>
                <a:gd name="T4" fmla="*/ 0 w 276"/>
                <a:gd name="T5" fmla="*/ 0 h 670"/>
                <a:gd name="T6" fmla="*/ 0 w 276"/>
                <a:gd name="T7" fmla="*/ 0 h 670"/>
                <a:gd name="T8" fmla="*/ 0 w 276"/>
                <a:gd name="T9" fmla="*/ 0 h 670"/>
                <a:gd name="T10" fmla="*/ 0 60000 65536"/>
                <a:gd name="T11" fmla="*/ 0 60000 65536"/>
                <a:gd name="T12" fmla="*/ 0 60000 65536"/>
                <a:gd name="T13" fmla="*/ 0 60000 65536"/>
                <a:gd name="T14" fmla="*/ 0 60000 65536"/>
                <a:gd name="T15" fmla="*/ 0 w 276"/>
                <a:gd name="T16" fmla="*/ 0 h 670"/>
                <a:gd name="T17" fmla="*/ 276 w 276"/>
                <a:gd name="T18" fmla="*/ 670 h 670"/>
              </a:gdLst>
              <a:ahLst/>
              <a:cxnLst>
                <a:cxn ang="T10">
                  <a:pos x="T0" y="T1"/>
                </a:cxn>
                <a:cxn ang="T11">
                  <a:pos x="T2" y="T3"/>
                </a:cxn>
                <a:cxn ang="T12">
                  <a:pos x="T4" y="T5"/>
                </a:cxn>
                <a:cxn ang="T13">
                  <a:pos x="T6" y="T7"/>
                </a:cxn>
                <a:cxn ang="T14">
                  <a:pos x="T8" y="T9"/>
                </a:cxn>
              </a:cxnLst>
              <a:rect l="T15" t="T16" r="T17" b="T18"/>
              <a:pathLst>
                <a:path w="276" h="670">
                  <a:moveTo>
                    <a:pt x="9" y="0"/>
                  </a:moveTo>
                  <a:lnTo>
                    <a:pt x="276" y="665"/>
                  </a:lnTo>
                  <a:lnTo>
                    <a:pt x="265" y="670"/>
                  </a:lnTo>
                  <a:lnTo>
                    <a:pt x="0" y="13"/>
                  </a:lnTo>
                  <a:lnTo>
                    <a:pt x="9" y="0"/>
                  </a:lnTo>
                  <a:close/>
                </a:path>
              </a:pathLst>
            </a:custGeom>
            <a:solidFill>
              <a:srgbClr val="EFFFFF"/>
            </a:solidFill>
            <a:ln w="9525">
              <a:noFill/>
              <a:round/>
            </a:ln>
          </p:spPr>
          <p:txBody>
            <a:bodyPr/>
            <a:lstStyle/>
            <a:p>
              <a:endParaRPr lang="zh-CN" altLang="en-US"/>
            </a:p>
          </p:txBody>
        </p:sp>
        <p:sp>
          <p:nvSpPr>
            <p:cNvPr id="3275" name="Freeform 111"/>
            <p:cNvSpPr/>
            <p:nvPr/>
          </p:nvSpPr>
          <p:spPr bwMode="auto">
            <a:xfrm>
              <a:off x="2705" y="2066"/>
              <a:ext cx="75" cy="158"/>
            </a:xfrm>
            <a:custGeom>
              <a:avLst/>
              <a:gdLst>
                <a:gd name="T0" fmla="*/ 0 w 299"/>
                <a:gd name="T1" fmla="*/ 0 h 633"/>
                <a:gd name="T2" fmla="*/ 0 w 299"/>
                <a:gd name="T3" fmla="*/ 0 h 633"/>
                <a:gd name="T4" fmla="*/ 0 w 299"/>
                <a:gd name="T5" fmla="*/ 0 h 633"/>
                <a:gd name="T6" fmla="*/ 0 w 299"/>
                <a:gd name="T7" fmla="*/ 0 h 633"/>
                <a:gd name="T8" fmla="*/ 0 w 299"/>
                <a:gd name="T9" fmla="*/ 0 h 633"/>
                <a:gd name="T10" fmla="*/ 0 60000 65536"/>
                <a:gd name="T11" fmla="*/ 0 60000 65536"/>
                <a:gd name="T12" fmla="*/ 0 60000 65536"/>
                <a:gd name="T13" fmla="*/ 0 60000 65536"/>
                <a:gd name="T14" fmla="*/ 0 60000 65536"/>
                <a:gd name="T15" fmla="*/ 0 w 299"/>
                <a:gd name="T16" fmla="*/ 0 h 633"/>
                <a:gd name="T17" fmla="*/ 299 w 299"/>
                <a:gd name="T18" fmla="*/ 633 h 633"/>
              </a:gdLst>
              <a:ahLst/>
              <a:cxnLst>
                <a:cxn ang="T10">
                  <a:pos x="T0" y="T1"/>
                </a:cxn>
                <a:cxn ang="T11">
                  <a:pos x="T2" y="T3"/>
                </a:cxn>
                <a:cxn ang="T12">
                  <a:pos x="T4" y="T5"/>
                </a:cxn>
                <a:cxn ang="T13">
                  <a:pos x="T6" y="T7"/>
                </a:cxn>
                <a:cxn ang="T14">
                  <a:pos x="T8" y="T9"/>
                </a:cxn>
              </a:cxnLst>
              <a:rect l="T15" t="T16" r="T17" b="T18"/>
              <a:pathLst>
                <a:path w="299" h="633">
                  <a:moveTo>
                    <a:pt x="10" y="0"/>
                  </a:moveTo>
                  <a:lnTo>
                    <a:pt x="299" y="626"/>
                  </a:lnTo>
                  <a:lnTo>
                    <a:pt x="285" y="633"/>
                  </a:lnTo>
                  <a:lnTo>
                    <a:pt x="0" y="17"/>
                  </a:lnTo>
                  <a:lnTo>
                    <a:pt x="10" y="0"/>
                  </a:lnTo>
                  <a:close/>
                </a:path>
              </a:pathLst>
            </a:custGeom>
            <a:solidFill>
              <a:srgbClr val="EFFFFF"/>
            </a:solidFill>
            <a:ln w="9525">
              <a:noFill/>
              <a:round/>
            </a:ln>
          </p:spPr>
          <p:txBody>
            <a:bodyPr/>
            <a:lstStyle/>
            <a:p>
              <a:endParaRPr lang="zh-CN" altLang="en-US"/>
            </a:p>
          </p:txBody>
        </p:sp>
        <p:sp>
          <p:nvSpPr>
            <p:cNvPr id="3276" name="Freeform 112"/>
            <p:cNvSpPr/>
            <p:nvPr/>
          </p:nvSpPr>
          <p:spPr bwMode="auto">
            <a:xfrm>
              <a:off x="3055" y="2028"/>
              <a:ext cx="105" cy="143"/>
            </a:xfrm>
            <a:custGeom>
              <a:avLst/>
              <a:gdLst>
                <a:gd name="T0" fmla="*/ 0 w 420"/>
                <a:gd name="T1" fmla="*/ 0 h 572"/>
                <a:gd name="T2" fmla="*/ 0 w 420"/>
                <a:gd name="T3" fmla="*/ 0 h 572"/>
                <a:gd name="T4" fmla="*/ 0 w 420"/>
                <a:gd name="T5" fmla="*/ 0 h 572"/>
                <a:gd name="T6" fmla="*/ 0 w 420"/>
                <a:gd name="T7" fmla="*/ 0 h 572"/>
                <a:gd name="T8" fmla="*/ 0 w 420"/>
                <a:gd name="T9" fmla="*/ 0 h 572"/>
                <a:gd name="T10" fmla="*/ 0 w 420"/>
                <a:gd name="T11" fmla="*/ 0 h 572"/>
                <a:gd name="T12" fmla="*/ 0 w 420"/>
                <a:gd name="T13" fmla="*/ 0 h 572"/>
                <a:gd name="T14" fmla="*/ 0 w 420"/>
                <a:gd name="T15" fmla="*/ 0 h 572"/>
                <a:gd name="T16" fmla="*/ 0 60000 65536"/>
                <a:gd name="T17" fmla="*/ 0 60000 65536"/>
                <a:gd name="T18" fmla="*/ 0 60000 65536"/>
                <a:gd name="T19" fmla="*/ 0 60000 65536"/>
                <a:gd name="T20" fmla="*/ 0 60000 65536"/>
                <a:gd name="T21" fmla="*/ 0 60000 65536"/>
                <a:gd name="T22" fmla="*/ 0 60000 65536"/>
                <a:gd name="T23" fmla="*/ 0 60000 65536"/>
                <a:gd name="T24" fmla="*/ 0 w 420"/>
                <a:gd name="T25" fmla="*/ 0 h 572"/>
                <a:gd name="T26" fmla="*/ 420 w 420"/>
                <a:gd name="T27" fmla="*/ 572 h 5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ln>
          </p:spPr>
          <p:txBody>
            <a:bodyPr/>
            <a:lstStyle/>
            <a:p>
              <a:endParaRPr lang="zh-CN" altLang="en-US"/>
            </a:p>
          </p:txBody>
        </p:sp>
        <p:sp>
          <p:nvSpPr>
            <p:cNvPr id="3277" name="Freeform 113"/>
            <p:cNvSpPr/>
            <p:nvPr/>
          </p:nvSpPr>
          <p:spPr bwMode="auto">
            <a:xfrm>
              <a:off x="3087" y="2026"/>
              <a:ext cx="111" cy="140"/>
            </a:xfrm>
            <a:custGeom>
              <a:avLst/>
              <a:gdLst>
                <a:gd name="T0" fmla="*/ 0 w 441"/>
                <a:gd name="T1" fmla="*/ 0 h 561"/>
                <a:gd name="T2" fmla="*/ 0 w 441"/>
                <a:gd name="T3" fmla="*/ 0 h 561"/>
                <a:gd name="T4" fmla="*/ 0 w 441"/>
                <a:gd name="T5" fmla="*/ 0 h 561"/>
                <a:gd name="T6" fmla="*/ 0 w 441"/>
                <a:gd name="T7" fmla="*/ 0 h 561"/>
                <a:gd name="T8" fmla="*/ 0 w 441"/>
                <a:gd name="T9" fmla="*/ 0 h 561"/>
                <a:gd name="T10" fmla="*/ 0 60000 65536"/>
                <a:gd name="T11" fmla="*/ 0 60000 65536"/>
                <a:gd name="T12" fmla="*/ 0 60000 65536"/>
                <a:gd name="T13" fmla="*/ 0 60000 65536"/>
                <a:gd name="T14" fmla="*/ 0 60000 65536"/>
                <a:gd name="T15" fmla="*/ 0 w 441"/>
                <a:gd name="T16" fmla="*/ 0 h 561"/>
                <a:gd name="T17" fmla="*/ 441 w 441"/>
                <a:gd name="T18" fmla="*/ 561 h 561"/>
              </a:gdLst>
              <a:ahLst/>
              <a:cxnLst>
                <a:cxn ang="T10">
                  <a:pos x="T0" y="T1"/>
                </a:cxn>
                <a:cxn ang="T11">
                  <a:pos x="T2" y="T3"/>
                </a:cxn>
                <a:cxn ang="T12">
                  <a:pos x="T4" y="T5"/>
                </a:cxn>
                <a:cxn ang="T13">
                  <a:pos x="T6" y="T7"/>
                </a:cxn>
                <a:cxn ang="T14">
                  <a:pos x="T8" y="T9"/>
                </a:cxn>
              </a:cxnLst>
              <a:rect l="T15" t="T16" r="T17" b="T18"/>
              <a:pathLst>
                <a:path w="441" h="561">
                  <a:moveTo>
                    <a:pt x="0" y="0"/>
                  </a:moveTo>
                  <a:lnTo>
                    <a:pt x="441" y="547"/>
                  </a:lnTo>
                  <a:lnTo>
                    <a:pt x="430" y="561"/>
                  </a:lnTo>
                  <a:lnTo>
                    <a:pt x="0" y="21"/>
                  </a:lnTo>
                  <a:lnTo>
                    <a:pt x="0" y="0"/>
                  </a:lnTo>
                  <a:close/>
                </a:path>
              </a:pathLst>
            </a:custGeom>
            <a:solidFill>
              <a:srgbClr val="EFFFFF"/>
            </a:solidFill>
            <a:ln w="9525">
              <a:noFill/>
              <a:round/>
            </a:ln>
          </p:spPr>
          <p:txBody>
            <a:bodyPr/>
            <a:lstStyle/>
            <a:p>
              <a:endParaRPr lang="zh-CN" altLang="en-US"/>
            </a:p>
          </p:txBody>
        </p:sp>
        <p:sp>
          <p:nvSpPr>
            <p:cNvPr id="3278" name="Freeform 114"/>
            <p:cNvSpPr/>
            <p:nvPr/>
          </p:nvSpPr>
          <p:spPr bwMode="auto">
            <a:xfrm>
              <a:off x="3120" y="2020"/>
              <a:ext cx="110" cy="134"/>
            </a:xfrm>
            <a:custGeom>
              <a:avLst/>
              <a:gdLst>
                <a:gd name="T0" fmla="*/ 0 w 441"/>
                <a:gd name="T1" fmla="*/ 0 h 537"/>
                <a:gd name="T2" fmla="*/ 0 w 441"/>
                <a:gd name="T3" fmla="*/ 0 h 537"/>
                <a:gd name="T4" fmla="*/ 0 w 441"/>
                <a:gd name="T5" fmla="*/ 0 h 537"/>
                <a:gd name="T6" fmla="*/ 0 w 441"/>
                <a:gd name="T7" fmla="*/ 0 h 537"/>
                <a:gd name="T8" fmla="*/ 0 w 441"/>
                <a:gd name="T9" fmla="*/ 0 h 537"/>
                <a:gd name="T10" fmla="*/ 0 60000 65536"/>
                <a:gd name="T11" fmla="*/ 0 60000 65536"/>
                <a:gd name="T12" fmla="*/ 0 60000 65536"/>
                <a:gd name="T13" fmla="*/ 0 60000 65536"/>
                <a:gd name="T14" fmla="*/ 0 60000 65536"/>
                <a:gd name="T15" fmla="*/ 0 w 441"/>
                <a:gd name="T16" fmla="*/ 0 h 537"/>
                <a:gd name="T17" fmla="*/ 441 w 441"/>
                <a:gd name="T18" fmla="*/ 537 h 537"/>
              </a:gdLst>
              <a:ahLst/>
              <a:cxnLst>
                <a:cxn ang="T10">
                  <a:pos x="T0" y="T1"/>
                </a:cxn>
                <a:cxn ang="T11">
                  <a:pos x="T2" y="T3"/>
                </a:cxn>
                <a:cxn ang="T12">
                  <a:pos x="T4" y="T5"/>
                </a:cxn>
                <a:cxn ang="T13">
                  <a:pos x="T6" y="T7"/>
                </a:cxn>
                <a:cxn ang="T14">
                  <a:pos x="T8" y="T9"/>
                </a:cxn>
              </a:cxnLst>
              <a:rect l="T15" t="T16" r="T17" b="T18"/>
              <a:pathLst>
                <a:path w="441" h="537">
                  <a:moveTo>
                    <a:pt x="0" y="0"/>
                  </a:moveTo>
                  <a:lnTo>
                    <a:pt x="441" y="517"/>
                  </a:lnTo>
                  <a:lnTo>
                    <a:pt x="430" y="537"/>
                  </a:lnTo>
                  <a:lnTo>
                    <a:pt x="0" y="22"/>
                  </a:lnTo>
                  <a:lnTo>
                    <a:pt x="0" y="0"/>
                  </a:lnTo>
                  <a:close/>
                </a:path>
              </a:pathLst>
            </a:custGeom>
            <a:solidFill>
              <a:srgbClr val="EFFFFF"/>
            </a:solidFill>
            <a:ln w="9525">
              <a:noFill/>
              <a:round/>
            </a:ln>
          </p:spPr>
          <p:txBody>
            <a:bodyPr/>
            <a:lstStyle/>
            <a:p>
              <a:endParaRPr lang="zh-CN" altLang="en-US"/>
            </a:p>
          </p:txBody>
        </p:sp>
      </p:grpSp>
      <p:grpSp>
        <p:nvGrpSpPr>
          <p:cNvPr id="3086" name="Group 115"/>
          <p:cNvGrpSpPr/>
          <p:nvPr/>
        </p:nvGrpSpPr>
        <p:grpSpPr bwMode="auto">
          <a:xfrm rot="-3214438">
            <a:off x="5506244" y="997744"/>
            <a:ext cx="425450" cy="436562"/>
            <a:chOff x="3481" y="3030"/>
            <a:chExt cx="1115" cy="1118"/>
          </a:xfrm>
        </p:grpSpPr>
        <p:sp>
          <p:nvSpPr>
            <p:cNvPr id="3127" name="Freeform 116"/>
            <p:cNvSpPr/>
            <p:nvPr/>
          </p:nvSpPr>
          <p:spPr bwMode="auto">
            <a:xfrm>
              <a:off x="3502" y="3068"/>
              <a:ext cx="1045" cy="1051"/>
            </a:xfrm>
            <a:custGeom>
              <a:avLst/>
              <a:gdLst>
                <a:gd name="T0" fmla="*/ 0 w 4179"/>
                <a:gd name="T1" fmla="*/ 0 h 4201"/>
                <a:gd name="T2" fmla="*/ 0 w 4179"/>
                <a:gd name="T3" fmla="*/ 0 h 4201"/>
                <a:gd name="T4" fmla="*/ 0 w 4179"/>
                <a:gd name="T5" fmla="*/ 0 h 4201"/>
                <a:gd name="T6" fmla="*/ 0 w 4179"/>
                <a:gd name="T7" fmla="*/ 0 h 4201"/>
                <a:gd name="T8" fmla="*/ 0 w 4179"/>
                <a:gd name="T9" fmla="*/ 0 h 4201"/>
                <a:gd name="T10" fmla="*/ 0 w 4179"/>
                <a:gd name="T11" fmla="*/ 0 h 4201"/>
                <a:gd name="T12" fmla="*/ 0 w 4179"/>
                <a:gd name="T13" fmla="*/ 0 h 4201"/>
                <a:gd name="T14" fmla="*/ 0 w 4179"/>
                <a:gd name="T15" fmla="*/ 0 h 4201"/>
                <a:gd name="T16" fmla="*/ 0 w 4179"/>
                <a:gd name="T17" fmla="*/ 0 h 4201"/>
                <a:gd name="T18" fmla="*/ 0 w 4179"/>
                <a:gd name="T19" fmla="*/ 0 h 4201"/>
                <a:gd name="T20" fmla="*/ 0 w 4179"/>
                <a:gd name="T21" fmla="*/ 0 h 4201"/>
                <a:gd name="T22" fmla="*/ 0 w 4179"/>
                <a:gd name="T23" fmla="*/ 0 h 4201"/>
                <a:gd name="T24" fmla="*/ 0 w 4179"/>
                <a:gd name="T25" fmla="*/ 0 h 4201"/>
                <a:gd name="T26" fmla="*/ 0 w 4179"/>
                <a:gd name="T27" fmla="*/ 0 h 4201"/>
                <a:gd name="T28" fmla="*/ 0 w 4179"/>
                <a:gd name="T29" fmla="*/ 0 h 4201"/>
                <a:gd name="T30" fmla="*/ 0 w 4179"/>
                <a:gd name="T31" fmla="*/ 0 h 4201"/>
                <a:gd name="T32" fmla="*/ 0 w 4179"/>
                <a:gd name="T33" fmla="*/ 0 h 4201"/>
                <a:gd name="T34" fmla="*/ 0 w 4179"/>
                <a:gd name="T35" fmla="*/ 0 h 4201"/>
                <a:gd name="T36" fmla="*/ 0 w 4179"/>
                <a:gd name="T37" fmla="*/ 0 h 4201"/>
                <a:gd name="T38" fmla="*/ 0 w 4179"/>
                <a:gd name="T39" fmla="*/ 0 h 4201"/>
                <a:gd name="T40" fmla="*/ 0 w 4179"/>
                <a:gd name="T41" fmla="*/ 0 h 4201"/>
                <a:gd name="T42" fmla="*/ 0 w 4179"/>
                <a:gd name="T43" fmla="*/ 0 h 4201"/>
                <a:gd name="T44" fmla="*/ 0 w 4179"/>
                <a:gd name="T45" fmla="*/ 0 h 4201"/>
                <a:gd name="T46" fmla="*/ 0 w 4179"/>
                <a:gd name="T47" fmla="*/ 0 h 4201"/>
                <a:gd name="T48" fmla="*/ 0 w 4179"/>
                <a:gd name="T49" fmla="*/ 0 h 4201"/>
                <a:gd name="T50" fmla="*/ 0 w 4179"/>
                <a:gd name="T51" fmla="*/ 0 h 4201"/>
                <a:gd name="T52" fmla="*/ 0 w 4179"/>
                <a:gd name="T53" fmla="*/ 0 h 4201"/>
                <a:gd name="T54" fmla="*/ 0 w 4179"/>
                <a:gd name="T55" fmla="*/ 0 h 4201"/>
                <a:gd name="T56" fmla="*/ 0 w 4179"/>
                <a:gd name="T57" fmla="*/ 0 h 4201"/>
                <a:gd name="T58" fmla="*/ 0 w 4179"/>
                <a:gd name="T59" fmla="*/ 0 h 4201"/>
                <a:gd name="T60" fmla="*/ 0 w 4179"/>
                <a:gd name="T61" fmla="*/ 0 h 4201"/>
                <a:gd name="T62" fmla="*/ 0 w 4179"/>
                <a:gd name="T63" fmla="*/ 0 h 4201"/>
                <a:gd name="T64" fmla="*/ 0 w 4179"/>
                <a:gd name="T65" fmla="*/ 0 h 42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9"/>
                <a:gd name="T100" fmla="*/ 0 h 4201"/>
                <a:gd name="T101" fmla="*/ 4179 w 4179"/>
                <a:gd name="T102" fmla="*/ 4201 h 42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ln>
          </p:spPr>
          <p:txBody>
            <a:bodyPr/>
            <a:lstStyle/>
            <a:p>
              <a:endParaRPr lang="zh-CN" altLang="en-US"/>
            </a:p>
          </p:txBody>
        </p:sp>
        <p:sp>
          <p:nvSpPr>
            <p:cNvPr id="3128" name="Freeform 117"/>
            <p:cNvSpPr/>
            <p:nvPr/>
          </p:nvSpPr>
          <p:spPr bwMode="auto">
            <a:xfrm>
              <a:off x="3621" y="3064"/>
              <a:ext cx="33" cy="5"/>
            </a:xfrm>
            <a:custGeom>
              <a:avLst/>
              <a:gdLst>
                <a:gd name="T0" fmla="*/ 0 w 133"/>
                <a:gd name="T1" fmla="*/ 0 h 20"/>
                <a:gd name="T2" fmla="*/ 0 w 133"/>
                <a:gd name="T3" fmla="*/ 0 h 20"/>
                <a:gd name="T4" fmla="*/ 0 w 133"/>
                <a:gd name="T5" fmla="*/ 0 h 20"/>
                <a:gd name="T6" fmla="*/ 0 w 133"/>
                <a:gd name="T7" fmla="*/ 0 h 20"/>
                <a:gd name="T8" fmla="*/ 0 w 133"/>
                <a:gd name="T9" fmla="*/ 0 h 20"/>
                <a:gd name="T10" fmla="*/ 0 w 133"/>
                <a:gd name="T11" fmla="*/ 0 h 20"/>
                <a:gd name="T12" fmla="*/ 0 60000 65536"/>
                <a:gd name="T13" fmla="*/ 0 60000 65536"/>
                <a:gd name="T14" fmla="*/ 0 60000 65536"/>
                <a:gd name="T15" fmla="*/ 0 60000 65536"/>
                <a:gd name="T16" fmla="*/ 0 60000 65536"/>
                <a:gd name="T17" fmla="*/ 0 60000 65536"/>
                <a:gd name="T18" fmla="*/ 0 w 133"/>
                <a:gd name="T19" fmla="*/ 0 h 20"/>
                <a:gd name="T20" fmla="*/ 133 w 133"/>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33" h="20">
                  <a:moveTo>
                    <a:pt x="133" y="11"/>
                  </a:moveTo>
                  <a:lnTo>
                    <a:pt x="126" y="0"/>
                  </a:lnTo>
                  <a:lnTo>
                    <a:pt x="0" y="20"/>
                  </a:lnTo>
                  <a:lnTo>
                    <a:pt x="3" y="20"/>
                  </a:lnTo>
                  <a:lnTo>
                    <a:pt x="6" y="20"/>
                  </a:lnTo>
                  <a:lnTo>
                    <a:pt x="133" y="11"/>
                  </a:lnTo>
                  <a:close/>
                </a:path>
              </a:pathLst>
            </a:custGeom>
            <a:solidFill>
              <a:srgbClr val="000000"/>
            </a:solidFill>
            <a:ln w="9525">
              <a:noFill/>
              <a:round/>
            </a:ln>
          </p:spPr>
          <p:txBody>
            <a:bodyPr/>
            <a:lstStyle/>
            <a:p>
              <a:endParaRPr lang="zh-CN" altLang="en-US"/>
            </a:p>
          </p:txBody>
        </p:sp>
        <p:sp>
          <p:nvSpPr>
            <p:cNvPr id="3129" name="Freeform 118"/>
            <p:cNvSpPr/>
            <p:nvPr/>
          </p:nvSpPr>
          <p:spPr bwMode="auto">
            <a:xfrm>
              <a:off x="3611" y="3067"/>
              <a:ext cx="246" cy="96"/>
            </a:xfrm>
            <a:custGeom>
              <a:avLst/>
              <a:gdLst>
                <a:gd name="T0" fmla="*/ 0 w 986"/>
                <a:gd name="T1" fmla="*/ 0 h 386"/>
                <a:gd name="T2" fmla="*/ 0 w 986"/>
                <a:gd name="T3" fmla="*/ 0 h 386"/>
                <a:gd name="T4" fmla="*/ 0 w 986"/>
                <a:gd name="T5" fmla="*/ 0 h 386"/>
                <a:gd name="T6" fmla="*/ 0 w 986"/>
                <a:gd name="T7" fmla="*/ 0 h 386"/>
                <a:gd name="T8" fmla="*/ 0 w 986"/>
                <a:gd name="T9" fmla="*/ 0 h 386"/>
                <a:gd name="T10" fmla="*/ 0 w 986"/>
                <a:gd name="T11" fmla="*/ 0 h 386"/>
                <a:gd name="T12" fmla="*/ 0 w 986"/>
                <a:gd name="T13" fmla="*/ 0 h 386"/>
                <a:gd name="T14" fmla="*/ 0 w 986"/>
                <a:gd name="T15" fmla="*/ 0 h 386"/>
                <a:gd name="T16" fmla="*/ 0 w 986"/>
                <a:gd name="T17" fmla="*/ 0 h 386"/>
                <a:gd name="T18" fmla="*/ 0 w 986"/>
                <a:gd name="T19" fmla="*/ 0 h 3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386"/>
                <a:gd name="T32" fmla="*/ 986 w 986"/>
                <a:gd name="T33" fmla="*/ 386 h 3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ln>
          </p:spPr>
          <p:txBody>
            <a:bodyPr/>
            <a:lstStyle/>
            <a:p>
              <a:endParaRPr lang="zh-CN" altLang="en-US"/>
            </a:p>
          </p:txBody>
        </p:sp>
        <p:sp>
          <p:nvSpPr>
            <p:cNvPr id="3130" name="Freeform 119"/>
            <p:cNvSpPr/>
            <p:nvPr/>
          </p:nvSpPr>
          <p:spPr bwMode="auto">
            <a:xfrm>
              <a:off x="3648" y="3044"/>
              <a:ext cx="146" cy="20"/>
            </a:xfrm>
            <a:custGeom>
              <a:avLst/>
              <a:gdLst>
                <a:gd name="T0" fmla="*/ 0 w 580"/>
                <a:gd name="T1" fmla="*/ 0 h 81"/>
                <a:gd name="T2" fmla="*/ 0 w 580"/>
                <a:gd name="T3" fmla="*/ 0 h 81"/>
                <a:gd name="T4" fmla="*/ 0 w 580"/>
                <a:gd name="T5" fmla="*/ 0 h 81"/>
                <a:gd name="T6" fmla="*/ 0 w 580"/>
                <a:gd name="T7" fmla="*/ 0 h 81"/>
                <a:gd name="T8" fmla="*/ 0 60000 65536"/>
                <a:gd name="T9" fmla="*/ 0 60000 65536"/>
                <a:gd name="T10" fmla="*/ 0 60000 65536"/>
                <a:gd name="T11" fmla="*/ 0 60000 65536"/>
                <a:gd name="T12" fmla="*/ 0 w 580"/>
                <a:gd name="T13" fmla="*/ 0 h 81"/>
                <a:gd name="T14" fmla="*/ 580 w 580"/>
                <a:gd name="T15" fmla="*/ 81 h 81"/>
              </a:gdLst>
              <a:ahLst/>
              <a:cxnLst>
                <a:cxn ang="T8">
                  <a:pos x="T0" y="T1"/>
                </a:cxn>
                <a:cxn ang="T9">
                  <a:pos x="T2" y="T3"/>
                </a:cxn>
                <a:cxn ang="T10">
                  <a:pos x="T4" y="T5"/>
                </a:cxn>
                <a:cxn ang="T11">
                  <a:pos x="T6" y="T7"/>
                </a:cxn>
              </a:cxnLst>
              <a:rect l="T12" t="T13" r="T14" b="T15"/>
              <a:pathLst>
                <a:path w="580" h="81">
                  <a:moveTo>
                    <a:pt x="0" y="60"/>
                  </a:moveTo>
                  <a:lnTo>
                    <a:pt x="16" y="81"/>
                  </a:lnTo>
                  <a:lnTo>
                    <a:pt x="580" y="0"/>
                  </a:lnTo>
                  <a:lnTo>
                    <a:pt x="0" y="60"/>
                  </a:lnTo>
                  <a:close/>
                </a:path>
              </a:pathLst>
            </a:custGeom>
            <a:solidFill>
              <a:srgbClr val="4F6882"/>
            </a:solidFill>
            <a:ln w="9525">
              <a:noFill/>
              <a:round/>
            </a:ln>
          </p:spPr>
          <p:txBody>
            <a:bodyPr/>
            <a:lstStyle/>
            <a:p>
              <a:endParaRPr lang="zh-CN" altLang="en-US"/>
            </a:p>
          </p:txBody>
        </p:sp>
        <p:sp>
          <p:nvSpPr>
            <p:cNvPr id="3131" name="Freeform 120"/>
            <p:cNvSpPr/>
            <p:nvPr/>
          </p:nvSpPr>
          <p:spPr bwMode="auto">
            <a:xfrm>
              <a:off x="3794" y="3044"/>
              <a:ext cx="59" cy="60"/>
            </a:xfrm>
            <a:custGeom>
              <a:avLst/>
              <a:gdLst>
                <a:gd name="T0" fmla="*/ 0 w 240"/>
                <a:gd name="T1" fmla="*/ 0 h 238"/>
                <a:gd name="T2" fmla="*/ 0 w 240"/>
                <a:gd name="T3" fmla="*/ 0 h 238"/>
                <a:gd name="T4" fmla="*/ 0 w 240"/>
                <a:gd name="T5" fmla="*/ 0 h 238"/>
                <a:gd name="T6" fmla="*/ 0 w 240"/>
                <a:gd name="T7" fmla="*/ 0 h 238"/>
                <a:gd name="T8" fmla="*/ 0 60000 65536"/>
                <a:gd name="T9" fmla="*/ 0 60000 65536"/>
                <a:gd name="T10" fmla="*/ 0 60000 65536"/>
                <a:gd name="T11" fmla="*/ 0 60000 65536"/>
                <a:gd name="T12" fmla="*/ 0 w 240"/>
                <a:gd name="T13" fmla="*/ 0 h 238"/>
                <a:gd name="T14" fmla="*/ 240 w 240"/>
                <a:gd name="T15" fmla="*/ 238 h 238"/>
              </a:gdLst>
              <a:ahLst/>
              <a:cxnLst>
                <a:cxn ang="T8">
                  <a:pos x="T0" y="T1"/>
                </a:cxn>
                <a:cxn ang="T9">
                  <a:pos x="T2" y="T3"/>
                </a:cxn>
                <a:cxn ang="T10">
                  <a:pos x="T4" y="T5"/>
                </a:cxn>
                <a:cxn ang="T11">
                  <a:pos x="T6" y="T7"/>
                </a:cxn>
              </a:cxnLst>
              <a:rect l="T12" t="T13" r="T14" b="T15"/>
              <a:pathLst>
                <a:path w="240" h="238">
                  <a:moveTo>
                    <a:pt x="240" y="238"/>
                  </a:moveTo>
                  <a:lnTo>
                    <a:pt x="0" y="0"/>
                  </a:lnTo>
                  <a:lnTo>
                    <a:pt x="117" y="157"/>
                  </a:lnTo>
                  <a:lnTo>
                    <a:pt x="240" y="238"/>
                  </a:lnTo>
                  <a:close/>
                </a:path>
              </a:pathLst>
            </a:custGeom>
            <a:solidFill>
              <a:srgbClr val="4F6882"/>
            </a:solidFill>
            <a:ln w="9525">
              <a:noFill/>
              <a:round/>
            </a:ln>
          </p:spPr>
          <p:txBody>
            <a:bodyPr/>
            <a:lstStyle/>
            <a:p>
              <a:endParaRPr lang="zh-CN" altLang="en-US"/>
            </a:p>
          </p:txBody>
        </p:sp>
        <p:sp>
          <p:nvSpPr>
            <p:cNvPr id="3132" name="Freeform 121"/>
            <p:cNvSpPr/>
            <p:nvPr/>
          </p:nvSpPr>
          <p:spPr bwMode="auto">
            <a:xfrm>
              <a:off x="3823" y="3083"/>
              <a:ext cx="30" cy="22"/>
            </a:xfrm>
            <a:custGeom>
              <a:avLst/>
              <a:gdLst>
                <a:gd name="T0" fmla="*/ 0 w 123"/>
                <a:gd name="T1" fmla="*/ 0 h 87"/>
                <a:gd name="T2" fmla="*/ 0 w 123"/>
                <a:gd name="T3" fmla="*/ 0 h 87"/>
                <a:gd name="T4" fmla="*/ 0 w 123"/>
                <a:gd name="T5" fmla="*/ 0 h 87"/>
                <a:gd name="T6" fmla="*/ 0 w 123"/>
                <a:gd name="T7" fmla="*/ 0 h 87"/>
                <a:gd name="T8" fmla="*/ 0 60000 65536"/>
                <a:gd name="T9" fmla="*/ 0 60000 65536"/>
                <a:gd name="T10" fmla="*/ 0 60000 65536"/>
                <a:gd name="T11" fmla="*/ 0 60000 65536"/>
                <a:gd name="T12" fmla="*/ 0 w 123"/>
                <a:gd name="T13" fmla="*/ 0 h 87"/>
                <a:gd name="T14" fmla="*/ 123 w 123"/>
                <a:gd name="T15" fmla="*/ 87 h 87"/>
              </a:gdLst>
              <a:ahLst/>
              <a:cxnLst>
                <a:cxn ang="T8">
                  <a:pos x="T0" y="T1"/>
                </a:cxn>
                <a:cxn ang="T9">
                  <a:pos x="T2" y="T3"/>
                </a:cxn>
                <a:cxn ang="T10">
                  <a:pos x="T4" y="T5"/>
                </a:cxn>
                <a:cxn ang="T11">
                  <a:pos x="T6" y="T7"/>
                </a:cxn>
              </a:cxnLst>
              <a:rect l="T12" t="T13" r="T14" b="T15"/>
              <a:pathLst>
                <a:path w="123" h="87">
                  <a:moveTo>
                    <a:pt x="65" y="87"/>
                  </a:moveTo>
                  <a:lnTo>
                    <a:pt x="123" y="81"/>
                  </a:lnTo>
                  <a:lnTo>
                    <a:pt x="0" y="0"/>
                  </a:lnTo>
                  <a:lnTo>
                    <a:pt x="65" y="87"/>
                  </a:lnTo>
                  <a:close/>
                </a:path>
              </a:pathLst>
            </a:custGeom>
            <a:solidFill>
              <a:srgbClr val="60915E"/>
            </a:solidFill>
            <a:ln w="9525">
              <a:noFill/>
              <a:round/>
            </a:ln>
          </p:spPr>
          <p:txBody>
            <a:bodyPr/>
            <a:lstStyle/>
            <a:p>
              <a:endParaRPr lang="zh-CN" altLang="en-US"/>
            </a:p>
          </p:txBody>
        </p:sp>
        <p:sp>
          <p:nvSpPr>
            <p:cNvPr id="3133" name="Freeform 122"/>
            <p:cNvSpPr/>
            <p:nvPr/>
          </p:nvSpPr>
          <p:spPr bwMode="auto">
            <a:xfrm>
              <a:off x="3652" y="3044"/>
              <a:ext cx="171" cy="39"/>
            </a:xfrm>
            <a:custGeom>
              <a:avLst/>
              <a:gdLst>
                <a:gd name="T0" fmla="*/ 0 w 681"/>
                <a:gd name="T1" fmla="*/ 0 h 157"/>
                <a:gd name="T2" fmla="*/ 0 w 681"/>
                <a:gd name="T3" fmla="*/ 0 h 157"/>
                <a:gd name="T4" fmla="*/ 0 w 681"/>
                <a:gd name="T5" fmla="*/ 0 h 157"/>
                <a:gd name="T6" fmla="*/ 0 w 681"/>
                <a:gd name="T7" fmla="*/ 0 h 157"/>
                <a:gd name="T8" fmla="*/ 0 w 681"/>
                <a:gd name="T9" fmla="*/ 0 h 157"/>
                <a:gd name="T10" fmla="*/ 0 w 681"/>
                <a:gd name="T11" fmla="*/ 0 h 157"/>
                <a:gd name="T12" fmla="*/ 0 60000 65536"/>
                <a:gd name="T13" fmla="*/ 0 60000 65536"/>
                <a:gd name="T14" fmla="*/ 0 60000 65536"/>
                <a:gd name="T15" fmla="*/ 0 60000 65536"/>
                <a:gd name="T16" fmla="*/ 0 60000 65536"/>
                <a:gd name="T17" fmla="*/ 0 60000 65536"/>
                <a:gd name="T18" fmla="*/ 0 w 681"/>
                <a:gd name="T19" fmla="*/ 0 h 157"/>
                <a:gd name="T20" fmla="*/ 681 w 681"/>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681" h="157">
                  <a:moveTo>
                    <a:pt x="534" y="60"/>
                  </a:moveTo>
                  <a:lnTo>
                    <a:pt x="681" y="157"/>
                  </a:lnTo>
                  <a:lnTo>
                    <a:pt x="564" y="0"/>
                  </a:lnTo>
                  <a:lnTo>
                    <a:pt x="0" y="81"/>
                  </a:lnTo>
                  <a:lnTo>
                    <a:pt x="7" y="92"/>
                  </a:lnTo>
                  <a:lnTo>
                    <a:pt x="534" y="60"/>
                  </a:lnTo>
                  <a:close/>
                </a:path>
              </a:pathLst>
            </a:custGeom>
            <a:solidFill>
              <a:srgbClr val="26423F"/>
            </a:solidFill>
            <a:ln w="9525">
              <a:noFill/>
              <a:round/>
            </a:ln>
          </p:spPr>
          <p:txBody>
            <a:bodyPr/>
            <a:lstStyle/>
            <a:p>
              <a:endParaRPr lang="zh-CN" altLang="en-US"/>
            </a:p>
          </p:txBody>
        </p:sp>
        <p:sp>
          <p:nvSpPr>
            <p:cNvPr id="3134" name="Freeform 123"/>
            <p:cNvSpPr/>
            <p:nvPr/>
          </p:nvSpPr>
          <p:spPr bwMode="auto">
            <a:xfrm>
              <a:off x="3654" y="3059"/>
              <a:ext cx="185" cy="60"/>
            </a:xfrm>
            <a:custGeom>
              <a:avLst/>
              <a:gdLst>
                <a:gd name="T0" fmla="*/ 0 w 739"/>
                <a:gd name="T1" fmla="*/ 0 h 238"/>
                <a:gd name="T2" fmla="*/ 0 w 739"/>
                <a:gd name="T3" fmla="*/ 0 h 238"/>
                <a:gd name="T4" fmla="*/ 0 w 739"/>
                <a:gd name="T5" fmla="*/ 0 h 238"/>
                <a:gd name="T6" fmla="*/ 0 w 739"/>
                <a:gd name="T7" fmla="*/ 0 h 238"/>
                <a:gd name="T8" fmla="*/ 0 w 739"/>
                <a:gd name="T9" fmla="*/ 0 h 238"/>
                <a:gd name="T10" fmla="*/ 0 w 739"/>
                <a:gd name="T11" fmla="*/ 0 h 238"/>
                <a:gd name="T12" fmla="*/ 0 60000 65536"/>
                <a:gd name="T13" fmla="*/ 0 60000 65536"/>
                <a:gd name="T14" fmla="*/ 0 60000 65536"/>
                <a:gd name="T15" fmla="*/ 0 60000 65536"/>
                <a:gd name="T16" fmla="*/ 0 60000 65536"/>
                <a:gd name="T17" fmla="*/ 0 60000 65536"/>
                <a:gd name="T18" fmla="*/ 0 w 739"/>
                <a:gd name="T19" fmla="*/ 0 h 238"/>
                <a:gd name="T20" fmla="*/ 739 w 739"/>
                <a:gd name="T21" fmla="*/ 238 h 238"/>
              </a:gdLst>
              <a:ahLst/>
              <a:cxnLst>
                <a:cxn ang="T12">
                  <a:pos x="T0" y="T1"/>
                </a:cxn>
                <a:cxn ang="T13">
                  <a:pos x="T2" y="T3"/>
                </a:cxn>
                <a:cxn ang="T14">
                  <a:pos x="T4" y="T5"/>
                </a:cxn>
                <a:cxn ang="T15">
                  <a:pos x="T6" y="T7"/>
                </a:cxn>
                <a:cxn ang="T16">
                  <a:pos x="T8" y="T9"/>
                </a:cxn>
                <a:cxn ang="T17">
                  <a:pos x="T10" y="T11"/>
                </a:cxn>
              </a:cxnLst>
              <a:rect l="T18" t="T19" r="T20" b="T21"/>
              <a:pathLst>
                <a:path w="739" h="238">
                  <a:moveTo>
                    <a:pt x="527" y="0"/>
                  </a:moveTo>
                  <a:lnTo>
                    <a:pt x="0" y="32"/>
                  </a:lnTo>
                  <a:lnTo>
                    <a:pt x="155" y="238"/>
                  </a:lnTo>
                  <a:lnTo>
                    <a:pt x="739" y="184"/>
                  </a:lnTo>
                  <a:lnTo>
                    <a:pt x="674" y="97"/>
                  </a:lnTo>
                  <a:lnTo>
                    <a:pt x="527" y="0"/>
                  </a:lnTo>
                  <a:close/>
                </a:path>
              </a:pathLst>
            </a:custGeom>
            <a:solidFill>
              <a:srgbClr val="33593A"/>
            </a:solidFill>
            <a:ln w="9525">
              <a:noFill/>
              <a:round/>
            </a:ln>
          </p:spPr>
          <p:txBody>
            <a:bodyPr/>
            <a:lstStyle/>
            <a:p>
              <a:endParaRPr lang="zh-CN" altLang="en-US"/>
            </a:p>
          </p:txBody>
        </p:sp>
        <p:sp>
          <p:nvSpPr>
            <p:cNvPr id="3135" name="Freeform 124"/>
            <p:cNvSpPr/>
            <p:nvPr/>
          </p:nvSpPr>
          <p:spPr bwMode="auto">
            <a:xfrm>
              <a:off x="3945" y="3224"/>
              <a:ext cx="25" cy="26"/>
            </a:xfrm>
            <a:custGeom>
              <a:avLst/>
              <a:gdLst>
                <a:gd name="T0" fmla="*/ 0 w 101"/>
                <a:gd name="T1" fmla="*/ 0 h 103"/>
                <a:gd name="T2" fmla="*/ 0 w 101"/>
                <a:gd name="T3" fmla="*/ 0 h 103"/>
                <a:gd name="T4" fmla="*/ 0 w 101"/>
                <a:gd name="T5" fmla="*/ 0 h 103"/>
                <a:gd name="T6" fmla="*/ 0 w 101"/>
                <a:gd name="T7" fmla="*/ 0 h 103"/>
                <a:gd name="T8" fmla="*/ 0 w 101"/>
                <a:gd name="T9" fmla="*/ 0 h 103"/>
                <a:gd name="T10" fmla="*/ 0 60000 65536"/>
                <a:gd name="T11" fmla="*/ 0 60000 65536"/>
                <a:gd name="T12" fmla="*/ 0 60000 65536"/>
                <a:gd name="T13" fmla="*/ 0 60000 65536"/>
                <a:gd name="T14" fmla="*/ 0 60000 65536"/>
                <a:gd name="T15" fmla="*/ 0 w 101"/>
                <a:gd name="T16" fmla="*/ 0 h 103"/>
                <a:gd name="T17" fmla="*/ 101 w 101"/>
                <a:gd name="T18" fmla="*/ 103 h 103"/>
              </a:gdLst>
              <a:ahLst/>
              <a:cxnLst>
                <a:cxn ang="T10">
                  <a:pos x="T0" y="T1"/>
                </a:cxn>
                <a:cxn ang="T11">
                  <a:pos x="T2" y="T3"/>
                </a:cxn>
                <a:cxn ang="T12">
                  <a:pos x="T4" y="T5"/>
                </a:cxn>
                <a:cxn ang="T13">
                  <a:pos x="T6" y="T7"/>
                </a:cxn>
                <a:cxn ang="T14">
                  <a:pos x="T8" y="T9"/>
                </a:cxn>
              </a:cxnLst>
              <a:rect l="T15" t="T16" r="T17" b="T18"/>
              <a:pathLst>
                <a:path w="101" h="103">
                  <a:moveTo>
                    <a:pt x="76" y="103"/>
                  </a:moveTo>
                  <a:lnTo>
                    <a:pt x="101" y="98"/>
                  </a:lnTo>
                  <a:lnTo>
                    <a:pt x="28" y="0"/>
                  </a:lnTo>
                  <a:lnTo>
                    <a:pt x="0" y="3"/>
                  </a:lnTo>
                  <a:lnTo>
                    <a:pt x="76" y="103"/>
                  </a:lnTo>
                  <a:close/>
                </a:path>
              </a:pathLst>
            </a:custGeom>
            <a:solidFill>
              <a:srgbClr val="000000"/>
            </a:solidFill>
            <a:ln w="9525">
              <a:noFill/>
              <a:round/>
            </a:ln>
          </p:spPr>
          <p:txBody>
            <a:bodyPr/>
            <a:lstStyle/>
            <a:p>
              <a:endParaRPr lang="zh-CN" altLang="en-US"/>
            </a:p>
          </p:txBody>
        </p:sp>
        <p:sp>
          <p:nvSpPr>
            <p:cNvPr id="3136" name="Freeform 125"/>
            <p:cNvSpPr/>
            <p:nvPr/>
          </p:nvSpPr>
          <p:spPr bwMode="auto">
            <a:xfrm>
              <a:off x="3724" y="3184"/>
              <a:ext cx="240" cy="99"/>
            </a:xfrm>
            <a:custGeom>
              <a:avLst/>
              <a:gdLst>
                <a:gd name="T0" fmla="*/ 0 w 961"/>
                <a:gd name="T1" fmla="*/ 0 h 397"/>
                <a:gd name="T2" fmla="*/ 0 w 961"/>
                <a:gd name="T3" fmla="*/ 0 h 397"/>
                <a:gd name="T4" fmla="*/ 0 w 961"/>
                <a:gd name="T5" fmla="*/ 0 h 397"/>
                <a:gd name="T6" fmla="*/ 0 w 961"/>
                <a:gd name="T7" fmla="*/ 0 h 397"/>
                <a:gd name="T8" fmla="*/ 0 w 961"/>
                <a:gd name="T9" fmla="*/ 0 h 397"/>
                <a:gd name="T10" fmla="*/ 0 w 961"/>
                <a:gd name="T11" fmla="*/ 0 h 397"/>
                <a:gd name="T12" fmla="*/ 0 w 961"/>
                <a:gd name="T13" fmla="*/ 0 h 397"/>
                <a:gd name="T14" fmla="*/ 0 60000 65536"/>
                <a:gd name="T15" fmla="*/ 0 60000 65536"/>
                <a:gd name="T16" fmla="*/ 0 60000 65536"/>
                <a:gd name="T17" fmla="*/ 0 60000 65536"/>
                <a:gd name="T18" fmla="*/ 0 60000 65536"/>
                <a:gd name="T19" fmla="*/ 0 60000 65536"/>
                <a:gd name="T20" fmla="*/ 0 60000 65536"/>
                <a:gd name="T21" fmla="*/ 0 w 961"/>
                <a:gd name="T22" fmla="*/ 0 h 397"/>
                <a:gd name="T23" fmla="*/ 961 w 96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ln>
          </p:spPr>
          <p:txBody>
            <a:bodyPr/>
            <a:lstStyle/>
            <a:p>
              <a:endParaRPr lang="zh-CN" altLang="en-US"/>
            </a:p>
          </p:txBody>
        </p:sp>
        <p:sp>
          <p:nvSpPr>
            <p:cNvPr id="3137" name="Freeform 126"/>
            <p:cNvSpPr/>
            <p:nvPr/>
          </p:nvSpPr>
          <p:spPr bwMode="auto">
            <a:xfrm>
              <a:off x="3899" y="3163"/>
              <a:ext cx="7" cy="1"/>
            </a:xfrm>
            <a:custGeom>
              <a:avLst/>
              <a:gdLst>
                <a:gd name="T0" fmla="*/ 0 w 30"/>
                <a:gd name="T1" fmla="*/ 0 h 2"/>
                <a:gd name="T2" fmla="*/ 0 w 30"/>
                <a:gd name="T3" fmla="*/ 1 h 2"/>
                <a:gd name="T4" fmla="*/ 0 w 30"/>
                <a:gd name="T5" fmla="*/ 1 h 2"/>
                <a:gd name="T6" fmla="*/ 0 w 30"/>
                <a:gd name="T7" fmla="*/ 0 h 2"/>
                <a:gd name="T8" fmla="*/ 0 60000 65536"/>
                <a:gd name="T9" fmla="*/ 0 60000 65536"/>
                <a:gd name="T10" fmla="*/ 0 60000 65536"/>
                <a:gd name="T11" fmla="*/ 0 60000 65536"/>
                <a:gd name="T12" fmla="*/ 0 w 30"/>
                <a:gd name="T13" fmla="*/ 0 h 2"/>
                <a:gd name="T14" fmla="*/ 30 w 30"/>
                <a:gd name="T15" fmla="*/ 2 h 2"/>
              </a:gdLst>
              <a:ahLst/>
              <a:cxnLst>
                <a:cxn ang="T8">
                  <a:pos x="T0" y="T1"/>
                </a:cxn>
                <a:cxn ang="T9">
                  <a:pos x="T2" y="T3"/>
                </a:cxn>
                <a:cxn ang="T10">
                  <a:pos x="T4" y="T5"/>
                </a:cxn>
                <a:cxn ang="T11">
                  <a:pos x="T6" y="T7"/>
                </a:cxn>
              </a:cxnLst>
              <a:rect l="T12" t="T13" r="T14" b="T15"/>
              <a:pathLst>
                <a:path w="30" h="2">
                  <a:moveTo>
                    <a:pt x="30" y="0"/>
                  </a:moveTo>
                  <a:lnTo>
                    <a:pt x="0" y="2"/>
                  </a:lnTo>
                  <a:lnTo>
                    <a:pt x="3" y="2"/>
                  </a:lnTo>
                  <a:lnTo>
                    <a:pt x="30" y="0"/>
                  </a:lnTo>
                  <a:close/>
                </a:path>
              </a:pathLst>
            </a:custGeom>
            <a:solidFill>
              <a:srgbClr val="4F6882"/>
            </a:solidFill>
            <a:ln w="9525">
              <a:noFill/>
              <a:round/>
            </a:ln>
          </p:spPr>
          <p:txBody>
            <a:bodyPr/>
            <a:lstStyle/>
            <a:p>
              <a:endParaRPr lang="zh-CN" altLang="en-US"/>
            </a:p>
          </p:txBody>
        </p:sp>
        <p:sp>
          <p:nvSpPr>
            <p:cNvPr id="3138" name="Freeform 127"/>
            <p:cNvSpPr/>
            <p:nvPr/>
          </p:nvSpPr>
          <p:spPr bwMode="auto">
            <a:xfrm>
              <a:off x="3906" y="3163"/>
              <a:ext cx="60" cy="61"/>
            </a:xfrm>
            <a:custGeom>
              <a:avLst/>
              <a:gdLst>
                <a:gd name="T0" fmla="*/ 0 w 239"/>
                <a:gd name="T1" fmla="*/ 0 h 244"/>
                <a:gd name="T2" fmla="*/ 0 w 239"/>
                <a:gd name="T3" fmla="*/ 0 h 244"/>
                <a:gd name="T4" fmla="*/ 0 w 239"/>
                <a:gd name="T5" fmla="*/ 0 h 244"/>
                <a:gd name="T6" fmla="*/ 0 w 239"/>
                <a:gd name="T7" fmla="*/ 0 h 244"/>
                <a:gd name="T8" fmla="*/ 0 60000 65536"/>
                <a:gd name="T9" fmla="*/ 0 60000 65536"/>
                <a:gd name="T10" fmla="*/ 0 60000 65536"/>
                <a:gd name="T11" fmla="*/ 0 60000 65536"/>
                <a:gd name="T12" fmla="*/ 0 w 239"/>
                <a:gd name="T13" fmla="*/ 0 h 244"/>
                <a:gd name="T14" fmla="*/ 239 w 239"/>
                <a:gd name="T15" fmla="*/ 244 h 244"/>
              </a:gdLst>
              <a:ahLst/>
              <a:cxnLst>
                <a:cxn ang="T8">
                  <a:pos x="T0" y="T1"/>
                </a:cxn>
                <a:cxn ang="T9">
                  <a:pos x="T2" y="T3"/>
                </a:cxn>
                <a:cxn ang="T10">
                  <a:pos x="T4" y="T5"/>
                </a:cxn>
                <a:cxn ang="T11">
                  <a:pos x="T6" y="T7"/>
                </a:cxn>
              </a:cxnLst>
              <a:rect l="T12" t="T13" r="T14" b="T15"/>
              <a:pathLst>
                <a:path w="239" h="244">
                  <a:moveTo>
                    <a:pt x="239" y="238"/>
                  </a:moveTo>
                  <a:lnTo>
                    <a:pt x="0" y="0"/>
                  </a:lnTo>
                  <a:lnTo>
                    <a:pt x="182" y="244"/>
                  </a:lnTo>
                  <a:lnTo>
                    <a:pt x="239" y="238"/>
                  </a:lnTo>
                  <a:close/>
                </a:path>
              </a:pathLst>
            </a:custGeom>
            <a:solidFill>
              <a:srgbClr val="4F6882"/>
            </a:solidFill>
            <a:ln w="9525">
              <a:noFill/>
              <a:round/>
            </a:ln>
          </p:spPr>
          <p:txBody>
            <a:bodyPr/>
            <a:lstStyle/>
            <a:p>
              <a:endParaRPr lang="zh-CN" altLang="en-US"/>
            </a:p>
          </p:txBody>
        </p:sp>
        <p:sp>
          <p:nvSpPr>
            <p:cNvPr id="3139" name="Freeform 128"/>
            <p:cNvSpPr/>
            <p:nvPr/>
          </p:nvSpPr>
          <p:spPr bwMode="auto">
            <a:xfrm>
              <a:off x="3761" y="3164"/>
              <a:ext cx="138" cy="20"/>
            </a:xfrm>
            <a:custGeom>
              <a:avLst/>
              <a:gdLst>
                <a:gd name="T0" fmla="*/ 0 w 554"/>
                <a:gd name="T1" fmla="*/ 0 h 79"/>
                <a:gd name="T2" fmla="*/ 0 w 554"/>
                <a:gd name="T3" fmla="*/ 0 h 79"/>
                <a:gd name="T4" fmla="*/ 0 w 554"/>
                <a:gd name="T5" fmla="*/ 0 h 79"/>
                <a:gd name="T6" fmla="*/ 0 w 554"/>
                <a:gd name="T7" fmla="*/ 0 h 79"/>
                <a:gd name="T8" fmla="*/ 0 w 554"/>
                <a:gd name="T9" fmla="*/ 0 h 79"/>
                <a:gd name="T10" fmla="*/ 0 60000 65536"/>
                <a:gd name="T11" fmla="*/ 0 60000 65536"/>
                <a:gd name="T12" fmla="*/ 0 60000 65536"/>
                <a:gd name="T13" fmla="*/ 0 60000 65536"/>
                <a:gd name="T14" fmla="*/ 0 60000 65536"/>
                <a:gd name="T15" fmla="*/ 0 w 554"/>
                <a:gd name="T16" fmla="*/ 0 h 79"/>
                <a:gd name="T17" fmla="*/ 554 w 554"/>
                <a:gd name="T18" fmla="*/ 79 h 79"/>
              </a:gdLst>
              <a:ahLst/>
              <a:cxnLst>
                <a:cxn ang="T10">
                  <a:pos x="T0" y="T1"/>
                </a:cxn>
                <a:cxn ang="T11">
                  <a:pos x="T2" y="T3"/>
                </a:cxn>
                <a:cxn ang="T12">
                  <a:pos x="T4" y="T5"/>
                </a:cxn>
                <a:cxn ang="T13">
                  <a:pos x="T6" y="T7"/>
                </a:cxn>
                <a:cxn ang="T14">
                  <a:pos x="T8" y="T9"/>
                </a:cxn>
              </a:cxnLst>
              <a:rect l="T15" t="T16" r="T17" b="T18"/>
              <a:pathLst>
                <a:path w="554" h="79">
                  <a:moveTo>
                    <a:pt x="14" y="79"/>
                  </a:moveTo>
                  <a:lnTo>
                    <a:pt x="554" y="0"/>
                  </a:lnTo>
                  <a:lnTo>
                    <a:pt x="551" y="0"/>
                  </a:lnTo>
                  <a:lnTo>
                    <a:pt x="0" y="58"/>
                  </a:lnTo>
                  <a:lnTo>
                    <a:pt x="14" y="79"/>
                  </a:lnTo>
                  <a:close/>
                </a:path>
              </a:pathLst>
            </a:custGeom>
            <a:solidFill>
              <a:srgbClr val="60915E"/>
            </a:solidFill>
            <a:ln w="9525">
              <a:noFill/>
              <a:round/>
            </a:ln>
          </p:spPr>
          <p:txBody>
            <a:bodyPr/>
            <a:lstStyle/>
            <a:p>
              <a:endParaRPr lang="zh-CN" altLang="en-US"/>
            </a:p>
          </p:txBody>
        </p:sp>
        <p:sp>
          <p:nvSpPr>
            <p:cNvPr id="3140" name="Freeform 129"/>
            <p:cNvSpPr/>
            <p:nvPr/>
          </p:nvSpPr>
          <p:spPr bwMode="auto">
            <a:xfrm>
              <a:off x="3899" y="3163"/>
              <a:ext cx="53" cy="62"/>
            </a:xfrm>
            <a:custGeom>
              <a:avLst/>
              <a:gdLst>
                <a:gd name="T0" fmla="*/ 0 w 209"/>
                <a:gd name="T1" fmla="*/ 0 h 247"/>
                <a:gd name="T2" fmla="*/ 0 w 209"/>
                <a:gd name="T3" fmla="*/ 0 h 247"/>
                <a:gd name="T4" fmla="*/ 0 w 209"/>
                <a:gd name="T5" fmla="*/ 0 h 247"/>
                <a:gd name="T6" fmla="*/ 0 w 209"/>
                <a:gd name="T7" fmla="*/ 0 h 247"/>
                <a:gd name="T8" fmla="*/ 0 w 209"/>
                <a:gd name="T9" fmla="*/ 0 h 247"/>
                <a:gd name="T10" fmla="*/ 0 60000 65536"/>
                <a:gd name="T11" fmla="*/ 0 60000 65536"/>
                <a:gd name="T12" fmla="*/ 0 60000 65536"/>
                <a:gd name="T13" fmla="*/ 0 60000 65536"/>
                <a:gd name="T14" fmla="*/ 0 60000 65536"/>
                <a:gd name="T15" fmla="*/ 0 w 209"/>
                <a:gd name="T16" fmla="*/ 0 h 247"/>
                <a:gd name="T17" fmla="*/ 209 w 209"/>
                <a:gd name="T18" fmla="*/ 247 h 247"/>
              </a:gdLst>
              <a:ahLst/>
              <a:cxnLst>
                <a:cxn ang="T10">
                  <a:pos x="T0" y="T1"/>
                </a:cxn>
                <a:cxn ang="T11">
                  <a:pos x="T2" y="T3"/>
                </a:cxn>
                <a:cxn ang="T12">
                  <a:pos x="T4" y="T5"/>
                </a:cxn>
                <a:cxn ang="T13">
                  <a:pos x="T6" y="T7"/>
                </a:cxn>
                <a:cxn ang="T14">
                  <a:pos x="T8" y="T9"/>
                </a:cxn>
              </a:cxnLst>
              <a:rect l="T15" t="T16" r="T17" b="T18"/>
              <a:pathLst>
                <a:path w="209" h="247">
                  <a:moveTo>
                    <a:pt x="181" y="247"/>
                  </a:moveTo>
                  <a:lnTo>
                    <a:pt x="209" y="244"/>
                  </a:lnTo>
                  <a:lnTo>
                    <a:pt x="27" y="0"/>
                  </a:lnTo>
                  <a:lnTo>
                    <a:pt x="0" y="2"/>
                  </a:lnTo>
                  <a:lnTo>
                    <a:pt x="181" y="247"/>
                  </a:lnTo>
                  <a:close/>
                </a:path>
              </a:pathLst>
            </a:custGeom>
            <a:solidFill>
              <a:srgbClr val="26423F"/>
            </a:solidFill>
            <a:ln w="9525">
              <a:noFill/>
              <a:round/>
            </a:ln>
          </p:spPr>
          <p:txBody>
            <a:bodyPr/>
            <a:lstStyle/>
            <a:p>
              <a:endParaRPr lang="zh-CN" altLang="en-US"/>
            </a:p>
          </p:txBody>
        </p:sp>
        <p:sp>
          <p:nvSpPr>
            <p:cNvPr id="3141" name="Freeform 130"/>
            <p:cNvSpPr/>
            <p:nvPr/>
          </p:nvSpPr>
          <p:spPr bwMode="auto">
            <a:xfrm>
              <a:off x="3764" y="3164"/>
              <a:ext cx="181" cy="74"/>
            </a:xfrm>
            <a:custGeom>
              <a:avLst/>
              <a:gdLst>
                <a:gd name="T0" fmla="*/ 0 w 721"/>
                <a:gd name="T1" fmla="*/ 0 h 296"/>
                <a:gd name="T2" fmla="*/ 0 w 721"/>
                <a:gd name="T3" fmla="*/ 0 h 296"/>
                <a:gd name="T4" fmla="*/ 0 w 721"/>
                <a:gd name="T5" fmla="*/ 0 h 296"/>
                <a:gd name="T6" fmla="*/ 0 w 721"/>
                <a:gd name="T7" fmla="*/ 0 h 296"/>
                <a:gd name="T8" fmla="*/ 0 w 721"/>
                <a:gd name="T9" fmla="*/ 0 h 296"/>
                <a:gd name="T10" fmla="*/ 0 60000 65536"/>
                <a:gd name="T11" fmla="*/ 0 60000 65536"/>
                <a:gd name="T12" fmla="*/ 0 60000 65536"/>
                <a:gd name="T13" fmla="*/ 0 60000 65536"/>
                <a:gd name="T14" fmla="*/ 0 60000 65536"/>
                <a:gd name="T15" fmla="*/ 0 w 721"/>
                <a:gd name="T16" fmla="*/ 0 h 296"/>
                <a:gd name="T17" fmla="*/ 721 w 721"/>
                <a:gd name="T18" fmla="*/ 296 h 296"/>
              </a:gdLst>
              <a:ahLst/>
              <a:cxnLst>
                <a:cxn ang="T10">
                  <a:pos x="T0" y="T1"/>
                </a:cxn>
                <a:cxn ang="T11">
                  <a:pos x="T2" y="T3"/>
                </a:cxn>
                <a:cxn ang="T12">
                  <a:pos x="T4" y="T5"/>
                </a:cxn>
                <a:cxn ang="T13">
                  <a:pos x="T6" y="T7"/>
                </a:cxn>
                <a:cxn ang="T14">
                  <a:pos x="T8" y="T9"/>
                </a:cxn>
              </a:cxnLst>
              <a:rect l="T15" t="T16" r="T17" b="T18"/>
              <a:pathLst>
                <a:path w="721" h="296">
                  <a:moveTo>
                    <a:pt x="721" y="245"/>
                  </a:moveTo>
                  <a:lnTo>
                    <a:pt x="540" y="0"/>
                  </a:lnTo>
                  <a:lnTo>
                    <a:pt x="0" y="79"/>
                  </a:lnTo>
                  <a:lnTo>
                    <a:pt x="165" y="296"/>
                  </a:lnTo>
                  <a:lnTo>
                    <a:pt x="721" y="245"/>
                  </a:lnTo>
                  <a:close/>
                </a:path>
              </a:pathLst>
            </a:custGeom>
            <a:solidFill>
              <a:srgbClr val="33593A"/>
            </a:solidFill>
            <a:ln w="9525">
              <a:noFill/>
              <a:round/>
            </a:ln>
          </p:spPr>
          <p:txBody>
            <a:bodyPr/>
            <a:lstStyle/>
            <a:p>
              <a:endParaRPr lang="zh-CN" altLang="en-US"/>
            </a:p>
          </p:txBody>
        </p:sp>
        <p:sp>
          <p:nvSpPr>
            <p:cNvPr id="3142" name="Freeform 131"/>
            <p:cNvSpPr/>
            <p:nvPr/>
          </p:nvSpPr>
          <p:spPr bwMode="auto">
            <a:xfrm>
              <a:off x="3835" y="3341"/>
              <a:ext cx="246" cy="99"/>
            </a:xfrm>
            <a:custGeom>
              <a:avLst/>
              <a:gdLst>
                <a:gd name="T0" fmla="*/ 0 w 986"/>
                <a:gd name="T1" fmla="*/ 0 h 396"/>
                <a:gd name="T2" fmla="*/ 0 w 986"/>
                <a:gd name="T3" fmla="*/ 0 h 396"/>
                <a:gd name="T4" fmla="*/ 0 w 986"/>
                <a:gd name="T5" fmla="*/ 0 h 396"/>
                <a:gd name="T6" fmla="*/ 0 w 986"/>
                <a:gd name="T7" fmla="*/ 0 h 396"/>
                <a:gd name="T8" fmla="*/ 0 w 986"/>
                <a:gd name="T9" fmla="*/ 0 h 396"/>
                <a:gd name="T10" fmla="*/ 0 w 986"/>
                <a:gd name="T11" fmla="*/ 0 h 396"/>
                <a:gd name="T12" fmla="*/ 0 w 986"/>
                <a:gd name="T13" fmla="*/ 0 h 396"/>
                <a:gd name="T14" fmla="*/ 0 60000 65536"/>
                <a:gd name="T15" fmla="*/ 0 60000 65536"/>
                <a:gd name="T16" fmla="*/ 0 60000 65536"/>
                <a:gd name="T17" fmla="*/ 0 60000 65536"/>
                <a:gd name="T18" fmla="*/ 0 60000 65536"/>
                <a:gd name="T19" fmla="*/ 0 60000 65536"/>
                <a:gd name="T20" fmla="*/ 0 60000 65536"/>
                <a:gd name="T21" fmla="*/ 0 w 986"/>
                <a:gd name="T22" fmla="*/ 0 h 396"/>
                <a:gd name="T23" fmla="*/ 986 w 986"/>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ln>
          </p:spPr>
          <p:txBody>
            <a:bodyPr/>
            <a:lstStyle/>
            <a:p>
              <a:endParaRPr lang="zh-CN" altLang="en-US"/>
            </a:p>
          </p:txBody>
        </p:sp>
        <p:sp>
          <p:nvSpPr>
            <p:cNvPr id="3143" name="Freeform 132"/>
            <p:cNvSpPr/>
            <p:nvPr/>
          </p:nvSpPr>
          <p:spPr bwMode="auto">
            <a:xfrm>
              <a:off x="4018" y="3320"/>
              <a:ext cx="1" cy="1"/>
            </a:xfrm>
            <a:custGeom>
              <a:avLst/>
              <a:gdLst>
                <a:gd name="T0" fmla="*/ 0 w 1"/>
                <a:gd name="T1" fmla="*/ 0 h 3"/>
                <a:gd name="T2" fmla="*/ 0 w 1"/>
                <a:gd name="T3" fmla="*/ 0 h 3"/>
                <a:gd name="T4" fmla="*/ 0 w 1"/>
                <a:gd name="T5" fmla="*/ 0 h 3"/>
                <a:gd name="T6" fmla="*/ 0 60000 65536"/>
                <a:gd name="T7" fmla="*/ 0 60000 65536"/>
                <a:gd name="T8" fmla="*/ 0 60000 65536"/>
                <a:gd name="T9" fmla="*/ 0 w 1"/>
                <a:gd name="T10" fmla="*/ 0 h 3"/>
                <a:gd name="T11" fmla="*/ 1 w 1"/>
                <a:gd name="T12" fmla="*/ 3 h 3"/>
              </a:gdLst>
              <a:ahLst/>
              <a:cxnLst>
                <a:cxn ang="T6">
                  <a:pos x="T0" y="T1"/>
                </a:cxn>
                <a:cxn ang="T7">
                  <a:pos x="T2" y="T3"/>
                </a:cxn>
                <a:cxn ang="T8">
                  <a:pos x="T4" y="T5"/>
                </a:cxn>
              </a:cxnLst>
              <a:rect l="T9" t="T10" r="T11" b="T12"/>
              <a:pathLst>
                <a:path w="1" h="3">
                  <a:moveTo>
                    <a:pt x="0" y="0"/>
                  </a:moveTo>
                  <a:lnTo>
                    <a:pt x="0" y="3"/>
                  </a:lnTo>
                  <a:lnTo>
                    <a:pt x="0" y="0"/>
                  </a:lnTo>
                  <a:close/>
                </a:path>
              </a:pathLst>
            </a:custGeom>
            <a:solidFill>
              <a:srgbClr val="4F6882"/>
            </a:solidFill>
            <a:ln w="9525">
              <a:noFill/>
              <a:round/>
            </a:ln>
          </p:spPr>
          <p:txBody>
            <a:bodyPr/>
            <a:lstStyle/>
            <a:p>
              <a:endParaRPr lang="zh-CN" altLang="en-US"/>
            </a:p>
          </p:txBody>
        </p:sp>
        <p:sp>
          <p:nvSpPr>
            <p:cNvPr id="3144" name="Freeform 133"/>
            <p:cNvSpPr/>
            <p:nvPr/>
          </p:nvSpPr>
          <p:spPr bwMode="auto">
            <a:xfrm>
              <a:off x="4018" y="3320"/>
              <a:ext cx="59" cy="61"/>
            </a:xfrm>
            <a:custGeom>
              <a:avLst/>
              <a:gdLst>
                <a:gd name="T0" fmla="*/ 0 w 240"/>
                <a:gd name="T1" fmla="*/ 0 h 245"/>
                <a:gd name="T2" fmla="*/ 0 w 240"/>
                <a:gd name="T3" fmla="*/ 0 h 245"/>
                <a:gd name="T4" fmla="*/ 0 w 240"/>
                <a:gd name="T5" fmla="*/ 0 h 245"/>
                <a:gd name="T6" fmla="*/ 0 w 240"/>
                <a:gd name="T7" fmla="*/ 0 h 245"/>
                <a:gd name="T8" fmla="*/ 0 w 240"/>
                <a:gd name="T9" fmla="*/ 0 h 245"/>
                <a:gd name="T10" fmla="*/ 0 60000 65536"/>
                <a:gd name="T11" fmla="*/ 0 60000 65536"/>
                <a:gd name="T12" fmla="*/ 0 60000 65536"/>
                <a:gd name="T13" fmla="*/ 0 60000 65536"/>
                <a:gd name="T14" fmla="*/ 0 60000 65536"/>
                <a:gd name="T15" fmla="*/ 0 w 240"/>
                <a:gd name="T16" fmla="*/ 0 h 245"/>
                <a:gd name="T17" fmla="*/ 240 w 240"/>
                <a:gd name="T18" fmla="*/ 245 h 245"/>
              </a:gdLst>
              <a:ahLst/>
              <a:cxnLst>
                <a:cxn ang="T10">
                  <a:pos x="T0" y="T1"/>
                </a:cxn>
                <a:cxn ang="T11">
                  <a:pos x="T2" y="T3"/>
                </a:cxn>
                <a:cxn ang="T12">
                  <a:pos x="T4" y="T5"/>
                </a:cxn>
                <a:cxn ang="T13">
                  <a:pos x="T6" y="T7"/>
                </a:cxn>
                <a:cxn ang="T14">
                  <a:pos x="T8" y="T9"/>
                </a:cxn>
              </a:cxnLst>
              <a:rect l="T15" t="T16" r="T17" b="T18"/>
              <a:pathLst>
                <a:path w="240" h="245">
                  <a:moveTo>
                    <a:pt x="185" y="245"/>
                  </a:moveTo>
                  <a:lnTo>
                    <a:pt x="240" y="240"/>
                  </a:lnTo>
                  <a:lnTo>
                    <a:pt x="0" y="0"/>
                  </a:lnTo>
                  <a:lnTo>
                    <a:pt x="95" y="131"/>
                  </a:lnTo>
                  <a:lnTo>
                    <a:pt x="185" y="245"/>
                  </a:lnTo>
                  <a:close/>
                </a:path>
              </a:pathLst>
            </a:custGeom>
            <a:solidFill>
              <a:srgbClr val="4F6882"/>
            </a:solidFill>
            <a:ln w="9525">
              <a:noFill/>
              <a:round/>
            </a:ln>
          </p:spPr>
          <p:txBody>
            <a:bodyPr/>
            <a:lstStyle/>
            <a:p>
              <a:endParaRPr lang="zh-CN" altLang="en-US"/>
            </a:p>
          </p:txBody>
        </p:sp>
        <p:sp>
          <p:nvSpPr>
            <p:cNvPr id="3145" name="Freeform 134"/>
            <p:cNvSpPr/>
            <p:nvPr/>
          </p:nvSpPr>
          <p:spPr bwMode="auto">
            <a:xfrm>
              <a:off x="3872" y="3321"/>
              <a:ext cx="146" cy="20"/>
            </a:xfrm>
            <a:custGeom>
              <a:avLst/>
              <a:gdLst>
                <a:gd name="T0" fmla="*/ 0 w 580"/>
                <a:gd name="T1" fmla="*/ 0 h 80"/>
                <a:gd name="T2" fmla="*/ 0 w 580"/>
                <a:gd name="T3" fmla="*/ 0 h 80"/>
                <a:gd name="T4" fmla="*/ 0 w 580"/>
                <a:gd name="T5" fmla="*/ 0 h 80"/>
                <a:gd name="T6" fmla="*/ 0 w 580"/>
                <a:gd name="T7" fmla="*/ 0 h 80"/>
                <a:gd name="T8" fmla="*/ 0 60000 65536"/>
                <a:gd name="T9" fmla="*/ 0 60000 65536"/>
                <a:gd name="T10" fmla="*/ 0 60000 65536"/>
                <a:gd name="T11" fmla="*/ 0 60000 65536"/>
                <a:gd name="T12" fmla="*/ 0 w 580"/>
                <a:gd name="T13" fmla="*/ 0 h 80"/>
                <a:gd name="T14" fmla="*/ 580 w 580"/>
                <a:gd name="T15" fmla="*/ 80 h 80"/>
              </a:gdLst>
              <a:ahLst/>
              <a:cxnLst>
                <a:cxn ang="T8">
                  <a:pos x="T0" y="T1"/>
                </a:cxn>
                <a:cxn ang="T9">
                  <a:pos x="T2" y="T3"/>
                </a:cxn>
                <a:cxn ang="T10">
                  <a:pos x="T4" y="T5"/>
                </a:cxn>
                <a:cxn ang="T11">
                  <a:pos x="T6" y="T7"/>
                </a:cxn>
              </a:cxnLst>
              <a:rect l="T12" t="T13" r="T14" b="T15"/>
              <a:pathLst>
                <a:path w="580" h="80">
                  <a:moveTo>
                    <a:pt x="16" y="80"/>
                  </a:moveTo>
                  <a:lnTo>
                    <a:pt x="580" y="0"/>
                  </a:lnTo>
                  <a:lnTo>
                    <a:pt x="0" y="57"/>
                  </a:lnTo>
                  <a:lnTo>
                    <a:pt x="16" y="80"/>
                  </a:lnTo>
                  <a:close/>
                </a:path>
              </a:pathLst>
            </a:custGeom>
            <a:solidFill>
              <a:srgbClr val="60915E"/>
            </a:solidFill>
            <a:ln w="9525">
              <a:noFill/>
              <a:round/>
            </a:ln>
          </p:spPr>
          <p:txBody>
            <a:bodyPr/>
            <a:lstStyle/>
            <a:p>
              <a:endParaRPr lang="zh-CN" altLang="en-US"/>
            </a:p>
          </p:txBody>
        </p:sp>
        <p:sp>
          <p:nvSpPr>
            <p:cNvPr id="3146" name="Freeform 135"/>
            <p:cNvSpPr/>
            <p:nvPr/>
          </p:nvSpPr>
          <p:spPr bwMode="auto">
            <a:xfrm>
              <a:off x="4041" y="3353"/>
              <a:ext cx="23" cy="28"/>
            </a:xfrm>
            <a:custGeom>
              <a:avLst/>
              <a:gdLst>
                <a:gd name="T0" fmla="*/ 0 w 90"/>
                <a:gd name="T1" fmla="*/ 0 h 114"/>
                <a:gd name="T2" fmla="*/ 0 w 90"/>
                <a:gd name="T3" fmla="*/ 0 h 114"/>
                <a:gd name="T4" fmla="*/ 0 w 90"/>
                <a:gd name="T5" fmla="*/ 0 h 114"/>
                <a:gd name="T6" fmla="*/ 0 w 90"/>
                <a:gd name="T7" fmla="*/ 0 h 114"/>
                <a:gd name="T8" fmla="*/ 0 60000 65536"/>
                <a:gd name="T9" fmla="*/ 0 60000 65536"/>
                <a:gd name="T10" fmla="*/ 0 60000 65536"/>
                <a:gd name="T11" fmla="*/ 0 60000 65536"/>
                <a:gd name="T12" fmla="*/ 0 w 90"/>
                <a:gd name="T13" fmla="*/ 0 h 114"/>
                <a:gd name="T14" fmla="*/ 90 w 90"/>
                <a:gd name="T15" fmla="*/ 114 h 114"/>
              </a:gdLst>
              <a:ahLst/>
              <a:cxnLst>
                <a:cxn ang="T8">
                  <a:pos x="T0" y="T1"/>
                </a:cxn>
                <a:cxn ang="T9">
                  <a:pos x="T2" y="T3"/>
                </a:cxn>
                <a:cxn ang="T10">
                  <a:pos x="T4" y="T5"/>
                </a:cxn>
                <a:cxn ang="T11">
                  <a:pos x="T6" y="T7"/>
                </a:cxn>
              </a:cxnLst>
              <a:rect l="T12" t="T13" r="T14" b="T15"/>
              <a:pathLst>
                <a:path w="90" h="114">
                  <a:moveTo>
                    <a:pt x="87" y="114"/>
                  </a:moveTo>
                  <a:lnTo>
                    <a:pt x="90" y="114"/>
                  </a:lnTo>
                  <a:lnTo>
                    <a:pt x="0" y="0"/>
                  </a:lnTo>
                  <a:lnTo>
                    <a:pt x="87" y="114"/>
                  </a:lnTo>
                  <a:close/>
                </a:path>
              </a:pathLst>
            </a:custGeom>
            <a:solidFill>
              <a:srgbClr val="60915E"/>
            </a:solidFill>
            <a:ln w="9525">
              <a:noFill/>
              <a:round/>
            </a:ln>
          </p:spPr>
          <p:txBody>
            <a:bodyPr/>
            <a:lstStyle/>
            <a:p>
              <a:endParaRPr lang="zh-CN" altLang="en-US"/>
            </a:p>
          </p:txBody>
        </p:sp>
        <p:sp>
          <p:nvSpPr>
            <p:cNvPr id="3147" name="Freeform 136"/>
            <p:cNvSpPr/>
            <p:nvPr/>
          </p:nvSpPr>
          <p:spPr bwMode="auto">
            <a:xfrm>
              <a:off x="4018" y="3320"/>
              <a:ext cx="23" cy="33"/>
            </a:xfrm>
            <a:custGeom>
              <a:avLst/>
              <a:gdLst>
                <a:gd name="T0" fmla="*/ 0 w 95"/>
                <a:gd name="T1" fmla="*/ 0 h 131"/>
                <a:gd name="T2" fmla="*/ 0 w 95"/>
                <a:gd name="T3" fmla="*/ 0 h 131"/>
                <a:gd name="T4" fmla="*/ 0 w 95"/>
                <a:gd name="T5" fmla="*/ 0 h 131"/>
                <a:gd name="T6" fmla="*/ 0 w 95"/>
                <a:gd name="T7" fmla="*/ 0 h 131"/>
                <a:gd name="T8" fmla="*/ 0 60000 65536"/>
                <a:gd name="T9" fmla="*/ 0 60000 65536"/>
                <a:gd name="T10" fmla="*/ 0 60000 65536"/>
                <a:gd name="T11" fmla="*/ 0 60000 65536"/>
                <a:gd name="T12" fmla="*/ 0 w 95"/>
                <a:gd name="T13" fmla="*/ 0 h 131"/>
                <a:gd name="T14" fmla="*/ 95 w 95"/>
                <a:gd name="T15" fmla="*/ 131 h 131"/>
              </a:gdLst>
              <a:ahLst/>
              <a:cxnLst>
                <a:cxn ang="T8">
                  <a:pos x="T0" y="T1"/>
                </a:cxn>
                <a:cxn ang="T9">
                  <a:pos x="T2" y="T3"/>
                </a:cxn>
                <a:cxn ang="T10">
                  <a:pos x="T4" y="T5"/>
                </a:cxn>
                <a:cxn ang="T11">
                  <a:pos x="T6" y="T7"/>
                </a:cxn>
              </a:cxnLst>
              <a:rect l="T12" t="T13" r="T14" b="T15"/>
              <a:pathLst>
                <a:path w="95" h="131">
                  <a:moveTo>
                    <a:pt x="95" y="131"/>
                  </a:moveTo>
                  <a:lnTo>
                    <a:pt x="0" y="0"/>
                  </a:lnTo>
                  <a:lnTo>
                    <a:pt x="0" y="3"/>
                  </a:lnTo>
                  <a:lnTo>
                    <a:pt x="95" y="131"/>
                  </a:lnTo>
                  <a:close/>
                </a:path>
              </a:pathLst>
            </a:custGeom>
            <a:solidFill>
              <a:srgbClr val="26423F"/>
            </a:solidFill>
            <a:ln w="9525">
              <a:noFill/>
              <a:round/>
            </a:ln>
          </p:spPr>
          <p:txBody>
            <a:bodyPr/>
            <a:lstStyle/>
            <a:p>
              <a:endParaRPr lang="zh-CN" altLang="en-US"/>
            </a:p>
          </p:txBody>
        </p:sp>
        <p:sp>
          <p:nvSpPr>
            <p:cNvPr id="3148" name="Freeform 137"/>
            <p:cNvSpPr/>
            <p:nvPr/>
          </p:nvSpPr>
          <p:spPr bwMode="auto">
            <a:xfrm>
              <a:off x="3876" y="3321"/>
              <a:ext cx="187" cy="74"/>
            </a:xfrm>
            <a:custGeom>
              <a:avLst/>
              <a:gdLst>
                <a:gd name="T0" fmla="*/ 0 w 746"/>
                <a:gd name="T1" fmla="*/ 0 h 297"/>
                <a:gd name="T2" fmla="*/ 0 w 746"/>
                <a:gd name="T3" fmla="*/ 0 h 297"/>
                <a:gd name="T4" fmla="*/ 0 w 746"/>
                <a:gd name="T5" fmla="*/ 0 h 297"/>
                <a:gd name="T6" fmla="*/ 0 w 746"/>
                <a:gd name="T7" fmla="*/ 0 h 297"/>
                <a:gd name="T8" fmla="*/ 0 w 746"/>
                <a:gd name="T9" fmla="*/ 0 h 297"/>
                <a:gd name="T10" fmla="*/ 0 w 746"/>
                <a:gd name="T11" fmla="*/ 0 h 297"/>
                <a:gd name="T12" fmla="*/ 0 60000 65536"/>
                <a:gd name="T13" fmla="*/ 0 60000 65536"/>
                <a:gd name="T14" fmla="*/ 0 60000 65536"/>
                <a:gd name="T15" fmla="*/ 0 60000 65536"/>
                <a:gd name="T16" fmla="*/ 0 60000 65536"/>
                <a:gd name="T17" fmla="*/ 0 60000 65536"/>
                <a:gd name="T18" fmla="*/ 0 w 746"/>
                <a:gd name="T19" fmla="*/ 0 h 297"/>
                <a:gd name="T20" fmla="*/ 746 w 746"/>
                <a:gd name="T21" fmla="*/ 297 h 297"/>
              </a:gdLst>
              <a:ahLst/>
              <a:cxnLst>
                <a:cxn ang="T12">
                  <a:pos x="T0" y="T1"/>
                </a:cxn>
                <a:cxn ang="T13">
                  <a:pos x="T2" y="T3"/>
                </a:cxn>
                <a:cxn ang="T14">
                  <a:pos x="T4" y="T5"/>
                </a:cxn>
                <a:cxn ang="T15">
                  <a:pos x="T6" y="T7"/>
                </a:cxn>
                <a:cxn ang="T16">
                  <a:pos x="T8" y="T9"/>
                </a:cxn>
                <a:cxn ang="T17">
                  <a:pos x="T10" y="T11"/>
                </a:cxn>
              </a:cxnLst>
              <a:rect l="T18" t="T19" r="T20" b="T21"/>
              <a:pathLst>
                <a:path w="746" h="297">
                  <a:moveTo>
                    <a:pt x="564" y="0"/>
                  </a:moveTo>
                  <a:lnTo>
                    <a:pt x="0" y="80"/>
                  </a:lnTo>
                  <a:lnTo>
                    <a:pt x="162" y="297"/>
                  </a:lnTo>
                  <a:lnTo>
                    <a:pt x="746" y="242"/>
                  </a:lnTo>
                  <a:lnTo>
                    <a:pt x="659" y="128"/>
                  </a:lnTo>
                  <a:lnTo>
                    <a:pt x="564" y="0"/>
                  </a:lnTo>
                  <a:close/>
                </a:path>
              </a:pathLst>
            </a:custGeom>
            <a:solidFill>
              <a:srgbClr val="33593A"/>
            </a:solidFill>
            <a:ln w="9525">
              <a:noFill/>
              <a:round/>
            </a:ln>
          </p:spPr>
          <p:txBody>
            <a:bodyPr/>
            <a:lstStyle/>
            <a:p>
              <a:endParaRPr lang="zh-CN" altLang="en-US"/>
            </a:p>
          </p:txBody>
        </p:sp>
        <p:sp>
          <p:nvSpPr>
            <p:cNvPr id="3149" name="Freeform 138"/>
            <p:cNvSpPr/>
            <p:nvPr/>
          </p:nvSpPr>
          <p:spPr bwMode="auto">
            <a:xfrm>
              <a:off x="3947" y="3501"/>
              <a:ext cx="246" cy="99"/>
            </a:xfrm>
            <a:custGeom>
              <a:avLst/>
              <a:gdLst>
                <a:gd name="T0" fmla="*/ 0 w 983"/>
                <a:gd name="T1" fmla="*/ 0 h 396"/>
                <a:gd name="T2" fmla="*/ 0 w 983"/>
                <a:gd name="T3" fmla="*/ 0 h 396"/>
                <a:gd name="T4" fmla="*/ 0 w 983"/>
                <a:gd name="T5" fmla="*/ 0 h 396"/>
                <a:gd name="T6" fmla="*/ 0 w 983"/>
                <a:gd name="T7" fmla="*/ 0 h 396"/>
                <a:gd name="T8" fmla="*/ 0 w 983"/>
                <a:gd name="T9" fmla="*/ 0 h 396"/>
                <a:gd name="T10" fmla="*/ 0 w 983"/>
                <a:gd name="T11" fmla="*/ 0 h 396"/>
                <a:gd name="T12" fmla="*/ 0 w 983"/>
                <a:gd name="T13" fmla="*/ 0 h 396"/>
                <a:gd name="T14" fmla="*/ 0 60000 65536"/>
                <a:gd name="T15" fmla="*/ 0 60000 65536"/>
                <a:gd name="T16" fmla="*/ 0 60000 65536"/>
                <a:gd name="T17" fmla="*/ 0 60000 65536"/>
                <a:gd name="T18" fmla="*/ 0 60000 65536"/>
                <a:gd name="T19" fmla="*/ 0 60000 65536"/>
                <a:gd name="T20" fmla="*/ 0 60000 65536"/>
                <a:gd name="T21" fmla="*/ 0 w 983"/>
                <a:gd name="T22" fmla="*/ 0 h 396"/>
                <a:gd name="T23" fmla="*/ 983 w 983"/>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ln>
          </p:spPr>
          <p:txBody>
            <a:bodyPr/>
            <a:lstStyle/>
            <a:p>
              <a:endParaRPr lang="zh-CN" altLang="en-US"/>
            </a:p>
          </p:txBody>
        </p:sp>
        <p:sp>
          <p:nvSpPr>
            <p:cNvPr id="3150" name="Freeform 139"/>
            <p:cNvSpPr/>
            <p:nvPr/>
          </p:nvSpPr>
          <p:spPr bwMode="auto">
            <a:xfrm>
              <a:off x="4166" y="3516"/>
              <a:ext cx="23" cy="25"/>
            </a:xfrm>
            <a:custGeom>
              <a:avLst/>
              <a:gdLst>
                <a:gd name="T0" fmla="*/ 0 w 91"/>
                <a:gd name="T1" fmla="*/ 0 h 97"/>
                <a:gd name="T2" fmla="*/ 0 w 91"/>
                <a:gd name="T3" fmla="*/ 0 h 97"/>
                <a:gd name="T4" fmla="*/ 0 w 91"/>
                <a:gd name="T5" fmla="*/ 0 h 97"/>
                <a:gd name="T6" fmla="*/ 0 w 91"/>
                <a:gd name="T7" fmla="*/ 0 h 97"/>
                <a:gd name="T8" fmla="*/ 0 60000 65536"/>
                <a:gd name="T9" fmla="*/ 0 60000 65536"/>
                <a:gd name="T10" fmla="*/ 0 60000 65536"/>
                <a:gd name="T11" fmla="*/ 0 60000 65536"/>
                <a:gd name="T12" fmla="*/ 0 w 91"/>
                <a:gd name="T13" fmla="*/ 0 h 97"/>
                <a:gd name="T14" fmla="*/ 91 w 91"/>
                <a:gd name="T15" fmla="*/ 97 h 97"/>
              </a:gdLst>
              <a:ahLst/>
              <a:cxnLst>
                <a:cxn ang="T8">
                  <a:pos x="T0" y="T1"/>
                </a:cxn>
                <a:cxn ang="T9">
                  <a:pos x="T2" y="T3"/>
                </a:cxn>
                <a:cxn ang="T10">
                  <a:pos x="T4" y="T5"/>
                </a:cxn>
                <a:cxn ang="T11">
                  <a:pos x="T6" y="T7"/>
                </a:cxn>
              </a:cxnLst>
              <a:rect l="T12" t="T13" r="T14" b="T15"/>
              <a:pathLst>
                <a:path w="91" h="97">
                  <a:moveTo>
                    <a:pt x="91" y="94"/>
                  </a:moveTo>
                  <a:lnTo>
                    <a:pt x="0" y="0"/>
                  </a:lnTo>
                  <a:lnTo>
                    <a:pt x="70" y="97"/>
                  </a:lnTo>
                  <a:lnTo>
                    <a:pt x="91" y="94"/>
                  </a:lnTo>
                  <a:close/>
                </a:path>
              </a:pathLst>
            </a:custGeom>
            <a:solidFill>
              <a:srgbClr val="4F6882"/>
            </a:solidFill>
            <a:ln w="9525">
              <a:noFill/>
              <a:round/>
            </a:ln>
          </p:spPr>
          <p:txBody>
            <a:bodyPr/>
            <a:lstStyle/>
            <a:p>
              <a:endParaRPr lang="zh-CN" altLang="en-US"/>
            </a:p>
          </p:txBody>
        </p:sp>
        <p:sp>
          <p:nvSpPr>
            <p:cNvPr id="3151" name="Freeform 140"/>
            <p:cNvSpPr/>
            <p:nvPr/>
          </p:nvSpPr>
          <p:spPr bwMode="auto">
            <a:xfrm>
              <a:off x="3984" y="3481"/>
              <a:ext cx="145" cy="20"/>
            </a:xfrm>
            <a:custGeom>
              <a:avLst/>
              <a:gdLst>
                <a:gd name="T0" fmla="*/ 0 w 578"/>
                <a:gd name="T1" fmla="*/ 0 h 79"/>
                <a:gd name="T2" fmla="*/ 0 w 578"/>
                <a:gd name="T3" fmla="*/ 0 h 79"/>
                <a:gd name="T4" fmla="*/ 0 w 578"/>
                <a:gd name="T5" fmla="*/ 0 h 79"/>
                <a:gd name="T6" fmla="*/ 0 w 578"/>
                <a:gd name="T7" fmla="*/ 0 h 79"/>
                <a:gd name="T8" fmla="*/ 0 60000 65536"/>
                <a:gd name="T9" fmla="*/ 0 60000 65536"/>
                <a:gd name="T10" fmla="*/ 0 60000 65536"/>
                <a:gd name="T11" fmla="*/ 0 60000 65536"/>
                <a:gd name="T12" fmla="*/ 0 w 578"/>
                <a:gd name="T13" fmla="*/ 0 h 79"/>
                <a:gd name="T14" fmla="*/ 578 w 578"/>
                <a:gd name="T15" fmla="*/ 79 h 79"/>
              </a:gdLst>
              <a:ahLst/>
              <a:cxnLst>
                <a:cxn ang="T8">
                  <a:pos x="T0" y="T1"/>
                </a:cxn>
                <a:cxn ang="T9">
                  <a:pos x="T2" y="T3"/>
                </a:cxn>
                <a:cxn ang="T10">
                  <a:pos x="T4" y="T5"/>
                </a:cxn>
                <a:cxn ang="T11">
                  <a:pos x="T6" y="T7"/>
                </a:cxn>
              </a:cxnLst>
              <a:rect l="T12" t="T13" r="T14" b="T15"/>
              <a:pathLst>
                <a:path w="578" h="79">
                  <a:moveTo>
                    <a:pt x="0" y="57"/>
                  </a:moveTo>
                  <a:lnTo>
                    <a:pt x="16" y="79"/>
                  </a:lnTo>
                  <a:lnTo>
                    <a:pt x="578" y="0"/>
                  </a:lnTo>
                  <a:lnTo>
                    <a:pt x="0" y="57"/>
                  </a:lnTo>
                  <a:close/>
                </a:path>
              </a:pathLst>
            </a:custGeom>
            <a:solidFill>
              <a:srgbClr val="60915E"/>
            </a:solidFill>
            <a:ln w="9525">
              <a:noFill/>
              <a:round/>
            </a:ln>
          </p:spPr>
          <p:txBody>
            <a:bodyPr/>
            <a:lstStyle/>
            <a:p>
              <a:endParaRPr lang="zh-CN" altLang="en-US"/>
            </a:p>
          </p:txBody>
        </p:sp>
        <p:sp>
          <p:nvSpPr>
            <p:cNvPr id="3152" name="Freeform 141"/>
            <p:cNvSpPr/>
            <p:nvPr/>
          </p:nvSpPr>
          <p:spPr bwMode="auto">
            <a:xfrm>
              <a:off x="4129" y="3481"/>
              <a:ext cx="54" cy="61"/>
            </a:xfrm>
            <a:custGeom>
              <a:avLst/>
              <a:gdLst>
                <a:gd name="T0" fmla="*/ 0 w 217"/>
                <a:gd name="T1" fmla="*/ 0 h 242"/>
                <a:gd name="T2" fmla="*/ 0 w 217"/>
                <a:gd name="T3" fmla="*/ 0 h 242"/>
                <a:gd name="T4" fmla="*/ 0 w 217"/>
                <a:gd name="T5" fmla="*/ 0 h 242"/>
                <a:gd name="T6" fmla="*/ 0 w 217"/>
                <a:gd name="T7" fmla="*/ 0 h 242"/>
                <a:gd name="T8" fmla="*/ 0 w 217"/>
                <a:gd name="T9" fmla="*/ 0 h 242"/>
                <a:gd name="T10" fmla="*/ 0 60000 65536"/>
                <a:gd name="T11" fmla="*/ 0 60000 65536"/>
                <a:gd name="T12" fmla="*/ 0 60000 65536"/>
                <a:gd name="T13" fmla="*/ 0 60000 65536"/>
                <a:gd name="T14" fmla="*/ 0 60000 65536"/>
                <a:gd name="T15" fmla="*/ 0 w 217"/>
                <a:gd name="T16" fmla="*/ 0 h 242"/>
                <a:gd name="T17" fmla="*/ 217 w 217"/>
                <a:gd name="T18" fmla="*/ 242 h 242"/>
              </a:gdLst>
              <a:ahLst/>
              <a:cxnLst>
                <a:cxn ang="T10">
                  <a:pos x="T0" y="T1"/>
                </a:cxn>
                <a:cxn ang="T11">
                  <a:pos x="T2" y="T3"/>
                </a:cxn>
                <a:cxn ang="T12">
                  <a:pos x="T4" y="T5"/>
                </a:cxn>
                <a:cxn ang="T13">
                  <a:pos x="T6" y="T7"/>
                </a:cxn>
                <a:cxn ang="T14">
                  <a:pos x="T8" y="T9"/>
                </a:cxn>
              </a:cxnLst>
              <a:rect l="T15" t="T16" r="T17" b="T18"/>
              <a:pathLst>
                <a:path w="217" h="242">
                  <a:moveTo>
                    <a:pt x="182" y="242"/>
                  </a:moveTo>
                  <a:lnTo>
                    <a:pt x="217" y="239"/>
                  </a:lnTo>
                  <a:lnTo>
                    <a:pt x="147" y="142"/>
                  </a:lnTo>
                  <a:lnTo>
                    <a:pt x="0" y="0"/>
                  </a:lnTo>
                  <a:lnTo>
                    <a:pt x="182" y="242"/>
                  </a:lnTo>
                  <a:close/>
                </a:path>
              </a:pathLst>
            </a:custGeom>
            <a:solidFill>
              <a:srgbClr val="60915E"/>
            </a:solidFill>
            <a:ln w="9525">
              <a:noFill/>
              <a:round/>
            </a:ln>
          </p:spPr>
          <p:txBody>
            <a:bodyPr/>
            <a:lstStyle/>
            <a:p>
              <a:endParaRPr lang="zh-CN" altLang="en-US"/>
            </a:p>
          </p:txBody>
        </p:sp>
        <p:sp>
          <p:nvSpPr>
            <p:cNvPr id="3153" name="Freeform 142"/>
            <p:cNvSpPr/>
            <p:nvPr/>
          </p:nvSpPr>
          <p:spPr bwMode="auto">
            <a:xfrm>
              <a:off x="3988" y="3481"/>
              <a:ext cx="186" cy="74"/>
            </a:xfrm>
            <a:custGeom>
              <a:avLst/>
              <a:gdLst>
                <a:gd name="T0" fmla="*/ 0 w 744"/>
                <a:gd name="T1" fmla="*/ 0 h 296"/>
                <a:gd name="T2" fmla="*/ 0 w 744"/>
                <a:gd name="T3" fmla="*/ 0 h 296"/>
                <a:gd name="T4" fmla="*/ 0 w 744"/>
                <a:gd name="T5" fmla="*/ 0 h 296"/>
                <a:gd name="T6" fmla="*/ 0 w 744"/>
                <a:gd name="T7" fmla="*/ 0 h 296"/>
                <a:gd name="T8" fmla="*/ 0 w 744"/>
                <a:gd name="T9" fmla="*/ 0 h 296"/>
                <a:gd name="T10" fmla="*/ 0 60000 65536"/>
                <a:gd name="T11" fmla="*/ 0 60000 65536"/>
                <a:gd name="T12" fmla="*/ 0 60000 65536"/>
                <a:gd name="T13" fmla="*/ 0 60000 65536"/>
                <a:gd name="T14" fmla="*/ 0 60000 65536"/>
                <a:gd name="T15" fmla="*/ 0 w 744"/>
                <a:gd name="T16" fmla="*/ 0 h 296"/>
                <a:gd name="T17" fmla="*/ 744 w 744"/>
                <a:gd name="T18" fmla="*/ 296 h 296"/>
              </a:gdLst>
              <a:ahLst/>
              <a:cxnLst>
                <a:cxn ang="T10">
                  <a:pos x="T0" y="T1"/>
                </a:cxn>
                <a:cxn ang="T11">
                  <a:pos x="T2" y="T3"/>
                </a:cxn>
                <a:cxn ang="T12">
                  <a:pos x="T4" y="T5"/>
                </a:cxn>
                <a:cxn ang="T13">
                  <a:pos x="T6" y="T7"/>
                </a:cxn>
                <a:cxn ang="T14">
                  <a:pos x="T8" y="T9"/>
                </a:cxn>
              </a:cxnLst>
              <a:rect l="T15" t="T16" r="T17" b="T18"/>
              <a:pathLst>
                <a:path w="744" h="296">
                  <a:moveTo>
                    <a:pt x="0" y="79"/>
                  </a:moveTo>
                  <a:lnTo>
                    <a:pt x="162" y="296"/>
                  </a:lnTo>
                  <a:lnTo>
                    <a:pt x="744" y="242"/>
                  </a:lnTo>
                  <a:lnTo>
                    <a:pt x="562" y="0"/>
                  </a:lnTo>
                  <a:lnTo>
                    <a:pt x="0" y="79"/>
                  </a:lnTo>
                  <a:close/>
                </a:path>
              </a:pathLst>
            </a:custGeom>
            <a:solidFill>
              <a:srgbClr val="33593A"/>
            </a:solidFill>
            <a:ln w="9525">
              <a:noFill/>
              <a:round/>
            </a:ln>
          </p:spPr>
          <p:txBody>
            <a:bodyPr/>
            <a:lstStyle/>
            <a:p>
              <a:endParaRPr lang="zh-CN" altLang="en-US"/>
            </a:p>
          </p:txBody>
        </p:sp>
        <p:sp>
          <p:nvSpPr>
            <p:cNvPr id="3154" name="Freeform 143"/>
            <p:cNvSpPr/>
            <p:nvPr/>
          </p:nvSpPr>
          <p:spPr bwMode="auto">
            <a:xfrm>
              <a:off x="4074" y="3661"/>
              <a:ext cx="246" cy="99"/>
            </a:xfrm>
            <a:custGeom>
              <a:avLst/>
              <a:gdLst>
                <a:gd name="T0" fmla="*/ 0 w 982"/>
                <a:gd name="T1" fmla="*/ 0 h 396"/>
                <a:gd name="T2" fmla="*/ 0 w 982"/>
                <a:gd name="T3" fmla="*/ 0 h 396"/>
                <a:gd name="T4" fmla="*/ 0 w 982"/>
                <a:gd name="T5" fmla="*/ 0 h 396"/>
                <a:gd name="T6" fmla="*/ 0 w 982"/>
                <a:gd name="T7" fmla="*/ 0 h 396"/>
                <a:gd name="T8" fmla="*/ 0 w 982"/>
                <a:gd name="T9" fmla="*/ 0 h 396"/>
                <a:gd name="T10" fmla="*/ 0 w 982"/>
                <a:gd name="T11" fmla="*/ 0 h 396"/>
                <a:gd name="T12" fmla="*/ 0 w 982"/>
                <a:gd name="T13" fmla="*/ 0 h 396"/>
                <a:gd name="T14" fmla="*/ 0 60000 65536"/>
                <a:gd name="T15" fmla="*/ 0 60000 65536"/>
                <a:gd name="T16" fmla="*/ 0 60000 65536"/>
                <a:gd name="T17" fmla="*/ 0 60000 65536"/>
                <a:gd name="T18" fmla="*/ 0 60000 65536"/>
                <a:gd name="T19" fmla="*/ 0 60000 65536"/>
                <a:gd name="T20" fmla="*/ 0 60000 65536"/>
                <a:gd name="T21" fmla="*/ 0 w 982"/>
                <a:gd name="T22" fmla="*/ 0 h 396"/>
                <a:gd name="T23" fmla="*/ 982 w 982"/>
                <a:gd name="T24" fmla="*/ 396 h 3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ln>
          </p:spPr>
          <p:txBody>
            <a:bodyPr/>
            <a:lstStyle/>
            <a:p>
              <a:endParaRPr lang="zh-CN" altLang="en-US"/>
            </a:p>
          </p:txBody>
        </p:sp>
        <p:sp>
          <p:nvSpPr>
            <p:cNvPr id="3155" name="Freeform 144"/>
            <p:cNvSpPr/>
            <p:nvPr/>
          </p:nvSpPr>
          <p:spPr bwMode="auto">
            <a:xfrm>
              <a:off x="4269" y="3654"/>
              <a:ext cx="47" cy="48"/>
            </a:xfrm>
            <a:custGeom>
              <a:avLst/>
              <a:gdLst>
                <a:gd name="T0" fmla="*/ 0 w 185"/>
                <a:gd name="T1" fmla="*/ 0 h 191"/>
                <a:gd name="T2" fmla="*/ 0 w 185"/>
                <a:gd name="T3" fmla="*/ 0 h 191"/>
                <a:gd name="T4" fmla="*/ 0 w 185"/>
                <a:gd name="T5" fmla="*/ 0 h 191"/>
                <a:gd name="T6" fmla="*/ 0 w 185"/>
                <a:gd name="T7" fmla="*/ 0 h 191"/>
                <a:gd name="T8" fmla="*/ 0 60000 65536"/>
                <a:gd name="T9" fmla="*/ 0 60000 65536"/>
                <a:gd name="T10" fmla="*/ 0 60000 65536"/>
                <a:gd name="T11" fmla="*/ 0 60000 65536"/>
                <a:gd name="T12" fmla="*/ 0 w 185"/>
                <a:gd name="T13" fmla="*/ 0 h 191"/>
                <a:gd name="T14" fmla="*/ 185 w 185"/>
                <a:gd name="T15" fmla="*/ 191 h 191"/>
              </a:gdLst>
              <a:ahLst/>
              <a:cxnLst>
                <a:cxn ang="T8">
                  <a:pos x="T0" y="T1"/>
                </a:cxn>
                <a:cxn ang="T9">
                  <a:pos x="T2" y="T3"/>
                </a:cxn>
                <a:cxn ang="T10">
                  <a:pos x="T4" y="T5"/>
                </a:cxn>
                <a:cxn ang="T11">
                  <a:pos x="T6" y="T7"/>
                </a:cxn>
              </a:cxnLst>
              <a:rect l="T12" t="T13" r="T14" b="T15"/>
              <a:pathLst>
                <a:path w="185" h="191">
                  <a:moveTo>
                    <a:pt x="185" y="185"/>
                  </a:moveTo>
                  <a:lnTo>
                    <a:pt x="0" y="0"/>
                  </a:lnTo>
                  <a:lnTo>
                    <a:pt x="145" y="191"/>
                  </a:lnTo>
                  <a:lnTo>
                    <a:pt x="185" y="185"/>
                  </a:lnTo>
                  <a:close/>
                </a:path>
              </a:pathLst>
            </a:custGeom>
            <a:solidFill>
              <a:srgbClr val="4F6882"/>
            </a:solidFill>
            <a:ln w="9525">
              <a:noFill/>
              <a:round/>
            </a:ln>
          </p:spPr>
          <p:txBody>
            <a:bodyPr/>
            <a:lstStyle/>
            <a:p>
              <a:endParaRPr lang="zh-CN" altLang="en-US"/>
            </a:p>
          </p:txBody>
        </p:sp>
        <p:sp>
          <p:nvSpPr>
            <p:cNvPr id="3156" name="Freeform 145"/>
            <p:cNvSpPr/>
            <p:nvPr/>
          </p:nvSpPr>
          <p:spPr bwMode="auto">
            <a:xfrm>
              <a:off x="4111" y="3640"/>
              <a:ext cx="145" cy="21"/>
            </a:xfrm>
            <a:custGeom>
              <a:avLst/>
              <a:gdLst>
                <a:gd name="T0" fmla="*/ 0 w 582"/>
                <a:gd name="T1" fmla="*/ 0 h 82"/>
                <a:gd name="T2" fmla="*/ 0 w 582"/>
                <a:gd name="T3" fmla="*/ 0 h 82"/>
                <a:gd name="T4" fmla="*/ 0 w 582"/>
                <a:gd name="T5" fmla="*/ 0 h 82"/>
                <a:gd name="T6" fmla="*/ 0 w 582"/>
                <a:gd name="T7" fmla="*/ 0 h 82"/>
                <a:gd name="T8" fmla="*/ 0 60000 65536"/>
                <a:gd name="T9" fmla="*/ 0 60000 65536"/>
                <a:gd name="T10" fmla="*/ 0 60000 65536"/>
                <a:gd name="T11" fmla="*/ 0 60000 65536"/>
                <a:gd name="T12" fmla="*/ 0 w 582"/>
                <a:gd name="T13" fmla="*/ 0 h 82"/>
                <a:gd name="T14" fmla="*/ 582 w 582"/>
                <a:gd name="T15" fmla="*/ 82 h 82"/>
              </a:gdLst>
              <a:ahLst/>
              <a:cxnLst>
                <a:cxn ang="T8">
                  <a:pos x="T0" y="T1"/>
                </a:cxn>
                <a:cxn ang="T9">
                  <a:pos x="T2" y="T3"/>
                </a:cxn>
                <a:cxn ang="T10">
                  <a:pos x="T4" y="T5"/>
                </a:cxn>
                <a:cxn ang="T11">
                  <a:pos x="T6" y="T7"/>
                </a:cxn>
              </a:cxnLst>
              <a:rect l="T12" t="T13" r="T14" b="T15"/>
              <a:pathLst>
                <a:path w="582" h="82">
                  <a:moveTo>
                    <a:pt x="0" y="60"/>
                  </a:moveTo>
                  <a:lnTo>
                    <a:pt x="16" y="82"/>
                  </a:lnTo>
                  <a:lnTo>
                    <a:pt x="582" y="0"/>
                  </a:lnTo>
                  <a:lnTo>
                    <a:pt x="0" y="60"/>
                  </a:lnTo>
                  <a:close/>
                </a:path>
              </a:pathLst>
            </a:custGeom>
            <a:solidFill>
              <a:srgbClr val="60915E"/>
            </a:solidFill>
            <a:ln w="9525">
              <a:noFill/>
              <a:round/>
            </a:ln>
          </p:spPr>
          <p:txBody>
            <a:bodyPr/>
            <a:lstStyle/>
            <a:p>
              <a:endParaRPr lang="zh-CN" altLang="en-US"/>
            </a:p>
          </p:txBody>
        </p:sp>
        <p:sp>
          <p:nvSpPr>
            <p:cNvPr id="3157" name="Freeform 146"/>
            <p:cNvSpPr/>
            <p:nvPr/>
          </p:nvSpPr>
          <p:spPr bwMode="auto">
            <a:xfrm>
              <a:off x="4256" y="3640"/>
              <a:ext cx="49" cy="62"/>
            </a:xfrm>
            <a:custGeom>
              <a:avLst/>
              <a:gdLst>
                <a:gd name="T0" fmla="*/ 0 w 198"/>
                <a:gd name="T1" fmla="*/ 0 h 245"/>
                <a:gd name="T2" fmla="*/ 0 w 198"/>
                <a:gd name="T3" fmla="*/ 0 h 245"/>
                <a:gd name="T4" fmla="*/ 0 w 198"/>
                <a:gd name="T5" fmla="*/ 0 h 245"/>
                <a:gd name="T6" fmla="*/ 0 w 198"/>
                <a:gd name="T7" fmla="*/ 0 h 245"/>
                <a:gd name="T8" fmla="*/ 0 w 198"/>
                <a:gd name="T9" fmla="*/ 0 h 245"/>
                <a:gd name="T10" fmla="*/ 0 60000 65536"/>
                <a:gd name="T11" fmla="*/ 0 60000 65536"/>
                <a:gd name="T12" fmla="*/ 0 60000 65536"/>
                <a:gd name="T13" fmla="*/ 0 60000 65536"/>
                <a:gd name="T14" fmla="*/ 0 60000 65536"/>
                <a:gd name="T15" fmla="*/ 0 w 198"/>
                <a:gd name="T16" fmla="*/ 0 h 245"/>
                <a:gd name="T17" fmla="*/ 198 w 198"/>
                <a:gd name="T18" fmla="*/ 245 h 245"/>
              </a:gdLst>
              <a:ahLst/>
              <a:cxnLst>
                <a:cxn ang="T10">
                  <a:pos x="T0" y="T1"/>
                </a:cxn>
                <a:cxn ang="T11">
                  <a:pos x="T2" y="T3"/>
                </a:cxn>
                <a:cxn ang="T12">
                  <a:pos x="T4" y="T5"/>
                </a:cxn>
                <a:cxn ang="T13">
                  <a:pos x="T6" y="T7"/>
                </a:cxn>
                <a:cxn ang="T14">
                  <a:pos x="T8" y="T9"/>
                </a:cxn>
              </a:cxnLst>
              <a:rect l="T15" t="T16" r="T17" b="T18"/>
              <a:pathLst>
                <a:path w="198" h="245">
                  <a:moveTo>
                    <a:pt x="182" y="245"/>
                  </a:moveTo>
                  <a:lnTo>
                    <a:pt x="198" y="245"/>
                  </a:lnTo>
                  <a:lnTo>
                    <a:pt x="53" y="54"/>
                  </a:lnTo>
                  <a:lnTo>
                    <a:pt x="0" y="0"/>
                  </a:lnTo>
                  <a:lnTo>
                    <a:pt x="182" y="245"/>
                  </a:lnTo>
                  <a:close/>
                </a:path>
              </a:pathLst>
            </a:custGeom>
            <a:solidFill>
              <a:srgbClr val="60915E"/>
            </a:solidFill>
            <a:ln w="9525">
              <a:noFill/>
              <a:round/>
            </a:ln>
          </p:spPr>
          <p:txBody>
            <a:bodyPr/>
            <a:lstStyle/>
            <a:p>
              <a:endParaRPr lang="zh-CN" altLang="en-US"/>
            </a:p>
          </p:txBody>
        </p:sp>
        <p:sp>
          <p:nvSpPr>
            <p:cNvPr id="3158" name="Freeform 147"/>
            <p:cNvSpPr/>
            <p:nvPr/>
          </p:nvSpPr>
          <p:spPr bwMode="auto">
            <a:xfrm>
              <a:off x="4115" y="3640"/>
              <a:ext cx="186" cy="75"/>
            </a:xfrm>
            <a:custGeom>
              <a:avLst/>
              <a:gdLst>
                <a:gd name="T0" fmla="*/ 0 w 748"/>
                <a:gd name="T1" fmla="*/ 0 h 299"/>
                <a:gd name="T2" fmla="*/ 0 w 748"/>
                <a:gd name="T3" fmla="*/ 0 h 299"/>
                <a:gd name="T4" fmla="*/ 0 w 748"/>
                <a:gd name="T5" fmla="*/ 0 h 299"/>
                <a:gd name="T6" fmla="*/ 0 w 748"/>
                <a:gd name="T7" fmla="*/ 0 h 299"/>
                <a:gd name="T8" fmla="*/ 0 w 748"/>
                <a:gd name="T9" fmla="*/ 0 h 299"/>
                <a:gd name="T10" fmla="*/ 0 60000 65536"/>
                <a:gd name="T11" fmla="*/ 0 60000 65536"/>
                <a:gd name="T12" fmla="*/ 0 60000 65536"/>
                <a:gd name="T13" fmla="*/ 0 60000 65536"/>
                <a:gd name="T14" fmla="*/ 0 60000 65536"/>
                <a:gd name="T15" fmla="*/ 0 w 748"/>
                <a:gd name="T16" fmla="*/ 0 h 299"/>
                <a:gd name="T17" fmla="*/ 748 w 748"/>
                <a:gd name="T18" fmla="*/ 299 h 299"/>
              </a:gdLst>
              <a:ahLst/>
              <a:cxnLst>
                <a:cxn ang="T10">
                  <a:pos x="T0" y="T1"/>
                </a:cxn>
                <a:cxn ang="T11">
                  <a:pos x="T2" y="T3"/>
                </a:cxn>
                <a:cxn ang="T12">
                  <a:pos x="T4" y="T5"/>
                </a:cxn>
                <a:cxn ang="T13">
                  <a:pos x="T6" y="T7"/>
                </a:cxn>
                <a:cxn ang="T14">
                  <a:pos x="T8" y="T9"/>
                </a:cxn>
              </a:cxnLst>
              <a:rect l="T15" t="T16" r="T17" b="T18"/>
              <a:pathLst>
                <a:path w="748" h="299">
                  <a:moveTo>
                    <a:pt x="0" y="82"/>
                  </a:moveTo>
                  <a:lnTo>
                    <a:pt x="164" y="299"/>
                  </a:lnTo>
                  <a:lnTo>
                    <a:pt x="748" y="245"/>
                  </a:lnTo>
                  <a:lnTo>
                    <a:pt x="566" y="0"/>
                  </a:lnTo>
                  <a:lnTo>
                    <a:pt x="0" y="82"/>
                  </a:lnTo>
                  <a:close/>
                </a:path>
              </a:pathLst>
            </a:custGeom>
            <a:solidFill>
              <a:srgbClr val="33593A"/>
            </a:solidFill>
            <a:ln w="9525">
              <a:noFill/>
              <a:round/>
            </a:ln>
          </p:spPr>
          <p:txBody>
            <a:bodyPr/>
            <a:lstStyle/>
            <a:p>
              <a:endParaRPr lang="zh-CN" altLang="en-US"/>
            </a:p>
          </p:txBody>
        </p:sp>
        <p:sp>
          <p:nvSpPr>
            <p:cNvPr id="3159" name="Freeform 148"/>
            <p:cNvSpPr/>
            <p:nvPr/>
          </p:nvSpPr>
          <p:spPr bwMode="auto">
            <a:xfrm>
              <a:off x="4453" y="3896"/>
              <a:ext cx="20" cy="25"/>
            </a:xfrm>
            <a:custGeom>
              <a:avLst/>
              <a:gdLst>
                <a:gd name="T0" fmla="*/ 0 w 79"/>
                <a:gd name="T1" fmla="*/ 0 h 100"/>
                <a:gd name="T2" fmla="*/ 0 w 79"/>
                <a:gd name="T3" fmla="*/ 0 h 100"/>
                <a:gd name="T4" fmla="*/ 0 w 79"/>
                <a:gd name="T5" fmla="*/ 0 h 100"/>
                <a:gd name="T6" fmla="*/ 0 w 79"/>
                <a:gd name="T7" fmla="*/ 0 h 100"/>
                <a:gd name="T8" fmla="*/ 0 w 79"/>
                <a:gd name="T9" fmla="*/ 0 h 100"/>
                <a:gd name="T10" fmla="*/ 0 60000 65536"/>
                <a:gd name="T11" fmla="*/ 0 60000 65536"/>
                <a:gd name="T12" fmla="*/ 0 60000 65536"/>
                <a:gd name="T13" fmla="*/ 0 60000 65536"/>
                <a:gd name="T14" fmla="*/ 0 60000 65536"/>
                <a:gd name="T15" fmla="*/ 0 w 79"/>
                <a:gd name="T16" fmla="*/ 0 h 100"/>
                <a:gd name="T17" fmla="*/ 79 w 79"/>
                <a:gd name="T18" fmla="*/ 100 h 100"/>
              </a:gdLst>
              <a:ahLst/>
              <a:cxnLst>
                <a:cxn ang="T10">
                  <a:pos x="T0" y="T1"/>
                </a:cxn>
                <a:cxn ang="T11">
                  <a:pos x="T2" y="T3"/>
                </a:cxn>
                <a:cxn ang="T12">
                  <a:pos x="T4" y="T5"/>
                </a:cxn>
                <a:cxn ang="T13">
                  <a:pos x="T6" y="T7"/>
                </a:cxn>
                <a:cxn ang="T14">
                  <a:pos x="T8" y="T9"/>
                </a:cxn>
              </a:cxnLst>
              <a:rect l="T15" t="T16" r="T17" b="T18"/>
              <a:pathLst>
                <a:path w="79" h="100">
                  <a:moveTo>
                    <a:pt x="74" y="100"/>
                  </a:moveTo>
                  <a:lnTo>
                    <a:pt x="79" y="100"/>
                  </a:lnTo>
                  <a:lnTo>
                    <a:pt x="5" y="0"/>
                  </a:lnTo>
                  <a:lnTo>
                    <a:pt x="0" y="3"/>
                  </a:lnTo>
                  <a:lnTo>
                    <a:pt x="74" y="100"/>
                  </a:lnTo>
                  <a:close/>
                </a:path>
              </a:pathLst>
            </a:custGeom>
            <a:solidFill>
              <a:srgbClr val="000000"/>
            </a:solidFill>
            <a:ln w="9525">
              <a:noFill/>
              <a:round/>
            </a:ln>
          </p:spPr>
          <p:txBody>
            <a:bodyPr/>
            <a:lstStyle/>
            <a:p>
              <a:endParaRPr lang="zh-CN" altLang="en-US"/>
            </a:p>
          </p:txBody>
        </p:sp>
        <p:sp>
          <p:nvSpPr>
            <p:cNvPr id="3160" name="Freeform 149"/>
            <p:cNvSpPr/>
            <p:nvPr/>
          </p:nvSpPr>
          <p:spPr bwMode="auto">
            <a:xfrm>
              <a:off x="4226" y="3855"/>
              <a:ext cx="245" cy="99"/>
            </a:xfrm>
            <a:custGeom>
              <a:avLst/>
              <a:gdLst>
                <a:gd name="T0" fmla="*/ 0 w 981"/>
                <a:gd name="T1" fmla="*/ 0 h 397"/>
                <a:gd name="T2" fmla="*/ 0 w 981"/>
                <a:gd name="T3" fmla="*/ 0 h 397"/>
                <a:gd name="T4" fmla="*/ 0 w 981"/>
                <a:gd name="T5" fmla="*/ 0 h 397"/>
                <a:gd name="T6" fmla="*/ 0 w 981"/>
                <a:gd name="T7" fmla="*/ 0 h 397"/>
                <a:gd name="T8" fmla="*/ 0 w 981"/>
                <a:gd name="T9" fmla="*/ 0 h 397"/>
                <a:gd name="T10" fmla="*/ 0 w 981"/>
                <a:gd name="T11" fmla="*/ 0 h 397"/>
                <a:gd name="T12" fmla="*/ 0 w 981"/>
                <a:gd name="T13" fmla="*/ 0 h 397"/>
                <a:gd name="T14" fmla="*/ 0 60000 65536"/>
                <a:gd name="T15" fmla="*/ 0 60000 65536"/>
                <a:gd name="T16" fmla="*/ 0 60000 65536"/>
                <a:gd name="T17" fmla="*/ 0 60000 65536"/>
                <a:gd name="T18" fmla="*/ 0 60000 65536"/>
                <a:gd name="T19" fmla="*/ 0 60000 65536"/>
                <a:gd name="T20" fmla="*/ 0 60000 65536"/>
                <a:gd name="T21" fmla="*/ 0 w 981"/>
                <a:gd name="T22" fmla="*/ 0 h 397"/>
                <a:gd name="T23" fmla="*/ 981 w 981"/>
                <a:gd name="T24" fmla="*/ 397 h 3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ln>
          </p:spPr>
          <p:txBody>
            <a:bodyPr/>
            <a:lstStyle/>
            <a:p>
              <a:endParaRPr lang="zh-CN" altLang="en-US"/>
            </a:p>
          </p:txBody>
        </p:sp>
        <p:sp>
          <p:nvSpPr>
            <p:cNvPr id="3161" name="Freeform 150"/>
            <p:cNvSpPr/>
            <p:nvPr/>
          </p:nvSpPr>
          <p:spPr bwMode="auto">
            <a:xfrm>
              <a:off x="4409" y="3835"/>
              <a:ext cx="60" cy="61"/>
            </a:xfrm>
            <a:custGeom>
              <a:avLst/>
              <a:gdLst>
                <a:gd name="T0" fmla="*/ 0 w 238"/>
                <a:gd name="T1" fmla="*/ 0 h 244"/>
                <a:gd name="T2" fmla="*/ 0 w 238"/>
                <a:gd name="T3" fmla="*/ 0 h 244"/>
                <a:gd name="T4" fmla="*/ 0 w 238"/>
                <a:gd name="T5" fmla="*/ 0 h 244"/>
                <a:gd name="T6" fmla="*/ 0 w 238"/>
                <a:gd name="T7" fmla="*/ 0 h 244"/>
                <a:gd name="T8" fmla="*/ 0 60000 65536"/>
                <a:gd name="T9" fmla="*/ 0 60000 65536"/>
                <a:gd name="T10" fmla="*/ 0 60000 65536"/>
                <a:gd name="T11" fmla="*/ 0 60000 65536"/>
                <a:gd name="T12" fmla="*/ 0 w 238"/>
                <a:gd name="T13" fmla="*/ 0 h 244"/>
                <a:gd name="T14" fmla="*/ 238 w 238"/>
                <a:gd name="T15" fmla="*/ 244 h 244"/>
              </a:gdLst>
              <a:ahLst/>
              <a:cxnLst>
                <a:cxn ang="T8">
                  <a:pos x="T0" y="T1"/>
                </a:cxn>
                <a:cxn ang="T9">
                  <a:pos x="T2" y="T3"/>
                </a:cxn>
                <a:cxn ang="T10">
                  <a:pos x="T4" y="T5"/>
                </a:cxn>
                <a:cxn ang="T11">
                  <a:pos x="T6" y="T7"/>
                </a:cxn>
              </a:cxnLst>
              <a:rect l="T12" t="T13" r="T14" b="T15"/>
              <a:pathLst>
                <a:path w="238" h="244">
                  <a:moveTo>
                    <a:pt x="238" y="238"/>
                  </a:moveTo>
                  <a:lnTo>
                    <a:pt x="0" y="0"/>
                  </a:lnTo>
                  <a:lnTo>
                    <a:pt x="178" y="244"/>
                  </a:lnTo>
                  <a:lnTo>
                    <a:pt x="238" y="238"/>
                  </a:lnTo>
                  <a:close/>
                </a:path>
              </a:pathLst>
            </a:custGeom>
            <a:solidFill>
              <a:srgbClr val="4F6882"/>
            </a:solidFill>
            <a:ln w="9525">
              <a:noFill/>
              <a:round/>
            </a:ln>
          </p:spPr>
          <p:txBody>
            <a:bodyPr/>
            <a:lstStyle/>
            <a:p>
              <a:endParaRPr lang="zh-CN" altLang="en-US"/>
            </a:p>
          </p:txBody>
        </p:sp>
        <p:sp>
          <p:nvSpPr>
            <p:cNvPr id="3162" name="Freeform 151"/>
            <p:cNvSpPr/>
            <p:nvPr/>
          </p:nvSpPr>
          <p:spPr bwMode="auto">
            <a:xfrm>
              <a:off x="4406" y="3835"/>
              <a:ext cx="3" cy="1"/>
            </a:xfrm>
            <a:custGeom>
              <a:avLst/>
              <a:gdLst>
                <a:gd name="T0" fmla="*/ 0 w 12"/>
                <a:gd name="T1" fmla="*/ 0 h 2"/>
                <a:gd name="T2" fmla="*/ 0 w 12"/>
                <a:gd name="T3" fmla="*/ 1 h 2"/>
                <a:gd name="T4" fmla="*/ 0 w 12"/>
                <a:gd name="T5" fmla="*/ 0 h 2"/>
                <a:gd name="T6" fmla="*/ 0 60000 65536"/>
                <a:gd name="T7" fmla="*/ 0 60000 65536"/>
                <a:gd name="T8" fmla="*/ 0 60000 65536"/>
                <a:gd name="T9" fmla="*/ 0 w 12"/>
                <a:gd name="T10" fmla="*/ 0 h 2"/>
                <a:gd name="T11" fmla="*/ 12 w 12"/>
                <a:gd name="T12" fmla="*/ 2 h 2"/>
              </a:gdLst>
              <a:ahLst/>
              <a:cxnLst>
                <a:cxn ang="T6">
                  <a:pos x="T0" y="T1"/>
                </a:cxn>
                <a:cxn ang="T7">
                  <a:pos x="T2" y="T3"/>
                </a:cxn>
                <a:cxn ang="T8">
                  <a:pos x="T4" y="T5"/>
                </a:cxn>
              </a:cxnLst>
              <a:rect l="T9" t="T10" r="T11" b="T12"/>
              <a:pathLst>
                <a:path w="12" h="2">
                  <a:moveTo>
                    <a:pt x="12" y="0"/>
                  </a:moveTo>
                  <a:lnTo>
                    <a:pt x="0" y="2"/>
                  </a:lnTo>
                  <a:lnTo>
                    <a:pt x="12" y="0"/>
                  </a:lnTo>
                  <a:close/>
                </a:path>
              </a:pathLst>
            </a:custGeom>
            <a:solidFill>
              <a:srgbClr val="4F6882"/>
            </a:solidFill>
            <a:ln w="9525">
              <a:noFill/>
              <a:round/>
            </a:ln>
          </p:spPr>
          <p:txBody>
            <a:bodyPr/>
            <a:lstStyle/>
            <a:p>
              <a:endParaRPr lang="zh-CN" altLang="en-US"/>
            </a:p>
          </p:txBody>
        </p:sp>
        <p:sp>
          <p:nvSpPr>
            <p:cNvPr id="3163" name="Freeform 152"/>
            <p:cNvSpPr/>
            <p:nvPr/>
          </p:nvSpPr>
          <p:spPr bwMode="auto">
            <a:xfrm>
              <a:off x="4263" y="3835"/>
              <a:ext cx="143" cy="20"/>
            </a:xfrm>
            <a:custGeom>
              <a:avLst/>
              <a:gdLst>
                <a:gd name="T0" fmla="*/ 0 w 572"/>
                <a:gd name="T1" fmla="*/ 0 h 79"/>
                <a:gd name="T2" fmla="*/ 0 w 572"/>
                <a:gd name="T3" fmla="*/ 0 h 79"/>
                <a:gd name="T4" fmla="*/ 0 w 572"/>
                <a:gd name="T5" fmla="*/ 0 h 79"/>
                <a:gd name="T6" fmla="*/ 0 w 572"/>
                <a:gd name="T7" fmla="*/ 0 h 79"/>
                <a:gd name="T8" fmla="*/ 0 60000 65536"/>
                <a:gd name="T9" fmla="*/ 0 60000 65536"/>
                <a:gd name="T10" fmla="*/ 0 60000 65536"/>
                <a:gd name="T11" fmla="*/ 0 60000 65536"/>
                <a:gd name="T12" fmla="*/ 0 w 572"/>
                <a:gd name="T13" fmla="*/ 0 h 79"/>
                <a:gd name="T14" fmla="*/ 572 w 572"/>
                <a:gd name="T15" fmla="*/ 79 h 79"/>
              </a:gdLst>
              <a:ahLst/>
              <a:cxnLst>
                <a:cxn ang="T8">
                  <a:pos x="T0" y="T1"/>
                </a:cxn>
                <a:cxn ang="T9">
                  <a:pos x="T2" y="T3"/>
                </a:cxn>
                <a:cxn ang="T10">
                  <a:pos x="T4" y="T5"/>
                </a:cxn>
                <a:cxn ang="T11">
                  <a:pos x="T6" y="T7"/>
                </a:cxn>
              </a:cxnLst>
              <a:rect l="T12" t="T13" r="T14" b="T15"/>
              <a:pathLst>
                <a:path w="572" h="79">
                  <a:moveTo>
                    <a:pt x="16" y="79"/>
                  </a:moveTo>
                  <a:lnTo>
                    <a:pt x="572" y="0"/>
                  </a:lnTo>
                  <a:lnTo>
                    <a:pt x="0" y="58"/>
                  </a:lnTo>
                  <a:lnTo>
                    <a:pt x="16" y="79"/>
                  </a:lnTo>
                  <a:close/>
                </a:path>
              </a:pathLst>
            </a:custGeom>
            <a:solidFill>
              <a:srgbClr val="60915E"/>
            </a:solidFill>
            <a:ln w="9525">
              <a:noFill/>
              <a:round/>
            </a:ln>
          </p:spPr>
          <p:txBody>
            <a:bodyPr/>
            <a:lstStyle/>
            <a:p>
              <a:endParaRPr lang="zh-CN" altLang="en-US"/>
            </a:p>
          </p:txBody>
        </p:sp>
        <p:sp>
          <p:nvSpPr>
            <p:cNvPr id="3164" name="Freeform 153"/>
            <p:cNvSpPr/>
            <p:nvPr/>
          </p:nvSpPr>
          <p:spPr bwMode="auto">
            <a:xfrm>
              <a:off x="4406" y="3835"/>
              <a:ext cx="48" cy="61"/>
            </a:xfrm>
            <a:custGeom>
              <a:avLst/>
              <a:gdLst>
                <a:gd name="T0" fmla="*/ 0 w 190"/>
                <a:gd name="T1" fmla="*/ 0 h 247"/>
                <a:gd name="T2" fmla="*/ 0 w 190"/>
                <a:gd name="T3" fmla="*/ 0 h 247"/>
                <a:gd name="T4" fmla="*/ 0 w 190"/>
                <a:gd name="T5" fmla="*/ 0 h 247"/>
                <a:gd name="T6" fmla="*/ 0 w 190"/>
                <a:gd name="T7" fmla="*/ 0 h 247"/>
                <a:gd name="T8" fmla="*/ 0 w 190"/>
                <a:gd name="T9" fmla="*/ 0 h 247"/>
                <a:gd name="T10" fmla="*/ 0 60000 65536"/>
                <a:gd name="T11" fmla="*/ 0 60000 65536"/>
                <a:gd name="T12" fmla="*/ 0 60000 65536"/>
                <a:gd name="T13" fmla="*/ 0 60000 65536"/>
                <a:gd name="T14" fmla="*/ 0 60000 65536"/>
                <a:gd name="T15" fmla="*/ 0 w 190"/>
                <a:gd name="T16" fmla="*/ 0 h 247"/>
                <a:gd name="T17" fmla="*/ 190 w 190"/>
                <a:gd name="T18" fmla="*/ 247 h 247"/>
              </a:gdLst>
              <a:ahLst/>
              <a:cxnLst>
                <a:cxn ang="T10">
                  <a:pos x="T0" y="T1"/>
                </a:cxn>
                <a:cxn ang="T11">
                  <a:pos x="T2" y="T3"/>
                </a:cxn>
                <a:cxn ang="T12">
                  <a:pos x="T4" y="T5"/>
                </a:cxn>
                <a:cxn ang="T13">
                  <a:pos x="T6" y="T7"/>
                </a:cxn>
                <a:cxn ang="T14">
                  <a:pos x="T8" y="T9"/>
                </a:cxn>
              </a:cxnLst>
              <a:rect l="T15" t="T16" r="T17" b="T18"/>
              <a:pathLst>
                <a:path w="190" h="247">
                  <a:moveTo>
                    <a:pt x="185" y="247"/>
                  </a:moveTo>
                  <a:lnTo>
                    <a:pt x="190" y="244"/>
                  </a:lnTo>
                  <a:lnTo>
                    <a:pt x="12" y="0"/>
                  </a:lnTo>
                  <a:lnTo>
                    <a:pt x="0" y="2"/>
                  </a:lnTo>
                  <a:lnTo>
                    <a:pt x="185" y="247"/>
                  </a:lnTo>
                  <a:close/>
                </a:path>
              </a:pathLst>
            </a:custGeom>
            <a:solidFill>
              <a:srgbClr val="26423F"/>
            </a:solidFill>
            <a:ln w="9525">
              <a:noFill/>
              <a:round/>
            </a:ln>
          </p:spPr>
          <p:txBody>
            <a:bodyPr/>
            <a:lstStyle/>
            <a:p>
              <a:endParaRPr lang="zh-CN" altLang="en-US"/>
            </a:p>
          </p:txBody>
        </p:sp>
        <p:sp>
          <p:nvSpPr>
            <p:cNvPr id="3165" name="Freeform 154"/>
            <p:cNvSpPr/>
            <p:nvPr/>
          </p:nvSpPr>
          <p:spPr bwMode="auto">
            <a:xfrm>
              <a:off x="4267" y="3835"/>
              <a:ext cx="186" cy="74"/>
            </a:xfrm>
            <a:custGeom>
              <a:avLst/>
              <a:gdLst>
                <a:gd name="T0" fmla="*/ 0 w 741"/>
                <a:gd name="T1" fmla="*/ 0 h 296"/>
                <a:gd name="T2" fmla="*/ 0 w 741"/>
                <a:gd name="T3" fmla="*/ 0 h 296"/>
                <a:gd name="T4" fmla="*/ 0 w 741"/>
                <a:gd name="T5" fmla="*/ 0 h 296"/>
                <a:gd name="T6" fmla="*/ 0 w 741"/>
                <a:gd name="T7" fmla="*/ 0 h 296"/>
                <a:gd name="T8" fmla="*/ 0 w 741"/>
                <a:gd name="T9" fmla="*/ 0 h 296"/>
                <a:gd name="T10" fmla="*/ 0 60000 65536"/>
                <a:gd name="T11" fmla="*/ 0 60000 65536"/>
                <a:gd name="T12" fmla="*/ 0 60000 65536"/>
                <a:gd name="T13" fmla="*/ 0 60000 65536"/>
                <a:gd name="T14" fmla="*/ 0 60000 65536"/>
                <a:gd name="T15" fmla="*/ 0 w 741"/>
                <a:gd name="T16" fmla="*/ 0 h 296"/>
                <a:gd name="T17" fmla="*/ 741 w 741"/>
                <a:gd name="T18" fmla="*/ 296 h 296"/>
              </a:gdLst>
              <a:ahLst/>
              <a:cxnLst>
                <a:cxn ang="T10">
                  <a:pos x="T0" y="T1"/>
                </a:cxn>
                <a:cxn ang="T11">
                  <a:pos x="T2" y="T3"/>
                </a:cxn>
                <a:cxn ang="T12">
                  <a:pos x="T4" y="T5"/>
                </a:cxn>
                <a:cxn ang="T13">
                  <a:pos x="T6" y="T7"/>
                </a:cxn>
                <a:cxn ang="T14">
                  <a:pos x="T8" y="T9"/>
                </a:cxn>
              </a:cxnLst>
              <a:rect l="T15" t="T16" r="T17" b="T18"/>
              <a:pathLst>
                <a:path w="741" h="296">
                  <a:moveTo>
                    <a:pt x="741" y="245"/>
                  </a:moveTo>
                  <a:lnTo>
                    <a:pt x="556" y="0"/>
                  </a:lnTo>
                  <a:lnTo>
                    <a:pt x="0" y="79"/>
                  </a:lnTo>
                  <a:lnTo>
                    <a:pt x="162" y="296"/>
                  </a:lnTo>
                  <a:lnTo>
                    <a:pt x="741" y="245"/>
                  </a:lnTo>
                  <a:close/>
                </a:path>
              </a:pathLst>
            </a:custGeom>
            <a:solidFill>
              <a:srgbClr val="33593A"/>
            </a:solidFill>
            <a:ln w="9525">
              <a:noFill/>
              <a:round/>
            </a:ln>
          </p:spPr>
          <p:txBody>
            <a:bodyPr/>
            <a:lstStyle/>
            <a:p>
              <a:endParaRPr lang="zh-CN" altLang="en-US"/>
            </a:p>
          </p:txBody>
        </p:sp>
        <p:sp>
          <p:nvSpPr>
            <p:cNvPr id="3166" name="Freeform 155"/>
            <p:cNvSpPr/>
            <p:nvPr/>
          </p:nvSpPr>
          <p:spPr bwMode="auto">
            <a:xfrm>
              <a:off x="3566" y="3085"/>
              <a:ext cx="247" cy="383"/>
            </a:xfrm>
            <a:custGeom>
              <a:avLst/>
              <a:gdLst>
                <a:gd name="T0" fmla="*/ 0 w 986"/>
                <a:gd name="T1" fmla="*/ 0 h 1530"/>
                <a:gd name="T2" fmla="*/ 0 w 986"/>
                <a:gd name="T3" fmla="*/ 0 h 1530"/>
                <a:gd name="T4" fmla="*/ 0 w 986"/>
                <a:gd name="T5" fmla="*/ 0 h 1530"/>
                <a:gd name="T6" fmla="*/ 0 w 986"/>
                <a:gd name="T7" fmla="*/ 0 h 1530"/>
                <a:gd name="T8" fmla="*/ 0 w 986"/>
                <a:gd name="T9" fmla="*/ 0 h 1530"/>
                <a:gd name="T10" fmla="*/ 0 w 986"/>
                <a:gd name="T11" fmla="*/ 0 h 1530"/>
                <a:gd name="T12" fmla="*/ 0 w 986"/>
                <a:gd name="T13" fmla="*/ 0 h 1530"/>
                <a:gd name="T14" fmla="*/ 0 w 986"/>
                <a:gd name="T15" fmla="*/ 0 h 1530"/>
                <a:gd name="T16" fmla="*/ 0 w 986"/>
                <a:gd name="T17" fmla="*/ 0 h 1530"/>
                <a:gd name="T18" fmla="*/ 0 w 986"/>
                <a:gd name="T19" fmla="*/ 0 h 1530"/>
                <a:gd name="T20" fmla="*/ 0 w 986"/>
                <a:gd name="T21" fmla="*/ 0 h 1530"/>
                <a:gd name="T22" fmla="*/ 0 w 986"/>
                <a:gd name="T23" fmla="*/ 0 h 1530"/>
                <a:gd name="T24" fmla="*/ 0 w 986"/>
                <a:gd name="T25" fmla="*/ 0 h 1530"/>
                <a:gd name="T26" fmla="*/ 0 w 986"/>
                <a:gd name="T27" fmla="*/ 0 h 1530"/>
                <a:gd name="T28" fmla="*/ 0 w 986"/>
                <a:gd name="T29" fmla="*/ 0 h 1530"/>
                <a:gd name="T30" fmla="*/ 0 w 986"/>
                <a:gd name="T31" fmla="*/ 0 h 1530"/>
                <a:gd name="T32" fmla="*/ 0 w 986"/>
                <a:gd name="T33" fmla="*/ 0 h 1530"/>
                <a:gd name="T34" fmla="*/ 0 w 986"/>
                <a:gd name="T35" fmla="*/ 0 h 1530"/>
                <a:gd name="T36" fmla="*/ 0 w 986"/>
                <a:gd name="T37" fmla="*/ 0 h 1530"/>
                <a:gd name="T38" fmla="*/ 0 w 986"/>
                <a:gd name="T39" fmla="*/ 0 h 1530"/>
                <a:gd name="T40" fmla="*/ 0 w 986"/>
                <a:gd name="T41" fmla="*/ 0 h 1530"/>
                <a:gd name="T42" fmla="*/ 0 w 986"/>
                <a:gd name="T43" fmla="*/ 0 h 1530"/>
                <a:gd name="T44" fmla="*/ 0 w 986"/>
                <a:gd name="T45" fmla="*/ 0 h 1530"/>
                <a:gd name="T46" fmla="*/ 0 w 986"/>
                <a:gd name="T47" fmla="*/ 0 h 1530"/>
                <a:gd name="T48" fmla="*/ 0 w 986"/>
                <a:gd name="T49" fmla="*/ 0 h 1530"/>
                <a:gd name="T50" fmla="*/ 0 w 986"/>
                <a:gd name="T51" fmla="*/ 0 h 1530"/>
                <a:gd name="T52" fmla="*/ 0 w 986"/>
                <a:gd name="T53" fmla="*/ 0 h 1530"/>
                <a:gd name="T54" fmla="*/ 0 w 986"/>
                <a:gd name="T55" fmla="*/ 0 h 1530"/>
                <a:gd name="T56" fmla="*/ 0 w 986"/>
                <a:gd name="T57" fmla="*/ 0 h 1530"/>
                <a:gd name="T58" fmla="*/ 0 w 986"/>
                <a:gd name="T59" fmla="*/ 0 h 1530"/>
                <a:gd name="T60" fmla="*/ 0 w 986"/>
                <a:gd name="T61" fmla="*/ 0 h 1530"/>
                <a:gd name="T62" fmla="*/ 0 w 986"/>
                <a:gd name="T63" fmla="*/ 0 h 1530"/>
                <a:gd name="T64" fmla="*/ 0 w 986"/>
                <a:gd name="T65" fmla="*/ 0 h 1530"/>
                <a:gd name="T66" fmla="*/ 0 w 986"/>
                <a:gd name="T67" fmla="*/ 0 h 1530"/>
                <a:gd name="T68" fmla="*/ 0 w 986"/>
                <a:gd name="T69" fmla="*/ 0 h 1530"/>
                <a:gd name="T70" fmla="*/ 0 w 986"/>
                <a:gd name="T71" fmla="*/ 0 h 1530"/>
                <a:gd name="T72" fmla="*/ 0 w 986"/>
                <a:gd name="T73" fmla="*/ 0 h 1530"/>
                <a:gd name="T74" fmla="*/ 0 w 986"/>
                <a:gd name="T75" fmla="*/ 0 h 1530"/>
                <a:gd name="T76" fmla="*/ 0 w 986"/>
                <a:gd name="T77" fmla="*/ 0 h 1530"/>
                <a:gd name="T78" fmla="*/ 0 w 986"/>
                <a:gd name="T79" fmla="*/ 0 h 1530"/>
                <a:gd name="T80" fmla="*/ 0 w 986"/>
                <a:gd name="T81" fmla="*/ 0 h 1530"/>
                <a:gd name="T82" fmla="*/ 0 w 986"/>
                <a:gd name="T83" fmla="*/ 0 h 1530"/>
                <a:gd name="T84" fmla="*/ 0 w 986"/>
                <a:gd name="T85" fmla="*/ 0 h 1530"/>
                <a:gd name="T86" fmla="*/ 0 w 986"/>
                <a:gd name="T87" fmla="*/ 0 h 1530"/>
                <a:gd name="T88" fmla="*/ 0 w 986"/>
                <a:gd name="T89" fmla="*/ 0 h 1530"/>
                <a:gd name="T90" fmla="*/ 0 w 986"/>
                <a:gd name="T91" fmla="*/ 0 h 1530"/>
                <a:gd name="T92" fmla="*/ 0 w 986"/>
                <a:gd name="T93" fmla="*/ 0 h 1530"/>
                <a:gd name="T94" fmla="*/ 0 w 986"/>
                <a:gd name="T95" fmla="*/ 0 h 1530"/>
                <a:gd name="T96" fmla="*/ 0 w 986"/>
                <a:gd name="T97" fmla="*/ 0 h 153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86"/>
                <a:gd name="T148" fmla="*/ 0 h 1530"/>
                <a:gd name="T149" fmla="*/ 986 w 986"/>
                <a:gd name="T150" fmla="*/ 1530 h 153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ln>
          </p:spPr>
          <p:txBody>
            <a:bodyPr/>
            <a:lstStyle/>
            <a:p>
              <a:endParaRPr lang="zh-CN" altLang="en-US"/>
            </a:p>
          </p:txBody>
        </p:sp>
        <p:sp>
          <p:nvSpPr>
            <p:cNvPr id="3167" name="Freeform 156"/>
            <p:cNvSpPr/>
            <p:nvPr/>
          </p:nvSpPr>
          <p:spPr bwMode="auto">
            <a:xfrm>
              <a:off x="3802" y="3453"/>
              <a:ext cx="281" cy="353"/>
            </a:xfrm>
            <a:custGeom>
              <a:avLst/>
              <a:gdLst>
                <a:gd name="T0" fmla="*/ 0 w 1122"/>
                <a:gd name="T1" fmla="*/ 0 h 1409"/>
                <a:gd name="T2" fmla="*/ 0 w 1122"/>
                <a:gd name="T3" fmla="*/ 0 h 1409"/>
                <a:gd name="T4" fmla="*/ 0 w 1122"/>
                <a:gd name="T5" fmla="*/ 0 h 1409"/>
                <a:gd name="T6" fmla="*/ 0 w 1122"/>
                <a:gd name="T7" fmla="*/ 0 h 1409"/>
                <a:gd name="T8" fmla="*/ 0 w 1122"/>
                <a:gd name="T9" fmla="*/ 0 h 1409"/>
                <a:gd name="T10" fmla="*/ 0 w 1122"/>
                <a:gd name="T11" fmla="*/ 0 h 1409"/>
                <a:gd name="T12" fmla="*/ 0 w 1122"/>
                <a:gd name="T13" fmla="*/ 0 h 1409"/>
                <a:gd name="T14" fmla="*/ 0 w 1122"/>
                <a:gd name="T15" fmla="*/ 0 h 1409"/>
                <a:gd name="T16" fmla="*/ 0 w 1122"/>
                <a:gd name="T17" fmla="*/ 0 h 1409"/>
                <a:gd name="T18" fmla="*/ 0 w 1122"/>
                <a:gd name="T19" fmla="*/ 0 h 1409"/>
                <a:gd name="T20" fmla="*/ 0 w 1122"/>
                <a:gd name="T21" fmla="*/ 0 h 1409"/>
                <a:gd name="T22" fmla="*/ 0 w 1122"/>
                <a:gd name="T23" fmla="*/ 0 h 1409"/>
                <a:gd name="T24" fmla="*/ 0 w 1122"/>
                <a:gd name="T25" fmla="*/ 0 h 1409"/>
                <a:gd name="T26" fmla="*/ 0 w 1122"/>
                <a:gd name="T27" fmla="*/ 0 h 1409"/>
                <a:gd name="T28" fmla="*/ 0 w 1122"/>
                <a:gd name="T29" fmla="*/ 0 h 1409"/>
                <a:gd name="T30" fmla="*/ 0 w 1122"/>
                <a:gd name="T31" fmla="*/ 0 h 1409"/>
                <a:gd name="T32" fmla="*/ 0 w 1122"/>
                <a:gd name="T33" fmla="*/ 0 h 1409"/>
                <a:gd name="T34" fmla="*/ 0 w 1122"/>
                <a:gd name="T35" fmla="*/ 0 h 1409"/>
                <a:gd name="T36" fmla="*/ 0 w 1122"/>
                <a:gd name="T37" fmla="*/ 0 h 1409"/>
                <a:gd name="T38" fmla="*/ 0 w 1122"/>
                <a:gd name="T39" fmla="*/ 0 h 1409"/>
                <a:gd name="T40" fmla="*/ 0 w 1122"/>
                <a:gd name="T41" fmla="*/ 0 h 1409"/>
                <a:gd name="T42" fmla="*/ 0 w 1122"/>
                <a:gd name="T43" fmla="*/ 0 h 1409"/>
                <a:gd name="T44" fmla="*/ 0 w 1122"/>
                <a:gd name="T45" fmla="*/ 0 h 1409"/>
                <a:gd name="T46" fmla="*/ 0 w 1122"/>
                <a:gd name="T47" fmla="*/ 0 h 1409"/>
                <a:gd name="T48" fmla="*/ 0 w 1122"/>
                <a:gd name="T49" fmla="*/ 0 h 1409"/>
                <a:gd name="T50" fmla="*/ 0 w 1122"/>
                <a:gd name="T51" fmla="*/ 0 h 1409"/>
                <a:gd name="T52" fmla="*/ 0 w 1122"/>
                <a:gd name="T53" fmla="*/ 0 h 1409"/>
                <a:gd name="T54" fmla="*/ 0 w 1122"/>
                <a:gd name="T55" fmla="*/ 0 h 1409"/>
                <a:gd name="T56" fmla="*/ 0 w 1122"/>
                <a:gd name="T57" fmla="*/ 0 h 1409"/>
                <a:gd name="T58" fmla="*/ 0 w 1122"/>
                <a:gd name="T59" fmla="*/ 0 h 1409"/>
                <a:gd name="T60" fmla="*/ 0 w 1122"/>
                <a:gd name="T61" fmla="*/ 0 h 1409"/>
                <a:gd name="T62" fmla="*/ 0 w 1122"/>
                <a:gd name="T63" fmla="*/ 0 h 1409"/>
                <a:gd name="T64" fmla="*/ 0 w 1122"/>
                <a:gd name="T65" fmla="*/ 0 h 1409"/>
                <a:gd name="T66" fmla="*/ 0 w 1122"/>
                <a:gd name="T67" fmla="*/ 0 h 1409"/>
                <a:gd name="T68" fmla="*/ 0 w 1122"/>
                <a:gd name="T69" fmla="*/ 0 h 1409"/>
                <a:gd name="T70" fmla="*/ 0 w 1122"/>
                <a:gd name="T71" fmla="*/ 0 h 1409"/>
                <a:gd name="T72" fmla="*/ 0 w 1122"/>
                <a:gd name="T73" fmla="*/ 0 h 1409"/>
                <a:gd name="T74" fmla="*/ 0 w 1122"/>
                <a:gd name="T75" fmla="*/ 0 h 1409"/>
                <a:gd name="T76" fmla="*/ 0 w 1122"/>
                <a:gd name="T77" fmla="*/ 0 h 1409"/>
                <a:gd name="T78" fmla="*/ 0 w 1122"/>
                <a:gd name="T79" fmla="*/ 0 h 1409"/>
                <a:gd name="T80" fmla="*/ 0 w 1122"/>
                <a:gd name="T81" fmla="*/ 0 h 1409"/>
                <a:gd name="T82" fmla="*/ 0 w 1122"/>
                <a:gd name="T83" fmla="*/ 0 h 1409"/>
                <a:gd name="T84" fmla="*/ 0 w 1122"/>
                <a:gd name="T85" fmla="*/ 0 h 1409"/>
                <a:gd name="T86" fmla="*/ 0 w 1122"/>
                <a:gd name="T87" fmla="*/ 0 h 1409"/>
                <a:gd name="T88" fmla="*/ 0 w 1122"/>
                <a:gd name="T89" fmla="*/ 0 h 1409"/>
                <a:gd name="T90" fmla="*/ 0 w 1122"/>
                <a:gd name="T91" fmla="*/ 0 h 1409"/>
                <a:gd name="T92" fmla="*/ 0 w 1122"/>
                <a:gd name="T93" fmla="*/ 0 h 1409"/>
                <a:gd name="T94" fmla="*/ 0 w 1122"/>
                <a:gd name="T95" fmla="*/ 0 h 1409"/>
                <a:gd name="T96" fmla="*/ 0 w 1122"/>
                <a:gd name="T97" fmla="*/ 0 h 14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22"/>
                <a:gd name="T148" fmla="*/ 0 h 1409"/>
                <a:gd name="T149" fmla="*/ 1122 w 1122"/>
                <a:gd name="T150" fmla="*/ 1409 h 14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ln>
          </p:spPr>
          <p:txBody>
            <a:bodyPr/>
            <a:lstStyle/>
            <a:p>
              <a:endParaRPr lang="zh-CN" altLang="en-US"/>
            </a:p>
          </p:txBody>
        </p:sp>
        <p:sp>
          <p:nvSpPr>
            <p:cNvPr id="3168" name="Freeform 157"/>
            <p:cNvSpPr/>
            <p:nvPr/>
          </p:nvSpPr>
          <p:spPr bwMode="auto">
            <a:xfrm>
              <a:off x="4116" y="3847"/>
              <a:ext cx="189" cy="254"/>
            </a:xfrm>
            <a:custGeom>
              <a:avLst/>
              <a:gdLst>
                <a:gd name="T0" fmla="*/ 0 w 755"/>
                <a:gd name="T1" fmla="*/ 0 h 1016"/>
                <a:gd name="T2" fmla="*/ 0 w 755"/>
                <a:gd name="T3" fmla="*/ 0 h 1016"/>
                <a:gd name="T4" fmla="*/ 0 w 755"/>
                <a:gd name="T5" fmla="*/ 0 h 1016"/>
                <a:gd name="T6" fmla="*/ 0 w 755"/>
                <a:gd name="T7" fmla="*/ 0 h 1016"/>
                <a:gd name="T8" fmla="*/ 0 w 755"/>
                <a:gd name="T9" fmla="*/ 0 h 1016"/>
                <a:gd name="T10" fmla="*/ 0 w 755"/>
                <a:gd name="T11" fmla="*/ 0 h 1016"/>
                <a:gd name="T12" fmla="*/ 0 w 755"/>
                <a:gd name="T13" fmla="*/ 0 h 1016"/>
                <a:gd name="T14" fmla="*/ 0 w 755"/>
                <a:gd name="T15" fmla="*/ 0 h 1016"/>
                <a:gd name="T16" fmla="*/ 0 w 755"/>
                <a:gd name="T17" fmla="*/ 0 h 1016"/>
                <a:gd name="T18" fmla="*/ 0 w 755"/>
                <a:gd name="T19" fmla="*/ 0 h 1016"/>
                <a:gd name="T20" fmla="*/ 0 w 755"/>
                <a:gd name="T21" fmla="*/ 0 h 1016"/>
                <a:gd name="T22" fmla="*/ 0 w 755"/>
                <a:gd name="T23" fmla="*/ 0 h 1016"/>
                <a:gd name="T24" fmla="*/ 0 w 755"/>
                <a:gd name="T25" fmla="*/ 0 h 1016"/>
                <a:gd name="T26" fmla="*/ 0 w 755"/>
                <a:gd name="T27" fmla="*/ 0 h 1016"/>
                <a:gd name="T28" fmla="*/ 0 w 755"/>
                <a:gd name="T29" fmla="*/ 0 h 1016"/>
                <a:gd name="T30" fmla="*/ 0 w 755"/>
                <a:gd name="T31" fmla="*/ 0 h 1016"/>
                <a:gd name="T32" fmla="*/ 0 w 755"/>
                <a:gd name="T33" fmla="*/ 0 h 1016"/>
                <a:gd name="T34" fmla="*/ 0 w 755"/>
                <a:gd name="T35" fmla="*/ 0 h 1016"/>
                <a:gd name="T36" fmla="*/ 0 w 755"/>
                <a:gd name="T37" fmla="*/ 0 h 1016"/>
                <a:gd name="T38" fmla="*/ 0 w 755"/>
                <a:gd name="T39" fmla="*/ 0 h 1016"/>
                <a:gd name="T40" fmla="*/ 0 w 755"/>
                <a:gd name="T41" fmla="*/ 0 h 1016"/>
                <a:gd name="T42" fmla="*/ 0 w 755"/>
                <a:gd name="T43" fmla="*/ 0 h 1016"/>
                <a:gd name="T44" fmla="*/ 0 w 755"/>
                <a:gd name="T45" fmla="*/ 0 h 1016"/>
                <a:gd name="T46" fmla="*/ 0 w 755"/>
                <a:gd name="T47" fmla="*/ 0 h 1016"/>
                <a:gd name="T48" fmla="*/ 0 w 755"/>
                <a:gd name="T49" fmla="*/ 0 h 1016"/>
                <a:gd name="T50" fmla="*/ 0 w 755"/>
                <a:gd name="T51" fmla="*/ 0 h 1016"/>
                <a:gd name="T52" fmla="*/ 0 w 755"/>
                <a:gd name="T53" fmla="*/ 0 h 1016"/>
                <a:gd name="T54" fmla="*/ 0 w 755"/>
                <a:gd name="T55" fmla="*/ 0 h 1016"/>
                <a:gd name="T56" fmla="*/ 0 w 755"/>
                <a:gd name="T57" fmla="*/ 0 h 1016"/>
                <a:gd name="T58" fmla="*/ 0 w 755"/>
                <a:gd name="T59" fmla="*/ 0 h 1016"/>
                <a:gd name="T60" fmla="*/ 0 w 755"/>
                <a:gd name="T61" fmla="*/ 0 h 1016"/>
                <a:gd name="T62" fmla="*/ 0 w 755"/>
                <a:gd name="T63" fmla="*/ 0 h 1016"/>
                <a:gd name="T64" fmla="*/ 0 w 755"/>
                <a:gd name="T65" fmla="*/ 0 h 1016"/>
                <a:gd name="T66" fmla="*/ 0 w 755"/>
                <a:gd name="T67" fmla="*/ 0 h 1016"/>
                <a:gd name="T68" fmla="*/ 0 w 755"/>
                <a:gd name="T69" fmla="*/ 0 h 1016"/>
                <a:gd name="T70" fmla="*/ 0 w 755"/>
                <a:gd name="T71" fmla="*/ 0 h 1016"/>
                <a:gd name="T72" fmla="*/ 0 w 755"/>
                <a:gd name="T73" fmla="*/ 0 h 1016"/>
                <a:gd name="T74" fmla="*/ 0 w 755"/>
                <a:gd name="T75" fmla="*/ 0 h 1016"/>
                <a:gd name="T76" fmla="*/ 0 w 755"/>
                <a:gd name="T77" fmla="*/ 0 h 1016"/>
                <a:gd name="T78" fmla="*/ 0 w 755"/>
                <a:gd name="T79" fmla="*/ 0 h 1016"/>
                <a:gd name="T80" fmla="*/ 0 w 755"/>
                <a:gd name="T81" fmla="*/ 0 h 1016"/>
                <a:gd name="T82" fmla="*/ 0 w 755"/>
                <a:gd name="T83" fmla="*/ 0 h 1016"/>
                <a:gd name="T84" fmla="*/ 0 w 755"/>
                <a:gd name="T85" fmla="*/ 0 h 1016"/>
                <a:gd name="T86" fmla="*/ 0 w 755"/>
                <a:gd name="T87" fmla="*/ 0 h 1016"/>
                <a:gd name="T88" fmla="*/ 0 w 755"/>
                <a:gd name="T89" fmla="*/ 0 h 1016"/>
                <a:gd name="T90" fmla="*/ 0 w 755"/>
                <a:gd name="T91" fmla="*/ 0 h 1016"/>
                <a:gd name="T92" fmla="*/ 0 w 755"/>
                <a:gd name="T93" fmla="*/ 0 h 1016"/>
                <a:gd name="T94" fmla="*/ 0 w 755"/>
                <a:gd name="T95" fmla="*/ 0 h 1016"/>
                <a:gd name="T96" fmla="*/ 0 w 755"/>
                <a:gd name="T97" fmla="*/ 0 h 101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55"/>
                <a:gd name="T148" fmla="*/ 0 h 1016"/>
                <a:gd name="T149" fmla="*/ 755 w 755"/>
                <a:gd name="T150" fmla="*/ 1016 h 101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ln>
          </p:spPr>
          <p:txBody>
            <a:bodyPr/>
            <a:lstStyle/>
            <a:p>
              <a:endParaRPr lang="zh-CN" altLang="en-US"/>
            </a:p>
          </p:txBody>
        </p:sp>
        <p:sp>
          <p:nvSpPr>
            <p:cNvPr id="3169" name="Freeform 158"/>
            <p:cNvSpPr/>
            <p:nvPr/>
          </p:nvSpPr>
          <p:spPr bwMode="auto">
            <a:xfrm>
              <a:off x="3907" y="3135"/>
              <a:ext cx="689" cy="862"/>
            </a:xfrm>
            <a:custGeom>
              <a:avLst/>
              <a:gdLst>
                <a:gd name="T0" fmla="*/ 0 w 2756"/>
                <a:gd name="T1" fmla="*/ 0 h 3451"/>
                <a:gd name="T2" fmla="*/ 0 w 2756"/>
                <a:gd name="T3" fmla="*/ 0 h 3451"/>
                <a:gd name="T4" fmla="*/ 0 w 2756"/>
                <a:gd name="T5" fmla="*/ 0 h 3451"/>
                <a:gd name="T6" fmla="*/ 0 w 2756"/>
                <a:gd name="T7" fmla="*/ 0 h 3451"/>
                <a:gd name="T8" fmla="*/ 0 w 2756"/>
                <a:gd name="T9" fmla="*/ 0 h 3451"/>
                <a:gd name="T10" fmla="*/ 0 w 2756"/>
                <a:gd name="T11" fmla="*/ 0 h 3451"/>
                <a:gd name="T12" fmla="*/ 0 w 2756"/>
                <a:gd name="T13" fmla="*/ 0 h 3451"/>
                <a:gd name="T14" fmla="*/ 0 w 2756"/>
                <a:gd name="T15" fmla="*/ 0 h 3451"/>
                <a:gd name="T16" fmla="*/ 0 w 2756"/>
                <a:gd name="T17" fmla="*/ 0 h 3451"/>
                <a:gd name="T18" fmla="*/ 0 w 2756"/>
                <a:gd name="T19" fmla="*/ 0 h 3451"/>
                <a:gd name="T20" fmla="*/ 0 w 2756"/>
                <a:gd name="T21" fmla="*/ 0 h 3451"/>
                <a:gd name="T22" fmla="*/ 0 w 2756"/>
                <a:gd name="T23" fmla="*/ 0 h 3451"/>
                <a:gd name="T24" fmla="*/ 0 w 2756"/>
                <a:gd name="T25" fmla="*/ 0 h 3451"/>
                <a:gd name="T26" fmla="*/ 0 w 2756"/>
                <a:gd name="T27" fmla="*/ 0 h 3451"/>
                <a:gd name="T28" fmla="*/ 0 w 2756"/>
                <a:gd name="T29" fmla="*/ 0 h 3451"/>
                <a:gd name="T30" fmla="*/ 0 w 2756"/>
                <a:gd name="T31" fmla="*/ 0 h 3451"/>
                <a:gd name="T32" fmla="*/ 0 w 2756"/>
                <a:gd name="T33" fmla="*/ 0 h 3451"/>
                <a:gd name="T34" fmla="*/ 0 w 2756"/>
                <a:gd name="T35" fmla="*/ 0 h 3451"/>
                <a:gd name="T36" fmla="*/ 0 w 2756"/>
                <a:gd name="T37" fmla="*/ 0 h 3451"/>
                <a:gd name="T38" fmla="*/ 0 w 2756"/>
                <a:gd name="T39" fmla="*/ 0 h 3451"/>
                <a:gd name="T40" fmla="*/ 0 w 2756"/>
                <a:gd name="T41" fmla="*/ 0 h 3451"/>
                <a:gd name="T42" fmla="*/ 0 w 2756"/>
                <a:gd name="T43" fmla="*/ 0 h 3451"/>
                <a:gd name="T44" fmla="*/ 0 w 2756"/>
                <a:gd name="T45" fmla="*/ 0 h 3451"/>
                <a:gd name="T46" fmla="*/ 0 w 2756"/>
                <a:gd name="T47" fmla="*/ 0 h 3451"/>
                <a:gd name="T48" fmla="*/ 0 w 2756"/>
                <a:gd name="T49" fmla="*/ 0 h 3451"/>
                <a:gd name="T50" fmla="*/ 0 w 2756"/>
                <a:gd name="T51" fmla="*/ 0 h 3451"/>
                <a:gd name="T52" fmla="*/ 0 w 2756"/>
                <a:gd name="T53" fmla="*/ 0 h 3451"/>
                <a:gd name="T54" fmla="*/ 0 w 2756"/>
                <a:gd name="T55" fmla="*/ 0 h 3451"/>
                <a:gd name="T56" fmla="*/ 0 w 2756"/>
                <a:gd name="T57" fmla="*/ 0 h 3451"/>
                <a:gd name="T58" fmla="*/ 0 w 2756"/>
                <a:gd name="T59" fmla="*/ 0 h 3451"/>
                <a:gd name="T60" fmla="*/ 0 w 2756"/>
                <a:gd name="T61" fmla="*/ 0 h 3451"/>
                <a:gd name="T62" fmla="*/ 0 w 2756"/>
                <a:gd name="T63" fmla="*/ 0 h 3451"/>
                <a:gd name="T64" fmla="*/ 0 w 2756"/>
                <a:gd name="T65" fmla="*/ 0 h 3451"/>
                <a:gd name="T66" fmla="*/ 0 w 2756"/>
                <a:gd name="T67" fmla="*/ 0 h 3451"/>
                <a:gd name="T68" fmla="*/ 0 w 2756"/>
                <a:gd name="T69" fmla="*/ 0 h 3451"/>
                <a:gd name="T70" fmla="*/ 0 w 2756"/>
                <a:gd name="T71" fmla="*/ 0 h 3451"/>
                <a:gd name="T72" fmla="*/ 0 w 2756"/>
                <a:gd name="T73" fmla="*/ 0 h 3451"/>
                <a:gd name="T74" fmla="*/ 0 w 2756"/>
                <a:gd name="T75" fmla="*/ 0 h 3451"/>
                <a:gd name="T76" fmla="*/ 0 w 2756"/>
                <a:gd name="T77" fmla="*/ 0 h 3451"/>
                <a:gd name="T78" fmla="*/ 0 w 2756"/>
                <a:gd name="T79" fmla="*/ 0 h 3451"/>
                <a:gd name="T80" fmla="*/ 0 w 2756"/>
                <a:gd name="T81" fmla="*/ 0 h 3451"/>
                <a:gd name="T82" fmla="*/ 0 w 2756"/>
                <a:gd name="T83" fmla="*/ 0 h 3451"/>
                <a:gd name="T84" fmla="*/ 0 w 2756"/>
                <a:gd name="T85" fmla="*/ 0 h 3451"/>
                <a:gd name="T86" fmla="*/ 0 w 2756"/>
                <a:gd name="T87" fmla="*/ 0 h 3451"/>
                <a:gd name="T88" fmla="*/ 0 w 2756"/>
                <a:gd name="T89" fmla="*/ 0 h 3451"/>
                <a:gd name="T90" fmla="*/ 0 w 2756"/>
                <a:gd name="T91" fmla="*/ 0 h 3451"/>
                <a:gd name="T92" fmla="*/ 0 w 2756"/>
                <a:gd name="T93" fmla="*/ 0 h 3451"/>
                <a:gd name="T94" fmla="*/ 0 w 2756"/>
                <a:gd name="T95" fmla="*/ 0 h 3451"/>
                <a:gd name="T96" fmla="*/ 0 w 2756"/>
                <a:gd name="T97" fmla="*/ 0 h 3451"/>
                <a:gd name="T98" fmla="*/ 0 w 2756"/>
                <a:gd name="T99" fmla="*/ 0 h 3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56"/>
                <a:gd name="T151" fmla="*/ 0 h 3451"/>
                <a:gd name="T152" fmla="*/ 2756 w 2756"/>
                <a:gd name="T153" fmla="*/ 3451 h 3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ln>
          </p:spPr>
          <p:txBody>
            <a:bodyPr/>
            <a:lstStyle/>
            <a:p>
              <a:endParaRPr lang="zh-CN" altLang="en-US"/>
            </a:p>
          </p:txBody>
        </p:sp>
        <p:sp>
          <p:nvSpPr>
            <p:cNvPr id="3170" name="Freeform 159"/>
            <p:cNvSpPr/>
            <p:nvPr/>
          </p:nvSpPr>
          <p:spPr bwMode="auto">
            <a:xfrm>
              <a:off x="3481" y="3125"/>
              <a:ext cx="1114" cy="1023"/>
            </a:xfrm>
            <a:custGeom>
              <a:avLst/>
              <a:gdLst>
                <a:gd name="T0" fmla="*/ 0 w 4456"/>
                <a:gd name="T1" fmla="*/ 0 h 4092"/>
                <a:gd name="T2" fmla="*/ 0 w 4456"/>
                <a:gd name="T3" fmla="*/ 0 h 4092"/>
                <a:gd name="T4" fmla="*/ 0 w 4456"/>
                <a:gd name="T5" fmla="*/ 0 h 4092"/>
                <a:gd name="T6" fmla="*/ 0 w 4456"/>
                <a:gd name="T7" fmla="*/ 0 h 4092"/>
                <a:gd name="T8" fmla="*/ 0 w 4456"/>
                <a:gd name="T9" fmla="*/ 0 h 4092"/>
                <a:gd name="T10" fmla="*/ 0 w 4456"/>
                <a:gd name="T11" fmla="*/ 0 h 4092"/>
                <a:gd name="T12" fmla="*/ 0 w 4456"/>
                <a:gd name="T13" fmla="*/ 0 h 4092"/>
                <a:gd name="T14" fmla="*/ 0 w 4456"/>
                <a:gd name="T15" fmla="*/ 0 h 4092"/>
                <a:gd name="T16" fmla="*/ 0 w 4456"/>
                <a:gd name="T17" fmla="*/ 0 h 4092"/>
                <a:gd name="T18" fmla="*/ 0 w 4456"/>
                <a:gd name="T19" fmla="*/ 0 h 4092"/>
                <a:gd name="T20" fmla="*/ 0 w 4456"/>
                <a:gd name="T21" fmla="*/ 0 h 4092"/>
                <a:gd name="T22" fmla="*/ 0 w 4456"/>
                <a:gd name="T23" fmla="*/ 0 h 4092"/>
                <a:gd name="T24" fmla="*/ 0 w 4456"/>
                <a:gd name="T25" fmla="*/ 0 h 4092"/>
                <a:gd name="T26" fmla="*/ 0 w 4456"/>
                <a:gd name="T27" fmla="*/ 0 h 4092"/>
                <a:gd name="T28" fmla="*/ 0 w 4456"/>
                <a:gd name="T29" fmla="*/ 0 h 4092"/>
                <a:gd name="T30" fmla="*/ 0 w 4456"/>
                <a:gd name="T31" fmla="*/ 0 h 4092"/>
                <a:gd name="T32" fmla="*/ 0 w 4456"/>
                <a:gd name="T33" fmla="*/ 0 h 4092"/>
                <a:gd name="T34" fmla="*/ 0 w 4456"/>
                <a:gd name="T35" fmla="*/ 0 h 4092"/>
                <a:gd name="T36" fmla="*/ 0 w 4456"/>
                <a:gd name="T37" fmla="*/ 0 h 4092"/>
                <a:gd name="T38" fmla="*/ 0 w 4456"/>
                <a:gd name="T39" fmla="*/ 0 h 4092"/>
                <a:gd name="T40" fmla="*/ 0 w 4456"/>
                <a:gd name="T41" fmla="*/ 0 h 4092"/>
                <a:gd name="T42" fmla="*/ 0 w 4456"/>
                <a:gd name="T43" fmla="*/ 0 h 4092"/>
                <a:gd name="T44" fmla="*/ 0 w 4456"/>
                <a:gd name="T45" fmla="*/ 0 h 4092"/>
                <a:gd name="T46" fmla="*/ 0 w 4456"/>
                <a:gd name="T47" fmla="*/ 0 h 4092"/>
                <a:gd name="T48" fmla="*/ 0 w 4456"/>
                <a:gd name="T49" fmla="*/ 0 h 4092"/>
                <a:gd name="T50" fmla="*/ 0 w 4456"/>
                <a:gd name="T51" fmla="*/ 0 h 4092"/>
                <a:gd name="T52" fmla="*/ 0 w 4456"/>
                <a:gd name="T53" fmla="*/ 0 h 4092"/>
                <a:gd name="T54" fmla="*/ 0 w 4456"/>
                <a:gd name="T55" fmla="*/ 0 h 4092"/>
                <a:gd name="T56" fmla="*/ 0 w 4456"/>
                <a:gd name="T57" fmla="*/ 0 h 4092"/>
                <a:gd name="T58" fmla="*/ 0 w 4456"/>
                <a:gd name="T59" fmla="*/ 0 h 4092"/>
                <a:gd name="T60" fmla="*/ 0 w 4456"/>
                <a:gd name="T61" fmla="*/ 0 h 4092"/>
                <a:gd name="T62" fmla="*/ 0 w 4456"/>
                <a:gd name="T63" fmla="*/ 0 h 4092"/>
                <a:gd name="T64" fmla="*/ 0 w 4456"/>
                <a:gd name="T65" fmla="*/ 0 h 4092"/>
                <a:gd name="T66" fmla="*/ 0 w 4456"/>
                <a:gd name="T67" fmla="*/ 0 h 4092"/>
                <a:gd name="T68" fmla="*/ 0 w 4456"/>
                <a:gd name="T69" fmla="*/ 0 h 4092"/>
                <a:gd name="T70" fmla="*/ 0 w 4456"/>
                <a:gd name="T71" fmla="*/ 0 h 4092"/>
                <a:gd name="T72" fmla="*/ 0 w 4456"/>
                <a:gd name="T73" fmla="*/ 0 h 4092"/>
                <a:gd name="T74" fmla="*/ 0 w 4456"/>
                <a:gd name="T75" fmla="*/ 0 h 4092"/>
                <a:gd name="T76" fmla="*/ 0 w 4456"/>
                <a:gd name="T77" fmla="*/ 0 h 4092"/>
                <a:gd name="T78" fmla="*/ 0 w 4456"/>
                <a:gd name="T79" fmla="*/ 0 h 4092"/>
                <a:gd name="T80" fmla="*/ 0 w 4456"/>
                <a:gd name="T81" fmla="*/ 0 h 4092"/>
                <a:gd name="T82" fmla="*/ 0 w 4456"/>
                <a:gd name="T83" fmla="*/ 0 h 4092"/>
                <a:gd name="T84" fmla="*/ 0 w 4456"/>
                <a:gd name="T85" fmla="*/ 0 h 4092"/>
                <a:gd name="T86" fmla="*/ 0 w 4456"/>
                <a:gd name="T87" fmla="*/ 0 h 4092"/>
                <a:gd name="T88" fmla="*/ 0 w 4456"/>
                <a:gd name="T89" fmla="*/ 0 h 4092"/>
                <a:gd name="T90" fmla="*/ 0 w 4456"/>
                <a:gd name="T91" fmla="*/ 0 h 4092"/>
                <a:gd name="T92" fmla="*/ 0 w 4456"/>
                <a:gd name="T93" fmla="*/ 0 h 4092"/>
                <a:gd name="T94" fmla="*/ 0 w 4456"/>
                <a:gd name="T95" fmla="*/ 0 h 4092"/>
                <a:gd name="T96" fmla="*/ 0 w 4456"/>
                <a:gd name="T97" fmla="*/ 0 h 4092"/>
                <a:gd name="T98" fmla="*/ 0 w 4456"/>
                <a:gd name="T99" fmla="*/ 0 h 4092"/>
                <a:gd name="T100" fmla="*/ 0 w 4456"/>
                <a:gd name="T101" fmla="*/ 0 h 4092"/>
                <a:gd name="T102" fmla="*/ 0 w 4456"/>
                <a:gd name="T103" fmla="*/ 0 h 4092"/>
                <a:gd name="T104" fmla="*/ 0 w 4456"/>
                <a:gd name="T105" fmla="*/ 0 h 4092"/>
                <a:gd name="T106" fmla="*/ 0 w 4456"/>
                <a:gd name="T107" fmla="*/ 0 h 4092"/>
                <a:gd name="T108" fmla="*/ 0 w 4456"/>
                <a:gd name="T109" fmla="*/ 0 h 4092"/>
                <a:gd name="T110" fmla="*/ 0 w 4456"/>
                <a:gd name="T111" fmla="*/ 0 h 4092"/>
                <a:gd name="T112" fmla="*/ 0 w 4456"/>
                <a:gd name="T113" fmla="*/ 0 h 4092"/>
                <a:gd name="T114" fmla="*/ 0 w 4456"/>
                <a:gd name="T115" fmla="*/ 0 h 4092"/>
                <a:gd name="T116" fmla="*/ 0 w 4456"/>
                <a:gd name="T117" fmla="*/ 0 h 40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6"/>
                <a:gd name="T178" fmla="*/ 0 h 4092"/>
                <a:gd name="T179" fmla="*/ 4456 w 4456"/>
                <a:gd name="T180" fmla="*/ 4092 h 40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ln>
          </p:spPr>
          <p:txBody>
            <a:bodyPr/>
            <a:lstStyle/>
            <a:p>
              <a:endParaRPr lang="zh-CN" altLang="en-US"/>
            </a:p>
          </p:txBody>
        </p:sp>
        <p:sp>
          <p:nvSpPr>
            <p:cNvPr id="3171" name="Freeform 160"/>
            <p:cNvSpPr/>
            <p:nvPr/>
          </p:nvSpPr>
          <p:spPr bwMode="auto">
            <a:xfrm>
              <a:off x="4204" y="3793"/>
              <a:ext cx="309" cy="179"/>
            </a:xfrm>
            <a:custGeom>
              <a:avLst/>
              <a:gdLst>
                <a:gd name="T0" fmla="*/ 0 w 1235"/>
                <a:gd name="T1" fmla="*/ 0 h 717"/>
                <a:gd name="T2" fmla="*/ 0 w 1235"/>
                <a:gd name="T3" fmla="*/ 0 h 717"/>
                <a:gd name="T4" fmla="*/ 0 w 1235"/>
                <a:gd name="T5" fmla="*/ 0 h 717"/>
                <a:gd name="T6" fmla="*/ 0 w 1235"/>
                <a:gd name="T7" fmla="*/ 0 h 717"/>
                <a:gd name="T8" fmla="*/ 0 w 1235"/>
                <a:gd name="T9" fmla="*/ 0 h 717"/>
                <a:gd name="T10" fmla="*/ 0 w 1235"/>
                <a:gd name="T11" fmla="*/ 0 h 717"/>
                <a:gd name="T12" fmla="*/ 0 w 1235"/>
                <a:gd name="T13" fmla="*/ 0 h 717"/>
                <a:gd name="T14" fmla="*/ 0 w 1235"/>
                <a:gd name="T15" fmla="*/ 0 h 717"/>
                <a:gd name="T16" fmla="*/ 0 w 1235"/>
                <a:gd name="T17" fmla="*/ 0 h 717"/>
                <a:gd name="T18" fmla="*/ 0 w 1235"/>
                <a:gd name="T19" fmla="*/ 0 h 717"/>
                <a:gd name="T20" fmla="*/ 0 w 1235"/>
                <a:gd name="T21" fmla="*/ 0 h 717"/>
                <a:gd name="T22" fmla="*/ 0 w 1235"/>
                <a:gd name="T23" fmla="*/ 0 h 717"/>
                <a:gd name="T24" fmla="*/ 0 w 1235"/>
                <a:gd name="T25" fmla="*/ 0 h 717"/>
                <a:gd name="T26" fmla="*/ 0 w 1235"/>
                <a:gd name="T27" fmla="*/ 0 h 717"/>
                <a:gd name="T28" fmla="*/ 0 w 1235"/>
                <a:gd name="T29" fmla="*/ 0 h 717"/>
                <a:gd name="T30" fmla="*/ 0 w 1235"/>
                <a:gd name="T31" fmla="*/ 0 h 717"/>
                <a:gd name="T32" fmla="*/ 0 w 1235"/>
                <a:gd name="T33" fmla="*/ 0 h 717"/>
                <a:gd name="T34" fmla="*/ 0 w 1235"/>
                <a:gd name="T35" fmla="*/ 0 h 717"/>
                <a:gd name="T36" fmla="*/ 0 w 1235"/>
                <a:gd name="T37" fmla="*/ 0 h 717"/>
                <a:gd name="T38" fmla="*/ 0 w 1235"/>
                <a:gd name="T39" fmla="*/ 0 h 717"/>
                <a:gd name="T40" fmla="*/ 0 w 1235"/>
                <a:gd name="T41" fmla="*/ 0 h 717"/>
                <a:gd name="T42" fmla="*/ 0 w 1235"/>
                <a:gd name="T43" fmla="*/ 0 h 717"/>
                <a:gd name="T44" fmla="*/ 0 w 1235"/>
                <a:gd name="T45" fmla="*/ 0 h 717"/>
                <a:gd name="T46" fmla="*/ 0 w 1235"/>
                <a:gd name="T47" fmla="*/ 0 h 717"/>
                <a:gd name="T48" fmla="*/ 0 w 1235"/>
                <a:gd name="T49" fmla="*/ 0 h 717"/>
                <a:gd name="T50" fmla="*/ 0 w 1235"/>
                <a:gd name="T51" fmla="*/ 0 h 717"/>
                <a:gd name="T52" fmla="*/ 0 w 1235"/>
                <a:gd name="T53" fmla="*/ 0 h 717"/>
                <a:gd name="T54" fmla="*/ 0 w 1235"/>
                <a:gd name="T55" fmla="*/ 0 h 717"/>
                <a:gd name="T56" fmla="*/ 0 w 1235"/>
                <a:gd name="T57" fmla="*/ 0 h 717"/>
                <a:gd name="T58" fmla="*/ 0 w 1235"/>
                <a:gd name="T59" fmla="*/ 0 h 717"/>
                <a:gd name="T60" fmla="*/ 0 w 1235"/>
                <a:gd name="T61" fmla="*/ 0 h 717"/>
                <a:gd name="T62" fmla="*/ 0 w 1235"/>
                <a:gd name="T63" fmla="*/ 0 h 717"/>
                <a:gd name="T64" fmla="*/ 0 w 1235"/>
                <a:gd name="T65" fmla="*/ 0 h 717"/>
                <a:gd name="T66" fmla="*/ 0 w 1235"/>
                <a:gd name="T67" fmla="*/ 0 h 717"/>
                <a:gd name="T68" fmla="*/ 0 w 1235"/>
                <a:gd name="T69" fmla="*/ 0 h 717"/>
                <a:gd name="T70" fmla="*/ 0 w 1235"/>
                <a:gd name="T71" fmla="*/ 0 h 717"/>
                <a:gd name="T72" fmla="*/ 0 w 1235"/>
                <a:gd name="T73" fmla="*/ 0 h 717"/>
                <a:gd name="T74" fmla="*/ 0 w 1235"/>
                <a:gd name="T75" fmla="*/ 0 h 717"/>
                <a:gd name="T76" fmla="*/ 0 w 1235"/>
                <a:gd name="T77" fmla="*/ 0 h 717"/>
                <a:gd name="T78" fmla="*/ 0 w 1235"/>
                <a:gd name="T79" fmla="*/ 0 h 717"/>
                <a:gd name="T80" fmla="*/ 0 w 1235"/>
                <a:gd name="T81" fmla="*/ 0 h 717"/>
                <a:gd name="T82" fmla="*/ 0 w 1235"/>
                <a:gd name="T83" fmla="*/ 0 h 717"/>
                <a:gd name="T84" fmla="*/ 0 w 1235"/>
                <a:gd name="T85" fmla="*/ 0 h 717"/>
                <a:gd name="T86" fmla="*/ 0 w 1235"/>
                <a:gd name="T87" fmla="*/ 0 h 717"/>
                <a:gd name="T88" fmla="*/ 0 w 1235"/>
                <a:gd name="T89" fmla="*/ 0 h 717"/>
                <a:gd name="T90" fmla="*/ 0 w 1235"/>
                <a:gd name="T91" fmla="*/ 0 h 717"/>
                <a:gd name="T92" fmla="*/ 0 w 1235"/>
                <a:gd name="T93" fmla="*/ 0 h 717"/>
                <a:gd name="T94" fmla="*/ 0 w 1235"/>
                <a:gd name="T95" fmla="*/ 0 h 7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5"/>
                <a:gd name="T145" fmla="*/ 0 h 717"/>
                <a:gd name="T146" fmla="*/ 1235 w 1235"/>
                <a:gd name="T147" fmla="*/ 717 h 7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ln>
          </p:spPr>
          <p:txBody>
            <a:bodyPr/>
            <a:lstStyle/>
            <a:p>
              <a:endParaRPr lang="zh-CN" altLang="en-US"/>
            </a:p>
          </p:txBody>
        </p:sp>
        <p:sp>
          <p:nvSpPr>
            <p:cNvPr id="3172" name="Freeform 161"/>
            <p:cNvSpPr/>
            <p:nvPr/>
          </p:nvSpPr>
          <p:spPr bwMode="auto">
            <a:xfrm>
              <a:off x="4392" y="3992"/>
              <a:ext cx="74" cy="75"/>
            </a:xfrm>
            <a:custGeom>
              <a:avLst/>
              <a:gdLst>
                <a:gd name="T0" fmla="*/ 0 w 298"/>
                <a:gd name="T1" fmla="*/ 0 h 304"/>
                <a:gd name="T2" fmla="*/ 0 w 298"/>
                <a:gd name="T3" fmla="*/ 0 h 304"/>
                <a:gd name="T4" fmla="*/ 0 w 298"/>
                <a:gd name="T5" fmla="*/ 0 h 304"/>
                <a:gd name="T6" fmla="*/ 0 w 298"/>
                <a:gd name="T7" fmla="*/ 0 h 304"/>
                <a:gd name="T8" fmla="*/ 0 w 298"/>
                <a:gd name="T9" fmla="*/ 0 h 304"/>
                <a:gd name="T10" fmla="*/ 0 w 298"/>
                <a:gd name="T11" fmla="*/ 0 h 304"/>
                <a:gd name="T12" fmla="*/ 0 w 298"/>
                <a:gd name="T13" fmla="*/ 0 h 304"/>
                <a:gd name="T14" fmla="*/ 0 w 298"/>
                <a:gd name="T15" fmla="*/ 0 h 304"/>
                <a:gd name="T16" fmla="*/ 0 w 298"/>
                <a:gd name="T17" fmla="*/ 0 h 304"/>
                <a:gd name="T18" fmla="*/ 0 w 298"/>
                <a:gd name="T19" fmla="*/ 0 h 304"/>
                <a:gd name="T20" fmla="*/ 0 w 298"/>
                <a:gd name="T21" fmla="*/ 0 h 304"/>
                <a:gd name="T22" fmla="*/ 0 w 298"/>
                <a:gd name="T23" fmla="*/ 0 h 304"/>
                <a:gd name="T24" fmla="*/ 0 w 298"/>
                <a:gd name="T25" fmla="*/ 0 h 304"/>
                <a:gd name="T26" fmla="*/ 0 w 298"/>
                <a:gd name="T27" fmla="*/ 0 h 304"/>
                <a:gd name="T28" fmla="*/ 0 w 298"/>
                <a:gd name="T29" fmla="*/ 0 h 304"/>
                <a:gd name="T30" fmla="*/ 0 w 298"/>
                <a:gd name="T31" fmla="*/ 0 h 304"/>
                <a:gd name="T32" fmla="*/ 0 w 298"/>
                <a:gd name="T33" fmla="*/ 0 h 304"/>
                <a:gd name="T34" fmla="*/ 0 w 298"/>
                <a:gd name="T35" fmla="*/ 0 h 304"/>
                <a:gd name="T36" fmla="*/ 0 w 298"/>
                <a:gd name="T37" fmla="*/ 0 h 304"/>
                <a:gd name="T38" fmla="*/ 0 w 298"/>
                <a:gd name="T39" fmla="*/ 0 h 304"/>
                <a:gd name="T40" fmla="*/ 0 w 298"/>
                <a:gd name="T41" fmla="*/ 0 h 304"/>
                <a:gd name="T42" fmla="*/ 0 w 298"/>
                <a:gd name="T43" fmla="*/ 0 h 304"/>
                <a:gd name="T44" fmla="*/ 0 w 298"/>
                <a:gd name="T45" fmla="*/ 0 h 304"/>
                <a:gd name="T46" fmla="*/ 0 w 298"/>
                <a:gd name="T47" fmla="*/ 0 h 304"/>
                <a:gd name="T48" fmla="*/ 0 w 298"/>
                <a:gd name="T49" fmla="*/ 0 h 304"/>
                <a:gd name="T50" fmla="*/ 0 w 298"/>
                <a:gd name="T51" fmla="*/ 0 h 304"/>
                <a:gd name="T52" fmla="*/ 0 w 298"/>
                <a:gd name="T53" fmla="*/ 0 h 304"/>
                <a:gd name="T54" fmla="*/ 0 w 298"/>
                <a:gd name="T55" fmla="*/ 0 h 304"/>
                <a:gd name="T56" fmla="*/ 0 w 298"/>
                <a:gd name="T57" fmla="*/ 0 h 304"/>
                <a:gd name="T58" fmla="*/ 0 w 298"/>
                <a:gd name="T59" fmla="*/ 0 h 304"/>
                <a:gd name="T60" fmla="*/ 0 w 298"/>
                <a:gd name="T61" fmla="*/ 0 h 304"/>
                <a:gd name="T62" fmla="*/ 0 w 298"/>
                <a:gd name="T63" fmla="*/ 0 h 304"/>
                <a:gd name="T64" fmla="*/ 0 w 298"/>
                <a:gd name="T65" fmla="*/ 0 h 304"/>
                <a:gd name="T66" fmla="*/ 0 w 298"/>
                <a:gd name="T67" fmla="*/ 0 h 304"/>
                <a:gd name="T68" fmla="*/ 0 w 298"/>
                <a:gd name="T69" fmla="*/ 0 h 304"/>
                <a:gd name="T70" fmla="*/ 0 w 298"/>
                <a:gd name="T71" fmla="*/ 0 h 304"/>
                <a:gd name="T72" fmla="*/ 0 w 298"/>
                <a:gd name="T73" fmla="*/ 0 h 304"/>
                <a:gd name="T74" fmla="*/ 0 w 298"/>
                <a:gd name="T75" fmla="*/ 0 h 304"/>
                <a:gd name="T76" fmla="*/ 0 w 298"/>
                <a:gd name="T77" fmla="*/ 0 h 304"/>
                <a:gd name="T78" fmla="*/ 0 w 298"/>
                <a:gd name="T79" fmla="*/ 0 h 304"/>
                <a:gd name="T80" fmla="*/ 0 w 298"/>
                <a:gd name="T81" fmla="*/ 0 h 304"/>
                <a:gd name="T82" fmla="*/ 0 w 298"/>
                <a:gd name="T83" fmla="*/ 0 h 304"/>
                <a:gd name="T84" fmla="*/ 0 w 298"/>
                <a:gd name="T85" fmla="*/ 0 h 3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304"/>
                <a:gd name="T131" fmla="*/ 298 w 298"/>
                <a:gd name="T132" fmla="*/ 304 h 3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ln>
          </p:spPr>
          <p:txBody>
            <a:bodyPr/>
            <a:lstStyle/>
            <a:p>
              <a:endParaRPr lang="zh-CN" altLang="en-US"/>
            </a:p>
          </p:txBody>
        </p:sp>
        <p:sp>
          <p:nvSpPr>
            <p:cNvPr id="3173" name="Freeform 162"/>
            <p:cNvSpPr/>
            <p:nvPr/>
          </p:nvSpPr>
          <p:spPr bwMode="auto">
            <a:xfrm>
              <a:off x="4059" y="3614"/>
              <a:ext cx="284" cy="172"/>
            </a:xfrm>
            <a:custGeom>
              <a:avLst/>
              <a:gdLst>
                <a:gd name="T0" fmla="*/ 0 w 1138"/>
                <a:gd name="T1" fmla="*/ 0 h 687"/>
                <a:gd name="T2" fmla="*/ 0 w 1138"/>
                <a:gd name="T3" fmla="*/ 0 h 687"/>
                <a:gd name="T4" fmla="*/ 0 w 1138"/>
                <a:gd name="T5" fmla="*/ 0 h 687"/>
                <a:gd name="T6" fmla="*/ 0 w 1138"/>
                <a:gd name="T7" fmla="*/ 0 h 687"/>
                <a:gd name="T8" fmla="*/ 0 w 1138"/>
                <a:gd name="T9" fmla="*/ 0 h 687"/>
                <a:gd name="T10" fmla="*/ 0 w 1138"/>
                <a:gd name="T11" fmla="*/ 0 h 687"/>
                <a:gd name="T12" fmla="*/ 0 w 1138"/>
                <a:gd name="T13" fmla="*/ 0 h 687"/>
                <a:gd name="T14" fmla="*/ 0 w 1138"/>
                <a:gd name="T15" fmla="*/ 0 h 687"/>
                <a:gd name="T16" fmla="*/ 0 w 1138"/>
                <a:gd name="T17" fmla="*/ 0 h 687"/>
                <a:gd name="T18" fmla="*/ 0 w 1138"/>
                <a:gd name="T19" fmla="*/ 0 h 687"/>
                <a:gd name="T20" fmla="*/ 0 w 1138"/>
                <a:gd name="T21" fmla="*/ 0 h 687"/>
                <a:gd name="T22" fmla="*/ 0 w 1138"/>
                <a:gd name="T23" fmla="*/ 0 h 687"/>
                <a:gd name="T24" fmla="*/ 0 w 1138"/>
                <a:gd name="T25" fmla="*/ 0 h 687"/>
                <a:gd name="T26" fmla="*/ 0 w 1138"/>
                <a:gd name="T27" fmla="*/ 0 h 687"/>
                <a:gd name="T28" fmla="*/ 0 w 1138"/>
                <a:gd name="T29" fmla="*/ 0 h 687"/>
                <a:gd name="T30" fmla="*/ 0 w 1138"/>
                <a:gd name="T31" fmla="*/ 0 h 687"/>
                <a:gd name="T32" fmla="*/ 0 w 1138"/>
                <a:gd name="T33" fmla="*/ 0 h 687"/>
                <a:gd name="T34" fmla="*/ 0 w 1138"/>
                <a:gd name="T35" fmla="*/ 0 h 687"/>
                <a:gd name="T36" fmla="*/ 0 w 1138"/>
                <a:gd name="T37" fmla="*/ 0 h 687"/>
                <a:gd name="T38" fmla="*/ 0 w 1138"/>
                <a:gd name="T39" fmla="*/ 0 h 687"/>
                <a:gd name="T40" fmla="*/ 0 w 1138"/>
                <a:gd name="T41" fmla="*/ 0 h 687"/>
                <a:gd name="T42" fmla="*/ 0 w 1138"/>
                <a:gd name="T43" fmla="*/ 0 h 687"/>
                <a:gd name="T44" fmla="*/ 0 w 1138"/>
                <a:gd name="T45" fmla="*/ 0 h 687"/>
                <a:gd name="T46" fmla="*/ 0 w 1138"/>
                <a:gd name="T47" fmla="*/ 0 h 687"/>
                <a:gd name="T48" fmla="*/ 0 w 1138"/>
                <a:gd name="T49" fmla="*/ 0 h 687"/>
                <a:gd name="T50" fmla="*/ 0 w 1138"/>
                <a:gd name="T51" fmla="*/ 0 h 687"/>
                <a:gd name="T52" fmla="*/ 0 w 1138"/>
                <a:gd name="T53" fmla="*/ 0 h 687"/>
                <a:gd name="T54" fmla="*/ 0 w 1138"/>
                <a:gd name="T55" fmla="*/ 0 h 687"/>
                <a:gd name="T56" fmla="*/ 0 w 1138"/>
                <a:gd name="T57" fmla="*/ 0 h 687"/>
                <a:gd name="T58" fmla="*/ 0 w 1138"/>
                <a:gd name="T59" fmla="*/ 0 h 687"/>
                <a:gd name="T60" fmla="*/ 0 w 1138"/>
                <a:gd name="T61" fmla="*/ 0 h 687"/>
                <a:gd name="T62" fmla="*/ 0 w 1138"/>
                <a:gd name="T63" fmla="*/ 0 h 687"/>
                <a:gd name="T64" fmla="*/ 0 w 1138"/>
                <a:gd name="T65" fmla="*/ 0 h 687"/>
                <a:gd name="T66" fmla="*/ 0 w 1138"/>
                <a:gd name="T67" fmla="*/ 0 h 6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38"/>
                <a:gd name="T103" fmla="*/ 0 h 687"/>
                <a:gd name="T104" fmla="*/ 1138 w 1138"/>
                <a:gd name="T105" fmla="*/ 687 h 6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ln>
          </p:spPr>
          <p:txBody>
            <a:bodyPr/>
            <a:lstStyle/>
            <a:p>
              <a:endParaRPr lang="zh-CN" altLang="en-US"/>
            </a:p>
          </p:txBody>
        </p:sp>
        <p:sp>
          <p:nvSpPr>
            <p:cNvPr id="3174" name="Freeform 163"/>
            <p:cNvSpPr/>
            <p:nvPr/>
          </p:nvSpPr>
          <p:spPr bwMode="auto">
            <a:xfrm>
              <a:off x="4171" y="3877"/>
              <a:ext cx="96" cy="127"/>
            </a:xfrm>
            <a:custGeom>
              <a:avLst/>
              <a:gdLst>
                <a:gd name="T0" fmla="*/ 0 w 386"/>
                <a:gd name="T1" fmla="*/ 0 h 507"/>
                <a:gd name="T2" fmla="*/ 0 w 386"/>
                <a:gd name="T3" fmla="*/ 0 h 507"/>
                <a:gd name="T4" fmla="*/ 0 w 386"/>
                <a:gd name="T5" fmla="*/ 0 h 507"/>
                <a:gd name="T6" fmla="*/ 0 w 386"/>
                <a:gd name="T7" fmla="*/ 0 h 507"/>
                <a:gd name="T8" fmla="*/ 0 w 386"/>
                <a:gd name="T9" fmla="*/ 0 h 507"/>
                <a:gd name="T10" fmla="*/ 0 w 386"/>
                <a:gd name="T11" fmla="*/ 0 h 507"/>
                <a:gd name="T12" fmla="*/ 0 w 386"/>
                <a:gd name="T13" fmla="*/ 0 h 507"/>
                <a:gd name="T14" fmla="*/ 0 w 386"/>
                <a:gd name="T15" fmla="*/ 0 h 507"/>
                <a:gd name="T16" fmla="*/ 0 w 386"/>
                <a:gd name="T17" fmla="*/ 0 h 507"/>
                <a:gd name="T18" fmla="*/ 0 w 386"/>
                <a:gd name="T19" fmla="*/ 0 h 507"/>
                <a:gd name="T20" fmla="*/ 0 w 386"/>
                <a:gd name="T21" fmla="*/ 0 h 507"/>
                <a:gd name="T22" fmla="*/ 0 w 386"/>
                <a:gd name="T23" fmla="*/ 0 h 507"/>
                <a:gd name="T24" fmla="*/ 0 w 386"/>
                <a:gd name="T25" fmla="*/ 0 h 507"/>
                <a:gd name="T26" fmla="*/ 0 w 386"/>
                <a:gd name="T27" fmla="*/ 0 h 507"/>
                <a:gd name="T28" fmla="*/ 0 w 386"/>
                <a:gd name="T29" fmla="*/ 0 h 507"/>
                <a:gd name="T30" fmla="*/ 0 w 386"/>
                <a:gd name="T31" fmla="*/ 0 h 507"/>
                <a:gd name="T32" fmla="*/ 0 w 386"/>
                <a:gd name="T33" fmla="*/ 0 h 507"/>
                <a:gd name="T34" fmla="*/ 0 w 386"/>
                <a:gd name="T35" fmla="*/ 0 h 507"/>
                <a:gd name="T36" fmla="*/ 0 w 386"/>
                <a:gd name="T37" fmla="*/ 0 h 507"/>
                <a:gd name="T38" fmla="*/ 0 w 386"/>
                <a:gd name="T39" fmla="*/ 0 h 5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6"/>
                <a:gd name="T61" fmla="*/ 0 h 507"/>
                <a:gd name="T62" fmla="*/ 386 w 386"/>
                <a:gd name="T63" fmla="*/ 507 h 5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ln>
          </p:spPr>
          <p:txBody>
            <a:bodyPr/>
            <a:lstStyle/>
            <a:p>
              <a:endParaRPr lang="zh-CN" altLang="en-US"/>
            </a:p>
          </p:txBody>
        </p:sp>
        <p:sp>
          <p:nvSpPr>
            <p:cNvPr id="3175" name="Freeform 164"/>
            <p:cNvSpPr/>
            <p:nvPr/>
          </p:nvSpPr>
          <p:spPr bwMode="auto">
            <a:xfrm>
              <a:off x="4176" y="3769"/>
              <a:ext cx="55" cy="21"/>
            </a:xfrm>
            <a:custGeom>
              <a:avLst/>
              <a:gdLst>
                <a:gd name="T0" fmla="*/ 0 w 220"/>
                <a:gd name="T1" fmla="*/ 0 h 84"/>
                <a:gd name="T2" fmla="*/ 0 w 220"/>
                <a:gd name="T3" fmla="*/ 0 h 84"/>
                <a:gd name="T4" fmla="*/ 0 w 220"/>
                <a:gd name="T5" fmla="*/ 0 h 84"/>
                <a:gd name="T6" fmla="*/ 0 w 220"/>
                <a:gd name="T7" fmla="*/ 0 h 84"/>
                <a:gd name="T8" fmla="*/ 0 w 220"/>
                <a:gd name="T9" fmla="*/ 0 h 84"/>
                <a:gd name="T10" fmla="*/ 0 w 220"/>
                <a:gd name="T11" fmla="*/ 0 h 84"/>
                <a:gd name="T12" fmla="*/ 0 w 220"/>
                <a:gd name="T13" fmla="*/ 0 h 84"/>
                <a:gd name="T14" fmla="*/ 0 w 220"/>
                <a:gd name="T15" fmla="*/ 0 h 84"/>
                <a:gd name="T16" fmla="*/ 0 w 220"/>
                <a:gd name="T17" fmla="*/ 0 h 84"/>
                <a:gd name="T18" fmla="*/ 0 w 220"/>
                <a:gd name="T19" fmla="*/ 0 h 84"/>
                <a:gd name="T20" fmla="*/ 0 w 220"/>
                <a:gd name="T21" fmla="*/ 0 h 84"/>
                <a:gd name="T22" fmla="*/ 0 w 220"/>
                <a:gd name="T23" fmla="*/ 0 h 84"/>
                <a:gd name="T24" fmla="*/ 0 w 220"/>
                <a:gd name="T25" fmla="*/ 0 h 84"/>
                <a:gd name="T26" fmla="*/ 0 w 220"/>
                <a:gd name="T27" fmla="*/ 0 h 84"/>
                <a:gd name="T28" fmla="*/ 0 w 220"/>
                <a:gd name="T29" fmla="*/ 0 h 84"/>
                <a:gd name="T30" fmla="*/ 0 w 220"/>
                <a:gd name="T31" fmla="*/ 0 h 84"/>
                <a:gd name="T32" fmla="*/ 0 w 220"/>
                <a:gd name="T33" fmla="*/ 0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0"/>
                <a:gd name="T52" fmla="*/ 0 h 84"/>
                <a:gd name="T53" fmla="*/ 220 w 220"/>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ln>
          </p:spPr>
          <p:txBody>
            <a:bodyPr/>
            <a:lstStyle/>
            <a:p>
              <a:endParaRPr lang="zh-CN" altLang="en-US"/>
            </a:p>
          </p:txBody>
        </p:sp>
        <p:sp>
          <p:nvSpPr>
            <p:cNvPr id="3176" name="Freeform 165"/>
            <p:cNvSpPr/>
            <p:nvPr/>
          </p:nvSpPr>
          <p:spPr bwMode="auto">
            <a:xfrm>
              <a:off x="4145" y="4003"/>
              <a:ext cx="65" cy="40"/>
            </a:xfrm>
            <a:custGeom>
              <a:avLst/>
              <a:gdLst>
                <a:gd name="T0" fmla="*/ 0 w 258"/>
                <a:gd name="T1" fmla="*/ 0 h 161"/>
                <a:gd name="T2" fmla="*/ 0 w 258"/>
                <a:gd name="T3" fmla="*/ 0 h 161"/>
                <a:gd name="T4" fmla="*/ 0 w 258"/>
                <a:gd name="T5" fmla="*/ 0 h 161"/>
                <a:gd name="T6" fmla="*/ 0 w 258"/>
                <a:gd name="T7" fmla="*/ 0 h 161"/>
                <a:gd name="T8" fmla="*/ 0 w 258"/>
                <a:gd name="T9" fmla="*/ 0 h 161"/>
                <a:gd name="T10" fmla="*/ 0 w 258"/>
                <a:gd name="T11" fmla="*/ 0 h 161"/>
                <a:gd name="T12" fmla="*/ 0 w 258"/>
                <a:gd name="T13" fmla="*/ 0 h 161"/>
                <a:gd name="T14" fmla="*/ 0 w 258"/>
                <a:gd name="T15" fmla="*/ 0 h 161"/>
                <a:gd name="T16" fmla="*/ 0 w 258"/>
                <a:gd name="T17" fmla="*/ 0 h 161"/>
                <a:gd name="T18" fmla="*/ 0 w 258"/>
                <a:gd name="T19" fmla="*/ 0 h 161"/>
                <a:gd name="T20" fmla="*/ 0 w 258"/>
                <a:gd name="T21" fmla="*/ 0 h 161"/>
                <a:gd name="T22" fmla="*/ 0 w 258"/>
                <a:gd name="T23" fmla="*/ 0 h 161"/>
                <a:gd name="T24" fmla="*/ 0 w 258"/>
                <a:gd name="T25" fmla="*/ 0 h 161"/>
                <a:gd name="T26" fmla="*/ 0 w 258"/>
                <a:gd name="T27" fmla="*/ 0 h 161"/>
                <a:gd name="T28" fmla="*/ 0 w 258"/>
                <a:gd name="T29" fmla="*/ 0 h 161"/>
                <a:gd name="T30" fmla="*/ 0 w 258"/>
                <a:gd name="T31" fmla="*/ 0 h 161"/>
                <a:gd name="T32" fmla="*/ 0 w 258"/>
                <a:gd name="T33" fmla="*/ 0 h 161"/>
                <a:gd name="T34" fmla="*/ 0 w 258"/>
                <a:gd name="T35" fmla="*/ 0 h 161"/>
                <a:gd name="T36" fmla="*/ 0 w 258"/>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8"/>
                <a:gd name="T58" fmla="*/ 0 h 161"/>
                <a:gd name="T59" fmla="*/ 258 w 258"/>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ln>
          </p:spPr>
          <p:txBody>
            <a:bodyPr/>
            <a:lstStyle/>
            <a:p>
              <a:endParaRPr lang="zh-CN" altLang="en-US"/>
            </a:p>
          </p:txBody>
        </p:sp>
        <p:sp>
          <p:nvSpPr>
            <p:cNvPr id="3177" name="Freeform 166"/>
            <p:cNvSpPr/>
            <p:nvPr/>
          </p:nvSpPr>
          <p:spPr bwMode="auto">
            <a:xfrm>
              <a:off x="3942" y="3454"/>
              <a:ext cx="262" cy="157"/>
            </a:xfrm>
            <a:custGeom>
              <a:avLst/>
              <a:gdLst>
                <a:gd name="T0" fmla="*/ 0 w 1049"/>
                <a:gd name="T1" fmla="*/ 0 h 625"/>
                <a:gd name="T2" fmla="*/ 0 w 1049"/>
                <a:gd name="T3" fmla="*/ 0 h 625"/>
                <a:gd name="T4" fmla="*/ 0 w 1049"/>
                <a:gd name="T5" fmla="*/ 0 h 625"/>
                <a:gd name="T6" fmla="*/ 0 w 1049"/>
                <a:gd name="T7" fmla="*/ 0 h 625"/>
                <a:gd name="T8" fmla="*/ 0 w 1049"/>
                <a:gd name="T9" fmla="*/ 0 h 625"/>
                <a:gd name="T10" fmla="*/ 0 w 1049"/>
                <a:gd name="T11" fmla="*/ 0 h 625"/>
                <a:gd name="T12" fmla="*/ 0 w 1049"/>
                <a:gd name="T13" fmla="*/ 0 h 625"/>
                <a:gd name="T14" fmla="*/ 0 w 1049"/>
                <a:gd name="T15" fmla="*/ 0 h 625"/>
                <a:gd name="T16" fmla="*/ 0 w 1049"/>
                <a:gd name="T17" fmla="*/ 0 h 625"/>
                <a:gd name="T18" fmla="*/ 0 w 1049"/>
                <a:gd name="T19" fmla="*/ 0 h 625"/>
                <a:gd name="T20" fmla="*/ 0 w 1049"/>
                <a:gd name="T21" fmla="*/ 0 h 625"/>
                <a:gd name="T22" fmla="*/ 0 w 1049"/>
                <a:gd name="T23" fmla="*/ 0 h 625"/>
                <a:gd name="T24" fmla="*/ 0 w 1049"/>
                <a:gd name="T25" fmla="*/ 0 h 625"/>
                <a:gd name="T26" fmla="*/ 0 w 1049"/>
                <a:gd name="T27" fmla="*/ 0 h 625"/>
                <a:gd name="T28" fmla="*/ 0 w 1049"/>
                <a:gd name="T29" fmla="*/ 0 h 625"/>
                <a:gd name="T30" fmla="*/ 0 w 1049"/>
                <a:gd name="T31" fmla="*/ 0 h 625"/>
                <a:gd name="T32" fmla="*/ 0 w 1049"/>
                <a:gd name="T33" fmla="*/ 0 h 625"/>
                <a:gd name="T34" fmla="*/ 0 w 1049"/>
                <a:gd name="T35" fmla="*/ 0 h 625"/>
                <a:gd name="T36" fmla="*/ 0 w 1049"/>
                <a:gd name="T37" fmla="*/ 0 h 625"/>
                <a:gd name="T38" fmla="*/ 0 w 1049"/>
                <a:gd name="T39" fmla="*/ 0 h 625"/>
                <a:gd name="T40" fmla="*/ 0 w 1049"/>
                <a:gd name="T41" fmla="*/ 0 h 625"/>
                <a:gd name="T42" fmla="*/ 0 w 1049"/>
                <a:gd name="T43" fmla="*/ 0 h 625"/>
                <a:gd name="T44" fmla="*/ 0 w 1049"/>
                <a:gd name="T45" fmla="*/ 0 h 625"/>
                <a:gd name="T46" fmla="*/ 0 w 1049"/>
                <a:gd name="T47" fmla="*/ 0 h 625"/>
                <a:gd name="T48" fmla="*/ 0 w 1049"/>
                <a:gd name="T49" fmla="*/ 0 h 625"/>
                <a:gd name="T50" fmla="*/ 0 w 1049"/>
                <a:gd name="T51" fmla="*/ 0 h 625"/>
                <a:gd name="T52" fmla="*/ 0 w 1049"/>
                <a:gd name="T53" fmla="*/ 0 h 625"/>
                <a:gd name="T54" fmla="*/ 0 w 1049"/>
                <a:gd name="T55" fmla="*/ 0 h 625"/>
                <a:gd name="T56" fmla="*/ 0 w 1049"/>
                <a:gd name="T57" fmla="*/ 0 h 625"/>
                <a:gd name="T58" fmla="*/ 0 w 1049"/>
                <a:gd name="T59" fmla="*/ 0 h 625"/>
                <a:gd name="T60" fmla="*/ 0 w 1049"/>
                <a:gd name="T61" fmla="*/ 0 h 625"/>
                <a:gd name="T62" fmla="*/ 0 w 1049"/>
                <a:gd name="T63" fmla="*/ 0 h 625"/>
                <a:gd name="T64" fmla="*/ 0 w 1049"/>
                <a:gd name="T65" fmla="*/ 0 h 625"/>
                <a:gd name="T66" fmla="*/ 0 w 1049"/>
                <a:gd name="T67" fmla="*/ 0 h 625"/>
                <a:gd name="T68" fmla="*/ 0 w 1049"/>
                <a:gd name="T69" fmla="*/ 0 h 625"/>
                <a:gd name="T70" fmla="*/ 0 w 1049"/>
                <a:gd name="T71" fmla="*/ 0 h 625"/>
                <a:gd name="T72" fmla="*/ 0 w 1049"/>
                <a:gd name="T73" fmla="*/ 0 h 625"/>
                <a:gd name="T74" fmla="*/ 0 w 1049"/>
                <a:gd name="T75" fmla="*/ 0 h 625"/>
                <a:gd name="T76" fmla="*/ 0 w 1049"/>
                <a:gd name="T77" fmla="*/ 0 h 62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49"/>
                <a:gd name="T118" fmla="*/ 0 h 625"/>
                <a:gd name="T119" fmla="*/ 1049 w 1049"/>
                <a:gd name="T120" fmla="*/ 625 h 62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ln>
          </p:spPr>
          <p:txBody>
            <a:bodyPr/>
            <a:lstStyle/>
            <a:p>
              <a:endParaRPr lang="zh-CN" altLang="en-US"/>
            </a:p>
          </p:txBody>
        </p:sp>
        <p:sp>
          <p:nvSpPr>
            <p:cNvPr id="3178" name="Freeform 167"/>
            <p:cNvSpPr/>
            <p:nvPr/>
          </p:nvSpPr>
          <p:spPr bwMode="auto">
            <a:xfrm>
              <a:off x="4037" y="3687"/>
              <a:ext cx="113" cy="139"/>
            </a:xfrm>
            <a:custGeom>
              <a:avLst/>
              <a:gdLst>
                <a:gd name="T0" fmla="*/ 0 w 450"/>
                <a:gd name="T1" fmla="*/ 0 h 556"/>
                <a:gd name="T2" fmla="*/ 0 w 450"/>
                <a:gd name="T3" fmla="*/ 0 h 556"/>
                <a:gd name="T4" fmla="*/ 0 w 450"/>
                <a:gd name="T5" fmla="*/ 0 h 556"/>
                <a:gd name="T6" fmla="*/ 0 w 450"/>
                <a:gd name="T7" fmla="*/ 0 h 556"/>
                <a:gd name="T8" fmla="*/ 0 w 450"/>
                <a:gd name="T9" fmla="*/ 0 h 556"/>
                <a:gd name="T10" fmla="*/ 0 w 450"/>
                <a:gd name="T11" fmla="*/ 0 h 556"/>
                <a:gd name="T12" fmla="*/ 0 w 450"/>
                <a:gd name="T13" fmla="*/ 0 h 556"/>
                <a:gd name="T14" fmla="*/ 0 w 450"/>
                <a:gd name="T15" fmla="*/ 0 h 556"/>
                <a:gd name="T16" fmla="*/ 0 w 450"/>
                <a:gd name="T17" fmla="*/ 0 h 556"/>
                <a:gd name="T18" fmla="*/ 0 w 450"/>
                <a:gd name="T19" fmla="*/ 0 h 556"/>
                <a:gd name="T20" fmla="*/ 0 w 450"/>
                <a:gd name="T21" fmla="*/ 0 h 556"/>
                <a:gd name="T22" fmla="*/ 0 w 450"/>
                <a:gd name="T23" fmla="*/ 0 h 556"/>
                <a:gd name="T24" fmla="*/ 0 w 450"/>
                <a:gd name="T25" fmla="*/ 0 h 556"/>
                <a:gd name="T26" fmla="*/ 0 w 450"/>
                <a:gd name="T27" fmla="*/ 0 h 556"/>
                <a:gd name="T28" fmla="*/ 0 w 450"/>
                <a:gd name="T29" fmla="*/ 0 h 556"/>
                <a:gd name="T30" fmla="*/ 0 w 450"/>
                <a:gd name="T31" fmla="*/ 0 h 556"/>
                <a:gd name="T32" fmla="*/ 0 w 450"/>
                <a:gd name="T33" fmla="*/ 0 h 556"/>
                <a:gd name="T34" fmla="*/ 0 w 450"/>
                <a:gd name="T35" fmla="*/ 0 h 5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0"/>
                <a:gd name="T55" fmla="*/ 0 h 556"/>
                <a:gd name="T56" fmla="*/ 450 w 450"/>
                <a:gd name="T57" fmla="*/ 556 h 5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ln>
          </p:spPr>
          <p:txBody>
            <a:bodyPr/>
            <a:lstStyle/>
            <a:p>
              <a:endParaRPr lang="zh-CN" altLang="en-US"/>
            </a:p>
          </p:txBody>
        </p:sp>
        <p:sp>
          <p:nvSpPr>
            <p:cNvPr id="3179" name="Freeform 168"/>
            <p:cNvSpPr/>
            <p:nvPr/>
          </p:nvSpPr>
          <p:spPr bwMode="auto">
            <a:xfrm>
              <a:off x="3821" y="3305"/>
              <a:ext cx="267" cy="165"/>
            </a:xfrm>
            <a:custGeom>
              <a:avLst/>
              <a:gdLst>
                <a:gd name="T0" fmla="*/ 0 w 1067"/>
                <a:gd name="T1" fmla="*/ 0 h 660"/>
                <a:gd name="T2" fmla="*/ 0 w 1067"/>
                <a:gd name="T3" fmla="*/ 0 h 660"/>
                <a:gd name="T4" fmla="*/ 0 w 1067"/>
                <a:gd name="T5" fmla="*/ 0 h 660"/>
                <a:gd name="T6" fmla="*/ 0 w 1067"/>
                <a:gd name="T7" fmla="*/ 0 h 660"/>
                <a:gd name="T8" fmla="*/ 0 w 1067"/>
                <a:gd name="T9" fmla="*/ 0 h 660"/>
                <a:gd name="T10" fmla="*/ 0 w 1067"/>
                <a:gd name="T11" fmla="*/ 0 h 660"/>
                <a:gd name="T12" fmla="*/ 0 w 1067"/>
                <a:gd name="T13" fmla="*/ 0 h 660"/>
                <a:gd name="T14" fmla="*/ 0 w 1067"/>
                <a:gd name="T15" fmla="*/ 0 h 660"/>
                <a:gd name="T16" fmla="*/ 0 w 1067"/>
                <a:gd name="T17" fmla="*/ 0 h 660"/>
                <a:gd name="T18" fmla="*/ 0 w 1067"/>
                <a:gd name="T19" fmla="*/ 0 h 660"/>
                <a:gd name="T20" fmla="*/ 0 w 1067"/>
                <a:gd name="T21" fmla="*/ 0 h 660"/>
                <a:gd name="T22" fmla="*/ 0 w 1067"/>
                <a:gd name="T23" fmla="*/ 0 h 660"/>
                <a:gd name="T24" fmla="*/ 0 w 1067"/>
                <a:gd name="T25" fmla="*/ 0 h 660"/>
                <a:gd name="T26" fmla="*/ 0 w 1067"/>
                <a:gd name="T27" fmla="*/ 0 h 660"/>
                <a:gd name="T28" fmla="*/ 0 w 1067"/>
                <a:gd name="T29" fmla="*/ 0 h 660"/>
                <a:gd name="T30" fmla="*/ 0 w 1067"/>
                <a:gd name="T31" fmla="*/ 0 h 660"/>
                <a:gd name="T32" fmla="*/ 0 w 1067"/>
                <a:gd name="T33" fmla="*/ 0 h 660"/>
                <a:gd name="T34" fmla="*/ 0 w 1067"/>
                <a:gd name="T35" fmla="*/ 0 h 660"/>
                <a:gd name="T36" fmla="*/ 0 w 1067"/>
                <a:gd name="T37" fmla="*/ 0 h 660"/>
                <a:gd name="T38" fmla="*/ 0 w 1067"/>
                <a:gd name="T39" fmla="*/ 0 h 660"/>
                <a:gd name="T40" fmla="*/ 0 w 1067"/>
                <a:gd name="T41" fmla="*/ 0 h 660"/>
                <a:gd name="T42" fmla="*/ 0 w 1067"/>
                <a:gd name="T43" fmla="*/ 0 h 660"/>
                <a:gd name="T44" fmla="*/ 0 w 1067"/>
                <a:gd name="T45" fmla="*/ 0 h 660"/>
                <a:gd name="T46" fmla="*/ 0 w 1067"/>
                <a:gd name="T47" fmla="*/ 0 h 660"/>
                <a:gd name="T48" fmla="*/ 0 w 1067"/>
                <a:gd name="T49" fmla="*/ 0 h 660"/>
                <a:gd name="T50" fmla="*/ 0 w 1067"/>
                <a:gd name="T51" fmla="*/ 0 h 660"/>
                <a:gd name="T52" fmla="*/ 0 w 1067"/>
                <a:gd name="T53" fmla="*/ 0 h 660"/>
                <a:gd name="T54" fmla="*/ 0 w 1067"/>
                <a:gd name="T55" fmla="*/ 0 h 660"/>
                <a:gd name="T56" fmla="*/ 0 w 1067"/>
                <a:gd name="T57" fmla="*/ 0 h 660"/>
                <a:gd name="T58" fmla="*/ 0 w 1067"/>
                <a:gd name="T59" fmla="*/ 0 h 660"/>
                <a:gd name="T60" fmla="*/ 0 w 1067"/>
                <a:gd name="T61" fmla="*/ 0 h 660"/>
                <a:gd name="T62" fmla="*/ 0 w 1067"/>
                <a:gd name="T63" fmla="*/ 0 h 660"/>
                <a:gd name="T64" fmla="*/ 0 w 1067"/>
                <a:gd name="T65" fmla="*/ 0 h 660"/>
                <a:gd name="T66" fmla="*/ 0 w 1067"/>
                <a:gd name="T67" fmla="*/ 0 h 660"/>
                <a:gd name="T68" fmla="*/ 0 w 1067"/>
                <a:gd name="T69" fmla="*/ 0 h 660"/>
                <a:gd name="T70" fmla="*/ 0 w 1067"/>
                <a:gd name="T71" fmla="*/ 0 h 660"/>
                <a:gd name="T72" fmla="*/ 0 w 1067"/>
                <a:gd name="T73" fmla="*/ 0 h 660"/>
                <a:gd name="T74" fmla="*/ 0 w 1067"/>
                <a:gd name="T75" fmla="*/ 0 h 660"/>
                <a:gd name="T76" fmla="*/ 0 w 1067"/>
                <a:gd name="T77" fmla="*/ 0 h 660"/>
                <a:gd name="T78" fmla="*/ 0 w 1067"/>
                <a:gd name="T79" fmla="*/ 0 h 660"/>
                <a:gd name="T80" fmla="*/ 0 w 1067"/>
                <a:gd name="T81" fmla="*/ 0 h 660"/>
                <a:gd name="T82" fmla="*/ 0 w 1067"/>
                <a:gd name="T83" fmla="*/ 0 h 660"/>
                <a:gd name="T84" fmla="*/ 0 w 1067"/>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67"/>
                <a:gd name="T130" fmla="*/ 0 h 660"/>
                <a:gd name="T131" fmla="*/ 1067 w 1067"/>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ln>
          </p:spPr>
          <p:txBody>
            <a:bodyPr/>
            <a:lstStyle/>
            <a:p>
              <a:endParaRPr lang="zh-CN" altLang="en-US"/>
            </a:p>
          </p:txBody>
        </p:sp>
        <p:sp>
          <p:nvSpPr>
            <p:cNvPr id="4" name="Freeform 169"/>
            <p:cNvSpPr/>
            <p:nvPr/>
          </p:nvSpPr>
          <p:spPr bwMode="auto">
            <a:xfrm>
              <a:off x="3910" y="3527"/>
              <a:ext cx="85" cy="105"/>
            </a:xfrm>
            <a:custGeom>
              <a:avLst/>
              <a:gdLst>
                <a:gd name="T0" fmla="*/ 0 w 342"/>
                <a:gd name="T1" fmla="*/ 0 h 421"/>
                <a:gd name="T2" fmla="*/ 0 w 342"/>
                <a:gd name="T3" fmla="*/ 0 h 421"/>
                <a:gd name="T4" fmla="*/ 0 w 342"/>
                <a:gd name="T5" fmla="*/ 0 h 421"/>
                <a:gd name="T6" fmla="*/ 0 w 342"/>
                <a:gd name="T7" fmla="*/ 0 h 421"/>
                <a:gd name="T8" fmla="*/ 0 w 342"/>
                <a:gd name="T9" fmla="*/ 0 h 421"/>
                <a:gd name="T10" fmla="*/ 0 w 342"/>
                <a:gd name="T11" fmla="*/ 0 h 421"/>
                <a:gd name="T12" fmla="*/ 0 w 342"/>
                <a:gd name="T13" fmla="*/ 0 h 421"/>
                <a:gd name="T14" fmla="*/ 0 w 342"/>
                <a:gd name="T15" fmla="*/ 0 h 421"/>
                <a:gd name="T16" fmla="*/ 0 w 342"/>
                <a:gd name="T17" fmla="*/ 0 h 421"/>
                <a:gd name="T18" fmla="*/ 0 w 342"/>
                <a:gd name="T19" fmla="*/ 0 h 421"/>
                <a:gd name="T20" fmla="*/ 0 w 342"/>
                <a:gd name="T21" fmla="*/ 0 h 421"/>
                <a:gd name="T22" fmla="*/ 0 w 342"/>
                <a:gd name="T23" fmla="*/ 0 h 421"/>
                <a:gd name="T24" fmla="*/ 0 w 342"/>
                <a:gd name="T25" fmla="*/ 0 h 421"/>
                <a:gd name="T26" fmla="*/ 0 w 342"/>
                <a:gd name="T27" fmla="*/ 0 h 421"/>
                <a:gd name="T28" fmla="*/ 0 w 342"/>
                <a:gd name="T29" fmla="*/ 0 h 421"/>
                <a:gd name="T30" fmla="*/ 0 w 342"/>
                <a:gd name="T31" fmla="*/ 0 h 421"/>
                <a:gd name="T32" fmla="*/ 0 w 342"/>
                <a:gd name="T33" fmla="*/ 0 h 421"/>
                <a:gd name="T34" fmla="*/ 0 w 342"/>
                <a:gd name="T35" fmla="*/ 0 h 421"/>
                <a:gd name="T36" fmla="*/ 0 w 342"/>
                <a:gd name="T37" fmla="*/ 0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2"/>
                <a:gd name="T58" fmla="*/ 0 h 421"/>
                <a:gd name="T59" fmla="*/ 342 w 342"/>
                <a:gd name="T60" fmla="*/ 421 h 42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ln>
          </p:spPr>
          <p:txBody>
            <a:bodyPr/>
            <a:lstStyle/>
            <a:p>
              <a:endParaRPr lang="zh-CN" altLang="en-US"/>
            </a:p>
          </p:txBody>
        </p:sp>
        <p:sp>
          <p:nvSpPr>
            <p:cNvPr id="3181" name="Freeform 170"/>
            <p:cNvSpPr/>
            <p:nvPr/>
          </p:nvSpPr>
          <p:spPr bwMode="auto">
            <a:xfrm>
              <a:off x="3718" y="3159"/>
              <a:ext cx="256" cy="123"/>
            </a:xfrm>
            <a:custGeom>
              <a:avLst/>
              <a:gdLst>
                <a:gd name="T0" fmla="*/ 0 w 1024"/>
                <a:gd name="T1" fmla="*/ 0 h 489"/>
                <a:gd name="T2" fmla="*/ 0 w 1024"/>
                <a:gd name="T3" fmla="*/ 0 h 489"/>
                <a:gd name="T4" fmla="*/ 0 w 1024"/>
                <a:gd name="T5" fmla="*/ 0 h 489"/>
                <a:gd name="T6" fmla="*/ 0 w 1024"/>
                <a:gd name="T7" fmla="*/ 0 h 489"/>
                <a:gd name="T8" fmla="*/ 0 w 1024"/>
                <a:gd name="T9" fmla="*/ 0 h 489"/>
                <a:gd name="T10" fmla="*/ 0 w 1024"/>
                <a:gd name="T11" fmla="*/ 0 h 489"/>
                <a:gd name="T12" fmla="*/ 0 w 1024"/>
                <a:gd name="T13" fmla="*/ 0 h 489"/>
                <a:gd name="T14" fmla="*/ 0 w 1024"/>
                <a:gd name="T15" fmla="*/ 0 h 489"/>
                <a:gd name="T16" fmla="*/ 0 w 1024"/>
                <a:gd name="T17" fmla="*/ 0 h 489"/>
                <a:gd name="T18" fmla="*/ 0 w 1024"/>
                <a:gd name="T19" fmla="*/ 0 h 489"/>
                <a:gd name="T20" fmla="*/ 0 w 1024"/>
                <a:gd name="T21" fmla="*/ 0 h 489"/>
                <a:gd name="T22" fmla="*/ 0 w 1024"/>
                <a:gd name="T23" fmla="*/ 0 h 489"/>
                <a:gd name="T24" fmla="*/ 0 w 1024"/>
                <a:gd name="T25" fmla="*/ 0 h 489"/>
                <a:gd name="T26" fmla="*/ 0 w 1024"/>
                <a:gd name="T27" fmla="*/ 0 h 489"/>
                <a:gd name="T28" fmla="*/ 0 w 1024"/>
                <a:gd name="T29" fmla="*/ 0 h 489"/>
                <a:gd name="T30" fmla="*/ 0 w 1024"/>
                <a:gd name="T31" fmla="*/ 0 h 489"/>
                <a:gd name="T32" fmla="*/ 0 w 1024"/>
                <a:gd name="T33" fmla="*/ 0 h 489"/>
                <a:gd name="T34" fmla="*/ 0 w 1024"/>
                <a:gd name="T35" fmla="*/ 0 h 489"/>
                <a:gd name="T36" fmla="*/ 0 w 1024"/>
                <a:gd name="T37" fmla="*/ 0 h 489"/>
                <a:gd name="T38" fmla="*/ 0 w 1024"/>
                <a:gd name="T39" fmla="*/ 0 h 489"/>
                <a:gd name="T40" fmla="*/ 0 w 1024"/>
                <a:gd name="T41" fmla="*/ 0 h 489"/>
                <a:gd name="T42" fmla="*/ 0 w 1024"/>
                <a:gd name="T43" fmla="*/ 0 h 489"/>
                <a:gd name="T44" fmla="*/ 0 w 1024"/>
                <a:gd name="T45" fmla="*/ 0 h 489"/>
                <a:gd name="T46" fmla="*/ 0 w 1024"/>
                <a:gd name="T47" fmla="*/ 0 h 489"/>
                <a:gd name="T48" fmla="*/ 0 w 1024"/>
                <a:gd name="T49" fmla="*/ 0 h 489"/>
                <a:gd name="T50" fmla="*/ 0 w 1024"/>
                <a:gd name="T51" fmla="*/ 0 h 489"/>
                <a:gd name="T52" fmla="*/ 0 w 1024"/>
                <a:gd name="T53" fmla="*/ 0 h 489"/>
                <a:gd name="T54" fmla="*/ 0 w 1024"/>
                <a:gd name="T55" fmla="*/ 0 h 489"/>
                <a:gd name="T56" fmla="*/ 0 w 1024"/>
                <a:gd name="T57" fmla="*/ 0 h 489"/>
                <a:gd name="T58" fmla="*/ 0 w 1024"/>
                <a:gd name="T59" fmla="*/ 0 h 489"/>
                <a:gd name="T60" fmla="*/ 0 w 1024"/>
                <a:gd name="T61" fmla="*/ 0 h 489"/>
                <a:gd name="T62" fmla="*/ 0 w 1024"/>
                <a:gd name="T63" fmla="*/ 0 h 489"/>
                <a:gd name="T64" fmla="*/ 0 w 1024"/>
                <a:gd name="T65" fmla="*/ 0 h 489"/>
                <a:gd name="T66" fmla="*/ 0 w 1024"/>
                <a:gd name="T67" fmla="*/ 0 h 489"/>
                <a:gd name="T68" fmla="*/ 0 w 1024"/>
                <a:gd name="T69" fmla="*/ 0 h 489"/>
                <a:gd name="T70" fmla="*/ 0 w 1024"/>
                <a:gd name="T71" fmla="*/ 0 h 489"/>
                <a:gd name="T72" fmla="*/ 0 w 1024"/>
                <a:gd name="T73" fmla="*/ 0 h 489"/>
                <a:gd name="T74" fmla="*/ 0 w 1024"/>
                <a:gd name="T75" fmla="*/ 0 h 489"/>
                <a:gd name="T76" fmla="*/ 0 w 1024"/>
                <a:gd name="T77" fmla="*/ 0 h 489"/>
                <a:gd name="T78" fmla="*/ 0 w 1024"/>
                <a:gd name="T79" fmla="*/ 0 h 489"/>
                <a:gd name="T80" fmla="*/ 0 w 1024"/>
                <a:gd name="T81" fmla="*/ 0 h 489"/>
                <a:gd name="T82" fmla="*/ 0 w 1024"/>
                <a:gd name="T83" fmla="*/ 0 h 489"/>
                <a:gd name="T84" fmla="*/ 0 w 1024"/>
                <a:gd name="T85" fmla="*/ 0 h 489"/>
                <a:gd name="T86" fmla="*/ 0 w 1024"/>
                <a:gd name="T87" fmla="*/ 0 h 489"/>
                <a:gd name="T88" fmla="*/ 0 w 1024"/>
                <a:gd name="T89" fmla="*/ 0 h 489"/>
                <a:gd name="T90" fmla="*/ 0 w 1024"/>
                <a:gd name="T91" fmla="*/ 0 h 489"/>
                <a:gd name="T92" fmla="*/ 0 w 1024"/>
                <a:gd name="T93" fmla="*/ 0 h 489"/>
                <a:gd name="T94" fmla="*/ 0 w 1024"/>
                <a:gd name="T95" fmla="*/ 0 h 489"/>
                <a:gd name="T96" fmla="*/ 0 w 1024"/>
                <a:gd name="T97" fmla="*/ 0 h 489"/>
                <a:gd name="T98" fmla="*/ 0 w 1024"/>
                <a:gd name="T99" fmla="*/ 0 h 489"/>
                <a:gd name="T100" fmla="*/ 0 w 1024"/>
                <a:gd name="T101" fmla="*/ 0 h 489"/>
                <a:gd name="T102" fmla="*/ 0 w 1024"/>
                <a:gd name="T103" fmla="*/ 0 h 489"/>
                <a:gd name="T104" fmla="*/ 0 w 1024"/>
                <a:gd name="T105" fmla="*/ 0 h 489"/>
                <a:gd name="T106" fmla="*/ 0 w 1024"/>
                <a:gd name="T107" fmla="*/ 0 h 4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24"/>
                <a:gd name="T163" fmla="*/ 0 h 489"/>
                <a:gd name="T164" fmla="*/ 1024 w 1024"/>
                <a:gd name="T165" fmla="*/ 489 h 4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ln>
          </p:spPr>
          <p:txBody>
            <a:bodyPr/>
            <a:lstStyle/>
            <a:p>
              <a:endParaRPr lang="zh-CN" altLang="en-US"/>
            </a:p>
          </p:txBody>
        </p:sp>
        <p:sp>
          <p:nvSpPr>
            <p:cNvPr id="3182" name="Freeform 171"/>
            <p:cNvSpPr/>
            <p:nvPr/>
          </p:nvSpPr>
          <p:spPr bwMode="auto">
            <a:xfrm>
              <a:off x="3803" y="3379"/>
              <a:ext cx="86" cy="102"/>
            </a:xfrm>
            <a:custGeom>
              <a:avLst/>
              <a:gdLst>
                <a:gd name="T0" fmla="*/ 0 w 342"/>
                <a:gd name="T1" fmla="*/ 0 h 410"/>
                <a:gd name="T2" fmla="*/ 0 w 342"/>
                <a:gd name="T3" fmla="*/ 0 h 410"/>
                <a:gd name="T4" fmla="*/ 0 w 342"/>
                <a:gd name="T5" fmla="*/ 0 h 410"/>
                <a:gd name="T6" fmla="*/ 0 w 342"/>
                <a:gd name="T7" fmla="*/ 0 h 410"/>
                <a:gd name="T8" fmla="*/ 0 w 342"/>
                <a:gd name="T9" fmla="*/ 0 h 410"/>
                <a:gd name="T10" fmla="*/ 0 w 342"/>
                <a:gd name="T11" fmla="*/ 0 h 410"/>
                <a:gd name="T12" fmla="*/ 0 w 342"/>
                <a:gd name="T13" fmla="*/ 0 h 410"/>
                <a:gd name="T14" fmla="*/ 0 w 342"/>
                <a:gd name="T15" fmla="*/ 0 h 410"/>
                <a:gd name="T16" fmla="*/ 0 w 342"/>
                <a:gd name="T17" fmla="*/ 0 h 410"/>
                <a:gd name="T18" fmla="*/ 0 w 342"/>
                <a:gd name="T19" fmla="*/ 0 h 410"/>
                <a:gd name="T20" fmla="*/ 0 w 342"/>
                <a:gd name="T21" fmla="*/ 0 h 410"/>
                <a:gd name="T22" fmla="*/ 0 w 342"/>
                <a:gd name="T23" fmla="*/ 0 h 410"/>
                <a:gd name="T24" fmla="*/ 0 w 342"/>
                <a:gd name="T25" fmla="*/ 0 h 410"/>
                <a:gd name="T26" fmla="*/ 0 w 342"/>
                <a:gd name="T27" fmla="*/ 0 h 410"/>
                <a:gd name="T28" fmla="*/ 0 w 342"/>
                <a:gd name="T29" fmla="*/ 0 h 4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2"/>
                <a:gd name="T46" fmla="*/ 0 h 410"/>
                <a:gd name="T47" fmla="*/ 342 w 342"/>
                <a:gd name="T48" fmla="*/ 410 h 4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ln>
          </p:spPr>
          <p:txBody>
            <a:bodyPr/>
            <a:lstStyle/>
            <a:p>
              <a:endParaRPr lang="zh-CN" altLang="en-US"/>
            </a:p>
          </p:txBody>
        </p:sp>
        <p:sp>
          <p:nvSpPr>
            <p:cNvPr id="3183" name="Freeform 172"/>
            <p:cNvSpPr/>
            <p:nvPr/>
          </p:nvSpPr>
          <p:spPr bwMode="auto">
            <a:xfrm>
              <a:off x="3622" y="3036"/>
              <a:ext cx="249" cy="107"/>
            </a:xfrm>
            <a:custGeom>
              <a:avLst/>
              <a:gdLst>
                <a:gd name="T0" fmla="*/ 0 w 994"/>
                <a:gd name="T1" fmla="*/ 0 h 429"/>
                <a:gd name="T2" fmla="*/ 0 w 994"/>
                <a:gd name="T3" fmla="*/ 0 h 429"/>
                <a:gd name="T4" fmla="*/ 0 w 994"/>
                <a:gd name="T5" fmla="*/ 0 h 429"/>
                <a:gd name="T6" fmla="*/ 0 w 994"/>
                <a:gd name="T7" fmla="*/ 0 h 429"/>
                <a:gd name="T8" fmla="*/ 0 w 994"/>
                <a:gd name="T9" fmla="*/ 0 h 429"/>
                <a:gd name="T10" fmla="*/ 0 w 994"/>
                <a:gd name="T11" fmla="*/ 0 h 429"/>
                <a:gd name="T12" fmla="*/ 0 w 994"/>
                <a:gd name="T13" fmla="*/ 0 h 429"/>
                <a:gd name="T14" fmla="*/ 0 w 994"/>
                <a:gd name="T15" fmla="*/ 0 h 429"/>
                <a:gd name="T16" fmla="*/ 0 w 994"/>
                <a:gd name="T17" fmla="*/ 0 h 429"/>
                <a:gd name="T18" fmla="*/ 0 w 994"/>
                <a:gd name="T19" fmla="*/ 0 h 429"/>
                <a:gd name="T20" fmla="*/ 0 w 994"/>
                <a:gd name="T21" fmla="*/ 0 h 429"/>
                <a:gd name="T22" fmla="*/ 0 w 994"/>
                <a:gd name="T23" fmla="*/ 0 h 429"/>
                <a:gd name="T24" fmla="*/ 0 w 994"/>
                <a:gd name="T25" fmla="*/ 0 h 429"/>
                <a:gd name="T26" fmla="*/ 0 w 994"/>
                <a:gd name="T27" fmla="*/ 0 h 429"/>
                <a:gd name="T28" fmla="*/ 0 w 994"/>
                <a:gd name="T29" fmla="*/ 0 h 429"/>
                <a:gd name="T30" fmla="*/ 0 w 994"/>
                <a:gd name="T31" fmla="*/ 0 h 429"/>
                <a:gd name="T32" fmla="*/ 0 w 994"/>
                <a:gd name="T33" fmla="*/ 0 h 429"/>
                <a:gd name="T34" fmla="*/ 0 w 994"/>
                <a:gd name="T35" fmla="*/ 0 h 429"/>
                <a:gd name="T36" fmla="*/ 0 w 994"/>
                <a:gd name="T37" fmla="*/ 0 h 429"/>
                <a:gd name="T38" fmla="*/ 0 w 994"/>
                <a:gd name="T39" fmla="*/ 0 h 429"/>
                <a:gd name="T40" fmla="*/ 0 w 994"/>
                <a:gd name="T41" fmla="*/ 0 h 429"/>
                <a:gd name="T42" fmla="*/ 0 w 994"/>
                <a:gd name="T43" fmla="*/ 0 h 429"/>
                <a:gd name="T44" fmla="*/ 0 w 994"/>
                <a:gd name="T45" fmla="*/ 0 h 429"/>
                <a:gd name="T46" fmla="*/ 0 w 994"/>
                <a:gd name="T47" fmla="*/ 0 h 429"/>
                <a:gd name="T48" fmla="*/ 0 w 994"/>
                <a:gd name="T49" fmla="*/ 0 h 429"/>
                <a:gd name="T50" fmla="*/ 0 w 994"/>
                <a:gd name="T51" fmla="*/ 0 h 429"/>
                <a:gd name="T52" fmla="*/ 0 w 994"/>
                <a:gd name="T53" fmla="*/ 0 h 429"/>
                <a:gd name="T54" fmla="*/ 0 w 994"/>
                <a:gd name="T55" fmla="*/ 0 h 429"/>
                <a:gd name="T56" fmla="*/ 0 w 994"/>
                <a:gd name="T57" fmla="*/ 0 h 429"/>
                <a:gd name="T58" fmla="*/ 0 w 994"/>
                <a:gd name="T59" fmla="*/ 0 h 429"/>
                <a:gd name="T60" fmla="*/ 0 w 994"/>
                <a:gd name="T61" fmla="*/ 0 h 429"/>
                <a:gd name="T62" fmla="*/ 0 w 994"/>
                <a:gd name="T63" fmla="*/ 0 h 429"/>
                <a:gd name="T64" fmla="*/ 0 w 994"/>
                <a:gd name="T65" fmla="*/ 0 h 429"/>
                <a:gd name="T66" fmla="*/ 0 w 994"/>
                <a:gd name="T67" fmla="*/ 0 h 429"/>
                <a:gd name="T68" fmla="*/ 0 w 994"/>
                <a:gd name="T69" fmla="*/ 0 h 429"/>
                <a:gd name="T70" fmla="*/ 0 w 994"/>
                <a:gd name="T71" fmla="*/ 0 h 429"/>
                <a:gd name="T72" fmla="*/ 0 w 994"/>
                <a:gd name="T73" fmla="*/ 0 h 429"/>
                <a:gd name="T74" fmla="*/ 0 w 994"/>
                <a:gd name="T75" fmla="*/ 0 h 429"/>
                <a:gd name="T76" fmla="*/ 0 w 994"/>
                <a:gd name="T77" fmla="*/ 0 h 429"/>
                <a:gd name="T78" fmla="*/ 0 w 994"/>
                <a:gd name="T79" fmla="*/ 0 h 429"/>
                <a:gd name="T80" fmla="*/ 0 w 994"/>
                <a:gd name="T81" fmla="*/ 0 h 4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94"/>
                <a:gd name="T124" fmla="*/ 0 h 429"/>
                <a:gd name="T125" fmla="*/ 994 w 994"/>
                <a:gd name="T126" fmla="*/ 429 h 4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ln>
          </p:spPr>
          <p:txBody>
            <a:bodyPr/>
            <a:lstStyle/>
            <a:p>
              <a:endParaRPr lang="zh-CN" altLang="en-US"/>
            </a:p>
          </p:txBody>
        </p:sp>
        <p:sp>
          <p:nvSpPr>
            <p:cNvPr id="3184" name="Freeform 173"/>
            <p:cNvSpPr/>
            <p:nvPr/>
          </p:nvSpPr>
          <p:spPr bwMode="auto">
            <a:xfrm>
              <a:off x="3697" y="3221"/>
              <a:ext cx="78" cy="92"/>
            </a:xfrm>
            <a:custGeom>
              <a:avLst/>
              <a:gdLst>
                <a:gd name="T0" fmla="*/ 0 w 312"/>
                <a:gd name="T1" fmla="*/ 0 h 366"/>
                <a:gd name="T2" fmla="*/ 0 w 312"/>
                <a:gd name="T3" fmla="*/ 0 h 366"/>
                <a:gd name="T4" fmla="*/ 0 w 312"/>
                <a:gd name="T5" fmla="*/ 0 h 366"/>
                <a:gd name="T6" fmla="*/ 0 w 312"/>
                <a:gd name="T7" fmla="*/ 0 h 366"/>
                <a:gd name="T8" fmla="*/ 0 w 312"/>
                <a:gd name="T9" fmla="*/ 0 h 366"/>
                <a:gd name="T10" fmla="*/ 0 w 312"/>
                <a:gd name="T11" fmla="*/ 0 h 366"/>
                <a:gd name="T12" fmla="*/ 0 w 312"/>
                <a:gd name="T13" fmla="*/ 0 h 366"/>
                <a:gd name="T14" fmla="*/ 0 w 312"/>
                <a:gd name="T15" fmla="*/ 0 h 366"/>
                <a:gd name="T16" fmla="*/ 0 60000 65536"/>
                <a:gd name="T17" fmla="*/ 0 60000 65536"/>
                <a:gd name="T18" fmla="*/ 0 60000 65536"/>
                <a:gd name="T19" fmla="*/ 0 60000 65536"/>
                <a:gd name="T20" fmla="*/ 0 60000 65536"/>
                <a:gd name="T21" fmla="*/ 0 60000 65536"/>
                <a:gd name="T22" fmla="*/ 0 60000 65536"/>
                <a:gd name="T23" fmla="*/ 0 60000 65536"/>
                <a:gd name="T24" fmla="*/ 0 w 312"/>
                <a:gd name="T25" fmla="*/ 0 h 366"/>
                <a:gd name="T26" fmla="*/ 312 w 312"/>
                <a:gd name="T27" fmla="*/ 366 h 3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ln>
          </p:spPr>
          <p:txBody>
            <a:bodyPr/>
            <a:lstStyle/>
            <a:p>
              <a:endParaRPr lang="zh-CN" altLang="en-US"/>
            </a:p>
          </p:txBody>
        </p:sp>
        <p:sp>
          <p:nvSpPr>
            <p:cNvPr id="3185" name="Freeform 174"/>
            <p:cNvSpPr/>
            <p:nvPr/>
          </p:nvSpPr>
          <p:spPr bwMode="auto">
            <a:xfrm>
              <a:off x="3538" y="3127"/>
              <a:ext cx="169" cy="218"/>
            </a:xfrm>
            <a:custGeom>
              <a:avLst/>
              <a:gdLst>
                <a:gd name="T0" fmla="*/ 0 w 674"/>
                <a:gd name="T1" fmla="*/ 0 h 874"/>
                <a:gd name="T2" fmla="*/ 0 w 674"/>
                <a:gd name="T3" fmla="*/ 0 h 874"/>
                <a:gd name="T4" fmla="*/ 0 w 674"/>
                <a:gd name="T5" fmla="*/ 0 h 874"/>
                <a:gd name="T6" fmla="*/ 0 w 674"/>
                <a:gd name="T7" fmla="*/ 0 h 874"/>
                <a:gd name="T8" fmla="*/ 0 w 674"/>
                <a:gd name="T9" fmla="*/ 0 h 874"/>
                <a:gd name="T10" fmla="*/ 0 w 674"/>
                <a:gd name="T11" fmla="*/ 0 h 874"/>
                <a:gd name="T12" fmla="*/ 0 w 674"/>
                <a:gd name="T13" fmla="*/ 0 h 874"/>
                <a:gd name="T14" fmla="*/ 0 w 674"/>
                <a:gd name="T15" fmla="*/ 0 h 874"/>
                <a:gd name="T16" fmla="*/ 0 w 674"/>
                <a:gd name="T17" fmla="*/ 0 h 874"/>
                <a:gd name="T18" fmla="*/ 0 w 674"/>
                <a:gd name="T19" fmla="*/ 0 h 874"/>
                <a:gd name="T20" fmla="*/ 0 w 674"/>
                <a:gd name="T21" fmla="*/ 0 h 874"/>
                <a:gd name="T22" fmla="*/ 0 w 674"/>
                <a:gd name="T23" fmla="*/ 0 h 874"/>
                <a:gd name="T24" fmla="*/ 0 w 674"/>
                <a:gd name="T25" fmla="*/ 0 h 8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4"/>
                <a:gd name="T40" fmla="*/ 0 h 874"/>
                <a:gd name="T41" fmla="*/ 674 w 674"/>
                <a:gd name="T42" fmla="*/ 874 h 8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ln>
          </p:spPr>
          <p:txBody>
            <a:bodyPr/>
            <a:lstStyle/>
            <a:p>
              <a:endParaRPr lang="zh-CN" altLang="en-US"/>
            </a:p>
          </p:txBody>
        </p:sp>
        <p:sp>
          <p:nvSpPr>
            <p:cNvPr id="3186" name="Freeform 175"/>
            <p:cNvSpPr/>
            <p:nvPr/>
          </p:nvSpPr>
          <p:spPr bwMode="auto">
            <a:xfrm>
              <a:off x="3600" y="3091"/>
              <a:ext cx="64" cy="91"/>
            </a:xfrm>
            <a:custGeom>
              <a:avLst/>
              <a:gdLst>
                <a:gd name="T0" fmla="*/ 0 w 258"/>
                <a:gd name="T1" fmla="*/ 0 h 364"/>
                <a:gd name="T2" fmla="*/ 0 w 258"/>
                <a:gd name="T3" fmla="*/ 0 h 364"/>
                <a:gd name="T4" fmla="*/ 0 w 258"/>
                <a:gd name="T5" fmla="*/ 0 h 364"/>
                <a:gd name="T6" fmla="*/ 0 w 258"/>
                <a:gd name="T7" fmla="*/ 0 h 364"/>
                <a:gd name="T8" fmla="*/ 0 w 258"/>
                <a:gd name="T9" fmla="*/ 0 h 364"/>
                <a:gd name="T10" fmla="*/ 0 w 258"/>
                <a:gd name="T11" fmla="*/ 0 h 364"/>
                <a:gd name="T12" fmla="*/ 0 w 258"/>
                <a:gd name="T13" fmla="*/ 0 h 364"/>
                <a:gd name="T14" fmla="*/ 0 w 258"/>
                <a:gd name="T15" fmla="*/ 0 h 364"/>
                <a:gd name="T16" fmla="*/ 0 w 258"/>
                <a:gd name="T17" fmla="*/ 0 h 364"/>
                <a:gd name="T18" fmla="*/ 0 w 258"/>
                <a:gd name="T19" fmla="*/ 0 h 364"/>
                <a:gd name="T20" fmla="*/ 0 w 258"/>
                <a:gd name="T21" fmla="*/ 0 h 364"/>
                <a:gd name="T22" fmla="*/ 0 w 258"/>
                <a:gd name="T23" fmla="*/ 0 h 364"/>
                <a:gd name="T24" fmla="*/ 0 w 258"/>
                <a:gd name="T25" fmla="*/ 0 h 364"/>
                <a:gd name="T26" fmla="*/ 0 w 258"/>
                <a:gd name="T27" fmla="*/ 0 h 364"/>
                <a:gd name="T28" fmla="*/ 0 w 258"/>
                <a:gd name="T29" fmla="*/ 0 h 364"/>
                <a:gd name="T30" fmla="*/ 0 w 258"/>
                <a:gd name="T31" fmla="*/ 0 h 364"/>
                <a:gd name="T32" fmla="*/ 0 w 258"/>
                <a:gd name="T33" fmla="*/ 0 h 364"/>
                <a:gd name="T34" fmla="*/ 0 w 258"/>
                <a:gd name="T35" fmla="*/ 0 h 364"/>
                <a:gd name="T36" fmla="*/ 0 w 258"/>
                <a:gd name="T37" fmla="*/ 0 h 364"/>
                <a:gd name="T38" fmla="*/ 0 w 258"/>
                <a:gd name="T39" fmla="*/ 0 h 364"/>
                <a:gd name="T40" fmla="*/ 0 w 258"/>
                <a:gd name="T41" fmla="*/ 0 h 364"/>
                <a:gd name="T42" fmla="*/ 0 w 258"/>
                <a:gd name="T43" fmla="*/ 0 h 3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8"/>
                <a:gd name="T67" fmla="*/ 0 h 364"/>
                <a:gd name="T68" fmla="*/ 258 w 258"/>
                <a:gd name="T69" fmla="*/ 364 h 3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ln>
          </p:spPr>
          <p:txBody>
            <a:bodyPr/>
            <a:lstStyle/>
            <a:p>
              <a:endParaRPr lang="zh-CN" altLang="en-US"/>
            </a:p>
          </p:txBody>
        </p:sp>
        <p:sp>
          <p:nvSpPr>
            <p:cNvPr id="3187" name="Freeform 176"/>
            <p:cNvSpPr/>
            <p:nvPr/>
          </p:nvSpPr>
          <p:spPr bwMode="auto">
            <a:xfrm>
              <a:off x="3493" y="3030"/>
              <a:ext cx="144" cy="27"/>
            </a:xfrm>
            <a:custGeom>
              <a:avLst/>
              <a:gdLst>
                <a:gd name="T0" fmla="*/ 0 w 579"/>
                <a:gd name="T1" fmla="*/ 0 h 111"/>
                <a:gd name="T2" fmla="*/ 0 w 579"/>
                <a:gd name="T3" fmla="*/ 0 h 111"/>
                <a:gd name="T4" fmla="*/ 0 w 579"/>
                <a:gd name="T5" fmla="*/ 0 h 111"/>
                <a:gd name="T6" fmla="*/ 0 w 579"/>
                <a:gd name="T7" fmla="*/ 0 h 111"/>
                <a:gd name="T8" fmla="*/ 0 w 579"/>
                <a:gd name="T9" fmla="*/ 0 h 111"/>
                <a:gd name="T10" fmla="*/ 0 w 579"/>
                <a:gd name="T11" fmla="*/ 0 h 111"/>
                <a:gd name="T12" fmla="*/ 0 w 579"/>
                <a:gd name="T13" fmla="*/ 0 h 111"/>
                <a:gd name="T14" fmla="*/ 0 w 579"/>
                <a:gd name="T15" fmla="*/ 0 h 111"/>
                <a:gd name="T16" fmla="*/ 0 w 579"/>
                <a:gd name="T17" fmla="*/ 0 h 111"/>
                <a:gd name="T18" fmla="*/ 0 w 579"/>
                <a:gd name="T19" fmla="*/ 0 h 111"/>
                <a:gd name="T20" fmla="*/ 0 w 579"/>
                <a:gd name="T21" fmla="*/ 0 h 111"/>
                <a:gd name="T22" fmla="*/ 0 w 579"/>
                <a:gd name="T23" fmla="*/ 0 h 111"/>
                <a:gd name="T24" fmla="*/ 0 w 579"/>
                <a:gd name="T25" fmla="*/ 0 h 111"/>
                <a:gd name="T26" fmla="*/ 0 w 579"/>
                <a:gd name="T27" fmla="*/ 0 h 111"/>
                <a:gd name="T28" fmla="*/ 0 w 579"/>
                <a:gd name="T29" fmla="*/ 0 h 111"/>
                <a:gd name="T30" fmla="*/ 0 w 579"/>
                <a:gd name="T31" fmla="*/ 0 h 111"/>
                <a:gd name="T32" fmla="*/ 0 w 579"/>
                <a:gd name="T33" fmla="*/ 0 h 111"/>
                <a:gd name="T34" fmla="*/ 0 w 579"/>
                <a:gd name="T35" fmla="*/ 0 h 111"/>
                <a:gd name="T36" fmla="*/ 0 w 579"/>
                <a:gd name="T37" fmla="*/ 0 h 111"/>
                <a:gd name="T38" fmla="*/ 0 w 579"/>
                <a:gd name="T39" fmla="*/ 0 h 111"/>
                <a:gd name="T40" fmla="*/ 0 w 579"/>
                <a:gd name="T41" fmla="*/ 0 h 111"/>
                <a:gd name="T42" fmla="*/ 0 w 579"/>
                <a:gd name="T43" fmla="*/ 0 h 111"/>
                <a:gd name="T44" fmla="*/ 0 w 579"/>
                <a:gd name="T45" fmla="*/ 0 h 111"/>
                <a:gd name="T46" fmla="*/ 0 w 579"/>
                <a:gd name="T47" fmla="*/ 0 h 111"/>
                <a:gd name="T48" fmla="*/ 0 w 579"/>
                <a:gd name="T49" fmla="*/ 0 h 111"/>
                <a:gd name="T50" fmla="*/ 0 w 579"/>
                <a:gd name="T51" fmla="*/ 0 h 111"/>
                <a:gd name="T52" fmla="*/ 0 w 579"/>
                <a:gd name="T53" fmla="*/ 0 h 111"/>
                <a:gd name="T54" fmla="*/ 0 w 579"/>
                <a:gd name="T55" fmla="*/ 0 h 111"/>
                <a:gd name="T56" fmla="*/ 0 w 579"/>
                <a:gd name="T57" fmla="*/ 0 h 111"/>
                <a:gd name="T58" fmla="*/ 0 w 579"/>
                <a:gd name="T59" fmla="*/ 0 h 111"/>
                <a:gd name="T60" fmla="*/ 0 w 579"/>
                <a:gd name="T61" fmla="*/ 0 h 111"/>
                <a:gd name="T62" fmla="*/ 0 w 579"/>
                <a:gd name="T63" fmla="*/ 0 h 111"/>
                <a:gd name="T64" fmla="*/ 0 w 579"/>
                <a:gd name="T65" fmla="*/ 0 h 111"/>
                <a:gd name="T66" fmla="*/ 0 w 579"/>
                <a:gd name="T67" fmla="*/ 0 h 111"/>
                <a:gd name="T68" fmla="*/ 0 w 579"/>
                <a:gd name="T69" fmla="*/ 0 h 111"/>
                <a:gd name="T70" fmla="*/ 0 w 579"/>
                <a:gd name="T71" fmla="*/ 0 h 111"/>
                <a:gd name="T72" fmla="*/ 0 w 579"/>
                <a:gd name="T73" fmla="*/ 0 h 111"/>
                <a:gd name="T74" fmla="*/ 0 w 579"/>
                <a:gd name="T75" fmla="*/ 0 h 111"/>
                <a:gd name="T76" fmla="*/ 0 w 579"/>
                <a:gd name="T77" fmla="*/ 0 h 111"/>
                <a:gd name="T78" fmla="*/ 0 w 579"/>
                <a:gd name="T79" fmla="*/ 0 h 111"/>
                <a:gd name="T80" fmla="*/ 0 w 579"/>
                <a:gd name="T81" fmla="*/ 0 h 111"/>
                <a:gd name="T82" fmla="*/ 0 w 579"/>
                <a:gd name="T83" fmla="*/ 0 h 1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9"/>
                <a:gd name="T127" fmla="*/ 0 h 111"/>
                <a:gd name="T128" fmla="*/ 579 w 579"/>
                <a:gd name="T129" fmla="*/ 111 h 1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ln>
          </p:spPr>
          <p:txBody>
            <a:bodyPr/>
            <a:lstStyle/>
            <a:p>
              <a:endParaRPr lang="zh-CN" altLang="en-US"/>
            </a:p>
          </p:txBody>
        </p:sp>
      </p:grpSp>
      <p:sp>
        <p:nvSpPr>
          <p:cNvPr id="3087" name="AutoShape 177"/>
          <p:cNvSpPr>
            <a:spLocks noChangeArrowheads="1"/>
          </p:cNvSpPr>
          <p:nvPr/>
        </p:nvSpPr>
        <p:spPr bwMode="auto">
          <a:xfrm>
            <a:off x="7923213" y="2566988"/>
            <a:ext cx="217487" cy="222250"/>
          </a:xfrm>
          <a:prstGeom prst="upDownArrow">
            <a:avLst>
              <a:gd name="adj1" fmla="val 50000"/>
              <a:gd name="adj2" fmla="val 20438"/>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3088" name="AutoShape 178"/>
          <p:cNvSpPr>
            <a:spLocks noChangeArrowheads="1"/>
          </p:cNvSpPr>
          <p:nvPr/>
        </p:nvSpPr>
        <p:spPr bwMode="auto">
          <a:xfrm>
            <a:off x="7923213" y="3044825"/>
            <a:ext cx="217487" cy="220663"/>
          </a:xfrm>
          <a:prstGeom prst="upDownArrow">
            <a:avLst>
              <a:gd name="adj1" fmla="val 50000"/>
              <a:gd name="adj2" fmla="val 20292"/>
            </a:avLst>
          </a:prstGeom>
          <a:solidFill>
            <a:srgbClr val="CCFF66"/>
          </a:solidFill>
          <a:ln w="9525" algn="ctr">
            <a:solidFill>
              <a:schemeClr val="tx1"/>
            </a:solidFill>
            <a:miter lim="800000"/>
          </a:ln>
        </p:spPr>
        <p:txBody>
          <a:bodyPr vert="eaVert" wrap="none" anchor="ctr"/>
          <a:lstStyle/>
          <a:p>
            <a:pPr eaLnBrk="1" hangingPunct="1"/>
            <a:endParaRPr lang="zh-CN" altLang="en-US"/>
          </a:p>
        </p:txBody>
      </p:sp>
      <p:sp>
        <p:nvSpPr>
          <p:cNvPr id="3089" name="Text Box 179"/>
          <p:cNvSpPr txBox="1">
            <a:spLocks noChangeArrowheads="1"/>
          </p:cNvSpPr>
          <p:nvPr/>
        </p:nvSpPr>
        <p:spPr bwMode="auto">
          <a:xfrm>
            <a:off x="7377113" y="2778125"/>
            <a:ext cx="1309687" cy="385763"/>
          </a:xfrm>
          <a:prstGeom prst="rect">
            <a:avLst/>
          </a:prstGeom>
          <a:noFill/>
          <a:ln w="19050" algn="ctr">
            <a:solidFill>
              <a:schemeClr val="tx1"/>
            </a:solidFill>
            <a:miter lim="800000"/>
          </a:ln>
        </p:spPr>
        <p:txBody>
          <a:bodyPr>
            <a:spAutoFit/>
          </a:bodyPr>
          <a:lstStyle/>
          <a:p>
            <a:pPr algn="ctr" eaLnBrk="1" hangingPunct="1">
              <a:spcBef>
                <a:spcPct val="50000"/>
              </a:spcBef>
            </a:pPr>
            <a:r>
              <a:rPr lang="en-US" altLang="zh-CN" sz="1800"/>
              <a:t>IDE</a:t>
            </a:r>
            <a:r>
              <a:rPr lang="zh-CN" altLang="en-US" sz="1800"/>
              <a:t>控制器</a:t>
            </a:r>
          </a:p>
        </p:txBody>
      </p:sp>
      <p:pic>
        <p:nvPicPr>
          <p:cNvPr id="3090" name="Picture 18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639050" y="3211513"/>
            <a:ext cx="693738" cy="674687"/>
          </a:xfrm>
          <a:prstGeom prst="rect">
            <a:avLst/>
          </a:prstGeom>
          <a:noFill/>
          <a:ln w="38100" algn="ctr">
            <a:noFill/>
            <a:miter lim="800000"/>
            <a:headEnd/>
            <a:tailEnd/>
          </a:ln>
        </p:spPr>
      </p:pic>
      <p:sp>
        <p:nvSpPr>
          <p:cNvPr id="509109" name="Freeform 181"/>
          <p:cNvSpPr/>
          <p:nvPr/>
        </p:nvSpPr>
        <p:spPr bwMode="auto">
          <a:xfrm>
            <a:off x="4838700" y="1225550"/>
            <a:ext cx="3455988" cy="1550988"/>
          </a:xfrm>
          <a:custGeom>
            <a:avLst/>
            <a:gdLst>
              <a:gd name="T0" fmla="*/ 2147483647 w 3960"/>
              <a:gd name="T1" fmla="*/ 0 h 1680"/>
              <a:gd name="T2" fmla="*/ 2147483647 w 3960"/>
              <a:gd name="T3" fmla="*/ 2147483647 h 1680"/>
              <a:gd name="T4" fmla="*/ 2147483647 w 3960"/>
              <a:gd name="T5" fmla="*/ 2147483647 h 1680"/>
              <a:gd name="T6" fmla="*/ 2147483647 w 3960"/>
              <a:gd name="T7" fmla="*/ 2147483647 h 1680"/>
              <a:gd name="T8" fmla="*/ 2147483647 w 3960"/>
              <a:gd name="T9" fmla="*/ 2147483647 h 1680"/>
              <a:gd name="T10" fmla="*/ 2147483647 w 3960"/>
              <a:gd name="T11" fmla="*/ 2147483647 h 1680"/>
              <a:gd name="T12" fmla="*/ 2147483647 w 3960"/>
              <a:gd name="T13" fmla="*/ 2147483647 h 1680"/>
              <a:gd name="T14" fmla="*/ 0 60000 65536"/>
              <a:gd name="T15" fmla="*/ 0 60000 65536"/>
              <a:gd name="T16" fmla="*/ 0 60000 65536"/>
              <a:gd name="T17" fmla="*/ 0 60000 65536"/>
              <a:gd name="T18" fmla="*/ 0 60000 65536"/>
              <a:gd name="T19" fmla="*/ 0 60000 65536"/>
              <a:gd name="T20" fmla="*/ 0 60000 65536"/>
              <a:gd name="T21" fmla="*/ 0 w 3960"/>
              <a:gd name="T22" fmla="*/ 0 h 1680"/>
              <a:gd name="T23" fmla="*/ 3960 w 3960"/>
              <a:gd name="T24" fmla="*/ 1680 h 16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60" h="1680">
                <a:moveTo>
                  <a:pt x="200" y="0"/>
                </a:moveTo>
                <a:cubicBezTo>
                  <a:pt x="200" y="244"/>
                  <a:pt x="200" y="488"/>
                  <a:pt x="200" y="672"/>
                </a:cubicBezTo>
                <a:cubicBezTo>
                  <a:pt x="200" y="856"/>
                  <a:pt x="144" y="1024"/>
                  <a:pt x="200" y="1104"/>
                </a:cubicBezTo>
                <a:cubicBezTo>
                  <a:pt x="256" y="1184"/>
                  <a:pt x="0" y="1144"/>
                  <a:pt x="536" y="1152"/>
                </a:cubicBezTo>
                <a:cubicBezTo>
                  <a:pt x="1072" y="1160"/>
                  <a:pt x="2872" y="1144"/>
                  <a:pt x="3416" y="1152"/>
                </a:cubicBezTo>
                <a:cubicBezTo>
                  <a:pt x="3960" y="1160"/>
                  <a:pt x="3720" y="1112"/>
                  <a:pt x="3800" y="1200"/>
                </a:cubicBezTo>
                <a:cubicBezTo>
                  <a:pt x="3880" y="1288"/>
                  <a:pt x="3888" y="1484"/>
                  <a:pt x="3896" y="1680"/>
                </a:cubicBezTo>
              </a:path>
            </a:pathLst>
          </a:custGeom>
          <a:noFill/>
          <a:ln w="38100" cap="flat" cmpd="sng">
            <a:solidFill>
              <a:srgbClr val="FF0000"/>
            </a:solidFill>
            <a:prstDash val="solid"/>
            <a:round/>
            <a:headEnd type="oval" w="med" len="med"/>
            <a:tailEnd type="triangle" w="med" len="med"/>
          </a:ln>
        </p:spPr>
        <p:txBody>
          <a:bodyPr/>
          <a:lstStyle/>
          <a:p>
            <a:endParaRPr lang="zh-CN" altLang="en-US"/>
          </a:p>
        </p:txBody>
      </p:sp>
      <p:sp>
        <p:nvSpPr>
          <p:cNvPr id="509110" name="Freeform 182"/>
          <p:cNvSpPr/>
          <p:nvPr/>
        </p:nvSpPr>
        <p:spPr bwMode="auto">
          <a:xfrm>
            <a:off x="4905375" y="1270000"/>
            <a:ext cx="3046413" cy="1951038"/>
          </a:xfrm>
          <a:custGeom>
            <a:avLst/>
            <a:gdLst>
              <a:gd name="T0" fmla="*/ 2147483647 w 3352"/>
              <a:gd name="T1" fmla="*/ 2147483647 h 2112"/>
              <a:gd name="T2" fmla="*/ 2147483647 w 3352"/>
              <a:gd name="T3" fmla="*/ 2147483647 h 2112"/>
              <a:gd name="T4" fmla="*/ 2147483647 w 3352"/>
              <a:gd name="T5" fmla="*/ 2147483647 h 2112"/>
              <a:gd name="T6" fmla="*/ 2147483647 w 3352"/>
              <a:gd name="T7" fmla="*/ 2147483647 h 2112"/>
              <a:gd name="T8" fmla="*/ 2147483647 w 3352"/>
              <a:gd name="T9" fmla="*/ 2147483647 h 2112"/>
              <a:gd name="T10" fmla="*/ 2147483647 w 3352"/>
              <a:gd name="T11" fmla="*/ 2147483647 h 2112"/>
              <a:gd name="T12" fmla="*/ 2147483647 w 3352"/>
              <a:gd name="T13" fmla="*/ 2147483647 h 2112"/>
              <a:gd name="T14" fmla="*/ 2147483647 w 3352"/>
              <a:gd name="T15" fmla="*/ 2147483647 h 2112"/>
              <a:gd name="T16" fmla="*/ 2147483647 w 3352"/>
              <a:gd name="T17" fmla="*/ 0 h 2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2"/>
              <a:gd name="T28" fmla="*/ 0 h 2112"/>
              <a:gd name="T29" fmla="*/ 3352 w 3352"/>
              <a:gd name="T30" fmla="*/ 2112 h 21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2" h="2112">
                <a:moveTo>
                  <a:pt x="3296" y="2112"/>
                </a:moveTo>
                <a:cubicBezTo>
                  <a:pt x="3304" y="1900"/>
                  <a:pt x="3312" y="1688"/>
                  <a:pt x="3296" y="1584"/>
                </a:cubicBezTo>
                <a:cubicBezTo>
                  <a:pt x="3280" y="1480"/>
                  <a:pt x="3352" y="1504"/>
                  <a:pt x="3200" y="1488"/>
                </a:cubicBezTo>
                <a:cubicBezTo>
                  <a:pt x="3048" y="1472"/>
                  <a:pt x="2848" y="1488"/>
                  <a:pt x="2384" y="1488"/>
                </a:cubicBezTo>
                <a:cubicBezTo>
                  <a:pt x="1920" y="1488"/>
                  <a:pt x="792" y="1536"/>
                  <a:pt x="416" y="1488"/>
                </a:cubicBezTo>
                <a:cubicBezTo>
                  <a:pt x="40" y="1440"/>
                  <a:pt x="176" y="1352"/>
                  <a:pt x="128" y="1200"/>
                </a:cubicBezTo>
                <a:cubicBezTo>
                  <a:pt x="80" y="1048"/>
                  <a:pt x="0" y="696"/>
                  <a:pt x="128" y="576"/>
                </a:cubicBezTo>
                <a:cubicBezTo>
                  <a:pt x="256" y="456"/>
                  <a:pt x="752" y="576"/>
                  <a:pt x="896" y="480"/>
                </a:cubicBezTo>
                <a:cubicBezTo>
                  <a:pt x="1040" y="384"/>
                  <a:pt x="1016" y="192"/>
                  <a:pt x="992" y="0"/>
                </a:cubicBezTo>
              </a:path>
            </a:pathLst>
          </a:custGeom>
          <a:noFill/>
          <a:ln w="57150" cap="rnd" cmpd="sng">
            <a:solidFill>
              <a:srgbClr val="FF0000"/>
            </a:solidFill>
            <a:prstDash val="sysDot"/>
            <a:round/>
            <a:headEnd type="oval" w="med" len="med"/>
            <a:tailEnd type="triangle" w="med" len="med"/>
          </a:ln>
        </p:spPr>
        <p:txBody>
          <a:bodyPr/>
          <a:lstStyle/>
          <a:p>
            <a:endParaRPr lang="zh-CN" altLang="en-US"/>
          </a:p>
        </p:txBody>
      </p:sp>
      <p:sp>
        <p:nvSpPr>
          <p:cNvPr id="509111" name="Freeform 183"/>
          <p:cNvSpPr/>
          <p:nvPr/>
        </p:nvSpPr>
        <p:spPr bwMode="auto">
          <a:xfrm>
            <a:off x="4827588" y="1387475"/>
            <a:ext cx="2901950" cy="1508125"/>
          </a:xfrm>
          <a:custGeom>
            <a:avLst/>
            <a:gdLst>
              <a:gd name="T0" fmla="*/ 2147483647 w 3192"/>
              <a:gd name="T1" fmla="*/ 2147483647 h 1632"/>
              <a:gd name="T2" fmla="*/ 2147483647 w 3192"/>
              <a:gd name="T3" fmla="*/ 2147483647 h 1632"/>
              <a:gd name="T4" fmla="*/ 2147483647 w 3192"/>
              <a:gd name="T5" fmla="*/ 2147483647 h 1632"/>
              <a:gd name="T6" fmla="*/ 2147483647 w 3192"/>
              <a:gd name="T7" fmla="*/ 2147483647 h 1632"/>
              <a:gd name="T8" fmla="*/ 2147483647 w 3192"/>
              <a:gd name="T9" fmla="*/ 2147483647 h 1632"/>
              <a:gd name="T10" fmla="*/ 2147483647 w 3192"/>
              <a:gd name="T11" fmla="*/ 2147483647 h 1632"/>
              <a:gd name="T12" fmla="*/ 2147483647 w 3192"/>
              <a:gd name="T13" fmla="*/ 2147483647 h 1632"/>
              <a:gd name="T14" fmla="*/ 0 w 3192"/>
              <a:gd name="T15" fmla="*/ 0 h 1632"/>
              <a:gd name="T16" fmla="*/ 0 60000 65536"/>
              <a:gd name="T17" fmla="*/ 0 60000 65536"/>
              <a:gd name="T18" fmla="*/ 0 60000 65536"/>
              <a:gd name="T19" fmla="*/ 0 60000 65536"/>
              <a:gd name="T20" fmla="*/ 0 60000 65536"/>
              <a:gd name="T21" fmla="*/ 0 60000 65536"/>
              <a:gd name="T22" fmla="*/ 0 60000 65536"/>
              <a:gd name="T23" fmla="*/ 0 60000 65536"/>
              <a:gd name="T24" fmla="*/ 0 w 3192"/>
              <a:gd name="T25" fmla="*/ 0 h 1632"/>
              <a:gd name="T26" fmla="*/ 3192 w 3192"/>
              <a:gd name="T27" fmla="*/ 1632 h 16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92" h="1632">
                <a:moveTo>
                  <a:pt x="3168" y="1632"/>
                </a:moveTo>
                <a:cubicBezTo>
                  <a:pt x="3180" y="1572"/>
                  <a:pt x="3192" y="1512"/>
                  <a:pt x="3168" y="1488"/>
                </a:cubicBezTo>
                <a:cubicBezTo>
                  <a:pt x="3144" y="1464"/>
                  <a:pt x="3112" y="1488"/>
                  <a:pt x="3024" y="1488"/>
                </a:cubicBezTo>
                <a:cubicBezTo>
                  <a:pt x="2936" y="1488"/>
                  <a:pt x="3064" y="1488"/>
                  <a:pt x="2640" y="1488"/>
                </a:cubicBezTo>
                <a:cubicBezTo>
                  <a:pt x="2216" y="1488"/>
                  <a:pt x="896" y="1496"/>
                  <a:pt x="480" y="1488"/>
                </a:cubicBezTo>
                <a:cubicBezTo>
                  <a:pt x="64" y="1480"/>
                  <a:pt x="216" y="1504"/>
                  <a:pt x="144" y="1440"/>
                </a:cubicBezTo>
                <a:cubicBezTo>
                  <a:pt x="72" y="1376"/>
                  <a:pt x="72" y="1344"/>
                  <a:pt x="48" y="1104"/>
                </a:cubicBezTo>
                <a:cubicBezTo>
                  <a:pt x="24" y="864"/>
                  <a:pt x="12" y="432"/>
                  <a:pt x="0" y="0"/>
                </a:cubicBezTo>
              </a:path>
            </a:pathLst>
          </a:custGeom>
          <a:noFill/>
          <a:ln w="38100" cap="flat" cmpd="sng">
            <a:solidFill>
              <a:srgbClr val="FF0000"/>
            </a:solidFill>
            <a:prstDash val="dash"/>
            <a:round/>
            <a:headEnd type="oval" w="med" len="med"/>
            <a:tailEnd type="triangle" w="med" len="med"/>
          </a:ln>
        </p:spPr>
        <p:txBody>
          <a:bodyPr/>
          <a:lstStyle/>
          <a:p>
            <a:endParaRPr lang="zh-CN" altLang="en-US"/>
          </a:p>
        </p:txBody>
      </p:sp>
      <p:grpSp>
        <p:nvGrpSpPr>
          <p:cNvPr id="6" name="Group 184"/>
          <p:cNvGrpSpPr/>
          <p:nvPr/>
        </p:nvGrpSpPr>
        <p:grpSpPr bwMode="auto">
          <a:xfrm>
            <a:off x="2743200" y="5334000"/>
            <a:ext cx="1828800" cy="228600"/>
            <a:chOff x="1680" y="3504"/>
            <a:chExt cx="1152" cy="144"/>
          </a:xfrm>
        </p:grpSpPr>
        <p:sp>
          <p:nvSpPr>
            <p:cNvPr id="3125" name="Rectangle 185"/>
            <p:cNvSpPr>
              <a:spLocks noChangeArrowheads="1"/>
            </p:cNvSpPr>
            <p:nvPr/>
          </p:nvSpPr>
          <p:spPr bwMode="auto">
            <a:xfrm>
              <a:off x="1680" y="3504"/>
              <a:ext cx="1152" cy="144"/>
            </a:xfrm>
            <a:prstGeom prst="rect">
              <a:avLst/>
            </a:prstGeom>
            <a:solidFill>
              <a:srgbClr val="66FF66"/>
            </a:solidFill>
            <a:ln w="38100">
              <a:solidFill>
                <a:srgbClr val="000000"/>
              </a:solidFill>
              <a:miter lim="800000"/>
            </a:ln>
          </p:spPr>
          <p:txBody>
            <a:bodyPr wrap="none" anchor="ctr">
              <a:spAutoFit/>
            </a:bodyPr>
            <a:lstStyle/>
            <a:p>
              <a:pPr eaLnBrk="1" hangingPunct="1"/>
              <a:endParaRPr lang="zh-CN" altLang="en-US"/>
            </a:p>
          </p:txBody>
        </p:sp>
        <p:sp>
          <p:nvSpPr>
            <p:cNvPr id="3126" name="Rectangle 186"/>
            <p:cNvSpPr>
              <a:spLocks noChangeArrowheads="1"/>
            </p:cNvSpPr>
            <p:nvPr/>
          </p:nvSpPr>
          <p:spPr bwMode="auto">
            <a:xfrm>
              <a:off x="2400" y="3504"/>
              <a:ext cx="192" cy="144"/>
            </a:xfrm>
            <a:prstGeom prst="rect">
              <a:avLst/>
            </a:prstGeom>
            <a:solidFill>
              <a:srgbClr val="FF0000"/>
            </a:solidFill>
            <a:ln w="38100">
              <a:solidFill>
                <a:srgbClr val="000000"/>
              </a:solidFill>
              <a:miter lim="800000"/>
            </a:ln>
          </p:spPr>
          <p:txBody>
            <a:bodyPr anchor="ctr">
              <a:spAutoFit/>
            </a:bodyPr>
            <a:lstStyle/>
            <a:p>
              <a:pPr eaLnBrk="1" hangingPunct="1"/>
              <a:endParaRPr lang="zh-CN" altLang="en-US"/>
            </a:p>
          </p:txBody>
        </p:sp>
      </p:grpSp>
      <p:grpSp>
        <p:nvGrpSpPr>
          <p:cNvPr id="7" name="Group 187"/>
          <p:cNvGrpSpPr/>
          <p:nvPr/>
        </p:nvGrpSpPr>
        <p:grpSpPr bwMode="auto">
          <a:xfrm>
            <a:off x="762000" y="2543175"/>
            <a:ext cx="4267200" cy="1114425"/>
            <a:chOff x="288" y="720"/>
            <a:chExt cx="2688" cy="702"/>
          </a:xfrm>
        </p:grpSpPr>
        <p:sp>
          <p:nvSpPr>
            <p:cNvPr id="3123" name="Rectangle 188"/>
            <p:cNvSpPr>
              <a:spLocks noChangeArrowheads="1"/>
            </p:cNvSpPr>
            <p:nvPr/>
          </p:nvSpPr>
          <p:spPr bwMode="auto">
            <a:xfrm>
              <a:off x="288" y="720"/>
              <a:ext cx="2688" cy="702"/>
            </a:xfrm>
            <a:prstGeom prst="rect">
              <a:avLst/>
            </a:prstGeom>
            <a:noFill/>
            <a:ln w="9525">
              <a:noFill/>
              <a:miter lim="800000"/>
            </a:ln>
          </p:spPr>
          <p:txBody>
            <a:bodyPr>
              <a:spAutoFit/>
            </a:bodyPr>
            <a:lstStyle/>
            <a:p>
              <a:pPr lvl="1" eaLnBrk="1" hangingPunct="1">
                <a:lnSpc>
                  <a:spcPct val="140000"/>
                </a:lnSpc>
              </a:pPr>
              <a:r>
                <a:rPr lang="zh-CN" altLang="en-US" sz="2400"/>
                <a:t>让我们仔细想想磁盘如何读</a:t>
              </a:r>
              <a:r>
                <a:rPr lang="en-US" altLang="zh-CN" sz="2400"/>
                <a:t>/</a:t>
              </a:r>
              <a:r>
                <a:rPr lang="zh-CN" altLang="en-US" sz="2400"/>
                <a:t>写</a:t>
              </a:r>
              <a:r>
                <a:rPr lang="en-US" altLang="zh-CN" sz="2400"/>
                <a:t>1</a:t>
              </a:r>
              <a:r>
                <a:rPr lang="zh-CN" altLang="en-US" sz="2400"/>
                <a:t>一个字节</a:t>
              </a:r>
              <a:r>
                <a:rPr lang="en-US" altLang="zh-CN" sz="2400"/>
                <a:t>?</a:t>
              </a:r>
            </a:p>
          </p:txBody>
        </p:sp>
        <p:pic>
          <p:nvPicPr>
            <p:cNvPr id="3124" name="Picture 189" descr="j0115835"/>
            <p:cNvPicPr>
              <a:picLocks noChangeAspect="1" noChangeArrowheads="1"/>
            </p:cNvPicPr>
            <p:nvPr/>
          </p:nvPicPr>
          <p:blipFill>
            <a:blip r:embed="rId5" cstate="print"/>
            <a:srcRect/>
            <a:stretch>
              <a:fillRect/>
            </a:stretch>
          </p:blipFill>
          <p:spPr bwMode="auto">
            <a:xfrm>
              <a:off x="453" y="874"/>
              <a:ext cx="119" cy="121"/>
            </a:xfrm>
            <a:prstGeom prst="rect">
              <a:avLst/>
            </a:prstGeom>
            <a:noFill/>
            <a:ln w="9525">
              <a:noFill/>
              <a:miter lim="800000"/>
              <a:headEnd/>
              <a:tailEnd/>
            </a:ln>
          </p:spPr>
        </p:pic>
      </p:grpSp>
      <p:sp>
        <p:nvSpPr>
          <p:cNvPr id="509118" name="Text Box 190"/>
          <p:cNvSpPr txBox="1">
            <a:spLocks noChangeArrowheads="1"/>
          </p:cNvSpPr>
          <p:nvPr/>
        </p:nvSpPr>
        <p:spPr bwMode="auto">
          <a:xfrm>
            <a:off x="7391400" y="1919288"/>
            <a:ext cx="838200" cy="366712"/>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(1)</a:t>
            </a:r>
          </a:p>
        </p:txBody>
      </p:sp>
      <p:sp>
        <p:nvSpPr>
          <p:cNvPr id="509119" name="Text Box 191"/>
          <p:cNvSpPr txBox="1">
            <a:spLocks noChangeArrowheads="1"/>
          </p:cNvSpPr>
          <p:nvPr/>
        </p:nvSpPr>
        <p:spPr bwMode="auto">
          <a:xfrm>
            <a:off x="5562600" y="1690688"/>
            <a:ext cx="838200" cy="366712"/>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(2)</a:t>
            </a:r>
          </a:p>
        </p:txBody>
      </p:sp>
      <p:sp>
        <p:nvSpPr>
          <p:cNvPr id="509120" name="Text Box 192"/>
          <p:cNvSpPr txBox="1">
            <a:spLocks noChangeArrowheads="1"/>
          </p:cNvSpPr>
          <p:nvPr/>
        </p:nvSpPr>
        <p:spPr bwMode="auto">
          <a:xfrm>
            <a:off x="5410200" y="2757488"/>
            <a:ext cx="838200" cy="366712"/>
          </a:xfrm>
          <a:prstGeom prst="rect">
            <a:avLst/>
          </a:prstGeom>
          <a:noFill/>
          <a:ln w="9525" algn="ctr">
            <a:noFill/>
            <a:miter lim="800000"/>
          </a:ln>
        </p:spPr>
        <p:txBody>
          <a:bodyPr>
            <a:spAutoFit/>
          </a:bodyPr>
          <a:lstStyle/>
          <a:p>
            <a:pPr eaLnBrk="1" hangingPunct="1">
              <a:spcBef>
                <a:spcPct val="50000"/>
              </a:spcBef>
            </a:pPr>
            <a:r>
              <a:rPr lang="en-US" altLang="zh-CN" sz="1800">
                <a:solidFill>
                  <a:srgbClr val="FF0000"/>
                </a:solidFill>
              </a:rPr>
              <a:t>(3)</a:t>
            </a:r>
          </a:p>
        </p:txBody>
      </p:sp>
      <p:sp>
        <p:nvSpPr>
          <p:cNvPr id="509121" name="Rectangle 193"/>
          <p:cNvSpPr>
            <a:spLocks noChangeArrowheads="1"/>
          </p:cNvSpPr>
          <p:nvPr/>
        </p:nvSpPr>
        <p:spPr bwMode="auto">
          <a:xfrm>
            <a:off x="841375" y="1143000"/>
            <a:ext cx="37306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分析磁盘</a:t>
            </a:r>
            <a:r>
              <a:rPr lang="en-US" altLang="zh-CN" sz="2800">
                <a:solidFill>
                  <a:srgbClr val="FF0000"/>
                </a:solidFill>
              </a:rPr>
              <a:t>I/O</a:t>
            </a:r>
            <a:r>
              <a:rPr lang="zh-CN" altLang="en-US" sz="2800">
                <a:solidFill>
                  <a:srgbClr val="FF0000"/>
                </a:solidFill>
              </a:rPr>
              <a:t>的重点在于第</a:t>
            </a:r>
            <a:r>
              <a:rPr lang="en-US" altLang="zh-CN" sz="2800">
                <a:solidFill>
                  <a:srgbClr val="FF0000"/>
                </a:solidFill>
              </a:rPr>
              <a:t>2</a:t>
            </a:r>
            <a:r>
              <a:rPr lang="zh-CN" altLang="en-US" sz="2800">
                <a:solidFill>
                  <a:srgbClr val="FF0000"/>
                </a:solidFill>
              </a:rPr>
              <a:t>步</a:t>
            </a:r>
            <a:r>
              <a:rPr lang="en-US" altLang="zh-CN" sz="2800">
                <a:solidFill>
                  <a:srgbClr val="FF0000"/>
                </a:solidFill>
              </a:rPr>
              <a:t>!</a:t>
            </a:r>
          </a:p>
        </p:txBody>
      </p:sp>
      <p:sp>
        <p:nvSpPr>
          <p:cNvPr id="509122" name="Rectangle 194"/>
          <p:cNvSpPr>
            <a:spLocks noChangeArrowheads="1"/>
          </p:cNvSpPr>
          <p:nvPr/>
        </p:nvSpPr>
        <p:spPr bwMode="auto">
          <a:xfrm>
            <a:off x="6477000" y="3429000"/>
            <a:ext cx="692150" cy="393700"/>
          </a:xfrm>
          <a:prstGeom prst="rect">
            <a:avLst/>
          </a:prstGeom>
          <a:noFill/>
          <a:ln w="12700">
            <a:noFill/>
            <a:miter lim="800000"/>
          </a:ln>
        </p:spPr>
        <p:txBody>
          <a:bodyPr wrap="none" lIns="90488" tIns="44450" rIns="90488" bIns="44450">
            <a:spAutoFit/>
          </a:bodyPr>
          <a:lstStyle/>
          <a:p>
            <a:r>
              <a:rPr lang="zh-CN" altLang="en-US" sz="2000">
                <a:solidFill>
                  <a:srgbClr val="FF0000"/>
                </a:solidFill>
                <a:latin typeface="Times New Roman" panose="02020603050405020304" pitchFamily="18" charset="0"/>
              </a:rPr>
              <a:t>磁道</a:t>
            </a:r>
          </a:p>
        </p:txBody>
      </p:sp>
      <p:grpSp>
        <p:nvGrpSpPr>
          <p:cNvPr id="8" name="Group 195"/>
          <p:cNvGrpSpPr/>
          <p:nvPr/>
        </p:nvGrpSpPr>
        <p:grpSpPr bwMode="auto">
          <a:xfrm>
            <a:off x="6400800" y="3733800"/>
            <a:ext cx="1600200" cy="457200"/>
            <a:chOff x="3984" y="2496"/>
            <a:chExt cx="1008" cy="288"/>
          </a:xfrm>
        </p:grpSpPr>
        <p:sp>
          <p:nvSpPr>
            <p:cNvPr id="3121" name="Line 196"/>
            <p:cNvSpPr>
              <a:spLocks noChangeShapeType="1"/>
            </p:cNvSpPr>
            <p:nvPr/>
          </p:nvSpPr>
          <p:spPr bwMode="auto">
            <a:xfrm>
              <a:off x="3984" y="2496"/>
              <a:ext cx="1008" cy="192"/>
            </a:xfrm>
            <a:prstGeom prst="line">
              <a:avLst/>
            </a:prstGeom>
            <a:noFill/>
            <a:ln w="28575">
              <a:solidFill>
                <a:schemeClr val="tx1"/>
              </a:solidFill>
              <a:round/>
            </a:ln>
          </p:spPr>
          <p:txBody>
            <a:bodyPr/>
            <a:lstStyle/>
            <a:p>
              <a:endParaRPr lang="zh-CN" altLang="en-US"/>
            </a:p>
          </p:txBody>
        </p:sp>
        <p:sp>
          <p:nvSpPr>
            <p:cNvPr id="3122" name="Line 197"/>
            <p:cNvSpPr>
              <a:spLocks noChangeShapeType="1"/>
            </p:cNvSpPr>
            <p:nvPr/>
          </p:nvSpPr>
          <p:spPr bwMode="auto">
            <a:xfrm flipH="1">
              <a:off x="4896" y="2688"/>
              <a:ext cx="96" cy="96"/>
            </a:xfrm>
            <a:prstGeom prst="line">
              <a:avLst/>
            </a:prstGeom>
            <a:noFill/>
            <a:ln w="28575">
              <a:solidFill>
                <a:schemeClr val="tx1"/>
              </a:solidFill>
              <a:round/>
              <a:tailEnd type="triangle" w="med" len="med"/>
            </a:ln>
          </p:spPr>
          <p:txBody>
            <a:bodyPr/>
            <a:lstStyle/>
            <a:p>
              <a:endParaRPr lang="zh-CN" altLang="en-US"/>
            </a:p>
          </p:txBody>
        </p:sp>
      </p:grpSp>
      <p:grpSp>
        <p:nvGrpSpPr>
          <p:cNvPr id="9" name="Group 198"/>
          <p:cNvGrpSpPr/>
          <p:nvPr/>
        </p:nvGrpSpPr>
        <p:grpSpPr bwMode="auto">
          <a:xfrm>
            <a:off x="6400800" y="3733800"/>
            <a:ext cx="1295400" cy="762000"/>
            <a:chOff x="3984" y="2496"/>
            <a:chExt cx="1008" cy="288"/>
          </a:xfrm>
        </p:grpSpPr>
        <p:sp>
          <p:nvSpPr>
            <p:cNvPr id="3119" name="Line 199"/>
            <p:cNvSpPr>
              <a:spLocks noChangeShapeType="1"/>
            </p:cNvSpPr>
            <p:nvPr/>
          </p:nvSpPr>
          <p:spPr bwMode="auto">
            <a:xfrm>
              <a:off x="3984" y="2496"/>
              <a:ext cx="1008" cy="192"/>
            </a:xfrm>
            <a:prstGeom prst="line">
              <a:avLst/>
            </a:prstGeom>
            <a:noFill/>
            <a:ln w="28575">
              <a:solidFill>
                <a:schemeClr val="tx1"/>
              </a:solidFill>
              <a:round/>
            </a:ln>
          </p:spPr>
          <p:txBody>
            <a:bodyPr/>
            <a:lstStyle/>
            <a:p>
              <a:endParaRPr lang="zh-CN" altLang="en-US"/>
            </a:p>
          </p:txBody>
        </p:sp>
        <p:sp>
          <p:nvSpPr>
            <p:cNvPr id="3120" name="Line 200"/>
            <p:cNvSpPr>
              <a:spLocks noChangeShapeType="1"/>
            </p:cNvSpPr>
            <p:nvPr/>
          </p:nvSpPr>
          <p:spPr bwMode="auto">
            <a:xfrm flipH="1">
              <a:off x="4896" y="2688"/>
              <a:ext cx="96" cy="96"/>
            </a:xfrm>
            <a:prstGeom prst="line">
              <a:avLst/>
            </a:prstGeom>
            <a:noFill/>
            <a:ln w="28575">
              <a:solidFill>
                <a:schemeClr val="tx1"/>
              </a:solidFill>
              <a:round/>
              <a:tailEnd type="triangle" w="med" len="med"/>
            </a:ln>
          </p:spPr>
          <p:txBody>
            <a:bodyPr/>
            <a:lstStyle/>
            <a:p>
              <a:endParaRPr lang="zh-CN" altLang="en-US"/>
            </a:p>
          </p:txBody>
        </p:sp>
      </p:grpSp>
      <p:grpSp>
        <p:nvGrpSpPr>
          <p:cNvPr id="10" name="Group 201"/>
          <p:cNvGrpSpPr/>
          <p:nvPr/>
        </p:nvGrpSpPr>
        <p:grpSpPr bwMode="auto">
          <a:xfrm>
            <a:off x="2590800" y="3733800"/>
            <a:ext cx="5181600" cy="1511300"/>
            <a:chOff x="1584" y="2496"/>
            <a:chExt cx="3264" cy="952"/>
          </a:xfrm>
        </p:grpSpPr>
        <p:sp>
          <p:nvSpPr>
            <p:cNvPr id="3112" name="Freeform 202"/>
            <p:cNvSpPr/>
            <p:nvPr/>
          </p:nvSpPr>
          <p:spPr bwMode="auto">
            <a:xfrm>
              <a:off x="2568" y="2928"/>
              <a:ext cx="1992" cy="328"/>
            </a:xfrm>
            <a:custGeom>
              <a:avLst/>
              <a:gdLst>
                <a:gd name="T0" fmla="*/ 1992 w 1992"/>
                <a:gd name="T1" fmla="*/ 0 h 328"/>
                <a:gd name="T2" fmla="*/ 1608 w 1992"/>
                <a:gd name="T3" fmla="*/ 288 h 328"/>
                <a:gd name="T4" fmla="*/ 264 w 1992"/>
                <a:gd name="T5" fmla="*/ 240 h 328"/>
                <a:gd name="T6" fmla="*/ 24 w 1992"/>
                <a:gd name="T7" fmla="*/ 0 h 328"/>
                <a:gd name="T8" fmla="*/ 0 60000 65536"/>
                <a:gd name="T9" fmla="*/ 0 60000 65536"/>
                <a:gd name="T10" fmla="*/ 0 60000 65536"/>
                <a:gd name="T11" fmla="*/ 0 60000 65536"/>
                <a:gd name="T12" fmla="*/ 0 w 1992"/>
                <a:gd name="T13" fmla="*/ 0 h 328"/>
                <a:gd name="T14" fmla="*/ 1992 w 1992"/>
                <a:gd name="T15" fmla="*/ 328 h 328"/>
              </a:gdLst>
              <a:ahLst/>
              <a:cxnLst>
                <a:cxn ang="T8">
                  <a:pos x="T0" y="T1"/>
                </a:cxn>
                <a:cxn ang="T9">
                  <a:pos x="T2" y="T3"/>
                </a:cxn>
                <a:cxn ang="T10">
                  <a:pos x="T4" y="T5"/>
                </a:cxn>
                <a:cxn ang="T11">
                  <a:pos x="T6" y="T7"/>
                </a:cxn>
              </a:cxnLst>
              <a:rect l="T12" t="T13" r="T14" b="T15"/>
              <a:pathLst>
                <a:path w="1992" h="328">
                  <a:moveTo>
                    <a:pt x="1992" y="0"/>
                  </a:moveTo>
                  <a:cubicBezTo>
                    <a:pt x="1944" y="124"/>
                    <a:pt x="1896" y="248"/>
                    <a:pt x="1608" y="288"/>
                  </a:cubicBezTo>
                  <a:cubicBezTo>
                    <a:pt x="1320" y="328"/>
                    <a:pt x="528" y="288"/>
                    <a:pt x="264" y="240"/>
                  </a:cubicBezTo>
                  <a:cubicBezTo>
                    <a:pt x="0" y="192"/>
                    <a:pt x="12" y="96"/>
                    <a:pt x="24"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sp>
          <p:nvSpPr>
            <p:cNvPr id="3113" name="Freeform 203"/>
            <p:cNvSpPr/>
            <p:nvPr/>
          </p:nvSpPr>
          <p:spPr bwMode="auto">
            <a:xfrm>
              <a:off x="2352" y="2928"/>
              <a:ext cx="2496" cy="520"/>
            </a:xfrm>
            <a:custGeom>
              <a:avLst/>
              <a:gdLst>
                <a:gd name="T0" fmla="*/ 2496 w 2496"/>
                <a:gd name="T1" fmla="*/ 144 h 520"/>
                <a:gd name="T2" fmla="*/ 1488 w 2496"/>
                <a:gd name="T3" fmla="*/ 480 h 520"/>
                <a:gd name="T4" fmla="*/ 240 w 2496"/>
                <a:gd name="T5" fmla="*/ 384 h 520"/>
                <a:gd name="T6" fmla="*/ 48 w 2496"/>
                <a:gd name="T7" fmla="*/ 0 h 520"/>
                <a:gd name="T8" fmla="*/ 0 60000 65536"/>
                <a:gd name="T9" fmla="*/ 0 60000 65536"/>
                <a:gd name="T10" fmla="*/ 0 60000 65536"/>
                <a:gd name="T11" fmla="*/ 0 60000 65536"/>
                <a:gd name="T12" fmla="*/ 0 w 2496"/>
                <a:gd name="T13" fmla="*/ 0 h 520"/>
                <a:gd name="T14" fmla="*/ 2496 w 2496"/>
                <a:gd name="T15" fmla="*/ 520 h 520"/>
              </a:gdLst>
              <a:ahLst/>
              <a:cxnLst>
                <a:cxn ang="T8">
                  <a:pos x="T0" y="T1"/>
                </a:cxn>
                <a:cxn ang="T9">
                  <a:pos x="T2" y="T3"/>
                </a:cxn>
                <a:cxn ang="T10">
                  <a:pos x="T4" y="T5"/>
                </a:cxn>
                <a:cxn ang="T11">
                  <a:pos x="T6" y="T7"/>
                </a:cxn>
              </a:cxnLst>
              <a:rect l="T12" t="T13" r="T14" b="T15"/>
              <a:pathLst>
                <a:path w="2496" h="520">
                  <a:moveTo>
                    <a:pt x="2496" y="144"/>
                  </a:moveTo>
                  <a:cubicBezTo>
                    <a:pt x="2180" y="292"/>
                    <a:pt x="1864" y="440"/>
                    <a:pt x="1488" y="480"/>
                  </a:cubicBezTo>
                  <a:cubicBezTo>
                    <a:pt x="1112" y="520"/>
                    <a:pt x="480" y="464"/>
                    <a:pt x="240" y="384"/>
                  </a:cubicBezTo>
                  <a:cubicBezTo>
                    <a:pt x="0" y="304"/>
                    <a:pt x="80" y="64"/>
                    <a:pt x="48" y="0"/>
                  </a:cubicBezTo>
                </a:path>
              </a:pathLst>
            </a:custGeom>
            <a:noFill/>
            <a:ln w="19050" cap="flat" cmpd="sng">
              <a:solidFill>
                <a:srgbClr val="FF0000"/>
              </a:solidFill>
              <a:prstDash val="solid"/>
              <a:round/>
              <a:headEnd type="oval" w="med" len="med"/>
              <a:tailEnd type="triangle" w="med" len="med"/>
            </a:ln>
          </p:spPr>
          <p:txBody>
            <a:bodyPr/>
            <a:lstStyle/>
            <a:p>
              <a:endParaRPr lang="zh-CN" altLang="en-US"/>
            </a:p>
          </p:txBody>
        </p:sp>
        <p:grpSp>
          <p:nvGrpSpPr>
            <p:cNvPr id="3114" name="Group 204"/>
            <p:cNvGrpSpPr/>
            <p:nvPr/>
          </p:nvGrpSpPr>
          <p:grpSpPr bwMode="auto">
            <a:xfrm>
              <a:off x="1584" y="2496"/>
              <a:ext cx="1248" cy="432"/>
              <a:chOff x="1584" y="2496"/>
              <a:chExt cx="1248" cy="432"/>
            </a:xfrm>
          </p:grpSpPr>
          <p:grpSp>
            <p:nvGrpSpPr>
              <p:cNvPr id="3115" name="Group 205"/>
              <p:cNvGrpSpPr/>
              <p:nvPr/>
            </p:nvGrpSpPr>
            <p:grpSpPr bwMode="auto">
              <a:xfrm>
                <a:off x="1680" y="2784"/>
                <a:ext cx="1152" cy="144"/>
                <a:chOff x="3696" y="2400"/>
                <a:chExt cx="1152" cy="192"/>
              </a:xfrm>
            </p:grpSpPr>
            <p:sp>
              <p:nvSpPr>
                <p:cNvPr id="3117" name="Rectangle 206"/>
                <p:cNvSpPr>
                  <a:spLocks noChangeArrowheads="1"/>
                </p:cNvSpPr>
                <p:nvPr/>
              </p:nvSpPr>
              <p:spPr bwMode="auto">
                <a:xfrm>
                  <a:off x="3696" y="2400"/>
                  <a:ext cx="1152" cy="192"/>
                </a:xfrm>
                <a:prstGeom prst="rect">
                  <a:avLst/>
                </a:prstGeom>
                <a:solidFill>
                  <a:srgbClr val="66FF66"/>
                </a:solidFill>
                <a:ln w="38100">
                  <a:solidFill>
                    <a:srgbClr val="000000"/>
                  </a:solidFill>
                  <a:miter lim="800000"/>
                </a:ln>
              </p:spPr>
              <p:txBody>
                <a:bodyPr wrap="none" anchor="ctr">
                  <a:spAutoFit/>
                </a:bodyPr>
                <a:lstStyle/>
                <a:p>
                  <a:pPr eaLnBrk="1" hangingPunct="1"/>
                  <a:endParaRPr lang="zh-CN" altLang="en-US"/>
                </a:p>
              </p:txBody>
            </p:sp>
            <p:sp>
              <p:nvSpPr>
                <p:cNvPr id="3118" name="Rectangle 207"/>
                <p:cNvSpPr>
                  <a:spLocks noChangeArrowheads="1"/>
                </p:cNvSpPr>
                <p:nvPr/>
              </p:nvSpPr>
              <p:spPr bwMode="auto">
                <a:xfrm>
                  <a:off x="4416" y="2400"/>
                  <a:ext cx="192" cy="192"/>
                </a:xfrm>
                <a:prstGeom prst="rect">
                  <a:avLst/>
                </a:prstGeom>
                <a:solidFill>
                  <a:srgbClr val="0099FF"/>
                </a:solidFill>
                <a:ln w="38100">
                  <a:solidFill>
                    <a:srgbClr val="000000"/>
                  </a:solidFill>
                  <a:miter lim="800000"/>
                </a:ln>
              </p:spPr>
              <p:txBody>
                <a:bodyPr anchor="ctr">
                  <a:spAutoFit/>
                </a:bodyPr>
                <a:lstStyle/>
                <a:p>
                  <a:pPr eaLnBrk="1" hangingPunct="1"/>
                  <a:endParaRPr lang="zh-CN" altLang="en-US"/>
                </a:p>
              </p:txBody>
            </p:sp>
          </p:grpSp>
          <p:sp>
            <p:nvSpPr>
              <p:cNvPr id="3116" name="Text Box 208"/>
              <p:cNvSpPr txBox="1">
                <a:spLocks noChangeArrowheads="1"/>
              </p:cNvSpPr>
              <p:nvPr/>
            </p:nvSpPr>
            <p:spPr bwMode="auto">
              <a:xfrm>
                <a:off x="1584" y="2496"/>
                <a:ext cx="864" cy="250"/>
              </a:xfrm>
              <a:prstGeom prst="rect">
                <a:avLst/>
              </a:prstGeom>
              <a:noFill/>
              <a:ln w="9525" algn="ctr">
                <a:noFill/>
                <a:miter lim="800000"/>
              </a:ln>
            </p:spPr>
            <p:txBody>
              <a:bodyPr>
                <a:spAutoFit/>
              </a:bodyPr>
              <a:lstStyle/>
              <a:p>
                <a:pPr eaLnBrk="1" hangingPunct="1">
                  <a:spcBef>
                    <a:spcPct val="50000"/>
                  </a:spcBef>
                </a:pPr>
                <a:r>
                  <a:rPr lang="zh-CN" altLang="en-US" sz="2000">
                    <a:solidFill>
                      <a:srgbClr val="FF0000"/>
                    </a:solidFill>
                  </a:rPr>
                  <a:t>内存缓存</a:t>
                </a:r>
              </a:p>
            </p:txBody>
          </p:sp>
        </p:grpSp>
      </p:grpSp>
      <p:sp>
        <p:nvSpPr>
          <p:cNvPr id="509137" name="AutoShape 209"/>
          <p:cNvSpPr>
            <a:spLocks noChangeArrowheads="1"/>
          </p:cNvSpPr>
          <p:nvPr/>
        </p:nvSpPr>
        <p:spPr bwMode="auto">
          <a:xfrm rot="10800000">
            <a:off x="990600" y="39624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ln>
        </p:spPr>
        <p:txBody>
          <a:bodyPr rot="10800000"/>
          <a:lstStyle/>
          <a:p>
            <a:pPr algn="ctr" eaLnBrk="1" hangingPunct="1"/>
            <a:r>
              <a:rPr lang="zh-CN" altLang="en-US" sz="2400"/>
              <a:t>读出了一个字节</a:t>
            </a:r>
          </a:p>
        </p:txBody>
      </p:sp>
      <p:sp>
        <p:nvSpPr>
          <p:cNvPr id="509138" name="Freeform 210"/>
          <p:cNvSpPr/>
          <p:nvPr/>
        </p:nvSpPr>
        <p:spPr bwMode="auto">
          <a:xfrm>
            <a:off x="3898900" y="1143000"/>
            <a:ext cx="749300" cy="4191000"/>
          </a:xfrm>
          <a:custGeom>
            <a:avLst/>
            <a:gdLst>
              <a:gd name="T0" fmla="*/ 2147483647 w 472"/>
              <a:gd name="T1" fmla="*/ 0 h 2592"/>
              <a:gd name="T2" fmla="*/ 2147483647 w 472"/>
              <a:gd name="T3" fmla="*/ 2147483647 h 2592"/>
              <a:gd name="T4" fmla="*/ 2147483647 w 472"/>
              <a:gd name="T5" fmla="*/ 2147483647 h 2592"/>
              <a:gd name="T6" fmla="*/ 2147483647 w 472"/>
              <a:gd name="T7" fmla="*/ 2147483647 h 2592"/>
              <a:gd name="T8" fmla="*/ 0 60000 65536"/>
              <a:gd name="T9" fmla="*/ 0 60000 65536"/>
              <a:gd name="T10" fmla="*/ 0 60000 65536"/>
              <a:gd name="T11" fmla="*/ 0 60000 65536"/>
              <a:gd name="T12" fmla="*/ 0 w 472"/>
              <a:gd name="T13" fmla="*/ 0 h 2592"/>
              <a:gd name="T14" fmla="*/ 472 w 472"/>
              <a:gd name="T15" fmla="*/ 2592 h 2592"/>
            </a:gdLst>
            <a:ahLst/>
            <a:cxnLst>
              <a:cxn ang="T8">
                <a:pos x="T0" y="T1"/>
              </a:cxn>
              <a:cxn ang="T9">
                <a:pos x="T2" y="T3"/>
              </a:cxn>
              <a:cxn ang="T10">
                <a:pos x="T4" y="T5"/>
              </a:cxn>
              <a:cxn ang="T11">
                <a:pos x="T6" y="T7"/>
              </a:cxn>
            </a:cxnLst>
            <a:rect l="T12" t="T13" r="T14" b="T15"/>
            <a:pathLst>
              <a:path w="472" h="2592">
                <a:moveTo>
                  <a:pt x="472" y="0"/>
                </a:moveTo>
                <a:cubicBezTo>
                  <a:pt x="436" y="208"/>
                  <a:pt x="400" y="416"/>
                  <a:pt x="328" y="720"/>
                </a:cubicBezTo>
                <a:cubicBezTo>
                  <a:pt x="256" y="1024"/>
                  <a:pt x="80" y="1512"/>
                  <a:pt x="40" y="1824"/>
                </a:cubicBezTo>
                <a:cubicBezTo>
                  <a:pt x="0" y="2136"/>
                  <a:pt x="44" y="2364"/>
                  <a:pt x="88" y="2592"/>
                </a:cubicBezTo>
              </a:path>
            </a:pathLst>
          </a:custGeom>
          <a:noFill/>
          <a:ln w="28575" cap="flat" cmpd="sng">
            <a:solidFill>
              <a:srgbClr val="FF0000"/>
            </a:solidFill>
            <a:prstDash val="solid"/>
            <a:round/>
            <a:headEnd type="oval" w="med" len="med"/>
            <a:tailEnd type="triangle" w="med" len="med"/>
          </a:ln>
        </p:spPr>
        <p:txBody>
          <a:bodyPr/>
          <a:lstStyle/>
          <a:p>
            <a:endParaRPr lang="zh-CN" altLang="en-US"/>
          </a:p>
        </p:txBody>
      </p:sp>
      <p:sp>
        <p:nvSpPr>
          <p:cNvPr id="509139" name="AutoShape 211"/>
          <p:cNvSpPr>
            <a:spLocks noChangeArrowheads="1"/>
          </p:cNvSpPr>
          <p:nvPr/>
        </p:nvSpPr>
        <p:spPr bwMode="auto">
          <a:xfrm rot="10800000">
            <a:off x="990600" y="5029200"/>
            <a:ext cx="1524000" cy="914400"/>
          </a:xfrm>
          <a:prstGeom prst="wedgeRoundRectCallout">
            <a:avLst>
              <a:gd name="adj1" fmla="val -71671"/>
              <a:gd name="adj2" fmla="val 7116"/>
              <a:gd name="adj3" fmla="val 16667"/>
            </a:avLst>
          </a:prstGeom>
          <a:solidFill>
            <a:schemeClr val="bg1"/>
          </a:solidFill>
          <a:ln w="9525">
            <a:solidFill>
              <a:schemeClr val="tx1"/>
            </a:solidFill>
            <a:miter lim="800000"/>
          </a:ln>
        </p:spPr>
        <p:txBody>
          <a:bodyPr rot="10800000"/>
          <a:lstStyle/>
          <a:p>
            <a:pPr algn="ctr" eaLnBrk="1" hangingPunct="1"/>
            <a:r>
              <a:rPr lang="zh-CN" altLang="en-US" sz="2400"/>
              <a:t>写</a:t>
            </a:r>
            <a:r>
              <a:rPr lang="en-US" altLang="zh-CN" sz="2400"/>
              <a:t>(</a:t>
            </a:r>
            <a:r>
              <a:rPr lang="zh-CN" altLang="en-US" sz="2400"/>
              <a:t>修改</a:t>
            </a:r>
            <a:r>
              <a:rPr lang="en-US" altLang="zh-CN" sz="2400"/>
              <a:t>)</a:t>
            </a:r>
            <a:r>
              <a:rPr lang="zh-CN" altLang="en-US" sz="2400"/>
              <a:t>一个字节</a:t>
            </a:r>
          </a:p>
        </p:txBody>
      </p:sp>
      <p:sp>
        <p:nvSpPr>
          <p:cNvPr id="509140" name="AutoShape 212"/>
          <p:cNvSpPr>
            <a:spLocks noChangeArrowheads="1"/>
          </p:cNvSpPr>
          <p:nvPr/>
        </p:nvSpPr>
        <p:spPr bwMode="auto">
          <a:xfrm>
            <a:off x="3429000" y="4724400"/>
            <a:ext cx="228600" cy="381000"/>
          </a:xfrm>
          <a:prstGeom prst="downArrow">
            <a:avLst>
              <a:gd name="adj1" fmla="val 50000"/>
              <a:gd name="adj2" fmla="val 41667"/>
            </a:avLst>
          </a:prstGeom>
          <a:solidFill>
            <a:srgbClr val="FF0000"/>
          </a:solidFill>
          <a:ln w="9525" algn="ctr">
            <a:solidFill>
              <a:srgbClr val="FF0000"/>
            </a:solidFill>
            <a:miter lim="800000"/>
          </a:ln>
        </p:spPr>
        <p:txBody>
          <a:bodyPr vert="eaVert" wrap="none" anchor="ctr"/>
          <a:lstStyle/>
          <a:p>
            <a:pPr eaLnBrk="1" hangingPunct="1"/>
            <a:endParaRPr lang="zh-CN" altLang="en-US"/>
          </a:p>
        </p:txBody>
      </p:sp>
      <p:sp>
        <p:nvSpPr>
          <p:cNvPr id="509141" name="Freeform 213"/>
          <p:cNvSpPr/>
          <p:nvPr/>
        </p:nvSpPr>
        <p:spPr bwMode="auto">
          <a:xfrm>
            <a:off x="3962400" y="4495800"/>
            <a:ext cx="3733800" cy="1346200"/>
          </a:xfrm>
          <a:custGeom>
            <a:avLst/>
            <a:gdLst>
              <a:gd name="T0" fmla="*/ 2147483647 w 2352"/>
              <a:gd name="T1" fmla="*/ 2147483647 h 848"/>
              <a:gd name="T2" fmla="*/ 2147483647 w 2352"/>
              <a:gd name="T3" fmla="*/ 2147483647 h 848"/>
              <a:gd name="T4" fmla="*/ 2147483647 w 2352"/>
              <a:gd name="T5" fmla="*/ 2147483647 h 848"/>
              <a:gd name="T6" fmla="*/ 2147483647 w 2352"/>
              <a:gd name="T7" fmla="*/ 2147483647 h 848"/>
              <a:gd name="T8" fmla="*/ 2147483647 w 2352"/>
              <a:gd name="T9" fmla="*/ 2147483647 h 848"/>
              <a:gd name="T10" fmla="*/ 2147483647 w 2352"/>
              <a:gd name="T11" fmla="*/ 2147483647 h 848"/>
              <a:gd name="T12" fmla="*/ 2147483647 w 2352"/>
              <a:gd name="T13" fmla="*/ 0 h 848"/>
              <a:gd name="T14" fmla="*/ 0 60000 65536"/>
              <a:gd name="T15" fmla="*/ 0 60000 65536"/>
              <a:gd name="T16" fmla="*/ 0 60000 65536"/>
              <a:gd name="T17" fmla="*/ 0 60000 65536"/>
              <a:gd name="T18" fmla="*/ 0 60000 65536"/>
              <a:gd name="T19" fmla="*/ 0 60000 65536"/>
              <a:gd name="T20" fmla="*/ 0 60000 65536"/>
              <a:gd name="T21" fmla="*/ 0 w 2352"/>
              <a:gd name="T22" fmla="*/ 0 h 848"/>
              <a:gd name="T23" fmla="*/ 2352 w 2352"/>
              <a:gd name="T24" fmla="*/ 848 h 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52" h="848">
                <a:moveTo>
                  <a:pt x="48" y="576"/>
                </a:moveTo>
                <a:cubicBezTo>
                  <a:pt x="24" y="680"/>
                  <a:pt x="0" y="784"/>
                  <a:pt x="96" y="816"/>
                </a:cubicBezTo>
                <a:cubicBezTo>
                  <a:pt x="192" y="848"/>
                  <a:pt x="440" y="792"/>
                  <a:pt x="624" y="768"/>
                </a:cubicBezTo>
                <a:cubicBezTo>
                  <a:pt x="808" y="744"/>
                  <a:pt x="1024" y="704"/>
                  <a:pt x="1200" y="672"/>
                </a:cubicBezTo>
                <a:cubicBezTo>
                  <a:pt x="1376" y="640"/>
                  <a:pt x="1552" y="624"/>
                  <a:pt x="1680" y="576"/>
                </a:cubicBezTo>
                <a:cubicBezTo>
                  <a:pt x="1808" y="528"/>
                  <a:pt x="1856" y="480"/>
                  <a:pt x="1968" y="384"/>
                </a:cubicBezTo>
                <a:cubicBezTo>
                  <a:pt x="2080" y="288"/>
                  <a:pt x="2216" y="144"/>
                  <a:pt x="2352" y="0"/>
                </a:cubicBezTo>
              </a:path>
            </a:pathLst>
          </a:custGeom>
          <a:noFill/>
          <a:ln w="28575" cap="flat" cmpd="sng">
            <a:solidFill>
              <a:schemeClr val="accent2"/>
            </a:solidFill>
            <a:prstDash val="solid"/>
            <a:round/>
            <a:headEnd type="oval" w="med" len="med"/>
            <a:tailEnd type="triangle" w="med" len="med"/>
          </a:ln>
        </p:spPr>
        <p:txBody>
          <a:bodyPr/>
          <a:lstStyle/>
          <a:p>
            <a:endParaRPr lang="zh-CN" altLang="en-US"/>
          </a:p>
        </p:txBody>
      </p:sp>
      <p:grpSp>
        <p:nvGrpSpPr>
          <p:cNvPr id="13" name="Group 214"/>
          <p:cNvGrpSpPr/>
          <p:nvPr/>
        </p:nvGrpSpPr>
        <p:grpSpPr bwMode="auto">
          <a:xfrm>
            <a:off x="762000" y="6019800"/>
            <a:ext cx="7924800" cy="603250"/>
            <a:chOff x="624" y="3714"/>
            <a:chExt cx="4608" cy="380"/>
          </a:xfrm>
        </p:grpSpPr>
        <p:sp>
          <p:nvSpPr>
            <p:cNvPr id="3110" name="Rectangle 215"/>
            <p:cNvSpPr>
              <a:spLocks noChangeArrowheads="1"/>
            </p:cNvSpPr>
            <p:nvPr/>
          </p:nvSpPr>
          <p:spPr bwMode="auto">
            <a:xfrm>
              <a:off x="624" y="3714"/>
              <a:ext cx="4608" cy="380"/>
            </a:xfrm>
            <a:prstGeom prst="rect">
              <a:avLst/>
            </a:prstGeom>
            <a:noFill/>
            <a:ln w="9525">
              <a:noFill/>
              <a:miter lim="800000"/>
            </a:ln>
          </p:spPr>
          <p:txBody>
            <a:bodyPr>
              <a:spAutoFit/>
            </a:bodyPr>
            <a:lstStyle/>
            <a:p>
              <a:pPr lvl="1" eaLnBrk="1" hangingPunct="1">
                <a:lnSpc>
                  <a:spcPct val="140000"/>
                </a:lnSpc>
              </a:pPr>
              <a:r>
                <a:rPr lang="zh-CN" altLang="en-US" sz="2400"/>
                <a:t>磁盘</a:t>
              </a:r>
              <a:r>
                <a:rPr lang="en-US" altLang="zh-CN" sz="2400"/>
                <a:t>I/O: </a:t>
              </a:r>
              <a:r>
                <a:rPr lang="zh-CN" altLang="en-US" sz="2400">
                  <a:solidFill>
                    <a:srgbClr val="FF0000"/>
                  </a:solidFill>
                </a:rPr>
                <a:t>缓存队列  </a:t>
              </a:r>
              <a:r>
                <a:rPr lang="zh-CN" altLang="en-US" sz="2400">
                  <a:solidFill>
                    <a:srgbClr val="0000CC"/>
                  </a:solidFill>
                  <a:sym typeface="Symbol" panose="05050102010706020507" pitchFamily="18" charset="2"/>
                </a:rPr>
                <a:t> </a:t>
              </a:r>
              <a:r>
                <a:rPr lang="zh-CN" altLang="en-US" sz="2400">
                  <a:solidFill>
                    <a:srgbClr val="FF0000"/>
                  </a:solidFill>
                </a:rPr>
                <a:t>控制器  </a:t>
              </a:r>
              <a:r>
                <a:rPr lang="zh-CN" altLang="en-US" sz="2400">
                  <a:solidFill>
                    <a:srgbClr val="0000CC"/>
                  </a:solidFill>
                  <a:sym typeface="Symbol" panose="05050102010706020507" pitchFamily="18" charset="2"/>
                </a:rPr>
                <a:t></a:t>
              </a:r>
              <a:r>
                <a:rPr lang="zh-CN" altLang="en-US" sz="2400">
                  <a:solidFill>
                    <a:srgbClr val="FF0000"/>
                  </a:solidFill>
                  <a:sym typeface="Symbol" panose="05050102010706020507" pitchFamily="18" charset="2"/>
                </a:rPr>
                <a:t>寻道  </a:t>
              </a:r>
              <a:r>
                <a:rPr lang="zh-CN" altLang="en-US" sz="2400">
                  <a:solidFill>
                    <a:srgbClr val="0000CC"/>
                  </a:solidFill>
                  <a:sym typeface="Symbol" panose="05050102010706020507" pitchFamily="18" charset="2"/>
                </a:rPr>
                <a:t></a:t>
              </a:r>
              <a:r>
                <a:rPr lang="zh-CN" altLang="en-US" sz="2400">
                  <a:solidFill>
                    <a:srgbClr val="FF0000"/>
                  </a:solidFill>
                  <a:sym typeface="Symbol" panose="05050102010706020507" pitchFamily="18" charset="2"/>
                </a:rPr>
                <a:t>旋转  </a:t>
              </a:r>
              <a:r>
                <a:rPr lang="zh-CN" altLang="en-US" sz="2400">
                  <a:solidFill>
                    <a:srgbClr val="0000CC"/>
                  </a:solidFill>
                  <a:sym typeface="Symbol" panose="05050102010706020507" pitchFamily="18" charset="2"/>
                </a:rPr>
                <a:t> </a:t>
              </a:r>
              <a:r>
                <a:rPr lang="zh-CN" altLang="en-US" sz="2400">
                  <a:solidFill>
                    <a:srgbClr val="FF0000"/>
                  </a:solidFill>
                  <a:sym typeface="Symbol" panose="05050102010706020507" pitchFamily="18" charset="2"/>
                </a:rPr>
                <a:t>传输</a:t>
              </a:r>
              <a:r>
                <a:rPr lang="en-US" altLang="zh-CN" sz="2400">
                  <a:solidFill>
                    <a:srgbClr val="FF0000"/>
                  </a:solidFill>
                  <a:sym typeface="Symbol" panose="05050102010706020507" pitchFamily="18" charset="2"/>
                </a:rPr>
                <a:t>!</a:t>
              </a:r>
              <a:endParaRPr lang="en-US" altLang="zh-CN" sz="2400">
                <a:solidFill>
                  <a:srgbClr val="FF0000"/>
                </a:solidFill>
              </a:endParaRPr>
            </a:p>
          </p:txBody>
        </p:sp>
        <p:pic>
          <p:nvPicPr>
            <p:cNvPr id="3111" name="Picture 216" descr="j0115835"/>
            <p:cNvPicPr>
              <a:picLocks noChangeAspect="1" noChangeArrowheads="1"/>
            </p:cNvPicPr>
            <p:nvPr/>
          </p:nvPicPr>
          <p:blipFill>
            <a:blip r:embed="rId5" cstate="print"/>
            <a:srcRect/>
            <a:stretch>
              <a:fillRect/>
            </a:stretch>
          </p:blipFill>
          <p:spPr bwMode="auto">
            <a:xfrm>
              <a:off x="789" y="3868"/>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9109"/>
                                        </p:tgtEl>
                                        <p:attrNameLst>
                                          <p:attrName>style.visibility</p:attrName>
                                        </p:attrNameLst>
                                      </p:cBhvr>
                                      <p:to>
                                        <p:strVal val="visible"/>
                                      </p:to>
                                    </p:set>
                                    <p:animEffect transition="in" filter="wipe(up)">
                                      <p:cBhvr>
                                        <p:cTn id="7" dur="500"/>
                                        <p:tgtEl>
                                          <p:spTgt spid="50910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09118"/>
                                        </p:tgtEl>
                                        <p:attrNameLst>
                                          <p:attrName>style.visibility</p:attrName>
                                        </p:attrNameLst>
                                      </p:cBhvr>
                                      <p:to>
                                        <p:strVal val="visible"/>
                                      </p:to>
                                    </p:set>
                                    <p:animEffect transition="in" filter="dissolve">
                                      <p:cBhvr>
                                        <p:cTn id="10" dur="500"/>
                                        <p:tgtEl>
                                          <p:spTgt spid="509118"/>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509110"/>
                                        </p:tgtEl>
                                        <p:attrNameLst>
                                          <p:attrName>style.visibility</p:attrName>
                                        </p:attrNameLst>
                                      </p:cBhvr>
                                      <p:to>
                                        <p:strVal val="visible"/>
                                      </p:to>
                                    </p:set>
                                    <p:animEffect transition="in" filter="wipe(down)">
                                      <p:cBhvr>
                                        <p:cTn id="14" dur="2000"/>
                                        <p:tgtEl>
                                          <p:spTgt spid="509110"/>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09119"/>
                                        </p:tgtEl>
                                        <p:attrNameLst>
                                          <p:attrName>style.visibility</p:attrName>
                                        </p:attrNameLst>
                                      </p:cBhvr>
                                      <p:to>
                                        <p:strVal val="visible"/>
                                      </p:to>
                                    </p:set>
                                    <p:animEffect transition="in" filter="dissolve">
                                      <p:cBhvr>
                                        <p:cTn id="17" dur="500"/>
                                        <p:tgtEl>
                                          <p:spTgt spid="509119"/>
                                        </p:tgtEl>
                                      </p:cBhvr>
                                    </p:animEffect>
                                  </p:childTnLst>
                                </p:cTn>
                              </p:par>
                            </p:childTnLst>
                          </p:cTn>
                        </p:par>
                        <p:par>
                          <p:cTn id="18" fill="hold">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509111"/>
                                        </p:tgtEl>
                                        <p:attrNameLst>
                                          <p:attrName>style.visibility</p:attrName>
                                        </p:attrNameLst>
                                      </p:cBhvr>
                                      <p:to>
                                        <p:strVal val="visible"/>
                                      </p:to>
                                    </p:set>
                                    <p:animEffect transition="in" filter="wipe(down)">
                                      <p:cBhvr>
                                        <p:cTn id="21" dur="500"/>
                                        <p:tgtEl>
                                          <p:spTgt spid="5091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09120"/>
                                        </p:tgtEl>
                                        <p:attrNameLst>
                                          <p:attrName>style.visibility</p:attrName>
                                        </p:attrNameLst>
                                      </p:cBhvr>
                                      <p:to>
                                        <p:strVal val="visible"/>
                                      </p:to>
                                    </p:set>
                                    <p:animEffect transition="in" filter="dissolve">
                                      <p:cBhvr>
                                        <p:cTn id="24" dur="500"/>
                                        <p:tgtEl>
                                          <p:spTgt spid="509120"/>
                                        </p:tgtEl>
                                      </p:cBhvr>
                                    </p:animEffect>
                                  </p:childTnLst>
                                </p:cTn>
                              </p:par>
                            </p:childTnLst>
                          </p:cTn>
                        </p:par>
                        <p:par>
                          <p:cTn id="25" fill="hold">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509121"/>
                                        </p:tgtEl>
                                        <p:attrNameLst>
                                          <p:attrName>style.visibility</p:attrName>
                                        </p:attrNameLst>
                                      </p:cBhvr>
                                      <p:to>
                                        <p:strVal val="visible"/>
                                      </p:to>
                                    </p:set>
                                    <p:animEffect transition="in" filter="dissolve">
                                      <p:cBhvr>
                                        <p:cTn id="28" dur="500"/>
                                        <p:tgtEl>
                                          <p:spTgt spid="50912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dissolve">
                                      <p:cBhvr>
                                        <p:cTn id="38" dur="500"/>
                                        <p:tgtEl>
                                          <p:spTgt spid="2"/>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09122"/>
                                        </p:tgtEl>
                                        <p:attrNameLst>
                                          <p:attrName>style.visibility</p:attrName>
                                        </p:attrNameLst>
                                      </p:cBhvr>
                                      <p:to>
                                        <p:strVal val="visible"/>
                                      </p:to>
                                    </p:set>
                                    <p:animEffect transition="in" filter="dissolve">
                                      <p:cBhvr>
                                        <p:cTn id="45" dur="500"/>
                                        <p:tgtEl>
                                          <p:spTgt spid="509122"/>
                                        </p:tgtEl>
                                      </p:cBhvr>
                                    </p:animEffect>
                                  </p:childTnLst>
                                </p:cTn>
                              </p:par>
                            </p:childTnLst>
                          </p:cTn>
                        </p:par>
                        <p:par>
                          <p:cTn id="46" fill="hold">
                            <p:stCondLst>
                              <p:cond delay="1000"/>
                            </p:stCondLst>
                            <p:childTnLst>
                              <p:par>
                                <p:cTn id="47" presetID="1" presetClass="exit" presetSubtype="0" fill="hold" nodeType="after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heel(4)">
                                      <p:cBhvr>
                                        <p:cTn id="57" dur="2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09137"/>
                                        </p:tgtEl>
                                        <p:attrNameLst>
                                          <p:attrName>style.visibility</p:attrName>
                                        </p:attrNameLst>
                                      </p:cBhvr>
                                      <p:to>
                                        <p:strVal val="visible"/>
                                      </p:to>
                                    </p:set>
                                    <p:animEffect transition="in" filter="dissolve">
                                      <p:cBhvr>
                                        <p:cTn id="65" dur="500"/>
                                        <p:tgtEl>
                                          <p:spTgt spid="50913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9139"/>
                                        </p:tgtEl>
                                        <p:attrNameLst>
                                          <p:attrName>style.visibility</p:attrName>
                                        </p:attrNameLst>
                                      </p:cBhvr>
                                      <p:to>
                                        <p:strVal val="visible"/>
                                      </p:to>
                                    </p:set>
                                    <p:animEffect transition="in" filter="dissolve">
                                      <p:cBhvr>
                                        <p:cTn id="70" dur="500"/>
                                        <p:tgtEl>
                                          <p:spTgt spid="50913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09138"/>
                                        </p:tgtEl>
                                        <p:attrNameLst>
                                          <p:attrName>style.visibility</p:attrName>
                                        </p:attrNameLst>
                                      </p:cBhvr>
                                      <p:to>
                                        <p:strVal val="visible"/>
                                      </p:to>
                                    </p:set>
                                    <p:animEffect transition="in" filter="wipe(up)">
                                      <p:cBhvr>
                                        <p:cTn id="73" dur="1000"/>
                                        <p:tgtEl>
                                          <p:spTgt spid="509138"/>
                                        </p:tgtEl>
                                      </p:cBhvr>
                                    </p:animEffect>
                                  </p:childTnLst>
                                </p:cTn>
                              </p:par>
                              <p:par>
                                <p:cTn id="74" presetID="17" presetClass="entr" presetSubtype="1" fill="hold" grpId="0" nodeType="withEffect">
                                  <p:stCondLst>
                                    <p:cond delay="0"/>
                                  </p:stCondLst>
                                  <p:childTnLst>
                                    <p:set>
                                      <p:cBhvr>
                                        <p:cTn id="75" dur="1" fill="hold">
                                          <p:stCondLst>
                                            <p:cond delay="0"/>
                                          </p:stCondLst>
                                        </p:cTn>
                                        <p:tgtEl>
                                          <p:spTgt spid="509140"/>
                                        </p:tgtEl>
                                        <p:attrNameLst>
                                          <p:attrName>style.visibility</p:attrName>
                                        </p:attrNameLst>
                                      </p:cBhvr>
                                      <p:to>
                                        <p:strVal val="visible"/>
                                      </p:to>
                                    </p:set>
                                    <p:anim calcmode="lin" valueType="num">
                                      <p:cBhvr>
                                        <p:cTn id="76" dur="500" fill="hold"/>
                                        <p:tgtEl>
                                          <p:spTgt spid="509140"/>
                                        </p:tgtEl>
                                        <p:attrNameLst>
                                          <p:attrName>ppt_x</p:attrName>
                                        </p:attrNameLst>
                                      </p:cBhvr>
                                      <p:tavLst>
                                        <p:tav tm="0">
                                          <p:val>
                                            <p:strVal val="#ppt_x"/>
                                          </p:val>
                                        </p:tav>
                                        <p:tav tm="100000">
                                          <p:val>
                                            <p:strVal val="#ppt_x"/>
                                          </p:val>
                                        </p:tav>
                                      </p:tavLst>
                                    </p:anim>
                                    <p:anim calcmode="lin" valueType="num">
                                      <p:cBhvr>
                                        <p:cTn id="77" dur="500" fill="hold"/>
                                        <p:tgtEl>
                                          <p:spTgt spid="509140"/>
                                        </p:tgtEl>
                                        <p:attrNameLst>
                                          <p:attrName>ppt_y</p:attrName>
                                        </p:attrNameLst>
                                      </p:cBhvr>
                                      <p:tavLst>
                                        <p:tav tm="0">
                                          <p:val>
                                            <p:strVal val="#ppt_y-#ppt_h/2"/>
                                          </p:val>
                                        </p:tav>
                                        <p:tav tm="100000">
                                          <p:val>
                                            <p:strVal val="#ppt_y"/>
                                          </p:val>
                                        </p:tav>
                                      </p:tavLst>
                                    </p:anim>
                                    <p:anim calcmode="lin" valueType="num">
                                      <p:cBhvr>
                                        <p:cTn id="78" dur="500" fill="hold"/>
                                        <p:tgtEl>
                                          <p:spTgt spid="509140"/>
                                        </p:tgtEl>
                                        <p:attrNameLst>
                                          <p:attrName>ppt_w</p:attrName>
                                        </p:attrNameLst>
                                      </p:cBhvr>
                                      <p:tavLst>
                                        <p:tav tm="0">
                                          <p:val>
                                            <p:strVal val="#ppt_w"/>
                                          </p:val>
                                        </p:tav>
                                        <p:tav tm="100000">
                                          <p:val>
                                            <p:strVal val="#ppt_w"/>
                                          </p:val>
                                        </p:tav>
                                      </p:tavLst>
                                    </p:anim>
                                    <p:anim calcmode="lin" valueType="num">
                                      <p:cBhvr>
                                        <p:cTn id="79" dur="500" fill="hold"/>
                                        <p:tgtEl>
                                          <p:spTgt spid="509140"/>
                                        </p:tgtEl>
                                        <p:attrNameLst>
                                          <p:attrName>ppt_h</p:attrName>
                                        </p:attrNameLst>
                                      </p:cBhvr>
                                      <p:tavLst>
                                        <p:tav tm="0">
                                          <p:val>
                                            <p:fltVal val="0"/>
                                          </p:val>
                                        </p:tav>
                                        <p:tav tm="100000">
                                          <p:val>
                                            <p:strVal val="#ppt_h"/>
                                          </p:val>
                                        </p:tav>
                                      </p:tavLst>
                                    </p:anim>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dissolve">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09141"/>
                                        </p:tgtEl>
                                        <p:attrNameLst>
                                          <p:attrName>style.visibility</p:attrName>
                                        </p:attrNameLst>
                                      </p:cBhvr>
                                      <p:to>
                                        <p:strVal val="visible"/>
                                      </p:to>
                                    </p:set>
                                    <p:animEffect transition="in" filter="wipe(left)">
                                      <p:cBhvr>
                                        <p:cTn id="88" dur="500"/>
                                        <p:tgtEl>
                                          <p:spTgt spid="509141"/>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dissolv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109" grpId="0" animBg="1"/>
      <p:bldP spid="509110" grpId="0" animBg="1"/>
      <p:bldP spid="509111" grpId="0" animBg="1"/>
      <p:bldP spid="509118" grpId="0"/>
      <p:bldP spid="509119" grpId="0"/>
      <p:bldP spid="509120" grpId="0"/>
      <p:bldP spid="509121" grpId="0"/>
      <p:bldP spid="509122" grpId="0"/>
      <p:bldP spid="509137" grpId="0" animBg="1"/>
      <p:bldP spid="509138" grpId="0" animBg="1"/>
      <p:bldP spid="509139" grpId="0" animBg="1"/>
      <p:bldP spid="509140" grpId="0" animBg="1"/>
      <p:bldP spid="509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磁盘</a:t>
            </a:r>
            <a:r>
              <a:rPr lang="en-US" altLang="zh-CN"/>
              <a:t>I/O</a:t>
            </a:r>
            <a:r>
              <a:rPr lang="zh-CN" altLang="en-US"/>
              <a:t>的分析</a:t>
            </a:r>
          </a:p>
        </p:txBody>
      </p:sp>
      <p:sp>
        <p:nvSpPr>
          <p:cNvPr id="509955" name="Rectangle 3"/>
          <p:cNvSpPr>
            <a:spLocks noChangeArrowheads="1"/>
          </p:cNvSpPr>
          <p:nvPr/>
        </p:nvSpPr>
        <p:spPr bwMode="auto">
          <a:xfrm>
            <a:off x="841375" y="1143000"/>
            <a:ext cx="7007225" cy="865188"/>
          </a:xfrm>
          <a:prstGeom prst="rect">
            <a:avLst/>
          </a:prstGeom>
          <a:noFill/>
          <a:ln w="9525">
            <a:noFill/>
            <a:miter lim="800000"/>
          </a:ln>
        </p:spPr>
        <p:txBody>
          <a:bodyPr/>
          <a:lstStyle/>
          <a:p>
            <a:pPr marL="342900" indent="-342900" eaLnBrk="1" hangingPunct="1">
              <a:lnSpc>
                <a:spcPct val="130000"/>
              </a:lnSpc>
              <a:spcBef>
                <a:spcPct val="20000"/>
              </a:spcBef>
              <a:buClr>
                <a:srgbClr val="993300"/>
              </a:buClr>
              <a:buSzPct val="90000"/>
              <a:buFont typeface="Wingdings" panose="05000000000000000000" pitchFamily="2" charset="2"/>
              <a:buChar char="n"/>
            </a:pPr>
            <a:r>
              <a:rPr lang="zh-CN" altLang="en-US" sz="2800">
                <a:solidFill>
                  <a:srgbClr val="FF0000"/>
                </a:solidFill>
              </a:rPr>
              <a:t>整理磁盘</a:t>
            </a:r>
            <a:r>
              <a:rPr lang="en-US" altLang="zh-CN" sz="2800">
                <a:solidFill>
                  <a:srgbClr val="FF0000"/>
                </a:solidFill>
              </a:rPr>
              <a:t>I/O</a:t>
            </a:r>
            <a:r>
              <a:rPr lang="zh-CN" altLang="en-US" sz="2800">
                <a:solidFill>
                  <a:srgbClr val="FF0000"/>
                </a:solidFill>
              </a:rPr>
              <a:t>的过程：</a:t>
            </a:r>
          </a:p>
        </p:txBody>
      </p:sp>
      <p:sp>
        <p:nvSpPr>
          <p:cNvPr id="509956" name="Rectangle 4"/>
          <p:cNvSpPr>
            <a:spLocks noChangeArrowheads="1"/>
          </p:cNvSpPr>
          <p:nvPr/>
        </p:nvSpPr>
        <p:spPr bwMode="auto">
          <a:xfrm>
            <a:off x="1752600" y="2141538"/>
            <a:ext cx="976313" cy="1058862"/>
          </a:xfrm>
          <a:prstGeom prst="rect">
            <a:avLst/>
          </a:prstGeom>
          <a:solidFill>
            <a:schemeClr val="bg1"/>
          </a:solidFill>
          <a:ln w="25400">
            <a:solidFill>
              <a:schemeClr val="tx1"/>
            </a:solidFill>
            <a:miter lim="800000"/>
          </a:ln>
        </p:spPr>
        <p:txBody>
          <a:bodyPr wrap="none" anchor="ctr"/>
          <a:lstStyle/>
          <a:p>
            <a:pPr marL="228600" indent="-228600" algn="ctr">
              <a:lnSpc>
                <a:spcPct val="80000"/>
              </a:lnSpc>
              <a:spcBef>
                <a:spcPct val="20000"/>
              </a:spcBef>
              <a:buSzPct val="100000"/>
            </a:pPr>
            <a:r>
              <a:rPr lang="zh-CN" altLang="en-US" sz="2400">
                <a:latin typeface="Comic Sans MS" panose="030F0702030302020204" pitchFamily="66" charset="0"/>
              </a:rPr>
              <a:t>进程</a:t>
            </a:r>
          </a:p>
        </p:txBody>
      </p:sp>
      <p:grpSp>
        <p:nvGrpSpPr>
          <p:cNvPr id="2" name="Group 5"/>
          <p:cNvGrpSpPr/>
          <p:nvPr/>
        </p:nvGrpSpPr>
        <p:grpSpPr bwMode="auto">
          <a:xfrm>
            <a:off x="2670175" y="2454275"/>
            <a:ext cx="1736725" cy="879475"/>
            <a:chOff x="1449" y="1450"/>
            <a:chExt cx="1025" cy="554"/>
          </a:xfrm>
        </p:grpSpPr>
        <p:sp>
          <p:nvSpPr>
            <p:cNvPr id="11312" name="Rectangle 6"/>
            <p:cNvSpPr>
              <a:spLocks noChangeArrowheads="1"/>
            </p:cNvSpPr>
            <p:nvPr/>
          </p:nvSpPr>
          <p:spPr bwMode="auto">
            <a:xfrm>
              <a:off x="1839" y="1458"/>
              <a:ext cx="471" cy="307"/>
            </a:xfrm>
            <a:prstGeom prst="rect">
              <a:avLst/>
            </a:prstGeom>
            <a:solidFill>
              <a:srgbClr val="53FB25"/>
            </a:solidFill>
            <a:ln w="25400">
              <a:solidFill>
                <a:schemeClr val="tx1"/>
              </a:solidFill>
              <a:miter lim="800000"/>
            </a:ln>
          </p:spPr>
          <p:txBody>
            <a:bodyPr wrap="none" anchor="ctr"/>
            <a:lstStyle/>
            <a:p>
              <a:pPr eaLnBrk="1" hangingPunct="1"/>
              <a:endParaRPr lang="zh-CN" altLang="en-US"/>
            </a:p>
          </p:txBody>
        </p:sp>
        <p:sp>
          <p:nvSpPr>
            <p:cNvPr id="11313" name="Line 7"/>
            <p:cNvSpPr>
              <a:spLocks noChangeShapeType="1"/>
            </p:cNvSpPr>
            <p:nvPr/>
          </p:nvSpPr>
          <p:spPr bwMode="auto">
            <a:xfrm flipV="1">
              <a:off x="2221" y="1450"/>
              <a:ext cx="1" cy="322"/>
            </a:xfrm>
            <a:prstGeom prst="line">
              <a:avLst/>
            </a:prstGeom>
            <a:noFill/>
            <a:ln w="25400">
              <a:solidFill>
                <a:schemeClr val="tx1"/>
              </a:solidFill>
              <a:round/>
            </a:ln>
          </p:spPr>
          <p:txBody>
            <a:bodyPr wrap="none" anchor="ctr"/>
            <a:lstStyle/>
            <a:p>
              <a:endParaRPr lang="zh-CN" altLang="en-US"/>
            </a:p>
          </p:txBody>
        </p:sp>
        <p:sp>
          <p:nvSpPr>
            <p:cNvPr id="11314" name="Line 8"/>
            <p:cNvSpPr>
              <a:spLocks noChangeShapeType="1"/>
            </p:cNvSpPr>
            <p:nvPr/>
          </p:nvSpPr>
          <p:spPr bwMode="auto">
            <a:xfrm flipV="1">
              <a:off x="2123" y="1451"/>
              <a:ext cx="1" cy="320"/>
            </a:xfrm>
            <a:prstGeom prst="line">
              <a:avLst/>
            </a:prstGeom>
            <a:noFill/>
            <a:ln w="25400">
              <a:solidFill>
                <a:schemeClr val="tx1"/>
              </a:solidFill>
              <a:round/>
            </a:ln>
          </p:spPr>
          <p:txBody>
            <a:bodyPr wrap="none" anchor="ctr"/>
            <a:lstStyle/>
            <a:p>
              <a:endParaRPr lang="zh-CN" altLang="en-US"/>
            </a:p>
          </p:txBody>
        </p:sp>
        <p:sp>
          <p:nvSpPr>
            <p:cNvPr id="11315" name="Rectangle 9"/>
            <p:cNvSpPr>
              <a:spLocks noChangeArrowheads="1"/>
            </p:cNvSpPr>
            <p:nvPr/>
          </p:nvSpPr>
          <p:spPr bwMode="auto">
            <a:xfrm>
              <a:off x="1676" y="1776"/>
              <a:ext cx="798" cy="228"/>
            </a:xfrm>
            <a:prstGeom prst="rect">
              <a:avLst/>
            </a:prstGeom>
            <a:noFill/>
            <a:ln w="12700">
              <a:noFill/>
              <a:miter lim="800000"/>
            </a:ln>
          </p:spPr>
          <p:txBody>
            <a:bodyPr wrap="none" lIns="63500" tIns="25400" rIns="63500" bIns="25400">
              <a:spAutoFit/>
            </a:bodyPr>
            <a:lstStyle/>
            <a:p>
              <a:pPr algn="ctr">
                <a:lnSpc>
                  <a:spcPct val="85000"/>
                </a:lnSpc>
              </a:pPr>
              <a:r>
                <a:rPr lang="zh-CN" altLang="en-US" sz="2400">
                  <a:latin typeface="Comic Sans MS" panose="030F0702030302020204" pitchFamily="66" charset="0"/>
                </a:rPr>
                <a:t>请求队列</a:t>
              </a:r>
            </a:p>
          </p:txBody>
        </p:sp>
        <p:sp>
          <p:nvSpPr>
            <p:cNvPr id="11316" name="Line 10"/>
            <p:cNvSpPr>
              <a:spLocks noChangeShapeType="1"/>
            </p:cNvSpPr>
            <p:nvPr/>
          </p:nvSpPr>
          <p:spPr bwMode="auto">
            <a:xfrm>
              <a:off x="1449" y="1612"/>
              <a:ext cx="374" cy="1"/>
            </a:xfrm>
            <a:prstGeom prst="line">
              <a:avLst/>
            </a:prstGeom>
            <a:noFill/>
            <a:ln w="38100">
              <a:solidFill>
                <a:schemeClr val="tx1"/>
              </a:solidFill>
              <a:round/>
              <a:tailEnd type="triangle" w="med" len="med"/>
            </a:ln>
          </p:spPr>
          <p:txBody>
            <a:bodyPr wrap="none" anchor="ctr"/>
            <a:lstStyle/>
            <a:p>
              <a:endParaRPr lang="zh-CN" altLang="en-US"/>
            </a:p>
          </p:txBody>
        </p:sp>
      </p:grpSp>
      <p:grpSp>
        <p:nvGrpSpPr>
          <p:cNvPr id="3" name="Group 11"/>
          <p:cNvGrpSpPr/>
          <p:nvPr/>
        </p:nvGrpSpPr>
        <p:grpSpPr bwMode="auto">
          <a:xfrm>
            <a:off x="4064000" y="1905000"/>
            <a:ext cx="1517650" cy="1676400"/>
            <a:chOff x="2327" y="1104"/>
            <a:chExt cx="896" cy="1056"/>
          </a:xfrm>
        </p:grpSpPr>
        <p:sp>
          <p:nvSpPr>
            <p:cNvPr id="11310" name="Rectangle 12"/>
            <p:cNvSpPr>
              <a:spLocks noChangeArrowheads="1"/>
            </p:cNvSpPr>
            <p:nvPr/>
          </p:nvSpPr>
          <p:spPr bwMode="auto">
            <a:xfrm>
              <a:off x="2705" y="1104"/>
              <a:ext cx="518" cy="1056"/>
            </a:xfrm>
            <a:prstGeom prst="rect">
              <a:avLst/>
            </a:prstGeom>
            <a:solidFill>
              <a:schemeClr val="bg1"/>
            </a:solidFill>
            <a:ln w="25400">
              <a:solidFill>
                <a:schemeClr val="tx1"/>
              </a:solidFill>
              <a:miter lim="800000"/>
            </a:ln>
          </p:spPr>
          <p:txBody>
            <a:bodyPr vert="eaVert" wrap="none" anchor="ctr"/>
            <a:lstStyle/>
            <a:p>
              <a:pPr marL="228600" indent="-228600" algn="ctr">
                <a:lnSpc>
                  <a:spcPct val="80000"/>
                </a:lnSpc>
                <a:spcBef>
                  <a:spcPct val="20000"/>
                </a:spcBef>
                <a:buSzPct val="100000"/>
              </a:pPr>
              <a:r>
                <a:rPr lang="zh-CN" altLang="en-US" sz="2400">
                  <a:latin typeface="Comic Sans MS" panose="030F0702030302020204" pitchFamily="66" charset="0"/>
                </a:rPr>
                <a:t>磁盘控制器</a:t>
              </a:r>
            </a:p>
          </p:txBody>
        </p:sp>
        <p:sp>
          <p:nvSpPr>
            <p:cNvPr id="11311" name="Line 13"/>
            <p:cNvSpPr>
              <a:spLocks noChangeShapeType="1"/>
            </p:cNvSpPr>
            <p:nvPr/>
          </p:nvSpPr>
          <p:spPr bwMode="auto">
            <a:xfrm>
              <a:off x="2327" y="1612"/>
              <a:ext cx="320" cy="1"/>
            </a:xfrm>
            <a:prstGeom prst="line">
              <a:avLst/>
            </a:prstGeom>
            <a:noFill/>
            <a:ln w="38100">
              <a:solidFill>
                <a:schemeClr val="tx1"/>
              </a:solidFill>
              <a:round/>
              <a:tailEnd type="triangle" w="med" len="med"/>
            </a:ln>
          </p:spPr>
          <p:txBody>
            <a:bodyPr wrap="none" anchor="ctr"/>
            <a:lstStyle/>
            <a:p>
              <a:endParaRPr lang="zh-CN" altLang="en-US"/>
            </a:p>
          </p:txBody>
        </p:sp>
      </p:grpSp>
      <p:grpSp>
        <p:nvGrpSpPr>
          <p:cNvPr id="4" name="Group 14"/>
          <p:cNvGrpSpPr/>
          <p:nvPr/>
        </p:nvGrpSpPr>
        <p:grpSpPr bwMode="auto">
          <a:xfrm>
            <a:off x="5551488" y="2414588"/>
            <a:ext cx="1382712" cy="592137"/>
            <a:chOff x="3264" y="1425"/>
            <a:chExt cx="816" cy="373"/>
          </a:xfrm>
        </p:grpSpPr>
        <p:sp>
          <p:nvSpPr>
            <p:cNvPr id="11307" name="AutoShape 15"/>
            <p:cNvSpPr>
              <a:spLocks noChangeArrowheads="1"/>
            </p:cNvSpPr>
            <p:nvPr/>
          </p:nvSpPr>
          <p:spPr bwMode="auto">
            <a:xfrm>
              <a:off x="3511" y="1425"/>
              <a:ext cx="569" cy="373"/>
            </a:xfrm>
            <a:prstGeom prst="roundRect">
              <a:avLst>
                <a:gd name="adj" fmla="val 12495"/>
              </a:avLst>
            </a:prstGeom>
            <a:solidFill>
              <a:schemeClr val="bg1"/>
            </a:solidFill>
            <a:ln w="25400">
              <a:solidFill>
                <a:schemeClr val="tx1"/>
              </a:solidFill>
              <a:round/>
            </a:ln>
          </p:spPr>
          <p:txBody>
            <a:bodyPr wrap="none" anchor="ctr"/>
            <a:lstStyle/>
            <a:p>
              <a:pPr eaLnBrk="1" hangingPunct="1"/>
              <a:endParaRPr lang="zh-CN" altLang="en-US"/>
            </a:p>
          </p:txBody>
        </p:sp>
        <p:sp>
          <p:nvSpPr>
            <p:cNvPr id="11308" name="Rectangle 16"/>
            <p:cNvSpPr>
              <a:spLocks noChangeArrowheads="1"/>
            </p:cNvSpPr>
            <p:nvPr/>
          </p:nvSpPr>
          <p:spPr bwMode="auto">
            <a:xfrm>
              <a:off x="3572" y="1488"/>
              <a:ext cx="437" cy="228"/>
            </a:xfrm>
            <a:prstGeom prst="rect">
              <a:avLst/>
            </a:prstGeom>
            <a:solidFill>
              <a:schemeClr val="bg1"/>
            </a:solidFill>
            <a:ln w="12700">
              <a:noFill/>
              <a:miter lim="800000"/>
            </a:ln>
          </p:spPr>
          <p:txBody>
            <a:bodyPr wrap="none" lIns="63500" tIns="25400" rIns="63500" bIns="25400">
              <a:spAutoFit/>
            </a:bodyPr>
            <a:lstStyle/>
            <a:p>
              <a:pPr algn="ctr">
                <a:lnSpc>
                  <a:spcPct val="85000"/>
                </a:lnSpc>
              </a:pPr>
              <a:r>
                <a:rPr lang="zh-CN" altLang="en-US" sz="2400">
                  <a:latin typeface="Comic Sans MS" panose="030F0702030302020204" pitchFamily="66" charset="0"/>
                </a:rPr>
                <a:t>磁盘</a:t>
              </a:r>
            </a:p>
          </p:txBody>
        </p:sp>
        <p:sp>
          <p:nvSpPr>
            <p:cNvPr id="11309" name="Line 17"/>
            <p:cNvSpPr>
              <a:spLocks noChangeShapeType="1"/>
            </p:cNvSpPr>
            <p:nvPr/>
          </p:nvSpPr>
          <p:spPr bwMode="auto">
            <a:xfrm>
              <a:off x="3264" y="1612"/>
              <a:ext cx="216" cy="1"/>
            </a:xfrm>
            <a:prstGeom prst="line">
              <a:avLst/>
            </a:prstGeom>
            <a:noFill/>
            <a:ln w="38100">
              <a:solidFill>
                <a:schemeClr val="tx1"/>
              </a:solidFill>
              <a:round/>
              <a:tailEnd type="triangle" w="med" len="med"/>
            </a:ln>
          </p:spPr>
          <p:txBody>
            <a:bodyPr wrap="none" anchor="ctr"/>
            <a:lstStyle/>
            <a:p>
              <a:endParaRPr lang="zh-CN" altLang="en-US"/>
            </a:p>
          </p:txBody>
        </p:sp>
      </p:grpSp>
      <p:grpSp>
        <p:nvGrpSpPr>
          <p:cNvPr id="5" name="Group 18"/>
          <p:cNvGrpSpPr/>
          <p:nvPr/>
        </p:nvGrpSpPr>
        <p:grpSpPr bwMode="auto">
          <a:xfrm>
            <a:off x="1066800" y="3505200"/>
            <a:ext cx="6858000" cy="603250"/>
            <a:chOff x="672" y="2160"/>
            <a:chExt cx="4320" cy="380"/>
          </a:xfrm>
        </p:grpSpPr>
        <p:sp>
          <p:nvSpPr>
            <p:cNvPr id="11305" name="Rectangle 19"/>
            <p:cNvSpPr>
              <a:spLocks noChangeArrowheads="1"/>
            </p:cNvSpPr>
            <p:nvPr/>
          </p:nvSpPr>
          <p:spPr bwMode="auto">
            <a:xfrm>
              <a:off x="672" y="2160"/>
              <a:ext cx="4320" cy="380"/>
            </a:xfrm>
            <a:prstGeom prst="rect">
              <a:avLst/>
            </a:prstGeom>
            <a:noFill/>
            <a:ln w="9525">
              <a:noFill/>
              <a:miter lim="800000"/>
            </a:ln>
          </p:spPr>
          <p:txBody>
            <a:bodyPr>
              <a:spAutoFit/>
            </a:bodyPr>
            <a:lstStyle/>
            <a:p>
              <a:pPr lvl="1" eaLnBrk="1" hangingPunct="1">
                <a:lnSpc>
                  <a:spcPct val="140000"/>
                </a:lnSpc>
              </a:pPr>
              <a:r>
                <a:rPr lang="zh-CN" altLang="en-US" sz="2400"/>
                <a:t>我们最关心的磁盘什么时候读</a:t>
              </a:r>
              <a:r>
                <a:rPr lang="en-US" altLang="zh-CN" sz="2400"/>
                <a:t>/</a:t>
              </a:r>
              <a:r>
                <a:rPr lang="zh-CN" altLang="en-US" sz="2400"/>
                <a:t>写完</a:t>
              </a:r>
              <a:r>
                <a:rPr lang="en-US" altLang="zh-CN" sz="2400"/>
                <a:t>?</a:t>
              </a:r>
            </a:p>
          </p:txBody>
        </p:sp>
        <p:pic>
          <p:nvPicPr>
            <p:cNvPr id="11306" name="Picture 20"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
        <p:nvSpPr>
          <p:cNvPr id="509973" name="Rectangle 21"/>
          <p:cNvSpPr>
            <a:spLocks noChangeArrowheads="1"/>
          </p:cNvSpPr>
          <p:nvPr/>
        </p:nvSpPr>
        <p:spPr bwMode="auto">
          <a:xfrm>
            <a:off x="1557338" y="4114800"/>
            <a:ext cx="6629400" cy="822325"/>
          </a:xfrm>
          <a:prstGeom prst="rect">
            <a:avLst/>
          </a:prstGeom>
          <a:noFill/>
          <a:ln w="9525" algn="ctr">
            <a:noFill/>
            <a:miter lim="800000"/>
          </a:ln>
        </p:spPr>
        <p:txBody>
          <a:bodyPr>
            <a:spAutoFit/>
          </a:bodyPr>
          <a:lstStyle/>
          <a:p>
            <a:pPr eaLnBrk="1" hangingPunct="1">
              <a:spcBef>
                <a:spcPct val="50000"/>
              </a:spcBef>
            </a:pPr>
            <a:r>
              <a:rPr lang="zh-CN" altLang="en-US" sz="2400">
                <a:solidFill>
                  <a:schemeClr val="accent2"/>
                </a:solidFill>
              </a:rPr>
              <a:t>磁盘访问延迟 </a:t>
            </a:r>
            <a:r>
              <a:rPr lang="en-US" altLang="zh-CN" sz="2400">
                <a:solidFill>
                  <a:schemeClr val="accent2"/>
                </a:solidFill>
              </a:rPr>
              <a:t>= </a:t>
            </a:r>
            <a:r>
              <a:rPr lang="zh-CN" altLang="en-US" sz="2400">
                <a:solidFill>
                  <a:schemeClr val="accent2"/>
                </a:solidFill>
              </a:rPr>
              <a:t>队列时间 </a:t>
            </a:r>
            <a:r>
              <a:rPr lang="en-US" altLang="zh-CN" sz="2400">
                <a:solidFill>
                  <a:schemeClr val="accent2"/>
                </a:solidFill>
              </a:rPr>
              <a:t>+ </a:t>
            </a:r>
            <a:r>
              <a:rPr lang="zh-CN" altLang="en-US" sz="2400">
                <a:solidFill>
                  <a:schemeClr val="accent2"/>
                </a:solidFill>
              </a:rPr>
              <a:t>控制器时间 </a:t>
            </a:r>
            <a:r>
              <a:rPr lang="en-US" altLang="zh-CN" sz="2400">
                <a:solidFill>
                  <a:schemeClr val="accent2"/>
                </a:solidFill>
              </a:rPr>
              <a:t>+ </a:t>
            </a:r>
            <a:br>
              <a:rPr lang="en-US" altLang="zh-CN" sz="2400">
                <a:solidFill>
                  <a:schemeClr val="accent2"/>
                </a:solidFill>
              </a:rPr>
            </a:br>
            <a:r>
              <a:rPr lang="en-US" altLang="zh-CN" sz="2400">
                <a:solidFill>
                  <a:schemeClr val="accent2"/>
                </a:solidFill>
              </a:rPr>
              <a:t>	          </a:t>
            </a:r>
            <a:r>
              <a:rPr lang="zh-CN" altLang="en-US" sz="2400">
                <a:solidFill>
                  <a:schemeClr val="accent2"/>
                </a:solidFill>
              </a:rPr>
              <a:t>寻道时间 </a:t>
            </a:r>
            <a:r>
              <a:rPr lang="en-US" altLang="zh-CN" sz="2400">
                <a:solidFill>
                  <a:schemeClr val="accent2"/>
                </a:solidFill>
              </a:rPr>
              <a:t>+ </a:t>
            </a:r>
            <a:r>
              <a:rPr lang="zh-CN" altLang="en-US" sz="2400">
                <a:solidFill>
                  <a:schemeClr val="accent2"/>
                </a:solidFill>
              </a:rPr>
              <a:t>旋转时间 </a:t>
            </a:r>
            <a:r>
              <a:rPr lang="en-US" altLang="zh-CN" sz="2400">
                <a:solidFill>
                  <a:schemeClr val="accent2"/>
                </a:solidFill>
              </a:rPr>
              <a:t>+ </a:t>
            </a:r>
            <a:r>
              <a:rPr lang="zh-CN" altLang="en-US" sz="2400">
                <a:solidFill>
                  <a:schemeClr val="accent2"/>
                </a:solidFill>
              </a:rPr>
              <a:t>传输时间</a:t>
            </a:r>
          </a:p>
        </p:txBody>
      </p:sp>
      <p:grpSp>
        <p:nvGrpSpPr>
          <p:cNvPr id="6" name="Group 22"/>
          <p:cNvGrpSpPr/>
          <p:nvPr/>
        </p:nvGrpSpPr>
        <p:grpSpPr bwMode="auto">
          <a:xfrm>
            <a:off x="5753100" y="1066800"/>
            <a:ext cx="2533650" cy="1308100"/>
            <a:chOff x="3624" y="672"/>
            <a:chExt cx="1532" cy="824"/>
          </a:xfrm>
        </p:grpSpPr>
        <p:sp useBgFill="1">
          <p:nvSpPr>
            <p:cNvPr id="11282" name="Oval 23"/>
            <p:cNvSpPr>
              <a:spLocks noChangeArrowheads="1"/>
            </p:cNvSpPr>
            <p:nvPr/>
          </p:nvSpPr>
          <p:spPr bwMode="auto">
            <a:xfrm>
              <a:off x="4152" y="1256"/>
              <a:ext cx="784" cy="240"/>
            </a:xfrm>
            <a:prstGeom prst="ellipse">
              <a:avLst/>
            </a:prstGeom>
            <a:ln w="25400">
              <a:solidFill>
                <a:schemeClr val="tx1"/>
              </a:solidFill>
              <a:round/>
            </a:ln>
          </p:spPr>
          <p:txBody>
            <a:bodyPr wrap="none" anchor="ctr"/>
            <a:lstStyle/>
            <a:p>
              <a:pPr eaLnBrk="1" hangingPunct="1"/>
              <a:endParaRPr lang="zh-CN" altLang="en-US"/>
            </a:p>
          </p:txBody>
        </p:sp>
        <p:sp useBgFill="1">
          <p:nvSpPr>
            <p:cNvPr id="11283" name="Oval 24"/>
            <p:cNvSpPr>
              <a:spLocks noChangeArrowheads="1"/>
            </p:cNvSpPr>
            <p:nvPr/>
          </p:nvSpPr>
          <p:spPr bwMode="auto">
            <a:xfrm>
              <a:off x="4152" y="1112"/>
              <a:ext cx="784" cy="240"/>
            </a:xfrm>
            <a:prstGeom prst="ellipse">
              <a:avLst/>
            </a:prstGeom>
            <a:ln w="25400">
              <a:solidFill>
                <a:schemeClr val="tx1"/>
              </a:solidFill>
              <a:round/>
            </a:ln>
          </p:spPr>
          <p:txBody>
            <a:bodyPr wrap="none" anchor="ctr"/>
            <a:lstStyle/>
            <a:p>
              <a:pPr eaLnBrk="1" hangingPunct="1"/>
              <a:endParaRPr lang="zh-CN" altLang="en-US"/>
            </a:p>
          </p:txBody>
        </p:sp>
        <p:sp useBgFill="1">
          <p:nvSpPr>
            <p:cNvPr id="11284" name="Oval 25"/>
            <p:cNvSpPr>
              <a:spLocks noChangeArrowheads="1"/>
            </p:cNvSpPr>
            <p:nvPr/>
          </p:nvSpPr>
          <p:spPr bwMode="auto">
            <a:xfrm>
              <a:off x="4136" y="1000"/>
              <a:ext cx="784" cy="240"/>
            </a:xfrm>
            <a:prstGeom prst="ellipse">
              <a:avLst/>
            </a:prstGeom>
            <a:ln w="25400">
              <a:solidFill>
                <a:schemeClr val="tx1"/>
              </a:solidFill>
              <a:round/>
            </a:ln>
          </p:spPr>
          <p:txBody>
            <a:bodyPr wrap="none" anchor="ctr"/>
            <a:lstStyle/>
            <a:p>
              <a:pPr eaLnBrk="1" hangingPunct="1"/>
              <a:endParaRPr lang="zh-CN" altLang="en-US"/>
            </a:p>
          </p:txBody>
        </p:sp>
        <p:sp useBgFill="1">
          <p:nvSpPr>
            <p:cNvPr id="11285" name="Oval 26"/>
            <p:cNvSpPr>
              <a:spLocks noChangeArrowheads="1"/>
            </p:cNvSpPr>
            <p:nvPr/>
          </p:nvSpPr>
          <p:spPr bwMode="auto">
            <a:xfrm>
              <a:off x="4136" y="904"/>
              <a:ext cx="784" cy="240"/>
            </a:xfrm>
            <a:prstGeom prst="ellipse">
              <a:avLst/>
            </a:prstGeom>
            <a:ln w="25400">
              <a:solidFill>
                <a:schemeClr val="tx1"/>
              </a:solidFill>
              <a:round/>
            </a:ln>
          </p:spPr>
          <p:txBody>
            <a:bodyPr wrap="none" anchor="ctr"/>
            <a:lstStyle/>
            <a:p>
              <a:pPr eaLnBrk="1" hangingPunct="1"/>
              <a:endParaRPr lang="zh-CN" altLang="en-US"/>
            </a:p>
          </p:txBody>
        </p:sp>
        <p:sp>
          <p:nvSpPr>
            <p:cNvPr id="11286" name="Line 27"/>
            <p:cNvSpPr>
              <a:spLocks noChangeShapeType="1"/>
            </p:cNvSpPr>
            <p:nvPr/>
          </p:nvSpPr>
          <p:spPr bwMode="auto">
            <a:xfrm>
              <a:off x="4516" y="1012"/>
              <a:ext cx="152" cy="120"/>
            </a:xfrm>
            <a:prstGeom prst="line">
              <a:avLst/>
            </a:prstGeom>
            <a:noFill/>
            <a:ln w="28575">
              <a:solidFill>
                <a:srgbClr val="FF0000"/>
              </a:solidFill>
              <a:round/>
            </a:ln>
          </p:spPr>
          <p:txBody>
            <a:bodyPr wrap="none" anchor="ctr"/>
            <a:lstStyle/>
            <a:p>
              <a:endParaRPr lang="zh-CN" altLang="en-US"/>
            </a:p>
          </p:txBody>
        </p:sp>
        <p:sp>
          <p:nvSpPr>
            <p:cNvPr id="11287" name="Line 28"/>
            <p:cNvSpPr>
              <a:spLocks noChangeShapeType="1"/>
            </p:cNvSpPr>
            <p:nvPr/>
          </p:nvSpPr>
          <p:spPr bwMode="auto">
            <a:xfrm>
              <a:off x="4500" y="996"/>
              <a:ext cx="376" cy="56"/>
            </a:xfrm>
            <a:prstGeom prst="line">
              <a:avLst/>
            </a:prstGeom>
            <a:noFill/>
            <a:ln w="28575">
              <a:solidFill>
                <a:srgbClr val="FF0000"/>
              </a:solidFill>
              <a:round/>
            </a:ln>
          </p:spPr>
          <p:txBody>
            <a:bodyPr wrap="none" anchor="ctr"/>
            <a:lstStyle/>
            <a:p>
              <a:endParaRPr lang="zh-CN" altLang="en-US"/>
            </a:p>
          </p:txBody>
        </p:sp>
        <p:sp>
          <p:nvSpPr>
            <p:cNvPr id="11288" name="Line 29"/>
            <p:cNvSpPr>
              <a:spLocks noChangeShapeType="1"/>
            </p:cNvSpPr>
            <p:nvPr/>
          </p:nvSpPr>
          <p:spPr bwMode="auto">
            <a:xfrm flipV="1">
              <a:off x="4692" y="864"/>
              <a:ext cx="108" cy="220"/>
            </a:xfrm>
            <a:prstGeom prst="line">
              <a:avLst/>
            </a:prstGeom>
            <a:noFill/>
            <a:ln w="12700">
              <a:solidFill>
                <a:schemeClr val="tx1"/>
              </a:solidFill>
              <a:round/>
            </a:ln>
          </p:spPr>
          <p:txBody>
            <a:bodyPr wrap="none" anchor="ctr"/>
            <a:lstStyle/>
            <a:p>
              <a:endParaRPr lang="zh-CN" altLang="en-US"/>
            </a:p>
          </p:txBody>
        </p:sp>
        <p:sp>
          <p:nvSpPr>
            <p:cNvPr id="11289" name="Rectangle 30"/>
            <p:cNvSpPr>
              <a:spLocks noChangeArrowheads="1"/>
            </p:cNvSpPr>
            <p:nvPr/>
          </p:nvSpPr>
          <p:spPr bwMode="auto">
            <a:xfrm>
              <a:off x="4800" y="768"/>
              <a:ext cx="356" cy="179"/>
            </a:xfrm>
            <a:prstGeom prst="rect">
              <a:avLst/>
            </a:prstGeom>
            <a:noFill/>
            <a:ln w="12700">
              <a:noFill/>
              <a:miter lim="800000"/>
            </a:ln>
          </p:spPr>
          <p:txBody>
            <a:bodyPr wrap="none" lIns="63500" tIns="25400" rIns="63500" bIns="25400">
              <a:spAutoFit/>
            </a:bodyPr>
            <a:lstStyle/>
            <a:p>
              <a:pPr>
                <a:lnSpc>
                  <a:spcPct val="85000"/>
                </a:lnSpc>
              </a:pPr>
              <a:r>
                <a:rPr lang="zh-CN" altLang="en-US" sz="1800"/>
                <a:t>扇区</a:t>
              </a:r>
            </a:p>
          </p:txBody>
        </p:sp>
        <p:sp>
          <p:nvSpPr>
            <p:cNvPr id="11290" name="Line 31"/>
            <p:cNvSpPr>
              <a:spLocks noChangeShapeType="1"/>
            </p:cNvSpPr>
            <p:nvPr/>
          </p:nvSpPr>
          <p:spPr bwMode="auto">
            <a:xfrm flipV="1">
              <a:off x="4428" y="768"/>
              <a:ext cx="84" cy="180"/>
            </a:xfrm>
            <a:prstGeom prst="line">
              <a:avLst/>
            </a:prstGeom>
            <a:noFill/>
            <a:ln w="12700">
              <a:solidFill>
                <a:schemeClr val="tx1"/>
              </a:solidFill>
              <a:round/>
            </a:ln>
          </p:spPr>
          <p:txBody>
            <a:bodyPr wrap="none" anchor="ctr"/>
            <a:lstStyle/>
            <a:p>
              <a:endParaRPr lang="zh-CN" altLang="en-US"/>
            </a:p>
          </p:txBody>
        </p:sp>
        <p:sp>
          <p:nvSpPr>
            <p:cNvPr id="11291" name="Rectangle 32"/>
            <p:cNvSpPr>
              <a:spLocks noChangeArrowheads="1"/>
            </p:cNvSpPr>
            <p:nvPr/>
          </p:nvSpPr>
          <p:spPr bwMode="auto">
            <a:xfrm>
              <a:off x="4464" y="672"/>
              <a:ext cx="355" cy="179"/>
            </a:xfrm>
            <a:prstGeom prst="rect">
              <a:avLst/>
            </a:prstGeom>
            <a:noFill/>
            <a:ln w="12700">
              <a:noFill/>
              <a:miter lim="800000"/>
            </a:ln>
          </p:spPr>
          <p:txBody>
            <a:bodyPr wrap="none" lIns="63500" tIns="25400" rIns="63500" bIns="25400">
              <a:spAutoFit/>
            </a:bodyPr>
            <a:lstStyle/>
            <a:p>
              <a:pPr>
                <a:lnSpc>
                  <a:spcPct val="85000"/>
                </a:lnSpc>
              </a:pPr>
              <a:r>
                <a:rPr lang="zh-CN" altLang="en-US" sz="1800"/>
                <a:t>磁道</a:t>
              </a:r>
            </a:p>
          </p:txBody>
        </p:sp>
        <p:grpSp>
          <p:nvGrpSpPr>
            <p:cNvPr id="11292" name="Group 33"/>
            <p:cNvGrpSpPr/>
            <p:nvPr/>
          </p:nvGrpSpPr>
          <p:grpSpPr bwMode="auto">
            <a:xfrm>
              <a:off x="4272" y="960"/>
              <a:ext cx="520" cy="456"/>
              <a:chOff x="4272" y="632"/>
              <a:chExt cx="520" cy="456"/>
            </a:xfrm>
          </p:grpSpPr>
          <p:sp>
            <p:nvSpPr>
              <p:cNvPr id="11301" name="Oval 34"/>
              <p:cNvSpPr>
                <a:spLocks noChangeArrowheads="1"/>
              </p:cNvSpPr>
              <p:nvPr/>
            </p:nvSpPr>
            <p:spPr bwMode="auto">
              <a:xfrm>
                <a:off x="4272" y="947"/>
                <a:ext cx="520" cy="141"/>
              </a:xfrm>
              <a:prstGeom prst="ellipse">
                <a:avLst/>
              </a:prstGeom>
              <a:noFill/>
              <a:ln w="25400">
                <a:solidFill>
                  <a:schemeClr val="accent2"/>
                </a:solidFill>
                <a:round/>
              </a:ln>
            </p:spPr>
            <p:txBody>
              <a:bodyPr wrap="none" anchor="ctr"/>
              <a:lstStyle/>
              <a:p>
                <a:pPr eaLnBrk="1" hangingPunct="1"/>
                <a:endParaRPr lang="zh-CN" altLang="en-US"/>
              </a:p>
            </p:txBody>
          </p:sp>
          <p:sp>
            <p:nvSpPr>
              <p:cNvPr id="11302" name="Oval 35"/>
              <p:cNvSpPr>
                <a:spLocks noChangeArrowheads="1"/>
              </p:cNvSpPr>
              <p:nvPr/>
            </p:nvSpPr>
            <p:spPr bwMode="auto">
              <a:xfrm>
                <a:off x="4280" y="632"/>
                <a:ext cx="496" cy="128"/>
              </a:xfrm>
              <a:prstGeom prst="ellipse">
                <a:avLst/>
              </a:prstGeom>
              <a:noFill/>
              <a:ln w="25400">
                <a:solidFill>
                  <a:schemeClr val="accent2"/>
                </a:solidFill>
                <a:round/>
              </a:ln>
            </p:spPr>
            <p:txBody>
              <a:bodyPr wrap="none" anchor="ctr"/>
              <a:lstStyle/>
              <a:p>
                <a:pPr eaLnBrk="1" hangingPunct="1"/>
                <a:endParaRPr lang="zh-CN" altLang="en-US"/>
              </a:p>
            </p:txBody>
          </p:sp>
          <p:sp>
            <p:nvSpPr>
              <p:cNvPr id="11303" name="Line 36"/>
              <p:cNvSpPr>
                <a:spLocks noChangeShapeType="1"/>
              </p:cNvSpPr>
              <p:nvPr/>
            </p:nvSpPr>
            <p:spPr bwMode="auto">
              <a:xfrm>
                <a:off x="4272" y="696"/>
                <a:ext cx="0" cy="320"/>
              </a:xfrm>
              <a:prstGeom prst="line">
                <a:avLst/>
              </a:prstGeom>
              <a:noFill/>
              <a:ln w="25400">
                <a:solidFill>
                  <a:schemeClr val="accent2"/>
                </a:solidFill>
                <a:round/>
              </a:ln>
            </p:spPr>
            <p:txBody>
              <a:bodyPr wrap="none" anchor="ctr"/>
              <a:lstStyle/>
              <a:p>
                <a:endParaRPr lang="zh-CN" altLang="en-US"/>
              </a:p>
            </p:txBody>
          </p:sp>
          <p:sp>
            <p:nvSpPr>
              <p:cNvPr id="11304" name="Line 37"/>
              <p:cNvSpPr>
                <a:spLocks noChangeShapeType="1"/>
              </p:cNvSpPr>
              <p:nvPr/>
            </p:nvSpPr>
            <p:spPr bwMode="auto">
              <a:xfrm>
                <a:off x="4776" y="696"/>
                <a:ext cx="0" cy="344"/>
              </a:xfrm>
              <a:prstGeom prst="line">
                <a:avLst/>
              </a:prstGeom>
              <a:noFill/>
              <a:ln w="25400">
                <a:solidFill>
                  <a:schemeClr val="accent2"/>
                </a:solidFill>
                <a:round/>
              </a:ln>
            </p:spPr>
            <p:txBody>
              <a:bodyPr wrap="none" anchor="ctr"/>
              <a:lstStyle/>
              <a:p>
                <a:endParaRPr lang="zh-CN" altLang="en-US"/>
              </a:p>
            </p:txBody>
          </p:sp>
        </p:grpSp>
        <p:grpSp>
          <p:nvGrpSpPr>
            <p:cNvPr id="11293" name="Group 38"/>
            <p:cNvGrpSpPr/>
            <p:nvPr/>
          </p:nvGrpSpPr>
          <p:grpSpPr bwMode="auto">
            <a:xfrm>
              <a:off x="3624" y="1008"/>
              <a:ext cx="648" cy="376"/>
              <a:chOff x="3600" y="680"/>
              <a:chExt cx="648" cy="376"/>
            </a:xfrm>
          </p:grpSpPr>
          <p:sp>
            <p:nvSpPr>
              <p:cNvPr id="11294" name="Rectangle 39"/>
              <p:cNvSpPr>
                <a:spLocks noChangeArrowheads="1"/>
              </p:cNvSpPr>
              <p:nvPr/>
            </p:nvSpPr>
            <p:spPr bwMode="auto">
              <a:xfrm>
                <a:off x="3600" y="685"/>
                <a:ext cx="415" cy="179"/>
              </a:xfrm>
              <a:prstGeom prst="rect">
                <a:avLst/>
              </a:prstGeom>
              <a:noFill/>
              <a:ln w="12700">
                <a:noFill/>
                <a:miter lim="800000"/>
              </a:ln>
            </p:spPr>
            <p:txBody>
              <a:bodyPr wrap="none" lIns="63500" tIns="25400" rIns="63500" bIns="25400">
                <a:spAutoFit/>
              </a:bodyPr>
              <a:lstStyle/>
              <a:p>
                <a:pPr>
                  <a:lnSpc>
                    <a:spcPct val="85000"/>
                  </a:lnSpc>
                </a:pPr>
                <a:r>
                  <a:rPr lang="en-US" altLang="zh-CN" sz="1800">
                    <a:solidFill>
                      <a:srgbClr val="FF0000"/>
                    </a:solidFill>
                  </a:rPr>
                  <a:t>Head</a:t>
                </a:r>
              </a:p>
            </p:txBody>
          </p:sp>
          <p:sp>
            <p:nvSpPr>
              <p:cNvPr id="11295" name="Line 40"/>
              <p:cNvSpPr>
                <a:spLocks noChangeShapeType="1"/>
              </p:cNvSpPr>
              <p:nvPr/>
            </p:nvSpPr>
            <p:spPr bwMode="auto">
              <a:xfrm>
                <a:off x="4008" y="680"/>
                <a:ext cx="0" cy="376"/>
              </a:xfrm>
              <a:prstGeom prst="line">
                <a:avLst/>
              </a:prstGeom>
              <a:noFill/>
              <a:ln w="25400">
                <a:solidFill>
                  <a:srgbClr val="FF0000"/>
                </a:solidFill>
                <a:round/>
              </a:ln>
            </p:spPr>
            <p:txBody>
              <a:bodyPr wrap="none" anchor="ctr"/>
              <a:lstStyle/>
              <a:p>
                <a:endParaRPr lang="zh-CN" altLang="en-US"/>
              </a:p>
            </p:txBody>
          </p:sp>
          <p:sp>
            <p:nvSpPr>
              <p:cNvPr id="11296" name="Line 41"/>
              <p:cNvSpPr>
                <a:spLocks noChangeShapeType="1"/>
              </p:cNvSpPr>
              <p:nvPr/>
            </p:nvSpPr>
            <p:spPr bwMode="auto">
              <a:xfrm>
                <a:off x="4000" y="695"/>
                <a:ext cx="248" cy="0"/>
              </a:xfrm>
              <a:prstGeom prst="line">
                <a:avLst/>
              </a:prstGeom>
              <a:noFill/>
              <a:ln w="25400">
                <a:solidFill>
                  <a:srgbClr val="FF0000"/>
                </a:solidFill>
                <a:round/>
              </a:ln>
            </p:spPr>
            <p:txBody>
              <a:bodyPr wrap="none" anchor="ctr"/>
              <a:lstStyle/>
              <a:p>
                <a:endParaRPr lang="zh-CN" altLang="en-US"/>
              </a:p>
            </p:txBody>
          </p:sp>
          <p:sp>
            <p:nvSpPr>
              <p:cNvPr id="11297" name="Line 42"/>
              <p:cNvSpPr>
                <a:spLocks noChangeShapeType="1"/>
              </p:cNvSpPr>
              <p:nvPr/>
            </p:nvSpPr>
            <p:spPr bwMode="auto">
              <a:xfrm>
                <a:off x="4016" y="824"/>
                <a:ext cx="231" cy="0"/>
              </a:xfrm>
              <a:prstGeom prst="line">
                <a:avLst/>
              </a:prstGeom>
              <a:noFill/>
              <a:ln w="25400">
                <a:solidFill>
                  <a:srgbClr val="FF0000"/>
                </a:solidFill>
                <a:round/>
              </a:ln>
            </p:spPr>
            <p:txBody>
              <a:bodyPr wrap="none" anchor="ctr"/>
              <a:lstStyle/>
              <a:p>
                <a:endParaRPr lang="zh-CN" altLang="en-US"/>
              </a:p>
            </p:txBody>
          </p:sp>
          <p:sp>
            <p:nvSpPr>
              <p:cNvPr id="11298" name="Line 43"/>
              <p:cNvSpPr>
                <a:spLocks noChangeShapeType="1"/>
              </p:cNvSpPr>
              <p:nvPr/>
            </p:nvSpPr>
            <p:spPr bwMode="auto">
              <a:xfrm>
                <a:off x="4016" y="944"/>
                <a:ext cx="232" cy="0"/>
              </a:xfrm>
              <a:prstGeom prst="line">
                <a:avLst/>
              </a:prstGeom>
              <a:noFill/>
              <a:ln w="25400">
                <a:solidFill>
                  <a:srgbClr val="FF0000"/>
                </a:solidFill>
                <a:round/>
              </a:ln>
            </p:spPr>
            <p:txBody>
              <a:bodyPr wrap="none" anchor="ctr"/>
              <a:lstStyle/>
              <a:p>
                <a:endParaRPr lang="zh-CN" altLang="en-US"/>
              </a:p>
            </p:txBody>
          </p:sp>
          <p:sp>
            <p:nvSpPr>
              <p:cNvPr id="11299" name="Line 44"/>
              <p:cNvSpPr>
                <a:spLocks noChangeShapeType="1"/>
              </p:cNvSpPr>
              <p:nvPr/>
            </p:nvSpPr>
            <p:spPr bwMode="auto">
              <a:xfrm>
                <a:off x="4016" y="1056"/>
                <a:ext cx="232" cy="0"/>
              </a:xfrm>
              <a:prstGeom prst="line">
                <a:avLst/>
              </a:prstGeom>
              <a:noFill/>
              <a:ln w="25400">
                <a:solidFill>
                  <a:srgbClr val="FF0000"/>
                </a:solidFill>
                <a:round/>
              </a:ln>
            </p:spPr>
            <p:txBody>
              <a:bodyPr wrap="none" anchor="ctr"/>
              <a:lstStyle/>
              <a:p>
                <a:endParaRPr lang="zh-CN" altLang="en-US"/>
              </a:p>
            </p:txBody>
          </p:sp>
          <p:sp>
            <p:nvSpPr>
              <p:cNvPr id="11300" name="Line 45"/>
              <p:cNvSpPr>
                <a:spLocks noChangeShapeType="1"/>
              </p:cNvSpPr>
              <p:nvPr/>
            </p:nvSpPr>
            <p:spPr bwMode="auto">
              <a:xfrm flipH="1">
                <a:off x="3744" y="888"/>
                <a:ext cx="272" cy="0"/>
              </a:xfrm>
              <a:prstGeom prst="line">
                <a:avLst/>
              </a:prstGeom>
              <a:noFill/>
              <a:ln w="25400">
                <a:solidFill>
                  <a:srgbClr val="FF0000"/>
                </a:solidFill>
                <a:round/>
              </a:ln>
            </p:spPr>
            <p:txBody>
              <a:bodyPr wrap="none" anchor="ctr"/>
              <a:lstStyle/>
              <a:p>
                <a:endParaRPr lang="zh-CN" altLang="en-US"/>
              </a:p>
            </p:txBody>
          </p:sp>
        </p:grpSp>
      </p:grpSp>
      <p:sp>
        <p:nvSpPr>
          <p:cNvPr id="509998" name="AutoShape 46"/>
          <p:cNvSpPr>
            <a:spLocks noChangeArrowheads="1"/>
          </p:cNvSpPr>
          <p:nvPr/>
        </p:nvSpPr>
        <p:spPr bwMode="auto">
          <a:xfrm rot="10800000">
            <a:off x="2133600" y="5029200"/>
            <a:ext cx="1524000" cy="838200"/>
          </a:xfrm>
          <a:prstGeom prst="wedgeRoundRectCallout">
            <a:avLst>
              <a:gd name="adj1" fmla="val -65000"/>
              <a:gd name="adj2" fmla="val 68935"/>
              <a:gd name="adj3" fmla="val 16667"/>
            </a:avLst>
          </a:prstGeom>
          <a:solidFill>
            <a:schemeClr val="bg1"/>
          </a:solidFill>
          <a:ln w="9525">
            <a:solidFill>
              <a:schemeClr val="tx1"/>
            </a:solidFill>
            <a:miter lim="800000"/>
          </a:ln>
        </p:spPr>
        <p:txBody>
          <a:bodyPr rot="10800000"/>
          <a:lstStyle/>
          <a:p>
            <a:pPr algn="ctr" eaLnBrk="1" hangingPunct="1"/>
            <a:r>
              <a:rPr lang="en-US" altLang="zh-CN" sz="2400"/>
              <a:t>12 ms to 8 ms</a:t>
            </a:r>
          </a:p>
        </p:txBody>
      </p:sp>
      <p:sp>
        <p:nvSpPr>
          <p:cNvPr id="509999" name="AutoShape 47"/>
          <p:cNvSpPr>
            <a:spLocks noChangeArrowheads="1"/>
          </p:cNvSpPr>
          <p:nvPr/>
        </p:nvSpPr>
        <p:spPr bwMode="auto">
          <a:xfrm rot="10800000">
            <a:off x="3810000" y="5029200"/>
            <a:ext cx="2057400" cy="838200"/>
          </a:xfrm>
          <a:prstGeom prst="wedgeRoundRectCallout">
            <a:avLst>
              <a:gd name="adj1" fmla="val -42287"/>
              <a:gd name="adj2" fmla="val 75944"/>
              <a:gd name="adj3" fmla="val 16667"/>
            </a:avLst>
          </a:prstGeom>
          <a:solidFill>
            <a:schemeClr val="bg1"/>
          </a:solidFill>
          <a:ln w="9525">
            <a:solidFill>
              <a:schemeClr val="tx1"/>
            </a:solidFill>
            <a:miter lim="800000"/>
          </a:ln>
        </p:spPr>
        <p:txBody>
          <a:bodyPr rot="10800000"/>
          <a:lstStyle/>
          <a:p>
            <a:pPr algn="ctr" eaLnBrk="1" hangingPunct="1"/>
            <a:r>
              <a:rPr lang="en-US" altLang="zh-CN" sz="2400"/>
              <a:t>(</a:t>
            </a:r>
            <a:r>
              <a:rPr lang="zh-CN" altLang="en-US" sz="2400"/>
              <a:t>半周</a:t>
            </a:r>
            <a:r>
              <a:rPr lang="en-US" altLang="zh-CN" sz="2400"/>
              <a:t>): 8 ms to 4 ms</a:t>
            </a:r>
          </a:p>
        </p:txBody>
      </p:sp>
      <p:sp>
        <p:nvSpPr>
          <p:cNvPr id="510000" name="AutoShape 48"/>
          <p:cNvSpPr>
            <a:spLocks noChangeArrowheads="1"/>
          </p:cNvSpPr>
          <p:nvPr/>
        </p:nvSpPr>
        <p:spPr bwMode="auto">
          <a:xfrm rot="10800000">
            <a:off x="6324600" y="5029200"/>
            <a:ext cx="1676400" cy="838200"/>
          </a:xfrm>
          <a:prstGeom prst="wedgeRoundRectCallout">
            <a:avLst>
              <a:gd name="adj1" fmla="val -6917"/>
              <a:gd name="adj2" fmla="val 72347"/>
              <a:gd name="adj3" fmla="val 16667"/>
            </a:avLst>
          </a:prstGeom>
          <a:solidFill>
            <a:schemeClr val="bg1"/>
          </a:solidFill>
          <a:ln w="9525">
            <a:solidFill>
              <a:schemeClr val="tx1"/>
            </a:solidFill>
            <a:miter lim="800000"/>
          </a:ln>
        </p:spPr>
        <p:txBody>
          <a:bodyPr rot="10800000" anchor="ctr" anchorCtr="1"/>
          <a:lstStyle/>
          <a:p>
            <a:pPr algn="ctr" eaLnBrk="1" hangingPunct="1"/>
            <a:r>
              <a:rPr lang="zh-CN" altLang="en-US" sz="2400"/>
              <a:t>约</a:t>
            </a:r>
            <a:r>
              <a:rPr lang="en-US" altLang="zh-CN" sz="2400"/>
              <a:t>0.25ms</a:t>
            </a:r>
          </a:p>
        </p:txBody>
      </p:sp>
      <p:sp>
        <p:nvSpPr>
          <p:cNvPr id="510001" name="AutoShape 49"/>
          <p:cNvSpPr>
            <a:spLocks noChangeArrowheads="1"/>
          </p:cNvSpPr>
          <p:nvPr/>
        </p:nvSpPr>
        <p:spPr bwMode="auto">
          <a:xfrm rot="10800000">
            <a:off x="6705600" y="3352800"/>
            <a:ext cx="1752600" cy="838200"/>
          </a:xfrm>
          <a:prstGeom prst="wedgeRoundRectCallout">
            <a:avLst>
              <a:gd name="adj1" fmla="val 102264"/>
              <a:gd name="adj2" fmla="val -53032"/>
              <a:gd name="adj3" fmla="val 16667"/>
            </a:avLst>
          </a:prstGeom>
          <a:solidFill>
            <a:schemeClr val="bg1"/>
          </a:solidFill>
          <a:ln w="9525">
            <a:solidFill>
              <a:schemeClr val="tx1"/>
            </a:solidFill>
            <a:miter lim="800000"/>
          </a:ln>
        </p:spPr>
        <p:txBody>
          <a:bodyPr rot="10800000"/>
          <a:lstStyle/>
          <a:p>
            <a:pPr algn="ctr" eaLnBrk="1" hangingPunct="1"/>
            <a:r>
              <a:rPr lang="zh-CN" altLang="en-US" sz="2400"/>
              <a:t>前两项可以忽略</a:t>
            </a:r>
            <a:r>
              <a:rPr lang="en-US" altLang="zh-CN" sz="2400"/>
              <a:t>!</a:t>
            </a:r>
          </a:p>
        </p:txBody>
      </p:sp>
      <p:grpSp>
        <p:nvGrpSpPr>
          <p:cNvPr id="9" name="Group 50"/>
          <p:cNvGrpSpPr/>
          <p:nvPr/>
        </p:nvGrpSpPr>
        <p:grpSpPr bwMode="auto">
          <a:xfrm>
            <a:off x="1066800" y="5943600"/>
            <a:ext cx="6858000" cy="603250"/>
            <a:chOff x="672" y="2160"/>
            <a:chExt cx="4320" cy="380"/>
          </a:xfrm>
        </p:grpSpPr>
        <p:sp>
          <p:nvSpPr>
            <p:cNvPr id="11280" name="Rectangle 51"/>
            <p:cNvSpPr>
              <a:spLocks noChangeArrowheads="1"/>
            </p:cNvSpPr>
            <p:nvPr/>
          </p:nvSpPr>
          <p:spPr bwMode="auto">
            <a:xfrm>
              <a:off x="672" y="2160"/>
              <a:ext cx="4320" cy="380"/>
            </a:xfrm>
            <a:prstGeom prst="rect">
              <a:avLst/>
            </a:prstGeom>
            <a:noFill/>
            <a:ln w="9525">
              <a:noFill/>
              <a:miter lim="800000"/>
            </a:ln>
          </p:spPr>
          <p:txBody>
            <a:bodyPr>
              <a:spAutoFit/>
            </a:bodyPr>
            <a:lstStyle/>
            <a:p>
              <a:pPr lvl="1" eaLnBrk="1" hangingPunct="1">
                <a:lnSpc>
                  <a:spcPct val="140000"/>
                </a:lnSpc>
              </a:pPr>
              <a:r>
                <a:rPr lang="zh-CN" altLang="en-US" sz="2400">
                  <a:solidFill>
                    <a:srgbClr val="FF0000"/>
                  </a:solidFill>
                </a:rPr>
                <a:t>关键所在</a:t>
              </a:r>
              <a:r>
                <a:rPr lang="en-US" altLang="zh-CN" sz="2400">
                  <a:solidFill>
                    <a:srgbClr val="FF0000"/>
                  </a:solidFill>
                </a:rPr>
                <a:t>: </a:t>
              </a:r>
              <a:r>
                <a:rPr lang="zh-CN" altLang="en-US" sz="2400">
                  <a:solidFill>
                    <a:srgbClr val="FF0000"/>
                  </a:solidFill>
                </a:rPr>
                <a:t>最小化寻道时间和旋转延迟</a:t>
              </a:r>
              <a:r>
                <a:rPr lang="en-US" altLang="zh-CN" sz="2400">
                  <a:solidFill>
                    <a:srgbClr val="FF0000"/>
                  </a:solidFill>
                </a:rPr>
                <a:t>!</a:t>
              </a:r>
            </a:p>
          </p:txBody>
        </p:sp>
        <p:pic>
          <p:nvPicPr>
            <p:cNvPr id="11281" name="Picture 52" descr="j0115835"/>
            <p:cNvPicPr>
              <a:picLocks noChangeAspect="1" noChangeArrowheads="1"/>
            </p:cNvPicPr>
            <p:nvPr/>
          </p:nvPicPr>
          <p:blipFill>
            <a:blip r:embed="rId2" cstate="print"/>
            <a:srcRect/>
            <a:stretch>
              <a:fillRect/>
            </a:stretch>
          </p:blipFill>
          <p:spPr bwMode="auto">
            <a:xfrm>
              <a:off x="837" y="2314"/>
              <a:ext cx="119" cy="121"/>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9955"/>
                                        </p:tgtEl>
                                        <p:attrNameLst>
                                          <p:attrName>style.visibility</p:attrName>
                                        </p:attrNameLst>
                                      </p:cBhvr>
                                      <p:to>
                                        <p:strVal val="visible"/>
                                      </p:to>
                                    </p:set>
                                    <p:animEffect transition="in" filter="dissolve">
                                      <p:cBhvr>
                                        <p:cTn id="7" dur="500"/>
                                        <p:tgtEl>
                                          <p:spTgt spid="5099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9956"/>
                                        </p:tgtEl>
                                        <p:attrNameLst>
                                          <p:attrName>style.visibility</p:attrName>
                                        </p:attrNameLst>
                                      </p:cBhvr>
                                      <p:to>
                                        <p:strVal val="visible"/>
                                      </p:to>
                                    </p:set>
                                    <p:animEffect transition="in" filter="dissolve">
                                      <p:cBhvr>
                                        <p:cTn id="12" dur="500"/>
                                        <p:tgtEl>
                                          <p:spTgt spid="50995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09973"/>
                                        </p:tgtEl>
                                        <p:attrNameLst>
                                          <p:attrName>style.visibility</p:attrName>
                                        </p:attrNameLst>
                                      </p:cBhvr>
                                      <p:to>
                                        <p:strVal val="visible"/>
                                      </p:to>
                                    </p:set>
                                    <p:animEffect transition="in" filter="dissolve">
                                      <p:cBhvr>
                                        <p:cTn id="40" dur="500"/>
                                        <p:tgtEl>
                                          <p:spTgt spid="50997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10001"/>
                                        </p:tgtEl>
                                        <p:attrNameLst>
                                          <p:attrName>style.visibility</p:attrName>
                                        </p:attrNameLst>
                                      </p:cBhvr>
                                      <p:to>
                                        <p:strVal val="visible"/>
                                      </p:to>
                                    </p:set>
                                    <p:animEffect transition="in" filter="dissolve">
                                      <p:cBhvr>
                                        <p:cTn id="45" dur="500"/>
                                        <p:tgtEl>
                                          <p:spTgt spid="51000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09998"/>
                                        </p:tgtEl>
                                        <p:attrNameLst>
                                          <p:attrName>style.visibility</p:attrName>
                                        </p:attrNameLst>
                                      </p:cBhvr>
                                      <p:to>
                                        <p:strVal val="visible"/>
                                      </p:to>
                                    </p:set>
                                    <p:animEffect transition="in" filter="dissolve">
                                      <p:cBhvr>
                                        <p:cTn id="50" dur="500"/>
                                        <p:tgtEl>
                                          <p:spTgt spid="5099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9999"/>
                                        </p:tgtEl>
                                        <p:attrNameLst>
                                          <p:attrName>style.visibility</p:attrName>
                                        </p:attrNameLst>
                                      </p:cBhvr>
                                      <p:to>
                                        <p:strVal val="visible"/>
                                      </p:to>
                                    </p:set>
                                    <p:animEffect transition="in" filter="dissolve">
                                      <p:cBhvr>
                                        <p:cTn id="55" dur="500"/>
                                        <p:tgtEl>
                                          <p:spTgt spid="50999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10000"/>
                                        </p:tgtEl>
                                        <p:attrNameLst>
                                          <p:attrName>style.visibility</p:attrName>
                                        </p:attrNameLst>
                                      </p:cBhvr>
                                      <p:to>
                                        <p:strVal val="visible"/>
                                      </p:to>
                                    </p:set>
                                    <p:animEffect transition="in" filter="dissolve">
                                      <p:cBhvr>
                                        <p:cTn id="60" dur="500"/>
                                        <p:tgtEl>
                                          <p:spTgt spid="510000"/>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dissolve">
                                      <p:cBhvr>
                                        <p:cTn id="6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P spid="509956" grpId="0" animBg="1"/>
      <p:bldP spid="509973" grpId="0"/>
      <p:bldP spid="509998" grpId="0" animBg="1"/>
      <p:bldP spid="509999" grpId="0" animBg="1"/>
      <p:bldP spid="510000" grpId="0" animBg="1"/>
      <p:bldP spid="51000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2f4379f0-80c5-4d45-b597-6cdefd6a538a"/>
  <p:tag name="COMMONDATA" val="eyJoZGlkIjoiMWRlYThkMGE4ZDk1OTBjYTZlZWYxNWI1NTc4NTNmODkifQ=="/>
</p:tagLst>
</file>

<file path=ppt/theme/theme1.xml><?xml version="1.0" encoding="utf-8"?>
<a:theme xmlns:a="http://schemas.openxmlformats.org/drawingml/2006/main" name="qumingcheng">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OS-Lizhijun</Template>
  <TotalTime>11</TotalTime>
  <Words>6740</Words>
  <Application>Microsoft Office PowerPoint</Application>
  <PresentationFormat>全屏显示(4:3)</PresentationFormat>
  <Paragraphs>853</Paragraphs>
  <Slides>66</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66</vt:i4>
      </vt:variant>
    </vt:vector>
  </HeadingPairs>
  <TitlesOfParts>
    <vt:vector size="81" baseType="lpstr">
      <vt:lpstr>黑体</vt:lpstr>
      <vt:lpstr>楷体_GB2312</vt:lpstr>
      <vt:lpstr>宋体</vt:lpstr>
      <vt:lpstr>Arial</vt:lpstr>
      <vt:lpstr>Arial Black</vt:lpstr>
      <vt:lpstr>Comic Sans MS</vt:lpstr>
      <vt:lpstr>Helvetica</vt:lpstr>
      <vt:lpstr>Times New Roman</vt:lpstr>
      <vt:lpstr>Webdings</vt:lpstr>
      <vt:lpstr>Wingdings</vt:lpstr>
      <vt:lpstr>qumingcheng</vt:lpstr>
      <vt:lpstr>剪辑</vt:lpstr>
      <vt:lpstr>Visio</vt:lpstr>
      <vt:lpstr>公式</vt:lpstr>
      <vt:lpstr>VISIO</vt:lpstr>
      <vt:lpstr>PowerPoint 演示文稿</vt:lpstr>
      <vt:lpstr>PowerPoint 演示文稿</vt:lpstr>
      <vt:lpstr>认识计算机外设与计算机!</vt:lpstr>
      <vt:lpstr>11.1 磁盘结构</vt:lpstr>
      <vt:lpstr>认识一下磁盘</vt:lpstr>
      <vt:lpstr>认识一下磁盘</vt:lpstr>
      <vt:lpstr>认识一下磁盘</vt:lpstr>
      <vt:lpstr>磁盘的I/O</vt:lpstr>
      <vt:lpstr>磁盘I/O的分析</vt:lpstr>
      <vt:lpstr>I/O过程是解开许多磁盘问题的钥匙</vt:lpstr>
      <vt:lpstr>I/O过程是解开许多磁盘问题的钥匙</vt:lpstr>
      <vt:lpstr>11.2 磁盘调度</vt:lpstr>
      <vt:lpstr>FCFS磁盘调度</vt:lpstr>
      <vt:lpstr>SSTF磁盘调度</vt:lpstr>
      <vt:lpstr>SCAN磁盘调度(扫描/电梯算法)</vt:lpstr>
      <vt:lpstr>C-SCAN磁盘调度</vt:lpstr>
      <vt:lpstr>C-LOOK磁盘调度</vt:lpstr>
      <vt:lpstr>C-LOOK磁盘调度</vt:lpstr>
      <vt:lpstr>11.3 磁盘编址</vt:lpstr>
      <vt:lpstr>PowerPoint 演示文稿</vt:lpstr>
      <vt:lpstr>I/O过程是解开许多磁盘问题的钥匙</vt:lpstr>
      <vt:lpstr>扇区编号—现代磁盘的常见寻址方式</vt:lpstr>
      <vt:lpstr>扇区编号—现代磁盘的常见寻址方式</vt:lpstr>
      <vt:lpstr>扇区编号—现代磁盘的常见寻址方式</vt:lpstr>
      <vt:lpstr>扇区编号—现代磁盘的常见寻址方式</vt:lpstr>
      <vt:lpstr>IDE硬盘控制器的寄存器</vt:lpstr>
      <vt:lpstr>想一想……磁盘驱动应如何实现？</vt:lpstr>
      <vt:lpstr>磁盘速度与内存速度的差异</vt:lpstr>
      <vt:lpstr>回忆：虚拟内存中程序优化</vt:lpstr>
      <vt:lpstr>进程I/O整个过程贯穿</vt:lpstr>
      <vt:lpstr>PowerPoint 演示文稿</vt:lpstr>
      <vt:lpstr>请求调页—页面置换</vt:lpstr>
      <vt:lpstr>交换分区</vt:lpstr>
      <vt:lpstr>回忆：Intel x86的分页硬件</vt:lpstr>
      <vt:lpstr>Linux交换分区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1、磁盘高速缓存(Disk Cache)</vt:lpstr>
      <vt:lpstr>PowerPoint 演示文稿</vt:lpstr>
      <vt:lpstr>2、提高磁盘I/O速度的其它方法</vt:lpstr>
      <vt:lpstr>廉价磁盘冗余阵列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11.6 文件概念及实现方法</vt:lpstr>
      <vt:lpstr>为什么引入文件?</vt:lpstr>
      <vt:lpstr>文件概念</vt:lpstr>
      <vt:lpstr>文件的实现</vt:lpstr>
      <vt:lpstr>文件实现2: 链式分配</vt:lpstr>
      <vt:lpstr>文件实现3: 索引分配</vt:lpstr>
      <vt:lpstr>UNIX的索引节点(inode)</vt:lpstr>
      <vt:lpstr>磁盘与文件总结</vt:lpstr>
      <vt:lpstr>C-LOOK磁盘调度</vt:lpstr>
      <vt:lpstr>作业2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fgx</dc:creator>
  <cp:lastModifiedBy>峰 王</cp:lastModifiedBy>
  <cp:revision>1883</cp:revision>
  <cp:lastPrinted>2113-01-01T00:00:00Z</cp:lastPrinted>
  <dcterms:created xsi:type="dcterms:W3CDTF">2113-01-01T00:00:00Z</dcterms:created>
  <dcterms:modified xsi:type="dcterms:W3CDTF">2023-06-20T19:33:38Z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4C3DEDE2FA93430C81C4605C3CA7F7B5_12</vt:lpwstr>
  </property>
  <property fmtid="{D5CDD505-2E9C-101B-9397-08002B2CF9AE}" pid="4" name="KSOProductBuildVer">
    <vt:lpwstr>2052-11.1.0.14309</vt:lpwstr>
  </property>
</Properties>
</file>