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49" r:id="rId2"/>
    <p:sldId id="497" r:id="rId3"/>
    <p:sldId id="498" r:id="rId4"/>
    <p:sldId id="499" r:id="rId5"/>
    <p:sldId id="500" r:id="rId6"/>
    <p:sldId id="474" r:id="rId7"/>
    <p:sldId id="493" r:id="rId8"/>
    <p:sldId id="494" r:id="rId9"/>
    <p:sldId id="495" r:id="rId10"/>
    <p:sldId id="496" r:id="rId11"/>
    <p:sldId id="476" r:id="rId12"/>
    <p:sldId id="481" r:id="rId13"/>
    <p:sldId id="483" r:id="rId14"/>
  </p:sldIdLst>
  <p:sldSz cx="12192000" cy="6858000"/>
  <p:notesSz cx="6858000" cy="9144000"/>
  <p:custDataLst>
    <p:tags r:id="rId17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FF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FF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FF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FF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FF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FF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FF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FF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FF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0066"/>
    <a:srgbClr val="B2B2B2"/>
    <a:srgbClr val="DDDDDD"/>
    <a:srgbClr val="EAEAEA"/>
    <a:srgbClr val="CCFF66"/>
    <a:srgbClr val="FF66CC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963"/>
  </p:normalViewPr>
  <p:slideViewPr>
    <p:cSldViewPr showGuides="1">
      <p:cViewPr varScale="1">
        <p:scale>
          <a:sx n="88" d="100"/>
          <a:sy n="88" d="100"/>
        </p:scale>
        <p:origin x="68" y="440"/>
      </p:cViewPr>
      <p:guideLst>
        <p:guide orient="horz" pos="2184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A37643-4C36-4A75-B19E-951BE2F8FF2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2023-06-21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2E1594-B263-4B0F-A8D9-A7C51B0B7FE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98BBD1E-7B08-46F3-A56C-0B59978A22A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0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 anchorCtr="0"/>
          <a:lstStyle/>
          <a:p>
            <a:pPr lvl="0"/>
            <a:endParaRPr lang="zh-CN" altLang="en-US" dirty="0"/>
          </a:p>
        </p:txBody>
      </p:sp>
      <p:sp>
        <p:nvSpPr>
          <p:cNvPr id="71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4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 anchorCtr="0"/>
          <a:lstStyle/>
          <a:p>
            <a:pPr lvl="0"/>
            <a:r>
              <a:rPr lang="zh-CN" altLang="en-US" dirty="0"/>
              <a:t>令新的页表内容与旧的页表内容一致。</a:t>
            </a:r>
          </a:p>
        </p:txBody>
      </p:sp>
      <p:sp>
        <p:nvSpPr>
          <p:cNvPr id="2355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 dirty="0">
                <a:solidFill>
                  <a:schemeClr val="tx1"/>
                </a:solidFill>
              </a:rPr>
              <a:t>11</a:t>
            </a:fld>
            <a:endParaRPr lang="en-US" altLang="zh-CN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 anchorCtr="0"/>
          <a:lstStyle/>
          <a:p>
            <a:pPr lvl="0"/>
            <a:endParaRPr lang="zh-CN" altLang="en-US" dirty="0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 anchorCtr="0"/>
          <a:lstStyle/>
          <a:p>
            <a:pPr lvl="0"/>
            <a:endParaRPr lang="zh-CN" altLang="en-US" dirty="0"/>
          </a:p>
        </p:txBody>
      </p:sp>
      <p:sp>
        <p:nvSpPr>
          <p:cNvPr id="112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  <a:t>4</a:t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 anchorCtr="0"/>
          <a:lstStyle/>
          <a:p>
            <a:pPr lvl="0"/>
            <a:endParaRPr lang="zh-CN" altLang="en-US" dirty="0"/>
          </a:p>
        </p:txBody>
      </p:sp>
      <p:sp>
        <p:nvSpPr>
          <p:cNvPr id="112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  <a:t>5</a:t>
            </a:fld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62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3314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 anchorCtr="0"/>
          <a:lstStyle/>
          <a:p>
            <a:pPr lvl="0"/>
            <a:r>
              <a:rPr lang="zh-CN" altLang="en-US"/>
              <a:t>对于 Linux 0.11 系统中使用的 ZMAGIC 类型的 a.out 格式， </a:t>
            </a:r>
            <a:r>
              <a:rPr lang="zh-CN" altLang="en-US" b="1"/>
              <a:t>输出文件中的代码段被设置成从固定地址 0 开始。数据段则从代码段后下一个页面边界开始。</a:t>
            </a:r>
            <a:r>
              <a:rPr lang="zh-CN" altLang="en-US"/>
              <a:t>bss 段则紧随数据段开始放置。在每个段内，链接程序会把输入模块文件中的同类型段顺序存放，并按字进行边界对齐。</a:t>
            </a:r>
            <a:r>
              <a:rPr lang="en-US" altLang="zh-CN" b="1">
                <a:solidFill>
                  <a:srgbClr val="FF0000"/>
                </a:solidFill>
              </a:rPr>
              <a:t>CS DS</a:t>
            </a:r>
            <a:r>
              <a:rPr lang="zh-CN" altLang="en-US" b="1">
                <a:solidFill>
                  <a:srgbClr val="FF0000"/>
                </a:solidFill>
              </a:rPr>
              <a:t>设置好基地址之后，后续访问时段内偏移访问直接自动加上了基地址。</a:t>
            </a:r>
          </a:p>
          <a:p>
            <a:pPr lvl="0"/>
            <a:r>
              <a:rPr lang="zh-CN" altLang="en-US" dirty="0"/>
              <a:t>Linux 0.11的内核数据段，内核代码段基地址都是0，所以对内核来说，逻辑地址就是线性地址。又因为1个页目录表和4个页表完全映射16M物理内存，所以线性地址也就是物理地址。故对linux0.11内核来说，逻辑地址，线性地址，物理地址重合。</a:t>
            </a:r>
          </a:p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2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 anchorCtr="0"/>
          <a:lstStyle/>
          <a:p>
            <a:pPr lvl="0"/>
            <a:r>
              <a:rPr lang="zh-CN" altLang="en-US" dirty="0"/>
              <a:t>Linux 0.11的内核数据段，内核代码段基地址都是0，所以对内核来说，逻辑地址就是线性地址。又因为1个页目录表和4个页表完全映射16M物理内存，所以线性地址也就是物理地址。故对linux0.11内核来说，逻辑地址，线性地址，物理地址重合。</a:t>
            </a:r>
          </a:p>
        </p:txBody>
      </p:sp>
      <p:sp>
        <p:nvSpPr>
          <p:cNvPr id="153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 dirty="0">
                <a:solidFill>
                  <a:schemeClr val="tx1"/>
                </a:solidFill>
              </a:rPr>
              <a:t>7</a:t>
            </a:fld>
            <a:endParaRPr lang="en-US" altLang="zh-CN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0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 anchorCtr="0"/>
          <a:lstStyle/>
          <a:p>
            <a:pPr lvl="0"/>
            <a:r>
              <a:rPr lang="en-US" altLang="zh-CN" dirty="0"/>
              <a:t>From</a:t>
            </a:r>
            <a:r>
              <a:rPr lang="zh-CN" altLang="en-US" dirty="0"/>
              <a:t>为段基址，</a:t>
            </a:r>
            <a:r>
              <a:rPr lang="en-US" altLang="zh-CN" b="1" dirty="0">
                <a:latin typeface="Courier New" panose="02070309020205020404" pitchFamily="49" charset="0"/>
                <a:sym typeface="Symbol" panose="05050102010706020507" pitchFamily="18" charset="2"/>
              </a:rPr>
              <a:t>(from&gt;&gt;20)&amp;0xffc</a:t>
            </a:r>
            <a:r>
              <a:rPr lang="zh-CN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为取得页目录号，转化为指针。就得也目录项地址指针。</a:t>
            </a:r>
            <a:endParaRPr lang="zh-CN" altLang="en-US" dirty="0"/>
          </a:p>
        </p:txBody>
      </p:sp>
      <p:sp>
        <p:nvSpPr>
          <p:cNvPr id="1741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 dirty="0">
                <a:solidFill>
                  <a:schemeClr val="tx1"/>
                </a:solidFill>
              </a:rPr>
              <a:t>8</a:t>
            </a:fld>
            <a:endParaRPr lang="en-US" altLang="zh-CN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 anchorCtr="0"/>
          <a:lstStyle/>
          <a:p>
            <a:pPr lvl="0"/>
            <a:r>
              <a:rPr lang="en-US" altLang="zh-CN" b="1" dirty="0">
                <a:latin typeface="Courier New" panose="02070309020205020404" pitchFamily="49" charset="0"/>
                <a:sym typeface="Symbol" panose="05050102010706020507" pitchFamily="18" charset="2"/>
              </a:rPr>
              <a:t> from_page_table=(0xfffff000&amp;*from_dir);</a:t>
            </a:r>
            <a:r>
              <a:rPr lang="zh-CN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从旧的页目录项指针取出页表起始地址。</a:t>
            </a:r>
            <a:endParaRPr lang="zh-CN" altLang="en-US" dirty="0"/>
          </a:p>
        </p:txBody>
      </p:sp>
      <p:sp>
        <p:nvSpPr>
          <p:cNvPr id="194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 dirty="0">
                <a:solidFill>
                  <a:schemeClr val="tx1"/>
                </a:solidFill>
              </a:rPr>
              <a:t>9</a:t>
            </a:fld>
            <a:endParaRPr lang="en-US" altLang="zh-CN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 anchorCtr="0"/>
          <a:lstStyle/>
          <a:p>
            <a:pPr marL="0" lvl="1" indent="0"/>
            <a:r>
              <a:rPr lang="en-US" altLang="zh-CN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to_page_table=get_free_page();</a:t>
            </a:r>
            <a:r>
              <a:rPr lang="zh-CN" altLang="en-US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//</a:t>
            </a:r>
            <a:r>
              <a:rPr lang="zh-CN" altLang="en-US" dirty="0">
                <a:sym typeface="Symbol" panose="05050102010706020507" pitchFamily="18" charset="2"/>
              </a:rPr>
              <a:t>找到一个未用的物理帧作为新的页表</a:t>
            </a:r>
            <a:endParaRPr lang="en-US" altLang="zh-CN" dirty="0">
              <a:sym typeface="Symbol" panose="05050102010706020507" pitchFamily="18" charset="2"/>
            </a:endParaRPr>
          </a:p>
          <a:p>
            <a:pPr marL="0" lvl="1" indent="0"/>
            <a:r>
              <a:rPr lang="en-US" altLang="zh-CN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*to_dir=((unsigned long)to_page_table)|7;</a:t>
            </a:r>
            <a:r>
              <a:rPr lang="en-US" altLang="zh-CN" sz="2000" dirty="0">
                <a:sym typeface="Symbol" panose="05050102010706020507" pitchFamily="18" charset="2"/>
              </a:rPr>
              <a:t> //</a:t>
            </a:r>
            <a:r>
              <a:rPr lang="zh-CN" altLang="en-US" sz="2000" dirty="0">
                <a:sym typeface="Symbol" panose="05050102010706020507" pitchFamily="18" charset="2"/>
              </a:rPr>
              <a:t>将页目录项指向这个新的页表</a:t>
            </a:r>
            <a:endParaRPr lang="en-US" altLang="zh-CN" sz="20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 marL="0" lvl="1" indent="0"/>
            <a:endParaRPr lang="en-US" altLang="zh-CN" sz="20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2150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 dirty="0">
                <a:solidFill>
                  <a:schemeClr val="tx1"/>
                </a:solidFill>
              </a:rPr>
              <a:t>10</a:t>
            </a:fld>
            <a:endParaRPr lang="en-US" altLang="zh-CN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8000" y="304800"/>
            <a:ext cx="8001000" cy="548957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7563" y="1268413"/>
            <a:ext cx="5203825" cy="452596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268413"/>
            <a:ext cx="5205412" cy="452596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q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508000" y="304800"/>
            <a:ext cx="10464800" cy="6762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817563" y="1268413"/>
            <a:ext cx="10561637" cy="452596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1028" name="Text Box 9"/>
          <p:cNvSpPr txBox="1">
            <a:spLocks noChangeArrowheads="1"/>
          </p:cNvSpPr>
          <p:nvPr/>
        </p:nvSpPr>
        <p:spPr bwMode="auto">
          <a:xfrm>
            <a:off x="5486400" y="6521450"/>
            <a:ext cx="12192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琥珀" panose="02010800040101010101" pitchFamily="2" charset="-122"/>
                <a:cs typeface="+mn-cs"/>
              </a:rPr>
              <a:t>- </a:t>
            </a:r>
            <a:fld id="{694E4D0E-4496-43CE-BC0E-55E272C51240}" type="slidenum"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琥珀" panose="02010800040101010101" pitchFamily="2" charset="-122"/>
                <a:cs typeface="+mn-cs"/>
              </a:rPr>
              <a:t>‹#›</a:t>
            </a:fld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琥珀" panose="02010800040101010101" pitchFamily="2" charset="-122"/>
                <a:cs typeface="+mn-cs"/>
              </a:rPr>
              <a:t> -</a:t>
            </a:r>
          </a:p>
        </p:txBody>
      </p:sp>
      <p:sp>
        <p:nvSpPr>
          <p:cNvPr id="1029" name="Text Box 11"/>
          <p:cNvSpPr txBox="1">
            <a:spLocks noChangeArrowheads="1"/>
          </p:cNvSpPr>
          <p:nvPr/>
        </p:nvSpPr>
        <p:spPr bwMode="auto">
          <a:xfrm>
            <a:off x="0" y="6521450"/>
            <a:ext cx="18288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Mincho" pitchFamily="49" charset="-128"/>
                <a:cs typeface="+mn-cs"/>
              </a:rPr>
              <a:t>Operating Systems</a:t>
            </a:r>
          </a:p>
        </p:txBody>
      </p:sp>
      <p:pic>
        <p:nvPicPr>
          <p:cNvPr id="1030" name="Picture 3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90288" y="5486400"/>
            <a:ext cx="1001712" cy="1371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1" name="Line 32"/>
          <p:cNvSpPr/>
          <p:nvPr userDrawn="1"/>
        </p:nvSpPr>
        <p:spPr>
          <a:xfrm>
            <a:off x="0" y="1066800"/>
            <a:ext cx="10699750" cy="0"/>
          </a:xfrm>
          <a:prstGeom prst="line">
            <a:avLst/>
          </a:prstGeom>
          <a:ln w="50800" cap="flat" cmpd="sng">
            <a:solidFill>
              <a:srgbClr val="C1C43C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90000"/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6600"/>
        </a:buClr>
        <a:buSzPct val="80000"/>
        <a:buFont typeface="Wingdings" panose="05000000000000000000" pitchFamily="2" charset="2"/>
        <a:buChar char="l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75000"/>
        <a:buFont typeface="Wingdings" panose="05000000000000000000" pitchFamily="2" charset="2"/>
        <a:buChar char="4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75000"/>
        <a:buFont typeface="Wingdings" panose="05000000000000000000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66"/>
        </a:buClr>
        <a:buSzPct val="75000"/>
        <a:buFont typeface="Wingdings" panose="05000000000000000000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/>
          </p:cNvSpPr>
          <p:nvPr>
            <p:ph type="title"/>
          </p:nvPr>
        </p:nvSpPr>
        <p:spPr>
          <a:xfrm>
            <a:off x="609600" y="304800"/>
            <a:ext cx="8534400" cy="676275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段、页同时存在是的重定位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zh-CN" altLang="en-US" dirty="0">
                <a:sym typeface="Symbol" panose="05050102010706020507" pitchFamily="18" charset="2"/>
              </a:rPr>
              <a:t>地址翻译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endParaRPr lang="zh-CN" altLang="en-US" dirty="0">
              <a:sym typeface="Symbol" panose="05050102010706020507" pitchFamily="18" charset="2"/>
            </a:endParaRPr>
          </a:p>
        </p:txBody>
      </p:sp>
      <p:grpSp>
        <p:nvGrpSpPr>
          <p:cNvPr id="8195" name="Group 120"/>
          <p:cNvGrpSpPr/>
          <p:nvPr/>
        </p:nvGrpSpPr>
        <p:grpSpPr>
          <a:xfrm>
            <a:off x="4389438" y="4572000"/>
            <a:ext cx="2392362" cy="1905000"/>
            <a:chOff x="0" y="0"/>
            <a:chExt cx="1411" cy="1200"/>
          </a:xfrm>
        </p:grpSpPr>
        <p:sp>
          <p:nvSpPr>
            <p:cNvPr id="5123" name="Rectangle 21"/>
            <p:cNvSpPr/>
            <p:nvPr/>
          </p:nvSpPr>
          <p:spPr>
            <a:xfrm>
              <a:off x="0" y="0"/>
              <a:ext cx="940" cy="269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78" tIns="44445" rIns="90478" bIns="44445" anchor="ctr" anchorCtr="0"/>
            <a:lstStyle/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ClrTx/>
                <a:buFont typeface="Wingdings" panose="05000000000000000000" pitchFamily="2" charset="2"/>
              </a:pPr>
              <a:r>
                <a:rPr lang="zh-CN" altLang="zh-CN" sz="20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页框号</a:t>
              </a:r>
            </a:p>
          </p:txBody>
        </p:sp>
        <p:sp>
          <p:nvSpPr>
            <p:cNvPr id="5124" name="Rectangle 22"/>
            <p:cNvSpPr/>
            <p:nvPr/>
          </p:nvSpPr>
          <p:spPr>
            <a:xfrm>
              <a:off x="907" y="0"/>
              <a:ext cx="504" cy="269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78" tIns="44445" rIns="90478" bIns="44445" anchor="ctr" anchorCtr="0"/>
            <a:lstStyle/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ClrTx/>
                <a:buFont typeface="Wingdings" panose="05000000000000000000" pitchFamily="2" charset="2"/>
              </a:pPr>
              <a:r>
                <a:rPr lang="zh-CN" altLang="zh-CN" sz="20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保护</a:t>
              </a:r>
            </a:p>
          </p:txBody>
        </p:sp>
        <p:sp>
          <p:nvSpPr>
            <p:cNvPr id="5125" name="Rectangle 24"/>
            <p:cNvSpPr/>
            <p:nvPr/>
          </p:nvSpPr>
          <p:spPr>
            <a:xfrm>
              <a:off x="0" y="259"/>
              <a:ext cx="940" cy="22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78" tIns="44445" rIns="90478" bIns="44445" anchor="ctr" anchorCtr="0"/>
            <a:lstStyle/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ClrTx/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126" name="Rectangle 25"/>
            <p:cNvSpPr/>
            <p:nvPr/>
          </p:nvSpPr>
          <p:spPr>
            <a:xfrm>
              <a:off x="907" y="259"/>
              <a:ext cx="504" cy="22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78" tIns="44445" rIns="90478" bIns="44445" anchor="ctr" anchorCtr="0"/>
            <a:lstStyle/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ClrTx/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5127" name="Rectangle 27"/>
            <p:cNvSpPr/>
            <p:nvPr/>
          </p:nvSpPr>
          <p:spPr>
            <a:xfrm>
              <a:off x="0" y="480"/>
              <a:ext cx="940" cy="240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78" tIns="44445" rIns="90478" bIns="44445" anchor="ctr" anchorCtr="0"/>
            <a:lstStyle/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ClrTx/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128" name="Rectangle 28"/>
            <p:cNvSpPr/>
            <p:nvPr/>
          </p:nvSpPr>
          <p:spPr>
            <a:xfrm>
              <a:off x="907" y="480"/>
              <a:ext cx="504" cy="240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78" tIns="44445" rIns="90478" bIns="44445" anchor="ctr" anchorCtr="0"/>
            <a:lstStyle/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ClrTx/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R/W</a:t>
              </a:r>
            </a:p>
          </p:txBody>
        </p:sp>
        <p:sp>
          <p:nvSpPr>
            <p:cNvPr id="5129" name="Rectangle 30"/>
            <p:cNvSpPr/>
            <p:nvPr/>
          </p:nvSpPr>
          <p:spPr>
            <a:xfrm>
              <a:off x="0" y="720"/>
              <a:ext cx="940" cy="240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78" tIns="44445" rIns="90478" bIns="44445" anchor="ctr" anchorCtr="0"/>
            <a:lstStyle/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ClrTx/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130" name="Rectangle 31"/>
            <p:cNvSpPr/>
            <p:nvPr/>
          </p:nvSpPr>
          <p:spPr>
            <a:xfrm>
              <a:off x="907" y="720"/>
              <a:ext cx="504" cy="240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78" tIns="44445" rIns="90478" bIns="44445" anchor="ctr" anchorCtr="0"/>
            <a:lstStyle/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ClrTx/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R/W</a:t>
              </a:r>
            </a:p>
          </p:txBody>
        </p:sp>
        <p:sp>
          <p:nvSpPr>
            <p:cNvPr id="5131" name="Rectangle 33"/>
            <p:cNvSpPr/>
            <p:nvPr/>
          </p:nvSpPr>
          <p:spPr>
            <a:xfrm>
              <a:off x="0" y="960"/>
              <a:ext cx="940" cy="240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78" tIns="44445" rIns="90478" bIns="44445" anchor="ctr" anchorCtr="0"/>
            <a:lstStyle/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ClrTx/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5132" name="Rectangle 34"/>
            <p:cNvSpPr/>
            <p:nvPr/>
          </p:nvSpPr>
          <p:spPr>
            <a:xfrm>
              <a:off x="907" y="960"/>
              <a:ext cx="504" cy="240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78" tIns="44445" rIns="90478" bIns="44445" anchor="ctr" anchorCtr="0"/>
            <a:lstStyle/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ClrTx/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</a:t>
              </a:r>
            </a:p>
          </p:txBody>
        </p:sp>
      </p:grpSp>
      <p:sp>
        <p:nvSpPr>
          <p:cNvPr id="2" name="AutoShape 60"/>
          <p:cNvSpPr/>
          <p:nvPr/>
        </p:nvSpPr>
        <p:spPr>
          <a:xfrm rot="10800000">
            <a:off x="9563100" y="3097213"/>
            <a:ext cx="2209800" cy="533400"/>
          </a:xfrm>
          <a:prstGeom prst="wedgeRoundRectCallout">
            <a:avLst>
              <a:gd name="adj1" fmla="val 52722"/>
              <a:gd name="adj2" fmla="val -68329"/>
              <a:gd name="adj3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rot="10800000" anchor="t" anchorCtr="0">
            <a:scene3d>
              <a:camera prst="orthographicFront"/>
              <a:lightRig rig="threePt" dir="t"/>
            </a:scene3d>
          </a:bodyPr>
          <a:lstStyle/>
          <a:p>
            <a:pPr algn="ctr">
              <a:buClrTx/>
              <a:buFont typeface="Wingdings" panose="05000000000000000000" pitchFamily="2" charset="2"/>
            </a:pPr>
            <a:r>
              <a:rPr lang="zh-CN" altLang="zh-C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称为</a:t>
            </a:r>
            <a:r>
              <a:rPr lang="zh-CN" alt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线性</a:t>
            </a:r>
            <a:r>
              <a:rPr lang="zh-CN" altLang="zh-C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地址</a:t>
            </a:r>
          </a:p>
        </p:txBody>
      </p:sp>
      <p:grpSp>
        <p:nvGrpSpPr>
          <p:cNvPr id="8207" name="Group 61"/>
          <p:cNvGrpSpPr/>
          <p:nvPr/>
        </p:nvGrpSpPr>
        <p:grpSpPr>
          <a:xfrm>
            <a:off x="4633913" y="1371600"/>
            <a:ext cx="4724400" cy="1916113"/>
            <a:chOff x="0" y="0"/>
            <a:chExt cx="2935" cy="1207"/>
          </a:xfrm>
        </p:grpSpPr>
        <p:sp>
          <p:nvSpPr>
            <p:cNvPr id="5135" name="Rectangle 62"/>
            <p:cNvSpPr/>
            <p:nvPr/>
          </p:nvSpPr>
          <p:spPr>
            <a:xfrm>
              <a:off x="586" y="0"/>
              <a:ext cx="910" cy="269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78" tIns="44445" rIns="90478" bIns="44445" anchor="ctr" anchorCtr="0"/>
            <a:lstStyle/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ClrTx/>
                <a:buFont typeface="Wingdings" panose="05000000000000000000" pitchFamily="2" charset="2"/>
              </a:pPr>
              <a:r>
                <a:rPr lang="zh-CN" altLang="zh-CN" sz="20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基址</a:t>
              </a:r>
            </a:p>
          </p:txBody>
        </p:sp>
        <p:sp>
          <p:nvSpPr>
            <p:cNvPr id="5136" name="Rectangle 63"/>
            <p:cNvSpPr/>
            <p:nvPr/>
          </p:nvSpPr>
          <p:spPr>
            <a:xfrm>
              <a:off x="1495" y="0"/>
              <a:ext cx="952" cy="269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78" tIns="44445" rIns="90478" bIns="44445" anchor="ctr" anchorCtr="0"/>
            <a:lstStyle/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ClrTx/>
                <a:buFont typeface="Wingdings" panose="05000000000000000000" pitchFamily="2" charset="2"/>
              </a:pPr>
              <a:r>
                <a:rPr lang="zh-CN" altLang="zh-CN" sz="20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长度</a:t>
              </a:r>
            </a:p>
          </p:txBody>
        </p:sp>
        <p:sp>
          <p:nvSpPr>
            <p:cNvPr id="5137" name="Rectangle 64"/>
            <p:cNvSpPr/>
            <p:nvPr/>
          </p:nvSpPr>
          <p:spPr>
            <a:xfrm>
              <a:off x="2447" y="0"/>
              <a:ext cx="488" cy="269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78" tIns="44445" rIns="90478" bIns="44445" anchor="ctr" anchorCtr="0"/>
            <a:lstStyle/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ClrTx/>
                <a:buFont typeface="Wingdings" panose="05000000000000000000" pitchFamily="2" charset="2"/>
              </a:pPr>
              <a:r>
                <a:rPr lang="zh-CN" altLang="zh-CN" sz="20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保护</a:t>
              </a:r>
            </a:p>
          </p:txBody>
        </p:sp>
        <p:sp>
          <p:nvSpPr>
            <p:cNvPr id="5138" name="Rectangle 65"/>
            <p:cNvSpPr/>
            <p:nvPr/>
          </p:nvSpPr>
          <p:spPr>
            <a:xfrm>
              <a:off x="0" y="0"/>
              <a:ext cx="586" cy="269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78" tIns="44445" rIns="90478" bIns="44445" anchor="ctr" anchorCtr="0"/>
            <a:lstStyle/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ClrTx/>
                <a:buFont typeface="Wingdings" panose="05000000000000000000" pitchFamily="2" charset="2"/>
              </a:pPr>
              <a:r>
                <a:rPr lang="zh-CN" altLang="zh-CN" sz="20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段号</a:t>
              </a:r>
            </a:p>
          </p:txBody>
        </p:sp>
        <p:sp>
          <p:nvSpPr>
            <p:cNvPr id="5139" name="Rectangle 66"/>
            <p:cNvSpPr/>
            <p:nvPr/>
          </p:nvSpPr>
          <p:spPr>
            <a:xfrm>
              <a:off x="586" y="266"/>
              <a:ext cx="910" cy="221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78" tIns="44445" rIns="90478" bIns="44445" anchor="ctr" anchorCtr="0"/>
            <a:lstStyle/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ClrTx/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0x4000</a:t>
              </a:r>
            </a:p>
          </p:txBody>
        </p:sp>
        <p:sp>
          <p:nvSpPr>
            <p:cNvPr id="5140" name="Rectangle 67"/>
            <p:cNvSpPr/>
            <p:nvPr/>
          </p:nvSpPr>
          <p:spPr>
            <a:xfrm>
              <a:off x="1495" y="266"/>
              <a:ext cx="952" cy="221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78" tIns="44445" rIns="90478" bIns="44445" anchor="ctr" anchorCtr="0"/>
            <a:lstStyle/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ClrTx/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0x0800</a:t>
              </a:r>
            </a:p>
          </p:txBody>
        </p:sp>
        <p:sp>
          <p:nvSpPr>
            <p:cNvPr id="5141" name="Rectangle 68"/>
            <p:cNvSpPr/>
            <p:nvPr/>
          </p:nvSpPr>
          <p:spPr>
            <a:xfrm>
              <a:off x="2447" y="266"/>
              <a:ext cx="488" cy="221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78" tIns="44445" rIns="90478" bIns="44445" anchor="ctr" anchorCtr="0"/>
            <a:lstStyle/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ClrTx/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5142" name="Rectangle 69"/>
            <p:cNvSpPr/>
            <p:nvPr/>
          </p:nvSpPr>
          <p:spPr>
            <a:xfrm>
              <a:off x="0" y="266"/>
              <a:ext cx="586" cy="221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78" tIns="44445" rIns="90478" bIns="44445" anchor="ctr" anchorCtr="0"/>
            <a:lstStyle/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ClrTx/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143" name="Rectangle 70"/>
            <p:cNvSpPr/>
            <p:nvPr/>
          </p:nvSpPr>
          <p:spPr>
            <a:xfrm>
              <a:off x="586" y="487"/>
              <a:ext cx="910" cy="240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78" tIns="44445" rIns="90478" bIns="44445" anchor="ctr" anchorCtr="0"/>
            <a:lstStyle/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ClrTx/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0x4800</a:t>
              </a:r>
            </a:p>
          </p:txBody>
        </p:sp>
        <p:sp>
          <p:nvSpPr>
            <p:cNvPr id="5144" name="Rectangle 71"/>
            <p:cNvSpPr/>
            <p:nvPr/>
          </p:nvSpPr>
          <p:spPr>
            <a:xfrm>
              <a:off x="1495" y="487"/>
              <a:ext cx="952" cy="240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78" tIns="44445" rIns="90478" bIns="44445" anchor="ctr" anchorCtr="0"/>
            <a:lstStyle/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ClrTx/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0x1400</a:t>
              </a:r>
            </a:p>
          </p:txBody>
        </p:sp>
        <p:sp>
          <p:nvSpPr>
            <p:cNvPr id="5145" name="Rectangle 72"/>
            <p:cNvSpPr/>
            <p:nvPr/>
          </p:nvSpPr>
          <p:spPr>
            <a:xfrm>
              <a:off x="2447" y="487"/>
              <a:ext cx="488" cy="240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78" tIns="44445" rIns="90478" bIns="44445" anchor="ctr" anchorCtr="0"/>
            <a:lstStyle/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ClrTx/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R/W</a:t>
              </a:r>
            </a:p>
          </p:txBody>
        </p:sp>
        <p:sp>
          <p:nvSpPr>
            <p:cNvPr id="5146" name="Rectangle 73"/>
            <p:cNvSpPr/>
            <p:nvPr/>
          </p:nvSpPr>
          <p:spPr>
            <a:xfrm>
              <a:off x="0" y="487"/>
              <a:ext cx="586" cy="240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78" tIns="44445" rIns="90478" bIns="44445" anchor="ctr" anchorCtr="0"/>
            <a:lstStyle/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ClrTx/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147" name="Rectangle 74"/>
            <p:cNvSpPr/>
            <p:nvPr/>
          </p:nvSpPr>
          <p:spPr>
            <a:xfrm>
              <a:off x="586" y="727"/>
              <a:ext cx="910" cy="240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78" tIns="44445" rIns="90478" bIns="44445" anchor="ctr" anchorCtr="0"/>
            <a:lstStyle/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ClrTx/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0xF000</a:t>
              </a:r>
            </a:p>
          </p:txBody>
        </p:sp>
        <p:sp>
          <p:nvSpPr>
            <p:cNvPr id="5148" name="Rectangle 75"/>
            <p:cNvSpPr/>
            <p:nvPr/>
          </p:nvSpPr>
          <p:spPr>
            <a:xfrm>
              <a:off x="1495" y="727"/>
              <a:ext cx="952" cy="240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78" tIns="44445" rIns="90478" bIns="44445" anchor="ctr" anchorCtr="0"/>
            <a:lstStyle/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ClrTx/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0x1000</a:t>
              </a:r>
            </a:p>
          </p:txBody>
        </p:sp>
        <p:sp>
          <p:nvSpPr>
            <p:cNvPr id="5149" name="Rectangle 76"/>
            <p:cNvSpPr/>
            <p:nvPr/>
          </p:nvSpPr>
          <p:spPr>
            <a:xfrm>
              <a:off x="2447" y="727"/>
              <a:ext cx="488" cy="240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78" tIns="44445" rIns="90478" bIns="44445" anchor="ctr" anchorCtr="0"/>
            <a:lstStyle/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ClrTx/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R/W</a:t>
              </a:r>
            </a:p>
          </p:txBody>
        </p:sp>
        <p:sp>
          <p:nvSpPr>
            <p:cNvPr id="5150" name="Rectangle 77"/>
            <p:cNvSpPr/>
            <p:nvPr/>
          </p:nvSpPr>
          <p:spPr>
            <a:xfrm>
              <a:off x="0" y="727"/>
              <a:ext cx="586" cy="240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78" tIns="44445" rIns="90478" bIns="44445" anchor="ctr" anchorCtr="0"/>
            <a:lstStyle/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ClrTx/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151" name="Rectangle 78"/>
            <p:cNvSpPr/>
            <p:nvPr/>
          </p:nvSpPr>
          <p:spPr>
            <a:xfrm>
              <a:off x="586" y="967"/>
              <a:ext cx="910" cy="240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78" tIns="44445" rIns="90478" bIns="44445" anchor="ctr" anchorCtr="0"/>
            <a:lstStyle/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ClrTx/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0x0000</a:t>
              </a:r>
            </a:p>
          </p:txBody>
        </p:sp>
        <p:sp>
          <p:nvSpPr>
            <p:cNvPr id="5152" name="Rectangle 79"/>
            <p:cNvSpPr/>
            <p:nvPr/>
          </p:nvSpPr>
          <p:spPr>
            <a:xfrm>
              <a:off x="1495" y="967"/>
              <a:ext cx="952" cy="240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78" tIns="44445" rIns="90478" bIns="44445" anchor="ctr" anchorCtr="0"/>
            <a:lstStyle/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ClrTx/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0x3000</a:t>
              </a:r>
            </a:p>
          </p:txBody>
        </p:sp>
        <p:sp>
          <p:nvSpPr>
            <p:cNvPr id="5153" name="Rectangle 80"/>
            <p:cNvSpPr/>
            <p:nvPr/>
          </p:nvSpPr>
          <p:spPr>
            <a:xfrm>
              <a:off x="2447" y="967"/>
              <a:ext cx="488" cy="240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78" tIns="44445" rIns="90478" bIns="44445" anchor="ctr" anchorCtr="0"/>
            <a:lstStyle/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ClrTx/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5154" name="Rectangle 81"/>
            <p:cNvSpPr/>
            <p:nvPr/>
          </p:nvSpPr>
          <p:spPr>
            <a:xfrm>
              <a:off x="0" y="967"/>
              <a:ext cx="586" cy="240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78" tIns="44445" rIns="90478" bIns="44445" anchor="ctr" anchorCtr="0"/>
            <a:lstStyle/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ClrTx/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</p:grpSp>
      <p:sp>
        <p:nvSpPr>
          <p:cNvPr id="8228" name="AutoShape 82"/>
          <p:cNvSpPr/>
          <p:nvPr/>
        </p:nvSpPr>
        <p:spPr>
          <a:xfrm>
            <a:off x="1676400" y="15240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>
              <a:spcBef>
                <a:spcPct val="50000"/>
              </a:spcBef>
              <a:buClrTx/>
              <a:buFont typeface="Wingdings" panose="05000000000000000000" pitchFamily="2" charset="2"/>
            </a:pP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29" name="Rectangle 86"/>
          <p:cNvSpPr/>
          <p:nvPr/>
        </p:nvSpPr>
        <p:spPr>
          <a:xfrm>
            <a:off x="2057400" y="1371600"/>
            <a:ext cx="2514600" cy="4667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algn="ctr">
              <a:buClrTx/>
              <a:buFont typeface="Wingdings" panose="05000000000000000000" pitchFamily="2" charset="2"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段号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偏移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(cs:ip)</a:t>
            </a:r>
          </a:p>
        </p:txBody>
      </p:sp>
      <p:pic>
        <p:nvPicPr>
          <p:cNvPr id="8230" name="Picture 104" descr="j02920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43000"/>
            <a:ext cx="990600" cy="939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31" name="Picture 105" descr="j02929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5118100"/>
            <a:ext cx="1066800" cy="1054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232" name="Freeform 107"/>
          <p:cNvSpPr/>
          <p:nvPr/>
        </p:nvSpPr>
        <p:spPr>
          <a:xfrm>
            <a:off x="3886200" y="1828800"/>
            <a:ext cx="1066800" cy="546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672" h="344">
                <a:moveTo>
                  <a:pt x="0" y="0"/>
                </a:moveTo>
                <a:cubicBezTo>
                  <a:pt x="16" y="116"/>
                  <a:pt x="32" y="232"/>
                  <a:pt x="144" y="288"/>
                </a:cubicBezTo>
                <a:cubicBezTo>
                  <a:pt x="256" y="344"/>
                  <a:pt x="464" y="340"/>
                  <a:pt x="672" y="336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33" name="Freeform 108"/>
          <p:cNvSpPr/>
          <p:nvPr/>
        </p:nvSpPr>
        <p:spPr>
          <a:xfrm>
            <a:off x="4191000" y="1828800"/>
            <a:ext cx="1828800" cy="1828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912" h="1008">
                <a:moveTo>
                  <a:pt x="0" y="0"/>
                </a:moveTo>
                <a:cubicBezTo>
                  <a:pt x="8" y="0"/>
                  <a:pt x="16" y="0"/>
                  <a:pt x="48" y="96"/>
                </a:cubicBezTo>
                <a:cubicBezTo>
                  <a:pt x="80" y="192"/>
                  <a:pt x="48" y="424"/>
                  <a:pt x="192" y="576"/>
                </a:cubicBezTo>
                <a:cubicBezTo>
                  <a:pt x="336" y="728"/>
                  <a:pt x="624" y="868"/>
                  <a:pt x="912" y="1008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8234" name="组合 62"/>
          <p:cNvGrpSpPr/>
          <p:nvPr/>
        </p:nvGrpSpPr>
        <p:grpSpPr>
          <a:xfrm>
            <a:off x="1524000" y="1828800"/>
            <a:ext cx="1524000" cy="766763"/>
            <a:chOff x="0" y="0"/>
            <a:chExt cx="1524000" cy="766465"/>
          </a:xfrm>
        </p:grpSpPr>
        <p:sp>
          <p:nvSpPr>
            <p:cNvPr id="5162" name="Rectangle 48"/>
            <p:cNvSpPr/>
            <p:nvPr/>
          </p:nvSpPr>
          <p:spPr>
            <a:xfrm>
              <a:off x="0" y="304800"/>
              <a:ext cx="14221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>
                <a:buClrTx/>
                <a:buFont typeface="Wingdings" panose="05000000000000000000" pitchFamily="2" charset="2"/>
              </a:pPr>
              <a:r>
                <a:rPr lang="zh-CN" altLang="zh-CN" sz="24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逻辑地址</a:t>
              </a:r>
            </a:p>
          </p:txBody>
        </p:sp>
        <p:sp>
          <p:nvSpPr>
            <p:cNvPr id="5163" name="Line 109"/>
            <p:cNvSpPr/>
            <p:nvPr/>
          </p:nvSpPr>
          <p:spPr>
            <a:xfrm flipV="1">
              <a:off x="838200" y="0"/>
              <a:ext cx="685800" cy="30480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8237" name="Line 113"/>
          <p:cNvSpPr/>
          <p:nvPr/>
        </p:nvSpPr>
        <p:spPr>
          <a:xfrm>
            <a:off x="6248400" y="2438400"/>
            <a:ext cx="0" cy="9906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8238" name="Group 114"/>
          <p:cNvGrpSpPr/>
          <p:nvPr/>
        </p:nvGrpSpPr>
        <p:grpSpPr>
          <a:xfrm>
            <a:off x="6019800" y="3441700"/>
            <a:ext cx="457200" cy="444500"/>
            <a:chOff x="0" y="0"/>
            <a:chExt cx="624" cy="576"/>
          </a:xfrm>
        </p:grpSpPr>
        <p:sp>
          <p:nvSpPr>
            <p:cNvPr id="5166" name="Oval 115"/>
            <p:cNvSpPr/>
            <p:nvPr/>
          </p:nvSpPr>
          <p:spPr>
            <a:xfrm>
              <a:off x="0" y="0"/>
              <a:ext cx="624" cy="576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478" tIns="44445" rIns="90478" bIns="44445" anchor="ctr" anchorCtr="0"/>
            <a:lstStyle/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ClrTx/>
                <a:buFont typeface="Wingdings" panose="05000000000000000000" pitchFamily="2" charset="2"/>
              </a:pPr>
              <a:endParaRPr lang="zh-CN" altLang="zh-CN" sz="2000" b="1" dirty="0">
                <a:solidFill>
                  <a:srgbClr val="00FFFF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5167" name="Line 116"/>
            <p:cNvSpPr/>
            <p:nvPr/>
          </p:nvSpPr>
          <p:spPr>
            <a:xfrm>
              <a:off x="144" y="288"/>
              <a:ext cx="351" cy="1"/>
            </a:xfrm>
            <a:prstGeom prst="line">
              <a:avLst/>
            </a:prstGeom>
            <a:ln w="762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68" name="Line 117"/>
            <p:cNvSpPr/>
            <p:nvPr/>
          </p:nvSpPr>
          <p:spPr>
            <a:xfrm flipV="1">
              <a:off x="318" y="123"/>
              <a:ext cx="1" cy="329"/>
            </a:xfrm>
            <a:prstGeom prst="line">
              <a:avLst/>
            </a:prstGeom>
            <a:ln w="762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242" name="Group 129"/>
          <p:cNvGrpSpPr/>
          <p:nvPr/>
        </p:nvGrpSpPr>
        <p:grpSpPr>
          <a:xfrm>
            <a:off x="6486525" y="3505200"/>
            <a:ext cx="2962275" cy="466725"/>
            <a:chOff x="0" y="0"/>
            <a:chExt cx="1866" cy="294"/>
          </a:xfrm>
        </p:grpSpPr>
        <p:sp>
          <p:nvSpPr>
            <p:cNvPr id="5170" name="Rectangle 111"/>
            <p:cNvSpPr/>
            <p:nvPr/>
          </p:nvSpPr>
          <p:spPr>
            <a:xfrm>
              <a:off x="234" y="0"/>
              <a:ext cx="768" cy="29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 algn="ctr">
                <a:buClrTx/>
                <a:buFont typeface="Wingdings" panose="05000000000000000000" pitchFamily="2" charset="2"/>
              </a:pPr>
              <a:r>
                <a:rPr lang="zh-CN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页号</a:t>
              </a:r>
            </a:p>
          </p:txBody>
        </p:sp>
        <p:sp>
          <p:nvSpPr>
            <p:cNvPr id="5171" name="Rectangle 112"/>
            <p:cNvSpPr/>
            <p:nvPr/>
          </p:nvSpPr>
          <p:spPr>
            <a:xfrm>
              <a:off x="1002" y="0"/>
              <a:ext cx="864" cy="29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 algn="ctr">
                <a:buClrTx/>
                <a:buFont typeface="Wingdings" panose="05000000000000000000" pitchFamily="2" charset="2"/>
              </a:pPr>
              <a:r>
                <a:rPr lang="zh-CN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偏移</a:t>
              </a:r>
            </a:p>
          </p:txBody>
        </p:sp>
        <p:sp>
          <p:nvSpPr>
            <p:cNvPr id="5172" name="Line 118"/>
            <p:cNvSpPr/>
            <p:nvPr/>
          </p:nvSpPr>
          <p:spPr>
            <a:xfrm>
              <a:off x="0" y="125"/>
              <a:ext cx="234" cy="73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8246" name="Freeform 121"/>
          <p:cNvSpPr/>
          <p:nvPr/>
        </p:nvSpPr>
        <p:spPr>
          <a:xfrm>
            <a:off x="5410200" y="4267200"/>
            <a:ext cx="1752600" cy="1676400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</a:cxnLst>
            <a:rect l="0" t="0" r="0" b="0"/>
            <a:pathLst>
              <a:path w="1104" h="1056">
                <a:moveTo>
                  <a:pt x="1104" y="0"/>
                </a:moveTo>
                <a:cubicBezTo>
                  <a:pt x="1076" y="320"/>
                  <a:pt x="1048" y="640"/>
                  <a:pt x="864" y="816"/>
                </a:cubicBezTo>
                <a:cubicBezTo>
                  <a:pt x="680" y="992"/>
                  <a:pt x="340" y="1024"/>
                  <a:pt x="0" y="1056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8247" name="Group 130"/>
          <p:cNvGrpSpPr/>
          <p:nvPr/>
        </p:nvGrpSpPr>
        <p:grpSpPr>
          <a:xfrm>
            <a:off x="1066800" y="3962400"/>
            <a:ext cx="3200400" cy="1066800"/>
            <a:chOff x="0" y="0"/>
            <a:chExt cx="1968" cy="672"/>
          </a:xfrm>
        </p:grpSpPr>
        <p:sp>
          <p:nvSpPr>
            <p:cNvPr id="5175" name="Rectangle 56"/>
            <p:cNvSpPr/>
            <p:nvPr/>
          </p:nvSpPr>
          <p:spPr>
            <a:xfrm>
              <a:off x="983" y="336"/>
              <a:ext cx="985" cy="336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78" tIns="44445" rIns="90478" bIns="44445" anchor="ctr" anchorCtr="0"/>
            <a:lstStyle/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ClrTx/>
                <a:buFont typeface="Wingdings" panose="05000000000000000000" pitchFamily="2" charset="2"/>
              </a:pPr>
              <a:r>
                <a:rPr lang="zh-CN" altLang="zh-CN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偏移</a:t>
              </a:r>
            </a:p>
          </p:txBody>
        </p:sp>
        <p:sp>
          <p:nvSpPr>
            <p:cNvPr id="5176" name="Text Box 124"/>
            <p:cNvSpPr txBox="1"/>
            <p:nvPr/>
          </p:nvSpPr>
          <p:spPr>
            <a:xfrm>
              <a:off x="0" y="0"/>
              <a:ext cx="105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  <a:buClrTx/>
                <a:buFont typeface="Wingdings" panose="05000000000000000000" pitchFamily="2" charset="2"/>
              </a:pPr>
              <a:r>
                <a:rPr lang="zh-CN" altLang="zh-CN" sz="24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物理地址</a:t>
              </a:r>
            </a:p>
          </p:txBody>
        </p:sp>
        <p:sp>
          <p:nvSpPr>
            <p:cNvPr id="5177" name="Rectangle 126"/>
            <p:cNvSpPr/>
            <p:nvPr/>
          </p:nvSpPr>
          <p:spPr>
            <a:xfrm>
              <a:off x="2" y="336"/>
              <a:ext cx="985" cy="336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78" tIns="44445" rIns="90478" bIns="44445" anchor="ctr" anchorCtr="0"/>
            <a:lstStyle/>
            <a:p>
              <a:pPr algn="ctr" eaLnBrk="0" hangingPunct="0">
                <a:lnSpc>
                  <a:spcPct val="80000"/>
                </a:lnSpc>
                <a:spcBef>
                  <a:spcPct val="20000"/>
                </a:spcBef>
                <a:buClrTx/>
                <a:buFont typeface="Wingdings" panose="05000000000000000000" pitchFamily="2" charset="2"/>
              </a:pPr>
              <a:r>
                <a:rPr lang="zh-CN" altLang="zh-CN" sz="2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物理页号</a:t>
              </a:r>
            </a:p>
          </p:txBody>
        </p:sp>
      </p:grpSp>
      <p:sp>
        <p:nvSpPr>
          <p:cNvPr id="8251" name="Freeform 122"/>
          <p:cNvSpPr/>
          <p:nvPr/>
        </p:nvSpPr>
        <p:spPr>
          <a:xfrm>
            <a:off x="2286000" y="4953000"/>
            <a:ext cx="2362200" cy="9779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0"/>
              </a:cxn>
            </a:cxnLst>
            <a:rect l="0" t="0" r="0" b="0"/>
            <a:pathLst>
              <a:path w="1488" h="808">
                <a:moveTo>
                  <a:pt x="1488" y="768"/>
                </a:moveTo>
                <a:cubicBezTo>
                  <a:pt x="1276" y="788"/>
                  <a:pt x="1064" y="808"/>
                  <a:pt x="864" y="768"/>
                </a:cubicBezTo>
                <a:cubicBezTo>
                  <a:pt x="664" y="728"/>
                  <a:pt x="432" y="656"/>
                  <a:pt x="288" y="528"/>
                </a:cubicBezTo>
                <a:cubicBezTo>
                  <a:pt x="144" y="400"/>
                  <a:pt x="72" y="200"/>
                  <a:pt x="0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52" name="Freeform 127"/>
          <p:cNvSpPr/>
          <p:nvPr/>
        </p:nvSpPr>
        <p:spPr>
          <a:xfrm>
            <a:off x="4038600" y="3962400"/>
            <a:ext cx="4114800" cy="762000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</a:cxnLst>
            <a:rect l="0" t="0" r="0" b="0"/>
            <a:pathLst>
              <a:path w="2592" h="480">
                <a:moveTo>
                  <a:pt x="2592" y="0"/>
                </a:moveTo>
                <a:cubicBezTo>
                  <a:pt x="2516" y="64"/>
                  <a:pt x="2440" y="128"/>
                  <a:pt x="2112" y="192"/>
                </a:cubicBezTo>
                <a:cubicBezTo>
                  <a:pt x="1784" y="256"/>
                  <a:pt x="976" y="336"/>
                  <a:pt x="624" y="384"/>
                </a:cubicBezTo>
                <a:cubicBezTo>
                  <a:pt x="272" y="432"/>
                  <a:pt x="136" y="456"/>
                  <a:pt x="0" y="48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53" name="AutoShape 128"/>
          <p:cNvSpPr/>
          <p:nvPr/>
        </p:nvSpPr>
        <p:spPr>
          <a:xfrm>
            <a:off x="762000" y="2209800"/>
            <a:ext cx="76200" cy="2743200"/>
          </a:xfrm>
          <a:prstGeom prst="downArrow">
            <a:avLst>
              <a:gd name="adj1" fmla="val 50000"/>
              <a:gd name="adj2" fmla="val 900000"/>
            </a:avLst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 anchorCtr="0"/>
          <a:lstStyle/>
          <a:p>
            <a:pPr>
              <a:spcBef>
                <a:spcPct val="50000"/>
              </a:spcBef>
              <a:buClrTx/>
              <a:buFont typeface="Wingdings" panose="05000000000000000000" pitchFamily="2" charset="2"/>
            </a:pP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8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8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8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8228" grpId="0" animBg="1"/>
      <p:bldP spid="8229" grpId="0" animBg="1"/>
      <p:bldP spid="825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/>
          </p:cNvSpPr>
          <p:nvPr>
            <p:ph type="title"/>
          </p:nvPr>
        </p:nvSpPr>
        <p:spPr>
          <a:xfrm>
            <a:off x="668338" y="304800"/>
            <a:ext cx="8229600" cy="676275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dirty="0">
                <a:sym typeface="Symbol" panose="05050102010706020507" pitchFamily="18" charset="2"/>
              </a:rPr>
              <a:t>from_page_table</a:t>
            </a:r>
            <a:r>
              <a:rPr lang="zh-CN" altLang="en-US" dirty="0">
                <a:sym typeface="Symbol" panose="05050102010706020507" pitchFamily="18" charset="2"/>
              </a:rPr>
              <a:t>与</a:t>
            </a:r>
            <a:r>
              <a:rPr lang="en-US" altLang="zh-CN" dirty="0">
                <a:sym typeface="Symbol" panose="05050102010706020507" pitchFamily="18" charset="2"/>
              </a:rPr>
              <a:t>to_page_table?</a:t>
            </a:r>
            <a:endParaRPr lang="zh-CN" altLang="en-US" dirty="0">
              <a:sym typeface="Symbol" panose="05050102010706020507" pitchFamily="18" charset="2"/>
            </a:endParaRPr>
          </a:p>
        </p:txBody>
      </p:sp>
      <p:sp>
        <p:nvSpPr>
          <p:cNvPr id="20482" name="Rectangle 3"/>
          <p:cNvSpPr/>
          <p:nvPr/>
        </p:nvSpPr>
        <p:spPr>
          <a:xfrm>
            <a:off x="447675" y="1184275"/>
            <a:ext cx="7696200" cy="11779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>
              <a:spcBef>
                <a:spcPct val="50000"/>
              </a:spcBef>
              <a:buClrTx/>
              <a:buFont typeface="Wingdings" panose="05000000000000000000" pitchFamily="2" charset="2"/>
            </a:pP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3" name="Rectangle 4"/>
          <p:cNvSpPr/>
          <p:nvPr/>
        </p:nvSpPr>
        <p:spPr>
          <a:xfrm>
            <a:off x="76200" y="1143000"/>
            <a:ext cx="8305800" cy="1200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lvl="1" indent="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for(; size--&gt;0; from_dir++, to_dir++){</a:t>
            </a:r>
          </a:p>
          <a:p>
            <a:pPr lvl="1" indent="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to_page_table=get_free_page();</a:t>
            </a:r>
          </a:p>
          <a:p>
            <a:pPr lvl="1" indent="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*to_dir=((unsigned long)to_page_table)|7;</a:t>
            </a:r>
          </a:p>
        </p:txBody>
      </p:sp>
      <p:grpSp>
        <p:nvGrpSpPr>
          <p:cNvPr id="20484" name="组合 39"/>
          <p:cNvGrpSpPr/>
          <p:nvPr/>
        </p:nvGrpSpPr>
        <p:grpSpPr>
          <a:xfrm>
            <a:off x="1219200" y="2505075"/>
            <a:ext cx="4662488" cy="765175"/>
            <a:chOff x="0" y="0"/>
            <a:chExt cx="4662488" cy="765860"/>
          </a:xfrm>
        </p:grpSpPr>
        <p:sp>
          <p:nvSpPr>
            <p:cNvPr id="20485" name="Rectangle 102"/>
            <p:cNvSpPr/>
            <p:nvPr/>
          </p:nvSpPr>
          <p:spPr>
            <a:xfrm>
              <a:off x="160775" y="0"/>
              <a:ext cx="939360" cy="3285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63500" tIns="25400" rIns="63500" bIns="25400" anchor="t" anchorCtr="0">
              <a:spAutoFit/>
            </a:bodyPr>
            <a:lstStyle/>
            <a:p>
              <a:pPr eaLnBrk="0" hangingPunct="0">
                <a:lnSpc>
                  <a:spcPct val="90000"/>
                </a:lnSpc>
                <a:buClrTx/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10 bits</a:t>
              </a:r>
            </a:p>
          </p:txBody>
        </p:sp>
        <p:sp>
          <p:nvSpPr>
            <p:cNvPr id="20486" name="Rectangle 103"/>
            <p:cNvSpPr/>
            <p:nvPr/>
          </p:nvSpPr>
          <p:spPr>
            <a:xfrm>
              <a:off x="1527367" y="0"/>
              <a:ext cx="939360" cy="3285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63500" tIns="25400" rIns="63500" bIns="25400" anchor="t" anchorCtr="0">
              <a:spAutoFit/>
            </a:bodyPr>
            <a:lstStyle/>
            <a:p>
              <a:pPr eaLnBrk="0" hangingPunct="0">
                <a:lnSpc>
                  <a:spcPct val="90000"/>
                </a:lnSpc>
                <a:buClrTx/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10 bits</a:t>
              </a:r>
            </a:p>
          </p:txBody>
        </p:sp>
        <p:sp>
          <p:nvSpPr>
            <p:cNvPr id="20487" name="Rectangle 104"/>
            <p:cNvSpPr/>
            <p:nvPr/>
          </p:nvSpPr>
          <p:spPr>
            <a:xfrm>
              <a:off x="3188713" y="0"/>
              <a:ext cx="931158" cy="3254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63500" tIns="25400" rIns="63500" bIns="25400" anchor="t" anchorCtr="0">
              <a:spAutoFit/>
            </a:bodyPr>
            <a:lstStyle/>
            <a:p>
              <a:pPr eaLnBrk="0" hangingPunct="0">
                <a:lnSpc>
                  <a:spcPct val="90000"/>
                </a:lnSpc>
                <a:buClrTx/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12 bits</a:t>
              </a:r>
            </a:p>
          </p:txBody>
        </p:sp>
        <p:grpSp>
          <p:nvGrpSpPr>
            <p:cNvPr id="20488" name="Group 107"/>
            <p:cNvGrpSpPr/>
            <p:nvPr/>
          </p:nvGrpSpPr>
          <p:grpSpPr>
            <a:xfrm>
              <a:off x="0" y="331788"/>
              <a:ext cx="4662488" cy="434072"/>
              <a:chOff x="0" y="0"/>
              <a:chExt cx="2247" cy="171"/>
            </a:xfrm>
          </p:grpSpPr>
          <p:sp>
            <p:nvSpPr>
              <p:cNvPr id="20489" name="Rectangle 108"/>
              <p:cNvSpPr/>
              <p:nvPr/>
            </p:nvSpPr>
            <p:spPr>
              <a:xfrm>
                <a:off x="1262" y="0"/>
                <a:ext cx="985" cy="171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78" tIns="44445" rIns="90478" bIns="44445" anchor="ctr" anchorCtr="0"/>
              <a:lstStyle/>
              <a:p>
                <a:pPr algn="ctr" eaLnBrk="0" hangingPunct="0">
                  <a:lnSpc>
                    <a:spcPct val="8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Offset</a:t>
                </a:r>
              </a:p>
            </p:txBody>
          </p:sp>
          <p:sp>
            <p:nvSpPr>
              <p:cNvPr id="20490" name="Rectangle 109"/>
              <p:cNvSpPr/>
              <p:nvPr/>
            </p:nvSpPr>
            <p:spPr>
              <a:xfrm>
                <a:off x="631" y="0"/>
                <a:ext cx="631" cy="171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78" tIns="44445" rIns="90478" bIns="44445" anchor="ctr" anchorCtr="0"/>
              <a:lstStyle/>
              <a:p>
                <a:pPr algn="ctr" eaLnBrk="0" hangingPunct="0">
                  <a:lnSpc>
                    <a:spcPct val="75000"/>
                  </a:lnSpc>
                  <a:buClrTx/>
                  <a:buFont typeface="Wingdings" panose="05000000000000000000" pitchFamily="2" charset="2"/>
                </a:pPr>
                <a:r>
                  <a:rPr lang="zh-CN" altLang="zh-CN" sz="24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页号</a:t>
                </a:r>
              </a:p>
            </p:txBody>
          </p:sp>
          <p:sp>
            <p:nvSpPr>
              <p:cNvPr id="20491" name="Rectangle 110"/>
              <p:cNvSpPr/>
              <p:nvPr/>
            </p:nvSpPr>
            <p:spPr>
              <a:xfrm>
                <a:off x="0" y="0"/>
                <a:ext cx="631" cy="171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78" tIns="44445" rIns="90478" bIns="44445" anchor="ctr" anchorCtr="0"/>
              <a:lstStyle/>
              <a:p>
                <a:pPr algn="ctr" eaLnBrk="0" hangingPunct="0">
                  <a:lnSpc>
                    <a:spcPct val="75000"/>
                  </a:lnSpc>
                  <a:buClrTx/>
                  <a:buFont typeface="Wingdings" panose="05000000000000000000" pitchFamily="2" charset="2"/>
                </a:pPr>
                <a:r>
                  <a:rPr lang="zh-CN" altLang="zh-CN" sz="24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页目录号</a:t>
                </a:r>
              </a:p>
            </p:txBody>
          </p:sp>
        </p:grpSp>
      </p:grpSp>
      <p:grpSp>
        <p:nvGrpSpPr>
          <p:cNvPr id="20492" name="Group 152"/>
          <p:cNvGrpSpPr/>
          <p:nvPr/>
        </p:nvGrpSpPr>
        <p:grpSpPr>
          <a:xfrm>
            <a:off x="2438400" y="3724275"/>
            <a:ext cx="1703388" cy="1703388"/>
            <a:chOff x="0" y="0"/>
            <a:chExt cx="1073" cy="1073"/>
          </a:xfrm>
        </p:grpSpPr>
        <p:sp>
          <p:nvSpPr>
            <p:cNvPr id="20493" name="Rectangle 112"/>
            <p:cNvSpPr/>
            <p:nvPr/>
          </p:nvSpPr>
          <p:spPr>
            <a:xfrm>
              <a:off x="353" y="1"/>
              <a:ext cx="422" cy="880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spcBef>
                  <a:spcPct val="50000"/>
                </a:spcBef>
                <a:buClrTx/>
                <a:buFont typeface="Wingdings" panose="05000000000000000000" pitchFamily="2" charset="2"/>
              </a:pP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494" name="Rectangle 113" descr="80%"/>
            <p:cNvSpPr/>
            <p:nvPr/>
          </p:nvSpPr>
          <p:spPr>
            <a:xfrm>
              <a:off x="353" y="792"/>
              <a:ext cx="422" cy="90"/>
            </a:xfrm>
            <a:prstGeom prst="rect">
              <a:avLst/>
            </a:prstGeom>
            <a:blipFill rotWithShape="0">
              <a:blip r:embed="rId3"/>
            </a:blip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spcBef>
                  <a:spcPct val="50000"/>
                </a:spcBef>
                <a:buClrTx/>
                <a:buFont typeface="Wingdings" panose="05000000000000000000" pitchFamily="2" charset="2"/>
              </a:pP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495" name="Rectangle 114" descr="75%"/>
            <p:cNvSpPr/>
            <p:nvPr/>
          </p:nvSpPr>
          <p:spPr>
            <a:xfrm>
              <a:off x="353" y="0"/>
              <a:ext cx="422" cy="91"/>
            </a:xfrm>
            <a:prstGeom prst="rect">
              <a:avLst/>
            </a:prstGeom>
            <a:blipFill rotWithShape="0">
              <a:blip r:embed="rId4"/>
            </a:blip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spcBef>
                  <a:spcPct val="50000"/>
                </a:spcBef>
                <a:buClrTx/>
                <a:buFont typeface="Wingdings" panose="05000000000000000000" pitchFamily="2" charset="2"/>
              </a:pP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496" name="Rectangle 115" descr="75%"/>
            <p:cNvSpPr/>
            <p:nvPr/>
          </p:nvSpPr>
          <p:spPr>
            <a:xfrm>
              <a:off x="353" y="96"/>
              <a:ext cx="422" cy="90"/>
            </a:xfrm>
            <a:prstGeom prst="rect">
              <a:avLst/>
            </a:prstGeom>
            <a:blipFill rotWithShape="0">
              <a:blip r:embed="rId4"/>
            </a:blip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spcBef>
                  <a:spcPct val="50000"/>
                </a:spcBef>
                <a:buClrTx/>
                <a:buFont typeface="Wingdings" panose="05000000000000000000" pitchFamily="2" charset="2"/>
              </a:pP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0497" name="Group 116"/>
            <p:cNvGrpSpPr/>
            <p:nvPr/>
          </p:nvGrpSpPr>
          <p:grpSpPr>
            <a:xfrm>
              <a:off x="0" y="885"/>
              <a:ext cx="1073" cy="188"/>
              <a:chOff x="0" y="0"/>
              <a:chExt cx="1073" cy="188"/>
            </a:xfrm>
          </p:grpSpPr>
          <p:sp>
            <p:nvSpPr>
              <p:cNvPr id="20498" name="Rectangle 117"/>
              <p:cNvSpPr/>
              <p:nvPr/>
            </p:nvSpPr>
            <p:spPr>
              <a:xfrm>
                <a:off x="240" y="0"/>
                <a:ext cx="576" cy="1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63500" tIns="25400" rIns="63500" bIns="25400" anchor="t" anchorCtr="0">
                <a:spAutoFit/>
              </a:bodyPr>
              <a:lstStyle/>
              <a:p>
                <a:pPr eaLnBrk="0" hangingPunct="0">
                  <a:lnSpc>
                    <a:spcPct val="90000"/>
                  </a:lnSpc>
                  <a:buClrTx/>
                  <a:buFont typeface="Wingdings" panose="05000000000000000000" pitchFamily="2" charset="2"/>
                </a:pPr>
                <a:r>
                  <a:rPr lang="en-US" altLang="zh-CN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4 bytes</a:t>
                </a:r>
              </a:p>
            </p:txBody>
          </p:sp>
          <p:sp>
            <p:nvSpPr>
              <p:cNvPr id="20499" name="Line 118"/>
              <p:cNvSpPr/>
              <p:nvPr/>
            </p:nvSpPr>
            <p:spPr>
              <a:xfrm>
                <a:off x="0" y="96"/>
                <a:ext cx="237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0500" name="Line 119"/>
              <p:cNvSpPr/>
              <p:nvPr/>
            </p:nvSpPr>
            <p:spPr>
              <a:xfrm flipH="1">
                <a:off x="816" y="96"/>
                <a:ext cx="257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</p:grpSp>
      <p:sp>
        <p:nvSpPr>
          <p:cNvPr id="20501" name="Freeform 122"/>
          <p:cNvSpPr/>
          <p:nvPr/>
        </p:nvSpPr>
        <p:spPr>
          <a:xfrm>
            <a:off x="1995488" y="3289300"/>
            <a:ext cx="1052512" cy="636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912" h="960">
                <a:moveTo>
                  <a:pt x="0" y="0"/>
                </a:moveTo>
                <a:lnTo>
                  <a:pt x="0" y="288"/>
                </a:lnTo>
                <a:lnTo>
                  <a:pt x="528" y="960"/>
                </a:lnTo>
                <a:lnTo>
                  <a:pt x="912" y="96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02" name="Rectangle 115" descr="75%"/>
          <p:cNvSpPr/>
          <p:nvPr/>
        </p:nvSpPr>
        <p:spPr>
          <a:xfrm>
            <a:off x="3000375" y="4562475"/>
            <a:ext cx="669925" cy="142875"/>
          </a:xfrm>
          <a:prstGeom prst="rect">
            <a:avLst/>
          </a:prstGeom>
          <a:blipFill rotWithShape="0">
            <a:blip r:embed="rId4"/>
          </a:blip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>
              <a:spcBef>
                <a:spcPct val="50000"/>
              </a:spcBef>
              <a:buClrTx/>
              <a:buFont typeface="Wingdings" panose="05000000000000000000" pitchFamily="2" charset="2"/>
            </a:pP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03" name="矩形 68"/>
          <p:cNvSpPr/>
          <p:nvPr/>
        </p:nvSpPr>
        <p:spPr>
          <a:xfrm>
            <a:off x="1447800" y="3952875"/>
            <a:ext cx="1287463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spcBef>
                <a:spcPct val="50000"/>
              </a:spcBef>
              <a:buClrTx/>
              <a:buFont typeface="Wingdings" panose="05000000000000000000" pitchFamily="2" charset="2"/>
            </a:pPr>
            <a:r>
              <a:rPr lang="en-US" altLang="zh-CN" b="1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from_dir</a:t>
            </a:r>
            <a:endParaRPr lang="zh-CN" altLang="en-US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0504" name="直接箭头连接符 70"/>
          <p:cNvCxnSpPr>
            <a:stCxn id="20503" idx="3"/>
            <a:endCxn id="20496" idx="1"/>
          </p:cNvCxnSpPr>
          <p:nvPr/>
        </p:nvCxnSpPr>
        <p:spPr>
          <a:xfrm flipV="1">
            <a:off x="2735263" y="3948113"/>
            <a:ext cx="263525" cy="188912"/>
          </a:xfrm>
          <a:prstGeom prst="straightConnector1">
            <a:avLst/>
          </a:prstGeom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0505" name="矩形 73"/>
          <p:cNvSpPr/>
          <p:nvPr/>
        </p:nvSpPr>
        <p:spPr>
          <a:xfrm>
            <a:off x="1731963" y="4410075"/>
            <a:ext cx="1011237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spcBef>
                <a:spcPct val="50000"/>
              </a:spcBef>
              <a:buClrTx/>
              <a:buFont typeface="Wingdings" panose="05000000000000000000" pitchFamily="2" charset="2"/>
            </a:pPr>
            <a:r>
              <a:rPr lang="en-US" altLang="zh-CN" b="1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to_dir</a:t>
            </a:r>
            <a:endParaRPr lang="zh-CN" altLang="en-US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0506" name="直接箭头连接符 74"/>
          <p:cNvCxnSpPr>
            <a:stCxn id="20503" idx="3"/>
            <a:endCxn id="20502" idx="1"/>
          </p:cNvCxnSpPr>
          <p:nvPr/>
        </p:nvCxnSpPr>
        <p:spPr>
          <a:xfrm>
            <a:off x="2667000" y="4562475"/>
            <a:ext cx="333375" cy="71438"/>
          </a:xfrm>
          <a:prstGeom prst="straightConnector1">
            <a:avLst/>
          </a:prstGeom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</p:cxnSp>
      <p:grpSp>
        <p:nvGrpSpPr>
          <p:cNvPr id="20507" name="Group 123"/>
          <p:cNvGrpSpPr/>
          <p:nvPr/>
        </p:nvGrpSpPr>
        <p:grpSpPr>
          <a:xfrm>
            <a:off x="5334000" y="3495675"/>
            <a:ext cx="668338" cy="1397000"/>
            <a:chOff x="0" y="0"/>
            <a:chExt cx="421" cy="880"/>
          </a:xfrm>
        </p:grpSpPr>
        <p:sp>
          <p:nvSpPr>
            <p:cNvPr id="20508" name="Rectangle 124"/>
            <p:cNvSpPr/>
            <p:nvPr/>
          </p:nvSpPr>
          <p:spPr>
            <a:xfrm>
              <a:off x="0" y="0"/>
              <a:ext cx="421" cy="880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spcBef>
                  <a:spcPct val="50000"/>
                </a:spcBef>
                <a:buClrTx/>
                <a:buFont typeface="Wingdings" panose="05000000000000000000" pitchFamily="2" charset="2"/>
              </a:pP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09" name="Rectangle 125" descr="50%"/>
            <p:cNvSpPr/>
            <p:nvPr/>
          </p:nvSpPr>
          <p:spPr>
            <a:xfrm>
              <a:off x="0" y="346"/>
              <a:ext cx="421" cy="90"/>
            </a:xfrm>
            <a:prstGeom prst="rect">
              <a:avLst/>
            </a:prstGeom>
            <a:blipFill rotWithShape="0">
              <a:blip r:embed="rId5"/>
            </a:blip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spcBef>
                  <a:spcPct val="50000"/>
                </a:spcBef>
                <a:buClrTx/>
                <a:buFont typeface="Wingdings" panose="05000000000000000000" pitchFamily="2" charset="2"/>
              </a:pP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10" name="Rectangle 126" descr="50%"/>
            <p:cNvSpPr/>
            <p:nvPr/>
          </p:nvSpPr>
          <p:spPr>
            <a:xfrm>
              <a:off x="0" y="437"/>
              <a:ext cx="421" cy="89"/>
            </a:xfrm>
            <a:prstGeom prst="rect">
              <a:avLst/>
            </a:prstGeom>
            <a:blipFill rotWithShape="0">
              <a:blip r:embed="rId5"/>
            </a:blip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spcBef>
                  <a:spcPct val="50000"/>
                </a:spcBef>
                <a:buClrTx/>
                <a:buFont typeface="Wingdings" panose="05000000000000000000" pitchFamily="2" charset="2"/>
              </a:pP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11" name="Rectangle 127" descr="70%"/>
            <p:cNvSpPr/>
            <p:nvPr/>
          </p:nvSpPr>
          <p:spPr>
            <a:xfrm>
              <a:off x="0" y="642"/>
              <a:ext cx="421" cy="91"/>
            </a:xfrm>
            <a:prstGeom prst="rect">
              <a:avLst/>
            </a:prstGeom>
            <a:blipFill rotWithShape="0">
              <a:blip r:embed="rId6"/>
            </a:blip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spcBef>
                  <a:spcPct val="50000"/>
                </a:spcBef>
                <a:buClrTx/>
                <a:buFont typeface="Wingdings" panose="05000000000000000000" pitchFamily="2" charset="2"/>
              </a:pP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512" name="组合 99"/>
          <p:cNvGrpSpPr/>
          <p:nvPr/>
        </p:nvGrpSpPr>
        <p:grpSpPr>
          <a:xfrm>
            <a:off x="4097338" y="4562475"/>
            <a:ext cx="1674812" cy="1685925"/>
            <a:chOff x="0" y="0"/>
            <a:chExt cx="1674812" cy="1685925"/>
          </a:xfrm>
        </p:grpSpPr>
        <p:sp>
          <p:nvSpPr>
            <p:cNvPr id="20513" name="Rectangle 128"/>
            <p:cNvSpPr/>
            <p:nvPr/>
          </p:nvSpPr>
          <p:spPr>
            <a:xfrm>
              <a:off x="381000" y="1387475"/>
              <a:ext cx="914400" cy="29845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lIns="63500" tIns="25400" rIns="63500" bIns="25400" anchor="t" anchorCtr="0">
              <a:spAutoFit/>
            </a:bodyPr>
            <a:lstStyle/>
            <a:p>
              <a:pPr eaLnBrk="0" hangingPunct="0">
                <a:lnSpc>
                  <a:spcPct val="90000"/>
                </a:lnSpc>
                <a:buClrTx/>
                <a:buFont typeface="Wingdings" panose="05000000000000000000" pitchFamily="2" charset="2"/>
              </a:pPr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 bytes</a:t>
              </a:r>
            </a:p>
          </p:txBody>
        </p:sp>
        <p:sp>
          <p:nvSpPr>
            <p:cNvPr id="20514" name="Line 129"/>
            <p:cNvSpPr/>
            <p:nvPr/>
          </p:nvSpPr>
          <p:spPr>
            <a:xfrm>
              <a:off x="0" y="1539875"/>
              <a:ext cx="37623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0515" name="Line 130"/>
            <p:cNvSpPr/>
            <p:nvPr/>
          </p:nvSpPr>
          <p:spPr>
            <a:xfrm flipH="1">
              <a:off x="1266825" y="1539875"/>
              <a:ext cx="40798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0516" name="Rectangle 140"/>
            <p:cNvSpPr/>
            <p:nvPr/>
          </p:nvSpPr>
          <p:spPr>
            <a:xfrm>
              <a:off x="474662" y="0"/>
              <a:ext cx="668337" cy="139858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spcBef>
                  <a:spcPct val="50000"/>
                </a:spcBef>
                <a:buClrTx/>
                <a:buFont typeface="Wingdings" panose="05000000000000000000" pitchFamily="2" charset="2"/>
              </a:pP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20517" name="直接箭头连接符 100"/>
          <p:cNvCxnSpPr>
            <a:stCxn id="20496" idx="3"/>
            <a:endCxn id="20502" idx="1"/>
          </p:cNvCxnSpPr>
          <p:nvPr/>
        </p:nvCxnSpPr>
        <p:spPr>
          <a:xfrm flipV="1">
            <a:off x="3668713" y="3571875"/>
            <a:ext cx="1647825" cy="376238"/>
          </a:xfrm>
          <a:prstGeom prst="straightConnector1">
            <a:avLst/>
          </a:prstGeom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0518" name="Freeform 131"/>
          <p:cNvSpPr/>
          <p:nvPr/>
        </p:nvSpPr>
        <p:spPr>
          <a:xfrm>
            <a:off x="3048000" y="3267075"/>
            <a:ext cx="2268538" cy="990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824" h="768">
                <a:moveTo>
                  <a:pt x="0" y="0"/>
                </a:moveTo>
                <a:lnTo>
                  <a:pt x="0" y="192"/>
                </a:lnTo>
                <a:lnTo>
                  <a:pt x="1440" y="768"/>
                </a:lnTo>
                <a:lnTo>
                  <a:pt x="1824" y="768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19" name="矩形 106"/>
          <p:cNvSpPr/>
          <p:nvPr/>
        </p:nvSpPr>
        <p:spPr>
          <a:xfrm>
            <a:off x="3276600" y="3267075"/>
            <a:ext cx="2252663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spcBef>
                <a:spcPct val="50000"/>
              </a:spcBef>
              <a:buClrTx/>
              <a:buFont typeface="Wingdings" panose="05000000000000000000" pitchFamily="2" charset="2"/>
            </a:pPr>
            <a:r>
              <a:rPr lang="en-US" altLang="zh-CN" b="1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from_page_table</a:t>
            </a:r>
            <a:endParaRPr lang="zh-CN" altLang="en-US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20" name="矩形 107"/>
          <p:cNvSpPr/>
          <p:nvPr/>
        </p:nvSpPr>
        <p:spPr>
          <a:xfrm>
            <a:off x="2819400" y="4192588"/>
            <a:ext cx="1976438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spcBef>
                <a:spcPct val="50000"/>
              </a:spcBef>
              <a:buClrTx/>
              <a:buFont typeface="Wingdings" panose="05000000000000000000" pitchFamily="2" charset="2"/>
            </a:pPr>
            <a:r>
              <a:rPr lang="en-US" altLang="zh-CN" b="1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to_page_table</a:t>
            </a:r>
            <a:endParaRPr lang="zh-CN" altLang="en-US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0521" name="直接箭头连接符 108"/>
          <p:cNvCxnSpPr>
            <a:stCxn id="20496" idx="3"/>
            <a:endCxn id="20502" idx="1"/>
          </p:cNvCxnSpPr>
          <p:nvPr/>
        </p:nvCxnSpPr>
        <p:spPr>
          <a:xfrm flipV="1">
            <a:off x="3429000" y="4562475"/>
            <a:ext cx="1219200" cy="71438"/>
          </a:xfrm>
          <a:prstGeom prst="straightConnector1">
            <a:avLst/>
          </a:prstGeom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0522" name="矩形 110"/>
          <p:cNvSpPr/>
          <p:nvPr/>
        </p:nvSpPr>
        <p:spPr>
          <a:xfrm>
            <a:off x="1981200" y="5553075"/>
            <a:ext cx="2252663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spcBef>
                <a:spcPct val="50000"/>
              </a:spcBef>
              <a:buClrTx/>
              <a:buFont typeface="Wingdings" panose="05000000000000000000" pitchFamily="2" charset="2"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get_free_page()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0523" name="直接箭头连接符 111"/>
          <p:cNvCxnSpPr>
            <a:stCxn id="20496" idx="3"/>
            <a:endCxn id="20502" idx="1"/>
          </p:cNvCxnSpPr>
          <p:nvPr/>
        </p:nvCxnSpPr>
        <p:spPr>
          <a:xfrm flipV="1">
            <a:off x="3657600" y="4562475"/>
            <a:ext cx="990600" cy="990600"/>
          </a:xfrm>
          <a:prstGeom prst="straightConnector1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0524" name="Rectangle 4"/>
          <p:cNvSpPr/>
          <p:nvPr/>
        </p:nvSpPr>
        <p:spPr>
          <a:xfrm>
            <a:off x="7543800" y="817563"/>
            <a:ext cx="3352800" cy="3733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>
              <a:spcBef>
                <a:spcPct val="50000"/>
              </a:spcBef>
              <a:buClrTx/>
              <a:buFont typeface="Wingdings" panose="05000000000000000000" pitchFamily="2" charset="2"/>
            </a:pP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25" name="Rectangle 5"/>
          <p:cNvSpPr/>
          <p:nvPr/>
        </p:nvSpPr>
        <p:spPr>
          <a:xfrm>
            <a:off x="7162800" y="838200"/>
            <a:ext cx="3810000" cy="37861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lvl="1" indent="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unsigned long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get_free_page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(void)</a:t>
            </a:r>
          </a:p>
          <a:p>
            <a:pPr lvl="1" indent="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{ register unsigned long _res asm(“ax”);</a:t>
            </a:r>
          </a:p>
          <a:p>
            <a:pPr lvl="1" indent="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_asm_(“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std; repne; scasb\n\t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”</a:t>
            </a:r>
          </a:p>
          <a:p>
            <a:pPr lvl="1" indent="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“movl %%edx,%%eax\n”</a:t>
            </a:r>
          </a:p>
          <a:p>
            <a:pPr lvl="1" indent="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“D”(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mem_map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+PAGIG_PAGES-1));</a:t>
            </a:r>
          </a:p>
          <a:p>
            <a:pPr lvl="1" indent="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return _res; }</a:t>
            </a:r>
          </a:p>
        </p:txBody>
      </p:sp>
      <p:pic>
        <p:nvPicPr>
          <p:cNvPr id="20526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17213" y="969963"/>
            <a:ext cx="1420812" cy="3429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6781800" y="4713288"/>
            <a:ext cx="5681663" cy="10779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0" lvl="1" indent="0" algn="l" rt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to_page_table=get_free_page();</a:t>
            </a:r>
            <a:r>
              <a:rPr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16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lvl="1" indent="0" algn="l" rt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//</a:t>
            </a:r>
            <a:r>
              <a:rPr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找到一个未用的物理帧作为新的页表</a:t>
            </a:r>
            <a:endParaRPr lang="en-US" altLang="zh-CN" sz="16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lvl="1" indent="0" algn="l" rt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*to_dir=((unsigned long)to_page_table)|7;</a:t>
            </a:r>
          </a:p>
          <a:p>
            <a:pPr marL="0" lvl="1" indent="0" algn="l" rt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//</a:t>
            </a:r>
            <a:r>
              <a:rPr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将页目录项指向这个新的页表</a:t>
            </a:r>
            <a:endParaRPr lang="en-US" altLang="zh-CN" sz="1600" b="1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76275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接下来干什么应该猜也猜的到</a:t>
            </a:r>
            <a:r>
              <a:rPr lang="en-US" altLang="zh-CN" dirty="0">
                <a:sym typeface="Symbol" panose="05050102010706020507" pitchFamily="18" charset="2"/>
              </a:rPr>
              <a:t>…</a:t>
            </a:r>
            <a:endParaRPr lang="zh-CN" altLang="en-US" dirty="0">
              <a:sym typeface="Symbol" panose="05050102010706020507" pitchFamily="18" charset="2"/>
            </a:endParaRPr>
          </a:p>
        </p:txBody>
      </p:sp>
      <p:grpSp>
        <p:nvGrpSpPr>
          <p:cNvPr id="22530" name="Group 152"/>
          <p:cNvGrpSpPr/>
          <p:nvPr/>
        </p:nvGrpSpPr>
        <p:grpSpPr>
          <a:xfrm>
            <a:off x="2133600" y="1517650"/>
            <a:ext cx="1703388" cy="1703388"/>
            <a:chOff x="0" y="0"/>
            <a:chExt cx="1073" cy="1073"/>
          </a:xfrm>
        </p:grpSpPr>
        <p:sp>
          <p:nvSpPr>
            <p:cNvPr id="22531" name="Rectangle 112"/>
            <p:cNvSpPr/>
            <p:nvPr/>
          </p:nvSpPr>
          <p:spPr>
            <a:xfrm>
              <a:off x="353" y="1"/>
              <a:ext cx="422" cy="880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spcBef>
                  <a:spcPct val="50000"/>
                </a:spcBef>
                <a:buClrTx/>
                <a:buFont typeface="Wingdings" panose="05000000000000000000" pitchFamily="2" charset="2"/>
              </a:pP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32" name="Rectangle 113" descr="80%"/>
            <p:cNvSpPr/>
            <p:nvPr/>
          </p:nvSpPr>
          <p:spPr>
            <a:xfrm>
              <a:off x="353" y="792"/>
              <a:ext cx="422" cy="90"/>
            </a:xfrm>
            <a:prstGeom prst="rect">
              <a:avLst/>
            </a:prstGeom>
            <a:blipFill rotWithShape="0">
              <a:blip r:embed="rId3"/>
            </a:blip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spcBef>
                  <a:spcPct val="50000"/>
                </a:spcBef>
                <a:buClrTx/>
                <a:buFont typeface="Wingdings" panose="05000000000000000000" pitchFamily="2" charset="2"/>
              </a:pP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33" name="Rectangle 114" descr="75%"/>
            <p:cNvSpPr/>
            <p:nvPr/>
          </p:nvSpPr>
          <p:spPr>
            <a:xfrm>
              <a:off x="353" y="0"/>
              <a:ext cx="422" cy="91"/>
            </a:xfrm>
            <a:prstGeom prst="rect">
              <a:avLst/>
            </a:prstGeom>
            <a:blipFill rotWithShape="0">
              <a:blip r:embed="rId4"/>
            </a:blip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spcBef>
                  <a:spcPct val="50000"/>
                </a:spcBef>
                <a:buClrTx/>
                <a:buFont typeface="Wingdings" panose="05000000000000000000" pitchFamily="2" charset="2"/>
              </a:pP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34" name="Rectangle 115" descr="75%"/>
            <p:cNvSpPr/>
            <p:nvPr/>
          </p:nvSpPr>
          <p:spPr>
            <a:xfrm>
              <a:off x="353" y="96"/>
              <a:ext cx="422" cy="90"/>
            </a:xfrm>
            <a:prstGeom prst="rect">
              <a:avLst/>
            </a:prstGeom>
            <a:blipFill rotWithShape="0">
              <a:blip r:embed="rId4"/>
            </a:blip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spcBef>
                  <a:spcPct val="50000"/>
                </a:spcBef>
                <a:buClrTx/>
                <a:buFont typeface="Wingdings" panose="05000000000000000000" pitchFamily="2" charset="2"/>
              </a:pP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2535" name="Group 116"/>
            <p:cNvGrpSpPr/>
            <p:nvPr/>
          </p:nvGrpSpPr>
          <p:grpSpPr>
            <a:xfrm>
              <a:off x="0" y="885"/>
              <a:ext cx="1073" cy="188"/>
              <a:chOff x="0" y="0"/>
              <a:chExt cx="1073" cy="188"/>
            </a:xfrm>
          </p:grpSpPr>
          <p:sp>
            <p:nvSpPr>
              <p:cNvPr id="22536" name="Rectangle 117"/>
              <p:cNvSpPr/>
              <p:nvPr/>
            </p:nvSpPr>
            <p:spPr>
              <a:xfrm>
                <a:off x="240" y="0"/>
                <a:ext cx="576" cy="1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63500" tIns="25400" rIns="63500" bIns="25400" anchor="t" anchorCtr="0">
                <a:spAutoFit/>
              </a:bodyPr>
              <a:lstStyle/>
              <a:p>
                <a:pPr eaLnBrk="0" hangingPunct="0">
                  <a:lnSpc>
                    <a:spcPct val="90000"/>
                  </a:lnSpc>
                  <a:buClrTx/>
                  <a:buFont typeface="Wingdings" panose="05000000000000000000" pitchFamily="2" charset="2"/>
                </a:pPr>
                <a:r>
                  <a:rPr lang="en-US" altLang="zh-CN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4 bytes</a:t>
                </a:r>
              </a:p>
            </p:txBody>
          </p:sp>
          <p:sp>
            <p:nvSpPr>
              <p:cNvPr id="22537" name="Line 118"/>
              <p:cNvSpPr/>
              <p:nvPr/>
            </p:nvSpPr>
            <p:spPr>
              <a:xfrm>
                <a:off x="0" y="96"/>
                <a:ext cx="237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2538" name="Line 119"/>
              <p:cNvSpPr/>
              <p:nvPr/>
            </p:nvSpPr>
            <p:spPr>
              <a:xfrm flipH="1">
                <a:off x="816" y="96"/>
                <a:ext cx="257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</p:grpSp>
      <p:sp>
        <p:nvSpPr>
          <p:cNvPr id="22539" name="Rectangle 115" descr="75%"/>
          <p:cNvSpPr/>
          <p:nvPr/>
        </p:nvSpPr>
        <p:spPr>
          <a:xfrm>
            <a:off x="2695575" y="2355850"/>
            <a:ext cx="669925" cy="142875"/>
          </a:xfrm>
          <a:prstGeom prst="rect">
            <a:avLst/>
          </a:prstGeom>
          <a:blipFill rotWithShape="0">
            <a:blip r:embed="rId4"/>
          </a:blip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>
              <a:spcBef>
                <a:spcPct val="50000"/>
              </a:spcBef>
              <a:buClrTx/>
              <a:buFont typeface="Wingdings" panose="05000000000000000000" pitchFamily="2" charset="2"/>
            </a:pP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2540" name="Group 123"/>
          <p:cNvGrpSpPr/>
          <p:nvPr/>
        </p:nvGrpSpPr>
        <p:grpSpPr>
          <a:xfrm>
            <a:off x="5029200" y="1289050"/>
            <a:ext cx="668338" cy="1397000"/>
            <a:chOff x="0" y="0"/>
            <a:chExt cx="421" cy="880"/>
          </a:xfrm>
        </p:grpSpPr>
        <p:sp>
          <p:nvSpPr>
            <p:cNvPr id="22541" name="Rectangle 124"/>
            <p:cNvSpPr/>
            <p:nvPr/>
          </p:nvSpPr>
          <p:spPr>
            <a:xfrm>
              <a:off x="0" y="0"/>
              <a:ext cx="421" cy="880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spcBef>
                  <a:spcPct val="50000"/>
                </a:spcBef>
                <a:buClrTx/>
                <a:buFont typeface="Wingdings" panose="05000000000000000000" pitchFamily="2" charset="2"/>
              </a:pP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42" name="Rectangle 125" descr="50%"/>
            <p:cNvSpPr/>
            <p:nvPr/>
          </p:nvSpPr>
          <p:spPr>
            <a:xfrm>
              <a:off x="0" y="346"/>
              <a:ext cx="421" cy="90"/>
            </a:xfrm>
            <a:prstGeom prst="rect">
              <a:avLst/>
            </a:prstGeom>
            <a:blipFill rotWithShape="0">
              <a:blip r:embed="rId5"/>
            </a:blip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spcBef>
                  <a:spcPct val="50000"/>
                </a:spcBef>
                <a:buClrTx/>
                <a:buFont typeface="Wingdings" panose="05000000000000000000" pitchFamily="2" charset="2"/>
              </a:pP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43" name="Rectangle 126" descr="50%"/>
            <p:cNvSpPr/>
            <p:nvPr/>
          </p:nvSpPr>
          <p:spPr>
            <a:xfrm>
              <a:off x="0" y="437"/>
              <a:ext cx="421" cy="89"/>
            </a:xfrm>
            <a:prstGeom prst="rect">
              <a:avLst/>
            </a:prstGeom>
            <a:blipFill rotWithShape="0">
              <a:blip r:embed="rId5"/>
            </a:blip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spcBef>
                  <a:spcPct val="50000"/>
                </a:spcBef>
                <a:buClrTx/>
                <a:buFont typeface="Wingdings" panose="05000000000000000000" pitchFamily="2" charset="2"/>
              </a:pP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44" name="Rectangle 127" descr="70%"/>
            <p:cNvSpPr/>
            <p:nvPr/>
          </p:nvSpPr>
          <p:spPr>
            <a:xfrm>
              <a:off x="0" y="642"/>
              <a:ext cx="421" cy="91"/>
            </a:xfrm>
            <a:prstGeom prst="rect">
              <a:avLst/>
            </a:prstGeom>
            <a:blipFill rotWithShape="0">
              <a:blip r:embed="rId6"/>
            </a:blip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spcBef>
                  <a:spcPct val="50000"/>
                </a:spcBef>
                <a:buClrTx/>
                <a:buFont typeface="Wingdings" panose="05000000000000000000" pitchFamily="2" charset="2"/>
              </a:pP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2545" name="组合 21"/>
          <p:cNvGrpSpPr/>
          <p:nvPr/>
        </p:nvGrpSpPr>
        <p:grpSpPr>
          <a:xfrm>
            <a:off x="3792538" y="2355850"/>
            <a:ext cx="1674812" cy="1685925"/>
            <a:chOff x="0" y="0"/>
            <a:chExt cx="1674812" cy="1685925"/>
          </a:xfrm>
        </p:grpSpPr>
        <p:sp>
          <p:nvSpPr>
            <p:cNvPr id="22546" name="Rectangle 128"/>
            <p:cNvSpPr/>
            <p:nvPr/>
          </p:nvSpPr>
          <p:spPr>
            <a:xfrm>
              <a:off x="381000" y="1387475"/>
              <a:ext cx="914400" cy="29845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lIns="63500" tIns="25400" rIns="63500" bIns="25400" anchor="t" anchorCtr="0">
              <a:spAutoFit/>
            </a:bodyPr>
            <a:lstStyle/>
            <a:p>
              <a:pPr eaLnBrk="0" hangingPunct="0">
                <a:lnSpc>
                  <a:spcPct val="90000"/>
                </a:lnSpc>
                <a:buClrTx/>
                <a:buFont typeface="Wingdings" panose="05000000000000000000" pitchFamily="2" charset="2"/>
              </a:pPr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 bytes</a:t>
              </a:r>
            </a:p>
          </p:txBody>
        </p:sp>
        <p:sp>
          <p:nvSpPr>
            <p:cNvPr id="22547" name="Line 129"/>
            <p:cNvSpPr/>
            <p:nvPr/>
          </p:nvSpPr>
          <p:spPr>
            <a:xfrm>
              <a:off x="0" y="1539875"/>
              <a:ext cx="37623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2548" name="Line 130"/>
            <p:cNvSpPr/>
            <p:nvPr/>
          </p:nvSpPr>
          <p:spPr>
            <a:xfrm flipH="1">
              <a:off x="1266825" y="1539875"/>
              <a:ext cx="40798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2549" name="Rectangle 140"/>
            <p:cNvSpPr/>
            <p:nvPr/>
          </p:nvSpPr>
          <p:spPr>
            <a:xfrm>
              <a:off x="474662" y="0"/>
              <a:ext cx="668337" cy="1398588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spcBef>
                  <a:spcPct val="50000"/>
                </a:spcBef>
                <a:buClrTx/>
                <a:buFont typeface="Wingdings" panose="05000000000000000000" pitchFamily="2" charset="2"/>
              </a:pP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22550" name="直接箭头连接符 26"/>
          <p:cNvCxnSpPr>
            <a:stCxn id="22534" idx="3"/>
          </p:cNvCxnSpPr>
          <p:nvPr/>
        </p:nvCxnSpPr>
        <p:spPr>
          <a:xfrm flipV="1">
            <a:off x="3363913" y="1365250"/>
            <a:ext cx="1647825" cy="376238"/>
          </a:xfrm>
          <a:prstGeom prst="straightConnector1">
            <a:avLst/>
          </a:prstGeom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2551" name="矩形 27"/>
          <p:cNvSpPr/>
          <p:nvPr/>
        </p:nvSpPr>
        <p:spPr>
          <a:xfrm>
            <a:off x="2971800" y="1060450"/>
            <a:ext cx="2252663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spcBef>
                <a:spcPct val="50000"/>
              </a:spcBef>
              <a:buClrTx/>
              <a:buFont typeface="Wingdings" panose="05000000000000000000" pitchFamily="2" charset="2"/>
            </a:pPr>
            <a:r>
              <a:rPr lang="en-US" altLang="zh-CN" b="1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from_page_table</a:t>
            </a:r>
            <a:endParaRPr lang="zh-CN" altLang="en-US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52" name="矩形 28"/>
          <p:cNvSpPr/>
          <p:nvPr/>
        </p:nvSpPr>
        <p:spPr>
          <a:xfrm>
            <a:off x="2514600" y="1985963"/>
            <a:ext cx="1976438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spcBef>
                <a:spcPct val="50000"/>
              </a:spcBef>
              <a:buClrTx/>
              <a:buFont typeface="Wingdings" panose="05000000000000000000" pitchFamily="2" charset="2"/>
            </a:pPr>
            <a:r>
              <a:rPr lang="en-US" altLang="zh-CN" b="1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to_page_table</a:t>
            </a:r>
            <a:endParaRPr lang="zh-CN" altLang="en-US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2553" name="直接箭头连接符 29"/>
          <p:cNvCxnSpPr>
            <a:stCxn id="22534" idx="3"/>
          </p:cNvCxnSpPr>
          <p:nvPr/>
        </p:nvCxnSpPr>
        <p:spPr>
          <a:xfrm flipV="1">
            <a:off x="3124200" y="2355850"/>
            <a:ext cx="1219200" cy="71438"/>
          </a:xfrm>
          <a:prstGeom prst="straightConnector1">
            <a:avLst/>
          </a:prstGeom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2554" name="右箭头 60"/>
          <p:cNvSpPr/>
          <p:nvPr/>
        </p:nvSpPr>
        <p:spPr>
          <a:xfrm>
            <a:off x="6019800" y="2203450"/>
            <a:ext cx="3810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66"/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>
              <a:spcBef>
                <a:spcPct val="50000"/>
              </a:spcBef>
              <a:buClrTx/>
              <a:buFont typeface="Wingdings" panose="05000000000000000000" pitchFamily="2" charset="2"/>
            </a:pP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7436" name="组合 65"/>
          <p:cNvGrpSpPr/>
          <p:nvPr/>
        </p:nvGrpSpPr>
        <p:grpSpPr>
          <a:xfrm>
            <a:off x="6494463" y="1060450"/>
            <a:ext cx="3563937" cy="2981325"/>
            <a:chOff x="0" y="0"/>
            <a:chExt cx="3563938" cy="2981325"/>
          </a:xfrm>
        </p:grpSpPr>
        <p:grpSp>
          <p:nvGrpSpPr>
            <p:cNvPr id="22556" name="Group 152"/>
            <p:cNvGrpSpPr/>
            <p:nvPr/>
          </p:nvGrpSpPr>
          <p:grpSpPr>
            <a:xfrm>
              <a:off x="0" y="457200"/>
              <a:ext cx="1703387" cy="1703387"/>
              <a:chOff x="0" y="0"/>
              <a:chExt cx="1073" cy="1073"/>
            </a:xfrm>
          </p:grpSpPr>
          <p:sp>
            <p:nvSpPr>
              <p:cNvPr id="22557" name="Rectangle 112"/>
              <p:cNvSpPr/>
              <p:nvPr/>
            </p:nvSpPr>
            <p:spPr>
              <a:xfrm>
                <a:off x="353" y="1"/>
                <a:ext cx="422" cy="880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spcBef>
                    <a:spcPct val="50000"/>
                  </a:spcBef>
                  <a:buClrTx/>
                  <a:buFont typeface="Wingdings" panose="05000000000000000000" pitchFamily="2" charset="2"/>
                </a:pPr>
                <a:endParaRPr lang="zh-CN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58" name="Rectangle 113" descr="80%"/>
              <p:cNvSpPr/>
              <p:nvPr/>
            </p:nvSpPr>
            <p:spPr>
              <a:xfrm>
                <a:off x="353" y="792"/>
                <a:ext cx="422" cy="90"/>
              </a:xfrm>
              <a:prstGeom prst="rect">
                <a:avLst/>
              </a:prstGeom>
              <a:blipFill rotWithShape="0">
                <a:blip r:embed="rId3"/>
              </a:blip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spcBef>
                    <a:spcPct val="50000"/>
                  </a:spcBef>
                  <a:buClrTx/>
                  <a:buFont typeface="Wingdings" panose="05000000000000000000" pitchFamily="2" charset="2"/>
                </a:pPr>
                <a:endParaRPr lang="zh-CN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59" name="Rectangle 114" descr="75%"/>
              <p:cNvSpPr/>
              <p:nvPr/>
            </p:nvSpPr>
            <p:spPr>
              <a:xfrm>
                <a:off x="353" y="0"/>
                <a:ext cx="422" cy="91"/>
              </a:xfrm>
              <a:prstGeom prst="rect">
                <a:avLst/>
              </a:prstGeom>
              <a:blipFill rotWithShape="0">
                <a:blip r:embed="rId4"/>
              </a:blip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spcBef>
                    <a:spcPct val="50000"/>
                  </a:spcBef>
                  <a:buClrTx/>
                  <a:buFont typeface="Wingdings" panose="05000000000000000000" pitchFamily="2" charset="2"/>
                </a:pPr>
                <a:endParaRPr lang="zh-CN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60" name="Rectangle 115" descr="75%"/>
              <p:cNvSpPr/>
              <p:nvPr/>
            </p:nvSpPr>
            <p:spPr>
              <a:xfrm>
                <a:off x="353" y="96"/>
                <a:ext cx="422" cy="90"/>
              </a:xfrm>
              <a:prstGeom prst="rect">
                <a:avLst/>
              </a:prstGeom>
              <a:blipFill rotWithShape="0">
                <a:blip r:embed="rId4"/>
              </a:blip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spcBef>
                    <a:spcPct val="50000"/>
                  </a:spcBef>
                  <a:buClrTx/>
                  <a:buFont typeface="Wingdings" panose="05000000000000000000" pitchFamily="2" charset="2"/>
                </a:pPr>
                <a:endParaRPr lang="zh-CN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22561" name="Group 116"/>
              <p:cNvGrpSpPr/>
              <p:nvPr/>
            </p:nvGrpSpPr>
            <p:grpSpPr>
              <a:xfrm>
                <a:off x="0" y="885"/>
                <a:ext cx="1073" cy="188"/>
                <a:chOff x="0" y="0"/>
                <a:chExt cx="1073" cy="188"/>
              </a:xfrm>
            </p:grpSpPr>
            <p:sp>
              <p:nvSpPr>
                <p:cNvPr id="22562" name="Rectangle 117"/>
                <p:cNvSpPr/>
                <p:nvPr/>
              </p:nvSpPr>
              <p:spPr>
                <a:xfrm>
                  <a:off x="240" y="0"/>
                  <a:ext cx="576" cy="1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63500" tIns="25400" rIns="63500" bIns="25400" anchor="t" anchorCtr="0">
                  <a:spAutoFit/>
                </a:bodyPr>
                <a:lstStyle/>
                <a:p>
                  <a:pPr eaLnBrk="0" hangingPunct="0">
                    <a:lnSpc>
                      <a:spcPct val="90000"/>
                    </a:lnSpc>
                    <a:buClrTx/>
                    <a:buFont typeface="Wingdings" panose="05000000000000000000" pitchFamily="2" charset="2"/>
                  </a:pPr>
                  <a:r>
                    <a:rPr lang="en-US" altLang="zh-CN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4 bytes</a:t>
                  </a:r>
                </a:p>
              </p:txBody>
            </p:sp>
            <p:sp>
              <p:nvSpPr>
                <p:cNvPr id="22563" name="Line 118"/>
                <p:cNvSpPr/>
                <p:nvPr/>
              </p:nvSpPr>
              <p:spPr>
                <a:xfrm>
                  <a:off x="0" y="96"/>
                  <a:ext cx="237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22564" name="Line 119"/>
                <p:cNvSpPr/>
                <p:nvPr/>
              </p:nvSpPr>
              <p:spPr>
                <a:xfrm flipH="1">
                  <a:off x="816" y="96"/>
                  <a:ext cx="257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</p:grpSp>
        <p:sp>
          <p:nvSpPr>
            <p:cNvPr id="22565" name="Rectangle 115" descr="75%"/>
            <p:cNvSpPr/>
            <p:nvPr/>
          </p:nvSpPr>
          <p:spPr>
            <a:xfrm>
              <a:off x="561975" y="1295400"/>
              <a:ext cx="669925" cy="142875"/>
            </a:xfrm>
            <a:prstGeom prst="rect">
              <a:avLst/>
            </a:prstGeom>
            <a:blipFill rotWithShape="0">
              <a:blip r:embed="rId4"/>
            </a:blip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spcBef>
                  <a:spcPct val="50000"/>
                </a:spcBef>
                <a:buClrTx/>
                <a:buFont typeface="Wingdings" panose="05000000000000000000" pitchFamily="2" charset="2"/>
              </a:pP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2566" name="Group 123"/>
            <p:cNvGrpSpPr/>
            <p:nvPr/>
          </p:nvGrpSpPr>
          <p:grpSpPr>
            <a:xfrm>
              <a:off x="2895600" y="228600"/>
              <a:ext cx="668338" cy="1397000"/>
              <a:chOff x="0" y="0"/>
              <a:chExt cx="421" cy="880"/>
            </a:xfrm>
          </p:grpSpPr>
          <p:sp>
            <p:nvSpPr>
              <p:cNvPr id="22567" name="Rectangle 124"/>
              <p:cNvSpPr/>
              <p:nvPr/>
            </p:nvSpPr>
            <p:spPr>
              <a:xfrm>
                <a:off x="0" y="0"/>
                <a:ext cx="421" cy="880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spcBef>
                    <a:spcPct val="50000"/>
                  </a:spcBef>
                  <a:buClrTx/>
                  <a:buFont typeface="Wingdings" panose="05000000000000000000" pitchFamily="2" charset="2"/>
                </a:pPr>
                <a:endParaRPr lang="zh-CN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68" name="Rectangle 125" descr="50%"/>
              <p:cNvSpPr/>
              <p:nvPr/>
            </p:nvSpPr>
            <p:spPr>
              <a:xfrm>
                <a:off x="0" y="346"/>
                <a:ext cx="421" cy="90"/>
              </a:xfrm>
              <a:prstGeom prst="rect">
                <a:avLst/>
              </a:prstGeom>
              <a:blipFill rotWithShape="0">
                <a:blip r:embed="rId5"/>
              </a:blip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spcBef>
                    <a:spcPct val="50000"/>
                  </a:spcBef>
                  <a:buClrTx/>
                  <a:buFont typeface="Wingdings" panose="05000000000000000000" pitchFamily="2" charset="2"/>
                </a:pPr>
                <a:endParaRPr lang="zh-CN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69" name="Rectangle 126" descr="50%"/>
              <p:cNvSpPr/>
              <p:nvPr/>
            </p:nvSpPr>
            <p:spPr>
              <a:xfrm>
                <a:off x="0" y="437"/>
                <a:ext cx="421" cy="89"/>
              </a:xfrm>
              <a:prstGeom prst="rect">
                <a:avLst/>
              </a:prstGeom>
              <a:blipFill rotWithShape="0">
                <a:blip r:embed="rId5"/>
              </a:blip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spcBef>
                    <a:spcPct val="50000"/>
                  </a:spcBef>
                  <a:buClrTx/>
                  <a:buFont typeface="Wingdings" panose="05000000000000000000" pitchFamily="2" charset="2"/>
                </a:pPr>
                <a:endParaRPr lang="zh-CN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70" name="Rectangle 127" descr="70%"/>
              <p:cNvSpPr/>
              <p:nvPr/>
            </p:nvSpPr>
            <p:spPr>
              <a:xfrm>
                <a:off x="0" y="642"/>
                <a:ext cx="421" cy="91"/>
              </a:xfrm>
              <a:prstGeom prst="rect">
                <a:avLst/>
              </a:prstGeom>
              <a:blipFill rotWithShape="0">
                <a:blip r:embed="rId6"/>
              </a:blip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spcBef>
                    <a:spcPct val="50000"/>
                  </a:spcBef>
                  <a:buClrTx/>
                  <a:buFont typeface="Wingdings" panose="05000000000000000000" pitchFamily="2" charset="2"/>
                </a:pPr>
                <a:endParaRPr lang="zh-CN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2571" name="组合 47"/>
            <p:cNvGrpSpPr/>
            <p:nvPr/>
          </p:nvGrpSpPr>
          <p:grpSpPr>
            <a:xfrm>
              <a:off x="1658938" y="1295400"/>
              <a:ext cx="1674812" cy="1685925"/>
              <a:chOff x="0" y="0"/>
              <a:chExt cx="1674812" cy="1685925"/>
            </a:xfrm>
          </p:grpSpPr>
          <p:sp>
            <p:nvSpPr>
              <p:cNvPr id="22572" name="Rectangle 128"/>
              <p:cNvSpPr/>
              <p:nvPr/>
            </p:nvSpPr>
            <p:spPr>
              <a:xfrm>
                <a:off x="381000" y="1387475"/>
                <a:ext cx="914400" cy="2984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lIns="63500" tIns="25400" rIns="63500" bIns="25400" anchor="t" anchorCtr="0">
                <a:spAutoFit/>
              </a:bodyPr>
              <a:lstStyle/>
              <a:p>
                <a:pPr eaLnBrk="0" hangingPunct="0">
                  <a:lnSpc>
                    <a:spcPct val="90000"/>
                  </a:lnSpc>
                  <a:buClrTx/>
                  <a:buFont typeface="Wingdings" panose="05000000000000000000" pitchFamily="2" charset="2"/>
                </a:pPr>
                <a:r>
                  <a:rPr lang="en-US" altLang="zh-CN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4 bytes</a:t>
                </a:r>
              </a:p>
            </p:txBody>
          </p:sp>
          <p:sp>
            <p:nvSpPr>
              <p:cNvPr id="22573" name="Line 129"/>
              <p:cNvSpPr/>
              <p:nvPr/>
            </p:nvSpPr>
            <p:spPr>
              <a:xfrm>
                <a:off x="0" y="1539875"/>
                <a:ext cx="376237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2574" name="Line 130"/>
              <p:cNvSpPr/>
              <p:nvPr/>
            </p:nvSpPr>
            <p:spPr>
              <a:xfrm flipH="1">
                <a:off x="1266825" y="1539875"/>
                <a:ext cx="407987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2575" name="Rectangle 140"/>
              <p:cNvSpPr/>
              <p:nvPr/>
            </p:nvSpPr>
            <p:spPr>
              <a:xfrm>
                <a:off x="474662" y="0"/>
                <a:ext cx="668337" cy="13985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spcBef>
                    <a:spcPct val="50000"/>
                  </a:spcBef>
                  <a:buClrTx/>
                  <a:buFont typeface="Wingdings" panose="05000000000000000000" pitchFamily="2" charset="2"/>
                </a:pPr>
                <a:endParaRPr lang="zh-CN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22576" name="直接箭头连接符 52"/>
            <p:cNvCxnSpPr>
              <a:stCxn id="22560" idx="3"/>
            </p:cNvCxnSpPr>
            <p:nvPr/>
          </p:nvCxnSpPr>
          <p:spPr>
            <a:xfrm flipV="1">
              <a:off x="1230312" y="304800"/>
              <a:ext cx="1647826" cy="376238"/>
            </a:xfrm>
            <a:prstGeom prst="straightConnector1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22577" name="矩形 53"/>
            <p:cNvSpPr/>
            <p:nvPr/>
          </p:nvSpPr>
          <p:spPr>
            <a:xfrm>
              <a:off x="838200" y="0"/>
              <a:ext cx="2252540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>
                <a:spcBef>
                  <a:spcPct val="50000"/>
                </a:spcBef>
                <a:buClrTx/>
                <a:buFont typeface="Wingdings" panose="05000000000000000000" pitchFamily="2" charset="2"/>
              </a:pPr>
              <a:r>
                <a:rPr lang="en-US" altLang="zh-CN" b="1" dirty="0">
                  <a:solidFill>
                    <a:schemeClr val="accent2"/>
                  </a:solidFill>
                  <a:latin typeface="Courier New" panose="02070309020205020404" pitchFamily="49" charset="0"/>
                  <a:ea typeface="宋体" panose="02010600030101010101" pitchFamily="2" charset="-122"/>
                  <a:sym typeface="Symbol" panose="05050102010706020507" pitchFamily="18" charset="2"/>
                </a:rPr>
                <a:t>from_page_table</a:t>
              </a:r>
              <a:endParaRPr lang="zh-CN" altLang="en-US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78" name="矩形 54"/>
            <p:cNvSpPr/>
            <p:nvPr/>
          </p:nvSpPr>
          <p:spPr>
            <a:xfrm>
              <a:off x="381000" y="926068"/>
              <a:ext cx="1976823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>
                <a:spcBef>
                  <a:spcPct val="50000"/>
                </a:spcBef>
                <a:buClrTx/>
                <a:buFont typeface="Wingdings" panose="05000000000000000000" pitchFamily="2" charset="2"/>
              </a:pPr>
              <a:r>
                <a:rPr lang="en-US" altLang="zh-CN" b="1" dirty="0">
                  <a:solidFill>
                    <a:schemeClr val="accent2"/>
                  </a:solidFill>
                  <a:latin typeface="Courier New" panose="02070309020205020404" pitchFamily="49" charset="0"/>
                  <a:ea typeface="宋体" panose="02010600030101010101" pitchFamily="2" charset="-122"/>
                  <a:sym typeface="Symbol" panose="05050102010706020507" pitchFamily="18" charset="2"/>
                </a:rPr>
                <a:t>to_page_table</a:t>
              </a:r>
              <a:endParaRPr lang="zh-CN" altLang="en-US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2579" name="直接箭头连接符 55"/>
            <p:cNvCxnSpPr>
              <a:stCxn id="22560" idx="3"/>
            </p:cNvCxnSpPr>
            <p:nvPr/>
          </p:nvCxnSpPr>
          <p:spPr>
            <a:xfrm flipV="1">
              <a:off x="990600" y="1295400"/>
              <a:ext cx="1219200" cy="71438"/>
            </a:xfrm>
            <a:prstGeom prst="straightConnector1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22580" name="Rectangle 125" descr="50%"/>
            <p:cNvSpPr/>
            <p:nvPr/>
          </p:nvSpPr>
          <p:spPr>
            <a:xfrm>
              <a:off x="2135188" y="1852612"/>
              <a:ext cx="668338" cy="142875"/>
            </a:xfrm>
            <a:prstGeom prst="rect">
              <a:avLst/>
            </a:prstGeom>
            <a:blipFill rotWithShape="0">
              <a:blip r:embed="rId5"/>
            </a:blip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spcBef>
                  <a:spcPct val="50000"/>
                </a:spcBef>
                <a:buClrTx/>
                <a:buFont typeface="Wingdings" panose="05000000000000000000" pitchFamily="2" charset="2"/>
              </a:pP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81" name="Rectangle 126" descr="50%"/>
            <p:cNvSpPr/>
            <p:nvPr/>
          </p:nvSpPr>
          <p:spPr>
            <a:xfrm>
              <a:off x="2135188" y="1997075"/>
              <a:ext cx="668338" cy="141288"/>
            </a:xfrm>
            <a:prstGeom prst="rect">
              <a:avLst/>
            </a:prstGeom>
            <a:blipFill rotWithShape="0">
              <a:blip r:embed="rId5"/>
            </a:blip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spcBef>
                  <a:spcPct val="50000"/>
                </a:spcBef>
                <a:buClrTx/>
                <a:buFont typeface="Wingdings" panose="05000000000000000000" pitchFamily="2" charset="2"/>
              </a:pP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82" name="Rectangle 127" descr="70%"/>
            <p:cNvSpPr/>
            <p:nvPr/>
          </p:nvSpPr>
          <p:spPr>
            <a:xfrm>
              <a:off x="2135188" y="2322512"/>
              <a:ext cx="668338" cy="144463"/>
            </a:xfrm>
            <a:prstGeom prst="rect">
              <a:avLst/>
            </a:prstGeom>
            <a:blipFill rotWithShape="0">
              <a:blip r:embed="rId6"/>
            </a:blip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spcBef>
                  <a:spcPct val="50000"/>
                </a:spcBef>
                <a:buClrTx/>
                <a:buFont typeface="Wingdings" panose="05000000000000000000" pitchFamily="2" charset="2"/>
              </a:pP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2583" name="直接箭头连接符 62"/>
            <p:cNvCxnSpPr>
              <a:stCxn id="22568" idx="1"/>
              <a:endCxn id="22580" idx="2"/>
            </p:cNvCxnSpPr>
            <p:nvPr/>
          </p:nvCxnSpPr>
          <p:spPr>
            <a:xfrm flipH="1">
              <a:off x="2469357" y="849313"/>
              <a:ext cx="426243" cy="1146174"/>
            </a:xfrm>
            <a:prstGeom prst="straightConnector1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2584" name="直接箭头连接符 63"/>
            <p:cNvCxnSpPr>
              <a:stCxn id="22568" idx="1"/>
              <a:endCxn id="22580" idx="2"/>
            </p:cNvCxnSpPr>
            <p:nvPr/>
          </p:nvCxnSpPr>
          <p:spPr>
            <a:xfrm flipH="1">
              <a:off x="2621757" y="1001713"/>
              <a:ext cx="426243" cy="1146174"/>
            </a:xfrm>
            <a:prstGeom prst="straightConnector1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2585" name="直接箭头连接符 64"/>
            <p:cNvCxnSpPr>
              <a:stCxn id="22568" idx="1"/>
              <a:endCxn id="22580" idx="2"/>
            </p:cNvCxnSpPr>
            <p:nvPr/>
          </p:nvCxnSpPr>
          <p:spPr>
            <a:xfrm flipH="1">
              <a:off x="2649538" y="1295400"/>
              <a:ext cx="426243" cy="1146174"/>
            </a:xfrm>
            <a:prstGeom prst="straightConnector1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  <p:grpSp>
        <p:nvGrpSpPr>
          <p:cNvPr id="17467" name="组合 69"/>
          <p:cNvGrpSpPr/>
          <p:nvPr/>
        </p:nvGrpSpPr>
        <p:grpSpPr>
          <a:xfrm>
            <a:off x="228600" y="3355975"/>
            <a:ext cx="8534400" cy="3273425"/>
            <a:chOff x="0" y="0"/>
            <a:chExt cx="8534400" cy="3272881"/>
          </a:xfrm>
        </p:grpSpPr>
        <p:sp>
          <p:nvSpPr>
            <p:cNvPr id="22587" name="Rectangle 3"/>
            <p:cNvSpPr/>
            <p:nvPr/>
          </p:nvSpPr>
          <p:spPr>
            <a:xfrm>
              <a:off x="381000" y="609601"/>
              <a:ext cx="7543801" cy="25908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spcBef>
                  <a:spcPct val="50000"/>
                </a:spcBef>
                <a:buClrTx/>
                <a:buFont typeface="Wingdings" panose="05000000000000000000" pitchFamily="2" charset="2"/>
              </a:pP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88" name="矩形 66"/>
            <p:cNvSpPr/>
            <p:nvPr/>
          </p:nvSpPr>
          <p:spPr>
            <a:xfrm>
              <a:off x="0" y="610613"/>
              <a:ext cx="8534400" cy="26622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lvl="1" indent="0" algn="l" rtl="0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Font typeface="Wingdings" panose="05000000000000000000" pitchFamily="2" charset="2"/>
                <a:buNone/>
              </a:pPr>
              <a:r>
                <a:rPr lang="en-US" altLang="zh-CN" sz="2000" b="1" dirty="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sym typeface="Symbol" panose="05050102010706020507" pitchFamily="18" charset="2"/>
                </a:rPr>
                <a:t>for(;nr--&gt;0;from_page_table++,to_page_table++){</a:t>
              </a:r>
            </a:p>
            <a:p>
              <a:pPr lvl="1" indent="0" algn="l" rtl="0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Font typeface="Wingdings" panose="05000000000000000000" pitchFamily="2" charset="2"/>
                <a:buNone/>
              </a:pPr>
              <a:r>
                <a:rPr lang="en-US" altLang="zh-CN" sz="2000" b="1" dirty="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sym typeface="Symbol" panose="05050102010706020507" pitchFamily="18" charset="2"/>
                </a:rPr>
                <a:t>  this_page = *from_page_table; </a:t>
              </a:r>
            </a:p>
            <a:p>
              <a:pPr lvl="1" indent="0" algn="l" rtl="0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Font typeface="Wingdings" panose="05000000000000000000" pitchFamily="2" charset="2"/>
                <a:buNone/>
              </a:pPr>
              <a:r>
                <a:rPr lang="en-US" altLang="zh-CN" sz="2000" b="1" dirty="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sym typeface="Symbol" panose="05050102010706020507" pitchFamily="18" charset="2"/>
                </a:rPr>
                <a:t>  </a:t>
              </a:r>
              <a:r>
                <a:rPr lang="en-US" altLang="zh-CN" sz="2000" b="1" dirty="0">
                  <a:solidFill>
                    <a:srgbClr val="FF0000"/>
                  </a:solidFill>
                  <a:latin typeface="Courier New" panose="02070309020205020404" pitchFamily="49" charset="0"/>
                  <a:ea typeface="宋体" panose="02010600030101010101" pitchFamily="2" charset="-122"/>
                  <a:sym typeface="Symbol" panose="05050102010706020507" pitchFamily="18" charset="2"/>
                </a:rPr>
                <a:t>this_page&amp;=~2;//</a:t>
              </a:r>
              <a:r>
                <a:rPr lang="zh-CN" altLang="en-US" sz="2000" b="1" dirty="0">
                  <a:solidFill>
                    <a:srgbClr val="FF0000"/>
                  </a:solidFill>
                  <a:latin typeface="Courier New" panose="02070309020205020404" pitchFamily="49" charset="0"/>
                  <a:ea typeface="宋体" panose="02010600030101010101" pitchFamily="2" charset="-122"/>
                  <a:sym typeface="Symbol" panose="05050102010706020507" pitchFamily="18" charset="2"/>
                </a:rPr>
                <a:t>只读</a:t>
              </a:r>
            </a:p>
            <a:p>
              <a:pPr lvl="1" indent="0" algn="l" rtl="0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Font typeface="Wingdings" panose="05000000000000000000" pitchFamily="2" charset="2"/>
                <a:buNone/>
              </a:pPr>
              <a:r>
                <a:rPr lang="zh-CN" altLang="en-US" sz="2000" b="1" dirty="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sym typeface="Symbol" panose="05050102010706020507" pitchFamily="18" charset="2"/>
                </a:rPr>
                <a:t>  </a:t>
              </a:r>
              <a:r>
                <a:rPr lang="zh-CN" altLang="en-US" sz="2000" b="1" dirty="0">
                  <a:solidFill>
                    <a:srgbClr val="FF0000"/>
                  </a:solidFill>
                  <a:latin typeface="Courier New" panose="02070309020205020404" pitchFamily="49" charset="0"/>
                  <a:ea typeface="宋体" panose="02010600030101010101" pitchFamily="2" charset="-122"/>
                  <a:sym typeface="Symbol" panose="05050102010706020507" pitchFamily="18" charset="2"/>
                </a:rPr>
                <a:t>*</a:t>
              </a:r>
              <a:r>
                <a:rPr lang="en-US" altLang="zh-CN" sz="2000" b="1" dirty="0">
                  <a:solidFill>
                    <a:srgbClr val="FF0000"/>
                  </a:solidFill>
                  <a:latin typeface="Courier New" panose="02070309020205020404" pitchFamily="49" charset="0"/>
                  <a:ea typeface="宋体" panose="02010600030101010101" pitchFamily="2" charset="-122"/>
                  <a:sym typeface="Symbol" panose="05050102010706020507" pitchFamily="18" charset="2"/>
                </a:rPr>
                <a:t>to_page_table=this_page; </a:t>
              </a:r>
            </a:p>
            <a:p>
              <a:pPr lvl="1" indent="0" algn="l" rtl="0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Font typeface="Wingdings" panose="05000000000000000000" pitchFamily="2" charset="2"/>
                <a:buNone/>
              </a:pPr>
              <a:r>
                <a:rPr lang="en-US" altLang="zh-CN" sz="2000" b="1" dirty="0">
                  <a:solidFill>
                    <a:srgbClr val="FF0000"/>
                  </a:solidFill>
                  <a:latin typeface="Courier New" panose="02070309020205020404" pitchFamily="49" charset="0"/>
                  <a:ea typeface="宋体" panose="02010600030101010101" pitchFamily="2" charset="-122"/>
                  <a:sym typeface="Symbol" panose="05050102010706020507" pitchFamily="18" charset="2"/>
                </a:rPr>
                <a:t>  *from_page_table=this_page;</a:t>
              </a:r>
            </a:p>
            <a:p>
              <a:pPr lvl="1" indent="0" algn="l" rtl="0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Font typeface="Wingdings" panose="05000000000000000000" pitchFamily="2" charset="2"/>
                <a:buNone/>
              </a:pPr>
              <a:r>
                <a:rPr lang="en-US" altLang="zh-CN" sz="2000" b="1" dirty="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sym typeface="Symbol" panose="05050102010706020507" pitchFamily="18" charset="2"/>
                </a:rPr>
                <a:t>  this_page -= LOW_MEM; this_page &gt;&gt;= 12;</a:t>
              </a:r>
            </a:p>
            <a:p>
              <a:pPr lvl="1" indent="0" algn="l" rtl="0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Font typeface="Wingdings" panose="05000000000000000000" pitchFamily="2" charset="2"/>
                <a:buNone/>
              </a:pPr>
              <a:r>
                <a:rPr lang="en-US" altLang="zh-CN" sz="2000" b="1" dirty="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sym typeface="Symbol" panose="05050102010706020507" pitchFamily="18" charset="2"/>
                </a:rPr>
                <a:t>  mem_map[this_page]++; }</a:t>
              </a:r>
            </a:p>
          </p:txBody>
        </p:sp>
        <p:sp>
          <p:nvSpPr>
            <p:cNvPr id="22589" name="AutoShape 72"/>
            <p:cNvSpPr/>
            <p:nvPr/>
          </p:nvSpPr>
          <p:spPr>
            <a:xfrm rot="10800000">
              <a:off x="0" y="0"/>
              <a:ext cx="1905000" cy="533400"/>
            </a:xfrm>
            <a:prstGeom prst="wedgeRoundRectCallout">
              <a:avLst>
                <a:gd name="adj1" fmla="val -22500"/>
                <a:gd name="adj2" fmla="val -89287"/>
                <a:gd name="adj3" fmla="val 16667"/>
              </a:avLst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anchor="t" anchorCtr="0"/>
            <a:lstStyle/>
            <a:p>
              <a:pPr algn="ctr">
                <a:spcBef>
                  <a:spcPct val="50000"/>
                </a:spcBef>
                <a:buClrTx/>
                <a:buFont typeface="Wingdings" panose="05000000000000000000" pitchFamily="2" charset="2"/>
              </a:pPr>
              <a:r>
                <a:rPr lang="en-US" altLang="zh-CN" sz="24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nr=1024!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8342313" y="4265613"/>
            <a:ext cx="3778250" cy="1200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buClrTx/>
              <a:buFontTx/>
            </a:pP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令新的页表内容与旧的页表内容一致。</a:t>
            </a:r>
            <a:endParaRPr lang="en-US" altLang="zh-CN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buClrTx/>
              <a:buFontTx/>
            </a:pP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循环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1024</a:t>
            </a: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次将新旧页表中的所有页框属性置为只读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/>
          </p:cNvSpPr>
          <p:nvPr>
            <p:ph type="title"/>
          </p:nvPr>
        </p:nvSpPr>
        <p:spPr>
          <a:xfrm>
            <a:off x="762000" y="304800"/>
            <a:ext cx="8229600" cy="676275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程序、虚拟内存</a:t>
            </a:r>
            <a:r>
              <a:rPr lang="en-US" altLang="zh-CN" dirty="0">
                <a:sym typeface="Symbol" panose="05050102010706020507" pitchFamily="18" charset="2"/>
              </a:rPr>
              <a:t>+</a:t>
            </a:r>
            <a:r>
              <a:rPr lang="zh-CN" altLang="en-US" dirty="0">
                <a:sym typeface="Symbol" panose="05050102010706020507" pitchFamily="18" charset="2"/>
              </a:rPr>
              <a:t>物理内存的样子</a:t>
            </a:r>
          </a:p>
        </p:txBody>
      </p:sp>
      <p:sp>
        <p:nvSpPr>
          <p:cNvPr id="24578" name="Text Box 14"/>
          <p:cNvSpPr txBox="1"/>
          <p:nvPr/>
        </p:nvSpPr>
        <p:spPr>
          <a:xfrm>
            <a:off x="7162800" y="4724400"/>
            <a:ext cx="6858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  <a:buClrTx/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16M</a:t>
            </a:r>
          </a:p>
        </p:txBody>
      </p:sp>
      <p:sp>
        <p:nvSpPr>
          <p:cNvPr id="24579" name="Rectangle 8"/>
          <p:cNvSpPr/>
          <p:nvPr/>
        </p:nvSpPr>
        <p:spPr>
          <a:xfrm>
            <a:off x="5715000" y="4724400"/>
            <a:ext cx="1447800" cy="11271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>
              <a:spcBef>
                <a:spcPct val="50000"/>
              </a:spcBef>
              <a:buClrTx/>
              <a:buFont typeface="Wingdings" panose="05000000000000000000" pitchFamily="2" charset="2"/>
            </a:pP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80" name="Text Box 9"/>
          <p:cNvSpPr txBox="1"/>
          <p:nvPr/>
        </p:nvSpPr>
        <p:spPr>
          <a:xfrm>
            <a:off x="5334000" y="5927725"/>
            <a:ext cx="21336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>
              <a:spcBef>
                <a:spcPct val="50000"/>
              </a:spcBef>
              <a:buClrTx/>
              <a:buFont typeface="Wingdings" panose="05000000000000000000" pitchFamily="2" charset="2"/>
            </a:pPr>
            <a:r>
              <a:rPr lang="zh-CN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物理内存空间</a:t>
            </a:r>
          </a:p>
        </p:txBody>
      </p:sp>
      <p:sp>
        <p:nvSpPr>
          <p:cNvPr id="24581" name="Text Box 12"/>
          <p:cNvSpPr txBox="1"/>
          <p:nvPr/>
        </p:nvSpPr>
        <p:spPr>
          <a:xfrm>
            <a:off x="7162800" y="5546725"/>
            <a:ext cx="4572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  <a:buClrTx/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582" name="Freeform 40"/>
          <p:cNvSpPr/>
          <p:nvPr/>
        </p:nvSpPr>
        <p:spPr>
          <a:xfrm>
            <a:off x="5638800" y="2819400"/>
            <a:ext cx="609600" cy="10668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0" t="0" r="0" b="0"/>
            <a:pathLst>
              <a:path w="432" h="768">
                <a:moveTo>
                  <a:pt x="0" y="768"/>
                </a:moveTo>
                <a:cubicBezTo>
                  <a:pt x="36" y="592"/>
                  <a:pt x="72" y="416"/>
                  <a:pt x="144" y="288"/>
                </a:cubicBezTo>
                <a:cubicBezTo>
                  <a:pt x="216" y="160"/>
                  <a:pt x="324" y="80"/>
                  <a:pt x="432" y="0"/>
                </a:cubicBezTo>
              </a:path>
            </a:pathLst>
          </a:custGeom>
          <a:noFill/>
          <a:ln w="76200" cap="flat" cmpd="sng">
            <a:solidFill>
              <a:schemeClr val="tx1"/>
            </a:solidFill>
            <a:prstDash val="solid"/>
            <a:miter/>
            <a:headEnd type="oval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4583" name="Group 51"/>
          <p:cNvGrpSpPr/>
          <p:nvPr/>
        </p:nvGrpSpPr>
        <p:grpSpPr>
          <a:xfrm>
            <a:off x="6248400" y="1752600"/>
            <a:ext cx="2895600" cy="1981200"/>
            <a:chOff x="0" y="0"/>
            <a:chExt cx="1824" cy="1248"/>
          </a:xfrm>
        </p:grpSpPr>
        <p:sp>
          <p:nvSpPr>
            <p:cNvPr id="24584" name="Text Box 41"/>
            <p:cNvSpPr txBox="1"/>
            <p:nvPr/>
          </p:nvSpPr>
          <p:spPr>
            <a:xfrm>
              <a:off x="48" y="912"/>
              <a:ext cx="86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  <a:buClrTx/>
                <a:buFont typeface="Wingdings" panose="05000000000000000000" pitchFamily="2" charset="2"/>
              </a:pPr>
              <a:r>
                <a: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进程</a:t>
              </a:r>
              <a:r>
                <a: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页表</a:t>
              </a:r>
            </a:p>
          </p:txBody>
        </p:sp>
        <p:sp>
          <p:nvSpPr>
            <p:cNvPr id="24585" name="Rectangle 42"/>
            <p:cNvSpPr/>
            <p:nvPr/>
          </p:nvSpPr>
          <p:spPr>
            <a:xfrm>
              <a:off x="48" y="672"/>
              <a:ext cx="816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spcBef>
                  <a:spcPct val="50000"/>
                </a:spcBef>
                <a:buClrTx/>
                <a:buFont typeface="Wingdings" panose="05000000000000000000" pitchFamily="2" charset="2"/>
              </a:pP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586" name="AutoShape 43"/>
            <p:cNvSpPr/>
            <p:nvPr/>
          </p:nvSpPr>
          <p:spPr>
            <a:xfrm>
              <a:off x="0" y="0"/>
              <a:ext cx="1824" cy="1248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spcBef>
                  <a:spcPct val="50000"/>
                </a:spcBef>
                <a:buClrTx/>
                <a:buFont typeface="Wingdings" panose="05000000000000000000" pitchFamily="2" charset="2"/>
              </a:pP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587" name="Text Box 44"/>
            <p:cNvSpPr txBox="1"/>
            <p:nvPr/>
          </p:nvSpPr>
          <p:spPr>
            <a:xfrm>
              <a:off x="48" y="384"/>
              <a:ext cx="86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  <a:buClrTx/>
                <a:buFont typeface="Wingdings" panose="05000000000000000000" pitchFamily="2" charset="2"/>
              </a:pPr>
              <a:r>
                <a: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进程</a:t>
              </a:r>
              <a:r>
                <a: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页表</a:t>
              </a:r>
            </a:p>
          </p:txBody>
        </p:sp>
        <p:sp>
          <p:nvSpPr>
            <p:cNvPr id="24588" name="Rectangle 45"/>
            <p:cNvSpPr/>
            <p:nvPr/>
          </p:nvSpPr>
          <p:spPr>
            <a:xfrm>
              <a:off x="48" y="144"/>
              <a:ext cx="864" cy="24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spcBef>
                  <a:spcPct val="50000"/>
                </a:spcBef>
                <a:buClrTx/>
                <a:buFont typeface="Wingdings" panose="05000000000000000000" pitchFamily="2" charset="2"/>
              </a:pP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589" name="Rectangle 46"/>
            <p:cNvSpPr/>
            <p:nvPr/>
          </p:nvSpPr>
          <p:spPr>
            <a:xfrm>
              <a:off x="1200" y="336"/>
              <a:ext cx="480" cy="480"/>
            </a:xfrm>
            <a:prstGeom prst="rect">
              <a:avLst/>
            </a:prstGeom>
            <a:solidFill>
              <a:srgbClr val="FF66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spcBef>
                  <a:spcPct val="50000"/>
                </a:spcBef>
                <a:buClrTx/>
                <a:buFont typeface="Wingdings" panose="05000000000000000000" pitchFamily="2" charset="2"/>
              </a:pP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590" name="Text Box 47"/>
            <p:cNvSpPr txBox="1"/>
            <p:nvPr/>
          </p:nvSpPr>
          <p:spPr>
            <a:xfrm>
              <a:off x="1056" y="864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>
                <a:spcBef>
                  <a:spcPct val="50000"/>
                </a:spcBef>
                <a:buClrTx/>
                <a:buFont typeface="Wingdings" panose="05000000000000000000" pitchFamily="2" charset="2"/>
              </a:pPr>
              <a:r>
                <a:rPr lang="zh-CN" altLang="zh-CN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内存页</a:t>
              </a:r>
            </a:p>
          </p:txBody>
        </p:sp>
        <p:sp>
          <p:nvSpPr>
            <p:cNvPr id="24591" name="Freeform 48"/>
            <p:cNvSpPr/>
            <p:nvPr/>
          </p:nvSpPr>
          <p:spPr>
            <a:xfrm>
              <a:off x="720" y="240"/>
              <a:ext cx="480" cy="3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6" y="96"/>
                </a:cxn>
                <a:cxn ang="0">
                  <a:pos x="480" y="336"/>
                </a:cxn>
              </a:cxnLst>
              <a:rect l="0" t="0" r="0" b="0"/>
              <a:pathLst>
                <a:path w="480" h="336">
                  <a:moveTo>
                    <a:pt x="0" y="0"/>
                  </a:moveTo>
                  <a:cubicBezTo>
                    <a:pt x="128" y="20"/>
                    <a:pt x="256" y="40"/>
                    <a:pt x="336" y="96"/>
                  </a:cubicBezTo>
                  <a:cubicBezTo>
                    <a:pt x="416" y="152"/>
                    <a:pt x="448" y="244"/>
                    <a:pt x="480" y="336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miter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2" name="Freeform 49"/>
            <p:cNvSpPr/>
            <p:nvPr/>
          </p:nvSpPr>
          <p:spPr>
            <a:xfrm>
              <a:off x="720" y="576"/>
              <a:ext cx="480" cy="240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1979" y="192"/>
                </a:cxn>
                <a:cxn ang="0">
                  <a:pos x="3551" y="0"/>
                </a:cxn>
              </a:cxnLst>
              <a:rect l="0" t="0" r="0" b="0"/>
              <a:pathLst>
                <a:path w="432" h="240">
                  <a:moveTo>
                    <a:pt x="0" y="240"/>
                  </a:moveTo>
                  <a:cubicBezTo>
                    <a:pt x="84" y="236"/>
                    <a:pt x="168" y="232"/>
                    <a:pt x="240" y="192"/>
                  </a:cubicBezTo>
                  <a:cubicBezTo>
                    <a:pt x="312" y="152"/>
                    <a:pt x="372" y="76"/>
                    <a:pt x="432" y="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miter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593" name="组合 53"/>
          <p:cNvGrpSpPr/>
          <p:nvPr/>
        </p:nvGrpSpPr>
        <p:grpSpPr>
          <a:xfrm>
            <a:off x="152400" y="990600"/>
            <a:ext cx="5943600" cy="5715000"/>
            <a:chOff x="0" y="0"/>
            <a:chExt cx="5943600" cy="5715000"/>
          </a:xfrm>
        </p:grpSpPr>
        <p:grpSp>
          <p:nvGrpSpPr>
            <p:cNvPr id="24594" name="Group 38"/>
            <p:cNvGrpSpPr/>
            <p:nvPr/>
          </p:nvGrpSpPr>
          <p:grpSpPr>
            <a:xfrm>
              <a:off x="0" y="0"/>
              <a:ext cx="5943600" cy="5715000"/>
              <a:chOff x="0" y="0"/>
              <a:chExt cx="3744" cy="3600"/>
            </a:xfrm>
          </p:grpSpPr>
          <p:sp>
            <p:nvSpPr>
              <p:cNvPr id="24595" name="Rectangle 6"/>
              <p:cNvSpPr/>
              <p:nvPr/>
            </p:nvSpPr>
            <p:spPr>
              <a:xfrm>
                <a:off x="1824" y="48"/>
                <a:ext cx="1200" cy="3206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spcBef>
                    <a:spcPct val="50000"/>
                  </a:spcBef>
                  <a:buClrTx/>
                  <a:buFont typeface="Wingdings" panose="05000000000000000000" pitchFamily="2" charset="2"/>
                </a:pPr>
                <a:endParaRPr lang="zh-CN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596" name="Rectangle 7"/>
              <p:cNvSpPr/>
              <p:nvPr/>
            </p:nvSpPr>
            <p:spPr>
              <a:xfrm>
                <a:off x="240" y="2822"/>
                <a:ext cx="1104" cy="432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spcBef>
                    <a:spcPct val="50000"/>
                  </a:spcBef>
                  <a:buClrTx/>
                  <a:buFont typeface="Wingdings" panose="05000000000000000000" pitchFamily="2" charset="2"/>
                </a:pPr>
                <a:endParaRPr lang="zh-CN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597" name="Text Box 10"/>
              <p:cNvSpPr txBox="1"/>
              <p:nvPr/>
            </p:nvSpPr>
            <p:spPr>
              <a:xfrm>
                <a:off x="1728" y="3350"/>
                <a:ext cx="134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 algn="ctr">
                  <a:spcBef>
                    <a:spcPct val="50000"/>
                  </a:spcBef>
                  <a:buClrTx/>
                  <a:buFont typeface="Wingdings" panose="05000000000000000000" pitchFamily="2" charset="2"/>
                </a:pPr>
                <a:r>
                  <a:rPr lang="zh-CN" altLang="zh-CN" sz="20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虚拟内存</a:t>
                </a:r>
              </a:p>
            </p:txBody>
          </p:sp>
          <p:sp>
            <p:nvSpPr>
              <p:cNvPr id="24598" name="Text Box 11"/>
              <p:cNvSpPr txBox="1"/>
              <p:nvPr/>
            </p:nvSpPr>
            <p:spPr>
              <a:xfrm>
                <a:off x="3024" y="3120"/>
                <a:ext cx="28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  <a:buClrTx/>
                  <a:buFont typeface="Wingdings" panose="05000000000000000000" pitchFamily="2" charset="2"/>
                </a:pPr>
                <a:r>
                  <a:rPr lang="en-US" altLang="zh-CN" sz="2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24599" name="Text Box 13"/>
              <p:cNvSpPr txBox="1"/>
              <p:nvPr/>
            </p:nvSpPr>
            <p:spPr>
              <a:xfrm>
                <a:off x="3072" y="0"/>
                <a:ext cx="43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  <a:buClrTx/>
                  <a:buFont typeface="Wingdings" panose="05000000000000000000" pitchFamily="2" charset="2"/>
                </a:pPr>
                <a:r>
                  <a:rPr lang="en-US" altLang="zh-CN" sz="2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4G</a:t>
                </a:r>
              </a:p>
            </p:txBody>
          </p:sp>
          <p:sp>
            <p:nvSpPr>
              <p:cNvPr id="24600" name="Text Box 15"/>
              <p:cNvSpPr txBox="1"/>
              <p:nvPr/>
            </p:nvSpPr>
            <p:spPr>
              <a:xfrm>
                <a:off x="390" y="2910"/>
                <a:ext cx="76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 algn="ctr">
                  <a:spcBef>
                    <a:spcPct val="50000"/>
                  </a:spcBef>
                  <a:buClrTx/>
                  <a:buFont typeface="Wingdings" panose="05000000000000000000" pitchFamily="2" charset="2"/>
                </a:pPr>
                <a:r>
                  <a:rPr lang="en-US" altLang="zh-CN" sz="20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GDT</a:t>
                </a:r>
              </a:p>
            </p:txBody>
          </p:sp>
          <p:sp>
            <p:nvSpPr>
              <p:cNvPr id="24601" name="Rectangle 16"/>
              <p:cNvSpPr/>
              <p:nvPr/>
            </p:nvSpPr>
            <p:spPr>
              <a:xfrm>
                <a:off x="240" y="2160"/>
                <a:ext cx="1104" cy="432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spcBef>
                    <a:spcPct val="50000"/>
                  </a:spcBef>
                  <a:buClrTx/>
                  <a:buFont typeface="Wingdings" panose="05000000000000000000" pitchFamily="2" charset="2"/>
                </a:pPr>
                <a:endParaRPr lang="zh-CN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02" name="Text Box 17"/>
              <p:cNvSpPr txBox="1"/>
              <p:nvPr/>
            </p:nvSpPr>
            <p:spPr>
              <a:xfrm>
                <a:off x="432" y="2246"/>
                <a:ext cx="76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 algn="ctr">
                  <a:spcBef>
                    <a:spcPct val="50000"/>
                  </a:spcBef>
                  <a:buClrTx/>
                  <a:buFont typeface="Wingdings" panose="05000000000000000000" pitchFamily="2" charset="2"/>
                </a:pPr>
                <a:r>
                  <a:rPr lang="en-US" altLang="zh-CN" sz="20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LDT</a:t>
                </a:r>
              </a:p>
            </p:txBody>
          </p:sp>
          <p:sp>
            <p:nvSpPr>
              <p:cNvPr id="24603" name="Rectangle 18"/>
              <p:cNvSpPr/>
              <p:nvPr/>
            </p:nvSpPr>
            <p:spPr>
              <a:xfrm>
                <a:off x="240" y="1392"/>
                <a:ext cx="1104" cy="432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spcBef>
                    <a:spcPct val="50000"/>
                  </a:spcBef>
                  <a:buClrTx/>
                  <a:buFont typeface="Wingdings" panose="05000000000000000000" pitchFamily="2" charset="2"/>
                </a:pPr>
                <a:endParaRPr lang="zh-CN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04" name="Text Box 19"/>
              <p:cNvSpPr txBox="1"/>
              <p:nvPr/>
            </p:nvSpPr>
            <p:spPr>
              <a:xfrm>
                <a:off x="432" y="1488"/>
                <a:ext cx="76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 algn="ctr">
                  <a:spcBef>
                    <a:spcPct val="50000"/>
                  </a:spcBef>
                  <a:buClrTx/>
                  <a:buFont typeface="Wingdings" panose="05000000000000000000" pitchFamily="2" charset="2"/>
                </a:pPr>
                <a:r>
                  <a:rPr lang="en-US" altLang="zh-CN" sz="20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LDT</a:t>
                </a:r>
              </a:p>
            </p:txBody>
          </p:sp>
          <p:sp>
            <p:nvSpPr>
              <p:cNvPr id="24605" name="Text Box 20"/>
              <p:cNvSpPr txBox="1"/>
              <p:nvPr/>
            </p:nvSpPr>
            <p:spPr>
              <a:xfrm>
                <a:off x="0" y="2592"/>
                <a:ext cx="76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 algn="ctr">
                  <a:spcBef>
                    <a:spcPct val="50000"/>
                  </a:spcBef>
                  <a:buClrTx/>
                  <a:buFont typeface="Wingdings" panose="05000000000000000000" pitchFamily="2" charset="2"/>
                </a:pPr>
                <a:r>
                  <a:rPr lang="zh-CN" altLang="zh-CN" sz="2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内核</a:t>
                </a:r>
              </a:p>
            </p:txBody>
          </p:sp>
          <p:sp>
            <p:nvSpPr>
              <p:cNvPr id="24606" name="Text Box 21"/>
              <p:cNvSpPr txBox="1"/>
              <p:nvPr/>
            </p:nvSpPr>
            <p:spPr>
              <a:xfrm>
                <a:off x="48" y="1920"/>
                <a:ext cx="76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 algn="ctr">
                  <a:spcBef>
                    <a:spcPct val="50000"/>
                  </a:spcBef>
                  <a:buClrTx/>
                  <a:buFont typeface="Wingdings" panose="05000000000000000000" pitchFamily="2" charset="2"/>
                </a:pPr>
                <a:r>
                  <a:rPr lang="zh-CN" alt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进程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24607" name="Text Box 22"/>
              <p:cNvSpPr txBox="1"/>
              <p:nvPr/>
            </p:nvSpPr>
            <p:spPr>
              <a:xfrm>
                <a:off x="48" y="1152"/>
                <a:ext cx="76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 algn="ctr">
                  <a:spcBef>
                    <a:spcPct val="50000"/>
                  </a:spcBef>
                  <a:buClrTx/>
                  <a:buFont typeface="Wingdings" panose="05000000000000000000" pitchFamily="2" charset="2"/>
                </a:pPr>
                <a:r>
                  <a:rPr lang="zh-CN" alt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进程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24608" name="Text Box 23"/>
              <p:cNvSpPr txBox="1"/>
              <p:nvPr/>
            </p:nvSpPr>
            <p:spPr>
              <a:xfrm>
                <a:off x="3024" y="1440"/>
                <a:ext cx="720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  <a:buClrTx/>
                  <a:buFont typeface="Wingdings" panose="05000000000000000000" pitchFamily="2" charset="2"/>
                </a:pPr>
                <a:r>
                  <a:rPr lang="en-US" altLang="zh-CN" sz="2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128M</a:t>
                </a:r>
              </a:p>
            </p:txBody>
          </p:sp>
          <p:sp>
            <p:nvSpPr>
              <p:cNvPr id="24609" name="Text Box 24"/>
              <p:cNvSpPr txBox="1"/>
              <p:nvPr/>
            </p:nvSpPr>
            <p:spPr>
              <a:xfrm>
                <a:off x="3024" y="2304"/>
                <a:ext cx="43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  <a:buClrTx/>
                  <a:buFont typeface="Wingdings" panose="05000000000000000000" pitchFamily="2" charset="2"/>
                </a:pPr>
                <a:r>
                  <a:rPr lang="en-US" altLang="zh-CN" sz="2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64M</a:t>
                </a:r>
              </a:p>
            </p:txBody>
          </p:sp>
          <p:sp>
            <p:nvSpPr>
              <p:cNvPr id="24610" name="Rectangle 26"/>
              <p:cNvSpPr/>
              <p:nvPr/>
            </p:nvSpPr>
            <p:spPr>
              <a:xfrm>
                <a:off x="1824" y="2448"/>
                <a:ext cx="1200" cy="854"/>
              </a:xfrm>
              <a:prstGeom prst="rect">
                <a:avLst/>
              </a:prstGeom>
              <a:solidFill>
                <a:schemeClr val="folHlink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spcBef>
                    <a:spcPct val="50000"/>
                  </a:spcBef>
                  <a:buClrTx/>
                  <a:buFont typeface="Wingdings" panose="05000000000000000000" pitchFamily="2" charset="2"/>
                </a:pPr>
                <a:endParaRPr lang="zh-CN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11" name="Rectangle 27"/>
              <p:cNvSpPr/>
              <p:nvPr/>
            </p:nvSpPr>
            <p:spPr>
              <a:xfrm>
                <a:off x="1824" y="1536"/>
                <a:ext cx="1200" cy="902"/>
              </a:xfrm>
              <a:prstGeom prst="rect">
                <a:avLst/>
              </a:prstGeom>
              <a:solidFill>
                <a:schemeClr val="hlink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spcBef>
                    <a:spcPct val="50000"/>
                  </a:spcBef>
                  <a:buClrTx/>
                  <a:buFont typeface="Wingdings" panose="05000000000000000000" pitchFamily="2" charset="2"/>
                </a:pPr>
                <a:endParaRPr lang="zh-CN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12" name="Line 28"/>
              <p:cNvSpPr/>
              <p:nvPr/>
            </p:nvSpPr>
            <p:spPr>
              <a:xfrm>
                <a:off x="1344" y="1392"/>
                <a:ext cx="480" cy="14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oval" w="med" len="med"/>
                <a:tailEnd type="triangle" w="med" len="med"/>
              </a:ln>
            </p:spPr>
          </p:sp>
          <p:sp>
            <p:nvSpPr>
              <p:cNvPr id="24613" name="Line 29"/>
              <p:cNvSpPr/>
              <p:nvPr/>
            </p:nvSpPr>
            <p:spPr>
              <a:xfrm>
                <a:off x="1344" y="1824"/>
                <a:ext cx="480" cy="62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oval" w="med" len="med"/>
                <a:tailEnd type="triangle" w="med" len="med"/>
              </a:ln>
            </p:spPr>
          </p:sp>
          <p:sp>
            <p:nvSpPr>
              <p:cNvPr id="24614" name="Line 30"/>
              <p:cNvSpPr/>
              <p:nvPr/>
            </p:nvSpPr>
            <p:spPr>
              <a:xfrm>
                <a:off x="1344" y="2160"/>
                <a:ext cx="480" cy="288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oval" w="med" len="med"/>
                <a:tailEnd type="triangle" w="med" len="med"/>
              </a:ln>
            </p:spPr>
          </p:sp>
          <p:sp>
            <p:nvSpPr>
              <p:cNvPr id="24615" name="Line 31"/>
              <p:cNvSpPr/>
              <p:nvPr/>
            </p:nvSpPr>
            <p:spPr>
              <a:xfrm>
                <a:off x="1344" y="2592"/>
                <a:ext cx="480" cy="71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oval" w="med" len="med"/>
                <a:tailEnd type="triangle" w="med" len="med"/>
              </a:ln>
            </p:spPr>
          </p:sp>
          <p:sp>
            <p:nvSpPr>
              <p:cNvPr id="24616" name="Line 32"/>
              <p:cNvSpPr/>
              <p:nvPr/>
            </p:nvSpPr>
            <p:spPr>
              <a:xfrm>
                <a:off x="1344" y="3254"/>
                <a:ext cx="480" cy="48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oval" w="med" len="med"/>
                <a:tailEnd type="triangle" w="med" len="med"/>
              </a:ln>
            </p:spPr>
          </p:sp>
          <p:sp>
            <p:nvSpPr>
              <p:cNvPr id="24617" name="Line 33"/>
              <p:cNvSpPr/>
              <p:nvPr/>
            </p:nvSpPr>
            <p:spPr>
              <a:xfrm flipV="1">
                <a:off x="1344" y="2448"/>
                <a:ext cx="480" cy="37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oval" w="med" len="med"/>
                <a:tailEnd type="triangle" w="med" len="med"/>
              </a:ln>
            </p:spPr>
          </p:sp>
        </p:grpSp>
        <p:sp>
          <p:nvSpPr>
            <p:cNvPr id="24618" name="Rectangle 18"/>
            <p:cNvSpPr/>
            <p:nvPr/>
          </p:nvSpPr>
          <p:spPr>
            <a:xfrm>
              <a:off x="381000" y="1371600"/>
              <a:ext cx="1752600" cy="381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spcBef>
                  <a:spcPct val="50000"/>
                </a:spcBef>
                <a:buClrTx/>
                <a:buFont typeface="Wingdings" panose="05000000000000000000" pitchFamily="2" charset="2"/>
              </a:pP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619" name="Text Box 19"/>
            <p:cNvSpPr txBox="1"/>
            <p:nvPr/>
          </p:nvSpPr>
          <p:spPr>
            <a:xfrm>
              <a:off x="685800" y="1352550"/>
              <a:ext cx="1219200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>
                <a:spcBef>
                  <a:spcPct val="50000"/>
                </a:spcBef>
                <a:buClrTx/>
                <a:buFont typeface="Wingdings" panose="05000000000000000000" pitchFamily="2" charset="2"/>
              </a:pPr>
              <a:r>
                <a: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LDT[1]</a:t>
              </a:r>
            </a:p>
          </p:txBody>
        </p:sp>
        <p:sp>
          <p:nvSpPr>
            <p:cNvPr id="24620" name="Text Box 22"/>
            <p:cNvSpPr txBox="1"/>
            <p:nvPr/>
          </p:nvSpPr>
          <p:spPr>
            <a:xfrm>
              <a:off x="76200" y="609600"/>
              <a:ext cx="1219200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>
                <a:spcBef>
                  <a:spcPct val="50000"/>
                </a:spcBef>
                <a:buClrTx/>
                <a:buFont typeface="Wingdings" panose="05000000000000000000" pitchFamily="2" charset="2"/>
              </a:pPr>
              <a:r>
                <a:rPr lang="zh-CN" altLang="en-US" sz="20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进程</a:t>
              </a:r>
              <a:r>
                <a:rPr lang="en-US" altLang="zh-CN" sz="20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4621" name="Line 28"/>
            <p:cNvSpPr/>
            <p:nvPr/>
          </p:nvSpPr>
          <p:spPr>
            <a:xfrm>
              <a:off x="2133600" y="1752600"/>
              <a:ext cx="762000" cy="68580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triangle" w="med" len="med"/>
            </a:ln>
          </p:spPr>
        </p:sp>
        <p:sp>
          <p:nvSpPr>
            <p:cNvPr id="24622" name="Rectangle 27"/>
            <p:cNvSpPr/>
            <p:nvPr/>
          </p:nvSpPr>
          <p:spPr>
            <a:xfrm>
              <a:off x="2895600" y="990600"/>
              <a:ext cx="1905000" cy="1431925"/>
            </a:xfrm>
            <a:prstGeom prst="rect">
              <a:avLst/>
            </a:prstGeom>
            <a:solidFill>
              <a:srgbClr val="7575D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spcBef>
                  <a:spcPct val="50000"/>
                </a:spcBef>
                <a:buClrTx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623" name="Line 28"/>
            <p:cNvSpPr/>
            <p:nvPr/>
          </p:nvSpPr>
          <p:spPr>
            <a:xfrm flipV="1">
              <a:off x="2133600" y="990600"/>
              <a:ext cx="762000" cy="38100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triangle" w="med" len="med"/>
            </a:ln>
          </p:spPr>
        </p:sp>
        <p:sp>
          <p:nvSpPr>
            <p:cNvPr id="24624" name="Text Box 23"/>
            <p:cNvSpPr txBox="1"/>
            <p:nvPr/>
          </p:nvSpPr>
          <p:spPr>
            <a:xfrm>
              <a:off x="4800600" y="838200"/>
              <a:ext cx="1143000" cy="4000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  <a:buClrTx/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192M</a:t>
              </a:r>
            </a:p>
          </p:txBody>
        </p:sp>
        <p:sp>
          <p:nvSpPr>
            <p:cNvPr id="24625" name="Rectangle 18"/>
            <p:cNvSpPr/>
            <p:nvPr/>
          </p:nvSpPr>
          <p:spPr>
            <a:xfrm>
              <a:off x="381000" y="990600"/>
              <a:ext cx="1752600" cy="381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spcBef>
                  <a:spcPct val="50000"/>
                </a:spcBef>
                <a:buClrTx/>
                <a:buFont typeface="Wingdings" panose="05000000000000000000" pitchFamily="2" charset="2"/>
              </a:pP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626" name="Text Box 19"/>
            <p:cNvSpPr txBox="1"/>
            <p:nvPr/>
          </p:nvSpPr>
          <p:spPr>
            <a:xfrm>
              <a:off x="685800" y="971550"/>
              <a:ext cx="1219200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>
                <a:spcBef>
                  <a:spcPct val="50000"/>
                </a:spcBef>
                <a:buClrTx/>
                <a:buFont typeface="Wingdings" panose="05000000000000000000" pitchFamily="2" charset="2"/>
              </a:pPr>
              <a:r>
                <a: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LDT[2]</a:t>
              </a:r>
            </a:p>
          </p:txBody>
        </p:sp>
        <p:sp>
          <p:nvSpPr>
            <p:cNvPr id="24627" name="Line 28"/>
            <p:cNvSpPr/>
            <p:nvPr/>
          </p:nvSpPr>
          <p:spPr>
            <a:xfrm>
              <a:off x="2133600" y="1371600"/>
              <a:ext cx="762000" cy="106680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oval" w="med" len="med"/>
              <a:tailEnd type="triangle" w="med" len="med"/>
            </a:ln>
          </p:spPr>
        </p:sp>
        <p:sp>
          <p:nvSpPr>
            <p:cNvPr id="24628" name="Line 28"/>
            <p:cNvSpPr/>
            <p:nvPr/>
          </p:nvSpPr>
          <p:spPr>
            <a:xfrm>
              <a:off x="2133600" y="990600"/>
              <a:ext cx="76200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oval" w="med" len="med"/>
              <a:tailEnd type="triangle" w="med" len="med"/>
            </a:ln>
          </p:spPr>
        </p:sp>
      </p:grpSp>
      <p:sp>
        <p:nvSpPr>
          <p:cNvPr id="24629" name="Rectangle 127" descr="70%"/>
          <p:cNvSpPr/>
          <p:nvPr/>
        </p:nvSpPr>
        <p:spPr>
          <a:xfrm>
            <a:off x="3048000" y="4419600"/>
            <a:ext cx="1905000" cy="228600"/>
          </a:xfrm>
          <a:prstGeom prst="rect">
            <a:avLst/>
          </a:prstGeom>
          <a:blipFill rotWithShape="0">
            <a:blip r:embed="rId2"/>
          </a:blip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>
              <a:spcBef>
                <a:spcPct val="50000"/>
              </a:spcBef>
              <a:buClrTx/>
              <a:buFont typeface="Wingdings" panose="05000000000000000000" pitchFamily="2" charset="2"/>
            </a:pP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630" name="Rectangle 127" descr="70%"/>
          <p:cNvSpPr/>
          <p:nvPr/>
        </p:nvSpPr>
        <p:spPr>
          <a:xfrm>
            <a:off x="5715000" y="5410200"/>
            <a:ext cx="1447800" cy="228600"/>
          </a:xfrm>
          <a:prstGeom prst="rect">
            <a:avLst/>
          </a:prstGeom>
          <a:blipFill rotWithShape="0">
            <a:blip r:embed="rId2"/>
          </a:blip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>
              <a:spcBef>
                <a:spcPct val="50000"/>
              </a:spcBef>
              <a:buClrTx/>
              <a:buFont typeface="Wingdings" panose="05000000000000000000" pitchFamily="2" charset="2"/>
            </a:pP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631" name="Rectangle 127" descr="70%"/>
          <p:cNvSpPr/>
          <p:nvPr/>
        </p:nvSpPr>
        <p:spPr>
          <a:xfrm>
            <a:off x="3048000" y="2819400"/>
            <a:ext cx="1905000" cy="228600"/>
          </a:xfrm>
          <a:prstGeom prst="rect">
            <a:avLst/>
          </a:prstGeom>
          <a:blipFill rotWithShape="0">
            <a:blip r:embed="rId2"/>
          </a:blip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>
              <a:spcBef>
                <a:spcPct val="50000"/>
              </a:spcBef>
              <a:buClrTx/>
              <a:buFont typeface="Wingdings" panose="05000000000000000000" pitchFamily="2" charset="2"/>
            </a:pP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632" name="Line 37"/>
          <p:cNvSpPr/>
          <p:nvPr/>
        </p:nvSpPr>
        <p:spPr>
          <a:xfrm>
            <a:off x="4800600" y="2895600"/>
            <a:ext cx="1524000" cy="266700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triangle" w="med" len="med"/>
          </a:ln>
        </p:spPr>
      </p:sp>
      <p:sp>
        <p:nvSpPr>
          <p:cNvPr id="24633" name="Line 35"/>
          <p:cNvSpPr/>
          <p:nvPr/>
        </p:nvSpPr>
        <p:spPr>
          <a:xfrm>
            <a:off x="4800600" y="4572000"/>
            <a:ext cx="1447800" cy="99060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triangle" w="med" len="med"/>
          </a:ln>
        </p:spPr>
      </p:sp>
      <p:sp>
        <p:nvSpPr>
          <p:cNvPr id="24634" name="Rectangle 126" descr="50%"/>
          <p:cNvSpPr/>
          <p:nvPr/>
        </p:nvSpPr>
        <p:spPr>
          <a:xfrm>
            <a:off x="3048000" y="4038600"/>
            <a:ext cx="1905000" cy="228600"/>
          </a:xfrm>
          <a:prstGeom prst="rect">
            <a:avLst/>
          </a:prstGeom>
          <a:blipFill rotWithShape="0">
            <a:blip r:embed="rId3"/>
          </a:blip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>
              <a:spcBef>
                <a:spcPct val="50000"/>
              </a:spcBef>
              <a:buClrTx/>
              <a:buFont typeface="Wingdings" panose="05000000000000000000" pitchFamily="2" charset="2"/>
            </a:pP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635" name="Rectangle 126" descr="50%"/>
          <p:cNvSpPr/>
          <p:nvPr/>
        </p:nvSpPr>
        <p:spPr>
          <a:xfrm>
            <a:off x="3048000" y="2438400"/>
            <a:ext cx="1905000" cy="228600"/>
          </a:xfrm>
          <a:prstGeom prst="rect">
            <a:avLst/>
          </a:prstGeom>
          <a:blipFill rotWithShape="0">
            <a:blip r:embed="rId3"/>
          </a:blip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>
              <a:spcBef>
                <a:spcPct val="50000"/>
              </a:spcBef>
              <a:buClrTx/>
              <a:buFont typeface="Wingdings" panose="05000000000000000000" pitchFamily="2" charset="2"/>
            </a:pP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636" name="Rectangle 126" descr="50%"/>
          <p:cNvSpPr/>
          <p:nvPr/>
        </p:nvSpPr>
        <p:spPr>
          <a:xfrm>
            <a:off x="5715000" y="4953000"/>
            <a:ext cx="1447800" cy="228600"/>
          </a:xfrm>
          <a:prstGeom prst="rect">
            <a:avLst/>
          </a:prstGeom>
          <a:blipFill rotWithShape="0">
            <a:blip r:embed="rId3"/>
          </a:blip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>
              <a:spcBef>
                <a:spcPct val="50000"/>
              </a:spcBef>
              <a:buClrTx/>
              <a:buFont typeface="Wingdings" panose="05000000000000000000" pitchFamily="2" charset="2"/>
            </a:pP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637" name="Line 34"/>
          <p:cNvSpPr/>
          <p:nvPr/>
        </p:nvSpPr>
        <p:spPr>
          <a:xfrm>
            <a:off x="4800600" y="4191000"/>
            <a:ext cx="1524000" cy="91440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triangle" w="med" len="med"/>
          </a:ln>
        </p:spPr>
      </p:sp>
      <p:sp>
        <p:nvSpPr>
          <p:cNvPr id="24638" name="Line 36"/>
          <p:cNvSpPr/>
          <p:nvPr/>
        </p:nvSpPr>
        <p:spPr>
          <a:xfrm>
            <a:off x="4800600" y="2590800"/>
            <a:ext cx="1524000" cy="251460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triangle" w="med" len="med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1" name="Group 38"/>
          <p:cNvGrpSpPr/>
          <p:nvPr/>
        </p:nvGrpSpPr>
        <p:grpSpPr>
          <a:xfrm>
            <a:off x="0" y="1203325"/>
            <a:ext cx="6324600" cy="2622550"/>
            <a:chOff x="0" y="0"/>
            <a:chExt cx="3984" cy="1652"/>
          </a:xfrm>
        </p:grpSpPr>
        <p:sp>
          <p:nvSpPr>
            <p:cNvPr id="25602" name="Rectangle 6"/>
            <p:cNvSpPr/>
            <p:nvPr/>
          </p:nvSpPr>
          <p:spPr>
            <a:xfrm>
              <a:off x="2064" y="0"/>
              <a:ext cx="1200" cy="154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spcBef>
                  <a:spcPct val="50000"/>
                </a:spcBef>
                <a:buClrTx/>
                <a:buFont typeface="Wingdings" panose="05000000000000000000" pitchFamily="2" charset="2"/>
              </a:pP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03" name="Text Box 11"/>
            <p:cNvSpPr txBox="1"/>
            <p:nvPr/>
          </p:nvSpPr>
          <p:spPr>
            <a:xfrm>
              <a:off x="3264" y="1402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  <a:buClrTx/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5604" name="Text Box 22"/>
            <p:cNvSpPr txBox="1"/>
            <p:nvPr/>
          </p:nvSpPr>
          <p:spPr>
            <a:xfrm>
              <a:off x="0" y="38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>
                <a:spcBef>
                  <a:spcPct val="50000"/>
                </a:spcBef>
                <a:buClrTx/>
                <a:buFont typeface="Wingdings" panose="05000000000000000000" pitchFamily="2" charset="2"/>
              </a:pPr>
              <a:r>
                <a:rPr lang="zh-CN" altLang="en-US" sz="20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进程</a:t>
              </a:r>
              <a:r>
                <a:rPr lang="en-US" altLang="zh-CN" sz="20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5605" name="Text Box 23"/>
            <p:cNvSpPr txBox="1"/>
            <p:nvPr/>
          </p:nvSpPr>
          <p:spPr>
            <a:xfrm>
              <a:off x="3264" y="336"/>
              <a:ext cx="720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  <a:buClrTx/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128M</a:t>
              </a:r>
            </a:p>
          </p:txBody>
        </p:sp>
        <p:sp>
          <p:nvSpPr>
            <p:cNvPr id="25606" name="Text Box 24"/>
            <p:cNvSpPr txBox="1"/>
            <p:nvPr/>
          </p:nvSpPr>
          <p:spPr>
            <a:xfrm>
              <a:off x="3264" y="1200"/>
              <a:ext cx="4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  <a:buClrTx/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64M</a:t>
              </a:r>
            </a:p>
          </p:txBody>
        </p:sp>
        <p:sp>
          <p:nvSpPr>
            <p:cNvPr id="25607" name="Rectangle 27"/>
            <p:cNvSpPr/>
            <p:nvPr/>
          </p:nvSpPr>
          <p:spPr>
            <a:xfrm>
              <a:off x="2064" y="432"/>
              <a:ext cx="1200" cy="902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spcBef>
                  <a:spcPct val="50000"/>
                </a:spcBef>
                <a:buClrTx/>
                <a:buFont typeface="Wingdings" panose="05000000000000000000" pitchFamily="2" charset="2"/>
              </a:pP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08" name="Line 28"/>
            <p:cNvSpPr/>
            <p:nvPr/>
          </p:nvSpPr>
          <p:spPr>
            <a:xfrm>
              <a:off x="1584" y="288"/>
              <a:ext cx="480" cy="1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oval" w="med" len="med"/>
              <a:tailEnd type="triangle" w="med" len="med"/>
            </a:ln>
          </p:spPr>
        </p:sp>
        <p:sp>
          <p:nvSpPr>
            <p:cNvPr id="25609" name="Line 29"/>
            <p:cNvSpPr/>
            <p:nvPr/>
          </p:nvSpPr>
          <p:spPr>
            <a:xfrm>
              <a:off x="1584" y="528"/>
              <a:ext cx="480" cy="81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oval" w="med" len="med"/>
              <a:tailEnd type="triangle" w="med" len="med"/>
            </a:ln>
          </p:spPr>
        </p:sp>
        <p:sp>
          <p:nvSpPr>
            <p:cNvPr id="25610" name="Rectangle 18"/>
            <p:cNvSpPr/>
            <p:nvPr/>
          </p:nvSpPr>
          <p:spPr>
            <a:xfrm>
              <a:off x="1200" y="288"/>
              <a:ext cx="384" cy="24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spcBef>
                  <a:spcPct val="50000"/>
                </a:spcBef>
                <a:buClrTx/>
                <a:buFont typeface="Wingdings" panose="05000000000000000000" pitchFamily="2" charset="2"/>
              </a:pP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11" name="Text Box 17"/>
            <p:cNvSpPr txBox="1"/>
            <p:nvPr/>
          </p:nvSpPr>
          <p:spPr>
            <a:xfrm>
              <a:off x="960" y="48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>
                <a:spcBef>
                  <a:spcPct val="50000"/>
                </a:spcBef>
                <a:buClrTx/>
                <a:buFont typeface="Wingdings" panose="05000000000000000000" pitchFamily="2" charset="2"/>
              </a:pPr>
              <a:r>
                <a: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LDT</a:t>
              </a:r>
            </a:p>
          </p:txBody>
        </p:sp>
      </p:grpSp>
      <p:sp>
        <p:nvSpPr>
          <p:cNvPr id="25612" name="Rectangle 2"/>
          <p:cNvSpPr>
            <a:spLocks noGrp="1"/>
          </p:cNvSpPr>
          <p:nvPr>
            <p:ph type="title"/>
          </p:nvPr>
        </p:nvSpPr>
        <p:spPr>
          <a:xfrm>
            <a:off x="838200" y="304800"/>
            <a:ext cx="8229600" cy="676275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dirty="0">
                <a:sym typeface="Symbol" panose="05050102010706020507" pitchFamily="18" charset="2"/>
              </a:rPr>
              <a:t>*p=7? </a:t>
            </a:r>
            <a:r>
              <a:rPr lang="zh-CN" altLang="en-US" dirty="0">
                <a:sym typeface="Symbol" panose="05050102010706020507" pitchFamily="18" charset="2"/>
              </a:rPr>
              <a:t>父进程</a:t>
            </a:r>
            <a:r>
              <a:rPr lang="en-US" altLang="zh-CN" dirty="0">
                <a:sym typeface="Symbol" panose="05050102010706020507" pitchFamily="18" charset="2"/>
              </a:rPr>
              <a:t>*p=7</a:t>
            </a:r>
            <a:r>
              <a:rPr lang="zh-CN" altLang="en-US" dirty="0">
                <a:sym typeface="Symbol" panose="05050102010706020507" pitchFamily="18" charset="2"/>
              </a:rPr>
              <a:t>、子进程</a:t>
            </a:r>
            <a:r>
              <a:rPr lang="en-US" altLang="zh-CN" dirty="0">
                <a:sym typeface="Symbol" panose="05050102010706020507" pitchFamily="18" charset="2"/>
              </a:rPr>
              <a:t>*p=8?</a:t>
            </a:r>
            <a:endParaRPr lang="zh-CN" altLang="en-US" dirty="0">
              <a:sym typeface="Symbol" panose="05050102010706020507" pitchFamily="18" charset="2"/>
            </a:endParaRPr>
          </a:p>
        </p:txBody>
      </p:sp>
      <p:grpSp>
        <p:nvGrpSpPr>
          <p:cNvPr id="25613" name="Group 68"/>
          <p:cNvGrpSpPr/>
          <p:nvPr/>
        </p:nvGrpSpPr>
        <p:grpSpPr>
          <a:xfrm>
            <a:off x="6858000" y="1203325"/>
            <a:ext cx="1371600" cy="2559050"/>
            <a:chOff x="0" y="0"/>
            <a:chExt cx="1104" cy="2958"/>
          </a:xfrm>
        </p:grpSpPr>
        <p:sp>
          <p:nvSpPr>
            <p:cNvPr id="25614" name="Rectangle 45"/>
            <p:cNvSpPr/>
            <p:nvPr/>
          </p:nvSpPr>
          <p:spPr>
            <a:xfrm>
              <a:off x="0" y="0"/>
              <a:ext cx="1104" cy="249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spcBef>
                  <a:spcPct val="50000"/>
                </a:spcBef>
                <a:buClrTx/>
                <a:buFont typeface="Wingdings" panose="05000000000000000000" pitchFamily="2" charset="2"/>
              </a:pPr>
              <a:endParaRPr lang="zh-CN" altLang="zh-CN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15" name="Rectangle 53"/>
            <p:cNvSpPr/>
            <p:nvPr/>
          </p:nvSpPr>
          <p:spPr>
            <a:xfrm>
              <a:off x="0" y="427"/>
              <a:ext cx="1104" cy="245"/>
            </a:xfrm>
            <a:prstGeom prst="rect">
              <a:avLst/>
            </a:prstGeom>
            <a:solidFill>
              <a:srgbClr val="FF66CC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spcBef>
                  <a:spcPct val="50000"/>
                </a:spcBef>
                <a:buClrTx/>
                <a:buFont typeface="Wingdings" panose="05000000000000000000" pitchFamily="2" charset="2"/>
              </a:pPr>
              <a:endParaRPr lang="zh-CN" altLang="zh-CN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16" name="Rectangle 54"/>
            <p:cNvSpPr/>
            <p:nvPr/>
          </p:nvSpPr>
          <p:spPr>
            <a:xfrm>
              <a:off x="0" y="1832"/>
              <a:ext cx="1104" cy="232"/>
            </a:xfrm>
            <a:prstGeom prst="rect">
              <a:avLst/>
            </a:prstGeom>
            <a:solidFill>
              <a:srgbClr val="FF66CC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spcBef>
                  <a:spcPct val="50000"/>
                </a:spcBef>
                <a:buClrTx/>
                <a:buFont typeface="Wingdings" panose="05000000000000000000" pitchFamily="2" charset="2"/>
              </a:pPr>
              <a:endParaRPr lang="zh-CN" altLang="zh-CN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17" name="Text Box 55"/>
            <p:cNvSpPr txBox="1"/>
            <p:nvPr/>
          </p:nvSpPr>
          <p:spPr>
            <a:xfrm>
              <a:off x="0" y="2496"/>
              <a:ext cx="1104" cy="46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>
                <a:spcBef>
                  <a:spcPct val="50000"/>
                </a:spcBef>
                <a:buClrTx/>
                <a:buFont typeface="Wingdings" panose="05000000000000000000" pitchFamily="2" charset="2"/>
              </a:pPr>
              <a:r>
                <a:rPr lang="zh-CN" altLang="zh-CN" sz="20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物理内存</a:t>
              </a:r>
            </a:p>
          </p:txBody>
        </p:sp>
      </p:grpSp>
      <p:grpSp>
        <p:nvGrpSpPr>
          <p:cNvPr id="25618" name="Group 13"/>
          <p:cNvGrpSpPr/>
          <p:nvPr/>
        </p:nvGrpSpPr>
        <p:grpSpPr>
          <a:xfrm>
            <a:off x="228600" y="1943100"/>
            <a:ext cx="1524000" cy="555625"/>
            <a:chOff x="0" y="0"/>
            <a:chExt cx="1584" cy="528"/>
          </a:xfrm>
        </p:grpSpPr>
        <p:sp>
          <p:nvSpPr>
            <p:cNvPr id="25619" name="Rectangle 14"/>
            <p:cNvSpPr/>
            <p:nvPr/>
          </p:nvSpPr>
          <p:spPr>
            <a:xfrm>
              <a:off x="0" y="0"/>
              <a:ext cx="1584" cy="52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spcBef>
                  <a:spcPct val="50000"/>
                </a:spcBef>
                <a:buClrTx/>
                <a:buFont typeface="Wingdings" panose="05000000000000000000" pitchFamily="2" charset="2"/>
              </a:pP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20" name="Text Box 17"/>
            <p:cNvSpPr txBox="1"/>
            <p:nvPr/>
          </p:nvSpPr>
          <p:spPr>
            <a:xfrm>
              <a:off x="284" y="21"/>
              <a:ext cx="924" cy="43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120000"/>
                </a:lnSpc>
                <a:buClrTx/>
                <a:buFont typeface="Wingdings" panose="05000000000000000000" pitchFamily="2" charset="2"/>
              </a:pPr>
              <a:r>
                <a:rPr lang="zh-CN" altLang="en-US" sz="20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*</a:t>
              </a:r>
              <a:r>
                <a:rPr lang="en-US" altLang="zh-CN" sz="20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 = 7</a:t>
              </a:r>
            </a:p>
          </p:txBody>
        </p:sp>
      </p:grpSp>
      <p:grpSp>
        <p:nvGrpSpPr>
          <p:cNvPr id="25621" name="组合 41"/>
          <p:cNvGrpSpPr/>
          <p:nvPr/>
        </p:nvGrpSpPr>
        <p:grpSpPr>
          <a:xfrm>
            <a:off x="4648200" y="2574925"/>
            <a:ext cx="1295400" cy="609600"/>
            <a:chOff x="0" y="0"/>
            <a:chExt cx="1295400" cy="609600"/>
          </a:xfrm>
        </p:grpSpPr>
        <p:sp>
          <p:nvSpPr>
            <p:cNvPr id="25622" name="矩形 42"/>
            <p:cNvSpPr/>
            <p:nvPr/>
          </p:nvSpPr>
          <p:spPr>
            <a:xfrm>
              <a:off x="0" y="304800"/>
              <a:ext cx="1295400" cy="304800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>
                <a:spcBef>
                  <a:spcPct val="50000"/>
                </a:spcBef>
                <a:buClrTx/>
                <a:buFont typeface="Wingdings" panose="05000000000000000000" pitchFamily="2" charset="2"/>
              </a:pP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23" name="矩形 43"/>
            <p:cNvSpPr/>
            <p:nvPr/>
          </p:nvSpPr>
          <p:spPr>
            <a:xfrm>
              <a:off x="0" y="0"/>
              <a:ext cx="1295400" cy="304800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>
                <a:spcBef>
                  <a:spcPct val="50000"/>
                </a:spcBef>
                <a:buClrTx/>
                <a:buFont typeface="Wingdings" panose="05000000000000000000" pitchFamily="2" charset="2"/>
              </a:pP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5624" name="组合 45"/>
          <p:cNvGrpSpPr/>
          <p:nvPr/>
        </p:nvGrpSpPr>
        <p:grpSpPr>
          <a:xfrm>
            <a:off x="5791200" y="1676400"/>
            <a:ext cx="1066800" cy="1371600"/>
            <a:chOff x="0" y="0"/>
            <a:chExt cx="1066800" cy="1371602"/>
          </a:xfrm>
        </p:grpSpPr>
        <p:sp>
          <p:nvSpPr>
            <p:cNvPr id="25625" name="Line 41"/>
            <p:cNvSpPr/>
            <p:nvPr/>
          </p:nvSpPr>
          <p:spPr>
            <a:xfrm flipV="1">
              <a:off x="0" y="1219202"/>
              <a:ext cx="1066800" cy="15240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5626" name="Line 41"/>
            <p:cNvSpPr/>
            <p:nvPr/>
          </p:nvSpPr>
          <p:spPr>
            <a:xfrm flipV="1">
              <a:off x="0" y="0"/>
              <a:ext cx="1066800" cy="1066801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25627" name="Text Box 39"/>
          <p:cNvSpPr txBox="1"/>
          <p:nvPr/>
        </p:nvSpPr>
        <p:spPr>
          <a:xfrm>
            <a:off x="228600" y="1584325"/>
            <a:ext cx="1905000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  <a:buClrTx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p = 0x300</a:t>
            </a:r>
          </a:p>
        </p:txBody>
      </p:sp>
      <p:sp>
        <p:nvSpPr>
          <p:cNvPr id="25628" name="Text Box 39"/>
          <p:cNvSpPr txBox="1"/>
          <p:nvPr/>
        </p:nvSpPr>
        <p:spPr>
          <a:xfrm>
            <a:off x="3048000" y="2574925"/>
            <a:ext cx="19812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  <a:buClrTx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0x00400300</a:t>
            </a:r>
          </a:p>
        </p:txBody>
      </p:sp>
      <p:sp>
        <p:nvSpPr>
          <p:cNvPr id="25629" name="Text Box 39"/>
          <p:cNvSpPr txBox="1"/>
          <p:nvPr/>
        </p:nvSpPr>
        <p:spPr>
          <a:xfrm>
            <a:off x="8216900" y="2727325"/>
            <a:ext cx="19812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  <a:buClrTx/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0x0007300</a:t>
            </a:r>
          </a:p>
        </p:txBody>
      </p:sp>
      <p:sp>
        <p:nvSpPr>
          <p:cNvPr id="19487" name="矩形 145"/>
          <p:cNvSpPr/>
          <p:nvPr/>
        </p:nvSpPr>
        <p:spPr>
          <a:xfrm>
            <a:off x="6858000" y="2730500"/>
            <a:ext cx="762000" cy="584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  <a:buClrTx/>
              <a:buFont typeface="Wingdings" panose="05000000000000000000" pitchFamily="2" charset="2"/>
            </a:pPr>
            <a:r>
              <a:rPr lang="en-US" altLang="zh-CN" sz="32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endParaRPr lang="zh-CN" altLang="en-US" sz="32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5631" name="Group 38"/>
          <p:cNvGrpSpPr/>
          <p:nvPr/>
        </p:nvGrpSpPr>
        <p:grpSpPr>
          <a:xfrm>
            <a:off x="0" y="3805238"/>
            <a:ext cx="6324600" cy="2622550"/>
            <a:chOff x="0" y="0"/>
            <a:chExt cx="3984" cy="1652"/>
          </a:xfrm>
        </p:grpSpPr>
        <p:sp>
          <p:nvSpPr>
            <p:cNvPr id="25632" name="Rectangle 6"/>
            <p:cNvSpPr/>
            <p:nvPr/>
          </p:nvSpPr>
          <p:spPr>
            <a:xfrm>
              <a:off x="2064" y="0"/>
              <a:ext cx="1200" cy="154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spcBef>
                  <a:spcPct val="50000"/>
                </a:spcBef>
                <a:buClrTx/>
                <a:buFont typeface="Wingdings" panose="05000000000000000000" pitchFamily="2" charset="2"/>
              </a:pP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33" name="Text Box 11"/>
            <p:cNvSpPr txBox="1"/>
            <p:nvPr/>
          </p:nvSpPr>
          <p:spPr>
            <a:xfrm>
              <a:off x="3264" y="1402"/>
              <a:ext cx="2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  <a:buClrTx/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5634" name="Text Box 22"/>
            <p:cNvSpPr txBox="1"/>
            <p:nvPr/>
          </p:nvSpPr>
          <p:spPr>
            <a:xfrm>
              <a:off x="0" y="38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>
                <a:spcBef>
                  <a:spcPct val="50000"/>
                </a:spcBef>
                <a:buClrTx/>
                <a:buFont typeface="Wingdings" panose="05000000000000000000" pitchFamily="2" charset="2"/>
              </a:pPr>
              <a:r>
                <a:rPr lang="zh-CN" altLang="en-US" sz="20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进程</a:t>
              </a:r>
              <a:r>
                <a:rPr lang="en-US" altLang="zh-CN" sz="20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5635" name="Text Box 23"/>
            <p:cNvSpPr txBox="1"/>
            <p:nvPr/>
          </p:nvSpPr>
          <p:spPr>
            <a:xfrm>
              <a:off x="3264" y="336"/>
              <a:ext cx="720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  <a:buClrTx/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192M</a:t>
              </a:r>
            </a:p>
          </p:txBody>
        </p:sp>
        <p:sp>
          <p:nvSpPr>
            <p:cNvPr id="25636" name="Text Box 24"/>
            <p:cNvSpPr txBox="1"/>
            <p:nvPr/>
          </p:nvSpPr>
          <p:spPr>
            <a:xfrm>
              <a:off x="3264" y="1200"/>
              <a:ext cx="576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  <a:buClrTx/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128M</a:t>
              </a:r>
            </a:p>
          </p:txBody>
        </p:sp>
        <p:sp>
          <p:nvSpPr>
            <p:cNvPr id="25637" name="Rectangle 27"/>
            <p:cNvSpPr/>
            <p:nvPr/>
          </p:nvSpPr>
          <p:spPr>
            <a:xfrm>
              <a:off x="2064" y="432"/>
              <a:ext cx="1200" cy="902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spcBef>
                  <a:spcPct val="50000"/>
                </a:spcBef>
                <a:buClrTx/>
                <a:buFont typeface="Wingdings" panose="05000000000000000000" pitchFamily="2" charset="2"/>
              </a:pP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38" name="Line 28"/>
            <p:cNvSpPr/>
            <p:nvPr/>
          </p:nvSpPr>
          <p:spPr>
            <a:xfrm>
              <a:off x="1584" y="288"/>
              <a:ext cx="480" cy="1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oval" w="med" len="med"/>
              <a:tailEnd type="triangle" w="med" len="med"/>
            </a:ln>
          </p:spPr>
        </p:sp>
        <p:sp>
          <p:nvSpPr>
            <p:cNvPr id="25639" name="Line 29"/>
            <p:cNvSpPr/>
            <p:nvPr/>
          </p:nvSpPr>
          <p:spPr>
            <a:xfrm>
              <a:off x="1584" y="528"/>
              <a:ext cx="480" cy="81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oval" w="med" len="med"/>
              <a:tailEnd type="triangle" w="med" len="med"/>
            </a:ln>
          </p:spPr>
        </p:sp>
        <p:sp>
          <p:nvSpPr>
            <p:cNvPr id="25640" name="Rectangle 18"/>
            <p:cNvSpPr/>
            <p:nvPr/>
          </p:nvSpPr>
          <p:spPr>
            <a:xfrm>
              <a:off x="1200" y="288"/>
              <a:ext cx="384" cy="24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spcBef>
                  <a:spcPct val="50000"/>
                </a:spcBef>
                <a:buClrTx/>
                <a:buFont typeface="Wingdings" panose="05000000000000000000" pitchFamily="2" charset="2"/>
              </a:pP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41" name="Text Box 17"/>
            <p:cNvSpPr txBox="1"/>
            <p:nvPr/>
          </p:nvSpPr>
          <p:spPr>
            <a:xfrm>
              <a:off x="960" y="48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>
                <a:spcBef>
                  <a:spcPct val="50000"/>
                </a:spcBef>
                <a:buClrTx/>
                <a:buFont typeface="Wingdings" panose="05000000000000000000" pitchFamily="2" charset="2"/>
              </a:pPr>
              <a:r>
                <a: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LDT</a:t>
              </a:r>
            </a:p>
          </p:txBody>
        </p:sp>
      </p:grpSp>
      <p:grpSp>
        <p:nvGrpSpPr>
          <p:cNvPr id="25642" name="Group 68"/>
          <p:cNvGrpSpPr/>
          <p:nvPr/>
        </p:nvGrpSpPr>
        <p:grpSpPr>
          <a:xfrm>
            <a:off x="6553200" y="3805238"/>
            <a:ext cx="1371600" cy="2559050"/>
            <a:chOff x="0" y="0"/>
            <a:chExt cx="1104" cy="2958"/>
          </a:xfrm>
        </p:grpSpPr>
        <p:sp>
          <p:nvSpPr>
            <p:cNvPr id="25643" name="Rectangle 45"/>
            <p:cNvSpPr/>
            <p:nvPr/>
          </p:nvSpPr>
          <p:spPr>
            <a:xfrm>
              <a:off x="0" y="0"/>
              <a:ext cx="1104" cy="249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spcBef>
                  <a:spcPct val="50000"/>
                </a:spcBef>
                <a:buClrTx/>
                <a:buFont typeface="Wingdings" panose="05000000000000000000" pitchFamily="2" charset="2"/>
              </a:pPr>
              <a:endParaRPr lang="zh-CN" altLang="zh-CN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44" name="Rectangle 53"/>
            <p:cNvSpPr/>
            <p:nvPr/>
          </p:nvSpPr>
          <p:spPr>
            <a:xfrm>
              <a:off x="0" y="427"/>
              <a:ext cx="1104" cy="245"/>
            </a:xfrm>
            <a:prstGeom prst="rect">
              <a:avLst/>
            </a:prstGeom>
            <a:solidFill>
              <a:srgbClr val="FF66CC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spcBef>
                  <a:spcPct val="50000"/>
                </a:spcBef>
                <a:buClrTx/>
                <a:buFont typeface="Wingdings" panose="05000000000000000000" pitchFamily="2" charset="2"/>
              </a:pPr>
              <a:endParaRPr lang="zh-CN" altLang="zh-CN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45" name="Rectangle 54"/>
            <p:cNvSpPr/>
            <p:nvPr/>
          </p:nvSpPr>
          <p:spPr>
            <a:xfrm>
              <a:off x="0" y="1832"/>
              <a:ext cx="1104" cy="232"/>
            </a:xfrm>
            <a:prstGeom prst="rect">
              <a:avLst/>
            </a:prstGeom>
            <a:solidFill>
              <a:srgbClr val="FF66CC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spcBef>
                  <a:spcPct val="50000"/>
                </a:spcBef>
                <a:buClrTx/>
                <a:buFont typeface="Wingdings" panose="05000000000000000000" pitchFamily="2" charset="2"/>
              </a:pPr>
              <a:endParaRPr lang="zh-CN" altLang="zh-CN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46" name="Text Box 55"/>
            <p:cNvSpPr txBox="1"/>
            <p:nvPr/>
          </p:nvSpPr>
          <p:spPr>
            <a:xfrm>
              <a:off x="0" y="2496"/>
              <a:ext cx="1104" cy="46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>
                <a:spcBef>
                  <a:spcPct val="50000"/>
                </a:spcBef>
                <a:buClrTx/>
                <a:buFont typeface="Wingdings" panose="05000000000000000000" pitchFamily="2" charset="2"/>
              </a:pPr>
              <a:r>
                <a:rPr lang="zh-CN" altLang="zh-CN" sz="20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物理内存</a:t>
              </a:r>
            </a:p>
          </p:txBody>
        </p:sp>
      </p:grpSp>
      <p:grpSp>
        <p:nvGrpSpPr>
          <p:cNvPr id="25647" name="Group 13"/>
          <p:cNvGrpSpPr/>
          <p:nvPr/>
        </p:nvGrpSpPr>
        <p:grpSpPr>
          <a:xfrm>
            <a:off x="228600" y="4545013"/>
            <a:ext cx="1524000" cy="550862"/>
            <a:chOff x="0" y="0"/>
            <a:chExt cx="1584" cy="338"/>
          </a:xfrm>
        </p:grpSpPr>
        <p:sp>
          <p:nvSpPr>
            <p:cNvPr id="25648" name="Rectangle 14"/>
            <p:cNvSpPr/>
            <p:nvPr/>
          </p:nvSpPr>
          <p:spPr>
            <a:xfrm>
              <a:off x="0" y="0"/>
              <a:ext cx="1584" cy="33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spcBef>
                  <a:spcPct val="50000"/>
                </a:spcBef>
                <a:buClrTx/>
                <a:buFont typeface="Wingdings" panose="05000000000000000000" pitchFamily="2" charset="2"/>
              </a:pP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49" name="Text Box 17"/>
            <p:cNvSpPr txBox="1"/>
            <p:nvPr/>
          </p:nvSpPr>
          <p:spPr>
            <a:xfrm>
              <a:off x="284" y="21"/>
              <a:ext cx="924" cy="26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120000"/>
                </a:lnSpc>
                <a:buClrTx/>
                <a:buFont typeface="Wingdings" panose="05000000000000000000" pitchFamily="2" charset="2"/>
              </a:pPr>
              <a:r>
                <a:rPr lang="zh-CN" altLang="en-US" sz="20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*</a:t>
              </a:r>
              <a:r>
                <a:rPr lang="en-US" altLang="zh-CN" sz="20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 = 8</a:t>
              </a:r>
            </a:p>
          </p:txBody>
        </p:sp>
      </p:grpSp>
      <p:grpSp>
        <p:nvGrpSpPr>
          <p:cNvPr id="25650" name="组合 195"/>
          <p:cNvGrpSpPr/>
          <p:nvPr/>
        </p:nvGrpSpPr>
        <p:grpSpPr>
          <a:xfrm>
            <a:off x="4648200" y="5176838"/>
            <a:ext cx="1295400" cy="609600"/>
            <a:chOff x="0" y="0"/>
            <a:chExt cx="1295400" cy="609600"/>
          </a:xfrm>
        </p:grpSpPr>
        <p:sp>
          <p:nvSpPr>
            <p:cNvPr id="25651" name="矩形 196"/>
            <p:cNvSpPr/>
            <p:nvPr/>
          </p:nvSpPr>
          <p:spPr>
            <a:xfrm>
              <a:off x="0" y="304800"/>
              <a:ext cx="1295400" cy="304800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>
                <a:spcBef>
                  <a:spcPct val="50000"/>
                </a:spcBef>
                <a:buClrTx/>
                <a:buFont typeface="Wingdings" panose="05000000000000000000" pitchFamily="2" charset="2"/>
              </a:pP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52" name="矩形 197"/>
            <p:cNvSpPr/>
            <p:nvPr/>
          </p:nvSpPr>
          <p:spPr>
            <a:xfrm>
              <a:off x="0" y="0"/>
              <a:ext cx="1295400" cy="304800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>
                <a:spcBef>
                  <a:spcPct val="50000"/>
                </a:spcBef>
                <a:buClrTx/>
                <a:buFont typeface="Wingdings" panose="05000000000000000000" pitchFamily="2" charset="2"/>
              </a:pP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5653" name="组合 198"/>
          <p:cNvGrpSpPr/>
          <p:nvPr/>
        </p:nvGrpSpPr>
        <p:grpSpPr>
          <a:xfrm>
            <a:off x="5791200" y="4278313"/>
            <a:ext cx="1066800" cy="1371600"/>
            <a:chOff x="0" y="0"/>
            <a:chExt cx="1066800" cy="1371602"/>
          </a:xfrm>
        </p:grpSpPr>
        <p:sp>
          <p:nvSpPr>
            <p:cNvPr id="25654" name="Line 41"/>
            <p:cNvSpPr/>
            <p:nvPr/>
          </p:nvSpPr>
          <p:spPr>
            <a:xfrm flipV="1">
              <a:off x="0" y="1219202"/>
              <a:ext cx="1066800" cy="15240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5655" name="Line 41"/>
            <p:cNvSpPr/>
            <p:nvPr/>
          </p:nvSpPr>
          <p:spPr>
            <a:xfrm flipV="1">
              <a:off x="0" y="0"/>
              <a:ext cx="1066800" cy="1066801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25656" name="Text Box 39"/>
          <p:cNvSpPr txBox="1"/>
          <p:nvPr/>
        </p:nvSpPr>
        <p:spPr>
          <a:xfrm>
            <a:off x="228600" y="4186238"/>
            <a:ext cx="1905000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  <a:buClrTx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p = 0x300</a:t>
            </a:r>
          </a:p>
        </p:txBody>
      </p:sp>
      <p:sp>
        <p:nvSpPr>
          <p:cNvPr id="25657" name="Text Box 39"/>
          <p:cNvSpPr txBox="1"/>
          <p:nvPr/>
        </p:nvSpPr>
        <p:spPr>
          <a:xfrm>
            <a:off x="3048000" y="5176838"/>
            <a:ext cx="19812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  <a:buClrTx/>
              <a:buFont typeface="Wingdings" panose="05000000000000000000" pitchFamily="2" charset="2"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0x00800300</a:t>
            </a:r>
          </a:p>
        </p:txBody>
      </p:sp>
      <p:sp>
        <p:nvSpPr>
          <p:cNvPr id="19515" name="Text Box 39"/>
          <p:cNvSpPr txBox="1"/>
          <p:nvPr/>
        </p:nvSpPr>
        <p:spPr>
          <a:xfrm>
            <a:off x="5397500" y="6156325"/>
            <a:ext cx="19812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  <a:buClrTx/>
              <a:buFont typeface="Wingdings" panose="05000000000000000000" pitchFamily="2" charset="2"/>
            </a:pP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0x000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r>
              <a:rPr lang="en-US" altLang="zh-CN" sz="2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300</a:t>
            </a:r>
          </a:p>
        </p:txBody>
      </p:sp>
      <p:sp>
        <p:nvSpPr>
          <p:cNvPr id="19516" name="矩形 204"/>
          <p:cNvSpPr/>
          <p:nvPr/>
        </p:nvSpPr>
        <p:spPr>
          <a:xfrm>
            <a:off x="6858000" y="5332413"/>
            <a:ext cx="762000" cy="584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  <a:buClrTx/>
              <a:buFont typeface="Wingdings" panose="05000000000000000000" pitchFamily="2" charset="2"/>
            </a:pPr>
            <a:r>
              <a:rPr lang="en-US" altLang="zh-CN" sz="32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endParaRPr lang="zh-CN" altLang="en-US" sz="32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9517" name="组合 208"/>
          <p:cNvGrpSpPr/>
          <p:nvPr/>
        </p:nvGrpSpPr>
        <p:grpSpPr>
          <a:xfrm>
            <a:off x="609600" y="2971800"/>
            <a:ext cx="1047750" cy="533400"/>
            <a:chOff x="0" y="0"/>
            <a:chExt cx="1047941" cy="533400"/>
          </a:xfrm>
        </p:grpSpPr>
        <p:sp>
          <p:nvSpPr>
            <p:cNvPr id="25661" name="下箭头 206"/>
            <p:cNvSpPr/>
            <p:nvPr/>
          </p:nvSpPr>
          <p:spPr>
            <a:xfrm>
              <a:off x="0" y="0"/>
              <a:ext cx="152400" cy="533400"/>
            </a:xfrm>
            <a:prstGeom prst="downArrow">
              <a:avLst>
                <a:gd name="adj1" fmla="val 50000"/>
                <a:gd name="adj2" fmla="val 49956"/>
              </a:avLst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>
                <a:spcBef>
                  <a:spcPct val="50000"/>
                </a:spcBef>
                <a:buClrTx/>
                <a:buFont typeface="Wingdings" panose="05000000000000000000" pitchFamily="2" charset="2"/>
              </a:pP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62" name="矩形 207"/>
            <p:cNvSpPr/>
            <p:nvPr/>
          </p:nvSpPr>
          <p:spPr>
            <a:xfrm>
              <a:off x="76200" y="0"/>
              <a:ext cx="971741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>
                <a:spcBef>
                  <a:spcPct val="50000"/>
                </a:spcBef>
                <a:buClrTx/>
                <a:buFont typeface="Wingdings" panose="05000000000000000000" pitchFamily="2" charset="2"/>
              </a:pP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fork()</a:t>
              </a:r>
              <a:endParaRPr lang="zh-CN" altLang="en-US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AutoShape 72"/>
          <p:cNvSpPr/>
          <p:nvPr/>
        </p:nvSpPr>
        <p:spPr>
          <a:xfrm rot="10800000">
            <a:off x="8915400" y="3273425"/>
            <a:ext cx="2286000" cy="488950"/>
          </a:xfrm>
          <a:prstGeom prst="wedgeRoundRectCallout">
            <a:avLst>
              <a:gd name="adj1" fmla="val 18333"/>
              <a:gd name="adj2" fmla="val -12306"/>
              <a:gd name="adj3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rot="10800000" anchor="t" anchorCtr="0"/>
          <a:lstStyle/>
          <a:p>
            <a:pPr algn="ctr">
              <a:spcBef>
                <a:spcPct val="50000"/>
              </a:spcBef>
              <a:buClrTx/>
              <a:buFont typeface="Wingdings" panose="05000000000000000000" pitchFamily="2" charset="2"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写时复制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9521" name="组合 217"/>
          <p:cNvGrpSpPr/>
          <p:nvPr/>
        </p:nvGrpSpPr>
        <p:grpSpPr>
          <a:xfrm>
            <a:off x="6248400" y="5481638"/>
            <a:ext cx="228600" cy="228600"/>
            <a:chOff x="0" y="0"/>
            <a:chExt cx="228600" cy="228600"/>
          </a:xfrm>
        </p:grpSpPr>
        <p:sp>
          <p:nvSpPr>
            <p:cNvPr id="25665" name="Line 41"/>
            <p:cNvSpPr/>
            <p:nvPr/>
          </p:nvSpPr>
          <p:spPr>
            <a:xfrm flipV="1">
              <a:off x="0" y="0"/>
              <a:ext cx="228600" cy="22860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66" name="Line 41"/>
            <p:cNvSpPr/>
            <p:nvPr/>
          </p:nvSpPr>
          <p:spPr>
            <a:xfrm flipH="1" flipV="1">
              <a:off x="0" y="0"/>
              <a:ext cx="228600" cy="22860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5667" name="矩形 220"/>
          <p:cNvSpPr/>
          <p:nvPr/>
        </p:nvSpPr>
        <p:spPr>
          <a:xfrm>
            <a:off x="3238500" y="863600"/>
            <a:ext cx="3581400" cy="7080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  <a:buClrTx/>
              <a:buFont typeface="Wingdings" panose="05000000000000000000" pitchFamily="2" charset="2"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只要段表和页表弄好，执行指令时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MMU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自动完成地址翻译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525" name="矩形 73"/>
          <p:cNvSpPr/>
          <p:nvPr/>
        </p:nvSpPr>
        <p:spPr>
          <a:xfrm>
            <a:off x="7924800" y="374650"/>
            <a:ext cx="2824163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spcBef>
                <a:spcPct val="50000"/>
              </a:spcBef>
              <a:buClrTx/>
              <a:buFont typeface="Wingdings" panose="05000000000000000000" pitchFamily="2" charset="2"/>
            </a:pP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读写内存 *</a:t>
            </a: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p=7</a:t>
            </a:r>
            <a:endParaRPr lang="zh-CN" altLang="en-US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9526" name="Group 70"/>
          <p:cNvGrpSpPr/>
          <p:nvPr/>
        </p:nvGrpSpPr>
        <p:grpSpPr>
          <a:xfrm>
            <a:off x="5753100" y="4948238"/>
            <a:ext cx="2171700" cy="646112"/>
            <a:chOff x="0" y="0"/>
            <a:chExt cx="3420" cy="1018"/>
          </a:xfrm>
        </p:grpSpPr>
        <p:sp>
          <p:nvSpPr>
            <p:cNvPr id="25670" name="Rectangle 54"/>
            <p:cNvSpPr/>
            <p:nvPr/>
          </p:nvSpPr>
          <p:spPr>
            <a:xfrm>
              <a:off x="1260" y="0"/>
              <a:ext cx="2160" cy="316"/>
            </a:xfrm>
            <a:prstGeom prst="rect">
              <a:avLst/>
            </a:prstGeom>
            <a:solidFill>
              <a:srgbClr val="FF66CC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spcBef>
                  <a:spcPct val="50000"/>
                </a:spcBef>
                <a:buClrTx/>
                <a:buFont typeface="Wingdings" panose="05000000000000000000" pitchFamily="2" charset="2"/>
              </a:pPr>
              <a:endParaRPr lang="zh-CN" altLang="zh-CN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71" name="Line 41"/>
            <p:cNvSpPr/>
            <p:nvPr/>
          </p:nvSpPr>
          <p:spPr>
            <a:xfrm flipV="1">
              <a:off x="0" y="178"/>
              <a:ext cx="1560" cy="84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19529" name="矩形 211"/>
          <p:cNvSpPr/>
          <p:nvPr/>
        </p:nvSpPr>
        <p:spPr>
          <a:xfrm>
            <a:off x="6858000" y="4719638"/>
            <a:ext cx="762000" cy="584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  <a:buClrTx/>
              <a:buFont typeface="Wingdings" panose="05000000000000000000" pitchFamily="2" charset="2"/>
            </a:pPr>
            <a:r>
              <a:rPr lang="en-US" altLang="zh-CN" sz="32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endParaRPr lang="zh-CN" altLang="en-US" sz="32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5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9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15" grpId="0" bldLvl="0"/>
      <p:bldP spid="19516" grpId="0" bldLvl="0"/>
      <p:bldP spid="2" grpId="0" animBg="1"/>
      <p:bldP spid="19525" grpId="0"/>
      <p:bldP spid="19529" grpId="0" bldLvl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3" descr="j02919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7063" y="0"/>
            <a:ext cx="1150937" cy="1219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Rectangle 4"/>
          <p:cNvSpPr/>
          <p:nvPr/>
        </p:nvSpPr>
        <p:spPr>
          <a:xfrm>
            <a:off x="228600" y="373063"/>
            <a:ext cx="2579688" cy="5397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ctr" eaLnBrk="0" hangingPunct="0">
              <a:buClrTx/>
              <a:buFontTx/>
            </a:pPr>
            <a:r>
              <a:rPr lang="en-US" altLang="zh-CN" b="1" dirty="0">
                <a:latin typeface="Arial Black" panose="020B0A04020102020204" pitchFamily="34" charset="0"/>
                <a:ea typeface="黑体" panose="02010609060101010101" pitchFamily="49" charset="-122"/>
              </a:rPr>
              <a:t>Linux fork()</a:t>
            </a:r>
          </a:p>
        </p:txBody>
      </p:sp>
      <p:sp>
        <p:nvSpPr>
          <p:cNvPr id="6147" name="Rectangle 2"/>
          <p:cNvSpPr/>
          <p:nvPr/>
        </p:nvSpPr>
        <p:spPr>
          <a:xfrm>
            <a:off x="3168650" y="277813"/>
            <a:ext cx="6380163" cy="57626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algn="ctr">
              <a:buClrTx/>
              <a:buFontTx/>
            </a:pPr>
            <a:r>
              <a:rPr lang="zh-CN" altLang="en-US" sz="3200" b="1" dirty="0">
                <a:solidFill>
                  <a:srgbClr val="0066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回顾：</a:t>
            </a:r>
            <a:r>
              <a:rPr lang="en-US" altLang="zh-CN" sz="3200" b="1" dirty="0">
                <a:solidFill>
                  <a:srgbClr val="0066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 </a:t>
            </a:r>
            <a:r>
              <a:rPr lang="zh-CN" altLang="en-US" sz="3200" b="1" dirty="0">
                <a:solidFill>
                  <a:srgbClr val="0066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进程操作</a:t>
            </a:r>
          </a:p>
        </p:txBody>
      </p:sp>
      <p:pic>
        <p:nvPicPr>
          <p:cNvPr id="6149" name="Picture 2"/>
          <p:cNvPicPr>
            <a:picLocks noChangeAspect="1"/>
          </p:cNvPicPr>
          <p:nvPr/>
        </p:nvPicPr>
        <p:blipFill>
          <a:blip r:embed="rId4"/>
          <a:srcRect l="4884" t="6737" r="3043" b="5029"/>
          <a:stretch>
            <a:fillRect/>
          </a:stretch>
        </p:blipFill>
        <p:spPr>
          <a:xfrm>
            <a:off x="0" y="1219200"/>
            <a:ext cx="7596188" cy="5032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7772400" y="1260475"/>
            <a:ext cx="4191000" cy="37846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）在语句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pid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=fork()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之前，只有一个进程在执行这段代码，但在这条语句之后，就变成两个进程在执行了，这两个进程完全相同。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）两个进程将要执行的下一条语句都是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if(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pid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&lt;0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）。在子进程中，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fork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函数返回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，在父进程中，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fork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返回新创建子进程的进程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ID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3" descr="j02919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7063" y="0"/>
            <a:ext cx="1150937" cy="1219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4" name="Rectangle 4"/>
          <p:cNvSpPr/>
          <p:nvPr/>
        </p:nvSpPr>
        <p:spPr>
          <a:xfrm>
            <a:off x="1752600" y="1350963"/>
            <a:ext cx="4343400" cy="5397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ctr" eaLnBrk="0" hangingPunct="0">
              <a:buClrTx/>
              <a:buFontTx/>
            </a:pPr>
            <a:r>
              <a:rPr lang="en-US" altLang="zh-CN" sz="2400" b="1" dirty="0">
                <a:latin typeface="Arial Black" panose="020B0A04020102020204" pitchFamily="34" charset="0"/>
                <a:ea typeface="黑体" panose="02010609060101010101" pitchFamily="49" charset="-122"/>
              </a:rPr>
              <a:t>Linux execve()</a:t>
            </a:r>
          </a:p>
        </p:txBody>
      </p:sp>
      <p:sp>
        <p:nvSpPr>
          <p:cNvPr id="8195" name="Rectangle 2"/>
          <p:cNvSpPr/>
          <p:nvPr/>
        </p:nvSpPr>
        <p:spPr>
          <a:xfrm>
            <a:off x="990600" y="304800"/>
            <a:ext cx="6380163" cy="57626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algn="ctr">
              <a:buClrTx/>
              <a:buFontTx/>
            </a:pPr>
            <a:r>
              <a:rPr lang="zh-CN" altLang="en-US" sz="3200" b="1" dirty="0">
                <a:solidFill>
                  <a:srgbClr val="0066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回顾： </a:t>
            </a:r>
            <a:r>
              <a:rPr lang="en-US" altLang="zh-CN" sz="3200" b="1" dirty="0">
                <a:solidFill>
                  <a:srgbClr val="0066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 </a:t>
            </a:r>
            <a:r>
              <a:rPr lang="zh-CN" altLang="en-US" sz="3200" b="1" dirty="0">
                <a:solidFill>
                  <a:srgbClr val="0066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进程操作</a:t>
            </a:r>
          </a:p>
        </p:txBody>
      </p:sp>
      <p:sp>
        <p:nvSpPr>
          <p:cNvPr id="8196" name="矩形 2"/>
          <p:cNvSpPr/>
          <p:nvPr/>
        </p:nvSpPr>
        <p:spPr>
          <a:xfrm>
            <a:off x="1143000" y="1985963"/>
            <a:ext cx="9906000" cy="3108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342900" indent="-342900" eaLnBrk="0" hangingPunct="0">
              <a:buClrTx/>
              <a:buFont typeface="Arial" panose="020B0604020202020204" pitchFamily="34" charset="0"/>
              <a:buChar char="•"/>
            </a:pPr>
            <a:r>
              <a:rPr lang="zh-CN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fork</a:t>
            </a:r>
            <a:r>
              <a:rPr lang="zh-CN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创建子进程后</a:t>
            </a:r>
            <a:r>
              <a:rPr lang="zh-CN" altLang="zh-CN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执行的是和父进程相同的程序</a:t>
            </a:r>
            <a:r>
              <a:rPr lang="zh-CN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（但有可能执行不同的代码分支），子进程往往要调用一种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execve</a:t>
            </a:r>
            <a:r>
              <a:rPr lang="zh-CN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函数以执行另一个程序。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buClrTx/>
              <a:buFont typeface="Arial" panose="020B0604020202020204" pitchFamily="34" charset="0"/>
              <a:buChar char="•"/>
            </a:pPr>
            <a:r>
              <a:rPr lang="zh-CN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当进程调用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execve</a:t>
            </a:r>
            <a:r>
              <a:rPr lang="zh-CN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函数时，该进程的用户空间代码和数据完全被新程序替换，从新程序的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程序入口地址</a:t>
            </a:r>
            <a:r>
              <a:rPr lang="zh-CN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开始执行。调用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execve</a:t>
            </a:r>
            <a:r>
              <a:rPr lang="zh-CN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并不创建新进程，所以调用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execve</a:t>
            </a:r>
            <a:r>
              <a:rPr lang="zh-CN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前后该进程的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lang="zh-CN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并未改变。</a:t>
            </a:r>
            <a:endParaRPr lang="zh-CN" altLang="zh-CN" sz="2800" b="1" dirty="0">
              <a:solidFill>
                <a:schemeClr val="tx1"/>
              </a:solidFill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14550" y="5197475"/>
            <a:ext cx="7962900" cy="369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buClrTx/>
              <a:buFontTx/>
            </a:pPr>
            <a:r>
              <a:rPr lang="zh-CN" altLang="en-US" dirty="0">
                <a:latin typeface="Adobe 仿宋 Std R" pitchFamily="18" charset="-122"/>
                <a:ea typeface="Adobe 仿宋 Std R" pitchFamily="18" charset="-122"/>
              </a:rPr>
              <a:t>为什么这么做？相同的进程，不同的进程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zh-CN" sz="2800" dirty="0">
                <a:sym typeface="Symbol" panose="05050102010706020507" pitchFamily="18" charset="2"/>
              </a:rPr>
              <a:t>Intel x86</a:t>
            </a:r>
            <a:r>
              <a:rPr lang="zh-CN" altLang="en-US" sz="2800" dirty="0">
                <a:sym typeface="Symbol" panose="05050102010706020507" pitchFamily="18" charset="2"/>
              </a:rPr>
              <a:t>的分段硬件</a:t>
            </a:r>
            <a:r>
              <a:rPr lang="en-US" altLang="zh-CN" sz="2800" dirty="0">
                <a:latin typeface="宋体" panose="02010600030101010101" pitchFamily="2" charset="-122"/>
              </a:rPr>
              <a:t>linux0.11</a:t>
            </a:r>
            <a:r>
              <a:rPr lang="zh-CN" altLang="en-US" sz="2800" dirty="0">
                <a:latin typeface="宋体" panose="02010600030101010101" pitchFamily="2" charset="-122"/>
              </a:rPr>
              <a:t>任务控制块</a:t>
            </a:r>
            <a:endParaRPr lang="zh-CN" altLang="en-US" sz="2800" dirty="0"/>
          </a:p>
        </p:txBody>
      </p:sp>
      <p:pic>
        <p:nvPicPr>
          <p:cNvPr id="10244" name="图片 3"/>
          <p:cNvPicPr>
            <a:picLocks noChangeAspect="1"/>
          </p:cNvPicPr>
          <p:nvPr/>
        </p:nvPicPr>
        <p:blipFill>
          <a:blip r:embed="rId3"/>
          <a:srcRect l="19926" t="42540" r="18854" b="20114"/>
          <a:stretch>
            <a:fillRect/>
          </a:stretch>
        </p:blipFill>
        <p:spPr>
          <a:xfrm>
            <a:off x="525463" y="1506538"/>
            <a:ext cx="10140702" cy="420840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zh-CN" sz="2800" dirty="0">
                <a:sym typeface="Symbol" panose="05050102010706020507" pitchFamily="18" charset="2"/>
              </a:rPr>
              <a:t>Intel x86</a:t>
            </a:r>
            <a:r>
              <a:rPr lang="zh-CN" altLang="en-US" sz="2800" dirty="0">
                <a:sym typeface="Symbol" panose="05050102010706020507" pitchFamily="18" charset="2"/>
              </a:rPr>
              <a:t>的分段硬件</a:t>
            </a:r>
            <a:r>
              <a:rPr lang="en-US" altLang="zh-CN" sz="2800" dirty="0">
                <a:latin typeface="宋体" panose="02010600030101010101" pitchFamily="2" charset="-122"/>
              </a:rPr>
              <a:t>linux0.11</a:t>
            </a:r>
            <a:r>
              <a:rPr lang="zh-CN" altLang="en-US" sz="2800" dirty="0">
                <a:latin typeface="宋体" panose="02010600030101010101" pitchFamily="2" charset="-122"/>
              </a:rPr>
              <a:t>任务控制块</a:t>
            </a:r>
            <a:endParaRPr lang="zh-CN" altLang="en-US" sz="2800" dirty="0"/>
          </a:p>
        </p:txBody>
      </p:sp>
      <p:sp>
        <p:nvSpPr>
          <p:cNvPr id="10242" name="内容占位符 2"/>
          <p:cNvSpPr>
            <a:spLocks noGrp="1"/>
          </p:cNvSpPr>
          <p:nvPr>
            <p:ph idx="1"/>
          </p:nvPr>
        </p:nvSpPr>
        <p:spPr>
          <a:xfrm>
            <a:off x="1752600" y="1066800"/>
            <a:ext cx="7921625" cy="4525963"/>
          </a:xfrm>
          <a:ln/>
        </p:spPr>
        <p:txBody>
          <a:bodyPr vert="horz" wrap="square" lIns="91440" tIns="45720" rIns="91440" bIns="45720" anchor="t" anchorCtr="0"/>
          <a:lstStyle/>
          <a:p>
            <a:endParaRPr lang="zh-CN" altLang="en-US" sz="2000" dirty="0"/>
          </a:p>
        </p:txBody>
      </p:sp>
      <p:pic>
        <p:nvPicPr>
          <p:cNvPr id="10244" name="图片 3"/>
          <p:cNvPicPr>
            <a:picLocks noChangeAspect="1"/>
          </p:cNvPicPr>
          <p:nvPr/>
        </p:nvPicPr>
        <p:blipFill>
          <a:blip r:embed="rId3"/>
          <a:srcRect l="19926" t="42540" r="18854" b="20114"/>
          <a:stretch>
            <a:fillRect/>
          </a:stretch>
        </p:blipFill>
        <p:spPr>
          <a:xfrm>
            <a:off x="525463" y="1506538"/>
            <a:ext cx="7386637" cy="30654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5" name="图片 4"/>
          <p:cNvPicPr>
            <a:picLocks noChangeAspect="1"/>
          </p:cNvPicPr>
          <p:nvPr/>
        </p:nvPicPr>
        <p:blipFill>
          <a:blip r:embed="rId4"/>
          <a:srcRect l="23415" t="20990" r="19531" b="7430"/>
          <a:stretch>
            <a:fillRect/>
          </a:stretch>
        </p:blipFill>
        <p:spPr>
          <a:xfrm>
            <a:off x="4606925" y="968375"/>
            <a:ext cx="7051675" cy="5889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9"/>
          <p:cNvSpPr/>
          <p:nvPr/>
        </p:nvSpPr>
        <p:spPr>
          <a:xfrm>
            <a:off x="4414838" y="6172200"/>
            <a:ext cx="6938962" cy="30480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>
              <a:spcBef>
                <a:spcPct val="50000"/>
              </a:spcBef>
              <a:buClrTx/>
              <a:buFontTx/>
            </a:pP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9"/>
          <p:cNvSpPr/>
          <p:nvPr/>
        </p:nvSpPr>
        <p:spPr>
          <a:xfrm>
            <a:off x="4387850" y="5535613"/>
            <a:ext cx="6938963" cy="30480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>
              <a:spcBef>
                <a:spcPct val="50000"/>
              </a:spcBef>
              <a:buClrTx/>
              <a:buFontTx/>
            </a:pP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095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31"/>
          <p:cNvSpPr/>
          <p:nvPr/>
        </p:nvSpPr>
        <p:spPr>
          <a:xfrm>
            <a:off x="533400" y="4038600"/>
            <a:ext cx="7885113" cy="2286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>
              <a:spcBef>
                <a:spcPct val="50000"/>
              </a:spcBef>
              <a:buClrTx/>
              <a:buFont typeface="Wingdings" panose="05000000000000000000" pitchFamily="2" charset="2"/>
            </a:pP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676275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故事从</a:t>
            </a:r>
            <a:r>
              <a:rPr lang="en-US" altLang="zh-CN" dirty="0">
                <a:sym typeface="Symbol" panose="05050102010706020507" pitchFamily="18" charset="2"/>
              </a:rPr>
              <a:t>fork()</a:t>
            </a:r>
            <a:r>
              <a:rPr lang="zh-CN" altLang="en-US" dirty="0">
                <a:sym typeface="Symbol" panose="05050102010706020507" pitchFamily="18" charset="2"/>
              </a:rPr>
              <a:t>开始</a:t>
            </a:r>
          </a:p>
        </p:txBody>
      </p:sp>
      <p:grpSp>
        <p:nvGrpSpPr>
          <p:cNvPr id="12291" name="Group 30"/>
          <p:cNvGrpSpPr/>
          <p:nvPr/>
        </p:nvGrpSpPr>
        <p:grpSpPr>
          <a:xfrm>
            <a:off x="150813" y="1704975"/>
            <a:ext cx="8305800" cy="1676400"/>
            <a:chOff x="0" y="0"/>
            <a:chExt cx="3671" cy="3504"/>
          </a:xfrm>
        </p:grpSpPr>
        <p:sp>
          <p:nvSpPr>
            <p:cNvPr id="12292" name="Rectangle 31"/>
            <p:cNvSpPr/>
            <p:nvPr/>
          </p:nvSpPr>
          <p:spPr>
            <a:xfrm>
              <a:off x="186" y="18"/>
              <a:ext cx="3485" cy="348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spcBef>
                  <a:spcPct val="50000"/>
                </a:spcBef>
                <a:buClrTx/>
                <a:buFont typeface="Wingdings" panose="05000000000000000000" pitchFamily="2" charset="2"/>
              </a:pP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293" name="Rectangle 32"/>
            <p:cNvSpPr/>
            <p:nvPr/>
          </p:nvSpPr>
          <p:spPr>
            <a:xfrm>
              <a:off x="0" y="0"/>
              <a:ext cx="3469" cy="32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lvl="1" indent="0" algn="l" rtl="0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Font typeface="Wingdings" panose="05000000000000000000" pitchFamily="2" charset="2"/>
                <a:buNone/>
              </a:pPr>
              <a:r>
                <a:rPr lang="zh-CN" altLang="en-US" sz="2000" b="1" dirty="0">
                  <a:solidFill>
                    <a:schemeClr val="accent2"/>
                  </a:solidFill>
                  <a:latin typeface="Courier New" panose="02070309020205020404" pitchFamily="49" charset="0"/>
                  <a:ea typeface="宋体" panose="02010600030101010101" pitchFamily="2" charset="-122"/>
                  <a:sym typeface="Symbol" panose="05050102010706020507" pitchFamily="18" charset="2"/>
                </a:rPr>
                <a:t>在</a:t>
              </a:r>
              <a:r>
                <a:rPr lang="en-US" altLang="zh-CN" sz="2000" b="1" dirty="0">
                  <a:solidFill>
                    <a:schemeClr val="accent2"/>
                  </a:solidFill>
                  <a:latin typeface="Courier New" panose="02070309020205020404" pitchFamily="49" charset="0"/>
                  <a:ea typeface="宋体" panose="02010600030101010101" pitchFamily="2" charset="-122"/>
                  <a:sym typeface="Symbol" panose="05050102010706020507" pitchFamily="18" charset="2"/>
                </a:rPr>
                <a:t>linux/kernel/fork.c</a:t>
              </a:r>
              <a:r>
                <a:rPr lang="zh-CN" altLang="en-US" sz="2000" b="1" dirty="0">
                  <a:solidFill>
                    <a:schemeClr val="accent2"/>
                  </a:solidFill>
                  <a:latin typeface="Courier New" panose="02070309020205020404" pitchFamily="49" charset="0"/>
                  <a:ea typeface="宋体" panose="02010600030101010101" pitchFamily="2" charset="-122"/>
                  <a:sym typeface="Symbol" panose="05050102010706020507" pitchFamily="18" charset="2"/>
                </a:rPr>
                <a:t>中</a:t>
              </a:r>
            </a:p>
            <a:p>
              <a:pPr lvl="1" indent="0" algn="l" rtl="0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Font typeface="Wingdings" panose="05000000000000000000" pitchFamily="2" charset="2"/>
                <a:buNone/>
              </a:pPr>
              <a:r>
                <a:rPr lang="en-US" altLang="zh-CN" sz="2000" b="1" dirty="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sym typeface="Symbol" panose="05050102010706020507" pitchFamily="18" charset="2"/>
                </a:rPr>
                <a:t>int copy_process(int nr, long ebp,...)</a:t>
              </a:r>
            </a:p>
            <a:p>
              <a:pPr lvl="1" indent="0" algn="l" rtl="0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Font typeface="Wingdings" panose="05000000000000000000" pitchFamily="2" charset="2"/>
                <a:buNone/>
              </a:pPr>
              <a:r>
                <a:rPr lang="en-US" altLang="zh-CN" sz="2000" b="1" dirty="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sym typeface="Symbol" panose="05050102010706020507" pitchFamily="18" charset="2"/>
                </a:rPr>
                <a:t>{ </a:t>
              </a:r>
              <a:r>
                <a:rPr lang="zh-CN" altLang="en-US" sz="2000" b="1" dirty="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sym typeface="Symbol" panose="05050102010706020507" pitchFamily="18" charset="2"/>
                </a:rPr>
                <a:t>  </a:t>
              </a:r>
              <a:r>
                <a:rPr lang="en-US" altLang="zh-CN" sz="2000" b="1" dirty="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sym typeface="Symbol" panose="05050102010706020507" pitchFamily="18" charset="2"/>
                </a:rPr>
                <a:t>...</a:t>
              </a:r>
              <a:endPara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1" indent="0" algn="l" rtl="0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Font typeface="Wingdings" panose="05000000000000000000" pitchFamily="2" charset="2"/>
                <a:buNone/>
              </a:pPr>
              <a:r>
                <a:rPr lang="zh-CN" altLang="en-US" sz="2000" b="1" i="1" dirty="0">
                  <a:solidFill>
                    <a:schemeClr val="accent2"/>
                  </a:solidFill>
                  <a:latin typeface="Courier New" panose="02070309020205020404" pitchFamily="49" charset="0"/>
                  <a:ea typeface="宋体" panose="02010600030101010101" pitchFamily="2" charset="-122"/>
                  <a:sym typeface="Symbol" panose="05050102010706020507" pitchFamily="18" charset="2"/>
                </a:rPr>
                <a:t>    </a:t>
              </a:r>
              <a:r>
                <a:rPr lang="en-US" altLang="zh-CN" sz="2000" b="1" i="1" dirty="0">
                  <a:solidFill>
                    <a:schemeClr val="accent2"/>
                  </a:solidFill>
                  <a:latin typeface="Courier New" panose="02070309020205020404" pitchFamily="49" charset="0"/>
                  <a:ea typeface="宋体" panose="02010600030101010101" pitchFamily="2" charset="-122"/>
                  <a:sym typeface="Symbol" panose="05050102010706020507" pitchFamily="18" charset="2"/>
                </a:rPr>
                <a:t>copy_mem(nr, p);</a:t>
              </a:r>
              <a:r>
                <a:rPr lang="zh-CN" altLang="en-US" sz="2000" b="1" i="1" dirty="0">
                  <a:solidFill>
                    <a:schemeClr val="accent2"/>
                  </a:solidFill>
                  <a:latin typeface="Courier New" panose="02070309020205020404" pitchFamily="49" charset="0"/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lang="en-US" altLang="zh-CN" sz="2000" b="1" dirty="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sym typeface="Symbol" panose="05050102010706020507" pitchFamily="18" charset="2"/>
                </a:rPr>
                <a:t>...</a:t>
              </a:r>
            </a:p>
          </p:txBody>
        </p:sp>
      </p:grpSp>
      <p:grpSp>
        <p:nvGrpSpPr>
          <p:cNvPr id="12294" name="Group 8"/>
          <p:cNvGrpSpPr/>
          <p:nvPr/>
        </p:nvGrpSpPr>
        <p:grpSpPr>
          <a:xfrm>
            <a:off x="381000" y="1066800"/>
            <a:ext cx="8001000" cy="550863"/>
            <a:chOff x="0" y="0"/>
            <a:chExt cx="5040" cy="347"/>
          </a:xfrm>
        </p:grpSpPr>
        <p:sp>
          <p:nvSpPr>
            <p:cNvPr id="12295" name="Rectangle 4"/>
            <p:cNvSpPr/>
            <p:nvPr/>
          </p:nvSpPr>
          <p:spPr>
            <a:xfrm>
              <a:off x="0" y="0"/>
              <a:ext cx="5040" cy="34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lvl="1" indent="0" algn="l" rtl="0" eaLnBrk="1" fontAlgn="base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fork()</a:t>
              </a:r>
              <a:r>
                <a:rPr lang="en-US" altLang="zh-CN" sz="24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sys_forkcopy_process</a:t>
              </a:r>
              <a:endPara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pic>
          <p:nvPicPr>
            <p:cNvPr id="12296" name="Picture 5" descr="j01158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" y="136"/>
              <a:ext cx="119" cy="121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2297" name="Group 8"/>
          <p:cNvGrpSpPr/>
          <p:nvPr/>
        </p:nvGrpSpPr>
        <p:grpSpPr>
          <a:xfrm>
            <a:off x="381000" y="3416300"/>
            <a:ext cx="8001000" cy="609600"/>
            <a:chOff x="0" y="0"/>
            <a:chExt cx="5040" cy="384"/>
          </a:xfrm>
        </p:grpSpPr>
        <p:sp>
          <p:nvSpPr>
            <p:cNvPr id="12298" name="Rectangle 4"/>
            <p:cNvSpPr/>
            <p:nvPr/>
          </p:nvSpPr>
          <p:spPr>
            <a:xfrm>
              <a:off x="0" y="0"/>
              <a:ext cx="5040" cy="38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lvl="1" indent="0" algn="l" rtl="0" eaLnBrk="1" fontAlgn="base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Font typeface="Wingdings" panose="05000000000000000000" pitchFamily="2" charset="2"/>
                <a:buNone/>
              </a:pPr>
              <a:r>
                <a:rPr lang="zh-CN" altLang="en-US" sz="24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现在开始分析当时那个神秘的</a:t>
              </a:r>
              <a:r>
                <a:rPr lang="en-US" altLang="zh-CN" sz="24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copy_mem</a:t>
              </a:r>
              <a:r>
                <a:rPr lang="zh-CN" altLang="en-US" sz="24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了</a:t>
              </a:r>
              <a:endPara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endParaRPr>
            </a:p>
          </p:txBody>
        </p:sp>
        <p:pic>
          <p:nvPicPr>
            <p:cNvPr id="12299" name="Picture 5" descr="j01158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" y="136"/>
              <a:ext cx="119" cy="121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2300" name="AutoShape 72"/>
          <p:cNvSpPr/>
          <p:nvPr/>
        </p:nvSpPr>
        <p:spPr>
          <a:xfrm rot="10800000">
            <a:off x="6934200" y="2828925"/>
            <a:ext cx="3581400" cy="498475"/>
          </a:xfrm>
          <a:prstGeom prst="wedgeRoundRectCallout">
            <a:avLst>
              <a:gd name="adj1" fmla="val 66556"/>
              <a:gd name="adj2" fmla="val -94338"/>
              <a:gd name="adj3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rot="10800000" anchor="t" anchorCtr="0"/>
          <a:lstStyle/>
          <a:p>
            <a:pPr algn="ctr">
              <a:spcBef>
                <a:spcPct val="50000"/>
              </a:spcBef>
              <a:buClrTx/>
              <a:buFont typeface="Wingdings" panose="05000000000000000000" pitchFamily="2" charset="2"/>
            </a:pP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的确是进程带动内存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!</a:t>
            </a:r>
          </a:p>
        </p:txBody>
      </p:sp>
      <p:sp>
        <p:nvSpPr>
          <p:cNvPr id="12301" name="Rectangle 4"/>
          <p:cNvSpPr/>
          <p:nvPr/>
        </p:nvSpPr>
        <p:spPr>
          <a:xfrm>
            <a:off x="76200" y="3962400"/>
            <a:ext cx="8305800" cy="23082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lvl="1" indent="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int copy_mem(int nr, task_struct *p)</a:t>
            </a:r>
          </a:p>
          <a:p>
            <a:pPr lvl="1" indent="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{ </a:t>
            </a:r>
          </a:p>
          <a:p>
            <a:pPr lvl="1" indent="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unsigned long new_data_base;</a:t>
            </a:r>
          </a:p>
          <a:p>
            <a:pPr lvl="1" indent="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new_data_base=nr*0x4000000;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//64M*nr</a:t>
            </a:r>
          </a:p>
          <a:p>
            <a:pPr lvl="1" indent="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set_base(p-&gt;ldt[1],new_data_base);</a:t>
            </a:r>
          </a:p>
          <a:p>
            <a:pPr lvl="1" indent="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lang="en-US" altLang="zh-CN" sz="2000" b="1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set_base(p-&gt;ldt[2],new_data_base);</a:t>
            </a:r>
          </a:p>
        </p:txBody>
      </p:sp>
      <p:sp>
        <p:nvSpPr>
          <p:cNvPr id="2" name="矩形 19"/>
          <p:cNvSpPr/>
          <p:nvPr/>
        </p:nvSpPr>
        <p:spPr>
          <a:xfrm>
            <a:off x="4572000" y="381000"/>
            <a:ext cx="3467100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spcBef>
                <a:spcPct val="50000"/>
              </a:spcBef>
              <a:buClrTx/>
              <a:buFont typeface="Wingdings" panose="05000000000000000000" pitchFamily="2" charset="2"/>
            </a:pPr>
            <a:r>
              <a:rPr lang="zh-CN" altLang="zh-CN" sz="32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分配虚存、建段表</a:t>
            </a:r>
            <a:endParaRPr lang="zh-CN" altLang="zh-CN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AutoShape 72"/>
          <p:cNvSpPr/>
          <p:nvPr/>
        </p:nvSpPr>
        <p:spPr>
          <a:xfrm rot="10800000">
            <a:off x="6934200" y="4700588"/>
            <a:ext cx="2438400" cy="914400"/>
          </a:xfrm>
          <a:prstGeom prst="wedgeRoundRectCallout">
            <a:avLst>
              <a:gd name="adj1" fmla="val 88819"/>
              <a:gd name="adj2" fmla="val 96301"/>
              <a:gd name="adj3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rot="10800000" anchor="t" anchorCtr="0"/>
          <a:lstStyle/>
          <a:p>
            <a:pPr algn="ctr">
              <a:spcBef>
                <a:spcPct val="50000"/>
              </a:spcBef>
              <a:buClrTx/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是什么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?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进程切换跟着切换</a:t>
            </a:r>
            <a:endParaRPr lang="en-US" altLang="zh-CN" sz="24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1999" y="228600"/>
            <a:ext cx="3733801" cy="1573213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fontAlgn="base"/>
            <a:r>
              <a:rPr lang="zh-CN" altLang="en-US" b="1" strike="noStrike" noProof="1">
                <a:solidFill>
                  <a:schemeClr val="tx1"/>
                </a:solidFill>
                <a:highlight>
                  <a:srgbClr val="FFFF00"/>
                </a:highlight>
                <a:sym typeface="+mn-ea"/>
              </a:rPr>
              <a:t>对于 Linux 0.11 系统中可执行文件 a.out 格式， 输出文件中的代码段被设置成从固定地址 0 开始。数据段则从代码段后下一个页面边界开始。bss 段则紧随数据段开始放置。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4" grpId="1" animBg="1"/>
      <p:bldP spid="4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676275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进程</a:t>
            </a:r>
            <a:r>
              <a:rPr lang="en-US" altLang="zh-CN" dirty="0">
                <a:sym typeface="Symbol" panose="05050102010706020507" pitchFamily="18" charset="2"/>
              </a:rPr>
              <a:t>0</a:t>
            </a:r>
            <a:r>
              <a:rPr lang="zh-CN" altLang="en-US" dirty="0">
                <a:sym typeface="Symbol" panose="05050102010706020507" pitchFamily="18" charset="2"/>
              </a:rPr>
              <a:t>、进程</a:t>
            </a:r>
            <a:r>
              <a:rPr lang="en-US" altLang="zh-CN" dirty="0">
                <a:sym typeface="Symbol" panose="05050102010706020507" pitchFamily="18" charset="2"/>
              </a:rPr>
              <a:t>1</a:t>
            </a:r>
            <a:r>
              <a:rPr lang="zh-CN" altLang="en-US" dirty="0">
                <a:sym typeface="Symbol" panose="05050102010706020507" pitchFamily="18" charset="2"/>
              </a:rPr>
              <a:t>、进程</a:t>
            </a:r>
            <a:r>
              <a:rPr lang="en-US" altLang="zh-CN" dirty="0">
                <a:sym typeface="Symbol" panose="05050102010706020507" pitchFamily="18" charset="2"/>
              </a:rPr>
              <a:t>2</a:t>
            </a:r>
            <a:r>
              <a:rPr lang="zh-CN" altLang="en-US" dirty="0">
                <a:sym typeface="Symbol" panose="05050102010706020507" pitchFamily="18" charset="2"/>
              </a:rPr>
              <a:t>的虚拟地址</a:t>
            </a:r>
          </a:p>
        </p:txBody>
      </p:sp>
      <p:grpSp>
        <p:nvGrpSpPr>
          <p:cNvPr id="14338" name="组合 71"/>
          <p:cNvGrpSpPr/>
          <p:nvPr/>
        </p:nvGrpSpPr>
        <p:grpSpPr>
          <a:xfrm>
            <a:off x="152400" y="990600"/>
            <a:ext cx="5943600" cy="5715000"/>
            <a:chOff x="0" y="0"/>
            <a:chExt cx="5943600" cy="5715000"/>
          </a:xfrm>
        </p:grpSpPr>
        <p:grpSp>
          <p:nvGrpSpPr>
            <p:cNvPr id="14339" name="Group 38"/>
            <p:cNvGrpSpPr/>
            <p:nvPr/>
          </p:nvGrpSpPr>
          <p:grpSpPr>
            <a:xfrm>
              <a:off x="0" y="0"/>
              <a:ext cx="5943600" cy="5715000"/>
              <a:chOff x="0" y="0"/>
              <a:chExt cx="3744" cy="3600"/>
            </a:xfrm>
          </p:grpSpPr>
          <p:sp>
            <p:nvSpPr>
              <p:cNvPr id="14340" name="Rectangle 6"/>
              <p:cNvSpPr/>
              <p:nvPr/>
            </p:nvSpPr>
            <p:spPr>
              <a:xfrm>
                <a:off x="1824" y="48"/>
                <a:ext cx="1200" cy="3206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spcBef>
                    <a:spcPct val="50000"/>
                  </a:spcBef>
                  <a:buClrTx/>
                  <a:buFont typeface="Wingdings" panose="05000000000000000000" pitchFamily="2" charset="2"/>
                </a:pPr>
                <a:endParaRPr lang="zh-CN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41" name="Rectangle 7"/>
              <p:cNvSpPr/>
              <p:nvPr/>
            </p:nvSpPr>
            <p:spPr>
              <a:xfrm>
                <a:off x="240" y="2822"/>
                <a:ext cx="1104" cy="432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spcBef>
                    <a:spcPct val="50000"/>
                  </a:spcBef>
                  <a:buClrTx/>
                  <a:buFont typeface="Wingdings" panose="05000000000000000000" pitchFamily="2" charset="2"/>
                </a:pPr>
                <a:endParaRPr lang="zh-CN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42" name="Text Box 10"/>
              <p:cNvSpPr txBox="1"/>
              <p:nvPr/>
            </p:nvSpPr>
            <p:spPr>
              <a:xfrm>
                <a:off x="1728" y="3350"/>
                <a:ext cx="134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 algn="ctr">
                  <a:spcBef>
                    <a:spcPct val="50000"/>
                  </a:spcBef>
                  <a:buClrTx/>
                  <a:buFont typeface="Wingdings" panose="05000000000000000000" pitchFamily="2" charset="2"/>
                </a:pPr>
                <a:r>
                  <a:rPr lang="zh-CN" altLang="zh-CN" sz="20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虚拟内存</a:t>
                </a:r>
              </a:p>
            </p:txBody>
          </p:sp>
          <p:sp>
            <p:nvSpPr>
              <p:cNvPr id="14343" name="Text Box 11"/>
              <p:cNvSpPr txBox="1"/>
              <p:nvPr/>
            </p:nvSpPr>
            <p:spPr>
              <a:xfrm>
                <a:off x="3024" y="3120"/>
                <a:ext cx="28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  <a:buClrTx/>
                  <a:buFont typeface="Wingdings" panose="05000000000000000000" pitchFamily="2" charset="2"/>
                </a:pPr>
                <a:r>
                  <a:rPr lang="en-US" altLang="zh-CN" sz="2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14344" name="Text Box 13"/>
              <p:cNvSpPr txBox="1"/>
              <p:nvPr/>
            </p:nvSpPr>
            <p:spPr>
              <a:xfrm>
                <a:off x="3072" y="0"/>
                <a:ext cx="43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  <a:buClrTx/>
                  <a:buFont typeface="Wingdings" panose="05000000000000000000" pitchFamily="2" charset="2"/>
                </a:pPr>
                <a:r>
                  <a:rPr lang="en-US" altLang="zh-CN" sz="2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4G</a:t>
                </a:r>
              </a:p>
            </p:txBody>
          </p:sp>
          <p:sp>
            <p:nvSpPr>
              <p:cNvPr id="14345" name="Text Box 15"/>
              <p:cNvSpPr txBox="1"/>
              <p:nvPr/>
            </p:nvSpPr>
            <p:spPr>
              <a:xfrm>
                <a:off x="390" y="2910"/>
                <a:ext cx="76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 algn="ctr">
                  <a:spcBef>
                    <a:spcPct val="50000"/>
                  </a:spcBef>
                  <a:buClrTx/>
                  <a:buFont typeface="Wingdings" panose="05000000000000000000" pitchFamily="2" charset="2"/>
                </a:pPr>
                <a:r>
                  <a:rPr lang="en-US" altLang="zh-CN" sz="20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GDT</a:t>
                </a:r>
              </a:p>
            </p:txBody>
          </p:sp>
          <p:sp>
            <p:nvSpPr>
              <p:cNvPr id="14346" name="Rectangle 16"/>
              <p:cNvSpPr/>
              <p:nvPr/>
            </p:nvSpPr>
            <p:spPr>
              <a:xfrm>
                <a:off x="240" y="2160"/>
                <a:ext cx="1104" cy="432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spcBef>
                    <a:spcPct val="50000"/>
                  </a:spcBef>
                  <a:buClrTx/>
                  <a:buFont typeface="Wingdings" panose="05000000000000000000" pitchFamily="2" charset="2"/>
                </a:pPr>
                <a:endParaRPr lang="zh-CN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47" name="Text Box 17"/>
              <p:cNvSpPr txBox="1"/>
              <p:nvPr/>
            </p:nvSpPr>
            <p:spPr>
              <a:xfrm>
                <a:off x="432" y="2246"/>
                <a:ext cx="76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 algn="ctr">
                  <a:spcBef>
                    <a:spcPct val="50000"/>
                  </a:spcBef>
                  <a:buClrTx/>
                  <a:buFont typeface="Wingdings" panose="05000000000000000000" pitchFamily="2" charset="2"/>
                </a:pPr>
                <a:r>
                  <a:rPr lang="en-US" altLang="zh-CN" sz="20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LDT</a:t>
                </a:r>
              </a:p>
            </p:txBody>
          </p:sp>
          <p:sp>
            <p:nvSpPr>
              <p:cNvPr id="14348" name="Rectangle 18"/>
              <p:cNvSpPr/>
              <p:nvPr/>
            </p:nvSpPr>
            <p:spPr>
              <a:xfrm>
                <a:off x="240" y="1392"/>
                <a:ext cx="1104" cy="432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spcBef>
                    <a:spcPct val="50000"/>
                  </a:spcBef>
                  <a:buClrTx/>
                  <a:buFont typeface="Wingdings" panose="05000000000000000000" pitchFamily="2" charset="2"/>
                </a:pPr>
                <a:endParaRPr lang="zh-CN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49" name="Text Box 19"/>
              <p:cNvSpPr txBox="1"/>
              <p:nvPr/>
            </p:nvSpPr>
            <p:spPr>
              <a:xfrm>
                <a:off x="432" y="1488"/>
                <a:ext cx="76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 algn="ctr">
                  <a:spcBef>
                    <a:spcPct val="50000"/>
                  </a:spcBef>
                  <a:buClrTx/>
                  <a:buFont typeface="Wingdings" panose="05000000000000000000" pitchFamily="2" charset="2"/>
                </a:pPr>
                <a:r>
                  <a:rPr lang="en-US" altLang="zh-CN" sz="20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LDT</a:t>
                </a:r>
              </a:p>
            </p:txBody>
          </p:sp>
          <p:sp>
            <p:nvSpPr>
              <p:cNvPr id="14350" name="Text Box 20"/>
              <p:cNvSpPr txBox="1"/>
              <p:nvPr/>
            </p:nvSpPr>
            <p:spPr>
              <a:xfrm>
                <a:off x="0" y="2592"/>
                <a:ext cx="76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 algn="ctr">
                  <a:spcBef>
                    <a:spcPct val="50000"/>
                  </a:spcBef>
                  <a:buClrTx/>
                  <a:buFont typeface="Wingdings" panose="05000000000000000000" pitchFamily="2" charset="2"/>
                </a:pPr>
                <a:r>
                  <a:rPr lang="zh-CN" altLang="zh-CN" sz="2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内核</a:t>
                </a:r>
              </a:p>
            </p:txBody>
          </p:sp>
          <p:sp>
            <p:nvSpPr>
              <p:cNvPr id="14351" name="Text Box 21"/>
              <p:cNvSpPr txBox="1"/>
              <p:nvPr/>
            </p:nvSpPr>
            <p:spPr>
              <a:xfrm>
                <a:off x="48" y="1920"/>
                <a:ext cx="76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 algn="ctr">
                  <a:spcBef>
                    <a:spcPct val="50000"/>
                  </a:spcBef>
                  <a:buClrTx/>
                  <a:buFont typeface="Wingdings" panose="05000000000000000000" pitchFamily="2" charset="2"/>
                </a:pPr>
                <a:r>
                  <a:rPr lang="zh-CN" alt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进程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14352" name="Text Box 22"/>
              <p:cNvSpPr txBox="1"/>
              <p:nvPr/>
            </p:nvSpPr>
            <p:spPr>
              <a:xfrm>
                <a:off x="48" y="1152"/>
                <a:ext cx="76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 algn="ctr">
                  <a:spcBef>
                    <a:spcPct val="50000"/>
                  </a:spcBef>
                  <a:buClrTx/>
                  <a:buFont typeface="Wingdings" panose="05000000000000000000" pitchFamily="2" charset="2"/>
                </a:pPr>
                <a:r>
                  <a:rPr lang="zh-CN" alt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进程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14353" name="Text Box 23"/>
              <p:cNvSpPr txBox="1"/>
              <p:nvPr/>
            </p:nvSpPr>
            <p:spPr>
              <a:xfrm>
                <a:off x="3024" y="1440"/>
                <a:ext cx="720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  <a:buClrTx/>
                  <a:buFont typeface="Wingdings" panose="05000000000000000000" pitchFamily="2" charset="2"/>
                </a:pPr>
                <a:r>
                  <a:rPr lang="en-US" altLang="zh-CN" sz="2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128M</a:t>
                </a:r>
              </a:p>
            </p:txBody>
          </p:sp>
          <p:sp>
            <p:nvSpPr>
              <p:cNvPr id="14354" name="Text Box 24"/>
              <p:cNvSpPr txBox="1"/>
              <p:nvPr/>
            </p:nvSpPr>
            <p:spPr>
              <a:xfrm>
                <a:off x="3024" y="2304"/>
                <a:ext cx="43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  <a:buClrTx/>
                  <a:buFont typeface="Wingdings" panose="05000000000000000000" pitchFamily="2" charset="2"/>
                </a:pPr>
                <a:r>
                  <a:rPr lang="en-US" altLang="zh-CN" sz="2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64M</a:t>
                </a:r>
              </a:p>
            </p:txBody>
          </p:sp>
          <p:sp>
            <p:nvSpPr>
              <p:cNvPr id="14355" name="Rectangle 26"/>
              <p:cNvSpPr/>
              <p:nvPr/>
            </p:nvSpPr>
            <p:spPr>
              <a:xfrm>
                <a:off x="1824" y="2448"/>
                <a:ext cx="1200" cy="854"/>
              </a:xfrm>
              <a:prstGeom prst="rect">
                <a:avLst/>
              </a:prstGeom>
              <a:solidFill>
                <a:schemeClr val="folHlink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spcBef>
                    <a:spcPct val="50000"/>
                  </a:spcBef>
                  <a:buClrTx/>
                  <a:buFont typeface="Wingdings" panose="05000000000000000000" pitchFamily="2" charset="2"/>
                </a:pPr>
                <a:endParaRPr lang="zh-CN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56" name="Rectangle 27"/>
              <p:cNvSpPr/>
              <p:nvPr/>
            </p:nvSpPr>
            <p:spPr>
              <a:xfrm>
                <a:off x="1824" y="1536"/>
                <a:ext cx="1200" cy="902"/>
              </a:xfrm>
              <a:prstGeom prst="rect">
                <a:avLst/>
              </a:prstGeom>
              <a:solidFill>
                <a:schemeClr val="hlink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spcBef>
                    <a:spcPct val="50000"/>
                  </a:spcBef>
                  <a:buClrTx/>
                  <a:buFont typeface="Wingdings" panose="05000000000000000000" pitchFamily="2" charset="2"/>
                </a:pPr>
                <a:endParaRPr lang="zh-CN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57" name="Line 28"/>
              <p:cNvSpPr/>
              <p:nvPr/>
            </p:nvSpPr>
            <p:spPr>
              <a:xfrm>
                <a:off x="1344" y="1392"/>
                <a:ext cx="480" cy="14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oval" w="med" len="med"/>
                <a:tailEnd type="triangle" w="med" len="med"/>
              </a:ln>
            </p:spPr>
          </p:sp>
          <p:sp>
            <p:nvSpPr>
              <p:cNvPr id="14358" name="Line 29"/>
              <p:cNvSpPr/>
              <p:nvPr/>
            </p:nvSpPr>
            <p:spPr>
              <a:xfrm>
                <a:off x="1344" y="1824"/>
                <a:ext cx="480" cy="62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oval" w="med" len="med"/>
                <a:tailEnd type="triangle" w="med" len="med"/>
              </a:ln>
            </p:spPr>
          </p:sp>
          <p:sp>
            <p:nvSpPr>
              <p:cNvPr id="14359" name="Line 30"/>
              <p:cNvSpPr/>
              <p:nvPr/>
            </p:nvSpPr>
            <p:spPr>
              <a:xfrm>
                <a:off x="1344" y="2160"/>
                <a:ext cx="480" cy="288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oval" w="med" len="med"/>
                <a:tailEnd type="triangle" w="med" len="med"/>
              </a:ln>
            </p:spPr>
          </p:sp>
          <p:sp>
            <p:nvSpPr>
              <p:cNvPr id="14360" name="Line 31"/>
              <p:cNvSpPr/>
              <p:nvPr/>
            </p:nvSpPr>
            <p:spPr>
              <a:xfrm>
                <a:off x="1344" y="2592"/>
                <a:ext cx="480" cy="71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oval" w="med" len="med"/>
                <a:tailEnd type="triangle" w="med" len="med"/>
              </a:ln>
            </p:spPr>
          </p:sp>
          <p:sp>
            <p:nvSpPr>
              <p:cNvPr id="14361" name="Line 32"/>
              <p:cNvSpPr/>
              <p:nvPr/>
            </p:nvSpPr>
            <p:spPr>
              <a:xfrm>
                <a:off x="1344" y="3254"/>
                <a:ext cx="480" cy="48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oval" w="med" len="med"/>
                <a:tailEnd type="triangle" w="med" len="med"/>
              </a:ln>
            </p:spPr>
          </p:sp>
          <p:sp>
            <p:nvSpPr>
              <p:cNvPr id="14362" name="Line 33"/>
              <p:cNvSpPr/>
              <p:nvPr/>
            </p:nvSpPr>
            <p:spPr>
              <a:xfrm flipV="1">
                <a:off x="1344" y="2448"/>
                <a:ext cx="480" cy="37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oval" w="med" len="med"/>
                <a:tailEnd type="triangle" w="med" len="med"/>
              </a:ln>
            </p:spPr>
          </p:sp>
        </p:grpSp>
        <p:sp>
          <p:nvSpPr>
            <p:cNvPr id="14363" name="Rectangle 18"/>
            <p:cNvSpPr/>
            <p:nvPr/>
          </p:nvSpPr>
          <p:spPr>
            <a:xfrm>
              <a:off x="381000" y="1371600"/>
              <a:ext cx="1752600" cy="381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spcBef>
                  <a:spcPct val="50000"/>
                </a:spcBef>
                <a:buClrTx/>
                <a:buFont typeface="Wingdings" panose="05000000000000000000" pitchFamily="2" charset="2"/>
              </a:pP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64" name="Text Box 19"/>
            <p:cNvSpPr txBox="1"/>
            <p:nvPr/>
          </p:nvSpPr>
          <p:spPr>
            <a:xfrm>
              <a:off x="685800" y="1352550"/>
              <a:ext cx="1219200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>
                <a:spcBef>
                  <a:spcPct val="50000"/>
                </a:spcBef>
                <a:buClrTx/>
                <a:buFont typeface="Wingdings" panose="05000000000000000000" pitchFamily="2" charset="2"/>
              </a:pPr>
              <a:r>
                <a: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LDT[1]</a:t>
              </a:r>
            </a:p>
          </p:txBody>
        </p:sp>
        <p:sp>
          <p:nvSpPr>
            <p:cNvPr id="14365" name="Text Box 22"/>
            <p:cNvSpPr txBox="1"/>
            <p:nvPr/>
          </p:nvSpPr>
          <p:spPr>
            <a:xfrm>
              <a:off x="76200" y="609600"/>
              <a:ext cx="1219200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>
                <a:spcBef>
                  <a:spcPct val="50000"/>
                </a:spcBef>
                <a:buClrTx/>
                <a:buFont typeface="Wingdings" panose="05000000000000000000" pitchFamily="2" charset="2"/>
              </a:pPr>
              <a:r>
                <a:rPr lang="zh-CN" altLang="en-US" sz="20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进程</a:t>
              </a:r>
              <a:r>
                <a:rPr lang="en-US" altLang="zh-CN" sz="20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4366" name="Line 28"/>
            <p:cNvSpPr/>
            <p:nvPr/>
          </p:nvSpPr>
          <p:spPr>
            <a:xfrm>
              <a:off x="2133600" y="1752600"/>
              <a:ext cx="762000" cy="68580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triangle" w="med" len="med"/>
            </a:ln>
          </p:spPr>
        </p:sp>
        <p:sp>
          <p:nvSpPr>
            <p:cNvPr id="14367" name="Rectangle 27"/>
            <p:cNvSpPr/>
            <p:nvPr/>
          </p:nvSpPr>
          <p:spPr>
            <a:xfrm>
              <a:off x="2895600" y="990600"/>
              <a:ext cx="1905000" cy="1431925"/>
            </a:xfrm>
            <a:prstGeom prst="rect">
              <a:avLst/>
            </a:prstGeom>
            <a:solidFill>
              <a:srgbClr val="7575D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spcBef>
                  <a:spcPct val="50000"/>
                </a:spcBef>
                <a:buClrTx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68" name="Line 28"/>
            <p:cNvSpPr/>
            <p:nvPr/>
          </p:nvSpPr>
          <p:spPr>
            <a:xfrm flipV="1">
              <a:off x="2133600" y="990600"/>
              <a:ext cx="762000" cy="38100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triangle" w="med" len="med"/>
            </a:ln>
          </p:spPr>
        </p:sp>
        <p:sp>
          <p:nvSpPr>
            <p:cNvPr id="14369" name="Text Box 23"/>
            <p:cNvSpPr txBox="1"/>
            <p:nvPr/>
          </p:nvSpPr>
          <p:spPr>
            <a:xfrm>
              <a:off x="4800600" y="838200"/>
              <a:ext cx="1143000" cy="4000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  <a:buClrTx/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192M</a:t>
              </a:r>
            </a:p>
          </p:txBody>
        </p:sp>
        <p:sp>
          <p:nvSpPr>
            <p:cNvPr id="14370" name="Rectangle 18"/>
            <p:cNvSpPr/>
            <p:nvPr/>
          </p:nvSpPr>
          <p:spPr>
            <a:xfrm>
              <a:off x="381000" y="990600"/>
              <a:ext cx="1752600" cy="381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spcBef>
                  <a:spcPct val="50000"/>
                </a:spcBef>
                <a:buClrTx/>
                <a:buFont typeface="Wingdings" panose="05000000000000000000" pitchFamily="2" charset="2"/>
              </a:pP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71" name="Text Box 19"/>
            <p:cNvSpPr txBox="1"/>
            <p:nvPr/>
          </p:nvSpPr>
          <p:spPr>
            <a:xfrm>
              <a:off x="685800" y="971550"/>
              <a:ext cx="1219200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>
                <a:spcBef>
                  <a:spcPct val="50000"/>
                </a:spcBef>
                <a:buClrTx/>
                <a:buFont typeface="Wingdings" panose="05000000000000000000" pitchFamily="2" charset="2"/>
              </a:pPr>
              <a:r>
                <a: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LDT[2]</a:t>
              </a:r>
            </a:p>
          </p:txBody>
        </p:sp>
        <p:sp>
          <p:nvSpPr>
            <p:cNvPr id="14372" name="Line 28"/>
            <p:cNvSpPr/>
            <p:nvPr/>
          </p:nvSpPr>
          <p:spPr>
            <a:xfrm>
              <a:off x="2133600" y="1371600"/>
              <a:ext cx="762000" cy="106680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oval" w="med" len="med"/>
              <a:tailEnd type="triangle" w="med" len="med"/>
            </a:ln>
          </p:spPr>
        </p:sp>
        <p:sp>
          <p:nvSpPr>
            <p:cNvPr id="14373" name="Line 28"/>
            <p:cNvSpPr/>
            <p:nvPr/>
          </p:nvSpPr>
          <p:spPr>
            <a:xfrm>
              <a:off x="2133600" y="990600"/>
              <a:ext cx="76200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oval" w="med" len="med"/>
              <a:tailEnd type="triangle" w="med" len="med"/>
            </a:ln>
          </p:spPr>
        </p:sp>
      </p:grpSp>
      <p:grpSp>
        <p:nvGrpSpPr>
          <p:cNvPr id="14374" name="Group 8"/>
          <p:cNvGrpSpPr/>
          <p:nvPr/>
        </p:nvGrpSpPr>
        <p:grpSpPr>
          <a:xfrm>
            <a:off x="5611438" y="1810657"/>
            <a:ext cx="6184900" cy="609600"/>
            <a:chOff x="0" y="0"/>
            <a:chExt cx="3896" cy="384"/>
          </a:xfrm>
        </p:grpSpPr>
        <p:sp>
          <p:nvSpPr>
            <p:cNvPr id="14375" name="Rectangle 4"/>
            <p:cNvSpPr/>
            <p:nvPr/>
          </p:nvSpPr>
          <p:spPr>
            <a:xfrm>
              <a:off x="0" y="0"/>
              <a:ext cx="3896" cy="38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lvl="1" indent="0" algn="l" rtl="0" eaLnBrk="1" fontAlgn="base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Font typeface="Wingdings" panose="05000000000000000000" pitchFamily="2" charset="2"/>
                <a:buNone/>
              </a:pPr>
              <a:r>
                <a:rPr lang="zh-CN" altLang="en-US" sz="24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每个进程占</a:t>
              </a:r>
              <a:r>
                <a:rPr lang="en-US" altLang="zh-CN" sz="24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64M</a:t>
              </a:r>
              <a:r>
                <a:rPr lang="zh-CN" altLang="en-US" sz="24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虚拟地址空间，</a:t>
              </a:r>
              <a:r>
                <a:rPr lang="zh-CN" altLang="en-US" sz="24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互不重叠</a:t>
              </a:r>
              <a:endPara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endParaRPr>
            </a:p>
          </p:txBody>
        </p:sp>
        <p:pic>
          <p:nvPicPr>
            <p:cNvPr id="14376" name="Picture 5" descr="j01158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" y="136"/>
              <a:ext cx="119" cy="121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4377" name="Group 8"/>
          <p:cNvGrpSpPr/>
          <p:nvPr/>
        </p:nvGrpSpPr>
        <p:grpSpPr>
          <a:xfrm>
            <a:off x="5611438" y="820057"/>
            <a:ext cx="6019800" cy="1127125"/>
            <a:chOff x="0" y="0"/>
            <a:chExt cx="3792" cy="710"/>
          </a:xfrm>
        </p:grpSpPr>
        <p:sp>
          <p:nvSpPr>
            <p:cNvPr id="14378" name="Rectangle 4"/>
            <p:cNvSpPr/>
            <p:nvPr/>
          </p:nvSpPr>
          <p:spPr>
            <a:xfrm>
              <a:off x="0" y="0"/>
              <a:ext cx="3792" cy="7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lvl="1" indent="0" algn="l" rtl="0" eaLnBrk="1" fontAlgn="base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Font typeface="Wingdings" panose="05000000000000000000" pitchFamily="2" charset="2"/>
                <a:buNone/>
              </a:pPr>
              <a:r>
                <a:rPr lang="zh-CN" altLang="en-US" sz="24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每个进程的代码段、数据段都使用相同段地址</a:t>
              </a:r>
              <a:endPara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endParaRPr>
            </a:p>
          </p:txBody>
        </p:sp>
        <p:pic>
          <p:nvPicPr>
            <p:cNvPr id="14379" name="Picture 5" descr="j01158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" y="136"/>
              <a:ext cx="119" cy="121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矩形 70"/>
          <p:cNvSpPr>
            <a:spLocks noChangeArrowheads="1"/>
          </p:cNvSpPr>
          <p:nvPr/>
        </p:nvSpPr>
        <p:spPr bwMode="auto">
          <a:xfrm>
            <a:off x="5395538" y="2372632"/>
            <a:ext cx="5791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1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问题：这意味着什么样的简化</a:t>
            </a:r>
            <a:r>
              <a:rPr kumimoji="0" lang="en-US" altLang="zh-CN" sz="2400" b="1" i="0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?</a:t>
            </a:r>
            <a:endParaRPr kumimoji="0" lang="zh-CN" altLang="en-US" sz="2400" b="1" i="0" u="sng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48685" y="2877234"/>
            <a:ext cx="662938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t" anchorCtr="0">
            <a:spAutoFit/>
          </a:bodyPr>
          <a:lstStyle/>
          <a:p>
            <a:pPr eaLnBrk="0" hangingPunct="0">
              <a:buClrTx/>
              <a:buFontTx/>
            </a:pPr>
            <a:r>
              <a:rPr lang="zh-CN" altLang="en-US" sz="1790" b="1" dirty="0">
                <a:latin typeface="Arial" panose="020B0604020202020204" pitchFamily="34" charset="0"/>
                <a:ea typeface="宋体" panose="02010600030101010101" pitchFamily="2" charset="-122"/>
              </a:rPr>
              <a:t>公用一套页目录项</a:t>
            </a:r>
            <a:r>
              <a:rPr lang="en-US" altLang="zh-CN" sz="1790" b="1" dirty="0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</a:p>
          <a:p>
            <a:pPr eaLnBrk="0" hangingPunct="0">
              <a:buClrTx/>
              <a:buFontTx/>
            </a:pPr>
            <a:r>
              <a:rPr lang="zh-CN" altLang="en-US" sz="1790" b="1" dirty="0">
                <a:latin typeface="Arial" panose="020B0604020202020204" pitchFamily="34" charset="0"/>
                <a:ea typeface="宋体" panose="02010600030101010101" pitchFamily="2" charset="-122"/>
              </a:rPr>
              <a:t>创建新进程时，将每个进程的段基址作为页目录项的起始位置。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CFE388-6FCF-DB60-73AD-2068FD9BE06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contrast="-6000"/>
          </a:blip>
          <a:stretch>
            <a:fillRect/>
          </a:stretch>
        </p:blipFill>
        <p:spPr>
          <a:xfrm>
            <a:off x="5851884" y="3533381"/>
            <a:ext cx="5334853" cy="3235330"/>
          </a:xfrm>
          <a:prstGeom prst="rect">
            <a:avLst/>
          </a:prstGeom>
          <a:ln>
            <a:solidFill>
              <a:srgbClr val="FF0000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1"/>
          <p:cNvSpPr/>
          <p:nvPr/>
        </p:nvSpPr>
        <p:spPr>
          <a:xfrm>
            <a:off x="600075" y="1219200"/>
            <a:ext cx="9610725" cy="149383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>
              <a:spcBef>
                <a:spcPct val="50000"/>
              </a:spcBef>
              <a:buClrTx/>
              <a:buFont typeface="Wingdings" panose="05000000000000000000" pitchFamily="2" charset="2"/>
            </a:pP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676275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接下来应该是什么了</a:t>
            </a:r>
            <a:r>
              <a:rPr lang="en-US" altLang="zh-CN" dirty="0">
                <a:sym typeface="Symbol" panose="05050102010706020507" pitchFamily="18" charset="2"/>
              </a:rPr>
              <a:t>?</a:t>
            </a:r>
            <a:endParaRPr lang="zh-CN" altLang="en-US" dirty="0">
              <a:sym typeface="Symbol" panose="05050102010706020507" pitchFamily="18" charset="2"/>
            </a:endParaRPr>
          </a:p>
        </p:txBody>
      </p:sp>
      <p:sp>
        <p:nvSpPr>
          <p:cNvPr id="14340" name="Rectangle 4"/>
          <p:cNvSpPr/>
          <p:nvPr/>
        </p:nvSpPr>
        <p:spPr>
          <a:xfrm>
            <a:off x="152400" y="1143000"/>
            <a:ext cx="9829800" cy="15700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lvl="1" indent="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int copy_mem(int nr, task_struct *p)</a:t>
            </a:r>
          </a:p>
          <a:p>
            <a:pPr lvl="1" indent="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{  unsigned long old_data_base;    </a:t>
            </a:r>
          </a:p>
          <a:p>
            <a:pPr lvl="1" indent="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old_data_base=get_base(current-&gt;ldt[2]);</a:t>
            </a:r>
          </a:p>
          <a:p>
            <a:pPr lvl="1" indent="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copy_page_tables(old_data_base,new_data_base,data_limit);</a:t>
            </a:r>
          </a:p>
        </p:txBody>
      </p:sp>
      <p:sp>
        <p:nvSpPr>
          <p:cNvPr id="14341" name="Rectangle 3"/>
          <p:cNvSpPr/>
          <p:nvPr/>
        </p:nvSpPr>
        <p:spPr>
          <a:xfrm>
            <a:off x="600075" y="2860675"/>
            <a:ext cx="9610725" cy="263683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>
              <a:spcBef>
                <a:spcPct val="50000"/>
              </a:spcBef>
              <a:buClrTx/>
              <a:buFont typeface="Wingdings" panose="05000000000000000000" pitchFamily="2" charset="2"/>
            </a:pP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42" name="Rectangle 4"/>
          <p:cNvSpPr/>
          <p:nvPr/>
        </p:nvSpPr>
        <p:spPr>
          <a:xfrm>
            <a:off x="228600" y="2819400"/>
            <a:ext cx="11277600" cy="2678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lvl="1" indent="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int copy_page_tables(unsigned long from,unsigned long to, long size) </a:t>
            </a:r>
          </a:p>
          <a:p>
            <a:pPr lvl="1" indent="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{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from_dir = (unsigned long *)((from&gt;&gt;20)&amp;0xffc);</a:t>
            </a:r>
          </a:p>
          <a:p>
            <a:pPr lvl="1" indent="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to_dir = (unsigned long *)((to&gt;&gt;20)&amp;0xffc);</a:t>
            </a:r>
          </a:p>
          <a:p>
            <a:pPr lvl="1" indent="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size = (unsigned long)(size+0x3fffff)&gt;&gt;22; </a:t>
            </a:r>
          </a:p>
          <a:p>
            <a:pPr lvl="1" indent="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for(; size--&gt;0; from_dir++, to_dir++){</a:t>
            </a:r>
          </a:p>
          <a:p>
            <a:pPr lvl="1" indent="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from_page_table=(0xfffff000&amp;*from_dir); </a:t>
            </a:r>
          </a:p>
          <a:p>
            <a:pPr lvl="1" indent="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to_page_table=get_free_page();</a:t>
            </a:r>
          </a:p>
        </p:txBody>
      </p:sp>
      <p:sp>
        <p:nvSpPr>
          <p:cNvPr id="14343" name="矩形 9"/>
          <p:cNvSpPr/>
          <p:nvPr/>
        </p:nvSpPr>
        <p:spPr>
          <a:xfrm>
            <a:off x="5137150" y="350838"/>
            <a:ext cx="3479800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spcBef>
                <a:spcPct val="50000"/>
              </a:spcBef>
              <a:buClrTx/>
              <a:buFont typeface="Wingdings" panose="05000000000000000000" pitchFamily="2" charset="2"/>
            </a:pPr>
            <a:r>
              <a:rPr lang="zh-CN" altLang="zh-CN" sz="32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分配内存、建页表</a:t>
            </a:r>
            <a:endParaRPr lang="zh-CN" altLang="zh-CN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4344" name="Group 8"/>
          <p:cNvGrpSpPr/>
          <p:nvPr/>
        </p:nvGrpSpPr>
        <p:grpSpPr>
          <a:xfrm>
            <a:off x="8686800" y="228600"/>
            <a:ext cx="3354388" cy="2057400"/>
            <a:chOff x="0" y="0"/>
            <a:chExt cx="5281" cy="3240"/>
          </a:xfrm>
        </p:grpSpPr>
        <p:sp>
          <p:nvSpPr>
            <p:cNvPr id="16392" name="Rectangle 6"/>
            <p:cNvSpPr/>
            <p:nvPr/>
          </p:nvSpPr>
          <p:spPr>
            <a:xfrm>
              <a:off x="2" y="0"/>
              <a:ext cx="2999" cy="324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spcBef>
                  <a:spcPct val="50000"/>
                </a:spcBef>
                <a:buClrTx/>
                <a:buFont typeface="Wingdings" panose="05000000000000000000" pitchFamily="2" charset="2"/>
              </a:pP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3" name="Rectangle 27"/>
            <p:cNvSpPr/>
            <p:nvPr/>
          </p:nvSpPr>
          <p:spPr>
            <a:xfrm>
              <a:off x="0" y="1755"/>
              <a:ext cx="2999" cy="1143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spcBef>
                  <a:spcPct val="50000"/>
                </a:spcBef>
                <a:buClrTx/>
                <a:buFont typeface="Wingdings" panose="05000000000000000000" pitchFamily="2" charset="2"/>
              </a:pP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4" name="Rectangle 27"/>
            <p:cNvSpPr/>
            <p:nvPr/>
          </p:nvSpPr>
          <p:spPr>
            <a:xfrm>
              <a:off x="0" y="600"/>
              <a:ext cx="2999" cy="1143"/>
            </a:xfrm>
            <a:prstGeom prst="rect">
              <a:avLst/>
            </a:prstGeom>
            <a:solidFill>
              <a:srgbClr val="7575D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spcBef>
                  <a:spcPct val="50000"/>
                </a:spcBef>
                <a:buClrTx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6395" name="组合 83"/>
            <p:cNvGrpSpPr/>
            <p:nvPr/>
          </p:nvGrpSpPr>
          <p:grpSpPr>
            <a:xfrm>
              <a:off x="3361" y="1010"/>
              <a:ext cx="1920" cy="960"/>
              <a:chOff x="0" y="0"/>
              <a:chExt cx="1295400" cy="914400"/>
            </a:xfrm>
          </p:grpSpPr>
          <p:sp>
            <p:nvSpPr>
              <p:cNvPr id="16396" name="矩形 74"/>
              <p:cNvSpPr/>
              <p:nvPr/>
            </p:nvSpPr>
            <p:spPr>
              <a:xfrm>
                <a:off x="0" y="609600"/>
                <a:ext cx="1295400" cy="304800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accent2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>
                  <a:spcBef>
                    <a:spcPct val="50000"/>
                  </a:spcBef>
                  <a:buClrTx/>
                  <a:buFont typeface="Wingdings" panose="05000000000000000000" pitchFamily="2" charset="2"/>
                </a:pPr>
                <a:endParaRPr lang="zh-CN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397" name="矩形 77"/>
              <p:cNvSpPr/>
              <p:nvPr/>
            </p:nvSpPr>
            <p:spPr>
              <a:xfrm>
                <a:off x="0" y="304800"/>
                <a:ext cx="1295400" cy="304800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accent2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>
                  <a:spcBef>
                    <a:spcPct val="50000"/>
                  </a:spcBef>
                  <a:buClrTx/>
                  <a:buFont typeface="Wingdings" panose="05000000000000000000" pitchFamily="2" charset="2"/>
                </a:pPr>
                <a:endParaRPr lang="zh-CN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398" name="矩形 78"/>
              <p:cNvSpPr/>
              <p:nvPr/>
            </p:nvSpPr>
            <p:spPr>
              <a:xfrm>
                <a:off x="0" y="0"/>
                <a:ext cx="1295400" cy="304800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accent2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>
                  <a:spcBef>
                    <a:spcPct val="50000"/>
                  </a:spcBef>
                  <a:buClrTx/>
                  <a:buFont typeface="Wingdings" panose="05000000000000000000" pitchFamily="2" charset="2"/>
                </a:pPr>
                <a:endParaRPr lang="zh-CN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6399" name="Line 41"/>
            <p:cNvSpPr/>
            <p:nvPr/>
          </p:nvSpPr>
          <p:spPr>
            <a:xfrm>
              <a:off x="2761" y="890"/>
              <a:ext cx="720" cy="36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6400" name="Line 41"/>
            <p:cNvSpPr/>
            <p:nvPr/>
          </p:nvSpPr>
          <p:spPr>
            <a:xfrm>
              <a:off x="2761" y="1250"/>
              <a:ext cx="720" cy="601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6401" name="Line 41"/>
            <p:cNvSpPr/>
            <p:nvPr/>
          </p:nvSpPr>
          <p:spPr>
            <a:xfrm flipV="1">
              <a:off x="2761" y="1490"/>
              <a:ext cx="720" cy="12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6402" name="Line 41"/>
            <p:cNvSpPr/>
            <p:nvPr/>
          </p:nvSpPr>
          <p:spPr>
            <a:xfrm flipV="1">
              <a:off x="2763" y="1251"/>
              <a:ext cx="719" cy="72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6403" name="Line 41"/>
            <p:cNvSpPr/>
            <p:nvPr/>
          </p:nvSpPr>
          <p:spPr>
            <a:xfrm flipV="1">
              <a:off x="2763" y="1851"/>
              <a:ext cx="599" cy="48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6404" name="Line 41"/>
            <p:cNvSpPr/>
            <p:nvPr/>
          </p:nvSpPr>
          <p:spPr>
            <a:xfrm flipV="1">
              <a:off x="2763" y="1490"/>
              <a:ext cx="599" cy="120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3" name="矩形 2"/>
          <p:cNvSpPr/>
          <p:nvPr/>
        </p:nvSpPr>
        <p:spPr>
          <a:xfrm>
            <a:off x="7620000" y="3973513"/>
            <a:ext cx="4497388" cy="706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//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页目录项个数，</a:t>
            </a:r>
            <a:r>
              <a:rPr lang="en-US" altLang="zh-CN" sz="2000" b="1" strike="noStrike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Symbol" panose="05050102010706020507" pitchFamily="18" charset="2"/>
              </a:rPr>
              <a:t>4M</a:t>
            </a:r>
            <a:r>
              <a:rPr lang="zh-CN" altLang="en-US" sz="2000" b="1" strike="noStrike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Symbol" panose="05050102010706020507" pitchFamily="18" charset="2"/>
              </a:rPr>
              <a:t>对其。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如果不到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4M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，向上取整数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88263" y="4954588"/>
            <a:ext cx="2789238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//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目录基址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CR3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0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地址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70888" y="3140075"/>
            <a:ext cx="3821112" cy="9239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buClrTx/>
              <a:buFontTx/>
            </a:pP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//(from&gt;&gt;20)&amp;0xffc</a:t>
            </a:r>
            <a:r>
              <a:rPr lang="zh-CN" altLang="en-US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为取得页目录号，转化为指针。得到页目录项地址指针。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06000" y="2339975"/>
            <a:ext cx="224631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>
              <a:buClrTx/>
              <a:buFontTx/>
            </a:pP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//From</a:t>
            </a: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to</a:t>
            </a: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为段基址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71600" y="5867400"/>
            <a:ext cx="6999288" cy="369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buClrTx/>
              <a:buFontTx/>
            </a:pP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一个页目录项对应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4M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的页表，子进程的页表与父进程页表相同</a:t>
            </a:r>
          </a:p>
        </p:txBody>
      </p:sp>
      <p:sp>
        <p:nvSpPr>
          <p:cNvPr id="27" name="矩形 26"/>
          <p:cNvSpPr/>
          <p:nvPr/>
        </p:nvSpPr>
        <p:spPr>
          <a:xfrm>
            <a:off x="7759700" y="4576763"/>
            <a:ext cx="2897188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//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*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from_dir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页表地址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nimBg="1"/>
      <p:bldP spid="14340" grpId="0"/>
      <p:bldP spid="14341" grpId="0" animBg="1"/>
      <p:bldP spid="14342" grpId="0"/>
      <p:bldP spid="14343" grpId="0"/>
      <p:bldP spid="3" grpId="0" bldLvl="0" animBg="1"/>
      <p:bldP spid="4" grpId="0" bldLvl="0" animBg="1"/>
      <p:bldP spid="2" grpId="0"/>
      <p:bldP spid="5" grpId="0"/>
      <p:bldP spid="6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/>
          </p:cNvSpPr>
          <p:nvPr>
            <p:ph type="title"/>
          </p:nvPr>
        </p:nvSpPr>
        <p:spPr>
          <a:xfrm>
            <a:off x="3747" y="124619"/>
            <a:ext cx="8229600" cy="676275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2500" dirty="0">
                <a:sym typeface="Symbol" panose="05050102010706020507" pitchFamily="18" charset="2"/>
              </a:rPr>
              <a:t>这里的</a:t>
            </a:r>
            <a:r>
              <a:rPr lang="en-US" altLang="zh-CN" sz="2500" dirty="0">
                <a:sym typeface="Symbol" panose="05050102010706020507" pitchFamily="18" charset="2"/>
              </a:rPr>
              <a:t>from_dir</a:t>
            </a:r>
            <a:r>
              <a:rPr lang="zh-CN" altLang="en-US" sz="2500" dirty="0">
                <a:sym typeface="Symbol" panose="05050102010706020507" pitchFamily="18" charset="2"/>
              </a:rPr>
              <a:t>，</a:t>
            </a:r>
            <a:r>
              <a:rPr lang="en-US" altLang="zh-CN" sz="2500" dirty="0">
                <a:sym typeface="Symbol" panose="05050102010706020507" pitchFamily="18" charset="2"/>
              </a:rPr>
              <a:t>to_dir</a:t>
            </a:r>
            <a:r>
              <a:rPr lang="zh-CN" altLang="en-US" sz="2500" dirty="0">
                <a:sym typeface="Symbol" panose="05050102010706020507" pitchFamily="18" charset="2"/>
              </a:rPr>
              <a:t>是什么</a:t>
            </a:r>
            <a:r>
              <a:rPr lang="en-US" altLang="zh-CN" sz="2500" dirty="0">
                <a:sym typeface="Symbol" panose="05050102010706020507" pitchFamily="18" charset="2"/>
              </a:rPr>
              <a:t>?</a:t>
            </a:r>
            <a:endParaRPr lang="zh-CN" altLang="en-US" sz="2500" dirty="0">
              <a:sym typeface="Symbol" panose="05050102010706020507" pitchFamily="18" charset="2"/>
            </a:endParaRPr>
          </a:p>
        </p:txBody>
      </p:sp>
      <p:grpSp>
        <p:nvGrpSpPr>
          <p:cNvPr id="18434" name="Group 8"/>
          <p:cNvGrpSpPr/>
          <p:nvPr/>
        </p:nvGrpSpPr>
        <p:grpSpPr>
          <a:xfrm>
            <a:off x="457200" y="2363788"/>
            <a:ext cx="8001000" cy="609600"/>
            <a:chOff x="0" y="0"/>
            <a:chExt cx="5040" cy="384"/>
          </a:xfrm>
        </p:grpSpPr>
        <p:sp>
          <p:nvSpPr>
            <p:cNvPr id="18435" name="Rectangle 4"/>
            <p:cNvSpPr/>
            <p:nvPr/>
          </p:nvSpPr>
          <p:spPr>
            <a:xfrm>
              <a:off x="0" y="0"/>
              <a:ext cx="5040" cy="38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lvl="1" indent="0" algn="l" rtl="0" eaLnBrk="1" fontAlgn="base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from</a:t>
              </a:r>
              <a:r>
                <a:rPr lang="zh-CN" altLang="en-US" sz="24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是</a:t>
              </a:r>
              <a:r>
                <a:rPr lang="en-US" altLang="zh-CN" sz="24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?  </a:t>
              </a:r>
              <a:endPara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18436" name="Picture 5" descr="j01158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5" y="136"/>
              <a:ext cx="119" cy="121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8437" name="Rectangle 3"/>
          <p:cNvSpPr/>
          <p:nvPr/>
        </p:nvSpPr>
        <p:spPr>
          <a:xfrm>
            <a:off x="762000" y="1184275"/>
            <a:ext cx="7696200" cy="1143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>
              <a:spcBef>
                <a:spcPct val="50000"/>
              </a:spcBef>
              <a:buClrTx/>
              <a:buFont typeface="Wingdings" panose="05000000000000000000" pitchFamily="2" charset="2"/>
            </a:pP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8" name="Rectangle 4"/>
          <p:cNvSpPr/>
          <p:nvPr/>
        </p:nvSpPr>
        <p:spPr>
          <a:xfrm>
            <a:off x="390525" y="1143000"/>
            <a:ext cx="8305800" cy="1200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lvl="1" indent="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from_dir = (unsigned long *)((from&gt;&gt;20)&amp;0xffc);</a:t>
            </a:r>
          </a:p>
          <a:p>
            <a:pPr lvl="1" indent="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to_dir = (unsigned long *)((to&gt;&gt;20)&amp;0xffc);</a:t>
            </a:r>
          </a:p>
          <a:p>
            <a:pPr lvl="1" indent="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size = (unsigned long)(size+0x3fffff)&gt;&gt;22;</a:t>
            </a:r>
          </a:p>
        </p:txBody>
      </p:sp>
      <p:grpSp>
        <p:nvGrpSpPr>
          <p:cNvPr id="15368" name="组合 27"/>
          <p:cNvGrpSpPr/>
          <p:nvPr/>
        </p:nvGrpSpPr>
        <p:grpSpPr>
          <a:xfrm>
            <a:off x="1371600" y="2971800"/>
            <a:ext cx="4662488" cy="765175"/>
            <a:chOff x="0" y="0"/>
            <a:chExt cx="4662488" cy="765860"/>
          </a:xfrm>
        </p:grpSpPr>
        <p:sp>
          <p:nvSpPr>
            <p:cNvPr id="18440" name="Rectangle 102"/>
            <p:cNvSpPr/>
            <p:nvPr/>
          </p:nvSpPr>
          <p:spPr>
            <a:xfrm>
              <a:off x="160775" y="0"/>
              <a:ext cx="939360" cy="3285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63500" tIns="25400" rIns="63500" bIns="25400" anchor="t" anchorCtr="0">
              <a:spAutoFit/>
            </a:bodyPr>
            <a:lstStyle/>
            <a:p>
              <a:pPr eaLnBrk="0" hangingPunct="0">
                <a:lnSpc>
                  <a:spcPct val="90000"/>
                </a:lnSpc>
                <a:buClrTx/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10 bits</a:t>
              </a:r>
            </a:p>
          </p:txBody>
        </p:sp>
        <p:sp>
          <p:nvSpPr>
            <p:cNvPr id="18441" name="Rectangle 103"/>
            <p:cNvSpPr/>
            <p:nvPr/>
          </p:nvSpPr>
          <p:spPr>
            <a:xfrm>
              <a:off x="1527367" y="0"/>
              <a:ext cx="939360" cy="3285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63500" tIns="25400" rIns="63500" bIns="25400" anchor="t" anchorCtr="0">
              <a:spAutoFit/>
            </a:bodyPr>
            <a:lstStyle/>
            <a:p>
              <a:pPr eaLnBrk="0" hangingPunct="0">
                <a:lnSpc>
                  <a:spcPct val="90000"/>
                </a:lnSpc>
                <a:buClrTx/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10 bits</a:t>
              </a:r>
            </a:p>
          </p:txBody>
        </p:sp>
        <p:sp>
          <p:nvSpPr>
            <p:cNvPr id="18442" name="Rectangle 104"/>
            <p:cNvSpPr/>
            <p:nvPr/>
          </p:nvSpPr>
          <p:spPr>
            <a:xfrm>
              <a:off x="3188713" y="0"/>
              <a:ext cx="931158" cy="3254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63500" tIns="25400" rIns="63500" bIns="25400" anchor="t" anchorCtr="0">
              <a:spAutoFit/>
            </a:bodyPr>
            <a:lstStyle/>
            <a:p>
              <a:pPr eaLnBrk="0" hangingPunct="0">
                <a:lnSpc>
                  <a:spcPct val="90000"/>
                </a:lnSpc>
                <a:buClrTx/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12 bits</a:t>
              </a:r>
            </a:p>
          </p:txBody>
        </p:sp>
        <p:grpSp>
          <p:nvGrpSpPr>
            <p:cNvPr id="18443" name="Group 107"/>
            <p:cNvGrpSpPr/>
            <p:nvPr/>
          </p:nvGrpSpPr>
          <p:grpSpPr>
            <a:xfrm>
              <a:off x="0" y="331788"/>
              <a:ext cx="4662488" cy="434072"/>
              <a:chOff x="0" y="0"/>
              <a:chExt cx="2247" cy="171"/>
            </a:xfrm>
          </p:grpSpPr>
          <p:sp>
            <p:nvSpPr>
              <p:cNvPr id="18444" name="Rectangle 108"/>
              <p:cNvSpPr/>
              <p:nvPr/>
            </p:nvSpPr>
            <p:spPr>
              <a:xfrm>
                <a:off x="1262" y="0"/>
                <a:ext cx="985" cy="171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78" tIns="44445" rIns="90478" bIns="44445" anchor="ctr" anchorCtr="0"/>
              <a:lstStyle/>
              <a:p>
                <a:pPr algn="ctr" eaLnBrk="0" hangingPunct="0">
                  <a:lnSpc>
                    <a:spcPct val="8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Offset</a:t>
                </a:r>
              </a:p>
            </p:txBody>
          </p:sp>
          <p:sp>
            <p:nvSpPr>
              <p:cNvPr id="18445" name="Rectangle 109"/>
              <p:cNvSpPr/>
              <p:nvPr/>
            </p:nvSpPr>
            <p:spPr>
              <a:xfrm>
                <a:off x="631" y="0"/>
                <a:ext cx="631" cy="171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78" tIns="44445" rIns="90478" bIns="44445" anchor="ctr" anchorCtr="0"/>
              <a:lstStyle/>
              <a:p>
                <a:pPr algn="ctr" eaLnBrk="0" hangingPunct="0">
                  <a:lnSpc>
                    <a:spcPct val="75000"/>
                  </a:lnSpc>
                  <a:buClrTx/>
                  <a:buFont typeface="Wingdings" panose="05000000000000000000" pitchFamily="2" charset="2"/>
                </a:pPr>
                <a:r>
                  <a:rPr lang="zh-CN" altLang="zh-CN" sz="24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页号</a:t>
                </a:r>
              </a:p>
            </p:txBody>
          </p:sp>
          <p:sp>
            <p:nvSpPr>
              <p:cNvPr id="18446" name="Rectangle 110"/>
              <p:cNvSpPr/>
              <p:nvPr/>
            </p:nvSpPr>
            <p:spPr>
              <a:xfrm>
                <a:off x="0" y="0"/>
                <a:ext cx="631" cy="171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78" tIns="44445" rIns="90478" bIns="44445" anchor="ctr" anchorCtr="0"/>
              <a:lstStyle/>
              <a:p>
                <a:pPr algn="ctr" eaLnBrk="0" hangingPunct="0">
                  <a:lnSpc>
                    <a:spcPct val="75000"/>
                  </a:lnSpc>
                  <a:buClrTx/>
                  <a:buFont typeface="Wingdings" panose="05000000000000000000" pitchFamily="2" charset="2"/>
                </a:pPr>
                <a:r>
                  <a:rPr lang="zh-CN" altLang="zh-CN" sz="24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页目录号</a:t>
                </a:r>
              </a:p>
            </p:txBody>
          </p:sp>
        </p:grpSp>
      </p:grpSp>
      <p:grpSp>
        <p:nvGrpSpPr>
          <p:cNvPr id="15376" name="Group 16"/>
          <p:cNvGrpSpPr/>
          <p:nvPr/>
        </p:nvGrpSpPr>
        <p:grpSpPr>
          <a:xfrm>
            <a:off x="381000" y="5692775"/>
            <a:ext cx="8305800" cy="860425"/>
            <a:chOff x="0" y="0"/>
            <a:chExt cx="13080" cy="1355"/>
          </a:xfrm>
        </p:grpSpPr>
        <p:sp>
          <p:nvSpPr>
            <p:cNvPr id="18448" name="Rectangle 3"/>
            <p:cNvSpPr/>
            <p:nvPr/>
          </p:nvSpPr>
          <p:spPr>
            <a:xfrm>
              <a:off x="585" y="65"/>
              <a:ext cx="11295" cy="129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spcBef>
                  <a:spcPct val="50000"/>
                </a:spcBef>
                <a:buClrTx/>
                <a:buFont typeface="Wingdings" panose="05000000000000000000" pitchFamily="2" charset="2"/>
              </a:pPr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49" name="Rectangle 4"/>
            <p:cNvSpPr/>
            <p:nvPr/>
          </p:nvSpPr>
          <p:spPr>
            <a:xfrm>
              <a:off x="0" y="0"/>
              <a:ext cx="13080" cy="130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lvl="1" indent="0" algn="l" rtl="0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Font typeface="Wingdings" panose="05000000000000000000" pitchFamily="2" charset="2"/>
                <a:buNone/>
              </a:pPr>
              <a:r>
                <a:rPr lang="en-US" altLang="zh-CN" sz="2000" b="1" dirty="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sym typeface="Symbol" panose="05050102010706020507" pitchFamily="18" charset="2"/>
                </a:rPr>
                <a:t>for(; size--&gt;0; from_dir++, to_dir++){</a:t>
              </a:r>
            </a:p>
            <a:p>
              <a:pPr lvl="1" indent="0" algn="l" rtl="0"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Font typeface="Wingdings" panose="05000000000000000000" pitchFamily="2" charset="2"/>
                <a:buNone/>
              </a:pPr>
              <a:r>
                <a:rPr lang="en-US" altLang="zh-CN" sz="2000" b="1" dirty="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sym typeface="Symbol" panose="05050102010706020507" pitchFamily="18" charset="2"/>
                </a:rPr>
                <a:t>      from_page_table=(0xfffff000&amp;*from_dir);</a:t>
              </a:r>
            </a:p>
          </p:txBody>
        </p:sp>
      </p:grpSp>
      <p:sp>
        <p:nvSpPr>
          <p:cNvPr id="15379" name="矩形 26"/>
          <p:cNvSpPr/>
          <p:nvPr/>
        </p:nvSpPr>
        <p:spPr>
          <a:xfrm>
            <a:off x="1809750" y="2371725"/>
            <a:ext cx="6629400" cy="609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lvl="1" indent="0" algn="l" rtl="0" eaLnBrk="1" fontAlgn="base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32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位虚拟地址，这个地址的格式是否还记得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?</a:t>
            </a:r>
            <a:endParaRPr lang="zh-CN" altLang="en-US" sz="24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5380" name="组合 42"/>
          <p:cNvGrpSpPr/>
          <p:nvPr/>
        </p:nvGrpSpPr>
        <p:grpSpPr>
          <a:xfrm>
            <a:off x="609600" y="3603625"/>
            <a:ext cx="4903788" cy="2111375"/>
            <a:chOff x="0" y="0"/>
            <a:chExt cx="4903787" cy="2111374"/>
          </a:xfrm>
        </p:grpSpPr>
        <p:grpSp>
          <p:nvGrpSpPr>
            <p:cNvPr id="18452" name="组合 38"/>
            <p:cNvGrpSpPr/>
            <p:nvPr/>
          </p:nvGrpSpPr>
          <p:grpSpPr>
            <a:xfrm>
              <a:off x="1538288" y="0"/>
              <a:ext cx="3365499" cy="2111374"/>
              <a:chOff x="0" y="0"/>
              <a:chExt cx="3365499" cy="2111374"/>
            </a:xfrm>
          </p:grpSpPr>
          <p:grpSp>
            <p:nvGrpSpPr>
              <p:cNvPr id="18453" name="Group 152"/>
              <p:cNvGrpSpPr/>
              <p:nvPr/>
            </p:nvGrpSpPr>
            <p:grpSpPr>
              <a:xfrm>
                <a:off x="1662112" y="407987"/>
                <a:ext cx="1703387" cy="1703387"/>
                <a:chOff x="0" y="0"/>
                <a:chExt cx="1073" cy="1073"/>
              </a:xfrm>
            </p:grpSpPr>
            <p:sp>
              <p:nvSpPr>
                <p:cNvPr id="18454" name="Rectangle 112"/>
                <p:cNvSpPr/>
                <p:nvPr/>
              </p:nvSpPr>
              <p:spPr>
                <a:xfrm>
                  <a:off x="353" y="1"/>
                  <a:ext cx="422" cy="88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>
                    <a:spcBef>
                      <a:spcPct val="50000"/>
                    </a:spcBef>
                    <a:buClrTx/>
                    <a:buFont typeface="Wingdings" panose="05000000000000000000" pitchFamily="2" charset="2"/>
                  </a:pPr>
                  <a:endParaRPr lang="zh-CN" altLang="zh-CN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455" name="Rectangle 113" descr="80%"/>
                <p:cNvSpPr/>
                <p:nvPr/>
              </p:nvSpPr>
              <p:spPr>
                <a:xfrm>
                  <a:off x="353" y="792"/>
                  <a:ext cx="422" cy="90"/>
                </a:xfrm>
                <a:prstGeom prst="rect">
                  <a:avLst/>
                </a:prstGeom>
                <a:blipFill rotWithShape="0">
                  <a:blip r:embed="rId5"/>
                </a:blipFill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>
                    <a:spcBef>
                      <a:spcPct val="50000"/>
                    </a:spcBef>
                    <a:buClrTx/>
                    <a:buFont typeface="Wingdings" panose="05000000000000000000" pitchFamily="2" charset="2"/>
                  </a:pPr>
                  <a:endParaRPr lang="zh-CN" altLang="zh-CN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456" name="Rectangle 114" descr="75%"/>
                <p:cNvSpPr/>
                <p:nvPr/>
              </p:nvSpPr>
              <p:spPr>
                <a:xfrm>
                  <a:off x="353" y="0"/>
                  <a:ext cx="422" cy="91"/>
                </a:xfrm>
                <a:prstGeom prst="rect">
                  <a:avLst/>
                </a:prstGeom>
                <a:blipFill rotWithShape="0">
                  <a:blip r:embed="rId6"/>
                </a:blipFill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>
                    <a:spcBef>
                      <a:spcPct val="50000"/>
                    </a:spcBef>
                    <a:buClrTx/>
                    <a:buFont typeface="Wingdings" panose="05000000000000000000" pitchFamily="2" charset="2"/>
                  </a:pPr>
                  <a:endParaRPr lang="zh-CN" altLang="zh-CN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457" name="Rectangle 115" descr="75%"/>
                <p:cNvSpPr/>
                <p:nvPr/>
              </p:nvSpPr>
              <p:spPr>
                <a:xfrm>
                  <a:off x="353" y="96"/>
                  <a:ext cx="422" cy="90"/>
                </a:xfrm>
                <a:prstGeom prst="rect">
                  <a:avLst/>
                </a:prstGeom>
                <a:blipFill rotWithShape="0">
                  <a:blip r:embed="rId6"/>
                </a:blipFill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>
                    <a:spcBef>
                      <a:spcPct val="50000"/>
                    </a:spcBef>
                    <a:buClrTx/>
                    <a:buFont typeface="Wingdings" panose="05000000000000000000" pitchFamily="2" charset="2"/>
                  </a:pPr>
                  <a:endParaRPr lang="zh-CN" altLang="zh-CN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18458" name="Group 116"/>
                <p:cNvGrpSpPr/>
                <p:nvPr/>
              </p:nvGrpSpPr>
              <p:grpSpPr>
                <a:xfrm>
                  <a:off x="0" y="885"/>
                  <a:ext cx="1073" cy="188"/>
                  <a:chOff x="0" y="0"/>
                  <a:chExt cx="1073" cy="188"/>
                </a:xfrm>
              </p:grpSpPr>
              <p:sp>
                <p:nvSpPr>
                  <p:cNvPr id="18459" name="Rectangle 117"/>
                  <p:cNvSpPr/>
                  <p:nvPr/>
                </p:nvSpPr>
                <p:spPr>
                  <a:xfrm>
                    <a:off x="240" y="0"/>
                    <a:ext cx="576" cy="1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63500" tIns="25400" rIns="63500" bIns="25400" anchor="t" anchorCtr="0">
                    <a:spAutoFit/>
                  </a:bodyPr>
                  <a:lstStyle/>
                  <a:p>
                    <a:pPr eaLnBrk="0" hangingPunct="0">
                      <a:lnSpc>
                        <a:spcPct val="90000"/>
                      </a:lnSpc>
                      <a:buClrTx/>
                      <a:buFont typeface="Wingdings" panose="05000000000000000000" pitchFamily="2" charset="2"/>
                    </a:pPr>
                    <a:r>
                      <a:rPr lang="en-US" altLang="zh-CN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4 bytes</a:t>
                    </a:r>
                  </a:p>
                </p:txBody>
              </p:sp>
              <p:sp>
                <p:nvSpPr>
                  <p:cNvPr id="18460" name="Line 118"/>
                  <p:cNvSpPr/>
                  <p:nvPr/>
                </p:nvSpPr>
                <p:spPr>
                  <a:xfrm>
                    <a:off x="0" y="96"/>
                    <a:ext cx="237" cy="0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18461" name="Line 119"/>
                  <p:cNvSpPr/>
                  <p:nvPr/>
                </p:nvSpPr>
                <p:spPr>
                  <a:xfrm flipH="1">
                    <a:off x="816" y="96"/>
                    <a:ext cx="257" cy="0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</p:grpSp>
          <p:sp>
            <p:nvSpPr>
              <p:cNvPr id="18462" name="Freeform 122"/>
              <p:cNvSpPr/>
              <p:nvPr/>
            </p:nvSpPr>
            <p:spPr>
              <a:xfrm>
                <a:off x="0" y="0"/>
                <a:ext cx="2271712" cy="636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</a:cxnLst>
                <a:rect l="0" t="0" r="0" b="0"/>
                <a:pathLst>
                  <a:path w="912" h="960">
                    <a:moveTo>
                      <a:pt x="0" y="0"/>
                    </a:moveTo>
                    <a:lnTo>
                      <a:pt x="0" y="288"/>
                    </a:lnTo>
                    <a:lnTo>
                      <a:pt x="528" y="960"/>
                    </a:lnTo>
                    <a:lnTo>
                      <a:pt x="912" y="96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463" name="Group 150"/>
            <p:cNvGrpSpPr/>
            <p:nvPr/>
          </p:nvGrpSpPr>
          <p:grpSpPr>
            <a:xfrm>
              <a:off x="0" y="788987"/>
              <a:ext cx="3760788" cy="993775"/>
              <a:chOff x="0" y="0"/>
              <a:chExt cx="2369" cy="626"/>
            </a:xfrm>
          </p:grpSpPr>
          <p:sp>
            <p:nvSpPr>
              <p:cNvPr id="18464" name="Rectangle 120"/>
              <p:cNvSpPr/>
              <p:nvPr/>
            </p:nvSpPr>
            <p:spPr>
              <a:xfrm>
                <a:off x="0" y="0"/>
                <a:ext cx="1680" cy="312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78" tIns="44445" rIns="90478" bIns="44445" anchor="ctr" anchorCtr="0"/>
              <a:lstStyle/>
              <a:p>
                <a:pPr algn="ctr" eaLnBrk="0" hangingPunct="0">
                  <a:lnSpc>
                    <a:spcPct val="80000"/>
                  </a:lnSpc>
                  <a:spcBef>
                    <a:spcPct val="20000"/>
                  </a:spcBef>
                  <a:buClrTx/>
                  <a:buFont typeface="Wingdings" panose="05000000000000000000" pitchFamily="2" charset="2"/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页目录指针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(CR3)</a:t>
                </a:r>
                <a:endParaRPr lang="zh-CN" altLang="en-US" sz="24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65" name="Line 121"/>
              <p:cNvSpPr/>
              <p:nvPr/>
            </p:nvSpPr>
            <p:spPr>
              <a:xfrm>
                <a:off x="1632" y="164"/>
                <a:ext cx="737" cy="46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</p:grpSp>
      <p:sp>
        <p:nvSpPr>
          <p:cNvPr id="15395" name="矩形 44"/>
          <p:cNvSpPr/>
          <p:nvPr/>
        </p:nvSpPr>
        <p:spPr>
          <a:xfrm>
            <a:off x="6094730" y="2895600"/>
            <a:ext cx="583057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  <a:buClrTx/>
              <a:buFont typeface="Wingdings" panose="05000000000000000000" pitchFamily="2" charset="2"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from&gt;&gt;22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得到目录项编号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Tx/>
              <a:buFont typeface="Wingdings" panose="05000000000000000000" pitchFamily="2" charset="2"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(from&gt;&gt;22)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*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每项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字节，换算为页目录项地址，等于左移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&lt;&lt;2</a:t>
            </a:r>
            <a:endParaRPr lang="en-US" altLang="zh-CN" sz="2400" b="1" baseline="30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AutoShape 72"/>
          <p:cNvSpPr/>
          <p:nvPr/>
        </p:nvSpPr>
        <p:spPr>
          <a:xfrm rot="10800000">
            <a:off x="5464175" y="4608513"/>
            <a:ext cx="1905000" cy="533400"/>
          </a:xfrm>
          <a:prstGeom prst="wedgeRoundRectCallout">
            <a:avLst>
              <a:gd name="adj1" fmla="val -4333"/>
              <a:gd name="adj2" fmla="val -230954"/>
              <a:gd name="adj3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rot="10800000" anchor="t" anchorCtr="0"/>
          <a:lstStyle/>
          <a:p>
            <a:pPr algn="ctr">
              <a:spcBef>
                <a:spcPct val="50000"/>
              </a:spcBef>
              <a:buClrTx/>
              <a:buFont typeface="Wingdings" panose="05000000000000000000" pitchFamily="2" charset="2"/>
            </a:pP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这要干什么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?</a:t>
            </a:r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9135428" y="1904683"/>
            <a:ext cx="2789238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//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目录基址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CR3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0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地址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0313" y="99373"/>
            <a:ext cx="6953274" cy="1055057"/>
          </a:xfrm>
          <a:prstGeom prst="rect">
            <a:avLst/>
          </a:prstGeom>
          <a:ln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</a:gra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9" grpId="0"/>
      <p:bldP spid="15395" grpId="0"/>
      <p:bldP spid="2" grpId="0" animBg="1"/>
      <p:bldP spid="4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352beaa9-f8d7-4ae3-9813-5bdea6a13485"/>
  <p:tag name="COMMONDATA" val="eyJoZGlkIjoiMWRlYThkMGE4ZDk1OTBjYTZlZWYxNWI1NTc4NTNmODk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qumingcheng">
  <a:themeElements>
    <a:clrScheme name="1_OS-Lizhiju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OS-Lizhiju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OS-Lizhiju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Lizhiju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Lizhiju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Lizhiju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Lizhiju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Lizhiju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Lizhiju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Lizhiju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Lizhiju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Lizhiju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Lizhiju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Lizhiju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OS-Lizhijun</Template>
  <TotalTime>5</TotalTime>
  <Words>1846</Words>
  <Application>Microsoft Office PowerPoint</Application>
  <PresentationFormat>宽屏</PresentationFormat>
  <Paragraphs>240</Paragraphs>
  <Slides>13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Adobe 仿宋 Std R</vt:lpstr>
      <vt:lpstr>黑体</vt:lpstr>
      <vt:lpstr>宋体</vt:lpstr>
      <vt:lpstr>Arial</vt:lpstr>
      <vt:lpstr>Arial Black</vt:lpstr>
      <vt:lpstr>Comic Sans MS</vt:lpstr>
      <vt:lpstr>Courier New</vt:lpstr>
      <vt:lpstr>Times New Roman</vt:lpstr>
      <vt:lpstr>Wingdings</vt:lpstr>
      <vt:lpstr>qumingcheng</vt:lpstr>
      <vt:lpstr>段、页同时存在是的重定位(地址翻译)</vt:lpstr>
      <vt:lpstr>PowerPoint 演示文稿</vt:lpstr>
      <vt:lpstr>PowerPoint 演示文稿</vt:lpstr>
      <vt:lpstr>Intel x86的分段硬件linux0.11任务控制块</vt:lpstr>
      <vt:lpstr>Intel x86的分段硬件linux0.11任务控制块</vt:lpstr>
      <vt:lpstr>故事从fork()开始</vt:lpstr>
      <vt:lpstr>进程0、进程1、进程2的虚拟地址</vt:lpstr>
      <vt:lpstr>接下来应该是什么了?</vt:lpstr>
      <vt:lpstr>这里的from_dir，to_dir是什么?</vt:lpstr>
      <vt:lpstr>from_page_table与to_page_table?</vt:lpstr>
      <vt:lpstr>接下来干什么应该猜也猜的到…</vt:lpstr>
      <vt:lpstr>程序、虚拟内存+物理内存的样子</vt:lpstr>
      <vt:lpstr>*p=7? 父进程*p=7、子进程*p=8?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123</dc:creator>
  <cp:lastModifiedBy>峰 王</cp:lastModifiedBy>
  <cp:revision>2267</cp:revision>
  <dcterms:created xsi:type="dcterms:W3CDTF">2015-02-06T02:12:17Z</dcterms:created>
  <dcterms:modified xsi:type="dcterms:W3CDTF">2023-06-20T18:49:31Z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2052-11.1.0.14309</vt:lpwstr>
  </property>
  <property fmtid="{D5CDD505-2E9C-101B-9397-08002B2CF9AE}" pid="4" name="ICV">
    <vt:lpwstr>9687FDCD73314926BC92EEBA3B675722_12</vt:lpwstr>
  </property>
</Properties>
</file>