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9"/>
  </p:notesMasterIdLst>
  <p:sldIdLst>
    <p:sldId id="370" r:id="rId3"/>
    <p:sldId id="270" r:id="rId4"/>
    <p:sldId id="318" r:id="rId5"/>
    <p:sldId id="372" r:id="rId6"/>
    <p:sldId id="269" r:id="rId7"/>
    <p:sldId id="272" r:id="rId8"/>
    <p:sldId id="273" r:id="rId9"/>
    <p:sldId id="274" r:id="rId10"/>
    <p:sldId id="276" r:id="rId11"/>
    <p:sldId id="336" r:id="rId12"/>
    <p:sldId id="337" r:id="rId13"/>
    <p:sldId id="338" r:id="rId14"/>
    <p:sldId id="277" r:id="rId15"/>
    <p:sldId id="281" r:id="rId16"/>
    <p:sldId id="315" r:id="rId17"/>
    <p:sldId id="373" r:id="rId18"/>
    <p:sldId id="352" r:id="rId19"/>
    <p:sldId id="316" r:id="rId20"/>
    <p:sldId id="282" r:id="rId21"/>
    <p:sldId id="283" r:id="rId22"/>
    <p:sldId id="287" r:id="rId23"/>
    <p:sldId id="289" r:id="rId24"/>
    <p:sldId id="284" r:id="rId25"/>
    <p:sldId id="321" r:id="rId26"/>
    <p:sldId id="290" r:id="rId27"/>
    <p:sldId id="291" r:id="rId28"/>
    <p:sldId id="340" r:id="rId29"/>
    <p:sldId id="292" r:id="rId30"/>
    <p:sldId id="302" r:id="rId31"/>
    <p:sldId id="334" r:id="rId32"/>
    <p:sldId id="293" r:id="rId33"/>
    <p:sldId id="304" r:id="rId34"/>
    <p:sldId id="366" r:id="rId35"/>
    <p:sldId id="294" r:id="rId36"/>
    <p:sldId id="354" r:id="rId37"/>
    <p:sldId id="305" r:id="rId38"/>
    <p:sldId id="306" r:id="rId39"/>
    <p:sldId id="295" r:id="rId40"/>
    <p:sldId id="296" r:id="rId41"/>
    <p:sldId id="353" r:id="rId42"/>
    <p:sldId id="307" r:id="rId43"/>
    <p:sldId id="310" r:id="rId44"/>
    <p:sldId id="322" r:id="rId45"/>
    <p:sldId id="308" r:id="rId46"/>
    <p:sldId id="368" r:id="rId47"/>
    <p:sldId id="309" r:id="rId48"/>
    <p:sldId id="323" r:id="rId49"/>
    <p:sldId id="344" r:id="rId50"/>
    <p:sldId id="367" r:id="rId51"/>
    <p:sldId id="371" r:id="rId52"/>
    <p:sldId id="341" r:id="rId53"/>
    <p:sldId id="297" r:id="rId54"/>
    <p:sldId id="298" r:id="rId55"/>
    <p:sldId id="326" r:id="rId56"/>
    <p:sldId id="328" r:id="rId57"/>
    <p:sldId id="330" r:id="rId58"/>
    <p:sldId id="331" r:id="rId59"/>
    <p:sldId id="332" r:id="rId60"/>
    <p:sldId id="333" r:id="rId61"/>
    <p:sldId id="345" r:id="rId62"/>
    <p:sldId id="346" r:id="rId63"/>
    <p:sldId id="348" r:id="rId64"/>
    <p:sldId id="349" r:id="rId65"/>
    <p:sldId id="350" r:id="rId66"/>
    <p:sldId id="351" r:id="rId67"/>
    <p:sldId id="355" r:id="rId68"/>
    <p:sldId id="360" r:id="rId69"/>
    <p:sldId id="357" r:id="rId70"/>
    <p:sldId id="359" r:id="rId71"/>
    <p:sldId id="369" r:id="rId72"/>
    <p:sldId id="361" r:id="rId73"/>
    <p:sldId id="374" r:id="rId74"/>
    <p:sldId id="362" r:id="rId75"/>
    <p:sldId id="363" r:id="rId76"/>
    <p:sldId id="364" r:id="rId77"/>
    <p:sldId id="365" r:id="rId78"/>
  </p:sldIdLst>
  <p:sldSz cx="9144000" cy="6858000" type="screen4x3"/>
  <p:notesSz cx="6858000" cy="9144000"/>
  <p:custDataLst>
    <p:tags r:id="rId80"/>
  </p:custDataLst>
  <p:defaultTextStyle>
    <a:defPPr>
      <a:defRPr lang="zh-CN"/>
    </a:defPPr>
    <a:lvl1pPr algn="l" rtl="0" eaLnBrk="0" fontAlgn="base" hangingPunct="0">
      <a:spcBef>
        <a:spcPct val="0"/>
      </a:spcBef>
      <a:spcAft>
        <a:spcPct val="0"/>
      </a:spcAft>
      <a:defRPr sz="4400"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44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44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44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44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FF"/>
    <a:srgbClr val="660066"/>
    <a:srgbClr val="66FF33"/>
    <a:srgbClr val="A50021"/>
    <a:srgbClr val="006600"/>
    <a:srgbClr val="CC0000"/>
    <a:srgbClr val="EDE7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3" autoAdjust="0"/>
  </p:normalViewPr>
  <p:slideViewPr>
    <p:cSldViewPr showGuides="1">
      <p:cViewPr>
        <p:scale>
          <a:sx n="100" d="100"/>
          <a:sy n="100" d="100"/>
        </p:scale>
        <p:origin x="548" y="168"/>
      </p:cViewPr>
      <p:guideLst>
        <p:guide orient="horz" pos="2160"/>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 typeface="Arial" panose="020B0604020202020204" pitchFamily="34" charset="0"/>
              <a:buNone/>
              <a:defRPr sz="1200">
                <a:solidFill>
                  <a:schemeClr val="tx1"/>
                </a:solidFill>
                <a:ea typeface="宋体" panose="02010600030101010101" pitchFamily="2" charset="-122"/>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solidFill>
                  <a:schemeClr val="tx1"/>
                </a:solidFill>
                <a:ea typeface="宋体" panose="02010600030101010101" pitchFamily="2" charset="-122"/>
              </a:defRPr>
            </a:lvl1pPr>
          </a:lstStyle>
          <a:p>
            <a:pPr>
              <a:defRPr/>
            </a:pPr>
            <a:fld id="{9DDC4940-04AF-4A71-8C20-F4D9B8B53174}" type="datetime1">
              <a:rPr lang="zh-CN" altLang="en-US"/>
              <a:t>2023-06-18</a:t>
            </a:fld>
            <a:endParaRPr lang="en-US"/>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buFont typeface="Arial" panose="020B0604020202020204" pitchFamily="34" charset="0"/>
              <a:buNone/>
              <a:defRPr sz="1200">
                <a:solidFill>
                  <a:schemeClr val="tx1"/>
                </a:solidFill>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solidFill>
                  <a:schemeClr val="tx1"/>
                </a:solidFill>
              </a:defRPr>
            </a:lvl1pPr>
          </a:lstStyle>
          <a:p>
            <a:pPr>
              <a:defRPr/>
            </a:pPr>
            <a:fld id="{68F5FFCA-9156-4A36-BD41-3069D2ACF7A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院里大三分了方向，作为计算机系统这个方向，三门课程，为什么加入这门课程？</a:t>
            </a:r>
            <a:endParaRPr lang="en-US" altLang="zh-CN"/>
          </a:p>
          <a:p>
            <a:r>
              <a:rPr lang="zh-CN" altLang="en-US"/>
              <a:t>为什么学习操作系统？</a:t>
            </a:r>
            <a:r>
              <a:rPr lang="en-US" altLang="zh-CN"/>
              <a:t>OS</a:t>
            </a:r>
            <a:r>
              <a:rPr lang="zh-CN" altLang="en-US"/>
              <a:t>的定义和内涵是什么？</a:t>
            </a:r>
            <a:r>
              <a:rPr lang="en-US" altLang="zh-CN"/>
              <a:t>OS</a:t>
            </a:r>
            <a:r>
              <a:rPr lang="zh-CN" altLang="en-US"/>
              <a:t>的知识体系是什么样的？其发展历程是什么样的？带着这样的问题来学习今天的课程</a:t>
            </a:r>
          </a:p>
          <a:p>
            <a:endParaRPr lang="zh-CN" altLang="en-US"/>
          </a:p>
        </p:txBody>
      </p:sp>
      <p:sp>
        <p:nvSpPr>
          <p:cNvPr id="6148"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B1CAAA27-BE00-49B0-BB79-21C3B90C9DC1}" type="slidenum">
              <a:rPr lang="en-US" altLang="zh-CN" sz="1200" smtClean="0">
                <a:solidFill>
                  <a:schemeClr val="tx1"/>
                </a:solidFill>
              </a:rPr>
              <a:t>1</a:t>
            </a:fld>
            <a:endParaRPr lang="en-US" altLang="zh-CN"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软件工程思想，软件设计理念。扩展：确定和动态可配置。嵌入式和通用操作系统，应用程序与操作系统的耦合性。纠错：健壮性，非法地址、溢出、越界等</a:t>
            </a:r>
          </a:p>
        </p:txBody>
      </p:sp>
      <p:sp>
        <p:nvSpPr>
          <p:cNvPr id="2560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449E053C-AD88-482E-A8D6-186A41DC1688}" type="slidenum">
              <a:rPr lang="en-US" altLang="zh-CN" sz="1200" smtClean="0">
                <a:solidFill>
                  <a:schemeClr val="tx1"/>
                </a:solidFill>
              </a:rPr>
              <a:t>13</a:t>
            </a:fld>
            <a:endParaRPr lang="en-US" altLang="zh-CN"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管理的核心思想是：让有限的资源发挥出更大价值。计算机资源是有限的，因此我们要高效合理的利用这些资源。</a:t>
            </a:r>
            <a:endParaRPr lang="en-US" altLang="zh-CN"/>
          </a:p>
          <a:p>
            <a:r>
              <a:rPr lang="zh-CN" altLang="en-US"/>
              <a:t>我们记住一点：不是所有操作系统都具备上述特征。我们通常使用和接触的</a:t>
            </a:r>
            <a:r>
              <a:rPr lang="en-US" altLang="zh-CN"/>
              <a:t>windows</a:t>
            </a:r>
            <a:r>
              <a:rPr lang="zh-CN" altLang="en-US"/>
              <a:t>和</a:t>
            </a:r>
            <a:r>
              <a:rPr lang="en-US" altLang="zh-CN"/>
              <a:t>linux</a:t>
            </a:r>
            <a:r>
              <a:rPr lang="zh-CN" altLang="en-US"/>
              <a:t>具备上述功能，还有很多用在嵌入式计算机上的</a:t>
            </a:r>
            <a:r>
              <a:rPr lang="en-US" altLang="zh-CN"/>
              <a:t>OS</a:t>
            </a:r>
            <a:r>
              <a:rPr lang="zh-CN" altLang="en-US"/>
              <a:t>则不是全部具备。</a:t>
            </a:r>
            <a:endParaRPr lang="en-US" altLang="zh-CN"/>
          </a:p>
          <a:p>
            <a:endParaRPr lang="en-US" altLang="zh-CN"/>
          </a:p>
          <a:p>
            <a:r>
              <a:rPr lang="zh-CN" altLang="en-US"/>
              <a:t>记录（数据结构）、分配（分配多少、如何分配、合适分配，调度）、回收释放（资源回收、更新记录，分配已回收的资源）</a:t>
            </a:r>
          </a:p>
        </p:txBody>
      </p:sp>
      <p:sp>
        <p:nvSpPr>
          <p:cNvPr id="3072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6EE19CD5-DA63-4A9D-B722-3C14BDDEFCF7}" type="slidenum">
              <a:rPr lang="en-US" altLang="zh-CN" sz="1200" smtClean="0">
                <a:solidFill>
                  <a:schemeClr val="tx1"/>
                </a:solidFill>
              </a:rPr>
              <a:t>18</a:t>
            </a:fld>
            <a:endParaRPr lang="en-US" altLang="zh-CN"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为了有效高效的管理应用程序的生命周期，引入进程</a:t>
            </a:r>
            <a:r>
              <a:rPr lang="en-US" altLang="zh-CN"/>
              <a:t>/</a:t>
            </a:r>
            <a:r>
              <a:rPr lang="zh-CN" altLang="en-US"/>
              <a:t>线程。如何有效的使用处理器？单核、多核、众核、多机、集群、云计算</a:t>
            </a:r>
          </a:p>
        </p:txBody>
      </p:sp>
      <p:sp>
        <p:nvSpPr>
          <p:cNvPr id="32772"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6B6F973D-EDE0-4060-B302-7036911E86E9}" type="slidenum">
              <a:rPr lang="en-US" altLang="zh-CN" sz="1200" smtClean="0">
                <a:solidFill>
                  <a:schemeClr val="tx1"/>
                </a:solidFill>
              </a:rPr>
              <a:t>19</a:t>
            </a:fld>
            <a:endParaRPr lang="en-US" altLang="zh-CN"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所有的数据都以软件、文件形式存于非易失存储器（辅存）上，软件加载到内存中运行。这就要对存储器进行有效的管理。</a:t>
            </a:r>
          </a:p>
        </p:txBody>
      </p:sp>
      <p:sp>
        <p:nvSpPr>
          <p:cNvPr id="34820"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96C2D01F-89E2-4DC2-AB88-3EE66F7A2D05}" type="slidenum">
              <a:rPr lang="en-US" altLang="zh-CN" sz="1200" smtClean="0">
                <a:solidFill>
                  <a:schemeClr val="tx1"/>
                </a:solidFill>
              </a:rPr>
              <a:t>20</a:t>
            </a:fld>
            <a:endParaRPr lang="en-US" altLang="zh-CN"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为了有效高效的使用外存，引入了文件和文件系统。</a:t>
            </a:r>
          </a:p>
        </p:txBody>
      </p:sp>
      <p:sp>
        <p:nvSpPr>
          <p:cNvPr id="36868"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B7FDB26C-948D-4E1A-AA96-9FBE0DAEC957}" type="slidenum">
              <a:rPr lang="en-US" altLang="zh-CN" sz="1200" smtClean="0">
                <a:solidFill>
                  <a:schemeClr val="tx1"/>
                </a:solidFill>
              </a:rPr>
              <a:t>21</a:t>
            </a:fld>
            <a:endParaRPr lang="en-US" altLang="zh-CN"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D8A6EA80-DA42-4A2A-9F26-F91178DE9086}" type="slidenum">
              <a:rPr lang="en-US" altLang="zh-CN" sz="1200" smtClean="0">
                <a:solidFill>
                  <a:schemeClr val="tx1"/>
                </a:solidFill>
              </a:rPr>
              <a:t>22</a:t>
            </a:fld>
            <a:endParaRPr lang="en-US" altLang="zh-CN"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EA8EC135-EAEF-4A9E-ADF3-D1E700795202}" type="slidenum">
              <a:rPr lang="en-US" altLang="zh-CN" sz="1200" smtClean="0">
                <a:solidFill>
                  <a:schemeClr val="tx1"/>
                </a:solidFill>
              </a:rPr>
              <a:t>23</a:t>
            </a:fld>
            <a:endParaRPr lang="en-US" altLang="zh-CN" sz="12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extLst>
            <a:ext uri="{91240B29-F687-4F45-9708-019B960494DF}">
              <a14:hiddenLine xmlns:a14="http://schemas.microsoft.com/office/drawing/2010/main" w="1">
                <a:solidFill>
                  <a:schemeClr val="tx1"/>
                </a:solidFill>
                <a:miter lim="800000"/>
                <a:headEnd/>
                <a:tailEnd/>
              </a14:hiddenLine>
            </a:ext>
          </a:extLst>
        </p:spPr>
      </p:sp>
      <p:sp>
        <p:nvSpPr>
          <p:cNvPr id="45059"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t>听老师仔细说一下</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我们点击或执行一个命令后，程序怎么启动的？谁负责这件事？</a:t>
            </a:r>
            <a:endParaRPr lang="zh-CN" altLang="en-US"/>
          </a:p>
        </p:txBody>
      </p:sp>
      <p:sp>
        <p:nvSpPr>
          <p:cNvPr id="49156"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EC76555-9CAF-471D-9EAC-FBCFC4D239DA}" type="slidenum">
              <a:rPr lang="en-US" altLang="zh-CN" smtClean="0"/>
              <a:t>29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从这个过程我们理解一个过程：自动加载，加载程序和数据，如何加载，如何构建初始环境，内存布局是什么样，数据过大怎么办？这个时候还是完全加载！！</a:t>
            </a:r>
            <a:endParaRPr lang="en-US" altLang="zh-CN"/>
          </a:p>
          <a:p>
            <a:r>
              <a:rPr lang="zh-CN" altLang="en-US"/>
              <a:t>那么我们现代操作系统如何加载程序？完全还是非完全</a:t>
            </a:r>
          </a:p>
        </p:txBody>
      </p:sp>
      <p:sp>
        <p:nvSpPr>
          <p:cNvPr id="51204"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918EBD6-BE55-4F2A-A7E0-E619B99B2296}" type="slidenum">
              <a:rPr lang="en-US" altLang="zh-CN" smtClean="0"/>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为什么学习操作系统？</a:t>
            </a:r>
            <a:r>
              <a:rPr lang="en-US" altLang="zh-CN"/>
              <a:t>OS</a:t>
            </a:r>
            <a:r>
              <a:rPr lang="zh-CN" altLang="en-US"/>
              <a:t>的定义和内涵是什么？</a:t>
            </a:r>
            <a:r>
              <a:rPr lang="en-US" altLang="zh-CN"/>
              <a:t>OS</a:t>
            </a:r>
            <a:r>
              <a:rPr lang="zh-CN" altLang="en-US"/>
              <a:t>的知识体系是什么样的？其发展历程是什么样的？带着这样的问题来学习今天的课程</a:t>
            </a:r>
          </a:p>
        </p:txBody>
      </p:sp>
      <p:sp>
        <p:nvSpPr>
          <p:cNvPr id="8196"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5F77AF90-F963-4014-8DD7-CCCB4DEBEBA7}" type="slidenum">
              <a:rPr lang="en-US" altLang="zh-CN" sz="1200" smtClean="0">
                <a:solidFill>
                  <a:schemeClr val="tx1"/>
                </a:solidFill>
              </a:rPr>
              <a:t>2</a:t>
            </a:fld>
            <a:endParaRPr lang="en-US" altLang="zh-CN"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指定的期限完成实时任务（即便在最坏的处理负载下也能如此）的操作系统称为</a:t>
            </a:r>
            <a:r>
              <a:rPr lang="zh-CN" altLang="en-US" i="1" dirty="0"/>
              <a:t>硬实时</a:t>
            </a:r>
            <a:r>
              <a:rPr lang="zh-CN" altLang="en-US" dirty="0"/>
              <a:t> 系统。如果操作系统在平均情况下能支持任务的执行期限，则称它为</a:t>
            </a:r>
            <a:r>
              <a:rPr lang="zh-CN" altLang="en-US" i="1" dirty="0"/>
              <a:t>软实时</a:t>
            </a:r>
            <a:r>
              <a:rPr lang="zh-CN" altLang="en-US" dirty="0"/>
              <a:t> 系统。</a:t>
            </a:r>
          </a:p>
        </p:txBody>
      </p:sp>
      <p:sp>
        <p:nvSpPr>
          <p:cNvPr id="67588"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FCDB3A0-3991-4127-AAA3-9292AA8D937E}" type="slidenum">
              <a:rPr lang="en-US" altLang="zh-CN" smtClean="0"/>
              <a:t>45</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AFD58DC-9CF8-4855-9A33-0C49168B14D9}" type="slidenum">
              <a:rPr lang="en-US" altLang="zh-CN" smtClean="0"/>
              <a:t>46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8"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C6EDB935-692A-4AC8-BB73-351970B51603}" type="slidenum">
              <a:rPr lang="en-US" altLang="zh-CN" sz="1200" smtClean="0">
                <a:solidFill>
                  <a:schemeClr val="tx1"/>
                </a:solidFill>
              </a:rPr>
              <a:t>58</a:t>
            </a:fld>
            <a:endParaRPr lang="en-US" altLang="zh-CN"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在用户态与核心态相互转换时，中断响应时都要发生都涉及到现场保存问题，也就是要用到栈！</a:t>
            </a:r>
          </a:p>
        </p:txBody>
      </p:sp>
      <p:sp>
        <p:nvSpPr>
          <p:cNvPr id="97284"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D2D6692-33B1-4480-8284-01D1EBF0B8BA}" type="slidenum">
              <a:rPr lang="en-US" altLang="zh-CN" smtClean="0">
                <a:latin typeface="Arial" panose="020B0604020202020204" pitchFamily="34" charset="0"/>
              </a:rPr>
              <a:t>71</a:t>
            </a:fld>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我们知道在进程运行过程中，每一次函数调用（中断嵌套），栈都会增长，增长多少呢？这个由便以技术和编译器为我们解决。</a:t>
            </a: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Sparc</a:t>
            </a:r>
            <a:r>
              <a:rPr lang="zh-CN" altLang="en-US">
                <a:latin typeface="Arial" panose="020B0604020202020204" pitchFamily="34" charset="0"/>
              </a:rPr>
              <a:t>是</a:t>
            </a:r>
            <a:r>
              <a:rPr lang="en-US" altLang="zh-CN">
                <a:latin typeface="Arial" panose="020B0604020202020204" pitchFamily="34" charset="0"/>
              </a:rPr>
              <a:t>1985</a:t>
            </a:r>
            <a:r>
              <a:rPr lang="zh-CN" altLang="en-US">
                <a:latin typeface="Arial" panose="020B0604020202020204" pitchFamily="34" charset="0"/>
              </a:rPr>
              <a:t>年</a:t>
            </a:r>
            <a:r>
              <a:rPr lang="en-US" altLang="zh-CN">
                <a:latin typeface="Arial" panose="020B0604020202020204" pitchFamily="34" charset="0"/>
              </a:rPr>
              <a:t>sun</a:t>
            </a:r>
            <a:r>
              <a:rPr lang="zh-CN" altLang="en-US">
                <a:latin typeface="Arial" panose="020B0604020202020204" pitchFamily="34" charset="0"/>
              </a:rPr>
              <a:t>公司提出，目前广泛应用于</a:t>
            </a:r>
            <a:r>
              <a:rPr lang="en-US" altLang="zh-CN">
                <a:latin typeface="Arial" panose="020B0604020202020204" pitchFamily="34" charset="0"/>
              </a:rPr>
              <a:t>sun</a:t>
            </a:r>
            <a:r>
              <a:rPr lang="zh-CN" altLang="en-US">
                <a:latin typeface="Arial" panose="020B0604020202020204" pitchFamily="34" charset="0"/>
              </a:rPr>
              <a:t>工作站和企业级服务器，航空航天等领域。</a:t>
            </a:r>
          </a:p>
          <a:p>
            <a:pPr eaLnBrk="1" hangingPunct="1"/>
            <a:r>
              <a:rPr lang="zh-CN" altLang="en-US">
                <a:latin typeface="Arial" panose="020B0604020202020204" pitchFamily="34" charset="0"/>
              </a:rPr>
              <a:t>通常情况下是这样，比如</a:t>
            </a:r>
            <a:r>
              <a:rPr lang="en-US" altLang="zh-CN">
                <a:latin typeface="Arial" panose="020B0604020202020204" pitchFamily="34" charset="0"/>
              </a:rPr>
              <a:t>X86</a:t>
            </a:r>
            <a:r>
              <a:rPr lang="zh-CN" altLang="en-US">
                <a:latin typeface="Arial" panose="020B0604020202020204" pitchFamily="34" charset="0"/>
              </a:rPr>
              <a:t>、</a:t>
            </a:r>
            <a:r>
              <a:rPr lang="en-US" altLang="zh-CN">
                <a:latin typeface="Arial" panose="020B0604020202020204" pitchFamily="34" charset="0"/>
              </a:rPr>
              <a:t>ARM</a:t>
            </a:r>
            <a:r>
              <a:rPr lang="zh-CN" altLang="en-US">
                <a:latin typeface="Arial" panose="020B0604020202020204" pitchFamily="34" charset="0"/>
              </a:rPr>
              <a:t>、</a:t>
            </a:r>
            <a:r>
              <a:rPr lang="en-US" altLang="zh-CN">
                <a:latin typeface="Arial" panose="020B0604020202020204" pitchFamily="34" charset="0"/>
              </a:rPr>
              <a:t>powerpc</a:t>
            </a:r>
            <a:r>
              <a:rPr lang="zh-CN" altLang="en-US">
                <a:latin typeface="Arial" panose="020B0604020202020204" pitchFamily="34" charset="0"/>
              </a:rPr>
              <a:t>等结构，但是</a:t>
            </a:r>
            <a:r>
              <a:rPr lang="en-US" altLang="zh-CN">
                <a:latin typeface="Arial" panose="020B0604020202020204" pitchFamily="34" charset="0"/>
              </a:rPr>
              <a:t>Sparc</a:t>
            </a:r>
            <a:r>
              <a:rPr lang="zh-CN" altLang="en-US">
                <a:latin typeface="Arial" panose="020B0604020202020204" pitchFamily="34" charset="0"/>
              </a:rPr>
              <a:t>结构由于采用了寄存器窗口，因此操作系统需要实现上溢和下溢。通过这一点我们应该</a:t>
            </a:r>
            <a:endParaRPr lang="en-US" altLang="zh-CN">
              <a:latin typeface="Arial" panose="020B0604020202020204" pitchFamily="34" charset="0"/>
            </a:endParaRPr>
          </a:p>
          <a:p>
            <a:pPr eaLnBrk="1" hangingPunct="1"/>
            <a:r>
              <a:rPr lang="zh-CN" altLang="en-US">
                <a:latin typeface="Arial" panose="020B0604020202020204" pitchFamily="34" charset="0"/>
              </a:rPr>
              <a:t>认识到：操作系统的很多基础性功能是硬件相关的。目前</a:t>
            </a:r>
            <a:r>
              <a:rPr lang="en-US" altLang="zh-CN">
                <a:latin typeface="Arial" panose="020B0604020202020204" pitchFamily="34" charset="0"/>
              </a:rPr>
              <a:t>linux</a:t>
            </a:r>
            <a:r>
              <a:rPr lang="zh-CN" altLang="en-US">
                <a:latin typeface="Arial" panose="020B0604020202020204" pitchFamily="34" charset="0"/>
              </a:rPr>
              <a:t>支持上述体系结构。</a:t>
            </a:r>
            <a:endParaRPr lang="en-US" altLang="zh-CN">
              <a:latin typeface="Arial" panose="020B0604020202020204" pitchFamily="34" charset="0"/>
            </a:endParaRPr>
          </a:p>
        </p:txBody>
      </p:sp>
      <p:sp>
        <p:nvSpPr>
          <p:cNvPr id="99332"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6CF1C56-0980-4C20-9384-929C6C1ECCF9}" type="slidenum">
              <a:rPr lang="en-US" altLang="zh-CN" smtClean="0">
                <a:latin typeface="Arial" panose="020B0604020202020204" pitchFamily="34" charset="0"/>
              </a:rPr>
              <a:t>73</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德国</a:t>
            </a:r>
            <a:r>
              <a:rPr lang="en-US" altLang="zh-CN"/>
              <a:t>Ardence</a:t>
            </a:r>
            <a:r>
              <a:rPr lang="zh-CN" altLang="en-US"/>
              <a:t>开发。</a:t>
            </a:r>
            <a:endParaRPr lang="en-US" altLang="zh-CN">
              <a:latin typeface="Arial" panose="020B0604020202020204" pitchFamily="34" charset="0"/>
            </a:endParaRPr>
          </a:p>
        </p:txBody>
      </p:sp>
      <p:sp>
        <p:nvSpPr>
          <p:cNvPr id="101380"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AD51F2E-F755-4A55-A4EA-21F73B56589D}" type="slidenum">
              <a:rPr lang="en-US" altLang="zh-CN" smtClean="0">
                <a:latin typeface="Arial" panose="020B0604020202020204" pitchFamily="34" charset="0"/>
              </a:rPr>
              <a:t>74</a:t>
            </a:fld>
            <a:endParaRPr lang="en-US"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德国</a:t>
            </a:r>
            <a:r>
              <a:rPr lang="en-US" altLang="zh-CN"/>
              <a:t>Ardence</a:t>
            </a:r>
            <a:r>
              <a:rPr lang="zh-CN" altLang="en-US"/>
              <a:t>开发。</a:t>
            </a:r>
            <a:endParaRPr lang="en-US" altLang="zh-CN">
              <a:latin typeface="Arial" panose="020B0604020202020204" pitchFamily="34" charset="0"/>
            </a:endParaRPr>
          </a:p>
        </p:txBody>
      </p:sp>
      <p:sp>
        <p:nvSpPr>
          <p:cNvPr id="103428"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ACA4F90-50BE-475A-B4FD-57F285D5A17C}" type="slidenum">
              <a:rPr lang="en-US" altLang="zh-CN" smtClean="0">
                <a:latin typeface="Arial" panose="020B0604020202020204" pitchFamily="34" charset="0"/>
              </a:rPr>
              <a:t>75</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德国</a:t>
            </a:r>
            <a:r>
              <a:rPr lang="en-US" altLang="zh-CN"/>
              <a:t>Ardence</a:t>
            </a:r>
            <a:r>
              <a:rPr lang="zh-CN" altLang="en-US"/>
              <a:t>开发。</a:t>
            </a:r>
            <a:endParaRPr lang="en-US" altLang="zh-CN">
              <a:latin typeface="Arial" panose="020B0604020202020204" pitchFamily="34" charset="0"/>
            </a:endParaRPr>
          </a:p>
        </p:txBody>
      </p:sp>
      <p:sp>
        <p:nvSpPr>
          <p:cNvPr id="105476"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5D6AD91-6E0F-4482-87A7-8B6D4EED54FE}" type="slidenum">
              <a:rPr lang="en-US" altLang="zh-CN" smtClean="0">
                <a:latin typeface="Arial" panose="020B0604020202020204" pitchFamily="34" charset="0"/>
              </a:rPr>
              <a:t>76</a:t>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操作系统运行在计算机硬件之上，首先必须要了解计算机的硬件组成</a:t>
            </a:r>
          </a:p>
        </p:txBody>
      </p:sp>
      <p:sp>
        <p:nvSpPr>
          <p:cNvPr id="1024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F1F9DD76-0C98-4E93-98E4-A6D217AFE0A2}" type="slidenum">
              <a:rPr lang="en-US" altLang="zh-CN" sz="1200" smtClean="0">
                <a:solidFill>
                  <a:schemeClr val="tx1"/>
                </a:solidFill>
              </a:rPr>
              <a:t>3</a:t>
            </a:fld>
            <a:endParaRPr lang="en-US" altLang="zh-CN"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操作系统运行在计算机硬件之上，首先必须要了解计算机的硬件组成</a:t>
            </a:r>
          </a:p>
        </p:txBody>
      </p:sp>
      <p:sp>
        <p:nvSpPr>
          <p:cNvPr id="1024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F1F9DD76-0C98-4E93-98E4-A6D217AFE0A2}" type="slidenum">
              <a:rPr lang="en-US" altLang="zh-CN" sz="1200" smtClean="0">
                <a:solidFill>
                  <a:schemeClr val="tx1"/>
                </a:solidFill>
              </a:rPr>
              <a:t>4</a:t>
            </a:fld>
            <a:endParaRPr lang="en-US" altLang="zh-CN" sz="1200">
              <a:solidFill>
                <a:schemeClr val="tx1"/>
              </a:solidFill>
            </a:endParaRPr>
          </a:p>
        </p:txBody>
      </p:sp>
    </p:spTree>
    <p:extLst>
      <p:ext uri="{BB962C8B-B14F-4D97-AF65-F5344CB8AC3E}">
        <p14:creationId xmlns:p14="http://schemas.microsoft.com/office/powerpoint/2010/main" val="131869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这是一个典型的计算机系统的层次机构，无论是我们的台式机，或者是我们的手机，以及汽车、飞机、火箭、机器人等设备，绝大多数都装有操作系统。</a:t>
            </a:r>
          </a:p>
        </p:txBody>
      </p:sp>
      <p:sp>
        <p:nvSpPr>
          <p:cNvPr id="12292"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185F9383-014E-401F-9E1E-03AF8AAF2AD7}" type="slidenum">
              <a:rPr lang="en-US" altLang="zh-CN" sz="1200" smtClean="0">
                <a:solidFill>
                  <a:schemeClr val="tx1"/>
                </a:solidFill>
              </a:rPr>
              <a:t>5</a:t>
            </a:fld>
            <a:endParaRPr lang="en-US" altLang="zh-CN"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用户：普通用户，程序员。普通用户装个软件，做一件事，程序员开发程序需要遵从操作的接口和规范</a:t>
            </a:r>
            <a:endParaRPr lang="en-US" altLang="zh-CN" b="1"/>
          </a:p>
          <a:p>
            <a:r>
              <a:rPr lang="zh-CN" altLang="en-US" b="1"/>
              <a:t>资源管理</a:t>
            </a:r>
            <a:r>
              <a:rPr lang="zh-CN" altLang="en-US"/>
              <a:t>观点是将计算机系统内的所有硬件、软件、数据等看作资源</a:t>
            </a:r>
            <a:r>
              <a:rPr lang="en-US" altLang="zh-CN"/>
              <a:t>, </a:t>
            </a:r>
            <a:r>
              <a:rPr lang="zh-CN" altLang="en-US"/>
              <a:t>操作系统的任务就是对这些资源进行分配、释放、相互配合、信息记录和信息修改。资源是静态的</a:t>
            </a:r>
            <a:r>
              <a:rPr lang="en-US" altLang="zh-CN"/>
              <a:t>, </a:t>
            </a:r>
            <a:r>
              <a:rPr lang="zh-CN" altLang="en-US"/>
              <a:t>而操作系统是动态的</a:t>
            </a:r>
            <a:r>
              <a:rPr lang="en-US" altLang="zh-CN"/>
              <a:t>, </a:t>
            </a:r>
            <a:r>
              <a:rPr lang="zh-CN" altLang="en-US"/>
              <a:t>动态的管理者不断地调整资源的分配与释放</a:t>
            </a:r>
            <a:r>
              <a:rPr lang="en-US" altLang="zh-CN"/>
              <a:t>, </a:t>
            </a:r>
            <a:r>
              <a:rPr lang="zh-CN" altLang="en-US"/>
              <a:t>最后实现用户所要求的各种功能。</a:t>
            </a:r>
          </a:p>
          <a:p>
            <a:r>
              <a:rPr lang="zh-CN" altLang="en-US" b="1"/>
              <a:t>进程管理</a:t>
            </a:r>
            <a:r>
              <a:rPr lang="zh-CN" altLang="en-US"/>
              <a:t>观点认为系统中存在着大量的动态行为</a:t>
            </a:r>
            <a:r>
              <a:rPr lang="en-US" altLang="zh-CN"/>
              <a:t>: </a:t>
            </a:r>
            <a:r>
              <a:rPr lang="zh-CN" altLang="en-US"/>
              <a:t>处理机在执行着程序</a:t>
            </a:r>
            <a:r>
              <a:rPr lang="en-US" altLang="zh-CN"/>
              <a:t>, </a:t>
            </a:r>
            <a:r>
              <a:rPr lang="zh-CN" altLang="en-US"/>
              <a:t>存储器上面的页面被不断地换出、 换进</a:t>
            </a:r>
            <a:r>
              <a:rPr lang="en-US" altLang="zh-CN"/>
              <a:t>, </a:t>
            </a:r>
            <a:r>
              <a:rPr lang="zh-CN" altLang="en-US"/>
              <a:t>设备上数据在流动</a:t>
            </a:r>
            <a:r>
              <a:rPr lang="en-US" altLang="zh-CN"/>
              <a:t>, </a:t>
            </a:r>
            <a:r>
              <a:rPr lang="zh-CN" altLang="en-US"/>
              <a:t>用户在不停地命令计算机做事。这一切动态的行为都是以叫做进程的形式存在着</a:t>
            </a:r>
            <a:r>
              <a:rPr lang="en-US" altLang="zh-CN"/>
              <a:t>, </a:t>
            </a:r>
            <a:r>
              <a:rPr lang="zh-CN" altLang="en-US"/>
              <a:t>操作系统对进程进行管理</a:t>
            </a:r>
            <a:r>
              <a:rPr lang="en-US" altLang="zh-CN"/>
              <a:t>, </a:t>
            </a:r>
            <a:r>
              <a:rPr lang="zh-CN" altLang="en-US"/>
              <a:t>管理进程的建立、运行、撤消等。</a:t>
            </a:r>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C9373AF-91B6-4188-AB97-06C2162E2239}"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同学们，我刚才讲了用户使用者，这里进一步细分。不同的用户在计算机系统层次视图中位置。我们计算机学生出去都程序员、设计者和算法工程师。</a:t>
            </a:r>
            <a:endParaRPr lang="en-US" altLang="zh-CN"/>
          </a:p>
          <a:p>
            <a:r>
              <a:rPr lang="zh-CN" altLang="en-US"/>
              <a:t>作为算法工程师：算法的性能至关重要，性能一般特征就是时间和空间。为了优化算法的性能，基本可以从几个层次来进行：语言本身、数据结构与算法、编译原理、</a:t>
            </a:r>
            <a:endParaRPr lang="en-US" altLang="zh-CN"/>
          </a:p>
          <a:p>
            <a:r>
              <a:rPr lang="zh-CN" altLang="en-US"/>
              <a:t>操作系统、计算机体系</a:t>
            </a:r>
            <a:endParaRPr lang="en-US" altLang="zh-CN"/>
          </a:p>
          <a:p>
            <a:endParaRPr lang="en-US" altLang="zh-CN"/>
          </a:p>
          <a:p>
            <a:r>
              <a:rPr lang="zh-CN" altLang="en-US"/>
              <a:t>计算机专业学生看家课程：组成原理、数据结构、编译原理、操作系统</a:t>
            </a:r>
            <a:endParaRPr lang="en-US" altLang="zh-CN"/>
          </a:p>
          <a:p>
            <a:endParaRPr lang="zh-CN" altLang="en-US"/>
          </a:p>
        </p:txBody>
      </p:sp>
      <p:sp>
        <p:nvSpPr>
          <p:cNvPr id="16388"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BD8151E8-309B-49CB-830F-D667FF007922}" type="slidenum">
              <a:rPr lang="en-US" altLang="zh-CN" sz="1200" smtClean="0">
                <a:solidFill>
                  <a:schemeClr val="tx1"/>
                </a:solidFill>
              </a:rPr>
              <a:t>7</a:t>
            </a:fld>
            <a:endParaRPr lang="en-US" altLang="zh-CN"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知识的一种表达方式：概念和定义是基础，进而对概念和定义表达的单元进行有效的组织，采用公式、模型、算法、结构、过程</a:t>
            </a:r>
          </a:p>
        </p:txBody>
      </p:sp>
      <p:sp>
        <p:nvSpPr>
          <p:cNvPr id="18436"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B2FF9C51-22E6-43B2-B3EB-32D86A47E442}" type="slidenum">
              <a:rPr lang="en-US" altLang="zh-CN" sz="1200" smtClean="0">
                <a:solidFill>
                  <a:schemeClr val="tx1"/>
                </a:solidFill>
              </a:rPr>
              <a:t>8</a:t>
            </a:fld>
            <a:endParaRPr lang="en-US" altLang="zh-CN"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桌面和服务器系列。目前操作系统层次：传统的操作系统、虚拟机或</a:t>
            </a:r>
            <a:r>
              <a:rPr lang="en-US" altLang="zh-CN"/>
              <a:t>DOCKER</a:t>
            </a:r>
            <a:r>
              <a:rPr lang="zh-CN" altLang="en-US"/>
              <a:t>容器、分布式（云）、行业操作系统</a:t>
            </a:r>
          </a:p>
        </p:txBody>
      </p:sp>
      <p:sp>
        <p:nvSpPr>
          <p:cNvPr id="20484" name="灯片编号占位符 3"/>
          <p:cNvSpPr>
            <a:spLocks noGrp="1"/>
          </p:cNvSpPr>
          <p:nvPr>
            <p:ph type="sldNum" sz="quarter" idx="5"/>
          </p:nvPr>
        </p:nvSpPr>
        <p:spPr>
          <a:noFill/>
        </p:spPr>
        <p:txBody>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fld id="{6D3B619A-B9E4-4F11-AF01-B09107C932BE}" type="slidenum">
              <a:rPr lang="en-US" altLang="zh-CN" sz="1200" smtClean="0">
                <a:solidFill>
                  <a:schemeClr val="tx1"/>
                </a:solidFill>
              </a:rPr>
              <a:t>9</a:t>
            </a:fld>
            <a:endParaRPr lang="en-US" altLang="zh-CN"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dt" sz="half" idx="10"/>
          </p:nvPr>
        </p:nvSpPr>
        <p:spPr/>
        <p:txBody>
          <a:bodyPr/>
          <a:lstStyle>
            <a:lvl1pPr>
              <a:defRPr/>
            </a:lvl1pPr>
          </a:lstStyle>
          <a:p>
            <a:pPr>
              <a:defRPr/>
            </a:pPr>
            <a:fld id="{B77D834B-AD23-446A-8C3F-47ED73228D6D}"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7F721702-5E22-414E-ABC4-2CB1D1CE8E6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p:txBody>
          <a:bodyPr/>
          <a:lstStyle>
            <a:lvl1pPr>
              <a:defRPr/>
            </a:lvl1pPr>
          </a:lstStyle>
          <a:p>
            <a:pPr>
              <a:defRPr/>
            </a:pPr>
            <a:fld id="{86F5446E-D3AB-425C-9382-14E5D6C66293}"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E0DAE77B-978E-4FD0-8378-E3DAC94B6118}"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p:txBody>
          <a:bodyPr/>
          <a:lstStyle>
            <a:lvl1pPr>
              <a:defRPr/>
            </a:lvl1pPr>
          </a:lstStyle>
          <a:p>
            <a:pPr>
              <a:defRPr/>
            </a:pPr>
            <a:fld id="{AC5693FE-A187-4175-82C3-27D8903588A7}"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AEB4175E-E619-40C1-A120-A21F76C71E7D}"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p:spPr>
        <p:txBody>
          <a:bodyPr/>
          <a:lstStyle/>
          <a:p>
            <a:r>
              <a:rPr lang="zh-CN" altLang="en-US"/>
              <a:t>单击此处编辑母版标题样式</a:t>
            </a:r>
          </a:p>
        </p:txBody>
      </p:sp>
      <p:sp>
        <p:nvSpPr>
          <p:cNvPr id="3" name="文本占位符 2"/>
          <p:cNvSpPr>
            <a:spLocks noGrp="1"/>
          </p:cNvSpPr>
          <p:nvPr>
            <p:ph type="body" sz="half" idx="1"/>
          </p:nvPr>
        </p:nvSpPr>
        <p:spPr>
          <a:xfrm>
            <a:off x="612775" y="1268413"/>
            <a:ext cx="3884613"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4649788" y="1268413"/>
            <a:ext cx="3884612" cy="4525962"/>
          </a:xfr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dt" sz="quarter" idx="10"/>
          </p:nvPr>
        </p:nvSpPr>
        <p:spPr/>
        <p:txBody>
          <a:bodyPr/>
          <a:lstStyle>
            <a:lvl1pPr>
              <a:defRPr/>
            </a:lvl1pPr>
          </a:lstStyle>
          <a:p>
            <a:pPr>
              <a:defRPr/>
            </a:pPr>
            <a:fld id="{35A098BF-AA7D-44B6-BB4C-97CCF6253D0E}"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7B79E5B4-D1CF-4CA3-A4B8-288C7D92E054}"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quarter" idx="10"/>
          </p:nvPr>
        </p:nvSpPr>
        <p:spPr/>
        <p:txBody>
          <a:bodyPr/>
          <a:lstStyle>
            <a:lvl1pPr>
              <a:defRPr/>
            </a:lvl1pPr>
          </a:lstStyle>
          <a:p>
            <a:pPr>
              <a:defRPr/>
            </a:pPr>
            <a:fld id="{145C809C-3B48-4744-9BD3-63D6949AD9A5}"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F7F7F922-74DF-4E69-8641-78006C54EAC5}"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quarter" idx="10"/>
          </p:nvPr>
        </p:nvSpPr>
        <p:spPr/>
        <p:txBody>
          <a:bodyPr/>
          <a:lstStyle>
            <a:lvl1pPr>
              <a:defRPr/>
            </a:lvl1pPr>
          </a:lstStyle>
          <a:p>
            <a:pPr>
              <a:defRPr/>
            </a:pPr>
            <a:fld id="{5AFE8B96-EA7B-41D0-B5F9-2DF02DE55DE8}"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2A967C7B-57D9-437F-AE81-64B8CF3EED77}"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quarter" idx="10"/>
          </p:nvPr>
        </p:nvSpPr>
        <p:spPr/>
        <p:txBody>
          <a:bodyPr/>
          <a:lstStyle>
            <a:lvl1pPr>
              <a:defRPr/>
            </a:lvl1pPr>
          </a:lstStyle>
          <a:p>
            <a:pPr>
              <a:defRPr/>
            </a:pPr>
            <a:fld id="{A8E64708-CC03-4381-9FBF-BDDDD2F69D2C}"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52B97AC5-5C20-4F56-8B17-9CA6DFB3B8E5}"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quarter" idx="10"/>
          </p:nvPr>
        </p:nvSpPr>
        <p:spPr/>
        <p:txBody>
          <a:bodyPr/>
          <a:lstStyle>
            <a:lvl1pPr>
              <a:defRPr/>
            </a:lvl1pPr>
          </a:lstStyle>
          <a:p>
            <a:pPr>
              <a:defRPr/>
            </a:pPr>
            <a:fld id="{D7E4B99D-C644-4591-9B73-607BADF8823C}" type="datetime5">
              <a:rPr lang="zh-CN" altLang="en-US"/>
              <a:t>2023/6/18</a:t>
            </a:fld>
            <a:endParaRPr lang="en-US"/>
          </a:p>
        </p:txBody>
      </p:sp>
      <p:sp>
        <p:nvSpPr>
          <p:cNvPr id="8"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9" name="Rectangle 10"/>
          <p:cNvSpPr>
            <a:spLocks noGrp="1" noChangeArrowheads="1"/>
          </p:cNvSpPr>
          <p:nvPr>
            <p:ph type="sldNum" sz="quarter" idx="12"/>
          </p:nvPr>
        </p:nvSpPr>
        <p:spPr/>
        <p:txBody>
          <a:bodyPr/>
          <a:lstStyle>
            <a:lvl1pPr>
              <a:defRPr/>
            </a:lvl1pPr>
          </a:lstStyle>
          <a:p>
            <a:pPr>
              <a:defRPr/>
            </a:pPr>
            <a:fld id="{9CC29C19-D614-4003-AEAA-FC56FF3FB7F8}"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quarter" idx="10"/>
          </p:nvPr>
        </p:nvSpPr>
        <p:spPr/>
        <p:txBody>
          <a:bodyPr/>
          <a:lstStyle>
            <a:lvl1pPr>
              <a:defRPr/>
            </a:lvl1pPr>
          </a:lstStyle>
          <a:p>
            <a:pPr>
              <a:defRPr/>
            </a:pPr>
            <a:fld id="{DABA5C45-AE98-4FFB-8EC2-C60B521DA44A}" type="datetime5">
              <a:rPr lang="zh-CN" altLang="en-US"/>
              <a:t>2023/6/18</a:t>
            </a:fld>
            <a:endParaRPr lang="en-US"/>
          </a:p>
        </p:txBody>
      </p:sp>
      <p:sp>
        <p:nvSpPr>
          <p:cNvPr id="4"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5" name="Rectangle 10"/>
          <p:cNvSpPr>
            <a:spLocks noGrp="1" noChangeArrowheads="1"/>
          </p:cNvSpPr>
          <p:nvPr>
            <p:ph type="sldNum" sz="quarter" idx="12"/>
          </p:nvPr>
        </p:nvSpPr>
        <p:spPr/>
        <p:txBody>
          <a:bodyPr/>
          <a:lstStyle>
            <a:lvl1pPr>
              <a:defRPr/>
            </a:lvl1pPr>
          </a:lstStyle>
          <a:p>
            <a:pPr>
              <a:defRPr/>
            </a:pPr>
            <a:fld id="{D73F42F8-D1D0-4263-B357-6CB667D80A66}"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quarter" idx="10"/>
          </p:nvPr>
        </p:nvSpPr>
        <p:spPr/>
        <p:txBody>
          <a:bodyPr/>
          <a:lstStyle>
            <a:lvl1pPr>
              <a:defRPr/>
            </a:lvl1pPr>
          </a:lstStyle>
          <a:p>
            <a:pPr>
              <a:defRPr/>
            </a:pPr>
            <a:fld id="{8137609E-C50D-4A32-9C85-35F1C8E6A4BB}" type="datetime5">
              <a:rPr lang="zh-CN" altLang="en-US"/>
              <a:t>2023/6/18</a:t>
            </a:fld>
            <a:endParaRPr lang="en-US"/>
          </a:p>
        </p:txBody>
      </p:sp>
      <p:sp>
        <p:nvSpPr>
          <p:cNvPr id="3"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4" name="Rectangle 10"/>
          <p:cNvSpPr>
            <a:spLocks noGrp="1" noChangeArrowheads="1"/>
          </p:cNvSpPr>
          <p:nvPr>
            <p:ph type="sldNum" sz="quarter" idx="12"/>
          </p:nvPr>
        </p:nvSpPr>
        <p:spPr/>
        <p:txBody>
          <a:bodyPr/>
          <a:lstStyle>
            <a:lvl1pPr>
              <a:defRPr/>
            </a:lvl1pPr>
          </a:lstStyle>
          <a:p>
            <a:pPr>
              <a:defRPr/>
            </a:pPr>
            <a:fld id="{F36A1C2E-DF37-4636-89B6-57CF0587A8D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p:txBody>
          <a:bodyPr/>
          <a:lstStyle>
            <a:lvl1pPr>
              <a:defRPr/>
            </a:lvl1pPr>
          </a:lstStyle>
          <a:p>
            <a:pPr>
              <a:defRPr/>
            </a:pPr>
            <a:fld id="{26A75132-CD2D-4A73-9CCB-3C023C15164A}"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E6BD8EFA-5A92-472B-B37D-292467FB5228}"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quarter" idx="10"/>
          </p:nvPr>
        </p:nvSpPr>
        <p:spPr/>
        <p:txBody>
          <a:bodyPr/>
          <a:lstStyle>
            <a:lvl1pPr>
              <a:defRPr/>
            </a:lvl1pPr>
          </a:lstStyle>
          <a:p>
            <a:pPr>
              <a:defRPr/>
            </a:pPr>
            <a:fld id="{B9B8549C-67E0-4EDB-A31D-5EFE7F8DD751}"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6D0C3776-FBCA-44C9-BB5F-6FF06C631CBE}"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quarter" idx="10"/>
          </p:nvPr>
        </p:nvSpPr>
        <p:spPr/>
        <p:txBody>
          <a:bodyPr/>
          <a:lstStyle>
            <a:lvl1pPr>
              <a:defRPr/>
            </a:lvl1pPr>
          </a:lstStyle>
          <a:p>
            <a:pPr>
              <a:defRPr/>
            </a:pPr>
            <a:fld id="{457A5EC8-46EC-4551-B29B-4F0770F6E5E8}"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5304BEB4-0C51-4AE9-955C-24A58E31B82C}"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quarter" idx="10"/>
          </p:nvPr>
        </p:nvSpPr>
        <p:spPr/>
        <p:txBody>
          <a:bodyPr/>
          <a:lstStyle>
            <a:lvl1pPr>
              <a:defRPr/>
            </a:lvl1pPr>
          </a:lstStyle>
          <a:p>
            <a:pPr>
              <a:defRPr/>
            </a:pPr>
            <a:fld id="{D8247268-3262-4A6C-AB88-FA5D5E0D115A}"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73EB90F2-1AF4-4F90-B3D9-41F744E1E658}"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quarter" idx="10"/>
          </p:nvPr>
        </p:nvSpPr>
        <p:spPr/>
        <p:txBody>
          <a:bodyPr/>
          <a:lstStyle>
            <a:lvl1pPr>
              <a:defRPr/>
            </a:lvl1pPr>
          </a:lstStyle>
          <a:p>
            <a:pPr>
              <a:defRPr/>
            </a:pPr>
            <a:fld id="{517B17B3-A979-48D0-AE2E-7A36269A4358}"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E3DCCCF9-A46C-433E-BF38-C3D577D33277}"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half" idx="10"/>
          </p:nvPr>
        </p:nvSpPr>
        <p:spPr/>
        <p:txBody>
          <a:bodyPr/>
          <a:lstStyle>
            <a:lvl1pPr>
              <a:defRPr/>
            </a:lvl1pPr>
          </a:lstStyle>
          <a:p>
            <a:pPr>
              <a:defRPr/>
            </a:pPr>
            <a:fld id="{BA67BE65-786C-4D4A-9E28-D5018F617586}" type="datetime5">
              <a:rPr lang="zh-CN" altLang="en-US"/>
              <a:t>2023/6/18</a:t>
            </a:fld>
            <a:endParaRPr lang="en-US"/>
          </a:p>
        </p:txBody>
      </p:sp>
      <p:sp>
        <p:nvSpPr>
          <p:cNvPr id="5"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6" name="Rectangle 10"/>
          <p:cNvSpPr>
            <a:spLocks noGrp="1" noChangeArrowheads="1"/>
          </p:cNvSpPr>
          <p:nvPr>
            <p:ph type="sldNum" sz="quarter" idx="12"/>
          </p:nvPr>
        </p:nvSpPr>
        <p:spPr/>
        <p:txBody>
          <a:bodyPr/>
          <a:lstStyle>
            <a:lvl1pPr>
              <a:defRPr/>
            </a:lvl1pPr>
          </a:lstStyle>
          <a:p>
            <a:pPr>
              <a:defRPr/>
            </a:pPr>
            <a:fld id="{A747295A-CCB2-45E6-8611-7A158B6C3375}"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half" idx="10"/>
          </p:nvPr>
        </p:nvSpPr>
        <p:spPr/>
        <p:txBody>
          <a:bodyPr/>
          <a:lstStyle>
            <a:lvl1pPr>
              <a:defRPr/>
            </a:lvl1pPr>
          </a:lstStyle>
          <a:p>
            <a:pPr>
              <a:defRPr/>
            </a:pPr>
            <a:fld id="{033A7AA4-009B-4D2A-B40C-798CB9F23524}"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DE0C109A-FC31-48C2-BC6F-DD20835A5E85}"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p:txBody>
          <a:bodyPr/>
          <a:lstStyle>
            <a:lvl1pPr>
              <a:defRPr/>
            </a:lvl1pPr>
          </a:lstStyle>
          <a:p>
            <a:pPr>
              <a:defRPr/>
            </a:pPr>
            <a:fld id="{0BED9330-5029-4CDC-86F4-4E29A235E8DA}" type="datetime5">
              <a:rPr lang="zh-CN" altLang="en-US"/>
              <a:t>2023/6/18</a:t>
            </a:fld>
            <a:endParaRPr lang="en-US"/>
          </a:p>
        </p:txBody>
      </p:sp>
      <p:sp>
        <p:nvSpPr>
          <p:cNvPr id="8"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9" name="Rectangle 10"/>
          <p:cNvSpPr>
            <a:spLocks noGrp="1" noChangeArrowheads="1"/>
          </p:cNvSpPr>
          <p:nvPr>
            <p:ph type="sldNum" sz="quarter" idx="12"/>
          </p:nvPr>
        </p:nvSpPr>
        <p:spPr/>
        <p:txBody>
          <a:bodyPr/>
          <a:lstStyle>
            <a:lvl1pPr>
              <a:defRPr/>
            </a:lvl1pPr>
          </a:lstStyle>
          <a:p>
            <a:pPr>
              <a:defRPr/>
            </a:pPr>
            <a:fld id="{2E4B9977-3018-49F0-B24E-E8EF93FD9614}"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p:txBody>
          <a:bodyPr/>
          <a:lstStyle>
            <a:lvl1pPr>
              <a:defRPr/>
            </a:lvl1pPr>
          </a:lstStyle>
          <a:p>
            <a:pPr>
              <a:defRPr/>
            </a:pPr>
            <a:fld id="{6A20D985-A23F-4E97-B575-59DF32C14845}" type="datetime5">
              <a:rPr lang="zh-CN" altLang="en-US"/>
              <a:t>2023/6/18</a:t>
            </a:fld>
            <a:endParaRPr lang="en-US"/>
          </a:p>
        </p:txBody>
      </p:sp>
      <p:sp>
        <p:nvSpPr>
          <p:cNvPr id="4"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5" name="Rectangle 10"/>
          <p:cNvSpPr>
            <a:spLocks noGrp="1" noChangeArrowheads="1"/>
          </p:cNvSpPr>
          <p:nvPr>
            <p:ph type="sldNum" sz="quarter" idx="12"/>
          </p:nvPr>
        </p:nvSpPr>
        <p:spPr/>
        <p:txBody>
          <a:bodyPr/>
          <a:lstStyle>
            <a:lvl1pPr>
              <a:defRPr/>
            </a:lvl1pPr>
          </a:lstStyle>
          <a:p>
            <a:pPr>
              <a:defRPr/>
            </a:pPr>
            <a:fld id="{C5612153-1851-4EB4-BA86-D7527EEC0EF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fld id="{EA378887-1DAF-4232-BD55-9873B46637A6}" type="datetime5">
              <a:rPr lang="zh-CN" altLang="en-US"/>
              <a:t>2023/6/18</a:t>
            </a:fld>
            <a:endParaRPr lang="en-US"/>
          </a:p>
        </p:txBody>
      </p:sp>
      <p:sp>
        <p:nvSpPr>
          <p:cNvPr id="3"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4" name="Rectangle 10"/>
          <p:cNvSpPr>
            <a:spLocks noGrp="1" noChangeArrowheads="1"/>
          </p:cNvSpPr>
          <p:nvPr>
            <p:ph type="sldNum" sz="quarter" idx="12"/>
          </p:nvPr>
        </p:nvSpPr>
        <p:spPr/>
        <p:txBody>
          <a:bodyPr/>
          <a:lstStyle>
            <a:lvl1pPr>
              <a:defRPr/>
            </a:lvl1pPr>
          </a:lstStyle>
          <a:p>
            <a:pPr>
              <a:defRPr/>
            </a:pPr>
            <a:fld id="{5219A8C9-A704-4403-AFB0-2BA5222F9D65}"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fld id="{77BF2F38-66A2-469F-9478-F880FEB99183}"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AAA6D85F-AC4C-4738-BEC7-599DBB606C54}"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fld id="{8D929E0E-125B-4C8B-BE34-62082E49E88E}" type="datetime5">
              <a:rPr lang="zh-CN" altLang="en-US"/>
              <a:t>2023/6/18</a:t>
            </a:fld>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哈工大</a:t>
            </a:r>
            <a:r>
              <a:rPr lang="zh-CN" altLang="en-US"/>
              <a:t>计算机学院</a:t>
            </a:r>
            <a:endParaRPr lang="en-US"/>
          </a:p>
        </p:txBody>
      </p:sp>
      <p:sp>
        <p:nvSpPr>
          <p:cNvPr id="7" name="Rectangle 10"/>
          <p:cNvSpPr>
            <a:spLocks noGrp="1" noChangeArrowheads="1"/>
          </p:cNvSpPr>
          <p:nvPr>
            <p:ph type="sldNum" sz="quarter" idx="12"/>
          </p:nvPr>
        </p:nvSpPr>
        <p:spPr/>
        <p:txBody>
          <a:bodyPr/>
          <a:lstStyle>
            <a:lvl1pPr>
              <a:defRPr/>
            </a:lvl1pPr>
          </a:lstStyle>
          <a:p>
            <a:pPr>
              <a:defRPr/>
            </a:pPr>
            <a:fld id="{1FCA597D-BB54-4BD3-810A-806E05F5C60E}"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endParaRPr>
          </a:p>
        </p:txBody>
      </p:sp>
      <p:sp>
        <p:nvSpPr>
          <p:cNvPr id="1027" name="Line 3"/>
          <p:cNvSpPr>
            <a:spLocks noChangeShapeType="1"/>
          </p:cNvSpPr>
          <p:nvPr/>
        </p:nvSpPr>
        <p:spPr bwMode="auto">
          <a:xfrm>
            <a:off x="1016000" y="1600200"/>
            <a:ext cx="767080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auto">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auto">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2"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chemeClr val="tx1"/>
                </a:solidFill>
                <a:ea typeface="宋体" panose="02010600030101010101" pitchFamily="2" charset="-122"/>
              </a:defRPr>
            </a:lvl1pPr>
          </a:lstStyle>
          <a:p>
            <a:pPr>
              <a:defRPr/>
            </a:pPr>
            <a:fld id="{8C3E4F44-472C-4D6F-BA97-693CF434A44B}" type="datetime5">
              <a:rPr lang="zh-CN" altLang="en-US"/>
              <a:t>2023/6/18</a:t>
            </a:fld>
            <a:endParaRPr lang="en-US"/>
          </a:p>
        </p:txBody>
      </p:sp>
      <p:sp>
        <p:nvSpPr>
          <p:cNvPr id="1033" name="Rectangle 9"/>
          <p:cNvSpPr>
            <a:spLocks noGrp="1" noChangeArrowheads="1"/>
          </p:cNvSpPr>
          <p:nvPr>
            <p:ph type="ftr" sz="quarter" idx="3"/>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tx1"/>
                </a:solidFill>
                <a:ea typeface="宋体" panose="02010600030101010101" pitchFamily="2" charset="-122"/>
              </a:defRPr>
            </a:lvl1pPr>
          </a:lstStyle>
          <a:p>
            <a:pPr>
              <a:defRPr/>
            </a:pPr>
            <a:r>
              <a:rPr lang="en-US"/>
              <a:t>哈工大</a:t>
            </a:r>
            <a:r>
              <a:rPr lang="zh-CN" altLang="en-US"/>
              <a:t>计算机学院</a:t>
            </a:r>
            <a:endParaRPr lang="en-US"/>
          </a:p>
        </p:txBody>
      </p:sp>
      <p:sp>
        <p:nvSpPr>
          <p:cNvPr id="1034"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tx1"/>
                </a:solidFill>
              </a:defRPr>
            </a:lvl1pPr>
          </a:lstStyle>
          <a:p>
            <a:pPr>
              <a:defRPr/>
            </a:pPr>
            <a:fld id="{70A95810-7615-4C82-ADBF-3425A7F27BA9}" type="slidenum">
              <a:rPr lang="en-US" altLang="zh-CN"/>
              <a:t>‹#›</a:t>
            </a:fld>
            <a:endParaRPr lang="en-US" altLang="zh-CN"/>
          </a:p>
        </p:txBody>
      </p:sp>
      <p:sp>
        <p:nvSpPr>
          <p:cNvPr id="1035" name="Rectangle 11"/>
          <p:cNvSpPr>
            <a:spLocks noChangeArrowheads="1"/>
          </p:cNvSpPr>
          <p:nvPr userDrawn="1"/>
        </p:nvSpPr>
        <p:spPr bwMode="auto">
          <a:xfrm>
            <a:off x="468313" y="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zh-CN" altLang="en-US" sz="2000" b="1" u="sng">
                <a:solidFill>
                  <a:srgbClr val="6600FF"/>
                </a:solidFill>
                <a:ea typeface="黑体" panose="02010609060101010101" pitchFamily="49" charset="-122"/>
              </a:rPr>
              <a:t>操作系统</a:t>
            </a:r>
            <a:r>
              <a:rPr lang="zh-CN" altLang="en-US" sz="2400" i="1" u="sng">
                <a:solidFill>
                  <a:srgbClr val="6600FF"/>
                </a:solidFill>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906D58"/>
        </a:solidFill>
        <a:effectLst/>
      </p:bgPr>
    </p:bg>
    <p:spTree>
      <p:nvGrpSpPr>
        <p:cNvPr id="1" name=""/>
        <p:cNvGrpSpPr/>
        <p:nvPr/>
      </p:nvGrpSpPr>
      <p:grpSpPr>
        <a:xfrm>
          <a:off x="0" y="0"/>
          <a:ext cx="0" cy="0"/>
          <a:chOff x="0" y="0"/>
          <a:chExt cx="0" cy="0"/>
        </a:xfrm>
      </p:grpSpPr>
      <p:sp>
        <p:nvSpPr>
          <p:cNvPr id="2050" name="Rectangle 2" descr="Canvas"/>
          <p:cNvSpPr>
            <a:spLocks noChangeArrowheads="1"/>
          </p:cNvSpPr>
          <p:nvPr/>
        </p:nvSpPr>
        <p:spPr bwMode="auto">
          <a:xfrm>
            <a:off x="528638" y="201613"/>
            <a:ext cx="8397875" cy="6467475"/>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endParaRPr>
          </a:p>
        </p:txBody>
      </p:sp>
      <p:pic>
        <p:nvPicPr>
          <p:cNvPr id="2051" name="Picture 3" descr="minispi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descr="Canvas"/>
          <p:cNvSpPr>
            <a:spLocks noChangeArrowheads="1"/>
          </p:cNvSpPr>
          <p:nvPr/>
        </p:nvSpPr>
        <p:spPr bwMode="auto">
          <a:xfrm>
            <a:off x="596900" y="4130675"/>
            <a:ext cx="1041400" cy="4572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endParaRPr>
          </a:p>
        </p:txBody>
      </p:sp>
      <p:pic>
        <p:nvPicPr>
          <p:cNvPr id="2053"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auto">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2055"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6" name="Rectangle 8"/>
          <p:cNvSpPr>
            <a:spLocks noGrp="1" noChangeArrowheads="1"/>
          </p:cNvSpPr>
          <p:nvPr>
            <p:ph type="dt" sz="quarter" idx="2"/>
          </p:nvPr>
        </p:nvSpPr>
        <p:spPr bwMode="auto">
          <a:xfrm>
            <a:off x="1084263"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chemeClr val="tx1"/>
                </a:solidFill>
                <a:ea typeface="宋体" panose="02010600030101010101" pitchFamily="2" charset="-122"/>
              </a:defRPr>
            </a:lvl1pPr>
          </a:lstStyle>
          <a:p>
            <a:pPr>
              <a:defRPr/>
            </a:pPr>
            <a:fld id="{71B7F69A-951C-468C-9D56-08CADA487DA2}" type="datetime5">
              <a:rPr lang="zh-CN" altLang="en-US"/>
              <a:t>2023/6/18</a:t>
            </a:fld>
            <a:endParaRPr lang="en-US"/>
          </a:p>
        </p:txBody>
      </p:sp>
      <p:sp>
        <p:nvSpPr>
          <p:cNvPr id="2057" name="Rectangle 9"/>
          <p:cNvSpPr>
            <a:spLocks noGrp="1" noChangeArrowheads="1"/>
          </p:cNvSpPr>
          <p:nvPr>
            <p:ph type="ftr" sz="quarter" idx="3"/>
          </p:nvPr>
        </p:nvSpPr>
        <p:spPr bwMode="auto">
          <a:xfrm>
            <a:off x="3522663"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tx1"/>
                </a:solidFill>
                <a:ea typeface="宋体" panose="02010600030101010101" pitchFamily="2" charset="-122"/>
              </a:defRPr>
            </a:lvl1pPr>
          </a:lstStyle>
          <a:p>
            <a:pPr>
              <a:defRPr/>
            </a:pPr>
            <a:r>
              <a:rPr lang="en-US"/>
              <a:t>哈工大</a:t>
            </a:r>
            <a:r>
              <a:rPr lang="zh-CN" altLang="en-US"/>
              <a:t>计算机学院</a:t>
            </a:r>
            <a:endParaRPr lang="en-US"/>
          </a:p>
        </p:txBody>
      </p:sp>
      <p:sp>
        <p:nvSpPr>
          <p:cNvPr id="2058" name="Rectangle 10"/>
          <p:cNvSpPr>
            <a:spLocks noGrp="1" noChangeArrowheads="1"/>
          </p:cNvSpPr>
          <p:nvPr>
            <p:ph type="sldNum" sz="quarter" idx="4"/>
          </p:nvPr>
        </p:nvSpPr>
        <p:spPr bwMode="auto">
          <a:xfrm>
            <a:off x="6951663"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tx1"/>
                </a:solidFill>
              </a:defRPr>
            </a:lvl1pPr>
          </a:lstStyle>
          <a:p>
            <a:pPr>
              <a:defRPr/>
            </a:pPr>
            <a:fld id="{A8B73892-5914-4062-B484-96FC1AAE60B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umingcheng@hit.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homepage.hit.edu.cn/qm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NULL" TargetMode="Externa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jpeg"/><Relationship Id="rId7" Type="http://schemas.openxmlformats.org/officeDocument/2006/relationships/hyperlink" Target="http://image.baidu.com/i?ct=503316480&amp;z=&amp;tn=baiduimagedetail&amp;word=unix%B5%C4%B1%EA%D6%BE&amp;in=11646&amp;cl=2&amp;lm=-1&amp;pn=0&amp;rn=1&amp;di=12198215265&amp;ln=1092&amp;fr=ala0&amp;fmq=&amp;ic=0&amp;s=0&amp;se=1&amp;sme=0&amp;tab=&amp;width=&amp;height=&amp;face=0&amp;is=&amp;istype=2" TargetMode="Externa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image" Target="../media/image17.jpeg"/><Relationship Id="rId9" Type="http://schemas.openxmlformats.org/officeDocument/2006/relationships/image" Target="NULL"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1.3.2.2.ppt#-1,1,&#23384;&#20648;&#22120;&#31649;&#29702;" TargetMode="External"/><Relationship Id="rId2" Type="http://schemas.openxmlformats.org/officeDocument/2006/relationships/hyperlink" Target="1.3.2.1.ppt#-1,1,&#36827;&#31243;" TargetMode="External"/><Relationship Id="rId1" Type="http://schemas.openxmlformats.org/officeDocument/2006/relationships/slideLayout" Target="../slideLayouts/slideLayout7.xml"/><Relationship Id="rId5" Type="http://schemas.openxmlformats.org/officeDocument/2006/relationships/hyperlink" Target="1.3.2.4.ppt#-1,1,Processes" TargetMode="External"/><Relationship Id="rId4" Type="http://schemas.openxmlformats.org/officeDocument/2006/relationships/hyperlink" Target="1.3.2.3.ppt#-1,1,Processes"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1.4.ppt#-1,1,&#29616;&#20195;OS&#30340;&#29305;&#24449;"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23454;&#39564;1-linux-&#31995;&#32479;&#21551;&#21160;.ppt" TargetMode="External"/><Relationship Id="rId2" Type="http://schemas.openxmlformats.org/officeDocument/2006/relationships/hyperlink" Target="Windows2K-&#31995;&#32479;&#21551;&#21160;.ppt" TargetMode="Externa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47.png"/><Relationship Id="rId4" Type="http://schemas.openxmlformats.org/officeDocument/2006/relationships/image" Target="../media/image46.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49.png"/><Relationship Id="rId5" Type="http://schemas.openxmlformats.org/officeDocument/2006/relationships/image" Target="../media/image48.wmf"/><Relationship Id="rId4" Type="http://schemas.openxmlformats.org/officeDocument/2006/relationships/oleObject" Target="../embeddings/oleObject5.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50.png"/><Relationship Id="rId5" Type="http://schemas.openxmlformats.org/officeDocument/2006/relationships/image" Target="../media/image48.wmf"/><Relationship Id="rId4"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48.wmf"/><Relationship Id="rId4" Type="http://schemas.openxmlformats.org/officeDocument/2006/relationships/oleObject" Target="../embeddings/oleObject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51.emf"/><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oleObject" Target="../embeddings/oleObject9.bin"/><Relationship Id="rId5" Type="http://schemas.openxmlformats.org/officeDocument/2006/relationships/image" Target="../media/image48.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5A47C45-8E11-4291-8661-E7DDBCDDC443}" type="datetime5">
              <a:rPr lang="zh-CN" altLang="en-US" sz="1400" smtClean="0"/>
              <a:t>2023/6/18</a:t>
            </a:fld>
            <a:endParaRPr lang="en-US" altLang="zh-CN" sz="1400"/>
          </a:p>
        </p:txBody>
      </p:sp>
      <p:sp>
        <p:nvSpPr>
          <p:cNvPr id="5123" name="页脚占位符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400"/>
              <a:t>哈工大</a:t>
            </a:r>
            <a:r>
              <a:rPr lang="zh-CN" altLang="en-US" sz="1400"/>
              <a:t>计算机学</a:t>
            </a:r>
            <a:r>
              <a:rPr lang="en-US" altLang="zh-CN" sz="1400"/>
              <a:t>院-</a:t>
            </a:r>
            <a:r>
              <a:rPr lang="zh-CN" altLang="en-US" sz="1400"/>
              <a:t>智能软件中心</a:t>
            </a:r>
            <a:endParaRPr lang="en-US" altLang="zh-CN" sz="1400"/>
          </a:p>
        </p:txBody>
      </p:sp>
      <p:sp>
        <p:nvSpPr>
          <p:cNvPr id="5124"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DCD113A-B343-4BD3-AD73-9B97F9990D8D}" type="slidenum">
              <a:rPr lang="en-US" altLang="zh-CN" sz="1400" smtClean="0"/>
              <a:t>1</a:t>
            </a:fld>
            <a:endParaRPr lang="en-US" altLang="zh-CN" sz="1400"/>
          </a:p>
        </p:txBody>
      </p:sp>
      <p:sp>
        <p:nvSpPr>
          <p:cNvPr id="5125" name="Rectangle 3"/>
          <p:cNvSpPr>
            <a:spLocks noGrp="1" noChangeArrowheads="1"/>
          </p:cNvSpPr>
          <p:nvPr>
            <p:ph type="body" idx="1"/>
          </p:nvPr>
        </p:nvSpPr>
        <p:spPr>
          <a:xfrm>
            <a:off x="990600" y="1524000"/>
            <a:ext cx="7620000" cy="4114800"/>
          </a:xfrm>
        </p:spPr>
        <p:txBody>
          <a:bodyPr/>
          <a:lstStyle/>
          <a:p>
            <a:pPr algn="just" eaLnBrk="1" hangingPunct="1">
              <a:lnSpc>
                <a:spcPct val="90000"/>
              </a:lnSpc>
              <a:buFontTx/>
              <a:buNone/>
            </a:pPr>
            <a:endParaRPr lang="en-US" altLang="zh-CN" sz="2000" b="1"/>
          </a:p>
          <a:p>
            <a:pPr algn="just" eaLnBrk="1" hangingPunct="1">
              <a:lnSpc>
                <a:spcPct val="90000"/>
              </a:lnSpc>
              <a:buFontTx/>
              <a:buNone/>
            </a:pPr>
            <a:endParaRPr lang="en-US" altLang="zh-CN" sz="2000" b="1"/>
          </a:p>
          <a:p>
            <a:pPr algn="just" eaLnBrk="1" hangingPunct="1">
              <a:lnSpc>
                <a:spcPct val="90000"/>
              </a:lnSpc>
              <a:buFontTx/>
              <a:buNone/>
            </a:pPr>
            <a:r>
              <a:rPr lang="en-US" altLang="zh-CN" sz="2000" b="1"/>
              <a:t>                                    </a:t>
            </a:r>
            <a:r>
              <a:rPr lang="zh-CN" altLang="en-US" sz="2800" b="1"/>
              <a:t>主讲教师：曲明成</a:t>
            </a:r>
            <a:endParaRPr lang="zh-CN" altLang="en-US" sz="2000" b="1"/>
          </a:p>
          <a:p>
            <a:pPr algn="just" eaLnBrk="1" hangingPunct="1">
              <a:lnSpc>
                <a:spcPct val="90000"/>
              </a:lnSpc>
              <a:buFontTx/>
              <a:buNone/>
            </a:pPr>
            <a:r>
              <a:rPr lang="zh-CN" altLang="en-US" sz="2400" b="1"/>
              <a:t>                     电   话</a:t>
            </a:r>
            <a:r>
              <a:rPr lang="zh-CN" altLang="en-US" sz="2400" b="1">
                <a:solidFill>
                  <a:srgbClr val="A50021"/>
                </a:solidFill>
              </a:rPr>
              <a:t>      </a:t>
            </a:r>
            <a:r>
              <a:rPr lang="en-US" altLang="zh-CN" sz="2400" b="1">
                <a:solidFill>
                  <a:srgbClr val="A50021"/>
                </a:solidFill>
              </a:rPr>
              <a:t>15645102418</a:t>
            </a:r>
            <a:endParaRPr lang="zh-CN" altLang="en-US" sz="2400" b="1">
              <a:solidFill>
                <a:srgbClr val="A50021"/>
              </a:solidFill>
            </a:endParaRPr>
          </a:p>
          <a:p>
            <a:pPr algn="just" eaLnBrk="1" hangingPunct="1">
              <a:lnSpc>
                <a:spcPct val="90000"/>
              </a:lnSpc>
              <a:buFontTx/>
              <a:buNone/>
            </a:pPr>
            <a:r>
              <a:rPr lang="zh-CN" altLang="en-US" sz="2400" b="1"/>
              <a:t>                     </a:t>
            </a:r>
            <a:r>
              <a:rPr lang="en-US" altLang="zh-CN" sz="2400" b="1"/>
              <a:t>E-mail</a:t>
            </a:r>
            <a:r>
              <a:rPr lang="zh-CN" altLang="en-US" sz="2400" b="1"/>
              <a:t>： </a:t>
            </a:r>
            <a:r>
              <a:rPr lang="en-US" altLang="zh-CN" sz="2400" b="1">
                <a:hlinkClick r:id="rId3"/>
              </a:rPr>
              <a:t>qumingcheng@hit.edu.cn</a:t>
            </a:r>
            <a:endParaRPr lang="en-US" altLang="zh-CN" sz="2400" b="1"/>
          </a:p>
          <a:p>
            <a:pPr algn="just" eaLnBrk="1" hangingPunct="1">
              <a:lnSpc>
                <a:spcPct val="90000"/>
              </a:lnSpc>
              <a:buFontTx/>
              <a:buNone/>
            </a:pPr>
            <a:r>
              <a:rPr lang="en-US" altLang="zh-CN" sz="2400" b="1"/>
              <a:t>		Homepage</a:t>
            </a:r>
            <a:r>
              <a:rPr lang="zh-CN" altLang="en-US" sz="2400" b="1"/>
              <a:t>：</a:t>
            </a:r>
            <a:r>
              <a:rPr lang="en-US" altLang="zh-CN" sz="2400" b="1">
                <a:hlinkClick r:id="rId4"/>
              </a:rPr>
              <a:t>http://homepage.hit.edu.cn/qmc</a:t>
            </a:r>
            <a:endParaRPr lang="en-US" altLang="zh-CN" sz="2400" b="1"/>
          </a:p>
          <a:p>
            <a:pPr algn="just" eaLnBrk="1" hangingPunct="1">
              <a:lnSpc>
                <a:spcPct val="90000"/>
              </a:lnSpc>
              <a:buFontTx/>
              <a:buNone/>
            </a:pPr>
            <a:endParaRPr lang="en-US" altLang="zh-CN" sz="2400" b="1"/>
          </a:p>
          <a:p>
            <a:pPr algn="just" eaLnBrk="1" hangingPunct="1">
              <a:lnSpc>
                <a:spcPct val="90000"/>
              </a:lnSpc>
              <a:buFontTx/>
              <a:buNone/>
            </a:pPr>
            <a:r>
              <a:rPr lang="en-US" altLang="zh-CN" sz="2000" b="1"/>
              <a:t>                                      </a:t>
            </a:r>
            <a:r>
              <a:rPr lang="zh-CN" altLang="en-US" sz="2000" b="1"/>
              <a:t>计算学部</a:t>
            </a:r>
            <a:r>
              <a:rPr lang="en-US" altLang="zh-CN" sz="2000" b="1"/>
              <a:t>-</a:t>
            </a:r>
            <a:r>
              <a:rPr lang="zh-CN" altLang="en-US" sz="2000" b="1"/>
              <a:t>智能软件中心</a:t>
            </a:r>
          </a:p>
        </p:txBody>
      </p:sp>
      <p:sp>
        <p:nvSpPr>
          <p:cNvPr id="5126" name="Rectangle 2"/>
          <p:cNvSpPr>
            <a:spLocks noGrp="1" noChangeArrowheads="1"/>
          </p:cNvSpPr>
          <p:nvPr>
            <p:ph type="title"/>
          </p:nvPr>
        </p:nvSpPr>
        <p:spPr>
          <a:xfrm>
            <a:off x="1807210" y="914400"/>
            <a:ext cx="5922010" cy="838200"/>
          </a:xfrm>
        </p:spPr>
        <p:txBody>
          <a:bodyPr/>
          <a:lstStyle/>
          <a:p>
            <a:pPr eaLnBrk="1" hangingPunct="1"/>
            <a:r>
              <a:rPr lang="en-US" altLang="zh-CN" sz="2400" b="1" u="sng">
                <a:solidFill>
                  <a:srgbClr val="6600FF"/>
                </a:solidFill>
              </a:rPr>
              <a:t> </a:t>
            </a:r>
            <a:r>
              <a:rPr lang="zh-CN" altLang="en-US" sz="3600" b="1" u="sng">
                <a:solidFill>
                  <a:srgbClr val="6600FF"/>
                </a:solidFill>
                <a:latin typeface="黑体" panose="02010609060101010101" pitchFamily="49" charset="-122"/>
                <a:ea typeface="黑体" panose="02010609060101010101" pitchFamily="49" charset="-122"/>
              </a:rPr>
              <a:t>操作系统（</a:t>
            </a:r>
            <a:r>
              <a:rPr lang="en-US" altLang="zh-CN" sz="3600" b="1" u="sng">
                <a:solidFill>
                  <a:srgbClr val="6600FF"/>
                </a:solidFill>
                <a:latin typeface="Times New Roman" panose="02020603050405020304" pitchFamily="18" charset="0"/>
                <a:ea typeface="黑体" panose="02010609060101010101" pitchFamily="49" charset="-122"/>
                <a:cs typeface="Times New Roman" panose="02020603050405020304" pitchFamily="18" charset="0"/>
              </a:rPr>
              <a:t>OS</a:t>
            </a:r>
            <a:r>
              <a:rPr lang="en-US" altLang="zh-CN" sz="3600" b="1" u="sng">
                <a:solidFill>
                  <a:srgbClr val="6600FF"/>
                </a:solidFill>
                <a:latin typeface="黑体" panose="02010609060101010101" pitchFamily="49" charset="-122"/>
                <a:ea typeface="黑体" panose="02010609060101010101" pitchFamily="49" charset="-122"/>
              </a:rPr>
              <a:t>)</a:t>
            </a:r>
            <a:r>
              <a:rPr lang="zh-CN" altLang="en-US" sz="3600" b="1" u="sng">
                <a:solidFill>
                  <a:srgbClr val="6600FF"/>
                </a:solidFill>
                <a:latin typeface="黑体" panose="02010609060101010101" pitchFamily="49" charset="-122"/>
                <a:ea typeface="黑体" panose="02010609060101010101" pitchFamily="49" charset="-122"/>
              </a:rPr>
              <a:t>设计与实现</a:t>
            </a:r>
            <a:endParaRPr lang="zh-CN" altLang="en-US" sz="2400" i="1">
              <a:solidFill>
                <a:srgbClr val="6600FF"/>
              </a:solidFill>
            </a:endParaRPr>
          </a:p>
        </p:txBody>
      </p:sp>
      <p:sp>
        <p:nvSpPr>
          <p:cNvPr id="5127" name="Rectangle 8"/>
          <p:cNvSpPr>
            <a:spLocks noChangeArrowheads="1"/>
          </p:cNvSpPr>
          <p:nvPr/>
        </p:nvSpPr>
        <p:spPr bwMode="auto">
          <a:xfrm>
            <a:off x="1447800" y="1752600"/>
            <a:ext cx="69342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1" lang="zh-CN" altLang="en-US" sz="4400">
              <a:solidFill>
                <a:schemeClr val="tx2"/>
              </a:solidFill>
            </a:endParaRPr>
          </a:p>
        </p:txBody>
      </p:sp>
      <p:sp>
        <p:nvSpPr>
          <p:cNvPr id="5128" name="矩形 1"/>
          <p:cNvSpPr>
            <a:spLocks noChangeArrowheads="1"/>
          </p:cNvSpPr>
          <p:nvPr/>
        </p:nvSpPr>
        <p:spPr bwMode="auto">
          <a:xfrm>
            <a:off x="1549400" y="4672013"/>
            <a:ext cx="7050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00"/>
                </a:solidFill>
                <a:latin typeface="宋体" panose="02010600030101010101" pitchFamily="2" charset="-122"/>
              </a:rPr>
              <a:t>A1-</a:t>
            </a:r>
            <a:r>
              <a:rPr lang="zh-CN" altLang="en-US" sz="2400" b="1">
                <a:solidFill>
                  <a:srgbClr val="FF0000"/>
                </a:solidFill>
                <a:latin typeface="宋体" panose="02010600030101010101" pitchFamily="2" charset="-122"/>
              </a:rPr>
              <a:t>计算机工程：包括计算机组织与体系结构</a:t>
            </a:r>
            <a:r>
              <a:rPr lang="en-US" altLang="zh-CN" sz="2400" b="1">
                <a:solidFill>
                  <a:srgbClr val="FF0000"/>
                </a:solidFill>
                <a:latin typeface="宋体" panose="02010600030101010101" pitchFamily="2" charset="-122"/>
              </a:rPr>
              <a:t>(A1/I)</a:t>
            </a:r>
            <a:r>
              <a:rPr lang="zh-CN" altLang="en-US" sz="2400" b="1">
                <a:solidFill>
                  <a:srgbClr val="FF0000"/>
                </a:solidFill>
                <a:latin typeface="宋体" panose="02010600030101010101" pitchFamily="2" charset="-122"/>
              </a:rPr>
              <a:t>、操作系统设计与实现</a:t>
            </a:r>
            <a:r>
              <a:rPr lang="en-US" altLang="zh-CN" sz="2400" b="1">
                <a:solidFill>
                  <a:srgbClr val="FF0000"/>
                </a:solidFill>
                <a:latin typeface="宋体" panose="02010600030101010101" pitchFamily="2" charset="-122"/>
              </a:rPr>
              <a:t>(A1/II)</a:t>
            </a:r>
            <a:r>
              <a:rPr lang="zh-CN" altLang="en-US" sz="2400" b="1">
                <a:solidFill>
                  <a:srgbClr val="FF0000"/>
                </a:solidFill>
                <a:latin typeface="宋体" panose="02010600030101010101" pitchFamily="2" charset="-122"/>
              </a:rPr>
              <a:t>、嵌入式系统设计与实现</a:t>
            </a:r>
            <a:r>
              <a:rPr lang="en-US" altLang="zh-CN" sz="2400" b="1">
                <a:solidFill>
                  <a:srgbClr val="FF0000"/>
                </a:solidFill>
                <a:latin typeface="宋体" panose="02010600030101010101" pitchFamily="2" charset="-122"/>
              </a:rPr>
              <a:t>(A1/III)</a:t>
            </a:r>
            <a:r>
              <a:rPr lang="zh-CN" altLang="en-US" sz="2400" b="1">
                <a:solidFill>
                  <a:srgbClr val="FF0000"/>
                </a:solidFill>
                <a:latin typeface="宋体" panose="02010600030101010101" pitchFamily="2" charset="-122"/>
              </a:rPr>
              <a:t>。</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93738" y="760413"/>
            <a:ext cx="2789237" cy="652462"/>
          </a:xfrm>
        </p:spPr>
        <p:txBody>
          <a:bodyPr/>
          <a:lstStyle/>
          <a:p>
            <a:pPr eaLnBrk="1" hangingPunct="1">
              <a:defRPr/>
            </a:pPr>
            <a:r>
              <a:rPr lang="zh-CN" sz="2000" dirty="0">
                <a:effectLst>
                  <a:outerShdw blurRad="38100" dist="38100" dir="2700000" algn="tl">
                    <a:srgbClr val="C0C0C0"/>
                  </a:outerShdw>
                </a:effectLst>
                <a:sym typeface="Wingdings" panose="05000000000000000000" pitchFamily="2" charset="2"/>
              </a:rPr>
              <a:t>常见的操作系统类型</a:t>
            </a:r>
          </a:p>
        </p:txBody>
      </p:sp>
      <p:pic>
        <p:nvPicPr>
          <p:cNvPr id="6147" name="Picture 3" descr="解读七大主流操作系统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1222375"/>
            <a:ext cx="19462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adee30dddd3499898c1029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412875"/>
            <a:ext cx="1222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http:/www.sy11z.edu.cn/xswy/dibajie/microsoft/images/dos.jpg"/>
          <p:cNvPicPr>
            <a:picLocks noChangeAspect="1" noChangeArrowheads="1"/>
          </p:cNvPicPr>
          <p:nvPr/>
        </p:nvPicPr>
        <p:blipFill>
          <a:blip r:embed="rId4" r:link="rId5">
            <a:extLst>
              <a:ext uri="{28A0092B-C50C-407E-A947-70E740481C1C}">
                <a14:useLocalDpi xmlns:a14="http://schemas.microsoft.com/office/drawing/2010/main" val="0"/>
              </a:ext>
            </a:extLst>
          </a:blip>
          <a:srcRect t="42912" r="42056" b="6602"/>
          <a:stretch>
            <a:fillRect/>
          </a:stretch>
        </p:blipFill>
        <p:spPr bwMode="auto">
          <a:xfrm>
            <a:off x="3708400" y="1196975"/>
            <a:ext cx="287972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8c511fe9bb52c46fb80e2d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628775"/>
            <a:ext cx="18526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l="15781" t="41190" r="35312" b="22966"/>
          <a:stretch>
            <a:fillRect/>
          </a:stretch>
        </p:blipFill>
        <p:spPr bwMode="auto">
          <a:xfrm>
            <a:off x="395288" y="3284538"/>
            <a:ext cx="8137525" cy="33543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152" name="Line 8"/>
          <p:cNvSpPr>
            <a:spLocks noChangeShapeType="1"/>
          </p:cNvSpPr>
          <p:nvPr/>
        </p:nvSpPr>
        <p:spPr bwMode="auto">
          <a:xfrm>
            <a:off x="1187450" y="2565400"/>
            <a:ext cx="0" cy="1368425"/>
          </a:xfrm>
          <a:prstGeom prst="line">
            <a:avLst/>
          </a:prstGeom>
          <a:noFill/>
          <a:ln w="19050">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3" name="Line 9"/>
          <p:cNvSpPr>
            <a:spLocks noChangeShapeType="1"/>
          </p:cNvSpPr>
          <p:nvPr/>
        </p:nvSpPr>
        <p:spPr bwMode="auto">
          <a:xfrm>
            <a:off x="1187450" y="2565400"/>
            <a:ext cx="720725" cy="2232025"/>
          </a:xfrm>
          <a:prstGeom prst="line">
            <a:avLst/>
          </a:prstGeom>
          <a:noFill/>
          <a:ln w="19050">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4" name="Line 10"/>
          <p:cNvSpPr>
            <a:spLocks noChangeShapeType="1"/>
          </p:cNvSpPr>
          <p:nvPr/>
        </p:nvSpPr>
        <p:spPr bwMode="auto">
          <a:xfrm flipH="1">
            <a:off x="1260475" y="2852738"/>
            <a:ext cx="1655763" cy="2881312"/>
          </a:xfrm>
          <a:prstGeom prst="line">
            <a:avLst/>
          </a:prstGeom>
          <a:noFill/>
          <a:ln w="19050">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5" name="Line 11"/>
          <p:cNvSpPr>
            <a:spLocks noChangeShapeType="1"/>
          </p:cNvSpPr>
          <p:nvPr/>
        </p:nvSpPr>
        <p:spPr bwMode="auto">
          <a:xfrm flipH="1">
            <a:off x="2051050" y="3068638"/>
            <a:ext cx="3168650" cy="3384550"/>
          </a:xfrm>
          <a:prstGeom prst="line">
            <a:avLst/>
          </a:prstGeom>
          <a:noFill/>
          <a:ln w="19050">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56" name="Line 12"/>
          <p:cNvSpPr>
            <a:spLocks noChangeShapeType="1"/>
          </p:cNvSpPr>
          <p:nvPr/>
        </p:nvSpPr>
        <p:spPr bwMode="auto">
          <a:xfrm flipH="1">
            <a:off x="5795963" y="2997200"/>
            <a:ext cx="2160587" cy="3455988"/>
          </a:xfrm>
          <a:prstGeom prst="line">
            <a:avLst/>
          </a:prstGeom>
          <a:noFill/>
          <a:ln w="19050">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17" name="Rectangle 2"/>
          <p:cNvSpPr txBox="1">
            <a:spLocks noChangeArrowheads="1"/>
          </p:cNvSpPr>
          <p:nvPr/>
        </p:nvSpPr>
        <p:spPr bwMode="auto">
          <a:xfrm>
            <a:off x="2919413" y="47625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1.1  </a:t>
            </a:r>
            <a:r>
              <a:rPr lang="zh-CN" altLang="en-US" sz="2000" b="1"/>
              <a:t>操作系统的概念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p:cTn id="7" dur="1000" fill="hold"/>
                                        <p:tgtEl>
                                          <p:spTgt spid="6150"/>
                                        </p:tgtEl>
                                        <p:attrNameLst>
                                          <p:attrName>ppt_x</p:attrName>
                                        </p:attrNameLst>
                                      </p:cBhvr>
                                      <p:tavLst>
                                        <p:tav tm="0">
                                          <p:val>
                                            <p:strVal val="#ppt_x-.2"/>
                                          </p:val>
                                        </p:tav>
                                        <p:tav tm="100000">
                                          <p:val>
                                            <p:strVal val="#ppt_x"/>
                                          </p:val>
                                        </p:tav>
                                      </p:tavLst>
                                    </p:anim>
                                    <p:anim calcmode="lin" valueType="num">
                                      <p:cBhvr>
                                        <p:cTn id="8" dur="1000" fill="hold"/>
                                        <p:tgtEl>
                                          <p:spTgt spid="61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50"/>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151"/>
                                        </p:tgtEl>
                                        <p:attrNameLst>
                                          <p:attrName>style.visibility</p:attrName>
                                        </p:attrNameLst>
                                      </p:cBhvr>
                                      <p:to>
                                        <p:strVal val="visible"/>
                                      </p:to>
                                    </p:set>
                                    <p:animEffect transition="in" filter="diamond(in)">
                                      <p:cBhvr>
                                        <p:cTn id="14" dur="2000"/>
                                        <p:tgtEl>
                                          <p:spTgt spid="615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152"/>
                                        </p:tgtEl>
                                        <p:attrNameLst>
                                          <p:attrName>style.visibility</p:attrName>
                                        </p:attrNameLst>
                                      </p:cBhvr>
                                      <p:to>
                                        <p:strVal val="visible"/>
                                      </p:to>
                                    </p:set>
                                    <p:animEffect transition="in" filter="wipe(up)">
                                      <p:cBhvr>
                                        <p:cTn id="19" dur="500"/>
                                        <p:tgtEl>
                                          <p:spTgt spid="6152"/>
                                        </p:tgtEl>
                                      </p:cBhvr>
                                    </p:animEffect>
                                  </p:childTnLst>
                                </p:cTn>
                              </p:par>
                              <p:par>
                                <p:cTn id="20" presetID="22" presetClass="entr" presetSubtype="1" fill="hold" nodeType="withEffect">
                                  <p:stCondLst>
                                    <p:cond delay="0"/>
                                  </p:stCondLst>
                                  <p:childTnLst>
                                    <p:set>
                                      <p:cBhvr>
                                        <p:cTn id="21" dur="1" fill="hold">
                                          <p:stCondLst>
                                            <p:cond delay="0"/>
                                          </p:stCondLst>
                                        </p:cTn>
                                        <p:tgtEl>
                                          <p:spTgt spid="6153"/>
                                        </p:tgtEl>
                                        <p:attrNameLst>
                                          <p:attrName>style.visibility</p:attrName>
                                        </p:attrNameLst>
                                      </p:cBhvr>
                                      <p:to>
                                        <p:strVal val="visible"/>
                                      </p:to>
                                    </p:set>
                                    <p:animEffect transition="in" filter="wipe(up)">
                                      <p:cBhvr>
                                        <p:cTn id="22" dur="500"/>
                                        <p:tgtEl>
                                          <p:spTgt spid="61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48"/>
                                        </p:tgtEl>
                                        <p:attrNameLst>
                                          <p:attrName>style.visibility</p:attrName>
                                        </p:attrNameLst>
                                      </p:cBhvr>
                                      <p:to>
                                        <p:strVal val="visible"/>
                                      </p:to>
                                    </p:set>
                                    <p:animEffect transition="in" filter="wipe(up)">
                                      <p:cBhvr>
                                        <p:cTn id="27" dur="500"/>
                                        <p:tgtEl>
                                          <p:spTgt spid="6148"/>
                                        </p:tgtEl>
                                      </p:cBhvr>
                                    </p:animEffect>
                                  </p:childTnLst>
                                </p:cTn>
                              </p:par>
                              <p:par>
                                <p:cTn id="28" presetID="22" presetClass="exit" presetSubtype="1" fill="hold" nodeType="withEffect">
                                  <p:stCondLst>
                                    <p:cond delay="0"/>
                                  </p:stCondLst>
                                  <p:childTnLst>
                                    <p:animEffect transition="out" filter="wipe(up)">
                                      <p:cBhvr>
                                        <p:cTn id="29" dur="500"/>
                                        <p:tgtEl>
                                          <p:spTgt spid="6153"/>
                                        </p:tgtEl>
                                      </p:cBhvr>
                                    </p:animEffect>
                                    <p:set>
                                      <p:cBhvr>
                                        <p:cTn id="30" dur="1" fill="hold">
                                          <p:stCondLst>
                                            <p:cond delay="499"/>
                                          </p:stCondLst>
                                        </p:cTn>
                                        <p:tgtEl>
                                          <p:spTgt spid="6153"/>
                                        </p:tgtEl>
                                        <p:attrNameLst>
                                          <p:attrName>style.visibility</p:attrName>
                                        </p:attrNameLst>
                                      </p:cBhvr>
                                      <p:to>
                                        <p:strVal val="hidden"/>
                                      </p:to>
                                    </p:set>
                                  </p:childTnLst>
                                </p:cTn>
                              </p:par>
                              <p:par>
                                <p:cTn id="31" presetID="22" presetClass="exit" presetSubtype="1" fill="hold" nodeType="withEffect">
                                  <p:stCondLst>
                                    <p:cond delay="0"/>
                                  </p:stCondLst>
                                  <p:childTnLst>
                                    <p:animEffect transition="out" filter="wipe(up)">
                                      <p:cBhvr>
                                        <p:cTn id="32" dur="500"/>
                                        <p:tgtEl>
                                          <p:spTgt spid="6152"/>
                                        </p:tgtEl>
                                      </p:cBhvr>
                                    </p:animEffect>
                                    <p:set>
                                      <p:cBhvr>
                                        <p:cTn id="33" dur="1" fill="hold">
                                          <p:stCondLst>
                                            <p:cond delay="499"/>
                                          </p:stCondLst>
                                        </p:cTn>
                                        <p:tgtEl>
                                          <p:spTgt spid="615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154"/>
                                        </p:tgtEl>
                                        <p:attrNameLst>
                                          <p:attrName>style.visibility</p:attrName>
                                        </p:attrNameLst>
                                      </p:cBhvr>
                                      <p:to>
                                        <p:strVal val="visible"/>
                                      </p:to>
                                    </p:set>
                                    <p:animEffect transition="in" filter="wipe(up)">
                                      <p:cBhvr>
                                        <p:cTn id="38" dur="500"/>
                                        <p:tgtEl>
                                          <p:spTgt spid="61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149"/>
                                        </p:tgtEl>
                                        <p:attrNameLst>
                                          <p:attrName>style.visibility</p:attrName>
                                        </p:attrNameLst>
                                      </p:cBhvr>
                                      <p:to>
                                        <p:strVal val="visible"/>
                                      </p:to>
                                    </p:set>
                                    <p:animEffect transition="in" filter="wipe(left)">
                                      <p:cBhvr>
                                        <p:cTn id="43" dur="500"/>
                                        <p:tgtEl>
                                          <p:spTgt spid="6149"/>
                                        </p:tgtEl>
                                      </p:cBhvr>
                                    </p:animEffect>
                                  </p:childTnLst>
                                </p:cTn>
                              </p:par>
                              <p:par>
                                <p:cTn id="44" presetID="1" presetClass="exit" presetSubtype="0" fill="hold" nodeType="withEffect">
                                  <p:stCondLst>
                                    <p:cond delay="0"/>
                                  </p:stCondLst>
                                  <p:childTnLst>
                                    <p:set>
                                      <p:cBhvr>
                                        <p:cTn id="45" dur="1" fill="hold">
                                          <p:stCondLst>
                                            <p:cond delay="0"/>
                                          </p:stCondLst>
                                        </p:cTn>
                                        <p:tgtEl>
                                          <p:spTgt spid="615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155"/>
                                        </p:tgtEl>
                                        <p:attrNameLst>
                                          <p:attrName>style.visibility</p:attrName>
                                        </p:attrNameLst>
                                      </p:cBhvr>
                                      <p:to>
                                        <p:strVal val="visible"/>
                                      </p:to>
                                    </p:set>
                                    <p:animEffect transition="in" filter="wipe(up)">
                                      <p:cBhvr>
                                        <p:cTn id="50" dur="500"/>
                                        <p:tgtEl>
                                          <p:spTgt spid="6155"/>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nodeType="clickEffect">
                                  <p:stCondLst>
                                    <p:cond delay="0"/>
                                  </p:stCondLst>
                                  <p:childTnLst>
                                    <p:set>
                                      <p:cBhvr>
                                        <p:cTn id="54" dur="1" fill="hold">
                                          <p:stCondLst>
                                            <p:cond delay="0"/>
                                          </p:stCondLst>
                                        </p:cTn>
                                        <p:tgtEl>
                                          <p:spTgt spid="6147"/>
                                        </p:tgtEl>
                                        <p:attrNameLst>
                                          <p:attrName>style.visibility</p:attrName>
                                        </p:attrNameLst>
                                      </p:cBhvr>
                                      <p:to>
                                        <p:strVal val="visible"/>
                                      </p:to>
                                    </p:set>
                                    <p:anim calcmode="lin" valueType="num">
                                      <p:cBhvr>
                                        <p:cTn id="55" dur="1000" fill="hold"/>
                                        <p:tgtEl>
                                          <p:spTgt spid="6147"/>
                                        </p:tgtEl>
                                        <p:attrNameLst>
                                          <p:attrName>ppt_x</p:attrName>
                                        </p:attrNameLst>
                                      </p:cBhvr>
                                      <p:tavLst>
                                        <p:tav tm="0">
                                          <p:val>
                                            <p:strVal val="#ppt_x-.2"/>
                                          </p:val>
                                        </p:tav>
                                        <p:tav tm="100000">
                                          <p:val>
                                            <p:strVal val="#ppt_x"/>
                                          </p:val>
                                        </p:tav>
                                      </p:tavLst>
                                    </p:anim>
                                    <p:anim calcmode="lin" valueType="num">
                                      <p:cBhvr>
                                        <p:cTn id="56" dur="1000" fill="hold"/>
                                        <p:tgtEl>
                                          <p:spTgt spid="6147"/>
                                        </p:tgtEl>
                                        <p:attrNameLst>
                                          <p:attrName>ppt_y</p:attrName>
                                        </p:attrNameLst>
                                      </p:cBhvr>
                                      <p:tavLst>
                                        <p:tav tm="0">
                                          <p:val>
                                            <p:strVal val="#ppt_y"/>
                                          </p:val>
                                        </p:tav>
                                        <p:tav tm="100000">
                                          <p:val>
                                            <p:strVal val="#ppt_y"/>
                                          </p:val>
                                        </p:tav>
                                      </p:tavLst>
                                    </p:anim>
                                    <p:animEffect transition="in" filter="wipe(right)" prLst="gradientSize: 0.1">
                                      <p:cBhvr>
                                        <p:cTn id="57" dur="1000"/>
                                        <p:tgtEl>
                                          <p:spTgt spid="6147"/>
                                        </p:tgtEl>
                                      </p:cBhvr>
                                    </p:animEffect>
                                  </p:childTnLst>
                                </p:cTn>
                              </p:par>
                              <p:par>
                                <p:cTn id="58" presetID="1" presetClass="exit" presetSubtype="0" fill="hold" nodeType="withEffect">
                                  <p:stCondLst>
                                    <p:cond delay="0"/>
                                  </p:stCondLst>
                                  <p:childTnLst>
                                    <p:set>
                                      <p:cBhvr>
                                        <p:cTn id="59" dur="1" fill="hold">
                                          <p:stCondLst>
                                            <p:cond delay="0"/>
                                          </p:stCondLst>
                                        </p:cTn>
                                        <p:tgtEl>
                                          <p:spTgt spid="615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6156"/>
                                        </p:tgtEl>
                                        <p:attrNameLst>
                                          <p:attrName>style.visibility</p:attrName>
                                        </p:attrNameLst>
                                      </p:cBhvr>
                                      <p:to>
                                        <p:strVal val="visible"/>
                                      </p:to>
                                    </p:set>
                                    <p:animEffect transition="in" filter="wipe(up)">
                                      <p:cBhvr>
                                        <p:cTn id="64" dur="500"/>
                                        <p:tgtEl>
                                          <p:spTgt spid="615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6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52413" y="309563"/>
            <a:ext cx="7847012" cy="868362"/>
          </a:xfrm>
        </p:spPr>
        <p:txBody>
          <a:bodyPr/>
          <a:lstStyle/>
          <a:p>
            <a:pPr eaLnBrk="1" hangingPunct="1">
              <a:defRPr/>
            </a:pPr>
            <a:r>
              <a:rPr lang="zh-CN" altLang="en-US" sz="3600" dirty="0">
                <a:solidFill>
                  <a:srgbClr val="0000FF"/>
                </a:solidFill>
                <a:effectLst>
                  <a:outerShdw blurRad="38100" dist="38100" dir="2700000" algn="tl">
                    <a:srgbClr val="C0C0C0"/>
                  </a:outerShdw>
                </a:effectLst>
                <a:sym typeface="Arial" panose="020B0604020202020204" pitchFamily="34" charset="0"/>
              </a:rPr>
              <a:t>♥ </a:t>
            </a:r>
            <a:r>
              <a:rPr lang="en-US" sz="3600" dirty="0">
                <a:solidFill>
                  <a:srgbClr val="0000FF"/>
                </a:solidFill>
                <a:effectLst>
                  <a:outerShdw blurRad="38100" dist="38100" dir="2700000" algn="tl">
                    <a:srgbClr val="C0C0C0"/>
                  </a:outerShdw>
                </a:effectLst>
                <a:sym typeface="Wingdings" panose="05000000000000000000" pitchFamily="2" charset="2"/>
              </a:rPr>
              <a:t>UNIX</a:t>
            </a:r>
            <a:r>
              <a:rPr lang="zh-CN" altLang="en-US" sz="3600" dirty="0">
                <a:solidFill>
                  <a:srgbClr val="0000FF"/>
                </a:solidFill>
                <a:effectLst>
                  <a:outerShdw blurRad="38100" dist="38100" dir="2700000" algn="tl">
                    <a:srgbClr val="C0C0C0"/>
                  </a:outerShdw>
                </a:effectLst>
                <a:sym typeface="Wingdings" panose="05000000000000000000" pitchFamily="2" charset="2"/>
              </a:rPr>
              <a:t>常见的发行版本</a:t>
            </a:r>
          </a:p>
        </p:txBody>
      </p:sp>
      <p:pic>
        <p:nvPicPr>
          <p:cNvPr id="22531" name="Picture 3" descr="cbc17b3863b6747397ddd8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3141663"/>
            <a:ext cx="16573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d0526df077efbfffa50f52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933825"/>
            <a:ext cx="1038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35e940df29412e43485403e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365625"/>
            <a:ext cx="18954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d56b36346ed7e66b5bb5f5b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636838"/>
            <a:ext cx="19050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d8b8c92a3616c07dd42af1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654550"/>
            <a:ext cx="17335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descr="http:/t3.baidu.com/it/u=1110541667,1029285906&amp;fm=0&amp;gp=0.jpg">
            <a:hlinkClick r:id="rId7"/>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6011863" y="4581525"/>
            <a:ext cx="15589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Line 9"/>
          <p:cNvSpPr>
            <a:spLocks noChangeShapeType="1"/>
          </p:cNvSpPr>
          <p:nvPr/>
        </p:nvSpPr>
        <p:spPr bwMode="auto">
          <a:xfrm>
            <a:off x="1835150" y="2278063"/>
            <a:ext cx="793750" cy="1657350"/>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Line 10"/>
          <p:cNvSpPr>
            <a:spLocks noChangeShapeType="1"/>
          </p:cNvSpPr>
          <p:nvPr/>
        </p:nvSpPr>
        <p:spPr bwMode="auto">
          <a:xfrm>
            <a:off x="2411413" y="2276475"/>
            <a:ext cx="2592387" cy="1296988"/>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Line 11"/>
          <p:cNvSpPr>
            <a:spLocks noChangeShapeType="1"/>
          </p:cNvSpPr>
          <p:nvPr/>
        </p:nvSpPr>
        <p:spPr bwMode="auto">
          <a:xfrm>
            <a:off x="2197100" y="2278063"/>
            <a:ext cx="4103688" cy="2808287"/>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Line 12"/>
          <p:cNvSpPr>
            <a:spLocks noChangeShapeType="1"/>
          </p:cNvSpPr>
          <p:nvPr/>
        </p:nvSpPr>
        <p:spPr bwMode="auto">
          <a:xfrm>
            <a:off x="2555875" y="2276475"/>
            <a:ext cx="4248150" cy="793750"/>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13"/>
          <p:cNvSpPr>
            <a:spLocks noChangeShapeType="1"/>
          </p:cNvSpPr>
          <p:nvPr/>
        </p:nvSpPr>
        <p:spPr bwMode="auto">
          <a:xfrm>
            <a:off x="2052638" y="2276475"/>
            <a:ext cx="2087562" cy="2492375"/>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2542" name="Picture 14" descr="8c511fe9bb52c46fb80e2d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575" y="1341438"/>
            <a:ext cx="18526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Line 15"/>
          <p:cNvSpPr>
            <a:spLocks noChangeShapeType="1"/>
          </p:cNvSpPr>
          <p:nvPr/>
        </p:nvSpPr>
        <p:spPr bwMode="auto">
          <a:xfrm>
            <a:off x="1619250" y="2278063"/>
            <a:ext cx="1588" cy="2087562"/>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dee30dddd3499898c1029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96975"/>
            <a:ext cx="1222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idx="4294967295"/>
          </p:nvPr>
        </p:nvSpPr>
        <p:spPr>
          <a:xfrm>
            <a:off x="252413" y="309563"/>
            <a:ext cx="7847012" cy="868362"/>
          </a:xfrm>
        </p:spPr>
        <p:txBody>
          <a:bodyPr/>
          <a:lstStyle/>
          <a:p>
            <a:pPr eaLnBrk="1" hangingPunct="1">
              <a:defRPr/>
            </a:pPr>
            <a:r>
              <a:rPr lang="zh-CN" altLang="en-US" sz="3600">
                <a:solidFill>
                  <a:srgbClr val="0000FF"/>
                </a:solidFill>
                <a:effectLst>
                  <a:outerShdw blurRad="38100" dist="38100" dir="2700000" algn="tl">
                    <a:srgbClr val="C0C0C0"/>
                  </a:outerShdw>
                </a:effectLst>
                <a:sym typeface="Arial" panose="020B0604020202020204" pitchFamily="34" charset="0"/>
              </a:rPr>
              <a:t>♥ </a:t>
            </a:r>
            <a:r>
              <a:rPr lang="en-US" sz="3600">
                <a:solidFill>
                  <a:srgbClr val="0000FF"/>
                </a:solidFill>
                <a:effectLst>
                  <a:outerShdw blurRad="38100" dist="38100" dir="2700000" algn="tl">
                    <a:srgbClr val="C0C0C0"/>
                  </a:outerShdw>
                </a:effectLst>
                <a:sym typeface="Wingdings" panose="05000000000000000000" pitchFamily="2" charset="2"/>
              </a:rPr>
              <a:t>Linux</a:t>
            </a:r>
            <a:r>
              <a:rPr lang="zh-CN" altLang="en-US" sz="3600">
                <a:solidFill>
                  <a:srgbClr val="0000FF"/>
                </a:solidFill>
                <a:effectLst>
                  <a:outerShdw blurRad="38100" dist="38100" dir="2700000" algn="tl">
                    <a:srgbClr val="C0C0C0"/>
                  </a:outerShdw>
                </a:effectLst>
                <a:sym typeface="Wingdings" panose="05000000000000000000" pitchFamily="2" charset="2"/>
              </a:rPr>
              <a:t>常见的发行版本</a:t>
            </a:r>
          </a:p>
        </p:txBody>
      </p:sp>
      <p:sp>
        <p:nvSpPr>
          <p:cNvPr id="23556" name="Line 4"/>
          <p:cNvSpPr>
            <a:spLocks noChangeShapeType="1"/>
          </p:cNvSpPr>
          <p:nvPr/>
        </p:nvSpPr>
        <p:spPr bwMode="auto">
          <a:xfrm>
            <a:off x="1765300" y="2638425"/>
            <a:ext cx="647700" cy="2016125"/>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7" name="Line 5"/>
          <p:cNvSpPr>
            <a:spLocks noChangeShapeType="1"/>
          </p:cNvSpPr>
          <p:nvPr/>
        </p:nvSpPr>
        <p:spPr bwMode="auto">
          <a:xfrm>
            <a:off x="2124075" y="2205038"/>
            <a:ext cx="4824413" cy="1296987"/>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6"/>
          <p:cNvSpPr>
            <a:spLocks noChangeShapeType="1"/>
          </p:cNvSpPr>
          <p:nvPr/>
        </p:nvSpPr>
        <p:spPr bwMode="auto">
          <a:xfrm>
            <a:off x="2197100" y="2638425"/>
            <a:ext cx="3816350" cy="2519363"/>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7"/>
          <p:cNvSpPr>
            <a:spLocks noChangeShapeType="1"/>
          </p:cNvSpPr>
          <p:nvPr/>
        </p:nvSpPr>
        <p:spPr bwMode="auto">
          <a:xfrm flipV="1">
            <a:off x="2195513" y="1989138"/>
            <a:ext cx="3673475" cy="73025"/>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Line 8"/>
          <p:cNvSpPr>
            <a:spLocks noChangeShapeType="1"/>
          </p:cNvSpPr>
          <p:nvPr/>
        </p:nvSpPr>
        <p:spPr bwMode="auto">
          <a:xfrm>
            <a:off x="1908175" y="2638425"/>
            <a:ext cx="1943100" cy="2303463"/>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9"/>
          <p:cNvSpPr>
            <a:spLocks noChangeShapeType="1"/>
          </p:cNvSpPr>
          <p:nvPr/>
        </p:nvSpPr>
        <p:spPr bwMode="auto">
          <a:xfrm flipH="1">
            <a:off x="1404938" y="2636838"/>
            <a:ext cx="215900" cy="1225550"/>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35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860800"/>
            <a:ext cx="11509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1"/>
          <p:cNvPicPr>
            <a:picLocks noChangeAspect="1" noChangeArrowheads="1"/>
          </p:cNvPicPr>
          <p:nvPr/>
        </p:nvPicPr>
        <p:blipFill>
          <a:blip r:embed="rId4">
            <a:extLst>
              <a:ext uri="{28A0092B-C50C-407E-A947-70E740481C1C}">
                <a14:useLocalDpi xmlns:a14="http://schemas.microsoft.com/office/drawing/2010/main" val="0"/>
              </a:ext>
            </a:extLst>
          </a:blip>
          <a:srcRect l="18564" t="4359" r="19693" b="2371"/>
          <a:stretch>
            <a:fillRect/>
          </a:stretch>
        </p:blipFill>
        <p:spPr bwMode="auto">
          <a:xfrm>
            <a:off x="1908175" y="4724400"/>
            <a:ext cx="12223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2"/>
          <p:cNvPicPr>
            <a:picLocks noChangeAspect="1" noChangeArrowheads="1"/>
          </p:cNvPicPr>
          <p:nvPr/>
        </p:nvPicPr>
        <p:blipFill>
          <a:blip r:embed="rId5">
            <a:extLst>
              <a:ext uri="{28A0092B-C50C-407E-A947-70E740481C1C}">
                <a14:useLocalDpi xmlns:a14="http://schemas.microsoft.com/office/drawing/2010/main" val="0"/>
              </a:ext>
            </a:extLst>
          </a:blip>
          <a:srcRect l="9158" t="9294" r="9294" b="9091"/>
          <a:stretch>
            <a:fillRect/>
          </a:stretch>
        </p:blipFill>
        <p:spPr bwMode="auto">
          <a:xfrm>
            <a:off x="6948488" y="2781300"/>
            <a:ext cx="1525587"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5157788"/>
            <a:ext cx="21653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4"/>
          <p:cNvPicPr>
            <a:picLocks noChangeAspect="1" noChangeArrowheads="1"/>
          </p:cNvPicPr>
          <p:nvPr/>
        </p:nvPicPr>
        <p:blipFill>
          <a:blip r:embed="rId7">
            <a:extLst>
              <a:ext uri="{28A0092B-C50C-407E-A947-70E740481C1C}">
                <a14:useLocalDpi xmlns:a14="http://schemas.microsoft.com/office/drawing/2010/main" val="0"/>
              </a:ext>
            </a:extLst>
          </a:blip>
          <a:srcRect r="4993"/>
          <a:stretch>
            <a:fillRect/>
          </a:stretch>
        </p:blipFill>
        <p:spPr bwMode="auto">
          <a:xfrm>
            <a:off x="5437188" y="3502025"/>
            <a:ext cx="14986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4941888"/>
            <a:ext cx="22320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484313"/>
            <a:ext cx="1060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Line 17"/>
          <p:cNvSpPr>
            <a:spLocks noChangeShapeType="1"/>
          </p:cNvSpPr>
          <p:nvPr/>
        </p:nvSpPr>
        <p:spPr bwMode="auto">
          <a:xfrm>
            <a:off x="2195513" y="2420938"/>
            <a:ext cx="3473450" cy="1673225"/>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FC8A2A2E-2111-4CED-A84F-DAAF49EF13FA}" type="datetime5">
              <a:rPr lang="zh-CN" altLang="en-US" sz="1400"/>
              <a:t>2023/6/18</a:t>
            </a:fld>
            <a:endParaRPr lang="en-US" altLang="zh-CN" sz="1400"/>
          </a:p>
        </p:txBody>
      </p:sp>
      <p:sp>
        <p:nvSpPr>
          <p:cNvPr id="2457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5FE373E-C08C-4ED3-BD82-67A569B73A8D}" type="slidenum">
              <a:rPr lang="en-US" altLang="zh-CN" sz="1400"/>
              <a:t>13</a:t>
            </a:fld>
            <a:endParaRPr lang="en-US" altLang="zh-CN" sz="1400"/>
          </a:p>
        </p:txBody>
      </p:sp>
      <p:sp>
        <p:nvSpPr>
          <p:cNvPr id="2458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2294" name="Rectangle 6"/>
          <p:cNvSpPr>
            <a:spLocks noGrp="1" noChangeArrowheads="1"/>
          </p:cNvSpPr>
          <p:nvPr>
            <p:ph type="body" idx="4294967295"/>
          </p:nvPr>
        </p:nvSpPr>
        <p:spPr>
          <a:xfrm>
            <a:off x="1371600" y="1752600"/>
            <a:ext cx="7239000" cy="4114800"/>
          </a:xfrm>
        </p:spPr>
        <p:txBody>
          <a:bodyPr/>
          <a:lstStyle/>
          <a:p>
            <a:pPr eaLnBrk="1" hangingPunct="1">
              <a:buFontTx/>
              <a:buNone/>
              <a:defRPr/>
            </a:pPr>
            <a:r>
              <a:rPr lang="en-US" altLang="zh-CN" sz="2400" b="1" dirty="0">
                <a:solidFill>
                  <a:srgbClr val="993300"/>
                </a:solidFill>
              </a:rPr>
              <a:t>1.2.1 </a:t>
            </a:r>
            <a:r>
              <a:rPr lang="zh-CN" altLang="en-US" sz="2400" b="1" dirty="0">
                <a:solidFill>
                  <a:srgbClr val="993300"/>
                </a:solidFill>
              </a:rPr>
              <a:t>操作系统应达到的目标</a:t>
            </a:r>
          </a:p>
          <a:p>
            <a:pPr eaLnBrk="1" hangingPunct="1">
              <a:buFont typeface="Wingdings" panose="05000000000000000000" pitchFamily="2" charset="2"/>
              <a:buNone/>
              <a:defRPr/>
            </a:pPr>
            <a:endParaRPr lang="zh-CN" altLang="en-US" sz="2000" b="1" dirty="0"/>
          </a:p>
          <a:p>
            <a:pPr eaLnBrk="1" hangingPunct="1">
              <a:buFont typeface="Wingdings" panose="05000000000000000000" pitchFamily="2" charset="2"/>
              <a:buChar char="n"/>
              <a:defRPr/>
            </a:pPr>
            <a:r>
              <a:rPr lang="zh-CN" altLang="en-US" sz="2000" b="1" dirty="0">
                <a:solidFill>
                  <a:schemeClr val="hlink"/>
                </a:solidFill>
              </a:rPr>
              <a:t>方便：</a:t>
            </a:r>
            <a:r>
              <a:rPr lang="zh-CN" altLang="en-US" sz="2000" b="1" dirty="0"/>
              <a:t>         操作系统使计算机更易于使用</a:t>
            </a:r>
            <a:br>
              <a:rPr lang="zh-CN" altLang="en-US" sz="2000" b="1" dirty="0">
                <a:solidFill>
                  <a:srgbClr val="CC0000"/>
                </a:solidFill>
              </a:rPr>
            </a:br>
            <a:r>
              <a:rPr lang="zh-CN" altLang="en-US" sz="2000" b="1" dirty="0">
                <a:solidFill>
                  <a:srgbClr val="CC0000"/>
                </a:solidFill>
              </a:rPr>
              <a:t>         （这是</a:t>
            </a:r>
            <a:r>
              <a:rPr lang="en-US" altLang="zh-CN" sz="2000" b="1" dirty="0">
                <a:solidFill>
                  <a:srgbClr val="CC0000"/>
                </a:solidFill>
              </a:rPr>
              <a:t>OS</a:t>
            </a:r>
            <a:r>
              <a:rPr lang="zh-CN" altLang="en-US" sz="2000" b="1" dirty="0">
                <a:solidFill>
                  <a:srgbClr val="CC0000"/>
                </a:solidFill>
              </a:rPr>
              <a:t>产生的根本原因）</a:t>
            </a:r>
          </a:p>
          <a:p>
            <a:pPr eaLnBrk="1" hangingPunct="1">
              <a:buFont typeface="Wingdings" panose="05000000000000000000" pitchFamily="2" charset="2"/>
              <a:buChar char="n"/>
              <a:defRPr/>
            </a:pPr>
            <a:r>
              <a:rPr lang="zh-CN" altLang="en-US" sz="2000" b="1" dirty="0">
                <a:solidFill>
                  <a:schemeClr val="hlink"/>
                </a:solidFill>
              </a:rPr>
              <a:t>有效：</a:t>
            </a:r>
            <a:r>
              <a:rPr lang="zh-CN" altLang="en-US" sz="2000" b="1" dirty="0"/>
              <a:t>  操作系统允许以</a:t>
            </a:r>
            <a:r>
              <a:rPr lang="zh-CN" altLang="en-US" sz="2000" b="1" dirty="0">
                <a:highlight>
                  <a:srgbClr val="FFFF00"/>
                </a:highlight>
              </a:rPr>
              <a:t>更有效</a:t>
            </a:r>
            <a:r>
              <a:rPr lang="zh-CN" altLang="en-US" sz="2000" b="1" dirty="0"/>
              <a:t>的方式使用计算机系统资源</a:t>
            </a:r>
            <a:br>
              <a:rPr lang="zh-CN" altLang="en-US" sz="2000" b="1" dirty="0">
                <a:solidFill>
                  <a:srgbClr val="CC0000"/>
                </a:solidFill>
              </a:rPr>
            </a:br>
            <a:r>
              <a:rPr lang="zh-CN" altLang="en-US" sz="2000" b="1" dirty="0">
                <a:solidFill>
                  <a:srgbClr val="CC0000"/>
                </a:solidFill>
              </a:rPr>
              <a:t>         （以优化的算法合理分配、调度资源，提高效率）</a:t>
            </a:r>
            <a:endParaRPr lang="en-US" altLang="zh-CN" sz="2000" b="1" dirty="0">
              <a:solidFill>
                <a:srgbClr val="CC0000"/>
              </a:solidFill>
            </a:endParaRPr>
          </a:p>
          <a:p>
            <a:pPr marL="0" indent="0" eaLnBrk="1" hangingPunct="1">
              <a:buFontTx/>
              <a:buNone/>
              <a:defRPr/>
            </a:pPr>
            <a:r>
              <a:rPr lang="en-US" altLang="zh-CN" sz="2000" b="1" dirty="0">
                <a:solidFill>
                  <a:srgbClr val="CC0000"/>
                </a:solidFill>
              </a:rPr>
              <a:t>	</a:t>
            </a:r>
            <a:r>
              <a:rPr lang="zh-CN" altLang="en-US" sz="2000" b="1" dirty="0">
                <a:solidFill>
                  <a:srgbClr val="CC0000"/>
                </a:solidFill>
              </a:rPr>
              <a:t>在不同类型的操作系统中有效体现出不同指标关注程度</a:t>
            </a:r>
            <a:endParaRPr lang="en-US" altLang="zh-CN" sz="2000" b="1" dirty="0">
              <a:solidFill>
                <a:srgbClr val="CC0000"/>
              </a:solidFill>
            </a:endParaRPr>
          </a:p>
          <a:p>
            <a:pPr marL="0" indent="0" eaLnBrk="1" hangingPunct="1">
              <a:buFontTx/>
              <a:buNone/>
              <a:defRPr/>
            </a:pPr>
            <a:r>
              <a:rPr lang="en-US" altLang="zh-CN" sz="2000" b="1" dirty="0">
                <a:solidFill>
                  <a:srgbClr val="CC0000"/>
                </a:solidFill>
              </a:rPr>
              <a:t>	   </a:t>
            </a:r>
            <a:r>
              <a:rPr lang="zh-CN" altLang="en-US" sz="2000" b="1" dirty="0">
                <a:solidFill>
                  <a:srgbClr val="CC0000"/>
                </a:solidFill>
              </a:rPr>
              <a:t>时间、空间、确定性、安全可靠</a:t>
            </a:r>
          </a:p>
          <a:p>
            <a:pPr eaLnBrk="1" hangingPunct="1">
              <a:buFont typeface="Wingdings" panose="05000000000000000000" pitchFamily="2" charset="2"/>
              <a:buChar char="n"/>
              <a:defRPr/>
            </a:pPr>
            <a:r>
              <a:rPr lang="zh-CN" altLang="en-US" sz="2000" b="1" dirty="0">
                <a:solidFill>
                  <a:schemeClr val="hlink"/>
                </a:solidFill>
              </a:rPr>
              <a:t>扩展的能力：</a:t>
            </a:r>
            <a:br>
              <a:rPr lang="zh-CN" altLang="en-US" sz="2000" b="1" dirty="0">
                <a:solidFill>
                  <a:schemeClr val="hlink"/>
                </a:solidFill>
              </a:rPr>
            </a:br>
            <a:r>
              <a:rPr lang="zh-CN" altLang="en-US" sz="2000" b="1" dirty="0">
                <a:solidFill>
                  <a:schemeClr val="hlink"/>
                </a:solidFill>
              </a:rPr>
              <a:t> </a:t>
            </a:r>
            <a:r>
              <a:rPr lang="zh-CN" altLang="en-US" sz="2000" b="1" dirty="0"/>
              <a:t>        在构造操作系统时，应考虑如何有效地扩展新功能</a:t>
            </a:r>
            <a:br>
              <a:rPr lang="zh-CN" altLang="en-US" sz="2000" b="1" dirty="0"/>
            </a:br>
            <a:r>
              <a:rPr lang="zh-CN" altLang="en-US" sz="2000" b="1" dirty="0"/>
              <a:t>         原因：</a:t>
            </a:r>
            <a:r>
              <a:rPr lang="zh-CN" altLang="en-US" sz="2000" b="1" dirty="0">
                <a:solidFill>
                  <a:srgbClr val="CC0000"/>
                </a:solidFill>
              </a:rPr>
              <a:t>（</a:t>
            </a:r>
            <a:r>
              <a:rPr lang="en-US" altLang="zh-CN" sz="2000" b="1" dirty="0">
                <a:solidFill>
                  <a:srgbClr val="CC0000"/>
                </a:solidFill>
              </a:rPr>
              <a:t>1</a:t>
            </a:r>
            <a:r>
              <a:rPr lang="zh-CN" altLang="en-US" sz="2000" b="1" dirty="0">
                <a:solidFill>
                  <a:srgbClr val="CC0000"/>
                </a:solidFill>
              </a:rPr>
              <a:t>）硬件升级；（</a:t>
            </a:r>
            <a:r>
              <a:rPr lang="en-US" altLang="zh-CN" sz="2000" b="1" dirty="0">
                <a:solidFill>
                  <a:srgbClr val="CC0000"/>
                </a:solidFill>
              </a:rPr>
              <a:t>2</a:t>
            </a:r>
            <a:r>
              <a:rPr lang="zh-CN" altLang="en-US" sz="2000" b="1" dirty="0">
                <a:solidFill>
                  <a:srgbClr val="CC0000"/>
                </a:solidFill>
              </a:rPr>
              <a:t>）用户新的服务要求；</a:t>
            </a:r>
            <a:br>
              <a:rPr lang="zh-CN" altLang="en-US" sz="2000" b="1" dirty="0">
                <a:solidFill>
                  <a:srgbClr val="CC0000"/>
                </a:solidFill>
              </a:rPr>
            </a:br>
            <a:r>
              <a:rPr lang="zh-CN" altLang="en-US" sz="2000" b="1" dirty="0">
                <a:solidFill>
                  <a:srgbClr val="CC0000"/>
                </a:solidFill>
              </a:rPr>
              <a:t>                     （</a:t>
            </a:r>
            <a:r>
              <a:rPr lang="en-US" altLang="zh-CN" sz="2000" b="1" dirty="0">
                <a:solidFill>
                  <a:srgbClr val="CC0000"/>
                </a:solidFill>
              </a:rPr>
              <a:t>3</a:t>
            </a:r>
            <a:r>
              <a:rPr lang="zh-CN" altLang="en-US" sz="2000" b="1" dirty="0">
                <a:solidFill>
                  <a:srgbClr val="CC0000"/>
                </a:solidFill>
              </a:rPr>
              <a:t>）</a:t>
            </a:r>
            <a:r>
              <a:rPr lang="en-US" altLang="zh-CN" sz="2000" b="1" dirty="0">
                <a:solidFill>
                  <a:srgbClr val="CC0000"/>
                </a:solidFill>
              </a:rPr>
              <a:t>OS</a:t>
            </a:r>
            <a:r>
              <a:rPr lang="zh-CN" altLang="en-US" sz="2000" b="1" dirty="0">
                <a:solidFill>
                  <a:srgbClr val="CC0000"/>
                </a:solidFill>
              </a:rPr>
              <a:t>纠正错误；（</a:t>
            </a:r>
            <a:r>
              <a:rPr lang="en-US" altLang="zh-CN" sz="2000" b="1" dirty="0">
                <a:solidFill>
                  <a:srgbClr val="CC0000"/>
                </a:solidFill>
              </a:rPr>
              <a:t>4</a:t>
            </a:r>
            <a:r>
              <a:rPr lang="zh-CN" altLang="en-US" sz="2000" b="1" dirty="0">
                <a:solidFill>
                  <a:srgbClr val="CC0000"/>
                </a:solidFill>
              </a:rPr>
              <a:t>）软件升级</a:t>
            </a:r>
          </a:p>
        </p:txBody>
      </p:sp>
      <p:sp>
        <p:nvSpPr>
          <p:cNvPr id="24582" name="Rectangle 7"/>
          <p:cNvSpPr>
            <a:spLocks noChangeArrowheads="1"/>
          </p:cNvSpPr>
          <p:nvPr/>
        </p:nvSpPr>
        <p:spPr bwMode="auto">
          <a:xfrm>
            <a:off x="1143000" y="1676400"/>
            <a:ext cx="73914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8" name="TextBox 7"/>
          <p:cNvSpPr txBox="1">
            <a:spLocks noChangeArrowheads="1"/>
          </p:cNvSpPr>
          <p:nvPr/>
        </p:nvSpPr>
        <p:spPr bwMode="auto">
          <a:xfrm>
            <a:off x="6012180" y="1700213"/>
            <a:ext cx="2038350" cy="6461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FF0000"/>
                </a:solidFill>
              </a:rPr>
              <a:t>服务用户、管理资源，有效高效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up)">
                                      <p:cBhvr>
                                        <p:cTn id="7" dur="500"/>
                                        <p:tgtEl>
                                          <p:spTgt spid="1229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294">
                                            <p:txEl>
                                              <p:pRg st="2" end="2"/>
                                            </p:txEl>
                                          </p:spTgt>
                                        </p:tgtEl>
                                        <p:attrNameLst>
                                          <p:attrName>style.visibility</p:attrName>
                                        </p:attrNameLst>
                                      </p:cBhvr>
                                      <p:to>
                                        <p:strVal val="visible"/>
                                      </p:to>
                                    </p:set>
                                    <p:animEffect transition="in" filter="wipe(up)">
                                      <p:cBhvr>
                                        <p:cTn id="11" dur="500"/>
                                        <p:tgtEl>
                                          <p:spTgt spid="12294">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294">
                                            <p:txEl>
                                              <p:pRg st="3" end="3"/>
                                            </p:txEl>
                                          </p:spTgt>
                                        </p:tgtEl>
                                        <p:attrNameLst>
                                          <p:attrName>style.visibility</p:attrName>
                                        </p:attrNameLst>
                                      </p:cBhvr>
                                      <p:to>
                                        <p:strVal val="visible"/>
                                      </p:to>
                                    </p:set>
                                    <p:animEffect transition="in" filter="wipe(up)">
                                      <p:cBhvr>
                                        <p:cTn id="15" dur="500"/>
                                        <p:tgtEl>
                                          <p:spTgt spid="12294">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294">
                                            <p:txEl>
                                              <p:pRg st="4" end="4"/>
                                            </p:txEl>
                                          </p:spTgt>
                                        </p:tgtEl>
                                        <p:attrNameLst>
                                          <p:attrName>style.visibility</p:attrName>
                                        </p:attrNameLst>
                                      </p:cBhvr>
                                      <p:to>
                                        <p:strVal val="visible"/>
                                      </p:to>
                                    </p:set>
                                    <p:animEffect transition="in" filter="wipe(up)">
                                      <p:cBhvr>
                                        <p:cTn id="19" dur="500"/>
                                        <p:tgtEl>
                                          <p:spTgt spid="12294">
                                            <p:txEl>
                                              <p:pRg st="4" end="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294">
                                            <p:txEl>
                                              <p:pRg st="5" end="5"/>
                                            </p:txEl>
                                          </p:spTgt>
                                        </p:tgtEl>
                                        <p:attrNameLst>
                                          <p:attrName>style.visibility</p:attrName>
                                        </p:attrNameLst>
                                      </p:cBhvr>
                                      <p:to>
                                        <p:strVal val="visible"/>
                                      </p:to>
                                    </p:set>
                                    <p:animEffect transition="in" filter="wipe(up)">
                                      <p:cBhvr>
                                        <p:cTn id="23" dur="500"/>
                                        <p:tgtEl>
                                          <p:spTgt spid="12294">
                                            <p:txEl>
                                              <p:pRg st="5" end="5"/>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2294">
                                            <p:txEl>
                                              <p:pRg st="6" end="6"/>
                                            </p:txEl>
                                          </p:spTgt>
                                        </p:tgtEl>
                                        <p:attrNameLst>
                                          <p:attrName>style.visibility</p:attrName>
                                        </p:attrNameLst>
                                      </p:cBhvr>
                                      <p:to>
                                        <p:strVal val="visible"/>
                                      </p:to>
                                    </p:set>
                                    <p:animEffect transition="in" filter="wipe(up)">
                                      <p:cBhvr>
                                        <p:cTn id="27" dur="500"/>
                                        <p:tgtEl>
                                          <p:spTgt spid="122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94">
                                            <p:txEl>
                                              <p:pRg st="2" end="2"/>
                                            </p:txEl>
                                          </p:spTgt>
                                        </p:tgtEl>
                                        <p:attrNameLst>
                                          <p:attrName>style.visibility</p:attrName>
                                        </p:attrNameLst>
                                      </p:cBhvr>
                                      <p:to>
                                        <p:strVal val="visible"/>
                                      </p:to>
                                    </p:set>
                                    <p:anim calcmode="lin" valueType="num">
                                      <p:cBhvr additive="base">
                                        <p:cTn id="38" dur="500" fill="hold"/>
                                        <p:tgtEl>
                                          <p:spTgt spid="1229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94">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94">
                                            <p:txEl>
                                              <p:pRg st="3" end="3"/>
                                            </p:txEl>
                                          </p:spTgt>
                                        </p:tgtEl>
                                        <p:attrNameLst>
                                          <p:attrName>style.visibility</p:attrName>
                                        </p:attrNameLst>
                                      </p:cBhvr>
                                      <p:to>
                                        <p:strVal val="visible"/>
                                      </p:to>
                                    </p:set>
                                    <p:anim calcmode="lin" valueType="num">
                                      <p:cBhvr additive="base">
                                        <p:cTn id="42" dur="500" fill="hold"/>
                                        <p:tgtEl>
                                          <p:spTgt spid="12294">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94">
                                            <p:txEl>
                                              <p:pRg st="3" end="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2294">
                                            <p:txEl>
                                              <p:pRg st="4" end="4"/>
                                            </p:txEl>
                                          </p:spTgt>
                                        </p:tgtEl>
                                        <p:attrNameLst>
                                          <p:attrName>style.visibility</p:attrName>
                                        </p:attrNameLst>
                                      </p:cBhvr>
                                      <p:to>
                                        <p:strVal val="visible"/>
                                      </p:to>
                                    </p:set>
                                    <p:anim calcmode="lin" valueType="num">
                                      <p:cBhvr additive="base">
                                        <p:cTn id="46" dur="500" fill="hold"/>
                                        <p:tgtEl>
                                          <p:spTgt spid="12294">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294">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2294">
                                            <p:txEl>
                                              <p:pRg st="5" end="5"/>
                                            </p:txEl>
                                          </p:spTgt>
                                        </p:tgtEl>
                                        <p:attrNameLst>
                                          <p:attrName>style.visibility</p:attrName>
                                        </p:attrNameLst>
                                      </p:cBhvr>
                                      <p:to>
                                        <p:strVal val="visible"/>
                                      </p:to>
                                    </p:set>
                                    <p:anim calcmode="lin" valueType="num">
                                      <p:cBhvr additive="base">
                                        <p:cTn id="50" dur="500" fill="hold"/>
                                        <p:tgtEl>
                                          <p:spTgt spid="12294">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2294">
                                            <p:txEl>
                                              <p:pRg st="5" end="5"/>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2294">
                                            <p:txEl>
                                              <p:pRg st="6" end="6"/>
                                            </p:txEl>
                                          </p:spTgt>
                                        </p:tgtEl>
                                        <p:attrNameLst>
                                          <p:attrName>style.visibility</p:attrName>
                                        </p:attrNameLst>
                                      </p:cBhvr>
                                      <p:to>
                                        <p:strVal val="visible"/>
                                      </p:to>
                                    </p:set>
                                    <p:anim calcmode="lin" valueType="num">
                                      <p:cBhvr additive="base">
                                        <p:cTn id="54" dur="500" fill="hold"/>
                                        <p:tgtEl>
                                          <p:spTgt spid="12294">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22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autoUpdateAnimBg="0" advAuto="0"/>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22A1A1B-55DE-4F6F-B047-89BBFBBCC7DF}" type="datetime5">
              <a:rPr lang="zh-CN" altLang="en-US" sz="1400"/>
              <a:t>2023/6/18</a:t>
            </a:fld>
            <a:endParaRPr lang="en-US" altLang="zh-CN" sz="1400"/>
          </a:p>
        </p:txBody>
      </p:sp>
      <p:sp>
        <p:nvSpPr>
          <p:cNvPr id="2662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0FB48099-D3C0-4568-8844-3D7A0F151702}" type="slidenum">
              <a:rPr lang="en-US" altLang="zh-CN" sz="1400"/>
              <a:t>14</a:t>
            </a:fld>
            <a:endParaRPr lang="en-US" altLang="zh-CN" sz="1400"/>
          </a:p>
        </p:txBody>
      </p:sp>
      <p:sp>
        <p:nvSpPr>
          <p:cNvPr id="2662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3318" name="Rectangle 4"/>
          <p:cNvSpPr>
            <a:spLocks noGrp="1" noChangeArrowheads="1"/>
          </p:cNvSpPr>
          <p:nvPr>
            <p:ph type="body" idx="4294967295"/>
          </p:nvPr>
        </p:nvSpPr>
        <p:spPr>
          <a:xfrm>
            <a:off x="1014413" y="2011363"/>
            <a:ext cx="7772400" cy="3505200"/>
          </a:xfrm>
        </p:spPr>
        <p:txBody>
          <a:bodyPr/>
          <a:lstStyle/>
          <a:p>
            <a:pPr eaLnBrk="1" hangingPunct="1">
              <a:buFontTx/>
              <a:buNone/>
            </a:pPr>
            <a:r>
              <a:rPr lang="en-US" altLang="zh-CN" sz="2400" b="1">
                <a:solidFill>
                  <a:srgbClr val="993300"/>
                </a:solidFill>
              </a:rPr>
              <a:t>1.2.2 </a:t>
            </a:r>
            <a:r>
              <a:rPr lang="zh-CN" altLang="en-US" sz="2400" b="1">
                <a:solidFill>
                  <a:srgbClr val="993300"/>
                </a:solidFill>
              </a:rPr>
              <a:t>操作系统的功能</a:t>
            </a:r>
          </a:p>
          <a:p>
            <a:pPr eaLnBrk="1" hangingPunct="1">
              <a:buFontTx/>
              <a:buNone/>
            </a:pPr>
            <a:endParaRPr lang="zh-CN" altLang="en-US" sz="2400" b="1">
              <a:solidFill>
                <a:srgbClr val="993300"/>
              </a:solidFill>
            </a:endParaRPr>
          </a:p>
          <a:p>
            <a:pPr eaLnBrk="1" hangingPunct="1">
              <a:buFontTx/>
              <a:buNone/>
            </a:pPr>
            <a:r>
              <a:rPr lang="zh-CN" altLang="en-US" sz="2400" b="1"/>
              <a:t>操作系统要做什么</a:t>
            </a:r>
            <a:r>
              <a:rPr lang="en-US" altLang="zh-CN" sz="2400" b="1"/>
              <a:t>?</a:t>
            </a:r>
          </a:p>
          <a:p>
            <a:pPr eaLnBrk="1" hangingPunct="1">
              <a:buFontTx/>
              <a:buNone/>
            </a:pPr>
            <a:endParaRPr lang="en-US" altLang="zh-CN" sz="2400" b="1"/>
          </a:p>
          <a:p>
            <a:pPr eaLnBrk="1" hangingPunct="1">
              <a:buFontTx/>
              <a:buNone/>
            </a:pPr>
            <a:r>
              <a:rPr lang="zh-CN" altLang="en-US" sz="2400" b="1">
                <a:solidFill>
                  <a:srgbClr val="CC0000"/>
                </a:solidFill>
              </a:rPr>
              <a:t>最根本的任务是管理所有硬件资源！为用户（应用）提供服务。</a:t>
            </a:r>
            <a:endParaRPr lang="en-US" altLang="zh-CN" sz="2400" b="1">
              <a:solidFill>
                <a:srgbClr val="CC0000"/>
              </a:solidFill>
            </a:endParaRPr>
          </a:p>
          <a:p>
            <a:pPr eaLnBrk="1" hangingPunct="1">
              <a:buFontTx/>
              <a:buNone/>
            </a:pPr>
            <a:r>
              <a:rPr lang="zh-CN" altLang="en-US" sz="2400" b="1">
                <a:solidFill>
                  <a:srgbClr val="CC0000"/>
                </a:solidFill>
              </a:rPr>
              <a:t>从这点出发：我们看出操作系统功能上有三个基本方面：</a:t>
            </a:r>
            <a:r>
              <a:rPr lang="zh-CN" altLang="en-US" sz="2400" b="1">
                <a:solidFill>
                  <a:srgbClr val="CC0000"/>
                </a:solidFill>
                <a:highlight>
                  <a:srgbClr val="FFFF00"/>
                </a:highlight>
              </a:rPr>
              <a:t>硬件管理</a:t>
            </a:r>
            <a:r>
              <a:rPr lang="zh-CN" altLang="en-US" sz="2400" b="1">
                <a:solidFill>
                  <a:srgbClr val="CC0000"/>
                </a:solidFill>
              </a:rPr>
              <a:t>、应用管理、调度与分配</a:t>
            </a:r>
            <a:endParaRPr lang="en-US" altLang="zh-CN" sz="2400" b="1">
              <a:solidFill>
                <a:srgbClr val="CC0000"/>
              </a:solidFill>
            </a:endParaRPr>
          </a:p>
          <a:p>
            <a:pPr eaLnBrk="1" hangingPunct="1">
              <a:buFontTx/>
              <a:buNone/>
            </a:pPr>
            <a:endParaRPr lang="zh-CN" altLang="en-US" sz="2400" b="1">
              <a:solidFill>
                <a:srgbClr val="CC0000"/>
              </a:solidFill>
            </a:endParaRPr>
          </a:p>
        </p:txBody>
      </p:sp>
      <p:sp>
        <p:nvSpPr>
          <p:cNvPr id="26630"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2663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038" y="1662113"/>
            <a:ext cx="3536950"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318">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318">
                                            <p:txEl>
                                              <p:pRg st="4" end="4"/>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318">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318">
                                            <p:txEl>
                                              <p:pRg st="2" end="2"/>
                                            </p:txEl>
                                          </p:spTgt>
                                        </p:tgtEl>
                                        <p:attrNameLst>
                                          <p:attrName>style.visibility</p:attrName>
                                        </p:attrNameLst>
                                      </p:cBhvr>
                                      <p:to>
                                        <p:strVal val="visible"/>
                                      </p:to>
                                    </p:set>
                                    <p:anim calcmode="lin" valueType="num">
                                      <p:cBhvr additive="base">
                                        <p:cTn id="20" dur="500" fill="hold"/>
                                        <p:tgtEl>
                                          <p:spTgt spid="1331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3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3318">
                                            <p:txEl>
                                              <p:pRg st="4" end="4"/>
                                            </p:txEl>
                                          </p:spTgt>
                                        </p:tgtEl>
                                        <p:attrNameLst>
                                          <p:attrName>style.visibility</p:attrName>
                                        </p:attrNameLst>
                                      </p:cBhvr>
                                      <p:to>
                                        <p:strVal val="visible"/>
                                      </p:to>
                                    </p:set>
                                    <p:anim calcmode="lin" valueType="num">
                                      <p:cBhvr additive="base">
                                        <p:cTn id="26" dur="500" fill="hold"/>
                                        <p:tgtEl>
                                          <p:spTgt spid="1331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3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318">
                                            <p:txEl>
                                              <p:pRg st="5" end="5"/>
                                            </p:txEl>
                                          </p:spTgt>
                                        </p:tgtEl>
                                        <p:attrNameLst>
                                          <p:attrName>style.visibility</p:attrName>
                                        </p:attrNameLst>
                                      </p:cBhvr>
                                      <p:to>
                                        <p:strVal val="visible"/>
                                      </p:to>
                                    </p:set>
                                    <p:anim calcmode="lin" valueType="num">
                                      <p:cBhvr additive="base">
                                        <p:cTn id="32" dur="500" fill="hold"/>
                                        <p:tgtEl>
                                          <p:spTgt spid="1331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3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C0300EC-C95D-4653-959D-AFDE14FD0F4C}" type="datetime5">
              <a:rPr lang="zh-CN" altLang="en-US" sz="1400"/>
              <a:t>2023/6/18</a:t>
            </a:fld>
            <a:endParaRPr lang="en-US" altLang="zh-CN" sz="1400"/>
          </a:p>
        </p:txBody>
      </p:sp>
      <p:sp>
        <p:nvSpPr>
          <p:cNvPr id="2765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0FB5EAC-E6BD-450C-B651-3154C8582980}" type="slidenum">
              <a:rPr lang="en-US" altLang="zh-CN" sz="1400"/>
              <a:t>15</a:t>
            </a:fld>
            <a:endParaRPr lang="en-US" altLang="zh-CN" sz="1400"/>
          </a:p>
        </p:txBody>
      </p:sp>
      <p:grpSp>
        <p:nvGrpSpPr>
          <p:cNvPr id="14341" name="Group 4"/>
          <p:cNvGrpSpPr/>
          <p:nvPr/>
        </p:nvGrpSpPr>
        <p:grpSpPr bwMode="auto">
          <a:xfrm>
            <a:off x="1066800" y="1857375"/>
            <a:ext cx="7620000" cy="1114425"/>
            <a:chOff x="0" y="0"/>
            <a:chExt cx="4800" cy="702"/>
          </a:xfrm>
        </p:grpSpPr>
        <p:sp>
          <p:nvSpPr>
            <p:cNvPr id="27674" name="Rectangle 5"/>
            <p:cNvSpPr>
              <a:spLocks noChangeArrowheads="1"/>
            </p:cNvSpPr>
            <p:nvPr/>
          </p:nvSpPr>
          <p:spPr bwMode="auto">
            <a:xfrm>
              <a:off x="0" y="0"/>
              <a:ext cx="480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zh-CN" altLang="en-US" sz="2400" b="1">
                  <a:latin typeface="Arial" panose="020B0604020202020204" pitchFamily="34" charset="0"/>
                  <a:sym typeface="Symbol" panose="05050102010706020507" pitchFamily="18" charset="2"/>
                </a:rPr>
                <a:t>伟大的冯诺依曼认为，计算机由五大部件组成</a:t>
              </a:r>
              <a:r>
                <a:rPr lang="en-US" altLang="zh-CN" sz="2400" b="1">
                  <a:latin typeface="Arial" panose="020B0604020202020204" pitchFamily="34" charset="0"/>
                  <a:sym typeface="Symbol" panose="05050102010706020507" pitchFamily="18" charset="2"/>
                </a:rPr>
                <a:t>:</a:t>
              </a:r>
            </a:p>
            <a:p>
              <a:pPr lvl="1" eaLnBrk="1" hangingPunct="1">
                <a:lnSpc>
                  <a:spcPct val="140000"/>
                </a:lnSpc>
                <a:spcBef>
                  <a:spcPct val="0"/>
                </a:spcBef>
                <a:buFontTx/>
                <a:buNone/>
              </a:pPr>
              <a:r>
                <a:rPr lang="zh-CN" altLang="en-US" sz="2400" b="1">
                  <a:solidFill>
                    <a:srgbClr val="CC0000"/>
                  </a:solidFill>
                  <a:latin typeface="Arial" panose="020B0604020202020204" pitchFamily="34" charset="0"/>
                  <a:sym typeface="Symbol" panose="05050102010706020507" pitchFamily="18" charset="2"/>
                </a:rPr>
                <a:t>输入设备、输出设备、存储器、运算器、控制器</a:t>
              </a:r>
            </a:p>
          </p:txBody>
        </p:sp>
        <p:pic>
          <p:nvPicPr>
            <p:cNvPr id="2767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4" name="Group 12"/>
          <p:cNvGrpSpPr/>
          <p:nvPr/>
        </p:nvGrpSpPr>
        <p:grpSpPr bwMode="auto">
          <a:xfrm>
            <a:off x="1066800" y="2997200"/>
            <a:ext cx="7620000" cy="603250"/>
            <a:chOff x="0" y="0"/>
            <a:chExt cx="4800" cy="380"/>
          </a:xfrm>
        </p:grpSpPr>
        <p:sp>
          <p:nvSpPr>
            <p:cNvPr id="27672" name="Rectangle 13"/>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CPU(</a:t>
              </a:r>
              <a:r>
                <a:rPr lang="zh-CN" altLang="en-US" sz="2400" b="1">
                  <a:latin typeface="Arial" panose="020B0604020202020204" pitchFamily="34" charset="0"/>
                  <a:sym typeface="Symbol" panose="05050102010706020507" pitchFamily="18" charset="2"/>
                </a:rPr>
                <a:t>运算器、控制器</a:t>
              </a:r>
              <a:r>
                <a:rPr lang="en-US" altLang="zh-CN" sz="2400" b="1">
                  <a:latin typeface="Arial" panose="020B0604020202020204" pitchFamily="34" charset="0"/>
                  <a:sym typeface="Symbol" panose="05050102010706020507" pitchFamily="18" charset="2"/>
                </a:rPr>
                <a:t>)</a:t>
              </a:r>
            </a:p>
          </p:txBody>
        </p:sp>
        <p:pic>
          <p:nvPicPr>
            <p:cNvPr id="27673"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7" name="Group 15"/>
          <p:cNvGrpSpPr/>
          <p:nvPr/>
        </p:nvGrpSpPr>
        <p:grpSpPr bwMode="auto">
          <a:xfrm>
            <a:off x="1066800" y="3644900"/>
            <a:ext cx="7620000" cy="603250"/>
            <a:chOff x="0" y="0"/>
            <a:chExt cx="4800" cy="380"/>
          </a:xfrm>
        </p:grpSpPr>
        <p:sp>
          <p:nvSpPr>
            <p:cNvPr id="27670" name="Rectangle 16"/>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memory(</a:t>
              </a:r>
              <a:r>
                <a:rPr lang="zh-CN" altLang="en-US" sz="2400" b="1">
                  <a:latin typeface="Arial" panose="020B0604020202020204" pitchFamily="34" charset="0"/>
                  <a:sym typeface="Symbol" panose="05050102010706020507" pitchFamily="18" charset="2"/>
                </a:rPr>
                <a:t>内存</a:t>
              </a:r>
              <a:r>
                <a:rPr lang="en-US" altLang="zh-CN" sz="2400" b="1">
                  <a:latin typeface="Arial" panose="020B0604020202020204" pitchFamily="34" charset="0"/>
                  <a:sym typeface="Symbol" panose="05050102010706020507" pitchFamily="18" charset="2"/>
                </a:rPr>
                <a:t>)</a:t>
              </a:r>
            </a:p>
          </p:txBody>
        </p:sp>
        <p:pic>
          <p:nvPicPr>
            <p:cNvPr id="27671"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5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0" name="Group 18"/>
          <p:cNvGrpSpPr/>
          <p:nvPr/>
        </p:nvGrpSpPr>
        <p:grpSpPr bwMode="auto">
          <a:xfrm>
            <a:off x="1066800" y="4292600"/>
            <a:ext cx="7620000" cy="603250"/>
            <a:chOff x="0" y="0"/>
            <a:chExt cx="4800" cy="380"/>
          </a:xfrm>
        </p:grpSpPr>
        <p:sp>
          <p:nvSpPr>
            <p:cNvPr id="27668" name="Rectangle 19"/>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disk(</a:t>
              </a:r>
              <a:r>
                <a:rPr lang="zh-CN" altLang="en-US" sz="2400" b="1">
                  <a:latin typeface="Arial" panose="020B0604020202020204" pitchFamily="34" charset="0"/>
                  <a:sym typeface="Symbol" panose="05050102010706020507" pitchFamily="18" charset="2"/>
                </a:rPr>
                <a:t>外存</a:t>
              </a:r>
              <a:r>
                <a:rPr lang="en-US" altLang="zh-CN" sz="2400" b="1">
                  <a:latin typeface="Arial" panose="020B0604020202020204" pitchFamily="34" charset="0"/>
                  <a:sym typeface="Symbol" panose="05050102010706020507" pitchFamily="18" charset="2"/>
                </a:rPr>
                <a:t>)</a:t>
              </a:r>
            </a:p>
          </p:txBody>
        </p:sp>
        <p:pic>
          <p:nvPicPr>
            <p:cNvPr id="27669" name="Picture 2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3" name="Group 21"/>
          <p:cNvGrpSpPr/>
          <p:nvPr/>
        </p:nvGrpSpPr>
        <p:grpSpPr bwMode="auto">
          <a:xfrm>
            <a:off x="1066800" y="4986338"/>
            <a:ext cx="7620000" cy="603250"/>
            <a:chOff x="0" y="0"/>
            <a:chExt cx="4800" cy="380"/>
          </a:xfrm>
        </p:grpSpPr>
        <p:sp>
          <p:nvSpPr>
            <p:cNvPr id="27666" name="Rectangle 22"/>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IO(</a:t>
              </a:r>
              <a:r>
                <a:rPr lang="zh-CN" altLang="en-US" sz="2400" b="1">
                  <a:latin typeface="Arial" panose="020B0604020202020204" pitchFamily="34" charset="0"/>
                  <a:sym typeface="Symbol" panose="05050102010706020507" pitchFamily="18" charset="2"/>
                </a:rPr>
                <a:t>输入</a:t>
              </a:r>
              <a:r>
                <a:rPr lang="en-US" altLang="zh-CN" sz="2400" b="1">
                  <a:latin typeface="Arial" panose="020B0604020202020204" pitchFamily="34" charset="0"/>
                  <a:sym typeface="Symbol" panose="05050102010706020507" pitchFamily="18" charset="2"/>
                </a:rPr>
                <a:t>/</a:t>
              </a:r>
              <a:r>
                <a:rPr lang="zh-CN" altLang="en-US" sz="2400" b="1">
                  <a:latin typeface="Arial" panose="020B0604020202020204" pitchFamily="34" charset="0"/>
                  <a:sym typeface="Symbol" panose="05050102010706020507" pitchFamily="18" charset="2"/>
                </a:rPr>
                <a:t>输出设备</a:t>
              </a:r>
              <a:r>
                <a:rPr lang="en-US" altLang="zh-CN" sz="2400" b="1">
                  <a:latin typeface="Arial" panose="020B0604020202020204" pitchFamily="34" charset="0"/>
                  <a:sym typeface="Symbol" panose="05050102010706020507" pitchFamily="18" charset="2"/>
                </a:rPr>
                <a:t>)</a:t>
              </a:r>
            </a:p>
          </p:txBody>
        </p:sp>
        <p:pic>
          <p:nvPicPr>
            <p:cNvPr id="27667"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6" name="AutoShape 24"/>
          <p:cNvSpPr>
            <a:spLocks noChangeArrowheads="1"/>
          </p:cNvSpPr>
          <p:nvPr/>
        </p:nvSpPr>
        <p:spPr bwMode="auto">
          <a:xfrm rot="10800000">
            <a:off x="6324600" y="3500438"/>
            <a:ext cx="1752600" cy="533400"/>
          </a:xfrm>
          <a:prstGeom prst="wedgeRoundRectCallout">
            <a:avLst>
              <a:gd name="adj1" fmla="val 76898"/>
              <a:gd name="adj2" fmla="val 8779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进程管理</a:t>
            </a:r>
          </a:p>
        </p:txBody>
      </p:sp>
      <p:sp>
        <p:nvSpPr>
          <p:cNvPr id="14357" name="AutoShape 25"/>
          <p:cNvSpPr>
            <a:spLocks noChangeArrowheads="1"/>
          </p:cNvSpPr>
          <p:nvPr/>
        </p:nvSpPr>
        <p:spPr bwMode="auto">
          <a:xfrm rot="10800000">
            <a:off x="5334000" y="4119563"/>
            <a:ext cx="1752600" cy="533400"/>
          </a:xfrm>
          <a:prstGeom prst="wedgeRoundRectCallout">
            <a:avLst>
              <a:gd name="adj1" fmla="val 65667"/>
              <a:gd name="adj2" fmla="val 6755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内存管理</a:t>
            </a:r>
          </a:p>
        </p:txBody>
      </p:sp>
      <p:sp>
        <p:nvSpPr>
          <p:cNvPr id="14358" name="AutoShape 26"/>
          <p:cNvSpPr>
            <a:spLocks noChangeArrowheads="1"/>
          </p:cNvSpPr>
          <p:nvPr/>
        </p:nvSpPr>
        <p:spPr bwMode="auto">
          <a:xfrm rot="10800000">
            <a:off x="5940425" y="4868863"/>
            <a:ext cx="1752600" cy="533400"/>
          </a:xfrm>
          <a:prstGeom prst="wedgeRoundRectCallout">
            <a:avLst>
              <a:gd name="adj1" fmla="val 134690"/>
              <a:gd name="adj2" fmla="val 8571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文件系统</a:t>
            </a:r>
          </a:p>
        </p:txBody>
      </p:sp>
      <p:sp>
        <p:nvSpPr>
          <p:cNvPr id="14359" name="AutoShape 27"/>
          <p:cNvSpPr>
            <a:spLocks noChangeArrowheads="1"/>
          </p:cNvSpPr>
          <p:nvPr/>
        </p:nvSpPr>
        <p:spPr bwMode="auto">
          <a:xfrm rot="10800000">
            <a:off x="2627313" y="5805488"/>
            <a:ext cx="1752600" cy="533400"/>
          </a:xfrm>
          <a:prstGeom prst="wedgeRoundRectCallout">
            <a:avLst>
              <a:gd name="adj1" fmla="val -36144"/>
              <a:gd name="adj2" fmla="val 13213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latin typeface="Arial" panose="020B0604020202020204" pitchFamily="34" charset="0"/>
              </a:rPr>
              <a:t>I/O</a:t>
            </a:r>
            <a:r>
              <a:rPr lang="zh-CN" altLang="en-US" sz="2400" b="1">
                <a:latin typeface="Arial" panose="020B0604020202020204" pitchFamily="34" charset="0"/>
              </a:rPr>
              <a:t>系统</a:t>
            </a:r>
          </a:p>
        </p:txBody>
      </p:sp>
      <p:sp>
        <p:nvSpPr>
          <p:cNvPr id="14360" name="Text Box 28"/>
          <p:cNvSpPr txBox="1">
            <a:spLocks noChangeArrowheads="1"/>
          </p:cNvSpPr>
          <p:nvPr/>
        </p:nvSpPr>
        <p:spPr bwMode="auto">
          <a:xfrm>
            <a:off x="5822950" y="5751513"/>
            <a:ext cx="2133600" cy="485775"/>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b="1">
                <a:solidFill>
                  <a:srgbClr val="FF0000"/>
                </a:solidFill>
                <a:latin typeface="Arial" panose="020B0604020202020204" pitchFamily="34" charset="0"/>
              </a:rPr>
              <a:t>课程核心内容</a:t>
            </a:r>
          </a:p>
        </p:txBody>
      </p:sp>
      <p:sp>
        <p:nvSpPr>
          <p:cNvPr id="27662" name="Rectangle 30"/>
          <p:cNvSpPr>
            <a:spLocks noGrp="1" noChangeArrowheads="1"/>
          </p:cNvSpPr>
          <p:nvPr>
            <p:ph type="title" idx="4294967295"/>
          </p:nvPr>
        </p:nvSpPr>
        <p:spPr>
          <a:xfrm>
            <a:off x="1763713" y="779463"/>
            <a:ext cx="5545137" cy="695325"/>
          </a:xfrm>
          <a:noFill/>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r>
              <a:rPr lang="en-US" altLang="zh-CN" sz="2000" b="1">
                <a:solidFill>
                  <a:schemeClr val="tx1"/>
                </a:solidFill>
              </a:rPr>
              <a:t>—</a:t>
            </a:r>
            <a:r>
              <a:rPr lang="zh-CN" altLang="en-US" sz="2000" b="1">
                <a:solidFill>
                  <a:schemeClr val="tx1"/>
                </a:solidFill>
              </a:rPr>
              <a:t>管理硬件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dissolve">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dissolve">
                                      <p:cBhvr>
                                        <p:cTn id="12" dur="500"/>
                                        <p:tgtEl>
                                          <p:spTgt spid="1434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4356"/>
                                        </p:tgtEl>
                                        <p:attrNameLst>
                                          <p:attrName>style.visibility</p:attrName>
                                        </p:attrNameLst>
                                      </p:cBhvr>
                                      <p:to>
                                        <p:strVal val="visible"/>
                                      </p:to>
                                    </p:set>
                                    <p:animEffect transition="in" filter="dissolve">
                                      <p:cBhvr>
                                        <p:cTn id="16" dur="500"/>
                                        <p:tgtEl>
                                          <p:spTgt spid="1435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4347"/>
                                        </p:tgtEl>
                                        <p:attrNameLst>
                                          <p:attrName>style.visibility</p:attrName>
                                        </p:attrNameLst>
                                      </p:cBhvr>
                                      <p:to>
                                        <p:strVal val="visible"/>
                                      </p:to>
                                    </p:set>
                                    <p:animEffect transition="in" filter="dissolve">
                                      <p:cBhvr>
                                        <p:cTn id="21" dur="500"/>
                                        <p:tgtEl>
                                          <p:spTgt spid="1434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4357"/>
                                        </p:tgtEl>
                                        <p:attrNameLst>
                                          <p:attrName>style.visibility</p:attrName>
                                        </p:attrNameLst>
                                      </p:cBhvr>
                                      <p:to>
                                        <p:strVal val="visible"/>
                                      </p:to>
                                    </p:set>
                                    <p:animEffect transition="in" filter="dissolve">
                                      <p:cBhvr>
                                        <p:cTn id="25" dur="500"/>
                                        <p:tgtEl>
                                          <p:spTgt spid="143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350"/>
                                        </p:tgtEl>
                                        <p:attrNameLst>
                                          <p:attrName>style.visibility</p:attrName>
                                        </p:attrNameLst>
                                      </p:cBhvr>
                                      <p:to>
                                        <p:strVal val="visible"/>
                                      </p:to>
                                    </p:set>
                                    <p:animEffect transition="in" filter="dissolve">
                                      <p:cBhvr>
                                        <p:cTn id="30" dur="500"/>
                                        <p:tgtEl>
                                          <p:spTgt spid="14350"/>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4358"/>
                                        </p:tgtEl>
                                        <p:attrNameLst>
                                          <p:attrName>style.visibility</p:attrName>
                                        </p:attrNameLst>
                                      </p:cBhvr>
                                      <p:to>
                                        <p:strVal val="visible"/>
                                      </p:to>
                                    </p:set>
                                    <p:animEffect transition="in" filter="dissolve">
                                      <p:cBhvr>
                                        <p:cTn id="34" dur="500"/>
                                        <p:tgtEl>
                                          <p:spTgt spid="1435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4353"/>
                                        </p:tgtEl>
                                        <p:attrNameLst>
                                          <p:attrName>style.visibility</p:attrName>
                                        </p:attrNameLst>
                                      </p:cBhvr>
                                      <p:to>
                                        <p:strVal val="visible"/>
                                      </p:to>
                                    </p:set>
                                    <p:animEffect transition="in" filter="dissolve">
                                      <p:cBhvr>
                                        <p:cTn id="39" dur="500"/>
                                        <p:tgtEl>
                                          <p:spTgt spid="14353"/>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4359"/>
                                        </p:tgtEl>
                                        <p:attrNameLst>
                                          <p:attrName>style.visibility</p:attrName>
                                        </p:attrNameLst>
                                      </p:cBhvr>
                                      <p:to>
                                        <p:strVal val="visible"/>
                                      </p:to>
                                    </p:set>
                                    <p:animEffect transition="in" filter="dissolve">
                                      <p:cBhvr>
                                        <p:cTn id="43" dur="500"/>
                                        <p:tgtEl>
                                          <p:spTgt spid="14359"/>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4360"/>
                                        </p:tgtEl>
                                        <p:attrNameLst>
                                          <p:attrName>style.visibility</p:attrName>
                                        </p:attrNameLst>
                                      </p:cBhvr>
                                      <p:to>
                                        <p:strVal val="visible"/>
                                      </p:to>
                                    </p:set>
                                    <p:animEffect transition="in" filter="dissolve">
                                      <p:cBhvr>
                                        <p:cTn id="47" dur="500"/>
                                        <p:tgtEl>
                                          <p:spTgt spid="14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animBg="1" autoUpdateAnimBg="0"/>
      <p:bldP spid="14357" grpId="0" animBg="1" autoUpdateAnimBg="0"/>
      <p:bldP spid="14358" grpId="0" animBg="1" autoUpdateAnimBg="0"/>
      <p:bldP spid="14359" grpId="0" animBg="1" autoUpdateAnimBg="0"/>
      <p:bldP spid="1436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C0300EC-C95D-4653-959D-AFDE14FD0F4C}" type="datetime5">
              <a:rPr lang="zh-CN" altLang="en-US" sz="1400"/>
              <a:t>2023/6/18</a:t>
            </a:fld>
            <a:endParaRPr lang="en-US" altLang="zh-CN" sz="1400"/>
          </a:p>
        </p:txBody>
      </p:sp>
      <p:sp>
        <p:nvSpPr>
          <p:cNvPr id="2765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0FB5EAC-E6BD-450C-B651-3154C8582980}" type="slidenum">
              <a:rPr lang="en-US" altLang="zh-CN" sz="1400"/>
              <a:t>16</a:t>
            </a:fld>
            <a:endParaRPr lang="en-US" altLang="zh-CN" sz="1400"/>
          </a:p>
        </p:txBody>
      </p:sp>
      <p:grpSp>
        <p:nvGrpSpPr>
          <p:cNvPr id="14341" name="Group 4"/>
          <p:cNvGrpSpPr/>
          <p:nvPr/>
        </p:nvGrpSpPr>
        <p:grpSpPr bwMode="auto">
          <a:xfrm>
            <a:off x="1066800" y="1857375"/>
            <a:ext cx="7620000" cy="1114425"/>
            <a:chOff x="0" y="0"/>
            <a:chExt cx="4800" cy="702"/>
          </a:xfrm>
        </p:grpSpPr>
        <p:sp>
          <p:nvSpPr>
            <p:cNvPr id="27674" name="Rectangle 5"/>
            <p:cNvSpPr>
              <a:spLocks noChangeArrowheads="1"/>
            </p:cNvSpPr>
            <p:nvPr/>
          </p:nvSpPr>
          <p:spPr bwMode="auto">
            <a:xfrm>
              <a:off x="0" y="0"/>
              <a:ext cx="480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zh-CN" altLang="en-US" sz="2400" b="1">
                  <a:latin typeface="Arial" panose="020B0604020202020204" pitchFamily="34" charset="0"/>
                  <a:sym typeface="Symbol" panose="05050102010706020507" pitchFamily="18" charset="2"/>
                </a:rPr>
                <a:t>伟大的冯诺依曼认为，计算机由五大部件组成</a:t>
              </a:r>
              <a:r>
                <a:rPr lang="en-US" altLang="zh-CN" sz="2400" b="1">
                  <a:latin typeface="Arial" panose="020B0604020202020204" pitchFamily="34" charset="0"/>
                  <a:sym typeface="Symbol" panose="05050102010706020507" pitchFamily="18" charset="2"/>
                </a:rPr>
                <a:t>:</a:t>
              </a:r>
            </a:p>
            <a:p>
              <a:pPr lvl="1" eaLnBrk="1" hangingPunct="1">
                <a:lnSpc>
                  <a:spcPct val="140000"/>
                </a:lnSpc>
                <a:spcBef>
                  <a:spcPct val="0"/>
                </a:spcBef>
                <a:buFontTx/>
                <a:buNone/>
              </a:pPr>
              <a:r>
                <a:rPr lang="zh-CN" altLang="en-US" sz="2400" b="1">
                  <a:solidFill>
                    <a:srgbClr val="CC0000"/>
                  </a:solidFill>
                  <a:latin typeface="Arial" panose="020B0604020202020204" pitchFamily="34" charset="0"/>
                  <a:sym typeface="Symbol" panose="05050102010706020507" pitchFamily="18" charset="2"/>
                </a:rPr>
                <a:t>输入设备、输出设备、存储器、运算器、控制器</a:t>
              </a:r>
            </a:p>
          </p:txBody>
        </p:sp>
        <p:pic>
          <p:nvPicPr>
            <p:cNvPr id="2767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4" name="Group 12"/>
          <p:cNvGrpSpPr/>
          <p:nvPr/>
        </p:nvGrpSpPr>
        <p:grpSpPr bwMode="auto">
          <a:xfrm>
            <a:off x="1066800" y="2997200"/>
            <a:ext cx="7620000" cy="603250"/>
            <a:chOff x="0" y="0"/>
            <a:chExt cx="4800" cy="380"/>
          </a:xfrm>
        </p:grpSpPr>
        <p:sp>
          <p:nvSpPr>
            <p:cNvPr id="27672" name="Rectangle 13"/>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CPU(</a:t>
              </a:r>
              <a:r>
                <a:rPr lang="zh-CN" altLang="en-US" sz="2400" b="1">
                  <a:latin typeface="Arial" panose="020B0604020202020204" pitchFamily="34" charset="0"/>
                  <a:sym typeface="Symbol" panose="05050102010706020507" pitchFamily="18" charset="2"/>
                </a:rPr>
                <a:t>运算器、控制器</a:t>
              </a:r>
              <a:r>
                <a:rPr lang="en-US" altLang="zh-CN" sz="2400" b="1">
                  <a:latin typeface="Arial" panose="020B0604020202020204" pitchFamily="34" charset="0"/>
                  <a:sym typeface="Symbol" panose="05050102010706020507" pitchFamily="18" charset="2"/>
                </a:rPr>
                <a:t>)</a:t>
              </a:r>
            </a:p>
          </p:txBody>
        </p:sp>
        <p:pic>
          <p:nvPicPr>
            <p:cNvPr id="27673"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7" name="Group 15"/>
          <p:cNvGrpSpPr/>
          <p:nvPr/>
        </p:nvGrpSpPr>
        <p:grpSpPr bwMode="auto">
          <a:xfrm>
            <a:off x="1066800" y="3644900"/>
            <a:ext cx="7620000" cy="603250"/>
            <a:chOff x="0" y="0"/>
            <a:chExt cx="4800" cy="380"/>
          </a:xfrm>
        </p:grpSpPr>
        <p:sp>
          <p:nvSpPr>
            <p:cNvPr id="27670" name="Rectangle 16"/>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memory(</a:t>
              </a:r>
              <a:r>
                <a:rPr lang="zh-CN" altLang="en-US" sz="2400" b="1">
                  <a:latin typeface="Arial" panose="020B0604020202020204" pitchFamily="34" charset="0"/>
                  <a:sym typeface="Symbol" panose="05050102010706020507" pitchFamily="18" charset="2"/>
                </a:rPr>
                <a:t>内存</a:t>
              </a:r>
              <a:r>
                <a:rPr lang="en-US" altLang="zh-CN" sz="2400" b="1">
                  <a:latin typeface="Arial" panose="020B0604020202020204" pitchFamily="34" charset="0"/>
                  <a:sym typeface="Symbol" panose="05050102010706020507" pitchFamily="18" charset="2"/>
                </a:rPr>
                <a:t>)</a:t>
              </a:r>
            </a:p>
          </p:txBody>
        </p:sp>
        <p:pic>
          <p:nvPicPr>
            <p:cNvPr id="27671"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5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0" name="Group 18"/>
          <p:cNvGrpSpPr/>
          <p:nvPr/>
        </p:nvGrpSpPr>
        <p:grpSpPr bwMode="auto">
          <a:xfrm>
            <a:off x="1066800" y="4292600"/>
            <a:ext cx="7620000" cy="603250"/>
            <a:chOff x="0" y="0"/>
            <a:chExt cx="4800" cy="380"/>
          </a:xfrm>
        </p:grpSpPr>
        <p:sp>
          <p:nvSpPr>
            <p:cNvPr id="27668" name="Rectangle 19"/>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disk(</a:t>
              </a:r>
              <a:r>
                <a:rPr lang="zh-CN" altLang="en-US" sz="2400" b="1">
                  <a:latin typeface="Arial" panose="020B0604020202020204" pitchFamily="34" charset="0"/>
                  <a:sym typeface="Symbol" panose="05050102010706020507" pitchFamily="18" charset="2"/>
                </a:rPr>
                <a:t>外存</a:t>
              </a:r>
              <a:r>
                <a:rPr lang="en-US" altLang="zh-CN" sz="2400" b="1">
                  <a:latin typeface="Arial" panose="020B0604020202020204" pitchFamily="34" charset="0"/>
                  <a:sym typeface="Symbol" panose="05050102010706020507" pitchFamily="18" charset="2"/>
                </a:rPr>
                <a:t>)</a:t>
              </a:r>
            </a:p>
          </p:txBody>
        </p:sp>
        <p:pic>
          <p:nvPicPr>
            <p:cNvPr id="27669" name="Picture 2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3" name="Group 21"/>
          <p:cNvGrpSpPr/>
          <p:nvPr/>
        </p:nvGrpSpPr>
        <p:grpSpPr bwMode="auto">
          <a:xfrm>
            <a:off x="1066800" y="4986338"/>
            <a:ext cx="7620000" cy="603250"/>
            <a:chOff x="0" y="0"/>
            <a:chExt cx="4800" cy="380"/>
          </a:xfrm>
        </p:grpSpPr>
        <p:sp>
          <p:nvSpPr>
            <p:cNvPr id="27666" name="Rectangle 22"/>
            <p:cNvSpPr>
              <a:spLocks noChangeArrowheads="1"/>
            </p:cNvSpPr>
            <p:nvPr/>
          </p:nvSpPr>
          <p:spPr bwMode="auto">
            <a:xfrm>
              <a:off x="0" y="0"/>
              <a:ext cx="480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Tx/>
                <a:buNone/>
              </a:pPr>
              <a:r>
                <a:rPr lang="en-US" altLang="zh-CN" sz="2400" b="1">
                  <a:latin typeface="Arial" panose="020B0604020202020204" pitchFamily="34" charset="0"/>
                  <a:sym typeface="Symbol" panose="05050102010706020507" pitchFamily="18" charset="2"/>
                </a:rPr>
                <a:t>OS</a:t>
              </a:r>
              <a:r>
                <a:rPr lang="zh-CN" altLang="en-US" sz="2400" b="1">
                  <a:latin typeface="Arial" panose="020B0604020202020204" pitchFamily="34" charset="0"/>
                  <a:sym typeface="Symbol" panose="05050102010706020507" pitchFamily="18" charset="2"/>
                </a:rPr>
                <a:t>需要管理</a:t>
              </a:r>
              <a:r>
                <a:rPr lang="en-US" altLang="zh-CN" sz="2400" b="1">
                  <a:latin typeface="Arial" panose="020B0604020202020204" pitchFamily="34" charset="0"/>
                  <a:sym typeface="Symbol" panose="05050102010706020507" pitchFamily="18" charset="2"/>
                </a:rPr>
                <a:t>IO(</a:t>
              </a:r>
              <a:r>
                <a:rPr lang="zh-CN" altLang="en-US" sz="2400" b="1">
                  <a:latin typeface="Arial" panose="020B0604020202020204" pitchFamily="34" charset="0"/>
                  <a:sym typeface="Symbol" panose="05050102010706020507" pitchFamily="18" charset="2"/>
                </a:rPr>
                <a:t>输入</a:t>
              </a:r>
              <a:r>
                <a:rPr lang="en-US" altLang="zh-CN" sz="2400" b="1">
                  <a:latin typeface="Arial" panose="020B0604020202020204" pitchFamily="34" charset="0"/>
                  <a:sym typeface="Symbol" panose="05050102010706020507" pitchFamily="18" charset="2"/>
                </a:rPr>
                <a:t>/</a:t>
              </a:r>
              <a:r>
                <a:rPr lang="zh-CN" altLang="en-US" sz="2400" b="1">
                  <a:latin typeface="Arial" panose="020B0604020202020204" pitchFamily="34" charset="0"/>
                  <a:sym typeface="Symbol" panose="05050102010706020507" pitchFamily="18" charset="2"/>
                </a:rPr>
                <a:t>输出设备</a:t>
              </a:r>
              <a:r>
                <a:rPr lang="en-US" altLang="zh-CN" sz="2400" b="1">
                  <a:latin typeface="Arial" panose="020B0604020202020204" pitchFamily="34" charset="0"/>
                  <a:sym typeface="Symbol" panose="05050102010706020507" pitchFamily="18" charset="2"/>
                </a:rPr>
                <a:t>)</a:t>
              </a:r>
            </a:p>
          </p:txBody>
        </p:sp>
        <p:pic>
          <p:nvPicPr>
            <p:cNvPr id="27667"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 y="13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6" name="AutoShape 24"/>
          <p:cNvSpPr>
            <a:spLocks noChangeArrowheads="1"/>
          </p:cNvSpPr>
          <p:nvPr/>
        </p:nvSpPr>
        <p:spPr bwMode="auto">
          <a:xfrm rot="10800000">
            <a:off x="6324600" y="3500438"/>
            <a:ext cx="1752600" cy="533400"/>
          </a:xfrm>
          <a:prstGeom prst="wedgeRoundRectCallout">
            <a:avLst>
              <a:gd name="adj1" fmla="val 76898"/>
              <a:gd name="adj2" fmla="val 8779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进程管理</a:t>
            </a:r>
          </a:p>
        </p:txBody>
      </p:sp>
      <p:sp>
        <p:nvSpPr>
          <p:cNvPr id="14357" name="AutoShape 25"/>
          <p:cNvSpPr>
            <a:spLocks noChangeArrowheads="1"/>
          </p:cNvSpPr>
          <p:nvPr/>
        </p:nvSpPr>
        <p:spPr bwMode="auto">
          <a:xfrm rot="10800000">
            <a:off x="5334000" y="4119563"/>
            <a:ext cx="1752600" cy="533400"/>
          </a:xfrm>
          <a:prstGeom prst="wedgeRoundRectCallout">
            <a:avLst>
              <a:gd name="adj1" fmla="val 65667"/>
              <a:gd name="adj2" fmla="val 6755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内存管理</a:t>
            </a:r>
          </a:p>
        </p:txBody>
      </p:sp>
      <p:sp>
        <p:nvSpPr>
          <p:cNvPr id="14358" name="AutoShape 26"/>
          <p:cNvSpPr>
            <a:spLocks noChangeArrowheads="1"/>
          </p:cNvSpPr>
          <p:nvPr/>
        </p:nvSpPr>
        <p:spPr bwMode="auto">
          <a:xfrm rot="10800000">
            <a:off x="5940425" y="4868863"/>
            <a:ext cx="1752600" cy="533400"/>
          </a:xfrm>
          <a:prstGeom prst="wedgeRoundRectCallout">
            <a:avLst>
              <a:gd name="adj1" fmla="val 134690"/>
              <a:gd name="adj2" fmla="val 8571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latin typeface="Arial" panose="020B0604020202020204" pitchFamily="34" charset="0"/>
              </a:rPr>
              <a:t>文件系统</a:t>
            </a:r>
          </a:p>
        </p:txBody>
      </p:sp>
      <p:sp>
        <p:nvSpPr>
          <p:cNvPr id="14359" name="AutoShape 27"/>
          <p:cNvSpPr>
            <a:spLocks noChangeArrowheads="1"/>
          </p:cNvSpPr>
          <p:nvPr/>
        </p:nvSpPr>
        <p:spPr bwMode="auto">
          <a:xfrm rot="10800000">
            <a:off x="2627313" y="5805488"/>
            <a:ext cx="1752600" cy="533400"/>
          </a:xfrm>
          <a:prstGeom prst="wedgeRoundRectCallout">
            <a:avLst>
              <a:gd name="adj1" fmla="val -36144"/>
              <a:gd name="adj2" fmla="val 13213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latin typeface="Arial" panose="020B0604020202020204" pitchFamily="34" charset="0"/>
              </a:rPr>
              <a:t>I/O</a:t>
            </a:r>
            <a:r>
              <a:rPr lang="zh-CN" altLang="en-US" sz="2400" b="1">
                <a:latin typeface="Arial" panose="020B0604020202020204" pitchFamily="34" charset="0"/>
              </a:rPr>
              <a:t>系统</a:t>
            </a:r>
          </a:p>
        </p:txBody>
      </p:sp>
      <p:sp>
        <p:nvSpPr>
          <p:cNvPr id="14360" name="Text Box 28"/>
          <p:cNvSpPr txBox="1">
            <a:spLocks noChangeArrowheads="1"/>
          </p:cNvSpPr>
          <p:nvPr/>
        </p:nvSpPr>
        <p:spPr bwMode="auto">
          <a:xfrm>
            <a:off x="5822950" y="5751513"/>
            <a:ext cx="2133600" cy="485775"/>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b="1">
                <a:solidFill>
                  <a:srgbClr val="FF0000"/>
                </a:solidFill>
                <a:latin typeface="Arial" panose="020B0604020202020204" pitchFamily="34" charset="0"/>
              </a:rPr>
              <a:t>课程核心内容</a:t>
            </a:r>
          </a:p>
        </p:txBody>
      </p:sp>
      <p:sp>
        <p:nvSpPr>
          <p:cNvPr id="27662" name="Rectangle 30"/>
          <p:cNvSpPr>
            <a:spLocks noGrp="1" noChangeArrowheads="1"/>
          </p:cNvSpPr>
          <p:nvPr>
            <p:ph type="title" idx="4294967295"/>
          </p:nvPr>
        </p:nvSpPr>
        <p:spPr>
          <a:xfrm>
            <a:off x="1763713" y="779463"/>
            <a:ext cx="5545137" cy="695325"/>
          </a:xfrm>
          <a:noFill/>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r>
              <a:rPr lang="en-US" altLang="zh-CN" sz="2000" b="1">
                <a:solidFill>
                  <a:schemeClr val="tx1"/>
                </a:solidFill>
              </a:rPr>
              <a:t>—</a:t>
            </a:r>
            <a:r>
              <a:rPr lang="zh-CN" altLang="en-US" sz="2000" b="1">
                <a:solidFill>
                  <a:schemeClr val="tx1"/>
                </a:solidFill>
              </a:rPr>
              <a:t>管理硬件</a:t>
            </a: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429000"/>
            <a:ext cx="4343681" cy="340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3355" y="466070"/>
            <a:ext cx="4030645" cy="316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 y="302020"/>
            <a:ext cx="5055910" cy="30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57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dissolve">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dissolve">
                                      <p:cBhvr>
                                        <p:cTn id="12" dur="500"/>
                                        <p:tgtEl>
                                          <p:spTgt spid="1434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4356"/>
                                        </p:tgtEl>
                                        <p:attrNameLst>
                                          <p:attrName>style.visibility</p:attrName>
                                        </p:attrNameLst>
                                      </p:cBhvr>
                                      <p:to>
                                        <p:strVal val="visible"/>
                                      </p:to>
                                    </p:set>
                                    <p:animEffect transition="in" filter="dissolve">
                                      <p:cBhvr>
                                        <p:cTn id="16" dur="500"/>
                                        <p:tgtEl>
                                          <p:spTgt spid="1435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4347"/>
                                        </p:tgtEl>
                                        <p:attrNameLst>
                                          <p:attrName>style.visibility</p:attrName>
                                        </p:attrNameLst>
                                      </p:cBhvr>
                                      <p:to>
                                        <p:strVal val="visible"/>
                                      </p:to>
                                    </p:set>
                                    <p:animEffect transition="in" filter="dissolve">
                                      <p:cBhvr>
                                        <p:cTn id="21" dur="500"/>
                                        <p:tgtEl>
                                          <p:spTgt spid="1434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4357"/>
                                        </p:tgtEl>
                                        <p:attrNameLst>
                                          <p:attrName>style.visibility</p:attrName>
                                        </p:attrNameLst>
                                      </p:cBhvr>
                                      <p:to>
                                        <p:strVal val="visible"/>
                                      </p:to>
                                    </p:set>
                                    <p:animEffect transition="in" filter="dissolve">
                                      <p:cBhvr>
                                        <p:cTn id="25" dur="500"/>
                                        <p:tgtEl>
                                          <p:spTgt spid="143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350"/>
                                        </p:tgtEl>
                                        <p:attrNameLst>
                                          <p:attrName>style.visibility</p:attrName>
                                        </p:attrNameLst>
                                      </p:cBhvr>
                                      <p:to>
                                        <p:strVal val="visible"/>
                                      </p:to>
                                    </p:set>
                                    <p:animEffect transition="in" filter="dissolve">
                                      <p:cBhvr>
                                        <p:cTn id="30" dur="500"/>
                                        <p:tgtEl>
                                          <p:spTgt spid="14350"/>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4358"/>
                                        </p:tgtEl>
                                        <p:attrNameLst>
                                          <p:attrName>style.visibility</p:attrName>
                                        </p:attrNameLst>
                                      </p:cBhvr>
                                      <p:to>
                                        <p:strVal val="visible"/>
                                      </p:to>
                                    </p:set>
                                    <p:animEffect transition="in" filter="dissolve">
                                      <p:cBhvr>
                                        <p:cTn id="34" dur="500"/>
                                        <p:tgtEl>
                                          <p:spTgt spid="1435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4353"/>
                                        </p:tgtEl>
                                        <p:attrNameLst>
                                          <p:attrName>style.visibility</p:attrName>
                                        </p:attrNameLst>
                                      </p:cBhvr>
                                      <p:to>
                                        <p:strVal val="visible"/>
                                      </p:to>
                                    </p:set>
                                    <p:animEffect transition="in" filter="dissolve">
                                      <p:cBhvr>
                                        <p:cTn id="39" dur="500"/>
                                        <p:tgtEl>
                                          <p:spTgt spid="14353"/>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4359"/>
                                        </p:tgtEl>
                                        <p:attrNameLst>
                                          <p:attrName>style.visibility</p:attrName>
                                        </p:attrNameLst>
                                      </p:cBhvr>
                                      <p:to>
                                        <p:strVal val="visible"/>
                                      </p:to>
                                    </p:set>
                                    <p:animEffect transition="in" filter="dissolve">
                                      <p:cBhvr>
                                        <p:cTn id="43" dur="500"/>
                                        <p:tgtEl>
                                          <p:spTgt spid="14359"/>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4360"/>
                                        </p:tgtEl>
                                        <p:attrNameLst>
                                          <p:attrName>style.visibility</p:attrName>
                                        </p:attrNameLst>
                                      </p:cBhvr>
                                      <p:to>
                                        <p:strVal val="visible"/>
                                      </p:to>
                                    </p:set>
                                    <p:animEffect transition="in" filter="dissolve">
                                      <p:cBhvr>
                                        <p:cTn id="47" dur="500"/>
                                        <p:tgtEl>
                                          <p:spTgt spid="1436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ppt_x"/>
                                          </p:val>
                                        </p:tav>
                                        <p:tav tm="100000">
                                          <p:val>
                                            <p:strVal val="#ppt_x"/>
                                          </p:val>
                                        </p:tav>
                                      </p:tavLst>
                                    </p:anim>
                                    <p:anim calcmode="lin" valueType="num">
                                      <p:cBhvr additive="base">
                                        <p:cTn id="5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animBg="1" autoUpdateAnimBg="0"/>
      <p:bldP spid="14357" grpId="0" animBg="1" autoUpdateAnimBg="0"/>
      <p:bldP spid="14358" grpId="0" animBg="1" autoUpdateAnimBg="0"/>
      <p:bldP spid="14359" grpId="0" animBg="1" autoUpdateAnimBg="0"/>
      <p:bldP spid="1436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B3ACE23-5059-49C3-BDF3-A38DCDC8F023}" type="slidenum">
              <a:rPr lang="en-US" altLang="zh-CN" sz="1400"/>
              <a:t>17</a:t>
            </a:fld>
            <a:endParaRPr lang="en-US" altLang="zh-CN" sz="1400"/>
          </a:p>
        </p:txBody>
      </p:sp>
      <p:sp>
        <p:nvSpPr>
          <p:cNvPr id="28675" name="Rectangle 3"/>
          <p:cNvSpPr txBox="1">
            <a:spLocks noChangeArrowheads="1"/>
          </p:cNvSpPr>
          <p:nvPr/>
        </p:nvSpPr>
        <p:spPr bwMode="auto">
          <a:xfrm>
            <a:off x="1116013" y="1528763"/>
            <a:ext cx="7488237"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993300"/>
              </a:buClr>
              <a:buSzPct val="90000"/>
              <a:buFont typeface="Wingdings" panose="05000000000000000000" pitchFamily="2" charset="2"/>
              <a:buChar char="n"/>
            </a:pPr>
            <a:r>
              <a:rPr lang="zh-CN" altLang="en-US" sz="2400" b="1"/>
              <a:t>向用户和应用软件提供服务和使用接口</a:t>
            </a:r>
          </a:p>
          <a:p>
            <a:pPr algn="just" eaLnBrk="1" hangingPunct="1">
              <a:lnSpc>
                <a:spcPct val="80000"/>
              </a:lnSpc>
              <a:buFontTx/>
              <a:buNone/>
            </a:pPr>
            <a:r>
              <a:rPr lang="zh-CN" altLang="en-US" sz="1800" b="1"/>
              <a:t>                   </a:t>
            </a:r>
          </a:p>
        </p:txBody>
      </p:sp>
      <p:grpSp>
        <p:nvGrpSpPr>
          <p:cNvPr id="22" name="Group 4"/>
          <p:cNvGrpSpPr/>
          <p:nvPr/>
        </p:nvGrpSpPr>
        <p:grpSpPr bwMode="auto">
          <a:xfrm>
            <a:off x="1273175" y="2276475"/>
            <a:ext cx="7620000" cy="1125538"/>
            <a:chOff x="576" y="772"/>
            <a:chExt cx="4800" cy="709"/>
          </a:xfrm>
        </p:grpSpPr>
        <p:sp>
          <p:nvSpPr>
            <p:cNvPr id="28683" name="Rectangle 5"/>
            <p:cNvSpPr>
              <a:spLocks noChangeArrowheads="1"/>
            </p:cNvSpPr>
            <p:nvPr/>
          </p:nvSpPr>
          <p:spPr bwMode="auto">
            <a:xfrm>
              <a:off x="576" y="1183"/>
              <a:ext cx="480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 typeface="Arial" panose="020B0604020202020204" pitchFamily="34" charset="0"/>
                <a:buNone/>
              </a:pPr>
              <a:r>
                <a:rPr lang="zh-CN" altLang="en-US" sz="2000" b="1">
                  <a:sym typeface="Symbol" panose="05050102010706020507" pitchFamily="18" charset="2"/>
                </a:rPr>
                <a:t>用户输入</a:t>
              </a:r>
              <a:r>
                <a:rPr lang="en-US" altLang="zh-CN" sz="2000" b="1">
                  <a:sym typeface="Symbol" panose="05050102010706020507" pitchFamily="18" charset="2"/>
                </a:rPr>
                <a:t>ls</a:t>
              </a:r>
              <a:r>
                <a:rPr lang="zh-CN" altLang="en-US" sz="2000" b="1">
                  <a:sym typeface="Symbol" panose="05050102010706020507" pitchFamily="18" charset="2"/>
                </a:rPr>
                <a:t>时，</a:t>
              </a:r>
              <a:r>
                <a:rPr lang="en-US" altLang="zh-CN" sz="2000" b="1">
                  <a:sym typeface="Symbol" panose="05050102010706020507" pitchFamily="18" charset="2"/>
                </a:rPr>
                <a:t>OS</a:t>
              </a:r>
              <a:r>
                <a:rPr lang="zh-CN" altLang="en-US" sz="2000" b="1">
                  <a:sym typeface="Symbol" panose="05050102010706020507" pitchFamily="18" charset="2"/>
                </a:rPr>
                <a:t>需要将当前目录下的文件列出</a:t>
              </a:r>
            </a:p>
          </p:txBody>
        </p:sp>
        <p:pic>
          <p:nvPicPr>
            <p:cNvPr id="28684"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3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Rectangle 5"/>
            <p:cNvSpPr>
              <a:spLocks noChangeArrowheads="1"/>
            </p:cNvSpPr>
            <p:nvPr/>
          </p:nvSpPr>
          <p:spPr bwMode="auto">
            <a:xfrm>
              <a:off x="576" y="772"/>
              <a:ext cx="48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 typeface="Arial" panose="020B0604020202020204" pitchFamily="34" charset="0"/>
                <a:buNone/>
              </a:pPr>
              <a:r>
                <a:rPr lang="zh-CN" altLang="en-US" sz="2000" b="1">
                  <a:sym typeface="Symbol" panose="05050102010706020507" pitchFamily="18" charset="2"/>
                </a:rPr>
                <a:t>用户打印服务请求，网页浏览</a:t>
              </a:r>
            </a:p>
          </p:txBody>
        </p:sp>
      </p:grpSp>
      <p:grpSp>
        <p:nvGrpSpPr>
          <p:cNvPr id="25" name="Group 28"/>
          <p:cNvGrpSpPr/>
          <p:nvPr/>
        </p:nvGrpSpPr>
        <p:grpSpPr bwMode="auto">
          <a:xfrm>
            <a:off x="1273175" y="3532188"/>
            <a:ext cx="7620000" cy="473075"/>
            <a:chOff x="576" y="1183"/>
            <a:chExt cx="4800" cy="298"/>
          </a:xfrm>
        </p:grpSpPr>
        <p:sp>
          <p:nvSpPr>
            <p:cNvPr id="28681" name="Rectangle 29"/>
            <p:cNvSpPr>
              <a:spLocks noChangeArrowheads="1"/>
            </p:cNvSpPr>
            <p:nvPr/>
          </p:nvSpPr>
          <p:spPr bwMode="auto">
            <a:xfrm>
              <a:off x="576" y="1183"/>
              <a:ext cx="480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 typeface="Arial" panose="020B0604020202020204" pitchFamily="34" charset="0"/>
                <a:buNone/>
              </a:pPr>
              <a:r>
                <a:rPr lang="zh-CN" altLang="en-US" sz="2000" b="1">
                  <a:sym typeface="Symbol" panose="05050102010706020507" pitchFamily="18" charset="2"/>
                </a:rPr>
                <a:t>应用程序调用</a:t>
              </a:r>
              <a:r>
                <a:rPr lang="en-US" altLang="zh-CN" sz="2000" b="1">
                  <a:sym typeface="Symbol" panose="05050102010706020507" pitchFamily="18" charset="2"/>
                </a:rPr>
                <a:t>malloc()</a:t>
              </a:r>
              <a:r>
                <a:rPr lang="zh-CN" altLang="en-US" sz="2000" b="1">
                  <a:sym typeface="Symbol" panose="05050102010706020507" pitchFamily="18" charset="2"/>
                </a:rPr>
                <a:t>时，</a:t>
              </a:r>
              <a:r>
                <a:rPr lang="en-US" altLang="zh-CN" sz="2000" b="1">
                  <a:sym typeface="Symbol" panose="05050102010706020507" pitchFamily="18" charset="2"/>
                </a:rPr>
                <a:t>OS</a:t>
              </a:r>
              <a:r>
                <a:rPr lang="zh-CN" altLang="en-US" sz="2000" b="1">
                  <a:sym typeface="Symbol" panose="05050102010706020507" pitchFamily="18" charset="2"/>
                </a:rPr>
                <a:t>需要分配内存</a:t>
              </a:r>
            </a:p>
          </p:txBody>
        </p:sp>
        <p:pic>
          <p:nvPicPr>
            <p:cNvPr id="28682" name="Picture 3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3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78"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2420938"/>
            <a:ext cx="188913"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30"/>
          <p:cNvSpPr txBox="1">
            <a:spLocks noChangeArrowheads="1"/>
          </p:cNvSpPr>
          <p:nvPr/>
        </p:nvSpPr>
        <p:spPr bwMode="auto">
          <a:xfrm>
            <a:off x="2339975" y="692150"/>
            <a:ext cx="454183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1.2  </a:t>
            </a:r>
            <a:r>
              <a:rPr lang="zh-CN" altLang="en-US" sz="2000" b="1"/>
              <a:t>操作系统的目标和功能</a:t>
            </a:r>
            <a:r>
              <a:rPr lang="en-US" altLang="zh-CN" sz="2000" b="1"/>
              <a:t>—</a:t>
            </a:r>
            <a:r>
              <a:rPr lang="zh-CN" altLang="en-US" sz="2000" b="1"/>
              <a:t>提供服务</a:t>
            </a:r>
            <a:endParaRPr lang="zh-CN" altLang="en-US" sz="4400">
              <a:solidFill>
                <a:schemeClr val="tx2"/>
              </a:solidFill>
            </a:endParaRPr>
          </a:p>
        </p:txBody>
      </p:sp>
      <p:sp>
        <p:nvSpPr>
          <p:cNvPr id="13" name="Rectangle 29"/>
          <p:cNvSpPr>
            <a:spLocks noChangeArrowheads="1"/>
          </p:cNvSpPr>
          <p:nvPr/>
        </p:nvSpPr>
        <p:spPr bwMode="auto">
          <a:xfrm>
            <a:off x="830263" y="4537075"/>
            <a:ext cx="756126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40000"/>
              </a:lnSpc>
              <a:spcBef>
                <a:spcPct val="0"/>
              </a:spcBef>
              <a:buFont typeface="Arial" panose="020B0604020202020204" pitchFamily="34" charset="0"/>
              <a:buNone/>
            </a:pPr>
            <a:r>
              <a:rPr lang="zh-CN" altLang="en-US" sz="2400" b="1">
                <a:solidFill>
                  <a:srgbClr val="FF0000"/>
                </a:solidFill>
                <a:sym typeface="Symbol" panose="05050102010706020507" pitchFamily="18" charset="2"/>
              </a:rPr>
              <a:t>上述过程接口是如何体现的？分别对应了普通户用和程序员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FEABCDC8-7785-44B4-9375-40DD14F60AC4}" type="datetime5">
              <a:rPr lang="zh-CN" altLang="en-US" sz="1400"/>
              <a:t>2023/6/18</a:t>
            </a:fld>
            <a:endParaRPr lang="en-US" altLang="zh-CN" sz="1400"/>
          </a:p>
        </p:txBody>
      </p:sp>
      <p:sp>
        <p:nvSpPr>
          <p:cNvPr id="2969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81143775-F4C7-4B8F-B093-EB6E8CAED47F}" type="slidenum">
              <a:rPr lang="en-US" altLang="zh-CN" sz="1400"/>
              <a:t>18</a:t>
            </a:fld>
            <a:endParaRPr lang="en-US" altLang="zh-CN" sz="1400"/>
          </a:p>
        </p:txBody>
      </p:sp>
      <p:sp>
        <p:nvSpPr>
          <p:cNvPr id="2970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5366" name="Rectangle 3"/>
          <p:cNvSpPr>
            <a:spLocks noGrp="1" noChangeArrowheads="1"/>
          </p:cNvSpPr>
          <p:nvPr>
            <p:ph type="body" idx="4294967295"/>
          </p:nvPr>
        </p:nvSpPr>
        <p:spPr>
          <a:xfrm>
            <a:off x="1790700" y="1943100"/>
            <a:ext cx="6237288" cy="3505200"/>
          </a:xfrm>
        </p:spPr>
        <p:txBody>
          <a:bodyPr/>
          <a:lstStyle/>
          <a:p>
            <a:pPr eaLnBrk="1" hangingPunct="1">
              <a:buFontTx/>
              <a:buNone/>
            </a:pPr>
            <a:r>
              <a:rPr lang="en-US" altLang="zh-CN" sz="2400" b="1">
                <a:solidFill>
                  <a:srgbClr val="993300"/>
                </a:solidFill>
              </a:rPr>
              <a:t>1.2.2 </a:t>
            </a:r>
            <a:r>
              <a:rPr lang="zh-CN" altLang="en-US" sz="2400" b="1">
                <a:solidFill>
                  <a:srgbClr val="993300"/>
                </a:solidFill>
              </a:rPr>
              <a:t>操作系统的功能</a:t>
            </a:r>
          </a:p>
          <a:p>
            <a:pPr eaLnBrk="1" hangingPunct="1">
              <a:buFontTx/>
              <a:buNone/>
            </a:pPr>
            <a:r>
              <a:rPr lang="zh-CN" altLang="en-US" sz="800" b="1">
                <a:solidFill>
                  <a:srgbClr val="993300"/>
                </a:solidFill>
              </a:rPr>
              <a:t> </a:t>
            </a:r>
          </a:p>
          <a:p>
            <a:pPr eaLnBrk="1" hangingPunct="1">
              <a:buFontTx/>
              <a:buNone/>
            </a:pPr>
            <a:r>
              <a:rPr lang="zh-CN" altLang="en-US" sz="2000" b="1">
                <a:solidFill>
                  <a:srgbClr val="993300"/>
                </a:solidFill>
              </a:rPr>
              <a:t>    </a:t>
            </a:r>
            <a:r>
              <a:rPr lang="zh-CN" altLang="en-US" sz="2000" b="1">
                <a:solidFill>
                  <a:schemeClr val="hlink"/>
                </a:solidFill>
              </a:rPr>
              <a:t>从大的方面来说，</a:t>
            </a:r>
            <a:r>
              <a:rPr lang="en-US" altLang="zh-CN" sz="2000" b="1">
                <a:solidFill>
                  <a:schemeClr val="hlink"/>
                </a:solidFill>
              </a:rPr>
              <a:t>OS</a:t>
            </a:r>
            <a:r>
              <a:rPr lang="zh-CN" altLang="en-US" sz="2000" b="1">
                <a:solidFill>
                  <a:schemeClr val="hlink"/>
                </a:solidFill>
              </a:rPr>
              <a:t>具有如下</a:t>
            </a:r>
            <a:r>
              <a:rPr lang="en-US" altLang="zh-CN" sz="2000" b="1">
                <a:solidFill>
                  <a:schemeClr val="hlink"/>
                </a:solidFill>
              </a:rPr>
              <a:t>4</a:t>
            </a:r>
            <a:r>
              <a:rPr lang="zh-CN" altLang="en-US" sz="2000" b="1">
                <a:solidFill>
                  <a:schemeClr val="hlink"/>
                </a:solidFill>
              </a:rPr>
              <a:t>个主要管理功能：</a:t>
            </a:r>
          </a:p>
          <a:p>
            <a:pPr eaLnBrk="1" hangingPunct="1">
              <a:buFontTx/>
              <a:buNone/>
            </a:pPr>
            <a:r>
              <a:rPr lang="zh-CN" altLang="en-US" sz="800" b="1">
                <a:solidFill>
                  <a:schemeClr val="hlink"/>
                </a:solidFill>
              </a:rPr>
              <a:t> </a:t>
            </a:r>
          </a:p>
          <a:p>
            <a:pPr eaLnBrk="1" hangingPunct="1">
              <a:buFontTx/>
              <a:buNone/>
            </a:pPr>
            <a:r>
              <a:rPr lang="zh-CN" altLang="en-US" sz="2400" b="1"/>
              <a:t>      </a:t>
            </a:r>
            <a:r>
              <a:rPr lang="en-US" altLang="zh-CN" sz="2400" b="1"/>
              <a:t>1.  </a:t>
            </a:r>
            <a:r>
              <a:rPr lang="zh-CN" altLang="en-US" sz="2400" b="1"/>
              <a:t>进程管理</a:t>
            </a:r>
            <a:r>
              <a:rPr lang="en-US" altLang="zh-CN" sz="2400" b="1"/>
              <a:t>-CPU</a:t>
            </a:r>
            <a:r>
              <a:rPr lang="zh-CN" altLang="en-US" sz="2400" b="1"/>
              <a:t>管理</a:t>
            </a:r>
          </a:p>
          <a:p>
            <a:pPr eaLnBrk="1" hangingPunct="1">
              <a:buFontTx/>
              <a:buNone/>
            </a:pPr>
            <a:r>
              <a:rPr lang="zh-CN" altLang="en-US" sz="2400" b="1"/>
              <a:t>      </a:t>
            </a:r>
            <a:r>
              <a:rPr lang="en-US" altLang="zh-CN" sz="2400" b="1"/>
              <a:t>2.  </a:t>
            </a:r>
            <a:r>
              <a:rPr lang="zh-CN" altLang="en-US" sz="2400" b="1"/>
              <a:t>存储管理</a:t>
            </a:r>
            <a:r>
              <a:rPr lang="en-US" altLang="zh-CN" sz="2400" b="1"/>
              <a:t>-RAM</a:t>
            </a:r>
            <a:endParaRPr lang="zh-CN" altLang="en-US" sz="2400" b="1"/>
          </a:p>
          <a:p>
            <a:pPr eaLnBrk="1" hangingPunct="1">
              <a:buFontTx/>
              <a:buNone/>
            </a:pPr>
            <a:r>
              <a:rPr lang="zh-CN" altLang="en-US" sz="2400" b="1"/>
              <a:t>      </a:t>
            </a:r>
            <a:r>
              <a:rPr lang="en-US" altLang="zh-CN" sz="2400" b="1"/>
              <a:t>3.  </a:t>
            </a:r>
            <a:r>
              <a:rPr lang="zh-CN" altLang="en-US" sz="2400" b="1"/>
              <a:t>文件管理</a:t>
            </a:r>
            <a:r>
              <a:rPr lang="en-US" altLang="zh-CN" sz="2400" b="1"/>
              <a:t>-DISK,U</a:t>
            </a:r>
            <a:r>
              <a:rPr lang="zh-CN" altLang="en-US" sz="2400" b="1"/>
              <a:t>盘</a:t>
            </a:r>
          </a:p>
          <a:p>
            <a:pPr eaLnBrk="1" hangingPunct="1">
              <a:buFontTx/>
              <a:buNone/>
            </a:pPr>
            <a:r>
              <a:rPr lang="en-US" altLang="zh-CN" sz="2400" b="1"/>
              <a:t>      4.  IO</a:t>
            </a:r>
            <a:r>
              <a:rPr lang="zh-CN" altLang="en-US" sz="2400" b="1"/>
              <a:t>设备管理</a:t>
            </a:r>
            <a:r>
              <a:rPr lang="en-US" altLang="zh-CN" sz="2400" b="1"/>
              <a:t>-</a:t>
            </a:r>
            <a:r>
              <a:rPr lang="zh-CN" altLang="en-US" sz="2400" b="1"/>
              <a:t>其他外设</a:t>
            </a:r>
          </a:p>
        </p:txBody>
      </p:sp>
      <p:sp>
        <p:nvSpPr>
          <p:cNvPr id="29702"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TextBox 1"/>
          <p:cNvSpPr txBox="1">
            <a:spLocks noChangeArrowheads="1"/>
          </p:cNvSpPr>
          <p:nvPr/>
        </p:nvSpPr>
        <p:spPr bwMode="auto">
          <a:xfrm>
            <a:off x="1376363" y="5514975"/>
            <a:ext cx="66960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a:solidFill>
                  <a:schemeClr val="tx2"/>
                </a:solidFill>
              </a:rPr>
              <a:t>OS</a:t>
            </a:r>
            <a:r>
              <a:rPr lang="zh-CN" altLang="en-US">
                <a:solidFill>
                  <a:schemeClr val="tx2"/>
                </a:solidFill>
              </a:rPr>
              <a:t>是不是都支持上述功能？</a:t>
            </a:r>
          </a:p>
        </p:txBody>
      </p:sp>
      <p:sp>
        <p:nvSpPr>
          <p:cNvPr id="8" name="TextBox 1"/>
          <p:cNvSpPr txBox="1">
            <a:spLocks noChangeArrowheads="1"/>
          </p:cNvSpPr>
          <p:nvPr/>
        </p:nvSpPr>
        <p:spPr bwMode="auto">
          <a:xfrm>
            <a:off x="1393825" y="4921250"/>
            <a:ext cx="66960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a:solidFill>
                  <a:schemeClr val="tx2"/>
                </a:solidFill>
              </a:rPr>
              <a:t>本课程后续围绕这几个方面展开学习</a:t>
            </a:r>
          </a:p>
        </p:txBody>
      </p:sp>
      <p:sp>
        <p:nvSpPr>
          <p:cNvPr id="3" name="矩形 2"/>
          <p:cNvSpPr>
            <a:spLocks noChangeArrowheads="1"/>
          </p:cNvSpPr>
          <p:nvPr/>
        </p:nvSpPr>
        <p:spPr bwMode="auto">
          <a:xfrm>
            <a:off x="4741863" y="3573463"/>
            <a:ext cx="4572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rgbClr val="FF0000"/>
                </a:solidFill>
              </a:rPr>
              <a:t>管理的核心思想是</a:t>
            </a:r>
            <a:r>
              <a:rPr lang="en-US" altLang="zh-CN" sz="2800">
                <a:solidFill>
                  <a:srgbClr val="FF0000"/>
                </a:solidFill>
              </a:rPr>
              <a:t>?</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6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366">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536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5366">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5366">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5366">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5366">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5366">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autoUpdateAnimBg="0" advAuto="0"/>
      <p:bldP spid="2" grpId="0"/>
      <p:bldP spid="8" grpId="0"/>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9C7CBB8-F0F7-4BFB-B36C-FF1D7A394C80}" type="datetime5">
              <a:rPr lang="zh-CN" altLang="en-US" sz="1400"/>
              <a:t>2023/6/18</a:t>
            </a:fld>
            <a:endParaRPr lang="en-US" altLang="zh-CN" sz="1400"/>
          </a:p>
        </p:txBody>
      </p:sp>
      <p:sp>
        <p:nvSpPr>
          <p:cNvPr id="3174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4D01131B-193C-481B-A449-F42FE0D65BA8}" type="slidenum">
              <a:rPr lang="en-US" altLang="zh-CN" sz="1400"/>
              <a:t>19</a:t>
            </a:fld>
            <a:endParaRPr lang="en-US" altLang="zh-CN" sz="1400"/>
          </a:p>
        </p:txBody>
      </p:sp>
      <p:sp>
        <p:nvSpPr>
          <p:cNvPr id="3174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6390" name="Rectangle 4"/>
          <p:cNvSpPr>
            <a:spLocks noGrp="1" noChangeArrowheads="1"/>
          </p:cNvSpPr>
          <p:nvPr>
            <p:ph type="body" idx="4294967295"/>
          </p:nvPr>
        </p:nvSpPr>
        <p:spPr>
          <a:xfrm>
            <a:off x="1371600" y="1905000"/>
            <a:ext cx="6858000" cy="4114800"/>
          </a:xfrm>
        </p:spPr>
        <p:txBody>
          <a:bodyPr/>
          <a:lstStyle/>
          <a:p>
            <a:pPr eaLnBrk="1" hangingPunct="1">
              <a:buFontTx/>
              <a:buNone/>
            </a:pPr>
            <a:r>
              <a:rPr lang="en-US" altLang="zh-CN" sz="2400" b="1" dirty="0">
                <a:solidFill>
                  <a:srgbClr val="993300"/>
                </a:solidFill>
              </a:rPr>
              <a:t>1.2.2 </a:t>
            </a:r>
            <a:r>
              <a:rPr lang="zh-CN" altLang="en-US" sz="2400" b="1" dirty="0">
                <a:solidFill>
                  <a:srgbClr val="993300"/>
                </a:solidFill>
              </a:rPr>
              <a:t>操作系统的功能</a:t>
            </a:r>
            <a:r>
              <a:rPr lang="zh-CN" altLang="en-US" sz="2400" b="1" dirty="0"/>
              <a:t>                 </a:t>
            </a:r>
          </a:p>
          <a:p>
            <a:pPr eaLnBrk="1" hangingPunct="1">
              <a:buFontTx/>
              <a:buNone/>
            </a:pPr>
            <a:r>
              <a:rPr lang="zh-CN" altLang="en-US" sz="800" b="1" dirty="0"/>
              <a:t>  </a:t>
            </a:r>
          </a:p>
          <a:p>
            <a:pPr eaLnBrk="1" hangingPunct="1">
              <a:buFontTx/>
              <a:buNone/>
            </a:pPr>
            <a:r>
              <a:rPr lang="zh-CN" altLang="en-US" sz="2400" b="1" dirty="0">
                <a:solidFill>
                  <a:schemeClr val="hlink"/>
                </a:solidFill>
              </a:rPr>
              <a:t>      </a:t>
            </a:r>
            <a:r>
              <a:rPr lang="en-US" altLang="zh-CN" sz="2400" b="1" dirty="0">
                <a:solidFill>
                  <a:schemeClr val="hlink"/>
                </a:solidFill>
              </a:rPr>
              <a:t>1.  </a:t>
            </a:r>
            <a:r>
              <a:rPr lang="zh-CN" altLang="en-US" sz="2400" b="1" dirty="0">
                <a:solidFill>
                  <a:schemeClr val="hlink"/>
                </a:solidFill>
              </a:rPr>
              <a:t>进程管理：</a:t>
            </a:r>
          </a:p>
          <a:p>
            <a:pPr eaLnBrk="1" hangingPunct="1">
              <a:buFontTx/>
              <a:buNone/>
            </a:pPr>
            <a:r>
              <a:rPr lang="zh-CN" altLang="en-US" sz="2400" b="1" dirty="0"/>
              <a:t>      （</a:t>
            </a:r>
            <a:r>
              <a:rPr lang="en-US" altLang="zh-CN" sz="2400" b="1" dirty="0"/>
              <a:t>1</a:t>
            </a:r>
            <a:r>
              <a:rPr lang="zh-CN" altLang="en-US" sz="2400" b="1" dirty="0"/>
              <a:t>）进程的概念是由描述多道程序的并</a:t>
            </a:r>
          </a:p>
          <a:p>
            <a:pPr eaLnBrk="1" hangingPunct="1">
              <a:buFontTx/>
              <a:buNone/>
            </a:pPr>
            <a:r>
              <a:rPr lang="zh-CN" altLang="en-US" sz="2400" b="1" dirty="0"/>
              <a:t>                    发执行而引入的；</a:t>
            </a:r>
          </a:p>
          <a:p>
            <a:pPr eaLnBrk="1" hangingPunct="1">
              <a:buFontTx/>
              <a:buNone/>
            </a:pPr>
            <a:r>
              <a:rPr lang="zh-CN" altLang="en-US" sz="2400" b="1" dirty="0"/>
              <a:t>      （</a:t>
            </a:r>
            <a:r>
              <a:rPr lang="en-US" altLang="zh-CN" sz="2400" b="1" dirty="0"/>
              <a:t>2</a:t>
            </a:r>
            <a:r>
              <a:rPr lang="zh-CN" altLang="en-US" sz="2400" b="1" dirty="0"/>
              <a:t>）进程管理实质上</a:t>
            </a:r>
            <a:r>
              <a:rPr lang="zh-CN" altLang="en-US" sz="2400" b="1" dirty="0">
                <a:solidFill>
                  <a:srgbClr val="FF0000"/>
                </a:solidFill>
              </a:rPr>
              <a:t>主要</a:t>
            </a:r>
            <a:r>
              <a:rPr lang="zh-CN" altLang="en-US" sz="2400" b="1" dirty="0"/>
              <a:t>是对处理器的管理：</a:t>
            </a:r>
          </a:p>
          <a:p>
            <a:pPr eaLnBrk="1" hangingPunct="1">
              <a:buFontTx/>
              <a:buNone/>
            </a:pPr>
            <a:r>
              <a:rPr lang="zh-CN" altLang="en-US" sz="2400" b="1" dirty="0"/>
              <a:t>                    </a:t>
            </a:r>
            <a:r>
              <a:rPr lang="zh-CN" altLang="en-US" sz="2400" b="1" dirty="0">
                <a:solidFill>
                  <a:srgbClr val="0099FF"/>
                </a:solidFill>
              </a:rPr>
              <a:t>处理器分配</a:t>
            </a:r>
            <a:r>
              <a:rPr lang="en-US" altLang="zh-CN" sz="2400" b="1" dirty="0">
                <a:solidFill>
                  <a:srgbClr val="0099FF"/>
                </a:solidFill>
              </a:rPr>
              <a:t>-</a:t>
            </a:r>
            <a:r>
              <a:rPr lang="zh-CN" altLang="en-US" sz="2400" b="1" dirty="0">
                <a:solidFill>
                  <a:srgbClr val="0099FF"/>
                </a:solidFill>
              </a:rPr>
              <a:t>调度策略、</a:t>
            </a:r>
          </a:p>
          <a:p>
            <a:pPr eaLnBrk="1" hangingPunct="1">
              <a:buFontTx/>
              <a:buNone/>
            </a:pPr>
            <a:r>
              <a:rPr lang="zh-CN" altLang="en-US" sz="2400" b="1" dirty="0">
                <a:solidFill>
                  <a:srgbClr val="0099FF"/>
                </a:solidFill>
              </a:rPr>
              <a:t>                    进行分配、回收、再分配等往复循环</a:t>
            </a:r>
          </a:p>
        </p:txBody>
      </p:sp>
      <p:sp>
        <p:nvSpPr>
          <p:cNvPr id="31750" name="Rectangle 6"/>
          <p:cNvSpPr>
            <a:spLocks noChangeArrowheads="1"/>
          </p:cNvSpPr>
          <p:nvPr/>
        </p:nvSpPr>
        <p:spPr bwMode="auto">
          <a:xfrm>
            <a:off x="1219200" y="1676400"/>
            <a:ext cx="71628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矩形 1"/>
          <p:cNvSpPr>
            <a:spLocks noChangeArrowheads="1"/>
          </p:cNvSpPr>
          <p:nvPr/>
        </p:nvSpPr>
        <p:spPr bwMode="auto">
          <a:xfrm>
            <a:off x="797719" y="5444808"/>
            <a:ext cx="7936230" cy="7683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chemeClr val="hlink"/>
                </a:solidFill>
                <a:highlight>
                  <a:srgbClr val="FFFF00"/>
                </a:highlight>
              </a:rPr>
              <a:t>引申</a:t>
            </a:r>
            <a:r>
              <a:rPr lang="en-US" altLang="zh-CN" sz="2400" b="1">
                <a:solidFill>
                  <a:schemeClr val="hlink"/>
                </a:solidFill>
              </a:rPr>
              <a:t>-</a:t>
            </a:r>
            <a:r>
              <a:rPr lang="zh-CN" altLang="en-US" sz="2400" b="1">
                <a:solidFill>
                  <a:schemeClr val="hlink"/>
                </a:solidFill>
              </a:rPr>
              <a:t>分布式和云操作系统：大规模任务调度和虚拟机调度</a:t>
            </a:r>
            <a:endParaRPr lang="en-US" altLang="zh-CN" sz="2400" b="1">
              <a:solidFill>
                <a:schemeClr val="hlink"/>
              </a:solidFill>
            </a:endParaRPr>
          </a:p>
          <a:p>
            <a:pPr algn="ctr">
              <a:spcBef>
                <a:spcPct val="0"/>
              </a:spcBef>
              <a:buFontTx/>
              <a:buNone/>
            </a:pPr>
            <a:r>
              <a:rPr lang="en-US" altLang="zh-CN" sz="2000" b="1">
                <a:solidFill>
                  <a:srgbClr val="00B050"/>
                </a:solidFill>
              </a:rPr>
              <a:t>——</a:t>
            </a:r>
            <a:r>
              <a:rPr lang="zh-CN" altLang="en-US" sz="2000" b="1">
                <a:solidFill>
                  <a:srgbClr val="00B050"/>
                </a:solidFill>
              </a:rPr>
              <a:t>就产生了微服务架构和管理</a:t>
            </a:r>
            <a:endParaRPr lang="zh-CN" altLang="en-US" sz="200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9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39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39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39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39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39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39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639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autoUpdateAnimBg="0" advAuto="0"/>
      <p:bldP spid="2" grpId="0" bldLvl="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C7256D6-1CAD-4558-9B02-FF0AB9B4746E}" type="datetime5">
              <a:rPr lang="zh-CN" altLang="en-US" sz="1400"/>
              <a:t>2023/6/18</a:t>
            </a:fld>
            <a:endParaRPr lang="en-US" altLang="zh-CN" sz="1400"/>
          </a:p>
        </p:txBody>
      </p:sp>
      <p:sp>
        <p:nvSpPr>
          <p:cNvPr id="717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B600300-535C-464E-AE2A-A992D65E3728}" type="slidenum">
              <a:rPr lang="en-US" altLang="zh-CN" sz="1400"/>
              <a:t>2</a:t>
            </a:fld>
            <a:endParaRPr lang="en-US" altLang="zh-CN" sz="1400"/>
          </a:p>
        </p:txBody>
      </p:sp>
      <p:sp>
        <p:nvSpPr>
          <p:cNvPr id="7172" name="Rectangle 2"/>
          <p:cNvSpPr>
            <a:spLocks noGrp="1" noChangeArrowheads="1"/>
          </p:cNvSpPr>
          <p:nvPr>
            <p:ph type="title" idx="4294967295"/>
          </p:nvPr>
        </p:nvSpPr>
        <p:spPr>
          <a:xfrm>
            <a:off x="2952750" y="933450"/>
            <a:ext cx="30480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r>
              <a:rPr lang="zh-CN" altLang="en-US" sz="2400" i="1">
                <a:solidFill>
                  <a:srgbClr val="6600FF"/>
                </a:solidFill>
              </a:rPr>
              <a:t> </a:t>
            </a:r>
          </a:p>
        </p:txBody>
      </p:sp>
      <p:sp>
        <p:nvSpPr>
          <p:cNvPr id="3077" name="Rectangle 3"/>
          <p:cNvSpPr>
            <a:spLocks noGrp="1" noChangeArrowheads="1"/>
          </p:cNvSpPr>
          <p:nvPr>
            <p:ph type="body" idx="4294967295"/>
          </p:nvPr>
        </p:nvSpPr>
        <p:spPr>
          <a:xfrm>
            <a:off x="1905000" y="1981200"/>
            <a:ext cx="5562600" cy="3657600"/>
          </a:xfrm>
        </p:spPr>
        <p:txBody>
          <a:bodyPr/>
          <a:lstStyle/>
          <a:p>
            <a:pPr algn="just" eaLnBrk="1" hangingPunct="1">
              <a:lnSpc>
                <a:spcPct val="80000"/>
              </a:lnSpc>
              <a:buFontTx/>
              <a:buNone/>
              <a:defRPr/>
            </a:pPr>
            <a:r>
              <a:rPr lang="zh-CN" altLang="en-US" sz="2400" b="1" dirty="0">
                <a:solidFill>
                  <a:srgbClr val="990000"/>
                </a:solidFill>
                <a:ea typeface="幼圆" panose="02010509060101010101" pitchFamily="49" charset="-122"/>
              </a:rPr>
              <a:t>本章主要内容：</a:t>
            </a:r>
          </a:p>
          <a:p>
            <a:pPr algn="just" eaLnBrk="1" hangingPunct="1">
              <a:lnSpc>
                <a:spcPct val="80000"/>
              </a:lnSpc>
              <a:buFontTx/>
              <a:buNone/>
              <a:defRPr/>
            </a:pPr>
            <a:r>
              <a:rPr lang="zh-CN" altLang="en-US" sz="1800" b="1" dirty="0"/>
              <a:t>                   </a:t>
            </a:r>
            <a:endParaRPr lang="en-US" altLang="zh-CN" sz="1800" b="1" dirty="0"/>
          </a:p>
          <a:p>
            <a:pPr algn="just" eaLnBrk="1" hangingPunct="1">
              <a:lnSpc>
                <a:spcPct val="80000"/>
              </a:lnSpc>
              <a:buFontTx/>
              <a:buNone/>
              <a:defRPr/>
            </a:pPr>
            <a:r>
              <a:rPr lang="zh-CN" altLang="en-US" sz="2200" b="1" dirty="0"/>
              <a:t> </a:t>
            </a:r>
            <a:r>
              <a:rPr lang="en-US" altLang="zh-CN" sz="2200" b="1" dirty="0"/>
              <a:t>1.1   </a:t>
            </a:r>
            <a:r>
              <a:rPr lang="zh-CN" altLang="en-US" sz="2200" b="1" dirty="0">
                <a:solidFill>
                  <a:srgbClr val="6600FF"/>
                </a:solidFill>
              </a:rPr>
              <a:t>操作系统的产生和概念</a:t>
            </a:r>
            <a:r>
              <a:rPr lang="zh-CN" altLang="en-US" sz="2200" b="1" dirty="0"/>
              <a:t>                      </a:t>
            </a:r>
          </a:p>
          <a:p>
            <a:pPr algn="just" eaLnBrk="1" hangingPunct="1">
              <a:lnSpc>
                <a:spcPct val="90000"/>
              </a:lnSpc>
              <a:buFontTx/>
              <a:buNone/>
              <a:defRPr/>
            </a:pPr>
            <a:r>
              <a:rPr lang="zh-CN" altLang="en-US" sz="2200" b="1" dirty="0"/>
              <a:t> </a:t>
            </a:r>
            <a:r>
              <a:rPr lang="en-US" altLang="zh-CN" sz="2200" b="1" dirty="0"/>
              <a:t>1.2   </a:t>
            </a:r>
            <a:r>
              <a:rPr lang="zh-CN" altLang="en-US" sz="2200" b="1" dirty="0">
                <a:solidFill>
                  <a:srgbClr val="6600FF"/>
                </a:solidFill>
              </a:rPr>
              <a:t>操作系统的目标和功能</a:t>
            </a:r>
            <a:endParaRPr lang="zh-CN" altLang="en-US" sz="2200" b="1" dirty="0"/>
          </a:p>
          <a:p>
            <a:pPr algn="just" eaLnBrk="1" hangingPunct="1">
              <a:lnSpc>
                <a:spcPct val="90000"/>
              </a:lnSpc>
              <a:buFontTx/>
              <a:buNone/>
              <a:defRPr/>
            </a:pPr>
            <a:r>
              <a:rPr lang="zh-CN" altLang="en-US" sz="2200" b="1" dirty="0"/>
              <a:t> </a:t>
            </a:r>
            <a:r>
              <a:rPr lang="en-US" altLang="zh-CN" sz="2200" b="1" dirty="0"/>
              <a:t>1.3   </a:t>
            </a:r>
            <a:r>
              <a:rPr lang="zh-CN" altLang="en-US" sz="2200" b="1" dirty="0">
                <a:solidFill>
                  <a:srgbClr val="6600FF"/>
                </a:solidFill>
              </a:rPr>
              <a:t>操作系统的发展和主要成就</a:t>
            </a:r>
          </a:p>
          <a:p>
            <a:pPr algn="just" eaLnBrk="1" hangingPunct="1">
              <a:lnSpc>
                <a:spcPct val="90000"/>
              </a:lnSpc>
              <a:buFontTx/>
              <a:buNone/>
              <a:defRPr/>
            </a:pPr>
            <a:r>
              <a:rPr lang="zh-CN" altLang="en-US" sz="2200" b="1" dirty="0">
                <a:solidFill>
                  <a:srgbClr val="6600FF"/>
                </a:solidFill>
              </a:rPr>
              <a:t> </a:t>
            </a:r>
            <a:r>
              <a:rPr lang="en-US" altLang="zh-CN" sz="2200" b="1" dirty="0">
                <a:solidFill>
                  <a:schemeClr val="tx2"/>
                </a:solidFill>
              </a:rPr>
              <a:t>1.4</a:t>
            </a:r>
            <a:r>
              <a:rPr lang="en-US" altLang="zh-CN" sz="2200" b="1" dirty="0">
                <a:solidFill>
                  <a:srgbClr val="6600FF"/>
                </a:solidFill>
              </a:rPr>
              <a:t>   </a:t>
            </a:r>
            <a:r>
              <a:rPr lang="zh-CN" altLang="en-US" sz="2200" b="1" dirty="0">
                <a:solidFill>
                  <a:srgbClr val="6600FF"/>
                </a:solidFill>
              </a:rPr>
              <a:t>现代操作系统的特征和特性</a:t>
            </a:r>
            <a:endParaRPr lang="en-US" altLang="zh-CN" sz="2200" b="1" dirty="0">
              <a:solidFill>
                <a:srgbClr val="6600FF"/>
              </a:solidFill>
            </a:endParaRPr>
          </a:p>
          <a:p>
            <a:pPr algn="just" eaLnBrk="1" hangingPunct="1">
              <a:lnSpc>
                <a:spcPct val="90000"/>
              </a:lnSpc>
              <a:buFontTx/>
              <a:buNone/>
              <a:defRPr/>
            </a:pPr>
            <a:r>
              <a:rPr lang="en-US" altLang="zh-CN" sz="2200" b="1" dirty="0">
                <a:solidFill>
                  <a:srgbClr val="6600FF"/>
                </a:solidFill>
              </a:rPr>
              <a:t> </a:t>
            </a:r>
            <a:r>
              <a:rPr lang="en-US" altLang="zh-CN" sz="2200" b="1" dirty="0">
                <a:solidFill>
                  <a:schemeClr val="tx2"/>
                </a:solidFill>
              </a:rPr>
              <a:t>1.5</a:t>
            </a:r>
            <a:r>
              <a:rPr lang="en-US" altLang="zh-CN" sz="2200" b="1" dirty="0">
                <a:solidFill>
                  <a:srgbClr val="6600FF"/>
                </a:solidFill>
              </a:rPr>
              <a:t>   </a:t>
            </a:r>
            <a:r>
              <a:rPr lang="zh-CN" altLang="en-US" sz="2200" b="1" dirty="0">
                <a:solidFill>
                  <a:srgbClr val="6600FF"/>
                </a:solidFill>
              </a:rPr>
              <a:t>操作系统的操作</a:t>
            </a:r>
            <a:endParaRPr lang="en-US" altLang="zh-CN" sz="2200" b="1" dirty="0">
              <a:solidFill>
                <a:srgbClr val="6600FF"/>
              </a:solidFill>
            </a:endParaRPr>
          </a:p>
          <a:p>
            <a:pPr algn="just" eaLnBrk="1" hangingPunct="1">
              <a:lnSpc>
                <a:spcPct val="90000"/>
              </a:lnSpc>
              <a:buFontTx/>
              <a:buNone/>
              <a:defRPr/>
            </a:pPr>
            <a:r>
              <a:rPr lang="en-US" altLang="zh-CN" sz="2200" b="1" dirty="0">
                <a:solidFill>
                  <a:schemeClr val="tx1">
                    <a:lumMod val="75000"/>
                    <a:lumOff val="25000"/>
                  </a:schemeClr>
                </a:solidFill>
              </a:rPr>
              <a:t> 1.6   </a:t>
            </a:r>
            <a:r>
              <a:rPr lang="zh-CN" altLang="en-US" sz="2200" b="1" dirty="0">
                <a:solidFill>
                  <a:srgbClr val="6600FF"/>
                </a:solidFill>
              </a:rPr>
              <a:t>操作系统启动引导过程</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E86785FC-31E2-4FED-A691-0A8684FFE6F8}" type="datetime5">
              <a:rPr lang="zh-CN" altLang="en-US" sz="1400"/>
              <a:t>2023/6/18</a:t>
            </a:fld>
            <a:endParaRPr lang="en-US" altLang="zh-CN" sz="1400"/>
          </a:p>
        </p:txBody>
      </p:sp>
      <p:sp>
        <p:nvSpPr>
          <p:cNvPr id="3379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0C692B88-4580-497C-BF38-0380C517C9D2}" type="slidenum">
              <a:rPr lang="en-US" altLang="zh-CN" sz="1400"/>
              <a:t>20</a:t>
            </a:fld>
            <a:endParaRPr lang="en-US" altLang="zh-CN" sz="1400"/>
          </a:p>
        </p:txBody>
      </p:sp>
      <p:sp>
        <p:nvSpPr>
          <p:cNvPr id="3379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7414" name="Rectangle 4"/>
          <p:cNvSpPr>
            <a:spLocks noGrp="1" noChangeArrowheads="1"/>
          </p:cNvSpPr>
          <p:nvPr>
            <p:ph type="body" idx="4294967295"/>
          </p:nvPr>
        </p:nvSpPr>
        <p:spPr>
          <a:xfrm>
            <a:off x="1371600" y="1981200"/>
            <a:ext cx="7010400" cy="4114800"/>
          </a:xfrm>
        </p:spPr>
        <p:txBody>
          <a:bodyPr/>
          <a:lstStyle/>
          <a:p>
            <a:pPr eaLnBrk="1" hangingPunct="1">
              <a:buFontTx/>
              <a:buNone/>
            </a:pPr>
            <a:r>
              <a:rPr lang="en-US" altLang="zh-CN" b="1">
                <a:solidFill>
                  <a:srgbClr val="993300"/>
                </a:solidFill>
              </a:rPr>
              <a:t>1.2.2 </a:t>
            </a:r>
            <a:r>
              <a:rPr lang="zh-CN" altLang="en-US" b="1">
                <a:solidFill>
                  <a:srgbClr val="993300"/>
                </a:solidFill>
              </a:rPr>
              <a:t>操作系统的功能</a:t>
            </a:r>
            <a:r>
              <a:rPr lang="zh-CN" altLang="en-US" b="1"/>
              <a:t>                 </a:t>
            </a:r>
          </a:p>
          <a:p>
            <a:pPr eaLnBrk="1" hangingPunct="1">
              <a:buFontTx/>
              <a:buNone/>
            </a:pPr>
            <a:r>
              <a:rPr lang="zh-CN" altLang="en-US" sz="1000" b="1"/>
              <a:t> </a:t>
            </a:r>
          </a:p>
          <a:p>
            <a:pPr eaLnBrk="1" hangingPunct="1">
              <a:buFontTx/>
              <a:buNone/>
            </a:pPr>
            <a:r>
              <a:rPr lang="zh-CN" altLang="en-US" sz="2400" b="1">
                <a:solidFill>
                  <a:schemeClr val="hlink"/>
                </a:solidFill>
              </a:rPr>
              <a:t>      </a:t>
            </a:r>
            <a:r>
              <a:rPr lang="en-US" altLang="zh-CN" sz="2400" b="1">
                <a:solidFill>
                  <a:schemeClr val="hlink"/>
                </a:solidFill>
              </a:rPr>
              <a:t>2.  </a:t>
            </a:r>
            <a:r>
              <a:rPr lang="zh-CN" altLang="en-US" sz="2400" b="1">
                <a:solidFill>
                  <a:schemeClr val="hlink"/>
                </a:solidFill>
              </a:rPr>
              <a:t>存储管理</a:t>
            </a:r>
          </a:p>
          <a:p>
            <a:pPr eaLnBrk="1" hangingPunct="1">
              <a:buFontTx/>
              <a:buNone/>
            </a:pPr>
            <a:r>
              <a:rPr lang="zh-CN" altLang="en-US" sz="2400" b="1">
                <a:solidFill>
                  <a:srgbClr val="0099FF"/>
                </a:solidFill>
              </a:rPr>
              <a:t>           </a:t>
            </a:r>
            <a:r>
              <a:rPr lang="zh-CN" altLang="en-US" sz="2400" b="1">
                <a:solidFill>
                  <a:schemeClr val="tx2"/>
                </a:solidFill>
              </a:rPr>
              <a:t>管理内存和外存资源，但主要是指内存管理</a:t>
            </a:r>
          </a:p>
          <a:p>
            <a:pPr eaLnBrk="1" hangingPunct="1">
              <a:buFontTx/>
              <a:buNone/>
            </a:pPr>
            <a:r>
              <a:rPr lang="zh-CN" altLang="en-US" sz="1000" b="1">
                <a:solidFill>
                  <a:schemeClr val="tx2"/>
                </a:solidFill>
              </a:rPr>
              <a:t>           </a:t>
            </a:r>
          </a:p>
          <a:p>
            <a:pPr eaLnBrk="1" hangingPunct="1">
              <a:buFontTx/>
              <a:buNone/>
            </a:pPr>
            <a:r>
              <a:rPr lang="zh-CN" altLang="en-US" sz="2400" b="1">
                <a:solidFill>
                  <a:schemeClr val="tx2"/>
                </a:solidFill>
              </a:rPr>
              <a:t>           </a:t>
            </a:r>
            <a:r>
              <a:rPr lang="zh-CN" altLang="en-US" sz="2400" b="1">
                <a:solidFill>
                  <a:srgbClr val="993300"/>
                </a:solidFill>
              </a:rPr>
              <a:t>解决多程序共享内存遇到的问题：</a:t>
            </a:r>
          </a:p>
          <a:p>
            <a:pPr lvl="2" eaLnBrk="1" hangingPunct="1">
              <a:buClr>
                <a:srgbClr val="CC0000"/>
              </a:buClr>
              <a:buSzPct val="80000"/>
              <a:buFont typeface="Wingdings" panose="05000000000000000000" pitchFamily="2" charset="2"/>
              <a:buChar char="l"/>
            </a:pPr>
            <a:r>
              <a:rPr lang="zh-CN" altLang="en-US" b="1">
                <a:solidFill>
                  <a:schemeClr val="tx2"/>
                </a:solidFill>
              </a:rPr>
              <a:t>为进程分配、释放内存空间；</a:t>
            </a:r>
          </a:p>
          <a:p>
            <a:pPr lvl="2" eaLnBrk="1" hangingPunct="1">
              <a:buClr>
                <a:srgbClr val="CC0000"/>
              </a:buClr>
              <a:buSzPct val="80000"/>
              <a:buFont typeface="Wingdings" panose="05000000000000000000" pitchFamily="2" charset="2"/>
              <a:buChar char="l"/>
            </a:pPr>
            <a:r>
              <a:rPr lang="zh-CN" altLang="en-US" b="1">
                <a:solidFill>
                  <a:schemeClr val="tx2"/>
                </a:solidFill>
              </a:rPr>
              <a:t>进行程序和数据隔离；</a:t>
            </a:r>
          </a:p>
          <a:p>
            <a:pPr lvl="2" eaLnBrk="1" hangingPunct="1">
              <a:buClr>
                <a:srgbClr val="CC0000"/>
              </a:buClr>
              <a:buSzPct val="80000"/>
              <a:buFont typeface="Wingdings" panose="05000000000000000000" pitchFamily="2" charset="2"/>
              <a:buChar char="l"/>
            </a:pPr>
            <a:r>
              <a:rPr lang="zh-CN" altLang="en-US" b="1">
                <a:solidFill>
                  <a:schemeClr val="tx2"/>
                </a:solidFill>
              </a:rPr>
              <a:t>虚拟存储器：</a:t>
            </a:r>
            <a:r>
              <a:rPr lang="zh-CN" altLang="en-US" b="1">
                <a:solidFill>
                  <a:srgbClr val="CC0000"/>
                </a:solidFill>
              </a:rPr>
              <a:t>内存、外存结合管理</a:t>
            </a:r>
          </a:p>
        </p:txBody>
      </p:sp>
      <p:sp>
        <p:nvSpPr>
          <p:cNvPr id="33798" name="Rectangle 5"/>
          <p:cNvSpPr>
            <a:spLocks noChangeArrowheads="1"/>
          </p:cNvSpPr>
          <p:nvPr/>
        </p:nvSpPr>
        <p:spPr bwMode="auto">
          <a:xfrm>
            <a:off x="1219200" y="1676400"/>
            <a:ext cx="7239000" cy="4267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TextBox 1"/>
          <p:cNvSpPr txBox="1">
            <a:spLocks noChangeArrowheads="1"/>
          </p:cNvSpPr>
          <p:nvPr/>
        </p:nvSpPr>
        <p:spPr bwMode="auto">
          <a:xfrm>
            <a:off x="2411413" y="5830888"/>
            <a:ext cx="4484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rgbClr val="FF0000"/>
                </a:solidFill>
              </a:rPr>
              <a:t>基本内存管理、虚存管理</a:t>
            </a:r>
          </a:p>
        </p:txBody>
      </p:sp>
      <p:sp>
        <p:nvSpPr>
          <p:cNvPr id="8" name="TextBox 1"/>
          <p:cNvSpPr txBox="1">
            <a:spLocks noChangeArrowheads="1"/>
          </p:cNvSpPr>
          <p:nvPr/>
        </p:nvSpPr>
        <p:spPr bwMode="auto">
          <a:xfrm>
            <a:off x="5148263" y="1504950"/>
            <a:ext cx="3870325" cy="8302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dirty="0">
                <a:solidFill>
                  <a:schemeClr val="accent6">
                    <a:lumMod val="75000"/>
                  </a:schemeClr>
                </a:solidFill>
              </a:rPr>
              <a:t>应用很大，在内存中运行？内存总是足够大吗？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7414">
                                            <p:txEl>
                                              <p:pRg st="0" end="0"/>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7414">
                                            <p:txEl>
                                              <p:pRg st="1" end="1"/>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7414">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7414">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17414">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741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741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741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74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uild="p" autoUpdateAnimBg="0" advAuto="0"/>
      <p:bldP spid="2" grpId="0"/>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2E51B09-8A10-4370-B5DF-FEF02132D2D9}" type="datetime5">
              <a:rPr lang="zh-CN" altLang="en-US" sz="1400"/>
              <a:t>2023/6/18</a:t>
            </a:fld>
            <a:endParaRPr lang="en-US" altLang="zh-CN" sz="1400"/>
          </a:p>
        </p:txBody>
      </p:sp>
      <p:sp>
        <p:nvSpPr>
          <p:cNvPr id="3584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5C88784-3F49-4F7D-B692-3A45138F5BBD}" type="slidenum">
              <a:rPr lang="en-US" altLang="zh-CN" sz="1400"/>
              <a:t>21</a:t>
            </a:fld>
            <a:endParaRPr lang="en-US" altLang="zh-CN" sz="1400"/>
          </a:p>
        </p:txBody>
      </p:sp>
      <p:sp>
        <p:nvSpPr>
          <p:cNvPr id="3584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18438" name="Rectangle 4"/>
          <p:cNvSpPr>
            <a:spLocks noGrp="1" noChangeArrowheads="1"/>
          </p:cNvSpPr>
          <p:nvPr>
            <p:ph type="body" idx="4294967295"/>
          </p:nvPr>
        </p:nvSpPr>
        <p:spPr>
          <a:xfrm>
            <a:off x="1371600" y="1752600"/>
            <a:ext cx="7010400" cy="4114800"/>
          </a:xfrm>
        </p:spPr>
        <p:txBody>
          <a:bodyPr/>
          <a:lstStyle/>
          <a:p>
            <a:pPr eaLnBrk="1" hangingPunct="1">
              <a:lnSpc>
                <a:spcPct val="80000"/>
              </a:lnSpc>
              <a:buFontTx/>
              <a:buNone/>
            </a:pPr>
            <a:r>
              <a:rPr lang="en-US" altLang="zh-CN" sz="2000" b="1" dirty="0">
                <a:solidFill>
                  <a:srgbClr val="993300"/>
                </a:solidFill>
              </a:rPr>
              <a:t>1.2.2 </a:t>
            </a:r>
            <a:r>
              <a:rPr lang="zh-CN" altLang="en-US" sz="2000" b="1" dirty="0">
                <a:solidFill>
                  <a:srgbClr val="993300"/>
                </a:solidFill>
              </a:rPr>
              <a:t>操作系统的功能</a:t>
            </a:r>
            <a:r>
              <a:rPr lang="zh-CN" altLang="en-US" sz="2000" b="1" dirty="0"/>
              <a:t>                 </a:t>
            </a:r>
          </a:p>
          <a:p>
            <a:pPr eaLnBrk="1" hangingPunct="1">
              <a:lnSpc>
                <a:spcPct val="80000"/>
              </a:lnSpc>
              <a:buFontTx/>
              <a:buNone/>
            </a:pPr>
            <a:r>
              <a:rPr lang="zh-CN" altLang="en-US" sz="800" b="1" dirty="0"/>
              <a:t> </a:t>
            </a:r>
          </a:p>
          <a:p>
            <a:pPr eaLnBrk="1" hangingPunct="1">
              <a:lnSpc>
                <a:spcPct val="90000"/>
              </a:lnSpc>
              <a:buFontTx/>
              <a:buNone/>
            </a:pPr>
            <a:r>
              <a:rPr lang="zh-CN" altLang="en-US" sz="2400" b="1" dirty="0">
                <a:solidFill>
                  <a:schemeClr val="hlink"/>
                </a:solidFill>
              </a:rPr>
              <a:t>      </a:t>
            </a:r>
            <a:r>
              <a:rPr lang="en-US" altLang="zh-CN" sz="2400" b="1" dirty="0">
                <a:solidFill>
                  <a:schemeClr val="hlink"/>
                </a:solidFill>
              </a:rPr>
              <a:t>3.  </a:t>
            </a:r>
            <a:r>
              <a:rPr lang="zh-CN" altLang="en-US" sz="2400" b="1" dirty="0">
                <a:solidFill>
                  <a:schemeClr val="hlink"/>
                </a:solidFill>
              </a:rPr>
              <a:t>文件管理</a:t>
            </a:r>
          </a:p>
          <a:p>
            <a:pPr eaLnBrk="1" hangingPunct="1">
              <a:lnSpc>
                <a:spcPct val="90000"/>
              </a:lnSpc>
              <a:buFontTx/>
              <a:buNone/>
            </a:pPr>
            <a:r>
              <a:rPr lang="zh-CN" altLang="en-US" sz="2000" b="1" dirty="0">
                <a:solidFill>
                  <a:srgbClr val="0099FF"/>
                </a:solidFill>
              </a:rPr>
              <a:t>           </a:t>
            </a:r>
            <a:r>
              <a:rPr lang="zh-CN" altLang="en-US" sz="2000" b="1" dirty="0">
                <a:solidFill>
                  <a:schemeClr val="tx2"/>
                </a:solidFill>
              </a:rPr>
              <a:t>解决大容量、“永久”存储器，即外存（磁盘、</a:t>
            </a:r>
            <a:br>
              <a:rPr lang="zh-CN" altLang="en-US" sz="2000" b="1" dirty="0">
                <a:solidFill>
                  <a:schemeClr val="tx2"/>
                </a:solidFill>
              </a:rPr>
            </a:br>
            <a:r>
              <a:rPr lang="zh-CN" altLang="en-US" sz="2000" b="1" dirty="0">
                <a:solidFill>
                  <a:schemeClr val="tx2"/>
                </a:solidFill>
              </a:rPr>
              <a:t>          、</a:t>
            </a:r>
            <a:r>
              <a:rPr lang="en-US" altLang="zh-CN" sz="2000" b="1" dirty="0">
                <a:solidFill>
                  <a:schemeClr val="tx2"/>
                </a:solidFill>
              </a:rPr>
              <a:t>u</a:t>
            </a:r>
            <a:r>
              <a:rPr lang="zh-CN" altLang="en-US" sz="2000" b="1" dirty="0">
                <a:solidFill>
                  <a:schemeClr val="tx2"/>
                </a:solidFill>
              </a:rPr>
              <a:t>盘、光盘等）的管理问题</a:t>
            </a:r>
          </a:p>
          <a:p>
            <a:pPr eaLnBrk="1" hangingPunct="1">
              <a:lnSpc>
                <a:spcPct val="90000"/>
              </a:lnSpc>
              <a:buFontTx/>
              <a:buNone/>
            </a:pPr>
            <a:r>
              <a:rPr lang="zh-CN" altLang="en-US" sz="2000" b="1" dirty="0">
                <a:solidFill>
                  <a:schemeClr val="tx2"/>
                </a:solidFill>
              </a:rPr>
              <a:t>           计算机系统中信息资源以文件形式存放           </a:t>
            </a:r>
          </a:p>
          <a:p>
            <a:pPr eaLnBrk="1" hangingPunct="1">
              <a:lnSpc>
                <a:spcPct val="90000"/>
              </a:lnSpc>
              <a:buFontTx/>
              <a:buNone/>
            </a:pPr>
            <a:r>
              <a:rPr lang="zh-CN" altLang="en-US" sz="2000" b="1" dirty="0">
                <a:solidFill>
                  <a:schemeClr val="tx2"/>
                </a:solidFill>
              </a:rPr>
              <a:t>           </a:t>
            </a:r>
            <a:r>
              <a:rPr lang="zh-CN" altLang="en-US" sz="2000" b="1" dirty="0">
                <a:solidFill>
                  <a:srgbClr val="993300"/>
                </a:solidFill>
              </a:rPr>
              <a:t>文件管理要解决的问题：</a:t>
            </a:r>
          </a:p>
          <a:p>
            <a:pPr lvl="2" eaLnBrk="1" hangingPunct="1">
              <a:lnSpc>
                <a:spcPct val="90000"/>
              </a:lnSpc>
              <a:buClr>
                <a:srgbClr val="CC0000"/>
              </a:buClr>
              <a:buSzPct val="80000"/>
              <a:buFont typeface="Wingdings" panose="05000000000000000000" pitchFamily="2" charset="2"/>
              <a:buChar char="l"/>
            </a:pPr>
            <a:r>
              <a:rPr lang="zh-CN" altLang="en-US" sz="2000" b="1" dirty="0">
                <a:solidFill>
                  <a:schemeClr val="tx2"/>
                </a:solidFill>
              </a:rPr>
              <a:t>外存的存储结构</a:t>
            </a:r>
            <a:r>
              <a:rPr lang="en-US" altLang="zh-CN" sz="2000" b="1" dirty="0">
                <a:solidFill>
                  <a:schemeClr val="tx2"/>
                </a:solidFill>
              </a:rPr>
              <a:t>-</a:t>
            </a:r>
            <a:r>
              <a:rPr lang="zh-CN" altLang="en-US" sz="2000" b="1" dirty="0">
                <a:solidFill>
                  <a:schemeClr val="tx2"/>
                </a:solidFill>
              </a:rPr>
              <a:t>文件系统格式（比如</a:t>
            </a:r>
            <a:r>
              <a:rPr lang="en-US" altLang="zh-CN" sz="2000" b="1" dirty="0">
                <a:solidFill>
                  <a:schemeClr val="tx2"/>
                </a:solidFill>
              </a:rPr>
              <a:t>FAT32</a:t>
            </a:r>
            <a:r>
              <a:rPr lang="zh-CN" altLang="en-US" sz="2000" b="1" dirty="0">
                <a:solidFill>
                  <a:schemeClr val="tx2"/>
                </a:solidFill>
              </a:rPr>
              <a:t>、</a:t>
            </a:r>
            <a:r>
              <a:rPr lang="en-US" altLang="zh-CN" sz="2000" b="1" dirty="0">
                <a:solidFill>
                  <a:schemeClr val="tx2"/>
                </a:solidFill>
              </a:rPr>
              <a:t>NTFS</a:t>
            </a:r>
            <a:r>
              <a:rPr lang="zh-CN" altLang="en-US" sz="2000" b="1" dirty="0">
                <a:solidFill>
                  <a:schemeClr val="tx2"/>
                </a:solidFill>
              </a:rPr>
              <a:t>，</a:t>
            </a:r>
            <a:r>
              <a:rPr lang="en-US" altLang="zh-CN" sz="2000" b="1" dirty="0">
                <a:solidFill>
                  <a:schemeClr val="tx2"/>
                </a:solidFill>
              </a:rPr>
              <a:t>ext2/ext3</a:t>
            </a:r>
            <a:r>
              <a:rPr lang="zh-CN" altLang="en-US" sz="2000" b="1" dirty="0">
                <a:solidFill>
                  <a:schemeClr val="tx2"/>
                </a:solidFill>
              </a:rPr>
              <a:t>等）</a:t>
            </a:r>
            <a:endParaRPr lang="en-US" altLang="zh-CN" sz="2000" b="1" dirty="0">
              <a:solidFill>
                <a:schemeClr val="tx2"/>
              </a:solidFill>
            </a:endParaRPr>
          </a:p>
          <a:p>
            <a:pPr lvl="2" eaLnBrk="1" hangingPunct="1">
              <a:lnSpc>
                <a:spcPct val="90000"/>
              </a:lnSpc>
              <a:buClr>
                <a:srgbClr val="CC0000"/>
              </a:buClr>
              <a:buSzPct val="80000"/>
              <a:buFont typeface="Wingdings" panose="05000000000000000000" pitchFamily="2" charset="2"/>
              <a:buChar char="l"/>
            </a:pPr>
            <a:r>
              <a:rPr lang="zh-CN" altLang="en-US" sz="2000" b="1" dirty="0">
                <a:solidFill>
                  <a:schemeClr val="tx2"/>
                </a:solidFill>
              </a:rPr>
              <a:t>文件的创建、读、写、修改等</a:t>
            </a:r>
          </a:p>
          <a:p>
            <a:pPr lvl="2" eaLnBrk="1" hangingPunct="1">
              <a:lnSpc>
                <a:spcPct val="90000"/>
              </a:lnSpc>
              <a:buClr>
                <a:srgbClr val="CC0000"/>
              </a:buClr>
              <a:buSzPct val="80000"/>
              <a:buFont typeface="Wingdings" panose="05000000000000000000" pitchFamily="2" charset="2"/>
              <a:buChar char="l"/>
            </a:pPr>
            <a:r>
              <a:rPr lang="zh-CN" altLang="en-US" sz="2000" b="1" dirty="0">
                <a:solidFill>
                  <a:schemeClr val="tx2"/>
                </a:solidFill>
              </a:rPr>
              <a:t>文件系统（目录、查找、显示、权限、复制、删除、执行，备份与恢复，安全与加密等）</a:t>
            </a:r>
          </a:p>
          <a:p>
            <a:pPr lvl="2" eaLnBrk="1" hangingPunct="1">
              <a:lnSpc>
                <a:spcPct val="90000"/>
              </a:lnSpc>
              <a:buClr>
                <a:srgbClr val="CC0000"/>
              </a:buClr>
              <a:buSzPct val="80000"/>
              <a:buFont typeface="Wingdings" panose="05000000000000000000" pitchFamily="2" charset="2"/>
              <a:buChar char="l"/>
            </a:pPr>
            <a:r>
              <a:rPr lang="zh-CN" altLang="en-US" sz="2000" b="1" dirty="0">
                <a:solidFill>
                  <a:schemeClr val="tx2"/>
                </a:solidFill>
              </a:rPr>
              <a:t>磁盘调度：对磁盘访问的响应策略等</a:t>
            </a:r>
          </a:p>
          <a:p>
            <a:pPr eaLnBrk="1" hangingPunct="1">
              <a:lnSpc>
                <a:spcPct val="90000"/>
              </a:lnSpc>
              <a:buFontTx/>
              <a:buNone/>
            </a:pPr>
            <a:r>
              <a:rPr lang="zh-CN" altLang="en-US" sz="2000" b="1" dirty="0">
                <a:solidFill>
                  <a:schemeClr val="tx2"/>
                </a:solidFill>
              </a:rPr>
              <a:t>                                        </a:t>
            </a:r>
            <a:endParaRPr lang="zh-CN" altLang="en-US" sz="2000" b="1" dirty="0">
              <a:solidFill>
                <a:srgbClr val="990000"/>
              </a:solidFill>
            </a:endParaRPr>
          </a:p>
        </p:txBody>
      </p:sp>
      <p:sp>
        <p:nvSpPr>
          <p:cNvPr id="35846" name="Rectangle 5"/>
          <p:cNvSpPr>
            <a:spLocks noChangeArrowheads="1"/>
          </p:cNvSpPr>
          <p:nvPr/>
        </p:nvSpPr>
        <p:spPr bwMode="auto">
          <a:xfrm>
            <a:off x="1219200" y="1676400"/>
            <a:ext cx="7315200" cy="4267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矩形 1"/>
          <p:cNvSpPr/>
          <p:nvPr/>
        </p:nvSpPr>
        <p:spPr>
          <a:xfrm>
            <a:off x="1331595" y="5876925"/>
            <a:ext cx="7169785" cy="3987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b="1" dirty="0">
                <a:solidFill>
                  <a:schemeClr val="accent6">
                    <a:lumMod val="75000"/>
                  </a:schemeClr>
                </a:solidFill>
                <a:highlight>
                  <a:srgbClr val="FFFF00"/>
                </a:highlight>
              </a:rPr>
              <a:t>引申</a:t>
            </a:r>
            <a:r>
              <a:rPr lang="en-US" altLang="zh-CN" sz="2000" b="1" dirty="0">
                <a:solidFill>
                  <a:schemeClr val="accent6">
                    <a:lumMod val="75000"/>
                  </a:schemeClr>
                </a:solidFill>
              </a:rPr>
              <a:t>-</a:t>
            </a:r>
            <a:r>
              <a:rPr lang="zh-CN" altLang="en-US" sz="2000" b="1" dirty="0">
                <a:solidFill>
                  <a:schemeClr val="accent6">
                    <a:lumMod val="75000"/>
                  </a:schemeClr>
                </a:solidFill>
              </a:rPr>
              <a:t>文件系统：单机文件系统，分布式文件系统比如</a:t>
            </a:r>
            <a:r>
              <a:rPr lang="en-US" altLang="zh-CN" sz="2000" b="1" dirty="0" err="1">
                <a:solidFill>
                  <a:schemeClr val="accent6">
                    <a:lumMod val="75000"/>
                  </a:schemeClr>
                </a:solidFill>
              </a:rPr>
              <a:t>hadoop</a:t>
            </a:r>
            <a:endParaRPr lang="zh-CN" altLang="en-US" sz="2000"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43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843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843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843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8438">
                                            <p:txEl>
                                              <p:pRg st="10" end="1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38">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438">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8438">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438">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438">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advAuto="0"/>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B487FBB-461F-4A23-8C8B-43E6F6635BB2}" type="datetime5">
              <a:rPr lang="zh-CN" altLang="en-US" sz="1400"/>
              <a:t>2023/6/18</a:t>
            </a:fld>
            <a:endParaRPr lang="en-US" altLang="zh-CN" sz="1400"/>
          </a:p>
        </p:txBody>
      </p:sp>
      <p:sp>
        <p:nvSpPr>
          <p:cNvPr id="3789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79A2FE1-1761-426D-8BB7-2BE277152D0D}" type="slidenum">
              <a:rPr lang="en-US" altLang="zh-CN" sz="1400"/>
              <a:t>22</a:t>
            </a:fld>
            <a:endParaRPr lang="en-US" altLang="zh-CN" sz="1400"/>
          </a:p>
        </p:txBody>
      </p:sp>
      <p:sp>
        <p:nvSpPr>
          <p:cNvPr id="3789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20486" name="Rectangle 4"/>
          <p:cNvSpPr>
            <a:spLocks noGrp="1" noChangeArrowheads="1"/>
          </p:cNvSpPr>
          <p:nvPr>
            <p:ph type="body" idx="4294967295"/>
          </p:nvPr>
        </p:nvSpPr>
        <p:spPr>
          <a:xfrm>
            <a:off x="1371600" y="2057400"/>
            <a:ext cx="7010400" cy="4114800"/>
          </a:xfrm>
        </p:spPr>
        <p:txBody>
          <a:bodyPr/>
          <a:lstStyle/>
          <a:p>
            <a:pPr eaLnBrk="1" hangingPunct="1">
              <a:buFontTx/>
              <a:buNone/>
            </a:pPr>
            <a:r>
              <a:rPr lang="en-US" altLang="zh-CN" sz="2800" b="1">
                <a:solidFill>
                  <a:srgbClr val="993300"/>
                </a:solidFill>
              </a:rPr>
              <a:t>1.2.2 </a:t>
            </a:r>
            <a:r>
              <a:rPr lang="zh-CN" altLang="en-US" sz="2800" b="1">
                <a:solidFill>
                  <a:srgbClr val="993300"/>
                </a:solidFill>
              </a:rPr>
              <a:t>操作系统的功能</a:t>
            </a:r>
            <a:r>
              <a:rPr lang="zh-CN" altLang="en-US" sz="2800" b="1"/>
              <a:t>                 </a:t>
            </a:r>
          </a:p>
          <a:p>
            <a:pPr eaLnBrk="1" hangingPunct="1">
              <a:buFontTx/>
              <a:buNone/>
            </a:pPr>
            <a:endParaRPr lang="en-US" altLang="zh-CN" sz="2800" b="1"/>
          </a:p>
          <a:p>
            <a:pPr eaLnBrk="1" hangingPunct="1">
              <a:buFontTx/>
              <a:buNone/>
            </a:pPr>
            <a:r>
              <a:rPr lang="en-US" altLang="zh-CN" sz="2400" b="1">
                <a:solidFill>
                  <a:schemeClr val="hlink"/>
                </a:solidFill>
              </a:rPr>
              <a:t>4.  </a:t>
            </a:r>
            <a:r>
              <a:rPr lang="zh-CN" altLang="en-US" sz="2400" b="1">
                <a:solidFill>
                  <a:schemeClr val="hlink"/>
                </a:solidFill>
              </a:rPr>
              <a:t>设备管理：设备标准化抽象、</a:t>
            </a:r>
            <a:r>
              <a:rPr lang="en-US" altLang="zh-CN" sz="2400" b="1">
                <a:solidFill>
                  <a:schemeClr val="hlink"/>
                </a:solidFill>
              </a:rPr>
              <a:t>IO</a:t>
            </a:r>
            <a:r>
              <a:rPr lang="zh-CN" altLang="en-US" sz="2400" b="1">
                <a:solidFill>
                  <a:schemeClr val="hlink"/>
                </a:solidFill>
              </a:rPr>
              <a:t>调度、驱动框架等</a:t>
            </a:r>
          </a:p>
          <a:p>
            <a:pPr eaLnBrk="1" hangingPunct="1">
              <a:buFontTx/>
              <a:buNone/>
            </a:pPr>
            <a:r>
              <a:rPr lang="zh-CN" altLang="en-US" sz="2400" b="1">
                <a:solidFill>
                  <a:srgbClr val="0099FF"/>
                </a:solidFill>
              </a:rPr>
              <a:t>           </a:t>
            </a:r>
            <a:r>
              <a:rPr lang="zh-CN" altLang="en-US" sz="2400" b="1">
                <a:solidFill>
                  <a:schemeClr val="tx2"/>
                </a:solidFill>
              </a:rPr>
              <a:t>管理所有</a:t>
            </a:r>
            <a:r>
              <a:rPr lang="en-US" altLang="zh-CN" sz="2400" b="1">
                <a:solidFill>
                  <a:schemeClr val="tx2"/>
                </a:solidFill>
              </a:rPr>
              <a:t>I/O</a:t>
            </a:r>
            <a:r>
              <a:rPr lang="zh-CN" altLang="en-US" sz="2400" b="1">
                <a:solidFill>
                  <a:schemeClr val="tx2"/>
                </a:solidFill>
              </a:rPr>
              <a:t>设备，包括设备控制器等。</a:t>
            </a:r>
          </a:p>
          <a:p>
            <a:pPr eaLnBrk="1" hangingPunct="1">
              <a:buFontTx/>
              <a:buNone/>
            </a:pPr>
            <a:r>
              <a:rPr lang="zh-CN" altLang="en-US" sz="2400" b="1">
                <a:solidFill>
                  <a:schemeClr val="tx2"/>
                </a:solidFill>
              </a:rPr>
              <a:t>            如</a:t>
            </a:r>
            <a:r>
              <a:rPr lang="en-US" altLang="zh-CN" sz="2400" b="1">
                <a:solidFill>
                  <a:schemeClr val="tx2"/>
                </a:solidFill>
              </a:rPr>
              <a:t>Printer</a:t>
            </a:r>
            <a:r>
              <a:rPr lang="zh-CN" altLang="en-US" sz="2400" b="1">
                <a:solidFill>
                  <a:schemeClr val="tx2"/>
                </a:solidFill>
              </a:rPr>
              <a:t>，</a:t>
            </a:r>
            <a:r>
              <a:rPr lang="en-US" altLang="zh-CN" sz="2400" b="1">
                <a:solidFill>
                  <a:schemeClr val="tx2"/>
                </a:solidFill>
              </a:rPr>
              <a:t>Keyboard</a:t>
            </a:r>
            <a:r>
              <a:rPr lang="zh-CN" altLang="en-US" sz="2400" b="1">
                <a:solidFill>
                  <a:schemeClr val="tx2"/>
                </a:solidFill>
              </a:rPr>
              <a:t>，</a:t>
            </a:r>
            <a:r>
              <a:rPr lang="en-US" altLang="zh-CN" sz="2400" b="1">
                <a:solidFill>
                  <a:schemeClr val="tx2"/>
                </a:solidFill>
              </a:rPr>
              <a:t>Mouse …</a:t>
            </a:r>
          </a:p>
          <a:p>
            <a:pPr eaLnBrk="1" hangingPunct="1">
              <a:buFontTx/>
              <a:buNone/>
            </a:pPr>
            <a:r>
              <a:rPr lang="en-US" altLang="zh-CN" sz="2400" b="1">
                <a:solidFill>
                  <a:schemeClr val="tx2"/>
                </a:solidFill>
              </a:rPr>
              <a:t>                </a:t>
            </a:r>
            <a:r>
              <a:rPr lang="zh-CN" altLang="en-US" sz="2400" b="1">
                <a:solidFill>
                  <a:schemeClr val="tx2"/>
                </a:solidFill>
              </a:rPr>
              <a:t>显示卡，</a:t>
            </a:r>
            <a:r>
              <a:rPr lang="en-US" altLang="zh-CN" sz="2400" b="1">
                <a:solidFill>
                  <a:schemeClr val="tx2"/>
                </a:solidFill>
              </a:rPr>
              <a:t>USB</a:t>
            </a:r>
            <a:r>
              <a:rPr lang="zh-CN" altLang="en-US" sz="2400" b="1">
                <a:solidFill>
                  <a:schemeClr val="tx2"/>
                </a:solidFill>
              </a:rPr>
              <a:t>接口 </a:t>
            </a:r>
            <a:r>
              <a:rPr lang="en-US" altLang="zh-CN" sz="2400" b="1">
                <a:solidFill>
                  <a:schemeClr val="tx2"/>
                </a:solidFill>
              </a:rPr>
              <a:t>…</a:t>
            </a:r>
          </a:p>
          <a:p>
            <a:pPr eaLnBrk="1" hangingPunct="1">
              <a:buFontTx/>
              <a:buNone/>
            </a:pPr>
            <a:endParaRPr lang="en-US" altLang="zh-CN" sz="2400" b="1">
              <a:solidFill>
                <a:schemeClr val="tx2"/>
              </a:solidFill>
            </a:endParaRPr>
          </a:p>
          <a:p>
            <a:pPr eaLnBrk="1" hangingPunct="1">
              <a:buFontTx/>
              <a:buNone/>
            </a:pPr>
            <a:r>
              <a:rPr lang="en-US" altLang="zh-CN" sz="2800">
                <a:solidFill>
                  <a:schemeClr val="tx2"/>
                </a:solidFill>
              </a:rPr>
              <a:t>      </a:t>
            </a:r>
          </a:p>
        </p:txBody>
      </p:sp>
      <p:sp>
        <p:nvSpPr>
          <p:cNvPr id="37894" name="Rectangle 5"/>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48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486">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486">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486">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0486">
                                            <p:txEl>
                                              <p:pRg st="5" end="5"/>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04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9AFBCB7-7818-4BFD-95E2-ABB9EC8DF0DD}" type="datetime5">
              <a:rPr lang="zh-CN" altLang="en-US" sz="1400"/>
              <a:t>2023/6/18</a:t>
            </a:fld>
            <a:endParaRPr lang="en-US" altLang="zh-CN" sz="1400"/>
          </a:p>
        </p:txBody>
      </p:sp>
      <p:sp>
        <p:nvSpPr>
          <p:cNvPr id="3993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1CACBE38-BB43-4C7B-9A7C-D49AD22E0372}" type="slidenum">
              <a:rPr lang="en-US" altLang="zh-CN" sz="1400"/>
              <a:t>23</a:t>
            </a:fld>
            <a:endParaRPr lang="en-US" altLang="zh-CN" sz="1400"/>
          </a:p>
        </p:txBody>
      </p:sp>
      <p:sp>
        <p:nvSpPr>
          <p:cNvPr id="3994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21510" name="Rectangle 4"/>
          <p:cNvSpPr>
            <a:spLocks noGrp="1" noChangeArrowheads="1"/>
          </p:cNvSpPr>
          <p:nvPr>
            <p:ph type="body" idx="4294967295"/>
          </p:nvPr>
        </p:nvSpPr>
        <p:spPr>
          <a:xfrm>
            <a:off x="1600200" y="1905000"/>
            <a:ext cx="5867400" cy="4114800"/>
          </a:xfrm>
        </p:spPr>
        <p:txBody>
          <a:bodyPr/>
          <a:lstStyle/>
          <a:p>
            <a:pPr eaLnBrk="1" hangingPunct="1">
              <a:buFontTx/>
              <a:buNone/>
            </a:pPr>
            <a:r>
              <a:rPr lang="en-US" altLang="zh-CN" sz="2400" b="1">
                <a:solidFill>
                  <a:srgbClr val="993300"/>
                </a:solidFill>
              </a:rPr>
              <a:t>1.2.2 </a:t>
            </a:r>
            <a:r>
              <a:rPr lang="zh-CN" altLang="en-US" sz="2400" b="1">
                <a:solidFill>
                  <a:srgbClr val="993300"/>
                </a:solidFill>
              </a:rPr>
              <a:t>操作系统的功能</a:t>
            </a:r>
            <a:endParaRPr lang="zh-CN" altLang="en-US" sz="2400" b="1"/>
          </a:p>
          <a:p>
            <a:pPr eaLnBrk="1" hangingPunct="1">
              <a:buFontTx/>
              <a:buNone/>
            </a:pPr>
            <a:r>
              <a:rPr lang="zh-CN" altLang="en-US" sz="800" b="1"/>
              <a:t>   </a:t>
            </a:r>
          </a:p>
          <a:p>
            <a:pPr eaLnBrk="1" hangingPunct="1">
              <a:buFontTx/>
              <a:buNone/>
            </a:pPr>
            <a:r>
              <a:rPr lang="zh-CN" altLang="en-US" sz="2400" b="1"/>
              <a:t>          需要说明的问题：</a:t>
            </a:r>
          </a:p>
          <a:p>
            <a:pPr eaLnBrk="1" hangingPunct="1">
              <a:buFontTx/>
              <a:buNone/>
            </a:pPr>
            <a:r>
              <a:rPr lang="zh-CN" altLang="en-US" sz="800" b="1"/>
              <a:t> </a:t>
            </a:r>
          </a:p>
          <a:p>
            <a:pPr eaLnBrk="1" hangingPunct="1">
              <a:buFontTx/>
              <a:buNone/>
            </a:pPr>
            <a:r>
              <a:rPr lang="zh-CN" altLang="en-US" sz="2400" b="1"/>
              <a:t>          </a:t>
            </a:r>
            <a:r>
              <a:rPr lang="en-US" altLang="zh-CN" sz="2400" b="1"/>
              <a:t>1.  </a:t>
            </a:r>
            <a:r>
              <a:rPr lang="zh-CN" altLang="en-US" sz="2400" b="1"/>
              <a:t>除上述管理以外，</a:t>
            </a:r>
            <a:r>
              <a:rPr lang="en-US" altLang="zh-CN" sz="2400" b="1"/>
              <a:t>OS</a:t>
            </a:r>
            <a:r>
              <a:rPr lang="zh-CN" altLang="en-US" sz="2400" b="1"/>
              <a:t>还要具备中</a:t>
            </a:r>
          </a:p>
          <a:p>
            <a:pPr eaLnBrk="1" hangingPunct="1">
              <a:buFontTx/>
              <a:buNone/>
            </a:pPr>
            <a:r>
              <a:rPr lang="zh-CN" altLang="en-US" sz="2400" b="1"/>
              <a:t>               断处理、错误处理等功能</a:t>
            </a:r>
          </a:p>
          <a:p>
            <a:pPr eaLnBrk="1" hangingPunct="1">
              <a:buFontTx/>
              <a:buNone/>
            </a:pPr>
            <a:r>
              <a:rPr lang="zh-CN" altLang="en-US" sz="2400" b="1">
                <a:solidFill>
                  <a:srgbClr val="0099FF"/>
                </a:solidFill>
              </a:rPr>
              <a:t>          </a:t>
            </a:r>
            <a:r>
              <a:rPr lang="en-US" altLang="zh-CN" sz="2400" b="1">
                <a:solidFill>
                  <a:srgbClr val="0099FF"/>
                </a:solidFill>
              </a:rPr>
              <a:t>2.  </a:t>
            </a:r>
            <a:r>
              <a:rPr lang="zh-CN" altLang="en-US" sz="2400" b="1">
                <a:solidFill>
                  <a:srgbClr val="0099FF"/>
                </a:solidFill>
              </a:rPr>
              <a:t>上述的</a:t>
            </a:r>
            <a:r>
              <a:rPr lang="en-US" altLang="zh-CN" sz="2400" b="1">
                <a:solidFill>
                  <a:srgbClr val="0099FF"/>
                </a:solidFill>
              </a:rPr>
              <a:t>OS</a:t>
            </a:r>
            <a:r>
              <a:rPr lang="zh-CN" altLang="en-US" sz="2400" b="1">
                <a:solidFill>
                  <a:srgbClr val="0099FF"/>
                </a:solidFill>
              </a:rPr>
              <a:t>功能并非完全独立，而</a:t>
            </a:r>
          </a:p>
          <a:p>
            <a:pPr eaLnBrk="1" hangingPunct="1">
              <a:buFontTx/>
              <a:buNone/>
            </a:pPr>
            <a:r>
              <a:rPr lang="zh-CN" altLang="en-US" sz="2400" b="1">
                <a:solidFill>
                  <a:srgbClr val="0099FF"/>
                </a:solidFill>
              </a:rPr>
              <a:t>               是互相依赖的关系</a:t>
            </a:r>
            <a:endParaRPr lang="zh-CN" altLang="en-US" sz="2400" b="1"/>
          </a:p>
        </p:txBody>
      </p:sp>
      <p:sp>
        <p:nvSpPr>
          <p:cNvPr id="39942" name="Rectangle 5"/>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51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51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151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151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151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151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151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15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B99D2FF-F4AE-4D97-B1AC-CD8CA1293ED7}" type="datetime5">
              <a:rPr lang="zh-CN" altLang="en-US" sz="1400"/>
              <a:t>2023/6/18</a:t>
            </a:fld>
            <a:endParaRPr lang="en-US" altLang="zh-CN" sz="1400"/>
          </a:p>
        </p:txBody>
      </p:sp>
      <p:sp>
        <p:nvSpPr>
          <p:cNvPr id="4198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5C3DCBE5-466B-4E88-92B2-29E9B5342A8C}" type="slidenum">
              <a:rPr lang="en-US" altLang="zh-CN" sz="1400"/>
              <a:t>24</a:t>
            </a:fld>
            <a:endParaRPr lang="en-US" altLang="zh-CN" sz="1400"/>
          </a:p>
        </p:txBody>
      </p:sp>
      <p:sp>
        <p:nvSpPr>
          <p:cNvPr id="4198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1.2  </a:t>
            </a:r>
            <a:r>
              <a:rPr lang="zh-CN" altLang="en-US" sz="2000" b="1">
                <a:solidFill>
                  <a:schemeClr val="tx1"/>
                </a:solidFill>
              </a:rPr>
              <a:t>操作系统的目标和功能</a:t>
            </a:r>
            <a:endParaRPr lang="zh-CN" altLang="en-US" sz="2400" i="1">
              <a:solidFill>
                <a:srgbClr val="6600FF"/>
              </a:solidFill>
            </a:endParaRPr>
          </a:p>
        </p:txBody>
      </p:sp>
      <p:sp>
        <p:nvSpPr>
          <p:cNvPr id="21510" name="Rectangle 4"/>
          <p:cNvSpPr>
            <a:spLocks noGrp="1" noChangeArrowheads="1"/>
          </p:cNvSpPr>
          <p:nvPr>
            <p:ph type="body" idx="4294967295"/>
          </p:nvPr>
        </p:nvSpPr>
        <p:spPr>
          <a:xfrm>
            <a:off x="1187450" y="1628775"/>
            <a:ext cx="7004050" cy="4114800"/>
          </a:xfrm>
        </p:spPr>
        <p:txBody>
          <a:bodyPr/>
          <a:lstStyle/>
          <a:p>
            <a:pPr eaLnBrk="1" hangingPunct="1">
              <a:buFontTx/>
              <a:buNone/>
            </a:pPr>
            <a:r>
              <a:rPr lang="zh-CN" altLang="en-US" sz="2400" b="1">
                <a:solidFill>
                  <a:srgbClr val="FF0000"/>
                </a:solidFill>
              </a:rPr>
              <a:t>一个小问题</a:t>
            </a:r>
            <a:endParaRPr lang="en-US" altLang="zh-CN" sz="2400" b="1">
              <a:solidFill>
                <a:srgbClr val="FF0000"/>
              </a:solidFill>
            </a:endParaRPr>
          </a:p>
          <a:p>
            <a:pPr eaLnBrk="1" hangingPunct="1">
              <a:buFontTx/>
              <a:buNone/>
            </a:pPr>
            <a:r>
              <a:rPr lang="zh-CN" altLang="en-US" sz="2400" b="1"/>
              <a:t>操作系统可以为我们管理硬件资源，并为我们提供各种服务和相应接口！</a:t>
            </a:r>
            <a:endParaRPr lang="en-US" altLang="zh-CN" sz="2400" b="1"/>
          </a:p>
          <a:p>
            <a:pPr eaLnBrk="1" hangingPunct="1">
              <a:buFontTx/>
              <a:buNone/>
            </a:pPr>
            <a:r>
              <a:rPr lang="zh-CN" altLang="en-US" sz="2400" b="1">
                <a:solidFill>
                  <a:srgbClr val="FF0000"/>
                </a:solidFill>
              </a:rPr>
              <a:t>操作系统本身也耗时占资源的！！</a:t>
            </a:r>
          </a:p>
          <a:p>
            <a:pPr eaLnBrk="1" hangingPunct="1">
              <a:buFontTx/>
              <a:buNone/>
            </a:pPr>
            <a:endParaRPr lang="en-US" altLang="zh-CN" sz="2400" b="1"/>
          </a:p>
          <a:p>
            <a:pPr eaLnBrk="1" hangingPunct="1">
              <a:buFontTx/>
              <a:buNone/>
            </a:pPr>
            <a:r>
              <a:rPr lang="zh-CN" altLang="en-US" sz="2400" b="1">
                <a:solidFill>
                  <a:srgbClr val="FF0000"/>
                </a:solidFill>
              </a:rPr>
              <a:t>现在是不是所有应用都要依赖操作系统呢？能否不用操作系统呢？</a:t>
            </a:r>
          </a:p>
        </p:txBody>
      </p:sp>
      <p:sp>
        <p:nvSpPr>
          <p:cNvPr id="41990" name="Rectangle 5"/>
          <p:cNvSpPr>
            <a:spLocks noChangeArrowheads="1"/>
          </p:cNvSpPr>
          <p:nvPr/>
        </p:nvSpPr>
        <p:spPr bwMode="auto">
          <a:xfrm>
            <a:off x="1043940" y="1676400"/>
            <a:ext cx="7663815"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51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51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151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15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378196E-41C3-4B0C-9CD9-D63430A6DC97}" type="datetime5">
              <a:rPr lang="zh-CN" altLang="en-US" sz="1400"/>
              <a:t>2023/6/18</a:t>
            </a:fld>
            <a:endParaRPr lang="en-US" altLang="zh-CN" sz="1400"/>
          </a:p>
        </p:txBody>
      </p:sp>
      <p:sp>
        <p:nvSpPr>
          <p:cNvPr id="4301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85D2541-1CE3-4D77-86F1-4D1CD2560E1A}" type="slidenum">
              <a:rPr lang="en-US" altLang="zh-CN" sz="1400"/>
              <a:t>25</a:t>
            </a:fld>
            <a:endParaRPr lang="en-US" altLang="zh-CN" sz="1400"/>
          </a:p>
        </p:txBody>
      </p:sp>
      <p:sp>
        <p:nvSpPr>
          <p:cNvPr id="4301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2534" name="Rectangle 4"/>
          <p:cNvSpPr>
            <a:spLocks noGrp="1" noChangeArrowheads="1"/>
          </p:cNvSpPr>
          <p:nvPr>
            <p:ph type="body" idx="4294967295"/>
          </p:nvPr>
        </p:nvSpPr>
        <p:spPr>
          <a:xfrm>
            <a:off x="2057400" y="1905000"/>
            <a:ext cx="5394325" cy="4659313"/>
          </a:xfrm>
        </p:spPr>
        <p:txBody>
          <a:bodyPr/>
          <a:lstStyle/>
          <a:p>
            <a:pPr eaLnBrk="1" hangingPunct="1">
              <a:buFontTx/>
              <a:buNone/>
            </a:pPr>
            <a:r>
              <a:rPr lang="en-US" altLang="zh-CN" sz="2400" b="1" dirty="0">
                <a:solidFill>
                  <a:srgbClr val="993300"/>
                </a:solidFill>
              </a:rPr>
              <a:t>1.3.1 </a:t>
            </a:r>
            <a:r>
              <a:rPr lang="zh-CN" altLang="en-US" sz="2400" b="1" dirty="0">
                <a:solidFill>
                  <a:srgbClr val="993300"/>
                </a:solidFill>
              </a:rPr>
              <a:t>操作系统的发展</a:t>
            </a:r>
            <a:r>
              <a:rPr lang="zh-CN" altLang="en-US" sz="2400" b="1" dirty="0"/>
              <a:t>                 </a:t>
            </a:r>
          </a:p>
          <a:p>
            <a:pPr eaLnBrk="1" hangingPunct="1">
              <a:buFontTx/>
              <a:buNone/>
            </a:pPr>
            <a:r>
              <a:rPr lang="zh-CN" altLang="en-US" sz="2400" b="1" dirty="0"/>
              <a:t>        </a:t>
            </a:r>
            <a:r>
              <a:rPr lang="en-US" altLang="zh-CN" sz="2400" b="1" dirty="0"/>
              <a:t>1.  </a:t>
            </a:r>
            <a:r>
              <a:rPr lang="zh-CN" altLang="en-US" sz="2400" b="1" dirty="0"/>
              <a:t>手工操作</a:t>
            </a:r>
          </a:p>
          <a:p>
            <a:pPr eaLnBrk="1" hangingPunct="1">
              <a:buFontTx/>
              <a:buNone/>
            </a:pPr>
            <a:r>
              <a:rPr lang="zh-CN" altLang="en-US" sz="2400" b="1" dirty="0">
                <a:solidFill>
                  <a:srgbClr val="0099FF"/>
                </a:solidFill>
              </a:rPr>
              <a:t>        </a:t>
            </a:r>
            <a:r>
              <a:rPr lang="en-US" altLang="zh-CN" sz="2400" b="1" dirty="0">
                <a:solidFill>
                  <a:srgbClr val="0099FF"/>
                </a:solidFill>
              </a:rPr>
              <a:t>2.  </a:t>
            </a:r>
            <a:r>
              <a:rPr lang="zh-CN" altLang="en-US" sz="2400" b="1" dirty="0">
                <a:solidFill>
                  <a:srgbClr val="0099FF"/>
                </a:solidFill>
              </a:rPr>
              <a:t>简单批处理系统</a:t>
            </a:r>
          </a:p>
          <a:p>
            <a:pPr eaLnBrk="1" hangingPunct="1">
              <a:buFontTx/>
              <a:buNone/>
            </a:pPr>
            <a:r>
              <a:rPr lang="zh-CN" altLang="en-US" sz="2400" b="1" dirty="0"/>
              <a:t>        </a:t>
            </a:r>
            <a:r>
              <a:rPr lang="en-US" altLang="zh-CN" sz="2400" b="1" dirty="0"/>
              <a:t>3.  </a:t>
            </a:r>
            <a:r>
              <a:rPr lang="zh-CN" altLang="en-US" sz="2400" b="1" dirty="0"/>
              <a:t>多道程序批处理系统</a:t>
            </a:r>
          </a:p>
          <a:p>
            <a:pPr eaLnBrk="1" hangingPunct="1">
              <a:buFontTx/>
              <a:buNone/>
            </a:pPr>
            <a:r>
              <a:rPr lang="zh-CN" altLang="en-US" sz="2400" b="1" dirty="0">
                <a:solidFill>
                  <a:srgbClr val="0099FF"/>
                </a:solidFill>
              </a:rPr>
              <a:t>        </a:t>
            </a:r>
            <a:r>
              <a:rPr lang="en-US" altLang="zh-CN" sz="2400" b="1" dirty="0">
                <a:solidFill>
                  <a:srgbClr val="0099FF"/>
                </a:solidFill>
              </a:rPr>
              <a:t>4.  </a:t>
            </a:r>
            <a:r>
              <a:rPr lang="zh-CN" altLang="en-US" sz="2400" b="1" dirty="0">
                <a:solidFill>
                  <a:srgbClr val="0099FF"/>
                </a:solidFill>
              </a:rPr>
              <a:t>分时系统</a:t>
            </a:r>
          </a:p>
          <a:p>
            <a:pPr eaLnBrk="1" hangingPunct="1">
              <a:buFontTx/>
              <a:buNone/>
            </a:pPr>
            <a:r>
              <a:rPr lang="zh-CN" altLang="en-US" sz="2400" b="1" dirty="0"/>
              <a:t>        </a:t>
            </a:r>
            <a:r>
              <a:rPr lang="en-US" altLang="zh-CN" sz="2400" b="1" dirty="0"/>
              <a:t>5.  UNIX</a:t>
            </a:r>
          </a:p>
          <a:p>
            <a:pPr eaLnBrk="1" hangingPunct="1">
              <a:buFontTx/>
              <a:buNone/>
            </a:pPr>
            <a:r>
              <a:rPr lang="en-US" altLang="zh-CN" sz="2400" b="1" dirty="0">
                <a:solidFill>
                  <a:srgbClr val="0099FF"/>
                </a:solidFill>
              </a:rPr>
              <a:t>        6.  DOS</a:t>
            </a:r>
            <a:r>
              <a:rPr lang="zh-CN" altLang="en-US" sz="2400" b="1" dirty="0">
                <a:solidFill>
                  <a:srgbClr val="0099FF"/>
                </a:solidFill>
              </a:rPr>
              <a:t>、</a:t>
            </a:r>
            <a:r>
              <a:rPr lang="en-US" altLang="zh-CN" sz="2400" b="1" dirty="0">
                <a:solidFill>
                  <a:srgbClr val="0099FF"/>
                </a:solidFill>
              </a:rPr>
              <a:t>Windows</a:t>
            </a:r>
          </a:p>
          <a:p>
            <a:pPr eaLnBrk="1" hangingPunct="1">
              <a:buFontTx/>
              <a:buNone/>
            </a:pPr>
            <a:r>
              <a:rPr lang="en-US" altLang="zh-CN" sz="2400" b="1" dirty="0">
                <a:solidFill>
                  <a:srgbClr val="990000"/>
                </a:solidFill>
              </a:rPr>
              <a:t>        7.  Linux</a:t>
            </a:r>
          </a:p>
          <a:p>
            <a:pPr eaLnBrk="1" hangingPunct="1">
              <a:buFontTx/>
              <a:buNone/>
            </a:pPr>
            <a:r>
              <a:rPr lang="en-US" altLang="zh-CN" sz="2400" b="1" dirty="0">
                <a:solidFill>
                  <a:srgbClr val="990000"/>
                </a:solidFill>
              </a:rPr>
              <a:t>        8.</a:t>
            </a:r>
            <a:r>
              <a:rPr lang="zh-CN" altLang="en-US" sz="2400" b="1" dirty="0">
                <a:solidFill>
                  <a:srgbClr val="990000"/>
                </a:solidFill>
              </a:rPr>
              <a:t>移动</a:t>
            </a:r>
            <a:endParaRPr lang="en-US" altLang="zh-CN" sz="2400" b="1" dirty="0">
              <a:solidFill>
                <a:srgbClr val="990000"/>
              </a:solidFill>
            </a:endParaRPr>
          </a:p>
          <a:p>
            <a:pPr eaLnBrk="1" hangingPunct="1">
              <a:buFontTx/>
              <a:buNone/>
            </a:pPr>
            <a:r>
              <a:rPr lang="en-US" altLang="zh-CN" sz="2400" b="1" dirty="0">
                <a:solidFill>
                  <a:srgbClr val="990000"/>
                </a:solidFill>
              </a:rPr>
              <a:t>        9.</a:t>
            </a:r>
            <a:r>
              <a:rPr lang="zh-CN" altLang="en-US" sz="2400" b="1" dirty="0">
                <a:solidFill>
                  <a:srgbClr val="990000"/>
                </a:solidFill>
              </a:rPr>
              <a:t>分布式与云计算操作系统</a:t>
            </a:r>
            <a:endParaRPr lang="en-US" altLang="zh-CN" sz="2400" b="1" dirty="0">
              <a:solidFill>
                <a:srgbClr val="990000"/>
              </a:solidFill>
            </a:endParaRPr>
          </a:p>
        </p:txBody>
      </p:sp>
      <p:sp>
        <p:nvSpPr>
          <p:cNvPr id="43014" name="Rectangle 5"/>
          <p:cNvSpPr>
            <a:spLocks noChangeArrowheads="1"/>
          </p:cNvSpPr>
          <p:nvPr/>
        </p:nvSpPr>
        <p:spPr bwMode="auto">
          <a:xfrm>
            <a:off x="1219200" y="1676400"/>
            <a:ext cx="7010400" cy="4887913"/>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253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253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253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2534">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2534">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2534">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25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FE277DD-4794-4FCD-8E12-22058E7F50F5}" type="datetime5">
              <a:rPr lang="zh-CN" altLang="en-US" sz="1400"/>
              <a:t>2023/6/18</a:t>
            </a:fld>
            <a:endParaRPr lang="en-US" altLang="zh-CN" sz="1400"/>
          </a:p>
        </p:txBody>
      </p:sp>
      <p:sp>
        <p:nvSpPr>
          <p:cNvPr id="4403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586C7F60-B887-4CE3-BCF2-E282E4799C39}" type="slidenum">
              <a:rPr lang="en-US" altLang="zh-CN" sz="1400"/>
              <a:t>26</a:t>
            </a:fld>
            <a:endParaRPr lang="en-US" altLang="zh-CN" sz="1400"/>
          </a:p>
        </p:txBody>
      </p:sp>
      <p:sp>
        <p:nvSpPr>
          <p:cNvPr id="4403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4582" name="Rectangle 4"/>
          <p:cNvSpPr>
            <a:spLocks noGrp="1" noChangeArrowheads="1"/>
          </p:cNvSpPr>
          <p:nvPr>
            <p:ph type="body" idx="4294967295"/>
          </p:nvPr>
        </p:nvSpPr>
        <p:spPr>
          <a:xfrm>
            <a:off x="1371600" y="1752600"/>
            <a:ext cx="6858000" cy="4114800"/>
          </a:xfrm>
        </p:spPr>
        <p:txBody>
          <a:bodyPr/>
          <a:lstStyle/>
          <a:p>
            <a:pPr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2000" b="1"/>
              <a:t>                 </a:t>
            </a:r>
          </a:p>
          <a:p>
            <a:pPr eaLnBrk="1" hangingPunct="1">
              <a:buFontTx/>
              <a:buNone/>
            </a:pPr>
            <a:r>
              <a:rPr lang="zh-CN" altLang="en-US" sz="2000" b="1"/>
              <a:t>        </a:t>
            </a:r>
            <a:r>
              <a:rPr lang="en-US" altLang="zh-CN" sz="2400" b="1">
                <a:solidFill>
                  <a:srgbClr val="660066"/>
                </a:solidFill>
                <a:latin typeface="黑体" panose="02010609060101010101" pitchFamily="49" charset="-122"/>
                <a:ea typeface="黑体" panose="02010609060101010101" pitchFamily="49" charset="-122"/>
              </a:rPr>
              <a:t>1.</a:t>
            </a:r>
            <a:r>
              <a:rPr lang="zh-CN" altLang="en-US" sz="2400" b="1">
                <a:solidFill>
                  <a:srgbClr val="660066"/>
                </a:solidFill>
                <a:latin typeface="黑体" panose="02010609060101010101" pitchFamily="49" charset="-122"/>
                <a:ea typeface="黑体" panose="02010609060101010101" pitchFamily="49" charset="-122"/>
              </a:rPr>
              <a:t>手工操作 </a:t>
            </a:r>
          </a:p>
          <a:p>
            <a:pPr eaLnBrk="1" hangingPunct="1">
              <a:buFontTx/>
              <a:buNone/>
            </a:pPr>
            <a:r>
              <a:rPr lang="zh-CN" altLang="en-US" sz="2000" b="1"/>
              <a:t>         称为</a:t>
            </a:r>
            <a:r>
              <a:rPr lang="en-US" altLang="zh-CN" sz="2000" b="1"/>
              <a:t>OS</a:t>
            </a:r>
            <a:r>
              <a:rPr lang="zh-CN" altLang="en-US" sz="2000" b="1"/>
              <a:t>的史前“文明”</a:t>
            </a:r>
          </a:p>
          <a:p>
            <a:pPr eaLnBrk="1" hangingPunct="1">
              <a:buFontTx/>
              <a:buNone/>
            </a:pPr>
            <a:r>
              <a:rPr lang="zh-CN" altLang="en-US" sz="2000" b="1"/>
              <a:t>         （</a:t>
            </a:r>
            <a:r>
              <a:rPr lang="en-US" altLang="zh-CN" sz="2000" b="1"/>
              <a:t>1</a:t>
            </a:r>
            <a:r>
              <a:rPr lang="zh-CN" altLang="en-US" sz="2000" b="1"/>
              <a:t>）手工输入机器码</a:t>
            </a:r>
          </a:p>
          <a:p>
            <a:pPr eaLnBrk="1" hangingPunct="1">
              <a:buFontTx/>
              <a:buNone/>
            </a:pPr>
            <a:r>
              <a:rPr lang="zh-CN" altLang="en-US" sz="2000" b="1"/>
              <a:t>         （</a:t>
            </a:r>
            <a:r>
              <a:rPr lang="en-US" altLang="zh-CN" sz="2000" b="1"/>
              <a:t>2</a:t>
            </a:r>
            <a:r>
              <a:rPr lang="zh-CN" altLang="en-US" sz="2000" b="1"/>
              <a:t>）上世纪</a:t>
            </a:r>
            <a:r>
              <a:rPr lang="en-US" altLang="zh-CN" sz="2000" b="1">
                <a:solidFill>
                  <a:srgbClr val="CC0000"/>
                </a:solidFill>
              </a:rPr>
              <a:t>50</a:t>
            </a:r>
            <a:r>
              <a:rPr lang="zh-CN" altLang="en-US" sz="2000" b="1">
                <a:solidFill>
                  <a:srgbClr val="CC0000"/>
                </a:solidFill>
              </a:rPr>
              <a:t>年代早期</a:t>
            </a:r>
            <a:r>
              <a:rPr lang="zh-CN" altLang="en-US" sz="2000" b="1"/>
              <a:t>，出现</a:t>
            </a:r>
            <a:r>
              <a:rPr lang="zh-CN" altLang="en-US" sz="2000" b="1">
                <a:solidFill>
                  <a:srgbClr val="FF0000"/>
                </a:solidFill>
              </a:rPr>
              <a:t>卡片读入装置</a:t>
            </a:r>
            <a:r>
              <a:rPr lang="zh-CN" altLang="en-US" sz="2000" b="1"/>
              <a:t>，机器码</a:t>
            </a:r>
            <a:endParaRPr lang="en-US" altLang="zh-CN" sz="2000" b="1"/>
          </a:p>
          <a:p>
            <a:pPr eaLnBrk="1" hangingPunct="1">
              <a:buFontTx/>
              <a:buNone/>
            </a:pPr>
            <a:r>
              <a:rPr lang="en-US" altLang="zh-CN" sz="2000" b="1"/>
              <a:t>                    </a:t>
            </a:r>
            <a:r>
              <a:rPr lang="zh-CN" altLang="en-US" sz="2000" b="1"/>
              <a:t>程序通过卡片穿孔记录并输入</a:t>
            </a:r>
          </a:p>
          <a:p>
            <a:pPr eaLnBrk="1" hangingPunct="1">
              <a:buFontTx/>
              <a:buNone/>
            </a:pPr>
            <a:r>
              <a:rPr lang="zh-CN" altLang="en-US" sz="2000" b="1"/>
              <a:t>         （</a:t>
            </a:r>
            <a:r>
              <a:rPr lang="en-US" altLang="zh-CN" sz="2000" b="1"/>
              <a:t>3</a:t>
            </a:r>
            <a:r>
              <a:rPr lang="zh-CN" altLang="en-US" sz="2000" b="1"/>
              <a:t>）</a:t>
            </a:r>
            <a:r>
              <a:rPr lang="zh-CN" altLang="en-US" sz="2000" b="1">
                <a:solidFill>
                  <a:srgbClr val="FF0000"/>
                </a:solidFill>
              </a:rPr>
              <a:t>出现汇编语言及汇编编译程序</a:t>
            </a:r>
            <a:r>
              <a:rPr lang="zh-CN" altLang="en-US" sz="2000" b="1"/>
              <a:t>，及外设控制程序</a:t>
            </a:r>
          </a:p>
          <a:p>
            <a:pPr eaLnBrk="1" hangingPunct="1">
              <a:buFontTx/>
              <a:buNone/>
            </a:pPr>
            <a:endParaRPr lang="zh-CN" altLang="en-US" sz="2000" b="1">
              <a:solidFill>
                <a:srgbClr val="6600FF"/>
              </a:solidFill>
            </a:endParaRPr>
          </a:p>
          <a:p>
            <a:pPr eaLnBrk="1" hangingPunct="1">
              <a:buFontTx/>
              <a:buNone/>
            </a:pPr>
            <a:r>
              <a:rPr lang="zh-CN" altLang="en-US" sz="2000" b="1">
                <a:solidFill>
                  <a:srgbClr val="6600FF"/>
                </a:solidFill>
              </a:rPr>
              <a:t>       </a:t>
            </a:r>
            <a:r>
              <a:rPr lang="zh-CN" altLang="en-US" sz="2000" b="1">
                <a:solidFill>
                  <a:srgbClr val="CC0000"/>
                </a:solidFill>
              </a:rPr>
              <a:t>特点：</a:t>
            </a:r>
            <a:r>
              <a:rPr lang="zh-CN" altLang="en-US" sz="2000" b="1">
                <a:solidFill>
                  <a:srgbClr val="FF0000"/>
                </a:solidFill>
              </a:rPr>
              <a:t>手工操作</a:t>
            </a:r>
            <a:r>
              <a:rPr lang="zh-CN" altLang="en-US" sz="2000" b="1">
                <a:solidFill>
                  <a:schemeClr val="hlink"/>
                </a:solidFill>
              </a:rPr>
              <a:t>，独占所有资源，效率极低</a:t>
            </a:r>
          </a:p>
          <a:p>
            <a:pPr eaLnBrk="1" hangingPunct="1">
              <a:buFontTx/>
              <a:buNone/>
            </a:pPr>
            <a:r>
              <a:rPr lang="zh-CN" altLang="en-US" sz="2000" b="1">
                <a:solidFill>
                  <a:schemeClr val="hlink"/>
                </a:solidFill>
              </a:rPr>
              <a:t>                   程序员兼操作员</a:t>
            </a:r>
          </a:p>
        </p:txBody>
      </p:sp>
      <p:sp>
        <p:nvSpPr>
          <p:cNvPr id="44038" name="Rectangle 5"/>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xEl>
                                              <p:pRg st="8" end="8"/>
                                            </p:txEl>
                                          </p:spTgt>
                                        </p:tgtEl>
                                        <p:attrNameLst>
                                          <p:attrName>style.visibility</p:attrName>
                                        </p:attrNameLst>
                                      </p:cBhvr>
                                      <p:to>
                                        <p:strVal val="visible"/>
                                      </p:to>
                                    </p:set>
                                    <p:anim calcmode="lin" valueType="num">
                                      <p:cBhvr additive="base">
                                        <p:cTn id="7" dur="500" fill="hold"/>
                                        <p:tgtEl>
                                          <p:spTgt spid="2458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2">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82">
                                            <p:txEl>
                                              <p:pRg st="9" end="9"/>
                                            </p:txEl>
                                          </p:spTgt>
                                        </p:tgtEl>
                                        <p:attrNameLst>
                                          <p:attrName>style.visibility</p:attrName>
                                        </p:attrNameLst>
                                      </p:cBhvr>
                                      <p:to>
                                        <p:strVal val="visible"/>
                                      </p:to>
                                    </p:set>
                                    <p:anim calcmode="lin" valueType="num">
                                      <p:cBhvr additive="base">
                                        <p:cTn id="11" dur="500" fill="hold"/>
                                        <p:tgtEl>
                                          <p:spTgt spid="24582">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673100" y="1484313"/>
            <a:ext cx="7859713" cy="4329112"/>
          </a:xfrm>
        </p:spPr>
        <p:txBody>
          <a:bodyPr/>
          <a:lstStyle/>
          <a:p>
            <a:pPr eaLnBrk="1" hangingPunct="1">
              <a:defRPr/>
            </a:pPr>
            <a:r>
              <a:rPr lang="zh-CN" altLang="en-US" dirty="0">
                <a:effectLst>
                  <a:outerShdw blurRad="38100" dist="38100" dir="2700000" algn="tl">
                    <a:srgbClr val="C0C0C0"/>
                  </a:outerShdw>
                </a:effectLst>
              </a:rPr>
              <a:t>脱机输入</a:t>
            </a:r>
            <a:r>
              <a:rPr lang="en-US" dirty="0">
                <a:effectLst>
                  <a:outerShdw blurRad="38100" dist="38100" dir="2700000" algn="tl">
                    <a:srgbClr val="C0C0C0"/>
                  </a:outerShdw>
                </a:effectLst>
              </a:rPr>
              <a:t>/</a:t>
            </a:r>
            <a:r>
              <a:rPr lang="zh-CN" altLang="en-US" dirty="0">
                <a:effectLst>
                  <a:outerShdw blurRad="38100" dist="38100" dir="2700000" algn="tl">
                    <a:srgbClr val="C0C0C0"/>
                  </a:outerShdw>
                </a:effectLst>
              </a:rPr>
              <a:t>输出</a:t>
            </a:r>
            <a:r>
              <a:rPr lang="en-US" dirty="0">
                <a:effectLst>
                  <a:outerShdw blurRad="38100" dist="38100" dir="2700000" algn="tl">
                    <a:srgbClr val="C0C0C0"/>
                  </a:outerShdw>
                </a:effectLst>
              </a:rPr>
              <a:t>(Off-Line I/O)</a:t>
            </a:r>
            <a:r>
              <a:rPr lang="zh-CN" altLang="en-US" dirty="0">
                <a:effectLst>
                  <a:outerShdw blurRad="38100" dist="38100" dir="2700000" algn="tl">
                    <a:srgbClr val="C0C0C0"/>
                  </a:outerShdw>
                </a:effectLst>
              </a:rPr>
              <a:t>方式</a:t>
            </a:r>
          </a:p>
          <a:p>
            <a:pPr lvl="1" eaLnBrk="1" hangingPunct="1">
              <a:lnSpc>
                <a:spcPct val="110000"/>
              </a:lnSpc>
              <a:buFont typeface="Wingdings" panose="05000000000000000000" pitchFamily="2" charset="2"/>
              <a:buNone/>
              <a:defRPr/>
            </a:pPr>
            <a:r>
              <a:rPr lang="zh-CN" altLang="en-US" sz="1000" dirty="0">
                <a:solidFill>
                  <a:srgbClr val="000000"/>
                </a:solidFill>
              </a:rPr>
              <a:t>           </a:t>
            </a:r>
          </a:p>
          <a:p>
            <a:pPr lvl="1" eaLnBrk="1" hangingPunct="1">
              <a:lnSpc>
                <a:spcPct val="110000"/>
              </a:lnSpc>
              <a:buFont typeface="Wingdings" panose="05000000000000000000" pitchFamily="2" charset="2"/>
              <a:buNone/>
              <a:defRPr/>
            </a:pPr>
            <a:r>
              <a:rPr lang="zh-CN" altLang="en-US" sz="2400" dirty="0">
                <a:solidFill>
                  <a:srgbClr val="000000"/>
                </a:solidFill>
              </a:rPr>
              <a:t>            </a:t>
            </a:r>
            <a:r>
              <a:rPr lang="zh-CN" altLang="en-US" sz="2400" dirty="0">
                <a:solidFill>
                  <a:srgbClr val="000000"/>
                </a:solidFill>
                <a:ea typeface="华文新魏" panose="02010800040101010101" pitchFamily="2" charset="-122"/>
              </a:rPr>
              <a:t>在</a:t>
            </a:r>
            <a:r>
              <a:rPr lang="zh-CN" altLang="en-US" sz="2400" dirty="0">
                <a:solidFill>
                  <a:srgbClr val="000000"/>
                </a:solidFill>
                <a:highlight>
                  <a:srgbClr val="FFFF00"/>
                </a:highlight>
                <a:ea typeface="华文新魏" panose="02010800040101010101" pitchFamily="2" charset="-122"/>
              </a:rPr>
              <a:t>外围计算机</a:t>
            </a:r>
            <a:r>
              <a:rPr lang="zh-CN" altLang="en-US" sz="2400" dirty="0">
                <a:solidFill>
                  <a:srgbClr val="000000"/>
                </a:solidFill>
                <a:ea typeface="华文新魏" panose="02010800040101010101" pitchFamily="2" charset="-122"/>
              </a:rPr>
              <a:t>的控制下，实现程序和数据的自动输入输出。</a:t>
            </a:r>
          </a:p>
        </p:txBody>
      </p:sp>
      <p:grpSp>
        <p:nvGrpSpPr>
          <p:cNvPr id="46083" name="Group 15"/>
          <p:cNvGrpSpPr/>
          <p:nvPr/>
        </p:nvGrpSpPr>
        <p:grpSpPr bwMode="auto">
          <a:xfrm>
            <a:off x="3565525" y="3719513"/>
            <a:ext cx="4273550" cy="935037"/>
            <a:chOff x="0" y="0"/>
            <a:chExt cx="2692" cy="589"/>
          </a:xfrm>
        </p:grpSpPr>
        <p:graphicFrame>
          <p:nvGraphicFramePr>
            <p:cNvPr id="46092" name="Object 19"/>
            <p:cNvGraphicFramePr>
              <a:graphicFrameLocks noChangeAspect="1"/>
            </p:cNvGraphicFramePr>
            <p:nvPr/>
          </p:nvGraphicFramePr>
          <p:xfrm>
            <a:off x="0" y="0"/>
            <a:ext cx="2692" cy="589"/>
          </p:xfrm>
          <a:graphic>
            <a:graphicData uri="http://schemas.openxmlformats.org/presentationml/2006/ole">
              <mc:AlternateContent xmlns:mc="http://schemas.openxmlformats.org/markup-compatibility/2006">
                <mc:Choice xmlns:v="urn:schemas-microsoft-com:vml" Requires="v">
                  <p:oleObj r:id="rId2" imgW="2369820" imgH="1920240" progId="Visio.Drawing.4">
                    <p:embed/>
                  </p:oleObj>
                </mc:Choice>
                <mc:Fallback>
                  <p:oleObj r:id="rId2" imgW="2369820" imgH="1920240" progId="Visio.Drawing.4">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t="35397" b="37598"/>
                        <a:stretch>
                          <a:fillRect/>
                        </a:stretch>
                      </p:blipFill>
                      <p:spPr bwMode="auto">
                        <a:xfrm>
                          <a:off x="0" y="0"/>
                          <a:ext cx="2692"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3" name="Rectangle 2"/>
            <p:cNvSpPr>
              <a:spLocks noChangeArrowheads="1"/>
            </p:cNvSpPr>
            <p:nvPr/>
          </p:nvSpPr>
          <p:spPr bwMode="auto">
            <a:xfrm>
              <a:off x="1240" y="153"/>
              <a:ext cx="227" cy="91"/>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000">
                  <a:solidFill>
                    <a:schemeClr val="tx2"/>
                  </a:solidFill>
                </a:rPr>
                <a:t>CPU</a:t>
              </a:r>
            </a:p>
          </p:txBody>
        </p:sp>
        <p:sp>
          <p:nvSpPr>
            <p:cNvPr id="46094" name="Rectangle 3"/>
            <p:cNvSpPr>
              <a:spLocks noChangeArrowheads="1"/>
            </p:cNvSpPr>
            <p:nvPr/>
          </p:nvSpPr>
          <p:spPr bwMode="auto">
            <a:xfrm>
              <a:off x="151" y="181"/>
              <a:ext cx="4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a:solidFill>
                    <a:srgbClr val="000000"/>
                  </a:solidFill>
                </a:rPr>
                <a:t>磁盘</a:t>
              </a:r>
            </a:p>
          </p:txBody>
        </p:sp>
        <p:sp>
          <p:nvSpPr>
            <p:cNvPr id="46095" name="Rectangle 4"/>
            <p:cNvSpPr>
              <a:spLocks noChangeArrowheads="1"/>
            </p:cNvSpPr>
            <p:nvPr/>
          </p:nvSpPr>
          <p:spPr bwMode="auto">
            <a:xfrm>
              <a:off x="2147" y="181"/>
              <a:ext cx="4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a:solidFill>
                    <a:srgbClr val="000000"/>
                  </a:solidFill>
                </a:rPr>
                <a:t>磁盘</a:t>
              </a:r>
            </a:p>
          </p:txBody>
        </p:sp>
      </p:grpSp>
      <p:grpSp>
        <p:nvGrpSpPr>
          <p:cNvPr id="46084" name="Group 18"/>
          <p:cNvGrpSpPr/>
          <p:nvPr/>
        </p:nvGrpSpPr>
        <p:grpSpPr bwMode="auto">
          <a:xfrm>
            <a:off x="3565525" y="4654550"/>
            <a:ext cx="4273550" cy="1012825"/>
            <a:chOff x="0" y="0"/>
            <a:chExt cx="2692" cy="638"/>
          </a:xfrm>
        </p:grpSpPr>
        <p:graphicFrame>
          <p:nvGraphicFramePr>
            <p:cNvPr id="46090" name="Object 14"/>
            <p:cNvGraphicFramePr>
              <a:graphicFrameLocks noChangeAspect="1"/>
            </p:cNvGraphicFramePr>
            <p:nvPr/>
          </p:nvGraphicFramePr>
          <p:xfrm>
            <a:off x="0" y="0"/>
            <a:ext cx="2692" cy="638"/>
          </p:xfrm>
          <a:graphic>
            <a:graphicData uri="http://schemas.openxmlformats.org/presentationml/2006/ole">
              <mc:AlternateContent xmlns:mc="http://schemas.openxmlformats.org/markup-compatibility/2006">
                <mc:Choice xmlns:v="urn:schemas-microsoft-com:vml" Requires="v">
                  <p:oleObj r:id="rId4" imgW="2369820" imgH="1920240" progId="Visio.Drawing.4">
                    <p:embed/>
                  </p:oleObj>
                </mc:Choice>
                <mc:Fallback>
                  <p:oleObj r:id="rId4" imgW="2369820" imgH="1920240" progId="Visio.Drawing.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t="70747"/>
                        <a:stretch>
                          <a:fillRect/>
                        </a:stretch>
                      </p:blipFill>
                      <p:spPr bwMode="auto">
                        <a:xfrm>
                          <a:off x="0" y="0"/>
                          <a:ext cx="2692"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1" name="Rectangle 5"/>
            <p:cNvSpPr>
              <a:spLocks noChangeArrowheads="1"/>
            </p:cNvSpPr>
            <p:nvPr/>
          </p:nvSpPr>
          <p:spPr bwMode="auto">
            <a:xfrm>
              <a:off x="136" y="229"/>
              <a:ext cx="4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a:solidFill>
                    <a:srgbClr val="000000"/>
                  </a:solidFill>
                </a:rPr>
                <a:t>磁盘</a:t>
              </a:r>
            </a:p>
          </p:txBody>
        </p:sp>
      </p:grpSp>
      <p:graphicFrame>
        <p:nvGraphicFramePr>
          <p:cNvPr id="46085" name="Object 8"/>
          <p:cNvGraphicFramePr>
            <a:graphicFrameLocks noChangeAspect="1"/>
          </p:cNvGraphicFramePr>
          <p:nvPr/>
        </p:nvGraphicFramePr>
        <p:xfrm>
          <a:off x="3565525" y="2711450"/>
          <a:ext cx="4273550" cy="936625"/>
        </p:xfrm>
        <a:graphic>
          <a:graphicData uri="http://schemas.openxmlformats.org/presentationml/2006/ole">
            <mc:AlternateContent xmlns:mc="http://schemas.openxmlformats.org/markup-compatibility/2006">
              <mc:Choice xmlns:v="urn:schemas-microsoft-com:vml" Requires="v">
                <p:oleObj r:id="rId5" imgW="2369820" imgH="1920240" progId="Visio.Drawing.4">
                  <p:embed/>
                </p:oleObj>
              </mc:Choice>
              <mc:Fallback>
                <p:oleObj r:id="rId5" imgW="2369820" imgH="1920240" progId="Visio.Drawing.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t="2063" b="70885"/>
                      <a:stretch>
                        <a:fillRect/>
                      </a:stretch>
                    </p:blipFill>
                    <p:spPr bwMode="auto">
                      <a:xfrm>
                        <a:off x="3565525" y="2711450"/>
                        <a:ext cx="42735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Line 13"/>
          <p:cNvSpPr>
            <a:spLocks noChangeShapeType="1"/>
          </p:cNvSpPr>
          <p:nvPr/>
        </p:nvSpPr>
        <p:spPr bwMode="auto">
          <a:xfrm>
            <a:off x="4213225" y="2782888"/>
            <a:ext cx="2809875" cy="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4"/>
          <p:cNvSpPr>
            <a:spLocks noChangeShapeType="1"/>
          </p:cNvSpPr>
          <p:nvPr/>
        </p:nvSpPr>
        <p:spPr bwMode="auto">
          <a:xfrm flipH="1">
            <a:off x="4213225" y="3862388"/>
            <a:ext cx="2736850" cy="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Line 15"/>
          <p:cNvSpPr>
            <a:spLocks noChangeShapeType="1"/>
          </p:cNvSpPr>
          <p:nvPr/>
        </p:nvSpPr>
        <p:spPr bwMode="auto">
          <a:xfrm>
            <a:off x="4286250" y="4873625"/>
            <a:ext cx="2808288" cy="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9" name="Rectangle 1026"/>
          <p:cNvSpPr txBox="1">
            <a:spLocks noChangeArrowheads="1"/>
          </p:cNvSpPr>
          <p:nvPr/>
        </p:nvSpPr>
        <p:spPr bwMode="auto">
          <a:xfrm>
            <a:off x="2843213" y="7048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1.3   OS</a:t>
            </a:r>
            <a:r>
              <a:rPr lang="zh-CN" altLang="en-US" sz="2000" b="1"/>
              <a:t>的发展和主要成就</a:t>
            </a:r>
            <a:endParaRPr lang="zh-CN" altLang="en-US" sz="2400" b="1" i="1">
              <a:solidFill>
                <a:srgbClr val="66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2541"/>
                                        </p:tgtEl>
                                        <p:attrNameLst>
                                          <p:attrName>style.visibility</p:attrName>
                                        </p:attrNameLst>
                                      </p:cBhvr>
                                      <p:to>
                                        <p:strVal val="visible"/>
                                      </p:to>
                                    </p:set>
                                    <p:anim calcmode="lin" valueType="num">
                                      <p:cBhvr>
                                        <p:cTn id="7" dur="1000" fill="hold"/>
                                        <p:tgtEl>
                                          <p:spTgt spid="22541"/>
                                        </p:tgtEl>
                                        <p:attrNameLst>
                                          <p:attrName>ppt_x</p:attrName>
                                        </p:attrNameLst>
                                      </p:cBhvr>
                                      <p:tavLst>
                                        <p:tav tm="0">
                                          <p:val>
                                            <p:strVal val="#ppt_x-#ppt_w/2"/>
                                          </p:val>
                                        </p:tav>
                                        <p:tav tm="100000">
                                          <p:val>
                                            <p:strVal val="#ppt_x"/>
                                          </p:val>
                                        </p:tav>
                                      </p:tavLst>
                                    </p:anim>
                                    <p:anim calcmode="lin" valueType="num">
                                      <p:cBhvr>
                                        <p:cTn id="8" dur="1000" fill="hold"/>
                                        <p:tgtEl>
                                          <p:spTgt spid="22541"/>
                                        </p:tgtEl>
                                        <p:attrNameLst>
                                          <p:attrName>ppt_y</p:attrName>
                                        </p:attrNameLst>
                                      </p:cBhvr>
                                      <p:tavLst>
                                        <p:tav tm="0">
                                          <p:val>
                                            <p:strVal val="#ppt_y"/>
                                          </p:val>
                                        </p:tav>
                                        <p:tav tm="100000">
                                          <p:val>
                                            <p:strVal val="#ppt_y"/>
                                          </p:val>
                                        </p:tav>
                                      </p:tavLst>
                                    </p:anim>
                                    <p:anim calcmode="lin" valueType="num">
                                      <p:cBhvr>
                                        <p:cTn id="9" dur="1000" fill="hold"/>
                                        <p:tgtEl>
                                          <p:spTgt spid="22541"/>
                                        </p:tgtEl>
                                        <p:attrNameLst>
                                          <p:attrName>ppt_w</p:attrName>
                                        </p:attrNameLst>
                                      </p:cBhvr>
                                      <p:tavLst>
                                        <p:tav tm="0">
                                          <p:val>
                                            <p:fltVal val="0"/>
                                          </p:val>
                                        </p:tav>
                                        <p:tav tm="100000">
                                          <p:val>
                                            <p:strVal val="#ppt_w"/>
                                          </p:val>
                                        </p:tav>
                                      </p:tavLst>
                                    </p:anim>
                                    <p:anim calcmode="lin" valueType="num">
                                      <p:cBhvr>
                                        <p:cTn id="10" dur="1000" fill="hold"/>
                                        <p:tgtEl>
                                          <p:spTgt spid="2254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22542"/>
                                        </p:tgtEl>
                                        <p:attrNameLst>
                                          <p:attrName>style.visibility</p:attrName>
                                        </p:attrNameLst>
                                      </p:cBhvr>
                                      <p:to>
                                        <p:strVal val="visible"/>
                                      </p:to>
                                    </p:set>
                                    <p:anim calcmode="lin" valueType="num">
                                      <p:cBhvr>
                                        <p:cTn id="15" dur="500" fill="hold"/>
                                        <p:tgtEl>
                                          <p:spTgt spid="22542"/>
                                        </p:tgtEl>
                                        <p:attrNameLst>
                                          <p:attrName>ppt_x</p:attrName>
                                        </p:attrNameLst>
                                      </p:cBhvr>
                                      <p:tavLst>
                                        <p:tav tm="0">
                                          <p:val>
                                            <p:strVal val="#ppt_x+#ppt_w/2"/>
                                          </p:val>
                                        </p:tav>
                                        <p:tav tm="100000">
                                          <p:val>
                                            <p:strVal val="#ppt_x"/>
                                          </p:val>
                                        </p:tav>
                                      </p:tavLst>
                                    </p:anim>
                                    <p:anim calcmode="lin" valueType="num">
                                      <p:cBhvr>
                                        <p:cTn id="16" dur="500" fill="hold"/>
                                        <p:tgtEl>
                                          <p:spTgt spid="22542"/>
                                        </p:tgtEl>
                                        <p:attrNameLst>
                                          <p:attrName>ppt_y</p:attrName>
                                        </p:attrNameLst>
                                      </p:cBhvr>
                                      <p:tavLst>
                                        <p:tav tm="0">
                                          <p:val>
                                            <p:strVal val="#ppt_y"/>
                                          </p:val>
                                        </p:tav>
                                        <p:tav tm="100000">
                                          <p:val>
                                            <p:strVal val="#ppt_y"/>
                                          </p:val>
                                        </p:tav>
                                      </p:tavLst>
                                    </p:anim>
                                    <p:anim calcmode="lin" valueType="num">
                                      <p:cBhvr>
                                        <p:cTn id="17" dur="500" fill="hold"/>
                                        <p:tgtEl>
                                          <p:spTgt spid="22542"/>
                                        </p:tgtEl>
                                        <p:attrNameLst>
                                          <p:attrName>ppt_w</p:attrName>
                                        </p:attrNameLst>
                                      </p:cBhvr>
                                      <p:tavLst>
                                        <p:tav tm="0">
                                          <p:val>
                                            <p:fltVal val="0"/>
                                          </p:val>
                                        </p:tav>
                                        <p:tav tm="100000">
                                          <p:val>
                                            <p:strVal val="#ppt_w"/>
                                          </p:val>
                                        </p:tav>
                                      </p:tavLst>
                                    </p:anim>
                                    <p:anim calcmode="lin" valueType="num">
                                      <p:cBhvr>
                                        <p:cTn id="18" dur="500" fill="hold"/>
                                        <p:tgtEl>
                                          <p:spTgt spid="2254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2543"/>
                                        </p:tgtEl>
                                        <p:attrNameLst>
                                          <p:attrName>style.visibility</p:attrName>
                                        </p:attrNameLst>
                                      </p:cBhvr>
                                      <p:to>
                                        <p:strVal val="visible"/>
                                      </p:to>
                                    </p:set>
                                    <p:anim calcmode="lin" valueType="num">
                                      <p:cBhvr>
                                        <p:cTn id="23" dur="1000" fill="hold"/>
                                        <p:tgtEl>
                                          <p:spTgt spid="22543"/>
                                        </p:tgtEl>
                                        <p:attrNameLst>
                                          <p:attrName>ppt_x</p:attrName>
                                        </p:attrNameLst>
                                      </p:cBhvr>
                                      <p:tavLst>
                                        <p:tav tm="0">
                                          <p:val>
                                            <p:strVal val="#ppt_x-#ppt_w/2"/>
                                          </p:val>
                                        </p:tav>
                                        <p:tav tm="100000">
                                          <p:val>
                                            <p:strVal val="#ppt_x"/>
                                          </p:val>
                                        </p:tav>
                                      </p:tavLst>
                                    </p:anim>
                                    <p:anim calcmode="lin" valueType="num">
                                      <p:cBhvr>
                                        <p:cTn id="24" dur="1000" fill="hold"/>
                                        <p:tgtEl>
                                          <p:spTgt spid="22543"/>
                                        </p:tgtEl>
                                        <p:attrNameLst>
                                          <p:attrName>ppt_y</p:attrName>
                                        </p:attrNameLst>
                                      </p:cBhvr>
                                      <p:tavLst>
                                        <p:tav tm="0">
                                          <p:val>
                                            <p:strVal val="#ppt_y"/>
                                          </p:val>
                                        </p:tav>
                                        <p:tav tm="100000">
                                          <p:val>
                                            <p:strVal val="#ppt_y"/>
                                          </p:val>
                                        </p:tav>
                                      </p:tavLst>
                                    </p:anim>
                                    <p:anim calcmode="lin" valueType="num">
                                      <p:cBhvr>
                                        <p:cTn id="25" dur="1000" fill="hold"/>
                                        <p:tgtEl>
                                          <p:spTgt spid="22543"/>
                                        </p:tgtEl>
                                        <p:attrNameLst>
                                          <p:attrName>ppt_w</p:attrName>
                                        </p:attrNameLst>
                                      </p:cBhvr>
                                      <p:tavLst>
                                        <p:tav tm="0">
                                          <p:val>
                                            <p:fltVal val="0"/>
                                          </p:val>
                                        </p:tav>
                                        <p:tav tm="100000">
                                          <p:val>
                                            <p:strVal val="#ppt_w"/>
                                          </p:val>
                                        </p:tav>
                                      </p:tavLst>
                                    </p:anim>
                                    <p:anim calcmode="lin" valueType="num">
                                      <p:cBhvr>
                                        <p:cTn id="26" dur="1000" fill="hold"/>
                                        <p:tgtEl>
                                          <p:spTgt spid="225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4993990-7BAD-413A-B48B-256A8E9BB868}" type="datetime5">
              <a:rPr lang="zh-CN" altLang="en-US" sz="1400"/>
              <a:t>2023/6/18</a:t>
            </a:fld>
            <a:endParaRPr lang="en-US" altLang="zh-CN" sz="1400"/>
          </a:p>
        </p:txBody>
      </p:sp>
      <p:sp>
        <p:nvSpPr>
          <p:cNvPr id="4710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8D7A5660-39CC-42F8-9F23-DCC884AD675C}" type="slidenum">
              <a:rPr lang="en-US" altLang="zh-CN" sz="1400"/>
              <a:t>28</a:t>
            </a:fld>
            <a:endParaRPr lang="en-US" altLang="zh-CN" sz="1400"/>
          </a:p>
        </p:txBody>
      </p:sp>
      <p:sp>
        <p:nvSpPr>
          <p:cNvPr id="47108" name="Rectangle 1026"/>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5606" name="Rectangle 1028"/>
          <p:cNvSpPr>
            <a:spLocks noGrp="1" noChangeArrowheads="1"/>
          </p:cNvSpPr>
          <p:nvPr>
            <p:ph type="body" idx="4294967295"/>
          </p:nvPr>
        </p:nvSpPr>
        <p:spPr>
          <a:xfrm>
            <a:off x="1371600" y="1676400"/>
            <a:ext cx="6858000" cy="4343400"/>
          </a:xfrm>
        </p:spPr>
        <p:txBody>
          <a:bodyPr/>
          <a:lstStyle/>
          <a:p>
            <a:pPr eaLnBrk="1" hangingPunct="1">
              <a:buFontTx/>
              <a:buNone/>
              <a:defRPr/>
            </a:pPr>
            <a:r>
              <a:rPr lang="en-US" sz="2400" b="1" dirty="0">
                <a:solidFill>
                  <a:srgbClr val="CC0000"/>
                </a:solidFill>
              </a:rPr>
              <a:t>1.3.1 </a:t>
            </a:r>
            <a:r>
              <a:rPr lang="zh-CN" altLang="en-US" sz="2400" b="1" dirty="0">
                <a:solidFill>
                  <a:srgbClr val="CC0000"/>
                </a:solidFill>
              </a:rPr>
              <a:t>操作系统的发展</a:t>
            </a:r>
            <a:r>
              <a:rPr lang="zh-CN" altLang="en-US" sz="2400" b="1" dirty="0"/>
              <a:t>                 </a:t>
            </a:r>
          </a:p>
          <a:p>
            <a:pPr eaLnBrk="1" hangingPunct="1">
              <a:buFontTx/>
              <a:buNone/>
              <a:defRPr/>
            </a:pPr>
            <a:r>
              <a:rPr lang="zh-CN" altLang="en-US" sz="2400" b="1" dirty="0">
                <a:solidFill>
                  <a:srgbClr val="660066"/>
                </a:solidFill>
                <a:latin typeface="黑体" panose="02010609060101010101" pitchFamily="49" charset="-122"/>
                <a:ea typeface="黑体" panose="02010609060101010101" pitchFamily="49" charset="-122"/>
              </a:rPr>
              <a:t>   </a:t>
            </a:r>
            <a:r>
              <a:rPr lang="en-US" sz="2400" b="1" dirty="0">
                <a:solidFill>
                  <a:srgbClr val="660066"/>
                </a:solidFill>
                <a:latin typeface="黑体" panose="02010609060101010101" pitchFamily="49" charset="-122"/>
                <a:ea typeface="黑体" panose="02010609060101010101" pitchFamily="49" charset="-122"/>
              </a:rPr>
              <a:t>2.</a:t>
            </a:r>
            <a:r>
              <a:rPr lang="zh-CN" altLang="en-US" sz="2400" b="1" dirty="0">
                <a:solidFill>
                  <a:srgbClr val="660066"/>
                </a:solidFill>
                <a:latin typeface="黑体" panose="02010609060101010101" pitchFamily="49" charset="-122"/>
                <a:ea typeface="黑体" panose="02010609060101010101" pitchFamily="49" charset="-122"/>
              </a:rPr>
              <a:t>简单批处理系统</a:t>
            </a:r>
          </a:p>
          <a:p>
            <a:pPr eaLnBrk="1" hangingPunct="1">
              <a:buFontTx/>
              <a:buNone/>
              <a:defRPr/>
            </a:pPr>
            <a:r>
              <a:rPr lang="zh-CN" altLang="en-US" sz="2400" b="1" dirty="0">
                <a:solidFill>
                  <a:srgbClr val="0099FF"/>
                </a:solidFill>
              </a:rPr>
              <a:t>          </a:t>
            </a:r>
            <a:r>
              <a:rPr lang="zh-CN" altLang="en-US" sz="1800" b="1" dirty="0">
                <a:solidFill>
                  <a:srgbClr val="FF0000"/>
                </a:solidFill>
              </a:rPr>
              <a:t>●</a:t>
            </a:r>
            <a:r>
              <a:rPr lang="zh-CN" altLang="en-US" sz="2400" b="1" dirty="0">
                <a:solidFill>
                  <a:srgbClr val="0099FF"/>
                </a:solidFill>
              </a:rPr>
              <a:t>监督程序 </a:t>
            </a:r>
            <a:r>
              <a:rPr lang="zh-CN" altLang="en-US" sz="1800" b="1" dirty="0">
                <a:solidFill>
                  <a:srgbClr val="FF0000"/>
                </a:solidFill>
              </a:rPr>
              <a:t>●</a:t>
            </a:r>
            <a:r>
              <a:rPr lang="zh-CN" altLang="en-US" sz="2400" b="1" dirty="0"/>
              <a:t>单道批处理 </a:t>
            </a:r>
            <a:r>
              <a:rPr lang="zh-CN" altLang="en-US" sz="1800" b="1" dirty="0">
                <a:solidFill>
                  <a:srgbClr val="FF0000"/>
                </a:solidFill>
              </a:rPr>
              <a:t>●</a:t>
            </a:r>
            <a:r>
              <a:rPr lang="zh-CN" altLang="en-US" sz="2400" b="1" dirty="0">
                <a:solidFill>
                  <a:srgbClr val="FF0000"/>
                </a:solidFill>
              </a:rPr>
              <a:t> </a:t>
            </a:r>
            <a:r>
              <a:rPr lang="en-US" sz="2400" b="1" dirty="0">
                <a:solidFill>
                  <a:srgbClr val="0099FF"/>
                </a:solidFill>
              </a:rPr>
              <a:t>OS</a:t>
            </a:r>
            <a:r>
              <a:rPr lang="zh-CN" altLang="en-US" sz="2400" b="1" dirty="0">
                <a:solidFill>
                  <a:srgbClr val="0099FF"/>
                </a:solidFill>
              </a:rPr>
              <a:t>的雏形</a:t>
            </a:r>
          </a:p>
          <a:p>
            <a:pPr eaLnBrk="1" hangingPunct="1">
              <a:buFontTx/>
              <a:buNone/>
              <a:defRPr/>
            </a:pPr>
            <a:r>
              <a:rPr lang="zh-CN" altLang="en-US" sz="2400" b="1" dirty="0"/>
              <a:t>       </a:t>
            </a:r>
            <a:r>
              <a:rPr lang="zh-CN" altLang="en-US" sz="24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背 景：</a:t>
            </a:r>
            <a:r>
              <a:rPr lang="zh-CN" altLang="en-US" sz="2000" b="1" dirty="0">
                <a:solidFill>
                  <a:srgbClr val="FF0000"/>
                </a:solidFill>
              </a:rPr>
              <a:t>上世纪</a:t>
            </a:r>
            <a:r>
              <a:rPr lang="en-US" sz="2000" b="1" dirty="0">
                <a:solidFill>
                  <a:srgbClr val="FF0000"/>
                </a:solidFill>
              </a:rPr>
              <a:t>50</a:t>
            </a:r>
            <a:r>
              <a:rPr lang="zh-CN" altLang="en-US" sz="2000" b="1" dirty="0">
                <a:solidFill>
                  <a:srgbClr val="FF0000"/>
                </a:solidFill>
              </a:rPr>
              <a:t>中期，晶体管出现</a:t>
            </a:r>
            <a:r>
              <a:rPr lang="zh-CN" altLang="en-US" sz="2000" b="1" dirty="0"/>
              <a:t>，计</a:t>
            </a:r>
          </a:p>
          <a:p>
            <a:pPr eaLnBrk="1" hangingPunct="1">
              <a:buFontTx/>
              <a:buNone/>
              <a:defRPr/>
            </a:pPr>
            <a:r>
              <a:rPr lang="zh-CN" altLang="en-US" sz="2000" b="1" dirty="0"/>
              <a:t>                         算机性能比较可靠，批量生产并</a:t>
            </a:r>
          </a:p>
          <a:p>
            <a:pPr eaLnBrk="1" hangingPunct="1">
              <a:buFontTx/>
              <a:buNone/>
              <a:defRPr/>
            </a:pPr>
            <a:r>
              <a:rPr lang="zh-CN" altLang="en-US" sz="2000" b="1" dirty="0"/>
              <a:t>                         销售，用户期望其长期稳定运行</a:t>
            </a:r>
          </a:p>
          <a:p>
            <a:pPr eaLnBrk="1" hangingPunct="1">
              <a:buFontTx/>
              <a:buNone/>
              <a:defRPr/>
            </a:pPr>
            <a:r>
              <a:rPr lang="zh-CN" altLang="en-US" sz="1000" b="1" dirty="0"/>
              <a:t>                                                </a:t>
            </a:r>
          </a:p>
          <a:p>
            <a:pPr eaLnBrk="1" hangingPunct="1">
              <a:buFontTx/>
              <a:buNone/>
              <a:defRPr/>
            </a:pPr>
            <a:r>
              <a:rPr lang="zh-CN" altLang="en-US" sz="2400" b="1" dirty="0"/>
              <a:t>          计算机厂商设计了</a:t>
            </a:r>
            <a:r>
              <a:rPr lang="zh-CN" altLang="en-US" sz="2400" b="1" dirty="0">
                <a:solidFill>
                  <a:srgbClr val="990000"/>
                </a:solidFill>
              </a:rPr>
              <a:t>管理程序</a:t>
            </a:r>
            <a:r>
              <a:rPr lang="zh-CN" altLang="en-US" sz="2400" b="1" dirty="0"/>
              <a:t>（</a:t>
            </a:r>
            <a:r>
              <a:rPr lang="zh-CN" altLang="en-US" sz="2400" b="1" dirty="0">
                <a:solidFill>
                  <a:srgbClr val="990000"/>
                </a:solidFill>
              </a:rPr>
              <a:t>监督程序</a:t>
            </a:r>
            <a:r>
              <a:rPr lang="zh-CN" altLang="en-US" sz="2400" b="1" dirty="0"/>
              <a:t>）</a:t>
            </a:r>
            <a:endParaRPr lang="zh-CN" altLang="en-US" sz="2400" b="1" dirty="0">
              <a:solidFill>
                <a:srgbClr val="0099FF"/>
              </a:solidFill>
            </a:endParaRPr>
          </a:p>
          <a:p>
            <a:pPr eaLnBrk="1" hangingPunct="1">
              <a:buFontTx/>
              <a:buNone/>
              <a:defRPr/>
            </a:pPr>
            <a:r>
              <a:rPr lang="zh-CN" altLang="en-US" sz="2400" b="1" dirty="0"/>
              <a:t>          </a:t>
            </a:r>
            <a:r>
              <a:rPr lang="en-US" sz="2400" b="1" dirty="0"/>
              <a:t>1956</a:t>
            </a:r>
            <a:r>
              <a:rPr lang="zh-CN" altLang="en-US" sz="2400" b="1" dirty="0"/>
              <a:t>年出现</a:t>
            </a:r>
            <a:r>
              <a:rPr lang="en-US" sz="2400" b="1" dirty="0">
                <a:solidFill>
                  <a:srgbClr val="990000"/>
                </a:solidFill>
              </a:rPr>
              <a:t>FORTRAN</a:t>
            </a:r>
            <a:r>
              <a:rPr lang="zh-CN" altLang="en-US" sz="2400" b="1" dirty="0"/>
              <a:t>高级语言</a:t>
            </a:r>
          </a:p>
          <a:p>
            <a:pPr eaLnBrk="1" hangingPunct="1">
              <a:buFontTx/>
              <a:buNone/>
              <a:defRPr/>
            </a:pPr>
            <a:r>
              <a:rPr lang="zh-CN" altLang="en-US" sz="2400" b="1" dirty="0"/>
              <a:t>          </a:t>
            </a:r>
            <a:r>
              <a:rPr lang="en-US" sz="2400" b="1" dirty="0"/>
              <a:t>1958</a:t>
            </a:r>
            <a:r>
              <a:rPr lang="zh-CN" altLang="en-US" sz="2400" b="1" dirty="0"/>
              <a:t>年出现</a:t>
            </a:r>
            <a:r>
              <a:rPr lang="en-US" sz="2400" b="1" dirty="0">
                <a:solidFill>
                  <a:srgbClr val="990000"/>
                </a:solidFill>
              </a:rPr>
              <a:t>ALGOL</a:t>
            </a:r>
            <a:r>
              <a:rPr lang="zh-CN" altLang="en-US" sz="2400" b="1" dirty="0"/>
              <a:t>高级语言</a:t>
            </a:r>
          </a:p>
        </p:txBody>
      </p:sp>
      <p:sp>
        <p:nvSpPr>
          <p:cNvPr id="47110" name="Rectangle 1029"/>
          <p:cNvSpPr>
            <a:spLocks noChangeArrowheads="1"/>
          </p:cNvSpPr>
          <p:nvPr/>
        </p:nvSpPr>
        <p:spPr bwMode="auto">
          <a:xfrm>
            <a:off x="1219200" y="1676400"/>
            <a:ext cx="7010400" cy="4419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txBox="1">
            <a:spLocks noGrp="1" noChangeArrowheads="1"/>
          </p:cNvSpPr>
          <p:nvPr/>
        </p:nvSpPr>
        <p:spPr bwMode="auto">
          <a:xfrm>
            <a:off x="1066800" y="5886450"/>
            <a:ext cx="724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990000"/>
                </a:solidFill>
              </a:rPr>
              <a:t>管理程序</a:t>
            </a:r>
            <a:r>
              <a:rPr lang="en-US" altLang="zh-CN" sz="2400" b="1">
                <a:solidFill>
                  <a:srgbClr val="990000"/>
                </a:solidFill>
              </a:rPr>
              <a:t>(</a:t>
            </a:r>
            <a:r>
              <a:rPr lang="zh-CN" altLang="en-US" sz="2400" b="1">
                <a:solidFill>
                  <a:srgbClr val="990000"/>
                </a:solidFill>
              </a:rPr>
              <a:t>监督程序</a:t>
            </a:r>
            <a:r>
              <a:rPr lang="en-US" altLang="zh-CN" sz="2400" b="1">
                <a:solidFill>
                  <a:srgbClr val="990000"/>
                </a:solidFill>
              </a:rPr>
              <a:t>)——</a:t>
            </a:r>
            <a:r>
              <a:rPr lang="zh-CN" altLang="en-US" sz="2400" b="1">
                <a:solidFill>
                  <a:srgbClr val="990000"/>
                </a:solidFill>
              </a:rPr>
              <a:t>类似今天操作系统叫加载器</a:t>
            </a:r>
            <a:endParaRPr lang="en-US" altLang="zh-CN" sz="2400"/>
          </a:p>
        </p:txBody>
      </p:sp>
      <p:sp>
        <p:nvSpPr>
          <p:cNvPr id="4813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697B1BD-2C91-4F4C-B12E-62D9245EC3B3}" type="slidenum">
              <a:rPr lang="en-US" altLang="zh-CN" sz="1400"/>
              <a:t>29</a:t>
            </a:fld>
            <a:endParaRPr lang="en-US" altLang="zh-CN" sz="1400"/>
          </a:p>
        </p:txBody>
      </p:sp>
      <p:sp>
        <p:nvSpPr>
          <p:cNvPr id="4813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pic>
        <p:nvPicPr>
          <p:cNvPr id="26630" name="Picture 34" descr="作业卡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86000"/>
            <a:ext cx="457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4"/>
          <p:cNvSpPr>
            <a:spLocks noGrp="1" noChangeArrowheads="1"/>
          </p:cNvSpPr>
          <p:nvPr>
            <p:ph type="body" idx="4294967295"/>
          </p:nvPr>
        </p:nvSpPr>
        <p:spPr>
          <a:xfrm>
            <a:off x="1066800" y="1676400"/>
            <a:ext cx="6858000" cy="4114800"/>
          </a:xfrm>
        </p:spPr>
        <p:txBody>
          <a:bodyPr/>
          <a:lstStyle/>
          <a:p>
            <a:pPr eaLnBrk="1" hangingPunct="1">
              <a:lnSpc>
                <a:spcPct val="90000"/>
              </a:lnSpc>
              <a:buFontTx/>
              <a:buNone/>
            </a:pPr>
            <a:r>
              <a:rPr lang="en-US" altLang="zh-CN" sz="2400" b="1">
                <a:solidFill>
                  <a:srgbClr val="CC0000"/>
                </a:solidFill>
              </a:rPr>
              <a:t>1.3.1 </a:t>
            </a:r>
            <a:r>
              <a:rPr lang="zh-CN" altLang="en-US" sz="2400" b="1">
                <a:solidFill>
                  <a:srgbClr val="CC0000"/>
                </a:solidFill>
              </a:rPr>
              <a:t>操作系统的发展</a:t>
            </a:r>
            <a:r>
              <a:rPr lang="zh-CN" altLang="en-US" sz="2400" b="1"/>
              <a:t>                 </a:t>
            </a:r>
          </a:p>
          <a:p>
            <a:pPr eaLnBrk="1" hangingPunct="1">
              <a:lnSpc>
                <a:spcPct val="90000"/>
              </a:lnSpc>
              <a:buFontTx/>
              <a:buNone/>
            </a:pPr>
            <a:r>
              <a:rPr lang="zh-CN" altLang="en-US" sz="2400" b="1">
                <a:solidFill>
                  <a:srgbClr val="0099FF"/>
                </a:solidFill>
              </a:rPr>
              <a:t>    </a:t>
            </a:r>
            <a:r>
              <a:rPr lang="en-US" altLang="zh-CN" sz="2800" b="1">
                <a:solidFill>
                  <a:srgbClr val="660066"/>
                </a:solidFill>
                <a:latin typeface="黑体" panose="02010609060101010101" pitchFamily="49" charset="-122"/>
                <a:ea typeface="黑体" panose="02010609060101010101" pitchFamily="49" charset="-122"/>
              </a:rPr>
              <a:t>2.</a:t>
            </a:r>
            <a:r>
              <a:rPr lang="zh-CN" altLang="en-US" sz="2800" b="1">
                <a:solidFill>
                  <a:srgbClr val="660066"/>
                </a:solidFill>
                <a:latin typeface="黑体" panose="02010609060101010101" pitchFamily="49" charset="-122"/>
                <a:ea typeface="黑体" panose="02010609060101010101" pitchFamily="49" charset="-122"/>
              </a:rPr>
              <a:t>简单批处理系统</a:t>
            </a:r>
            <a:endParaRPr lang="zh-CN" altLang="en-US" sz="1800" b="1"/>
          </a:p>
          <a:p>
            <a:pPr eaLnBrk="1" hangingPunct="1">
              <a:lnSpc>
                <a:spcPct val="90000"/>
              </a:lnSpc>
              <a:buFontTx/>
              <a:buNone/>
            </a:pPr>
            <a:r>
              <a:rPr lang="zh-CN" altLang="en-US" sz="1800" b="1"/>
              <a:t>   作业卡片以脱机方式被读入磁带</a:t>
            </a:r>
          </a:p>
          <a:p>
            <a:pPr eaLnBrk="1" hangingPunct="1">
              <a:lnSpc>
                <a:spcPct val="90000"/>
              </a:lnSpc>
              <a:buFontTx/>
              <a:buNone/>
            </a:pPr>
            <a:r>
              <a:rPr lang="zh-CN" altLang="en-US" sz="2000" b="1"/>
              <a:t>   </a:t>
            </a:r>
            <a:r>
              <a:rPr lang="zh-CN" altLang="en-US" sz="2000" b="1">
                <a:solidFill>
                  <a:srgbClr val="990000"/>
                </a:solidFill>
              </a:rPr>
              <a:t>管理程序</a:t>
            </a:r>
            <a:r>
              <a:rPr lang="en-US" altLang="zh-CN" sz="2000" b="1">
                <a:solidFill>
                  <a:srgbClr val="990000"/>
                </a:solidFill>
              </a:rPr>
              <a:t>(</a:t>
            </a:r>
            <a:r>
              <a:rPr lang="zh-CN" altLang="en-US" sz="2000" b="1">
                <a:solidFill>
                  <a:srgbClr val="990000"/>
                </a:solidFill>
              </a:rPr>
              <a:t>监督程序</a:t>
            </a:r>
            <a:r>
              <a:rPr lang="en-US" altLang="zh-CN" sz="2000" b="1">
                <a:solidFill>
                  <a:srgbClr val="990000"/>
                </a:solidFill>
              </a:rPr>
              <a:t>)</a:t>
            </a:r>
            <a:r>
              <a:rPr lang="zh-CN" altLang="en-US" sz="2000" b="1"/>
              <a:t>能够从磁带自</a:t>
            </a:r>
            <a:endParaRPr lang="en-US" altLang="zh-CN" sz="2000" b="1"/>
          </a:p>
          <a:p>
            <a:pPr eaLnBrk="1" hangingPunct="1">
              <a:lnSpc>
                <a:spcPct val="90000"/>
              </a:lnSpc>
              <a:buFontTx/>
              <a:buNone/>
            </a:pPr>
            <a:r>
              <a:rPr lang="en-US" altLang="zh-CN" sz="2000" b="1"/>
              <a:t>   </a:t>
            </a:r>
            <a:r>
              <a:rPr lang="zh-CN" altLang="en-US" sz="2000" b="1"/>
              <a:t>动识别一个作业</a:t>
            </a:r>
            <a:r>
              <a:rPr lang="en-US" altLang="zh-CN" sz="2000" b="1"/>
              <a:t>(job)</a:t>
            </a:r>
            <a:r>
              <a:rPr lang="zh-CN" altLang="en-US" sz="2000" b="1"/>
              <a:t>，处理后</a:t>
            </a:r>
            <a:endParaRPr lang="en-US" altLang="zh-CN" sz="2000" b="1"/>
          </a:p>
          <a:p>
            <a:pPr eaLnBrk="1" hangingPunct="1">
              <a:lnSpc>
                <a:spcPct val="90000"/>
              </a:lnSpc>
              <a:buFontTx/>
              <a:buNone/>
            </a:pPr>
            <a:r>
              <a:rPr lang="en-US" altLang="zh-CN" sz="2000" b="1"/>
              <a:t>   </a:t>
            </a:r>
            <a:r>
              <a:rPr lang="zh-CN" altLang="en-US" sz="2000" b="1"/>
              <a:t>再取下一个作业   </a:t>
            </a:r>
          </a:p>
          <a:p>
            <a:pPr eaLnBrk="1" hangingPunct="1">
              <a:lnSpc>
                <a:spcPct val="90000"/>
              </a:lnSpc>
              <a:buFontTx/>
              <a:buNone/>
            </a:pPr>
            <a:r>
              <a:rPr lang="zh-CN" altLang="en-US" sz="2000" b="1"/>
              <a:t>   </a:t>
            </a:r>
            <a:r>
              <a:rPr lang="en-US" altLang="zh-CN" sz="2000" b="1"/>
              <a:t>--</a:t>
            </a:r>
            <a:r>
              <a:rPr lang="zh-CN" altLang="en-US" sz="2000" b="1"/>
              <a:t>这就是“批处理”方式</a:t>
            </a:r>
          </a:p>
          <a:p>
            <a:pPr eaLnBrk="1" hangingPunct="1">
              <a:lnSpc>
                <a:spcPct val="90000"/>
              </a:lnSpc>
              <a:buFontTx/>
              <a:buNone/>
            </a:pPr>
            <a:r>
              <a:rPr lang="zh-CN" altLang="en-US" sz="2000" b="1"/>
              <a:t> </a:t>
            </a:r>
          </a:p>
          <a:p>
            <a:pPr eaLnBrk="1" hangingPunct="1">
              <a:lnSpc>
                <a:spcPct val="90000"/>
              </a:lnSpc>
              <a:buFontTx/>
              <a:buNone/>
            </a:pPr>
            <a:r>
              <a:rPr lang="zh-CN" altLang="en-US" sz="2000" b="1"/>
              <a:t>   由于作业是被串行执行，</a:t>
            </a:r>
          </a:p>
          <a:p>
            <a:pPr eaLnBrk="1" hangingPunct="1">
              <a:lnSpc>
                <a:spcPct val="90000"/>
              </a:lnSpc>
              <a:buFontTx/>
              <a:buNone/>
            </a:pPr>
            <a:r>
              <a:rPr lang="zh-CN" altLang="en-US" sz="2000" b="1"/>
              <a:t>   故称</a:t>
            </a:r>
            <a:r>
              <a:rPr lang="zh-CN" altLang="en-US" sz="2000" b="1">
                <a:solidFill>
                  <a:srgbClr val="990000"/>
                </a:solidFill>
              </a:rPr>
              <a:t>“单道批处理”</a:t>
            </a:r>
            <a:endParaRPr lang="zh-CN" altLang="en-US" sz="2000" b="1">
              <a:solidFill>
                <a:srgbClr val="0099FF"/>
              </a:solidFill>
            </a:endParaRPr>
          </a:p>
        </p:txBody>
      </p:sp>
      <p:sp>
        <p:nvSpPr>
          <p:cNvPr id="26632" name="Rectangle 36"/>
          <p:cNvSpPr>
            <a:spLocks noChangeArrowheads="1"/>
          </p:cNvSpPr>
          <p:nvPr/>
        </p:nvSpPr>
        <p:spPr bwMode="auto">
          <a:xfrm>
            <a:off x="5181600" y="5429250"/>
            <a:ext cx="289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0099FF"/>
                </a:solidFill>
              </a:rPr>
              <a:t>作业卡片示意图</a:t>
            </a:r>
          </a:p>
        </p:txBody>
      </p:sp>
      <p:sp>
        <p:nvSpPr>
          <p:cNvPr id="26633" name="Rectangle 39"/>
          <p:cNvSpPr>
            <a:spLocks noChangeArrowheads="1"/>
          </p:cNvSpPr>
          <p:nvPr/>
        </p:nvSpPr>
        <p:spPr bwMode="auto">
          <a:xfrm>
            <a:off x="6572250" y="2838450"/>
            <a:ext cx="1219200" cy="152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6634" name="Rectangle 37"/>
          <p:cNvSpPr>
            <a:spLocks noChangeArrowheads="1"/>
          </p:cNvSpPr>
          <p:nvPr/>
        </p:nvSpPr>
        <p:spPr bwMode="auto">
          <a:xfrm>
            <a:off x="6305550" y="276225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chemeClr val="tx2"/>
                </a:solidFill>
              </a:rPr>
              <a:t>Data for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63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63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6631">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6631">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6631">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6631">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6631">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6631">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6631">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6631">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6" presetClass="entr" presetSubtype="42" fill="hold" nodeType="afterEffect">
                                  <p:stCondLst>
                                    <p:cond delay="3000"/>
                                  </p:stCondLst>
                                  <p:childTnLst>
                                    <p:set>
                                      <p:cBhvr>
                                        <p:cTn id="36" dur="1" fill="hold">
                                          <p:stCondLst>
                                            <p:cond delay="0"/>
                                          </p:stCondLst>
                                        </p:cTn>
                                        <p:tgtEl>
                                          <p:spTgt spid="26630"/>
                                        </p:tgtEl>
                                        <p:attrNameLst>
                                          <p:attrName>style.visibility</p:attrName>
                                        </p:attrNameLst>
                                      </p:cBhvr>
                                      <p:to>
                                        <p:strVal val="visible"/>
                                      </p:to>
                                    </p:set>
                                    <p:animEffect transition="in" filter="barn(outHorizontal)">
                                      <p:cBhvr>
                                        <p:cTn id="37" dur="500"/>
                                        <p:tgtEl>
                                          <p:spTgt spid="26630"/>
                                        </p:tgtEl>
                                      </p:cBhvr>
                                    </p:animEffect>
                                  </p:childTnLst>
                                </p:cTn>
                              </p:par>
                            </p:childTnLst>
                          </p:cTn>
                        </p:par>
                        <p:par>
                          <p:cTn id="38" fill="hold">
                            <p:stCondLst>
                              <p:cond delay="8500"/>
                            </p:stCondLst>
                            <p:childTnLst>
                              <p:par>
                                <p:cTn id="39" presetID="1" presetClass="entr" presetSubtype="0" fill="hold" grpId="0" nodeType="afterEffect">
                                  <p:stCondLst>
                                    <p:cond delay="0"/>
                                  </p:stCondLst>
                                  <p:childTnLst>
                                    <p:set>
                                      <p:cBhvr>
                                        <p:cTn id="40" dur="1" fill="hold">
                                          <p:stCondLst>
                                            <p:cond delay="499"/>
                                          </p:stCondLst>
                                        </p:cTn>
                                        <p:tgtEl>
                                          <p:spTgt spid="26633"/>
                                        </p:tgtEl>
                                        <p:attrNameLst>
                                          <p:attrName>style.visibility</p:attrName>
                                        </p:attrNameLst>
                                      </p:cBhvr>
                                      <p:to>
                                        <p:strVal val="visible"/>
                                      </p:to>
                                    </p:set>
                                  </p:childTnLst>
                                </p:cTn>
                              </p:par>
                            </p:childTnLst>
                          </p:cTn>
                        </p:par>
                        <p:par>
                          <p:cTn id="41" fill="hold">
                            <p:stCondLst>
                              <p:cond delay="9000"/>
                            </p:stCondLst>
                            <p:childTnLst>
                              <p:par>
                                <p:cTn id="42" presetID="1" presetClass="entr" presetSubtype="0" fill="hold" grpId="0" nodeType="afterEffect">
                                  <p:stCondLst>
                                    <p:cond delay="0"/>
                                  </p:stCondLst>
                                  <p:childTnLst>
                                    <p:set>
                                      <p:cBhvr>
                                        <p:cTn id="43" dur="1" fill="hold">
                                          <p:stCondLst>
                                            <p:cond delay="499"/>
                                          </p:stCondLst>
                                        </p:cTn>
                                        <p:tgtEl>
                                          <p:spTgt spid="26634"/>
                                        </p:tgtEl>
                                        <p:attrNameLst>
                                          <p:attrName>style.visibility</p:attrName>
                                        </p:attrNameLst>
                                      </p:cBhvr>
                                      <p:to>
                                        <p:strVal val="visible"/>
                                      </p:to>
                                    </p:set>
                                  </p:childTnLst>
                                </p:cTn>
                              </p:par>
                            </p:childTnLst>
                          </p:cTn>
                        </p:par>
                        <p:par>
                          <p:cTn id="44" fill="hold">
                            <p:stCondLst>
                              <p:cond delay="9500"/>
                            </p:stCondLst>
                            <p:childTnLst>
                              <p:par>
                                <p:cTn id="45" presetID="2" presetClass="entr" presetSubtype="8" fill="hold" grpId="0" nodeType="afterEffect">
                                  <p:stCondLst>
                                    <p:cond delay="0"/>
                                  </p:stCondLst>
                                  <p:childTnLst>
                                    <p:set>
                                      <p:cBhvr>
                                        <p:cTn id="46" dur="1" fill="hold">
                                          <p:stCondLst>
                                            <p:cond delay="0"/>
                                          </p:stCondLst>
                                        </p:cTn>
                                        <p:tgtEl>
                                          <p:spTgt spid="26632"/>
                                        </p:tgtEl>
                                        <p:attrNameLst>
                                          <p:attrName>style.visibility</p:attrName>
                                        </p:attrNameLst>
                                      </p:cBhvr>
                                      <p:to>
                                        <p:strVal val="visible"/>
                                      </p:to>
                                    </p:set>
                                    <p:anim calcmode="lin" valueType="num">
                                      <p:cBhvr additive="base">
                                        <p:cTn id="47" dur="500" fill="hold"/>
                                        <p:tgtEl>
                                          <p:spTgt spid="26632"/>
                                        </p:tgtEl>
                                        <p:attrNameLst>
                                          <p:attrName>ppt_x</p:attrName>
                                        </p:attrNameLst>
                                      </p:cBhvr>
                                      <p:tavLst>
                                        <p:tav tm="0">
                                          <p:val>
                                            <p:strVal val="0-#ppt_w/2"/>
                                          </p:val>
                                        </p:tav>
                                        <p:tav tm="100000">
                                          <p:val>
                                            <p:strVal val="#ppt_x"/>
                                          </p:val>
                                        </p:tav>
                                      </p:tavLst>
                                    </p:anim>
                                    <p:anim calcmode="lin" valueType="num">
                                      <p:cBhvr additive="base">
                                        <p:cTn id="48"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6082"/>
                                        </p:tgtEl>
                                        <p:attrNameLst>
                                          <p:attrName>style.visibility</p:attrName>
                                        </p:attrNameLst>
                                      </p:cBhvr>
                                      <p:to>
                                        <p:strVal val="visible"/>
                                      </p:to>
                                    </p:set>
                                    <p:anim calcmode="lin" valueType="num">
                                      <p:cBhvr additive="base">
                                        <p:cTn id="53" dur="500" fill="hold"/>
                                        <p:tgtEl>
                                          <p:spTgt spid="46082"/>
                                        </p:tgtEl>
                                        <p:attrNameLst>
                                          <p:attrName>ppt_x</p:attrName>
                                        </p:attrNameLst>
                                      </p:cBhvr>
                                      <p:tavLst>
                                        <p:tav tm="0">
                                          <p:val>
                                            <p:strVal val="#ppt_x"/>
                                          </p:val>
                                        </p:tav>
                                        <p:tav tm="100000">
                                          <p:val>
                                            <p:strVal val="#ppt_x"/>
                                          </p:val>
                                        </p:tav>
                                      </p:tavLst>
                                    </p:anim>
                                    <p:anim calcmode="lin" valueType="num">
                                      <p:cBhvr additive="base">
                                        <p:cTn id="54"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26631" grpId="0" build="p" autoUpdateAnimBg="0" advAuto="0"/>
      <p:bldP spid="26632" grpId="0" autoUpdateAnimBg="0"/>
      <p:bldP spid="26633" grpId="0" animBg="1" autoUpdateAnimBg="0"/>
      <p:bldP spid="266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3076575" y="47625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1.1  </a:t>
            </a:r>
            <a:r>
              <a:rPr lang="zh-CN" altLang="en-US" sz="2000" b="1"/>
              <a:t>操作系统的产生</a:t>
            </a:r>
          </a:p>
        </p:txBody>
      </p:sp>
      <p:grpSp>
        <p:nvGrpSpPr>
          <p:cNvPr id="9219" name="Group 590"/>
          <p:cNvGrpSpPr/>
          <p:nvPr/>
        </p:nvGrpSpPr>
        <p:grpSpPr bwMode="auto">
          <a:xfrm>
            <a:off x="873125" y="3860800"/>
            <a:ext cx="5962650" cy="558800"/>
            <a:chOff x="288" y="2149"/>
            <a:chExt cx="6000" cy="455"/>
          </a:xfrm>
        </p:grpSpPr>
        <p:sp>
          <p:nvSpPr>
            <p:cNvPr id="9411" name="Text Box 402"/>
            <p:cNvSpPr txBox="1">
              <a:spLocks noChangeArrowheads="1"/>
            </p:cNvSpPr>
            <p:nvPr/>
          </p:nvSpPr>
          <p:spPr bwMode="auto">
            <a:xfrm>
              <a:off x="5088" y="2149"/>
              <a:ext cx="12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PCI</a:t>
              </a:r>
              <a:r>
                <a:rPr lang="zh-CN" altLang="en-US" sz="1800" b="1">
                  <a:solidFill>
                    <a:srgbClr val="FF0000"/>
                  </a:solidFill>
                  <a:latin typeface="Arial" panose="020B0604020202020204" pitchFamily="34" charset="0"/>
                </a:rPr>
                <a:t>总线</a:t>
              </a:r>
            </a:p>
          </p:txBody>
        </p:sp>
        <p:sp>
          <p:nvSpPr>
            <p:cNvPr id="9412" name="AutoShape 409"/>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0" name="Group 592"/>
          <p:cNvGrpSpPr/>
          <p:nvPr/>
        </p:nvGrpSpPr>
        <p:grpSpPr bwMode="auto">
          <a:xfrm>
            <a:off x="1044575" y="2495550"/>
            <a:ext cx="1384300" cy="1654175"/>
            <a:chOff x="432" y="1068"/>
            <a:chExt cx="1392" cy="1346"/>
          </a:xfrm>
        </p:grpSpPr>
        <p:sp>
          <p:nvSpPr>
            <p:cNvPr id="9407" name="AutoShape 567"/>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408" name="Text Box 568"/>
            <p:cNvSpPr txBox="1">
              <a:spLocks noChangeArrowheads="1"/>
            </p:cNvSpPr>
            <p:nvPr/>
          </p:nvSpPr>
          <p:spPr bwMode="auto">
            <a:xfrm>
              <a:off x="432" y="1872"/>
              <a:ext cx="1392"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图形控制器</a:t>
              </a:r>
            </a:p>
          </p:txBody>
        </p:sp>
        <p:pic>
          <p:nvPicPr>
            <p:cNvPr id="9409" name="Picture 5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0" name="AutoShape 57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1" name="Group 594"/>
          <p:cNvGrpSpPr/>
          <p:nvPr/>
        </p:nvGrpSpPr>
        <p:grpSpPr bwMode="auto">
          <a:xfrm>
            <a:off x="1558925" y="4583113"/>
            <a:ext cx="1431925" cy="1754187"/>
            <a:chOff x="1008" y="2604"/>
            <a:chExt cx="1440" cy="1428"/>
          </a:xfrm>
        </p:grpSpPr>
        <p:sp>
          <p:nvSpPr>
            <p:cNvPr id="9402" name="AutoShape 574"/>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nvGrpSpPr>
            <p:cNvPr id="9403" name="Group 593"/>
            <p:cNvGrpSpPr/>
            <p:nvPr/>
          </p:nvGrpSpPr>
          <p:grpSpPr bwMode="auto">
            <a:xfrm>
              <a:off x="1008" y="2832"/>
              <a:ext cx="1440" cy="1200"/>
              <a:chOff x="1008" y="2832"/>
              <a:chExt cx="1440" cy="1200"/>
            </a:xfrm>
          </p:grpSpPr>
          <p:sp>
            <p:nvSpPr>
              <p:cNvPr id="9404" name="AutoShape 572"/>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405" name="Text Box 573"/>
              <p:cNvSpPr txBox="1">
                <a:spLocks noChangeArrowheads="1"/>
              </p:cNvSpPr>
              <p:nvPr/>
            </p:nvSpPr>
            <p:spPr bwMode="auto">
              <a:xfrm>
                <a:off x="1008" y="2832"/>
                <a:ext cx="1440"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IDE</a:t>
                </a:r>
                <a:r>
                  <a:rPr lang="zh-CN" altLang="en-US" sz="1800" b="1">
                    <a:solidFill>
                      <a:srgbClr val="FF0000"/>
                    </a:solidFill>
                    <a:latin typeface="Arial" panose="020B0604020202020204" pitchFamily="34" charset="0"/>
                  </a:rPr>
                  <a:t>控制器</a:t>
                </a:r>
              </a:p>
            </p:txBody>
          </p:sp>
          <p:pic>
            <p:nvPicPr>
              <p:cNvPr id="9406" name="Picture 57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grpSp>
      <p:grpSp>
        <p:nvGrpSpPr>
          <p:cNvPr id="9222" name="Group 591"/>
          <p:cNvGrpSpPr/>
          <p:nvPr/>
        </p:nvGrpSpPr>
        <p:grpSpPr bwMode="auto">
          <a:xfrm>
            <a:off x="3492500" y="2019300"/>
            <a:ext cx="3414713" cy="2019300"/>
            <a:chOff x="2448" y="768"/>
            <a:chExt cx="2736" cy="1644"/>
          </a:xfrm>
        </p:grpSpPr>
        <p:sp>
          <p:nvSpPr>
            <p:cNvPr id="9240" name="AutoShape 404"/>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1" name="Text Box 405"/>
            <p:cNvSpPr txBox="1">
              <a:spLocks noChangeArrowheads="1"/>
            </p:cNvSpPr>
            <p:nvPr/>
          </p:nvSpPr>
          <p:spPr bwMode="auto">
            <a:xfrm>
              <a:off x="2448" y="1872"/>
              <a:ext cx="1296" cy="526"/>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总线控制器</a:t>
              </a:r>
            </a:p>
          </p:txBody>
        </p:sp>
        <p:sp>
          <p:nvSpPr>
            <p:cNvPr id="9242" name="AutoShape 406"/>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3" name="Text Box 407"/>
            <p:cNvSpPr txBox="1">
              <a:spLocks noChangeArrowheads="1"/>
            </p:cNvSpPr>
            <p:nvPr/>
          </p:nvSpPr>
          <p:spPr bwMode="auto">
            <a:xfrm>
              <a:off x="3648" y="1632"/>
              <a:ext cx="1536"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CPU-</a:t>
              </a:r>
              <a:r>
                <a:rPr lang="zh-CN" altLang="en-US" sz="1800" b="1">
                  <a:solidFill>
                    <a:srgbClr val="FF0000"/>
                  </a:solidFill>
                  <a:latin typeface="Arial" panose="020B0604020202020204" pitchFamily="34" charset="0"/>
                </a:rPr>
                <a:t>内存总线</a:t>
              </a:r>
            </a:p>
          </p:txBody>
        </p:sp>
        <p:sp>
          <p:nvSpPr>
            <p:cNvPr id="9244" name="AutoShape 410"/>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5" name="AutoShape 411"/>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6" name="AutoShape 412"/>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nvGrpSpPr>
            <p:cNvPr id="9247" name="Group 413"/>
            <p:cNvGrpSpPr/>
            <p:nvPr/>
          </p:nvGrpSpPr>
          <p:grpSpPr bwMode="auto">
            <a:xfrm rot="376460">
              <a:off x="2733" y="816"/>
              <a:ext cx="723" cy="442"/>
              <a:chOff x="2515" y="1988"/>
              <a:chExt cx="824" cy="394"/>
            </a:xfrm>
          </p:grpSpPr>
          <p:sp>
            <p:nvSpPr>
              <p:cNvPr id="9311" name="Freeform 414"/>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2" name="Freeform 415"/>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3" name="Freeform 416"/>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4" name="Freeform 417"/>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5" name="Freeform 418"/>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6" name="Freeform 419"/>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7" name="Freeform 420"/>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8" name="Freeform 421"/>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9" name="Freeform 422"/>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0" name="Freeform 423"/>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1" name="Freeform 424"/>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2" name="Freeform 425"/>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3" name="Freeform 426"/>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4" name="Freeform 427"/>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5" name="Freeform 428"/>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6" name="Freeform 429"/>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7" name="Freeform 430"/>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8" name="Freeform 431"/>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9" name="Freeform 432"/>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0" name="Freeform 433"/>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1" name="Freeform 434"/>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2" name="Freeform 435"/>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3" name="Freeform 436"/>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4" name="Freeform 437"/>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5" name="Freeform 438"/>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6" name="Freeform 439"/>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7" name="Freeform 440"/>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8" name="Freeform 441"/>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9" name="Freeform 442"/>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0" name="Freeform 443"/>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1" name="Freeform 444"/>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2" name="Freeform 445"/>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3" name="Freeform 446"/>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4" name="Freeform 447"/>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5" name="Freeform 448"/>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6" name="Freeform 449"/>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7" name="Freeform 450"/>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8" name="Freeform 451"/>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9" name="Freeform 452"/>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0" name="Freeform 453"/>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1" name="Freeform 454"/>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2" name="Freeform 455"/>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3" name="Freeform 456"/>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4" name="Freeform 457"/>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5" name="Freeform 458"/>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6" name="Freeform 459"/>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7" name="Freeform 460"/>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8" name="Freeform 461"/>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9" name="Freeform 462"/>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0" name="Freeform 463"/>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1" name="Freeform 464"/>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2" name="Freeform 465"/>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3" name="Freeform 466"/>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4" name="Freeform 467"/>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5" name="Freeform 468"/>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6" name="Freeform 469"/>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7" name="Freeform 470"/>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8" name="Freeform 471"/>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9" name="Freeform 472"/>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0" name="Freeform 473"/>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1" name="Freeform 474"/>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2" name="Freeform 475"/>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3" name="Freeform 476"/>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4" name="Freeform 477"/>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5" name="Freeform 478"/>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6" name="Freeform 479"/>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7" name="Freeform 480"/>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8" name="Freeform 481"/>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9" name="Freeform 482"/>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0" name="Freeform 483"/>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1" name="Freeform 484"/>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2" name="Freeform 485"/>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3" name="Freeform 486"/>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4" name="Freeform 487"/>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5" name="Freeform 488"/>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6" name="Freeform 489"/>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7" name="Freeform 490"/>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8" name="Freeform 491"/>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9" name="Freeform 492"/>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0" name="Freeform 493"/>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1" name="Freeform 494"/>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2" name="Freeform 495"/>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3" name="Freeform 496"/>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4" name="Freeform 497"/>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5" name="Freeform 498"/>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6" name="Freeform 499"/>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7" name="Freeform 500"/>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8" name="Freeform 501"/>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9" name="Freeform 502"/>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00" name="Freeform 503"/>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01" name="Freeform 504"/>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248" name="Group 505"/>
            <p:cNvGrpSpPr/>
            <p:nvPr/>
          </p:nvGrpSpPr>
          <p:grpSpPr bwMode="auto">
            <a:xfrm rot="-3214438">
              <a:off x="3801" y="903"/>
              <a:ext cx="461" cy="480"/>
              <a:chOff x="3481" y="3030"/>
              <a:chExt cx="1115" cy="1118"/>
            </a:xfrm>
          </p:grpSpPr>
          <p:sp>
            <p:nvSpPr>
              <p:cNvPr id="9250" name="Freeform 506"/>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1" name="Freeform 507"/>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2" name="Freeform 508"/>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3" name="Freeform 509"/>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4" name="Freeform 510"/>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5" name="Freeform 511"/>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6" name="Freeform 512"/>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7" name="Freeform 513"/>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8" name="Freeform 514"/>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9" name="Freeform 515"/>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0" name="Freeform 516"/>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1" name="Freeform 517"/>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2" name="Freeform 518"/>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3" name="Freeform 519"/>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4" name="Freeform 520"/>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5" name="Freeform 521"/>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6" name="Freeform 522"/>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7" name="Freeform 523"/>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8" name="Freeform 524"/>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9" name="Freeform 525"/>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0" name="Freeform 526"/>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1" name="Freeform 527"/>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2" name="Freeform 528"/>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3" name="Freeform 529"/>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4" name="Freeform 530"/>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5" name="Freeform 531"/>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6" name="Freeform 532"/>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7" name="Freeform 533"/>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8" name="Freeform 534"/>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9" name="Freeform 535"/>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0" name="Freeform 536"/>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1" name="Freeform 537"/>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2" name="Freeform 538"/>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3" name="Freeform 539"/>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4" name="Freeform 540"/>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5" name="Freeform 541"/>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6" name="Freeform 542"/>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7" name="Freeform 543"/>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8" name="Freeform 544"/>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9" name="Freeform 545"/>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0" name="Freeform 546"/>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1" name="Freeform 547"/>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2" name="Freeform 548"/>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3" name="Freeform 549"/>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4" name="Freeform 550"/>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5" name="Freeform 551"/>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6" name="Freeform 552"/>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7" name="Freeform 553"/>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8" name="Freeform 554"/>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9" name="Freeform 555"/>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0" name="Freeform 556"/>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1" name="Freeform 557"/>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2" name="Freeform 558"/>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3" name="Freeform 559"/>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4" name="Freeform 560"/>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5" name="Freeform 561"/>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6" name="Freeform 562"/>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7" name="Freeform 563"/>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8" name="Freeform 564"/>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9" name="Freeform 565"/>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0" name="Freeform 566"/>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249" name="AutoShape 57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3" name="Group 595"/>
          <p:cNvGrpSpPr/>
          <p:nvPr/>
        </p:nvGrpSpPr>
        <p:grpSpPr bwMode="auto">
          <a:xfrm>
            <a:off x="2930525" y="4564063"/>
            <a:ext cx="3233738" cy="2105025"/>
            <a:chOff x="2016" y="2592"/>
            <a:chExt cx="3253" cy="1714"/>
          </a:xfrm>
        </p:grpSpPr>
        <p:sp>
          <p:nvSpPr>
            <p:cNvPr id="9229" name="Text Box 576"/>
            <p:cNvSpPr txBox="1">
              <a:spLocks noChangeArrowheads="1"/>
            </p:cNvSpPr>
            <p:nvPr/>
          </p:nvSpPr>
          <p:spPr bwMode="auto">
            <a:xfrm>
              <a:off x="2928" y="2820"/>
              <a:ext cx="1808"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扩展总线接口</a:t>
              </a:r>
            </a:p>
          </p:txBody>
        </p:sp>
        <p:sp>
          <p:nvSpPr>
            <p:cNvPr id="9230" name="AutoShape 577"/>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1" name="AutoShape 581"/>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4776"/>
                </a:gs>
                <a:gs pos="100000">
                  <a:srgbClr val="0099FF"/>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2" name="AutoShape 582"/>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3" name="AutoShape 583"/>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4" name="Text Box 584"/>
            <p:cNvSpPr txBox="1">
              <a:spLocks noChangeArrowheads="1"/>
            </p:cNvSpPr>
            <p:nvPr/>
          </p:nvSpPr>
          <p:spPr bwMode="auto">
            <a:xfrm>
              <a:off x="4069" y="3064"/>
              <a:ext cx="12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扩展总线</a:t>
              </a:r>
            </a:p>
          </p:txBody>
        </p:sp>
        <p:sp>
          <p:nvSpPr>
            <p:cNvPr id="9235" name="Text Box 585"/>
            <p:cNvSpPr txBox="1">
              <a:spLocks noChangeArrowheads="1"/>
            </p:cNvSpPr>
            <p:nvPr/>
          </p:nvSpPr>
          <p:spPr bwMode="auto">
            <a:xfrm>
              <a:off x="3072" y="3792"/>
              <a:ext cx="1056"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并行口</a:t>
              </a:r>
            </a:p>
          </p:txBody>
        </p:sp>
        <p:sp>
          <p:nvSpPr>
            <p:cNvPr id="9236" name="AutoShape 586"/>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pic>
          <p:nvPicPr>
            <p:cNvPr id="9237" name="Picture 58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9238" name="Freeform 588"/>
            <p:cNvSpPr/>
            <p:nvPr/>
          </p:nvSpPr>
          <p:spPr bwMode="auto">
            <a:xfrm>
              <a:off x="2448" y="3872"/>
              <a:ext cx="768" cy="208"/>
            </a:xfrm>
            <a:custGeom>
              <a:avLst/>
              <a:gdLst>
                <a:gd name="T0" fmla="*/ 1 w 1056"/>
                <a:gd name="T1" fmla="*/ 0 h 448"/>
                <a:gd name="T2" fmla="*/ 1 w 1056"/>
                <a:gd name="T3" fmla="*/ 0 h 448"/>
                <a:gd name="T4" fmla="*/ 0 w 1056"/>
                <a:gd name="T5" fmla="*/ 0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zh-CN" altLang="en-US"/>
            </a:p>
          </p:txBody>
        </p:sp>
        <p:pic>
          <p:nvPicPr>
            <p:cNvPr id="9239" name="Picture 5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
        <p:nvSpPr>
          <p:cNvPr id="4104" name="矩形 1"/>
          <p:cNvSpPr>
            <a:spLocks noChangeArrowheads="1"/>
          </p:cNvSpPr>
          <p:nvPr/>
        </p:nvSpPr>
        <p:spPr bwMode="auto">
          <a:xfrm>
            <a:off x="6732588" y="1700213"/>
            <a:ext cx="2160587" cy="1077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一个典型的计算机系统构成：运算器、控制器、存储器、输出和输出</a:t>
            </a:r>
          </a:p>
        </p:txBody>
      </p:sp>
      <p:sp>
        <p:nvSpPr>
          <p:cNvPr id="4105" name="矩形 1"/>
          <p:cNvSpPr>
            <a:spLocks noChangeArrowheads="1"/>
          </p:cNvSpPr>
          <p:nvPr/>
        </p:nvSpPr>
        <p:spPr bwMode="auto">
          <a:xfrm>
            <a:off x="6732588" y="3071813"/>
            <a:ext cx="2160587" cy="8302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使复杂的计算机硬件高效工作来完成用户的任务</a:t>
            </a:r>
          </a:p>
        </p:txBody>
      </p:sp>
      <p:sp>
        <p:nvSpPr>
          <p:cNvPr id="4106" name="矩形 1"/>
          <p:cNvSpPr>
            <a:spLocks noChangeArrowheads="1"/>
          </p:cNvSpPr>
          <p:nvPr/>
        </p:nvSpPr>
        <p:spPr bwMode="auto">
          <a:xfrm>
            <a:off x="6732588" y="4316413"/>
            <a:ext cx="2160587" cy="1323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如果由用户单独拙劣的管理硬件资源？结果会怎么样呢？如果是一个普通用户？一个程序员？</a:t>
            </a:r>
          </a:p>
        </p:txBody>
      </p:sp>
      <p:sp>
        <p:nvSpPr>
          <p:cNvPr id="922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697AB03-2443-482F-A7B7-F74CE8BC52E9}" type="slidenum">
              <a:rPr lang="en-US" altLang="zh-CN" sz="1400"/>
              <a:t>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5"/>
                                        </p:tgtEl>
                                        <p:attrNameLst>
                                          <p:attrName>style.visibility</p:attrName>
                                        </p:attrNameLst>
                                      </p:cBhvr>
                                      <p:to>
                                        <p:strVal val="visible"/>
                                      </p:to>
                                    </p:set>
                                    <p:anim calcmode="lin" valueType="num">
                                      <p:cBhvr additive="base">
                                        <p:cTn id="13" dur="500" fill="hold"/>
                                        <p:tgtEl>
                                          <p:spTgt spid="4105"/>
                                        </p:tgtEl>
                                        <p:attrNameLst>
                                          <p:attrName>ppt_x</p:attrName>
                                        </p:attrNameLst>
                                      </p:cBhvr>
                                      <p:tavLst>
                                        <p:tav tm="0">
                                          <p:val>
                                            <p:strVal val="#ppt_x"/>
                                          </p:val>
                                        </p:tav>
                                        <p:tav tm="100000">
                                          <p:val>
                                            <p:strVal val="#ppt_x"/>
                                          </p:val>
                                        </p:tav>
                                      </p:tavLst>
                                    </p:anim>
                                    <p:anim calcmode="lin" valueType="num">
                                      <p:cBhvr additive="base">
                                        <p:cTn id="14"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6"/>
                                        </p:tgtEl>
                                        <p:attrNameLst>
                                          <p:attrName>style.visibility</p:attrName>
                                        </p:attrNameLst>
                                      </p:cBhvr>
                                      <p:to>
                                        <p:strVal val="visible"/>
                                      </p:to>
                                    </p:set>
                                    <p:anim calcmode="lin" valueType="num">
                                      <p:cBhvr additive="base">
                                        <p:cTn id="19" dur="500" fill="hold"/>
                                        <p:tgtEl>
                                          <p:spTgt spid="4106"/>
                                        </p:tgtEl>
                                        <p:attrNameLst>
                                          <p:attrName>ppt_x</p:attrName>
                                        </p:attrNameLst>
                                      </p:cBhvr>
                                      <p:tavLst>
                                        <p:tav tm="0">
                                          <p:val>
                                            <p:strVal val="#ppt_x"/>
                                          </p:val>
                                        </p:tav>
                                        <p:tav tm="100000">
                                          <p:val>
                                            <p:strVal val="#ppt_x"/>
                                          </p:val>
                                        </p:tav>
                                      </p:tavLst>
                                    </p:anim>
                                    <p:anim calcmode="lin" valueType="num">
                                      <p:cBhvr additive="base">
                                        <p:cTn id="20"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p:bldP spid="4105" grpId="0" bldLvl="0" animBg="1"/>
      <p:bldP spid="410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7571EAE-241A-45EA-92BA-8D39623B9F6B}" type="datetime5">
              <a:rPr lang="zh-CN" altLang="en-US" sz="1400"/>
              <a:t>2023/6/18</a:t>
            </a:fld>
            <a:endParaRPr lang="en-US" altLang="zh-CN" sz="1400"/>
          </a:p>
        </p:txBody>
      </p:sp>
      <p:sp>
        <p:nvSpPr>
          <p:cNvPr id="5017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46CB7965-F3BE-401E-8A95-D330F18E897F}" type="slidenum">
              <a:rPr lang="en-US" altLang="zh-CN" sz="1400"/>
              <a:t>30</a:t>
            </a:fld>
            <a:endParaRPr lang="en-US" altLang="zh-CN" sz="1400"/>
          </a:p>
        </p:txBody>
      </p:sp>
      <p:sp>
        <p:nvSpPr>
          <p:cNvPr id="5018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6632" name="Rectangle 36"/>
          <p:cNvSpPr>
            <a:spLocks noChangeArrowheads="1"/>
          </p:cNvSpPr>
          <p:nvPr/>
        </p:nvSpPr>
        <p:spPr bwMode="auto">
          <a:xfrm>
            <a:off x="5181600" y="5429250"/>
            <a:ext cx="289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099FF"/>
                </a:solidFill>
              </a:rPr>
              <a:t>单道批处理流程</a:t>
            </a:r>
            <a:endParaRPr lang="zh-CN" altLang="zh-CN" sz="1800" b="1">
              <a:solidFill>
                <a:srgbClr val="0099FF"/>
              </a:solidFill>
            </a:endParaRPr>
          </a:p>
        </p:txBody>
      </p:sp>
      <p:sp>
        <p:nvSpPr>
          <p:cNvPr id="26633" name="Rectangle 39"/>
          <p:cNvSpPr>
            <a:spLocks noChangeArrowheads="1"/>
          </p:cNvSpPr>
          <p:nvPr/>
        </p:nvSpPr>
        <p:spPr bwMode="auto">
          <a:xfrm>
            <a:off x="6572250" y="2838450"/>
            <a:ext cx="1219200" cy="152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graphicFrame>
        <p:nvGraphicFramePr>
          <p:cNvPr id="30727" name="对象 1"/>
          <p:cNvGraphicFramePr>
            <a:graphicFrameLocks noChangeAspect="1"/>
          </p:cNvGraphicFramePr>
          <p:nvPr/>
        </p:nvGraphicFramePr>
        <p:xfrm>
          <a:off x="4079875" y="1989138"/>
          <a:ext cx="4537075" cy="3600450"/>
        </p:xfrm>
        <a:graphic>
          <a:graphicData uri="http://schemas.openxmlformats.org/presentationml/2006/ole">
            <mc:AlternateContent xmlns:mc="http://schemas.openxmlformats.org/markup-compatibility/2006">
              <mc:Choice xmlns:v="urn:schemas-microsoft-com:vml" Requires="v">
                <p:oleObj name="Visio" r:id="rId3" imgW="2590800" imgH="2011680" progId="Visio.Drawing.11">
                  <p:embed/>
                </p:oleObj>
              </mc:Choice>
              <mc:Fallback>
                <p:oleObj name="Visio" r:id="rId3" imgW="2590800" imgH="2011680"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r="-2124"/>
                      <a:stretch>
                        <a:fillRect/>
                      </a:stretch>
                    </p:blipFill>
                    <p:spPr bwMode="auto">
                      <a:xfrm>
                        <a:off x="4079875" y="1989138"/>
                        <a:ext cx="4537075"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txBox="1">
            <a:spLocks noChangeArrowheads="1"/>
          </p:cNvSpPr>
          <p:nvPr/>
        </p:nvSpPr>
        <p:spPr bwMode="auto">
          <a:xfrm>
            <a:off x="1066800" y="1676400"/>
            <a:ext cx="6858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b="1" dirty="0">
                <a:solidFill>
                  <a:srgbClr val="CC0000"/>
                </a:solidFill>
              </a:rPr>
              <a:t>1.3.1 </a:t>
            </a:r>
            <a:r>
              <a:rPr lang="zh-CN" altLang="en-US" sz="2400" b="1" dirty="0">
                <a:solidFill>
                  <a:srgbClr val="CC0000"/>
                </a:solidFill>
              </a:rPr>
              <a:t>操作系统的发展</a:t>
            </a:r>
            <a:r>
              <a:rPr lang="zh-CN" altLang="en-US" sz="2400" b="1" dirty="0"/>
              <a:t>                 </a:t>
            </a:r>
          </a:p>
          <a:p>
            <a:pPr eaLnBrk="1" hangingPunct="1">
              <a:lnSpc>
                <a:spcPct val="90000"/>
              </a:lnSpc>
              <a:buFontTx/>
              <a:buNone/>
            </a:pPr>
            <a:r>
              <a:rPr lang="zh-CN" altLang="en-US" sz="2400" b="1" dirty="0">
                <a:solidFill>
                  <a:srgbClr val="0099FF"/>
                </a:solidFill>
              </a:rPr>
              <a:t>    </a:t>
            </a:r>
            <a:r>
              <a:rPr lang="en-US" altLang="zh-CN" sz="2800" b="1" dirty="0">
                <a:solidFill>
                  <a:srgbClr val="660066"/>
                </a:solidFill>
                <a:latin typeface="黑体" panose="02010609060101010101" pitchFamily="49" charset="-122"/>
                <a:ea typeface="黑体" panose="02010609060101010101" pitchFamily="49" charset="-122"/>
              </a:rPr>
              <a:t>2.</a:t>
            </a:r>
            <a:r>
              <a:rPr lang="zh-CN" altLang="en-US" sz="2800" b="1" dirty="0">
                <a:solidFill>
                  <a:srgbClr val="660066"/>
                </a:solidFill>
                <a:latin typeface="黑体" panose="02010609060101010101" pitchFamily="49" charset="-122"/>
                <a:ea typeface="黑体" panose="02010609060101010101" pitchFamily="49" charset="-122"/>
              </a:rPr>
              <a:t>简单批处理系统</a:t>
            </a:r>
            <a:endParaRPr lang="zh-CN" altLang="en-US" sz="1800" b="1" dirty="0"/>
          </a:p>
          <a:p>
            <a:pPr eaLnBrk="1" hangingPunct="1">
              <a:lnSpc>
                <a:spcPct val="90000"/>
              </a:lnSpc>
              <a:buFontTx/>
              <a:buNone/>
            </a:pPr>
            <a:r>
              <a:rPr lang="zh-CN" altLang="en-US" sz="1800" b="1" dirty="0"/>
              <a:t>   作业卡片以脱机方式被读入磁带</a:t>
            </a:r>
          </a:p>
          <a:p>
            <a:pPr eaLnBrk="1" hangingPunct="1">
              <a:lnSpc>
                <a:spcPct val="90000"/>
              </a:lnSpc>
              <a:buFontTx/>
              <a:buNone/>
            </a:pPr>
            <a:r>
              <a:rPr lang="zh-CN" altLang="en-US" sz="2000" b="1" dirty="0"/>
              <a:t>   </a:t>
            </a:r>
            <a:r>
              <a:rPr lang="zh-CN" altLang="en-US" sz="2000" b="1" dirty="0">
                <a:solidFill>
                  <a:srgbClr val="990000"/>
                </a:solidFill>
              </a:rPr>
              <a:t>管理程序</a:t>
            </a:r>
            <a:r>
              <a:rPr lang="en-US" altLang="zh-CN" sz="2000" b="1" dirty="0">
                <a:solidFill>
                  <a:srgbClr val="990000"/>
                </a:solidFill>
              </a:rPr>
              <a:t>(</a:t>
            </a:r>
            <a:r>
              <a:rPr lang="zh-CN" altLang="en-US" sz="2000" b="1" dirty="0">
                <a:solidFill>
                  <a:srgbClr val="990000"/>
                </a:solidFill>
              </a:rPr>
              <a:t>监督程序</a:t>
            </a:r>
            <a:r>
              <a:rPr lang="en-US" altLang="zh-CN" sz="2000" b="1" dirty="0">
                <a:solidFill>
                  <a:srgbClr val="990000"/>
                </a:solidFill>
              </a:rPr>
              <a:t>)</a:t>
            </a:r>
            <a:r>
              <a:rPr lang="zh-CN" altLang="en-US" sz="2000" b="1" dirty="0"/>
              <a:t>能够从磁带自</a:t>
            </a:r>
            <a:endParaRPr lang="en-US" altLang="zh-CN" sz="2000" b="1" dirty="0"/>
          </a:p>
          <a:p>
            <a:pPr eaLnBrk="1" hangingPunct="1">
              <a:lnSpc>
                <a:spcPct val="90000"/>
              </a:lnSpc>
              <a:buFontTx/>
              <a:buNone/>
            </a:pPr>
            <a:r>
              <a:rPr lang="en-US" altLang="zh-CN" sz="2000" b="1" dirty="0"/>
              <a:t>   </a:t>
            </a:r>
            <a:r>
              <a:rPr lang="zh-CN" altLang="en-US" sz="2000" b="1" dirty="0"/>
              <a:t>动识别一个作业，处理后</a:t>
            </a:r>
            <a:endParaRPr lang="en-US" altLang="zh-CN" sz="2000" b="1" dirty="0"/>
          </a:p>
          <a:p>
            <a:pPr eaLnBrk="1" hangingPunct="1">
              <a:lnSpc>
                <a:spcPct val="90000"/>
              </a:lnSpc>
              <a:buFontTx/>
              <a:buNone/>
            </a:pPr>
            <a:r>
              <a:rPr lang="en-US" altLang="zh-CN" sz="2000" b="1" dirty="0"/>
              <a:t>   </a:t>
            </a:r>
            <a:r>
              <a:rPr lang="zh-CN" altLang="en-US" sz="2000" b="1" dirty="0"/>
              <a:t>再取下一个作业   </a:t>
            </a:r>
          </a:p>
          <a:p>
            <a:pPr eaLnBrk="1" hangingPunct="1">
              <a:lnSpc>
                <a:spcPct val="90000"/>
              </a:lnSpc>
              <a:buFontTx/>
              <a:buNone/>
            </a:pPr>
            <a:r>
              <a:rPr lang="zh-CN" altLang="en-US" sz="2000" b="1" dirty="0"/>
              <a:t>   </a:t>
            </a:r>
            <a:r>
              <a:rPr lang="en-US" altLang="zh-CN" sz="2000" b="1" dirty="0"/>
              <a:t>--</a:t>
            </a:r>
            <a:r>
              <a:rPr lang="zh-CN" altLang="en-US" sz="2000" b="1" dirty="0"/>
              <a:t>这就是“批处理”方式</a:t>
            </a:r>
          </a:p>
          <a:p>
            <a:pPr eaLnBrk="1" hangingPunct="1">
              <a:lnSpc>
                <a:spcPct val="90000"/>
              </a:lnSpc>
              <a:buFontTx/>
              <a:buNone/>
            </a:pPr>
            <a:r>
              <a:rPr lang="zh-CN" altLang="en-US" sz="2000" b="1" dirty="0"/>
              <a:t> </a:t>
            </a:r>
          </a:p>
          <a:p>
            <a:pPr eaLnBrk="1" hangingPunct="1">
              <a:lnSpc>
                <a:spcPct val="90000"/>
              </a:lnSpc>
              <a:buFontTx/>
              <a:buNone/>
            </a:pPr>
            <a:r>
              <a:rPr lang="zh-CN" altLang="en-US" sz="2000" b="1" dirty="0"/>
              <a:t>   </a:t>
            </a:r>
            <a:r>
              <a:rPr lang="zh-CN" altLang="en-US" sz="2000" b="1" dirty="0">
                <a:solidFill>
                  <a:srgbClr val="FF0000"/>
                </a:solidFill>
              </a:rPr>
              <a:t>由于作业是被串行执行，</a:t>
            </a:r>
          </a:p>
          <a:p>
            <a:pPr eaLnBrk="1" hangingPunct="1">
              <a:lnSpc>
                <a:spcPct val="90000"/>
              </a:lnSpc>
              <a:buFontTx/>
              <a:buNone/>
            </a:pPr>
            <a:r>
              <a:rPr lang="zh-CN" altLang="en-US" sz="2000" b="1" dirty="0">
                <a:solidFill>
                  <a:srgbClr val="FF0000"/>
                </a:solidFill>
              </a:rPr>
              <a:t>   故称“单道批处理”</a:t>
            </a:r>
          </a:p>
        </p:txBody>
      </p:sp>
      <p:sp>
        <p:nvSpPr>
          <p:cNvPr id="2" name="矩形 1"/>
          <p:cNvSpPr>
            <a:spLocks noChangeArrowheads="1"/>
          </p:cNvSpPr>
          <p:nvPr/>
        </p:nvSpPr>
        <p:spPr bwMode="auto">
          <a:xfrm>
            <a:off x="1258888" y="5390833"/>
            <a:ext cx="3856037" cy="400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0000"/>
                </a:solidFill>
              </a:rPr>
              <a:t>特征：自动性、顺序性、单道性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633"/>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26632"/>
                                        </p:tgtEl>
                                        <p:attrNameLst>
                                          <p:attrName>style.visibility</p:attrName>
                                        </p:attrNameLst>
                                      </p:cBhvr>
                                      <p:to>
                                        <p:strVal val="visible"/>
                                      </p:to>
                                    </p:set>
                                    <p:anim calcmode="lin" valueType="num">
                                      <p:cBhvr additive="base">
                                        <p:cTn id="10" dur="500" fill="hold"/>
                                        <p:tgtEl>
                                          <p:spTgt spid="26632"/>
                                        </p:tgtEl>
                                        <p:attrNameLst>
                                          <p:attrName>ppt_x</p:attrName>
                                        </p:attrNameLst>
                                      </p:cBhvr>
                                      <p:tavLst>
                                        <p:tav tm="0">
                                          <p:val>
                                            <p:strVal val="0-#ppt_w/2"/>
                                          </p:val>
                                        </p:tav>
                                        <p:tav tm="100000">
                                          <p:val>
                                            <p:strVal val="#ppt_x"/>
                                          </p:val>
                                        </p:tav>
                                      </p:tavLst>
                                    </p:anim>
                                    <p:anim calcmode="lin" valueType="num">
                                      <p:cBhvr additive="base">
                                        <p:cTn id="11" dur="500" fill="hold"/>
                                        <p:tgtEl>
                                          <p:spTgt spid="26632"/>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
                                            <p:txEl>
                                              <p:pRg st="0" end="0"/>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0">
                                            <p:txEl>
                                              <p:pRg st="1" end="1"/>
                                            </p:txEl>
                                          </p:spTgt>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10">
                                            <p:txEl>
                                              <p:pRg st="2" end="2"/>
                                            </p:txEl>
                                          </p:spTgt>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10">
                                            <p:txEl>
                                              <p:pRg st="3" end="3"/>
                                            </p:txEl>
                                          </p:spTgt>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10">
                                            <p:txEl>
                                              <p:pRg st="4" end="4"/>
                                            </p:txEl>
                                          </p:spTgt>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10">
                                            <p:txEl>
                                              <p:pRg st="5" end="5"/>
                                            </p:txEl>
                                          </p:spTgt>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10">
                                            <p:txEl>
                                              <p:pRg st="6" end="6"/>
                                            </p:txEl>
                                          </p:spTgt>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10">
                                            <p:txEl>
                                              <p:pRg st="7" end="7"/>
                                            </p:txEl>
                                          </p:spTgt>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10">
                                            <p:txEl>
                                              <p:pRg st="8" end="8"/>
                                            </p:txEl>
                                          </p:spTgt>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10">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0727"/>
                                        </p:tgtEl>
                                        <p:attrNameLst>
                                          <p:attrName>style.visibility</p:attrName>
                                        </p:attrNameLst>
                                      </p:cBhvr>
                                      <p:to>
                                        <p:strVal val="visible"/>
                                      </p:to>
                                    </p:set>
                                    <p:anim calcmode="lin" valueType="num">
                                      <p:cBhvr additive="base">
                                        <p:cTn id="46" dur="500" fill="hold"/>
                                        <p:tgtEl>
                                          <p:spTgt spid="30727"/>
                                        </p:tgtEl>
                                        <p:attrNameLst>
                                          <p:attrName>ppt_x</p:attrName>
                                        </p:attrNameLst>
                                      </p:cBhvr>
                                      <p:tavLst>
                                        <p:tav tm="0">
                                          <p:val>
                                            <p:strVal val="#ppt_x"/>
                                          </p:val>
                                        </p:tav>
                                        <p:tav tm="100000">
                                          <p:val>
                                            <p:strVal val="#ppt_x"/>
                                          </p:val>
                                        </p:tav>
                                      </p:tavLst>
                                    </p:anim>
                                    <p:anim calcmode="lin" valueType="num">
                                      <p:cBhvr additive="base">
                                        <p:cTn id="47"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autoUpdateAnimBg="0"/>
      <p:bldP spid="26633" grpId="0" animBg="1" autoUpdateAnimBg="0"/>
      <p:bldP spid="10" grpId="0" build="p" autoUpdateAnimBg="0" advAuto="0"/>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EAF9323-5C81-4280-8D4B-14084757B21A}" type="datetime5">
              <a:rPr lang="zh-CN" altLang="en-US" sz="1400"/>
              <a:t>2023/6/18</a:t>
            </a:fld>
            <a:endParaRPr lang="en-US" altLang="zh-CN" sz="1400"/>
          </a:p>
        </p:txBody>
      </p:sp>
      <p:sp>
        <p:nvSpPr>
          <p:cNvPr id="5222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0EA121BE-C28C-456D-8EB4-F6EC33D873BC}" type="slidenum">
              <a:rPr lang="en-US" altLang="zh-CN" sz="1400"/>
              <a:t>31</a:t>
            </a:fld>
            <a:endParaRPr lang="en-US" altLang="zh-CN" sz="1400"/>
          </a:p>
        </p:txBody>
      </p:sp>
      <p:sp>
        <p:nvSpPr>
          <p:cNvPr id="5222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8678" name="Rectangle 4"/>
          <p:cNvSpPr>
            <a:spLocks noGrp="1" noChangeArrowheads="1"/>
          </p:cNvSpPr>
          <p:nvPr>
            <p:ph type="body" idx="4294967295"/>
          </p:nvPr>
        </p:nvSpPr>
        <p:spPr>
          <a:xfrm>
            <a:off x="1371600" y="1752600"/>
            <a:ext cx="6858000" cy="4419600"/>
          </a:xfrm>
        </p:spPr>
        <p:txBody>
          <a:bodyPr/>
          <a:lstStyle/>
          <a:p>
            <a:pPr eaLnBrk="1" hangingPunct="1">
              <a:lnSpc>
                <a:spcPct val="90000"/>
              </a:lnSpc>
              <a:buFontTx/>
              <a:buNone/>
              <a:defRPr/>
            </a:pPr>
            <a:r>
              <a:rPr lang="en-US" sz="2400" b="1" dirty="0">
                <a:solidFill>
                  <a:srgbClr val="CC0000"/>
                </a:solidFill>
              </a:rPr>
              <a:t>1.3.1 </a:t>
            </a:r>
            <a:r>
              <a:rPr lang="zh-CN" altLang="en-US" sz="2400" b="1" dirty="0">
                <a:solidFill>
                  <a:srgbClr val="CC0000"/>
                </a:solidFill>
              </a:rPr>
              <a:t>操作系统的发展</a:t>
            </a:r>
            <a:r>
              <a:rPr lang="zh-CN" altLang="en-US" sz="2400" b="1" dirty="0"/>
              <a:t>                 </a:t>
            </a:r>
          </a:p>
          <a:p>
            <a:pPr eaLnBrk="1" hangingPunct="1">
              <a:lnSpc>
                <a:spcPct val="90000"/>
              </a:lnSpc>
              <a:buFontTx/>
              <a:buNone/>
              <a:defRPr/>
            </a:pPr>
            <a:r>
              <a:rPr lang="zh-CN" altLang="en-US" sz="2400" b="1" dirty="0"/>
              <a:t>        </a:t>
            </a:r>
            <a:r>
              <a:rPr lang="en-US" sz="2400" b="1" dirty="0">
                <a:solidFill>
                  <a:srgbClr val="0099FF"/>
                </a:solidFill>
              </a:rPr>
              <a:t>3.  </a:t>
            </a:r>
            <a:r>
              <a:rPr lang="zh-CN" altLang="en-US" sz="2400" b="1" dirty="0">
                <a:solidFill>
                  <a:srgbClr val="0099FF"/>
                </a:solidFill>
                <a:effectLst>
                  <a:outerShdw blurRad="38100" dist="38100" dir="2700000" algn="tl">
                    <a:srgbClr val="000000">
                      <a:alpha val="43137"/>
                    </a:srgbClr>
                  </a:outerShdw>
                </a:effectLst>
              </a:rPr>
              <a:t>多道</a:t>
            </a:r>
            <a:r>
              <a:rPr lang="zh-CN" altLang="en-US" sz="2400" b="1" dirty="0">
                <a:solidFill>
                  <a:srgbClr val="0099FF"/>
                </a:solidFill>
              </a:rPr>
              <a:t>程序批处理系统</a:t>
            </a:r>
          </a:p>
          <a:p>
            <a:pPr eaLnBrk="1" hangingPunct="1">
              <a:lnSpc>
                <a:spcPct val="90000"/>
              </a:lnSpc>
              <a:buFontTx/>
              <a:buNone/>
              <a:defRPr/>
            </a:pPr>
            <a:r>
              <a:rPr lang="zh-CN" altLang="en-US" sz="2800" b="1" dirty="0">
                <a:solidFill>
                  <a:srgbClr val="0099FF"/>
                </a:solidFill>
              </a:rPr>
              <a:t>            </a:t>
            </a:r>
            <a:r>
              <a:rPr lang="zh-CN" altLang="en-US" sz="1800" b="1" dirty="0">
                <a:solidFill>
                  <a:srgbClr val="FF0000"/>
                </a:solidFill>
              </a:rPr>
              <a:t>●</a:t>
            </a:r>
            <a:r>
              <a:rPr lang="zh-CN" altLang="en-US" sz="2000" b="1" dirty="0">
                <a:highlight>
                  <a:srgbClr val="FFFF00"/>
                </a:highlight>
              </a:rPr>
              <a:t>标志现代意义上的</a:t>
            </a:r>
            <a:r>
              <a:rPr lang="en-US" sz="2000" b="1" dirty="0">
                <a:highlight>
                  <a:srgbClr val="FFFF00"/>
                </a:highlight>
              </a:rPr>
              <a:t>OS</a:t>
            </a:r>
            <a:r>
              <a:rPr lang="zh-CN" altLang="en-US" sz="2000" b="1" dirty="0">
                <a:highlight>
                  <a:srgbClr val="FFFF00"/>
                </a:highlight>
              </a:rPr>
              <a:t>出现</a:t>
            </a:r>
          </a:p>
          <a:p>
            <a:pPr eaLnBrk="1" hangingPunct="1">
              <a:lnSpc>
                <a:spcPct val="90000"/>
              </a:lnSpc>
              <a:buFontTx/>
              <a:buNone/>
              <a:defRPr/>
            </a:pPr>
            <a:r>
              <a:rPr lang="zh-CN" altLang="en-US" sz="2800" b="1" dirty="0"/>
              <a:t>      </a:t>
            </a:r>
            <a:r>
              <a:rPr lang="zh-CN" altLang="en-US" sz="24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背 景：</a:t>
            </a:r>
            <a:r>
              <a:rPr lang="zh-CN" altLang="en-US" sz="2000" b="1" dirty="0"/>
              <a:t>计算机进入第三代</a:t>
            </a:r>
          </a:p>
          <a:p>
            <a:pPr eaLnBrk="1" hangingPunct="1">
              <a:lnSpc>
                <a:spcPct val="90000"/>
              </a:lnSpc>
              <a:buFontTx/>
              <a:buNone/>
              <a:defRPr/>
            </a:pPr>
            <a:r>
              <a:rPr lang="zh-CN" altLang="en-US" sz="2000" b="1" dirty="0"/>
              <a:t>                </a:t>
            </a:r>
            <a:r>
              <a:rPr lang="zh-CN" altLang="en-US" sz="2000" b="1" dirty="0">
                <a:solidFill>
                  <a:srgbClr val="6600FF"/>
                </a:solidFill>
              </a:rPr>
              <a:t>（</a:t>
            </a:r>
            <a:r>
              <a:rPr lang="en-US" sz="2000" b="1" dirty="0">
                <a:solidFill>
                  <a:srgbClr val="6600FF"/>
                </a:solidFill>
              </a:rPr>
              <a:t>1</a:t>
            </a:r>
            <a:r>
              <a:rPr lang="zh-CN" altLang="en-US" sz="2000" b="1" dirty="0">
                <a:solidFill>
                  <a:srgbClr val="6600FF"/>
                </a:solidFill>
              </a:rPr>
              <a:t>）主存、辅存容量增大，可以同时装</a:t>
            </a:r>
          </a:p>
          <a:p>
            <a:pPr eaLnBrk="1" hangingPunct="1">
              <a:lnSpc>
                <a:spcPct val="90000"/>
              </a:lnSpc>
              <a:buFontTx/>
              <a:buNone/>
              <a:defRPr/>
            </a:pPr>
            <a:r>
              <a:rPr lang="zh-CN" altLang="en-US" sz="2000" b="1" dirty="0">
                <a:solidFill>
                  <a:srgbClr val="6600FF"/>
                </a:solidFill>
              </a:rPr>
              <a:t>                           入多个程序到主存</a:t>
            </a:r>
          </a:p>
          <a:p>
            <a:pPr eaLnBrk="1" hangingPunct="1">
              <a:lnSpc>
                <a:spcPct val="90000"/>
              </a:lnSpc>
              <a:buFontTx/>
              <a:buNone/>
              <a:defRPr/>
            </a:pPr>
            <a:r>
              <a:rPr lang="zh-CN" altLang="en-US" sz="2000" b="1" dirty="0">
                <a:solidFill>
                  <a:srgbClr val="6600FF"/>
                </a:solidFill>
              </a:rPr>
              <a:t>                （</a:t>
            </a:r>
            <a:r>
              <a:rPr lang="en-US" sz="2000" b="1" dirty="0">
                <a:solidFill>
                  <a:srgbClr val="6600FF"/>
                </a:solidFill>
              </a:rPr>
              <a:t>2</a:t>
            </a:r>
            <a:r>
              <a:rPr lang="zh-CN" altLang="en-US" sz="2000" b="1" dirty="0">
                <a:solidFill>
                  <a:srgbClr val="6600FF"/>
                </a:solidFill>
              </a:rPr>
              <a:t>）</a:t>
            </a:r>
            <a:r>
              <a:rPr lang="zh-CN" altLang="en-US" sz="2000" b="1" dirty="0">
                <a:solidFill>
                  <a:srgbClr val="6600FF"/>
                </a:solidFill>
                <a:highlight>
                  <a:srgbClr val="FFFF00"/>
                </a:highlight>
              </a:rPr>
              <a:t>出现代替</a:t>
            </a:r>
            <a:r>
              <a:rPr lang="en-US" sz="2000" b="1" dirty="0">
                <a:solidFill>
                  <a:srgbClr val="6600FF"/>
                </a:solidFill>
                <a:highlight>
                  <a:srgbClr val="FFFF00"/>
                </a:highlight>
              </a:rPr>
              <a:t>CPU</a:t>
            </a:r>
            <a:r>
              <a:rPr lang="zh-CN" altLang="en-US" sz="2000" b="1" dirty="0">
                <a:solidFill>
                  <a:srgbClr val="6600FF"/>
                </a:solidFill>
                <a:highlight>
                  <a:srgbClr val="FFFF00"/>
                </a:highlight>
              </a:rPr>
              <a:t>管理设备的“</a:t>
            </a:r>
            <a:r>
              <a:rPr lang="en-US" sz="2000" b="1" dirty="0">
                <a:solidFill>
                  <a:srgbClr val="6600FF"/>
                </a:solidFill>
                <a:highlight>
                  <a:srgbClr val="FFFF00"/>
                </a:highlight>
              </a:rPr>
              <a:t>DMA</a:t>
            </a:r>
            <a:r>
              <a:rPr lang="zh-CN" altLang="en-US" sz="2000" b="1" dirty="0">
                <a:solidFill>
                  <a:srgbClr val="6600FF"/>
                </a:solidFill>
                <a:highlight>
                  <a:srgbClr val="FFFF00"/>
                </a:highlight>
              </a:rPr>
              <a:t>通</a:t>
            </a:r>
          </a:p>
          <a:p>
            <a:pPr eaLnBrk="1" hangingPunct="1">
              <a:lnSpc>
                <a:spcPct val="90000"/>
              </a:lnSpc>
              <a:buFontTx/>
              <a:buNone/>
              <a:defRPr/>
            </a:pPr>
            <a:r>
              <a:rPr lang="zh-CN" altLang="en-US" sz="2000" b="1" dirty="0">
                <a:solidFill>
                  <a:srgbClr val="6600FF"/>
                </a:solidFill>
              </a:rPr>
              <a:t>                           </a:t>
            </a:r>
            <a:r>
              <a:rPr lang="zh-CN" altLang="en-US" sz="2000" b="1" dirty="0">
                <a:solidFill>
                  <a:srgbClr val="6600FF"/>
                </a:solidFill>
                <a:highlight>
                  <a:srgbClr val="FFFF00"/>
                </a:highlight>
              </a:rPr>
              <a:t>道”</a:t>
            </a:r>
            <a:r>
              <a:rPr lang="zh-CN" altLang="en-US" sz="2000" b="1" dirty="0">
                <a:solidFill>
                  <a:srgbClr val="6600FF"/>
                </a:solidFill>
              </a:rPr>
              <a:t>，使得</a:t>
            </a:r>
            <a:r>
              <a:rPr lang="en-US" sz="2000" b="1" dirty="0">
                <a:solidFill>
                  <a:srgbClr val="6600FF"/>
                </a:solidFill>
                <a:highlight>
                  <a:srgbClr val="FFFF00"/>
                </a:highlight>
              </a:rPr>
              <a:t>I/O</a:t>
            </a:r>
            <a:r>
              <a:rPr lang="zh-CN" altLang="en-US" sz="2000" b="1" dirty="0">
                <a:solidFill>
                  <a:srgbClr val="6600FF"/>
                </a:solidFill>
                <a:highlight>
                  <a:srgbClr val="FFFF00"/>
                </a:highlight>
              </a:rPr>
              <a:t>操作与</a:t>
            </a:r>
            <a:r>
              <a:rPr lang="en-US" sz="2000" b="1" dirty="0">
                <a:solidFill>
                  <a:srgbClr val="6600FF"/>
                </a:solidFill>
                <a:highlight>
                  <a:srgbClr val="FFFF00"/>
                </a:highlight>
              </a:rPr>
              <a:t>CPU</a:t>
            </a:r>
            <a:r>
              <a:rPr lang="zh-CN" altLang="en-US" sz="2000" b="1" dirty="0">
                <a:solidFill>
                  <a:srgbClr val="6600FF"/>
                </a:solidFill>
                <a:highlight>
                  <a:srgbClr val="FFFF00"/>
                </a:highlight>
              </a:rPr>
              <a:t>并行</a:t>
            </a:r>
            <a:r>
              <a:rPr lang="zh-CN" altLang="en-US" sz="2000" b="1" dirty="0">
                <a:solidFill>
                  <a:srgbClr val="6600FF"/>
                </a:solidFill>
              </a:rPr>
              <a:t>成为</a:t>
            </a:r>
          </a:p>
          <a:p>
            <a:pPr eaLnBrk="1" hangingPunct="1">
              <a:lnSpc>
                <a:spcPct val="90000"/>
              </a:lnSpc>
              <a:buFontTx/>
              <a:buNone/>
              <a:defRPr/>
            </a:pPr>
            <a:r>
              <a:rPr lang="zh-CN" altLang="en-US" sz="2000" b="1" dirty="0">
                <a:solidFill>
                  <a:srgbClr val="6600FF"/>
                </a:solidFill>
              </a:rPr>
              <a:t>                           可能</a:t>
            </a:r>
          </a:p>
          <a:p>
            <a:pPr eaLnBrk="1" hangingPunct="1">
              <a:lnSpc>
                <a:spcPct val="90000"/>
              </a:lnSpc>
              <a:buFontTx/>
              <a:buNone/>
              <a:defRPr/>
            </a:pPr>
            <a:r>
              <a:rPr lang="zh-CN" altLang="en-US" sz="2000" b="1" dirty="0"/>
              <a:t>         这一代典型的</a:t>
            </a:r>
            <a:r>
              <a:rPr lang="en-US" sz="2000" b="1" dirty="0"/>
              <a:t>OS</a:t>
            </a:r>
            <a:r>
              <a:rPr lang="zh-CN" altLang="en-US" sz="2000" b="1" dirty="0"/>
              <a:t>是</a:t>
            </a:r>
            <a:r>
              <a:rPr lang="en-US" sz="2000" b="1" dirty="0"/>
              <a:t>FMS</a:t>
            </a:r>
            <a:r>
              <a:rPr lang="zh-CN" altLang="en-US" sz="2000" b="1" dirty="0"/>
              <a:t>（</a:t>
            </a:r>
            <a:r>
              <a:rPr lang="en-US" sz="2000" b="1" dirty="0"/>
              <a:t>FORTRAN Monitor System)</a:t>
            </a:r>
          </a:p>
          <a:p>
            <a:pPr eaLnBrk="1" hangingPunct="1">
              <a:lnSpc>
                <a:spcPct val="90000"/>
              </a:lnSpc>
              <a:buFontTx/>
              <a:buNone/>
              <a:defRPr/>
            </a:pPr>
            <a:r>
              <a:rPr lang="en-US" sz="2000" b="1" dirty="0"/>
              <a:t>         </a:t>
            </a:r>
            <a:r>
              <a:rPr lang="zh-CN" altLang="en-US" sz="2000" b="1" dirty="0"/>
              <a:t>和</a:t>
            </a:r>
            <a:r>
              <a:rPr lang="en-US" sz="2000" b="1" dirty="0"/>
              <a:t>IBMSYS</a:t>
            </a:r>
            <a:r>
              <a:rPr lang="zh-CN" altLang="en-US" sz="2000" b="1" dirty="0"/>
              <a:t>（</a:t>
            </a:r>
            <a:r>
              <a:rPr lang="en-US" sz="2000" b="1" dirty="0"/>
              <a:t>IBM</a:t>
            </a:r>
            <a:r>
              <a:rPr lang="zh-CN" altLang="en-US" sz="2000" b="1" dirty="0"/>
              <a:t>为</a:t>
            </a:r>
            <a:r>
              <a:rPr lang="en-US" sz="2000" b="1" dirty="0"/>
              <a:t>7094</a:t>
            </a:r>
            <a:r>
              <a:rPr lang="zh-CN" altLang="en-US" sz="2000" b="1" dirty="0"/>
              <a:t>计算机配备的</a:t>
            </a:r>
            <a:r>
              <a:rPr lang="en-US" sz="2000" b="1" dirty="0"/>
              <a:t>OS</a:t>
            </a:r>
            <a:r>
              <a:rPr lang="zh-CN" altLang="en-US" sz="2000" b="1" dirty="0"/>
              <a:t>）</a:t>
            </a:r>
          </a:p>
        </p:txBody>
      </p:sp>
      <p:sp>
        <p:nvSpPr>
          <p:cNvPr id="52230" name="Rectangle 5"/>
          <p:cNvSpPr>
            <a:spLocks noChangeArrowheads="1"/>
          </p:cNvSpPr>
          <p:nvPr/>
        </p:nvSpPr>
        <p:spPr bwMode="auto">
          <a:xfrm>
            <a:off x="1219200" y="1676400"/>
            <a:ext cx="70104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8">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8678">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8678">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8678">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8678">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86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FEDE560-69C0-4B3A-93F3-FE17EB553C86}" type="datetime5">
              <a:rPr lang="zh-CN" altLang="en-US" sz="1400"/>
              <a:t>2023/6/18</a:t>
            </a:fld>
            <a:endParaRPr lang="en-US" altLang="zh-CN" sz="1400"/>
          </a:p>
        </p:txBody>
      </p:sp>
      <p:sp>
        <p:nvSpPr>
          <p:cNvPr id="5325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3547FCAE-CF78-452A-AEC5-1F8EF590C4BB}" type="slidenum">
              <a:rPr lang="en-US" altLang="zh-CN" sz="1400"/>
              <a:t>32</a:t>
            </a:fld>
            <a:endParaRPr lang="en-US" altLang="zh-CN" sz="1400"/>
          </a:p>
        </p:txBody>
      </p:sp>
      <p:sp>
        <p:nvSpPr>
          <p:cNvPr id="5325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29702" name="Rectangle 4"/>
          <p:cNvSpPr>
            <a:spLocks noGrp="1" noChangeArrowheads="1"/>
          </p:cNvSpPr>
          <p:nvPr>
            <p:ph type="body" idx="4294967295"/>
          </p:nvPr>
        </p:nvSpPr>
        <p:spPr>
          <a:xfrm>
            <a:off x="1371600" y="1600200"/>
            <a:ext cx="6858000" cy="914400"/>
          </a:xfrm>
        </p:spPr>
        <p:txBody>
          <a:bodyPr/>
          <a:lstStyle/>
          <a:p>
            <a:pPr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2400" b="1"/>
              <a:t>                 </a:t>
            </a:r>
          </a:p>
          <a:p>
            <a:pPr eaLnBrk="1" hangingPunct="1">
              <a:buFontTx/>
              <a:buNone/>
            </a:pPr>
            <a:r>
              <a:rPr lang="zh-CN" altLang="en-US" sz="2400" b="1"/>
              <a:t>    </a:t>
            </a:r>
            <a:r>
              <a:rPr lang="en-US" altLang="zh-CN" sz="2400" b="1">
                <a:solidFill>
                  <a:srgbClr val="0099FF"/>
                </a:solidFill>
              </a:rPr>
              <a:t>3.  </a:t>
            </a:r>
            <a:r>
              <a:rPr lang="zh-CN" altLang="en-US" sz="2400" b="1">
                <a:solidFill>
                  <a:srgbClr val="0099FF"/>
                </a:solidFill>
              </a:rPr>
              <a:t>多道程序批处理系统</a:t>
            </a:r>
          </a:p>
        </p:txBody>
      </p:sp>
      <p:pic>
        <p:nvPicPr>
          <p:cNvPr id="53254" name="Picture 5" descr="2_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2760663"/>
            <a:ext cx="6324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7"/>
          <p:cNvSpPr>
            <a:spLocks noChangeArrowheads="1"/>
          </p:cNvSpPr>
          <p:nvPr/>
        </p:nvSpPr>
        <p:spPr bwMode="auto">
          <a:xfrm>
            <a:off x="3429000" y="4648200"/>
            <a:ext cx="3429000" cy="228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9705" name="Rectangle 6"/>
          <p:cNvSpPr>
            <a:spLocks noChangeArrowheads="1"/>
          </p:cNvSpPr>
          <p:nvPr/>
        </p:nvSpPr>
        <p:spPr bwMode="auto">
          <a:xfrm>
            <a:off x="2989263" y="5157788"/>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t>多道程序</a:t>
            </a:r>
            <a:r>
              <a:rPr lang="en-US" altLang="zh-CN" sz="1800" b="1"/>
              <a:t>OS</a:t>
            </a:r>
            <a:r>
              <a:rPr lang="zh-CN" altLang="en-US" sz="1800" b="1"/>
              <a:t>中程序运行时序示意图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70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702">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9705"/>
                                        </p:tgtEl>
                                        <p:attrNameLst>
                                          <p:attrName>style.visibility</p:attrName>
                                        </p:attrNameLst>
                                      </p:cBhvr>
                                      <p:to>
                                        <p:strVal val="visible"/>
                                      </p:to>
                                    </p:set>
                                    <p:anim calcmode="lin" valueType="num">
                                      <p:cBhvr additive="base">
                                        <p:cTn id="13" dur="500" fill="hold"/>
                                        <p:tgtEl>
                                          <p:spTgt spid="29705"/>
                                        </p:tgtEl>
                                        <p:attrNameLst>
                                          <p:attrName>ppt_x</p:attrName>
                                        </p:attrNameLst>
                                      </p:cBhvr>
                                      <p:tavLst>
                                        <p:tav tm="0">
                                          <p:val>
                                            <p:strVal val="0-#ppt_w/2"/>
                                          </p:val>
                                        </p:tav>
                                        <p:tav tm="100000">
                                          <p:val>
                                            <p:strVal val="#ppt_x"/>
                                          </p:val>
                                        </p:tav>
                                      </p:tavLst>
                                    </p:anim>
                                    <p:anim calcmode="lin" valueType="num">
                                      <p:cBhvr additive="base">
                                        <p:cTn id="14" dur="500" fill="hold"/>
                                        <p:tgtEl>
                                          <p:spTgt spid="29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p" autoUpdateAnimBg="0" advAuto="0"/>
      <p:bldP spid="297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35920B0-CA5F-4A87-B446-D8C0F0151417}" type="datetime5">
              <a:rPr lang="zh-CN" altLang="en-US" sz="1400"/>
              <a:t>2023/6/18</a:t>
            </a:fld>
            <a:endParaRPr lang="en-US" altLang="zh-CN" sz="1400"/>
          </a:p>
        </p:txBody>
      </p:sp>
      <p:sp>
        <p:nvSpPr>
          <p:cNvPr id="5427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8003A27-0F8A-4768-B324-D77587CCF990}" type="slidenum">
              <a:rPr lang="en-US" altLang="zh-CN" sz="1400"/>
              <a:t>33</a:t>
            </a:fld>
            <a:endParaRPr lang="en-US" altLang="zh-CN" sz="1400"/>
          </a:p>
        </p:txBody>
      </p:sp>
      <p:sp>
        <p:nvSpPr>
          <p:cNvPr id="5427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54277" name="Rectangle 4"/>
          <p:cNvSpPr>
            <a:spLocks noGrp="1" noChangeArrowheads="1"/>
          </p:cNvSpPr>
          <p:nvPr>
            <p:ph type="body" idx="4294967295"/>
          </p:nvPr>
        </p:nvSpPr>
        <p:spPr>
          <a:xfrm>
            <a:off x="1371600" y="1600200"/>
            <a:ext cx="6858000" cy="914400"/>
          </a:xfrm>
        </p:spPr>
        <p:txBody>
          <a:bodyPr/>
          <a:lstStyle/>
          <a:p>
            <a:pPr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2400" b="1"/>
              <a:t>                 </a:t>
            </a:r>
          </a:p>
          <a:p>
            <a:pPr eaLnBrk="1" hangingPunct="1">
              <a:buFontTx/>
              <a:buNone/>
            </a:pPr>
            <a:r>
              <a:rPr lang="zh-CN" altLang="en-US" sz="2400" b="1"/>
              <a:t>    </a:t>
            </a:r>
            <a:r>
              <a:rPr lang="en-US" altLang="zh-CN" sz="2400" b="1">
                <a:solidFill>
                  <a:srgbClr val="0099FF"/>
                </a:solidFill>
              </a:rPr>
              <a:t>3.  </a:t>
            </a:r>
            <a:r>
              <a:rPr lang="zh-CN" altLang="en-US" sz="2400" b="1">
                <a:solidFill>
                  <a:srgbClr val="0099FF"/>
                </a:solidFill>
              </a:rPr>
              <a:t>多道程序批处理系统</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595438"/>
            <a:ext cx="7504113"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9" name="矩形 1"/>
          <p:cNvSpPr>
            <a:spLocks noChangeArrowheads="1"/>
          </p:cNvSpPr>
          <p:nvPr/>
        </p:nvSpPr>
        <p:spPr bwMode="auto">
          <a:xfrm>
            <a:off x="6156176" y="955528"/>
            <a:ext cx="2591267"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4"/>
          </a:lnRef>
          <a:fillRef idx="1">
            <a:schemeClr val="lt1"/>
          </a:fillRef>
          <a:effectRef idx="0">
            <a:schemeClr val="accent4"/>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rgbClr val="A50021"/>
                </a:solidFill>
                <a:sym typeface="Wingdings" panose="05000000000000000000" pitchFamily="2" charset="2"/>
              </a:rPr>
              <a:t>这种</a:t>
            </a:r>
            <a:r>
              <a:rPr lang="en-US" altLang="zh-CN" sz="2000" b="1" dirty="0">
                <a:solidFill>
                  <a:srgbClr val="A50021"/>
                </a:solidFill>
                <a:sym typeface="Wingdings" panose="05000000000000000000" pitchFamily="2" charset="2"/>
              </a:rPr>
              <a:t>OS</a:t>
            </a:r>
            <a:r>
              <a:rPr lang="zh-CN" altLang="en-US" sz="2000" b="1" dirty="0">
                <a:solidFill>
                  <a:srgbClr val="A50021"/>
                </a:solidFill>
                <a:sym typeface="Wingdings" panose="05000000000000000000" pitchFamily="2" charset="2"/>
              </a:rPr>
              <a:t>依靠</a:t>
            </a:r>
            <a:r>
              <a:rPr lang="en-US" altLang="zh-CN" sz="2000" b="1" dirty="0">
                <a:solidFill>
                  <a:srgbClr val="A50021"/>
                </a:solidFill>
                <a:sym typeface="Wingdings" panose="05000000000000000000" pitchFamily="2" charset="2"/>
              </a:rPr>
              <a:t>I/O</a:t>
            </a:r>
            <a:r>
              <a:rPr lang="zh-CN" altLang="en-US" sz="2000" b="1" dirty="0">
                <a:solidFill>
                  <a:srgbClr val="A50021"/>
                </a:solidFill>
                <a:sym typeface="Wingdings" panose="05000000000000000000" pitchFamily="2" charset="2"/>
              </a:rPr>
              <a:t>中断机制和</a:t>
            </a:r>
            <a:r>
              <a:rPr lang="en-US" altLang="zh-CN" sz="2000" b="1" dirty="0">
                <a:solidFill>
                  <a:srgbClr val="A50021"/>
                </a:solidFill>
                <a:sym typeface="Wingdings" panose="05000000000000000000" pitchFamily="2" charset="2"/>
              </a:rPr>
              <a:t>DMA</a:t>
            </a:r>
            <a:r>
              <a:rPr lang="zh-CN" altLang="en-US" sz="2000" b="1" dirty="0">
                <a:solidFill>
                  <a:srgbClr val="A50021"/>
                </a:solidFill>
                <a:sym typeface="Wingdings" panose="05000000000000000000" pitchFamily="2" charset="2"/>
              </a:rPr>
              <a:t>通道实现</a:t>
            </a:r>
          </a:p>
        </p:txBody>
      </p:sp>
      <p:sp>
        <p:nvSpPr>
          <p:cNvPr id="12" name="TextBox 11"/>
          <p:cNvSpPr txBox="1">
            <a:spLocks noChangeArrowheads="1"/>
          </p:cNvSpPr>
          <p:nvPr/>
        </p:nvSpPr>
        <p:spPr bwMode="auto">
          <a:xfrm>
            <a:off x="1838960" y="6056630"/>
            <a:ext cx="5995670" cy="3987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u="sng">
                <a:solidFill>
                  <a:srgbClr val="C00000"/>
                </a:solidFill>
              </a:rPr>
              <a:t>单道程序和多道程序区别？内存中存在一个或多个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ppt_x"/>
                                          </p:val>
                                        </p:tav>
                                        <p:tav tm="100000">
                                          <p:val>
                                            <p:strVal val="#ppt_x"/>
                                          </p:val>
                                        </p:tav>
                                      </p:tavLst>
                                    </p:anim>
                                    <p:anim calcmode="lin" valueType="num">
                                      <p:cBhvr additive="base">
                                        <p:cTn id="8" dur="500" fill="hold"/>
                                        <p:tgtEl>
                                          <p:spTgt spid="1064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0D962CE-EFBC-4113-8E2A-8AD32D0CD736}" type="datetime5">
              <a:rPr lang="zh-CN" altLang="en-US" sz="1400"/>
              <a:t>2023/6/18</a:t>
            </a:fld>
            <a:endParaRPr lang="en-US" altLang="zh-CN" sz="1400"/>
          </a:p>
        </p:txBody>
      </p:sp>
      <p:sp>
        <p:nvSpPr>
          <p:cNvPr id="5529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C7B1AA81-8E52-45EE-BAD8-B1DB977D0529}" type="slidenum">
              <a:rPr lang="en-US" altLang="zh-CN" sz="1400"/>
              <a:t>34</a:t>
            </a:fld>
            <a:endParaRPr lang="en-US" altLang="zh-CN" sz="1400"/>
          </a:p>
        </p:txBody>
      </p:sp>
      <p:sp>
        <p:nvSpPr>
          <p:cNvPr id="5530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0726" name="Rectangle 4"/>
          <p:cNvSpPr>
            <a:spLocks noGrp="1" noChangeArrowheads="1"/>
          </p:cNvSpPr>
          <p:nvPr>
            <p:ph type="body" idx="4294967295"/>
          </p:nvPr>
        </p:nvSpPr>
        <p:spPr>
          <a:xfrm>
            <a:off x="1371600" y="1905000"/>
            <a:ext cx="6858000" cy="4114800"/>
          </a:xfrm>
        </p:spPr>
        <p:txBody>
          <a:bodyPr/>
          <a:lstStyle/>
          <a:p>
            <a:pPr eaLnBrk="1" hangingPunct="1">
              <a:lnSpc>
                <a:spcPct val="80000"/>
              </a:lnSpc>
              <a:buFontTx/>
              <a:buNone/>
              <a:defRPr/>
            </a:pPr>
            <a:r>
              <a:rPr lang="en-US" sz="2400" b="1" dirty="0">
                <a:solidFill>
                  <a:srgbClr val="CC0000"/>
                </a:solidFill>
              </a:rPr>
              <a:t>1.3.1 </a:t>
            </a:r>
            <a:r>
              <a:rPr lang="zh-CN" altLang="en-US" sz="2400" b="1" dirty="0">
                <a:solidFill>
                  <a:srgbClr val="CC0000"/>
                </a:solidFill>
              </a:rPr>
              <a:t>操作系统的发展</a:t>
            </a:r>
            <a:r>
              <a:rPr lang="zh-CN" altLang="en-US" sz="2400" b="1" dirty="0"/>
              <a:t> </a:t>
            </a:r>
          </a:p>
          <a:p>
            <a:pPr eaLnBrk="1" hangingPunct="1">
              <a:lnSpc>
                <a:spcPct val="80000"/>
              </a:lnSpc>
              <a:buFontTx/>
              <a:buNone/>
              <a:defRPr/>
            </a:pPr>
            <a:r>
              <a:rPr lang="zh-CN" altLang="en-US" sz="800" b="1" dirty="0"/>
              <a:t>                 </a:t>
            </a:r>
          </a:p>
          <a:p>
            <a:pPr eaLnBrk="1" hangingPunct="1">
              <a:lnSpc>
                <a:spcPct val="80000"/>
              </a:lnSpc>
              <a:buFontTx/>
              <a:buNone/>
              <a:defRPr/>
            </a:pPr>
            <a:r>
              <a:rPr lang="zh-CN" altLang="en-US" sz="2400" b="1" dirty="0"/>
              <a:t>     </a:t>
            </a:r>
            <a:r>
              <a:rPr lang="en-US" sz="2400" b="1" dirty="0">
                <a:solidFill>
                  <a:srgbClr val="0099FF"/>
                </a:solidFill>
              </a:rPr>
              <a:t>4.  </a:t>
            </a:r>
            <a:r>
              <a:rPr lang="zh-CN" altLang="en-US" sz="2400" b="1" dirty="0">
                <a:solidFill>
                  <a:srgbClr val="0099FF"/>
                </a:solidFill>
              </a:rPr>
              <a:t>分时系统</a:t>
            </a:r>
            <a:r>
              <a:rPr lang="zh-CN" altLang="en-US" sz="2000" b="1" dirty="0">
                <a:solidFill>
                  <a:srgbClr val="0099FF"/>
                </a:solidFill>
              </a:rPr>
              <a:t>          </a:t>
            </a:r>
            <a:r>
              <a:rPr lang="zh-CN" altLang="en-US" sz="1800" b="1" dirty="0">
                <a:solidFill>
                  <a:srgbClr val="FF0000"/>
                </a:solidFill>
              </a:rPr>
              <a:t>●</a:t>
            </a:r>
            <a:r>
              <a:rPr lang="zh-CN" altLang="en-US" sz="2000" b="1" dirty="0">
                <a:highlight>
                  <a:srgbClr val="FFFF00"/>
                </a:highlight>
              </a:rPr>
              <a:t>标志</a:t>
            </a:r>
            <a:r>
              <a:rPr lang="en-US" sz="2000" b="1" dirty="0">
                <a:highlight>
                  <a:srgbClr val="FFFF00"/>
                </a:highlight>
              </a:rPr>
              <a:t>OS</a:t>
            </a:r>
            <a:r>
              <a:rPr lang="zh-CN" altLang="en-US" sz="2000" b="1" dirty="0">
                <a:highlight>
                  <a:srgbClr val="FFFF00"/>
                </a:highlight>
              </a:rPr>
              <a:t>步入实用化阶段</a:t>
            </a:r>
          </a:p>
          <a:p>
            <a:pPr eaLnBrk="1" hangingPunct="1">
              <a:lnSpc>
                <a:spcPct val="80000"/>
              </a:lnSpc>
              <a:buFontTx/>
              <a:buNone/>
              <a:defRPr/>
            </a:pPr>
            <a:r>
              <a:rPr lang="zh-CN" altLang="en-US" sz="800" b="1" dirty="0"/>
              <a:t>   </a:t>
            </a:r>
          </a:p>
          <a:p>
            <a:pPr eaLnBrk="1" hangingPunct="1">
              <a:lnSpc>
                <a:spcPct val="80000"/>
              </a:lnSpc>
              <a:buFontTx/>
              <a:buNone/>
              <a:defRPr/>
            </a:pPr>
            <a:r>
              <a:rPr lang="zh-CN" altLang="en-US" sz="20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       背 景：</a:t>
            </a:r>
            <a:r>
              <a:rPr lang="zh-CN" altLang="en-US" sz="2000" b="1" dirty="0">
                <a:solidFill>
                  <a:srgbClr val="6600FF"/>
                </a:solidFill>
              </a:rPr>
              <a:t>（</a:t>
            </a:r>
            <a:r>
              <a:rPr lang="en-US" sz="2000" b="1" dirty="0">
                <a:solidFill>
                  <a:srgbClr val="6600FF"/>
                </a:solidFill>
              </a:rPr>
              <a:t>1</a:t>
            </a:r>
            <a:r>
              <a:rPr lang="zh-CN" altLang="en-US" sz="2000" b="1" dirty="0">
                <a:solidFill>
                  <a:srgbClr val="6600FF"/>
                </a:solidFill>
              </a:rPr>
              <a:t>）多终端计算机出现</a:t>
            </a:r>
          </a:p>
          <a:p>
            <a:pPr eaLnBrk="1" hangingPunct="1">
              <a:lnSpc>
                <a:spcPct val="80000"/>
              </a:lnSpc>
              <a:buFontTx/>
              <a:buNone/>
              <a:defRPr/>
            </a:pPr>
            <a:r>
              <a:rPr lang="zh-CN" altLang="en-US" sz="2000" b="1" dirty="0">
                <a:solidFill>
                  <a:srgbClr val="6600FF"/>
                </a:solidFill>
              </a:rPr>
              <a:t>                    （</a:t>
            </a:r>
            <a:r>
              <a:rPr lang="en-US" sz="2000" b="1" dirty="0">
                <a:solidFill>
                  <a:srgbClr val="6600FF"/>
                </a:solidFill>
              </a:rPr>
              <a:t>2</a:t>
            </a:r>
            <a:r>
              <a:rPr lang="zh-CN" altLang="en-US" sz="2000" b="1" dirty="0">
                <a:solidFill>
                  <a:srgbClr val="6600FF"/>
                </a:solidFill>
              </a:rPr>
              <a:t>）事务性计算、人机交互的需要</a:t>
            </a:r>
          </a:p>
          <a:p>
            <a:pPr eaLnBrk="1" hangingPunct="1">
              <a:lnSpc>
                <a:spcPct val="80000"/>
              </a:lnSpc>
              <a:buFontTx/>
              <a:buNone/>
              <a:defRPr/>
            </a:pPr>
            <a:r>
              <a:rPr lang="zh-CN" altLang="en-US" sz="2000" b="1" dirty="0">
                <a:solidFill>
                  <a:srgbClr val="6600FF"/>
                </a:solidFill>
              </a:rPr>
              <a:t>                    （</a:t>
            </a:r>
            <a:r>
              <a:rPr lang="en-US" sz="2000" b="1" dirty="0">
                <a:solidFill>
                  <a:srgbClr val="6600FF"/>
                </a:solidFill>
              </a:rPr>
              <a:t>3</a:t>
            </a:r>
            <a:r>
              <a:rPr lang="zh-CN" altLang="en-US" sz="2000" b="1" dirty="0">
                <a:solidFill>
                  <a:srgbClr val="6600FF"/>
                </a:solidFill>
              </a:rPr>
              <a:t>）对用户快速响应的需要</a:t>
            </a:r>
          </a:p>
          <a:p>
            <a:pPr eaLnBrk="1" hangingPunct="1">
              <a:lnSpc>
                <a:spcPct val="80000"/>
              </a:lnSpc>
              <a:buFontTx/>
              <a:buNone/>
              <a:defRPr/>
            </a:pPr>
            <a:r>
              <a:rPr lang="zh-CN" altLang="en-US" sz="800" b="1" dirty="0">
                <a:solidFill>
                  <a:srgbClr val="6600FF"/>
                </a:solidFill>
              </a:rPr>
              <a:t> </a:t>
            </a:r>
          </a:p>
          <a:p>
            <a:pPr eaLnBrk="1" hangingPunct="1">
              <a:lnSpc>
                <a:spcPct val="80000"/>
              </a:lnSpc>
              <a:buFontTx/>
              <a:buNone/>
              <a:defRPr/>
            </a:pPr>
            <a:r>
              <a:rPr lang="zh-CN" altLang="en-US" sz="2000" b="1" dirty="0">
                <a:solidFill>
                  <a:srgbClr val="6600FF"/>
                </a:solidFill>
              </a:rPr>
              <a:t>       同</a:t>
            </a:r>
            <a:r>
              <a:rPr lang="zh-CN" altLang="en-US" sz="2000" b="1" dirty="0">
                <a:solidFill>
                  <a:srgbClr val="660066"/>
                </a:solidFill>
              </a:rPr>
              <a:t>“多道批处理</a:t>
            </a:r>
            <a:r>
              <a:rPr lang="en-US" sz="2000" b="1" dirty="0">
                <a:solidFill>
                  <a:srgbClr val="660066"/>
                </a:solidFill>
              </a:rPr>
              <a:t>OS”</a:t>
            </a:r>
            <a:r>
              <a:rPr lang="zh-CN" altLang="en-US" sz="2000" b="1" dirty="0">
                <a:solidFill>
                  <a:srgbClr val="6600FF"/>
                </a:solidFill>
              </a:rPr>
              <a:t>不同的是：</a:t>
            </a:r>
          </a:p>
          <a:p>
            <a:pPr eaLnBrk="1" hangingPunct="1">
              <a:lnSpc>
                <a:spcPct val="80000"/>
              </a:lnSpc>
              <a:buFontTx/>
              <a:buNone/>
              <a:defRPr/>
            </a:pPr>
            <a:r>
              <a:rPr lang="zh-CN" altLang="en-US" sz="2000" b="1" dirty="0">
                <a:solidFill>
                  <a:srgbClr val="6600FF"/>
                </a:solidFill>
              </a:rPr>
              <a:t>           （</a:t>
            </a:r>
            <a:r>
              <a:rPr lang="en-US" sz="2000" b="1" dirty="0">
                <a:solidFill>
                  <a:srgbClr val="6600FF"/>
                </a:solidFill>
              </a:rPr>
              <a:t>1</a:t>
            </a:r>
            <a:r>
              <a:rPr lang="zh-CN" altLang="en-US" sz="2000" b="1" dirty="0">
                <a:solidFill>
                  <a:srgbClr val="6600FF"/>
                </a:solidFill>
              </a:rPr>
              <a:t>）</a:t>
            </a:r>
            <a:r>
              <a:rPr lang="en-US" sz="2000" b="1" dirty="0">
                <a:solidFill>
                  <a:srgbClr val="6600FF"/>
                </a:solidFill>
              </a:rPr>
              <a:t>CPU</a:t>
            </a:r>
            <a:r>
              <a:rPr lang="zh-CN" altLang="en-US" sz="2000" b="1" dirty="0">
                <a:solidFill>
                  <a:srgbClr val="6600FF"/>
                </a:solidFill>
              </a:rPr>
              <a:t>在程序间切换设定了</a:t>
            </a:r>
            <a:r>
              <a:rPr lang="zh-CN" altLang="en-US" sz="2000" b="1" dirty="0">
                <a:solidFill>
                  <a:srgbClr val="6600FF"/>
                </a:solidFill>
                <a:highlight>
                  <a:srgbClr val="FFFF00"/>
                </a:highlight>
              </a:rPr>
              <a:t>固定时间</a:t>
            </a:r>
            <a:endParaRPr lang="en-US" altLang="zh-CN" sz="2000" b="1" dirty="0">
              <a:solidFill>
                <a:srgbClr val="6600FF"/>
              </a:solidFill>
              <a:highlight>
                <a:srgbClr val="FFFF00"/>
              </a:highlight>
            </a:endParaRPr>
          </a:p>
          <a:p>
            <a:pPr eaLnBrk="1" hangingPunct="1">
              <a:lnSpc>
                <a:spcPct val="80000"/>
              </a:lnSpc>
              <a:buFontTx/>
              <a:buNone/>
              <a:defRPr/>
            </a:pPr>
            <a:r>
              <a:rPr lang="en-US" altLang="zh-CN" sz="2000" b="1" dirty="0">
                <a:solidFill>
                  <a:srgbClr val="6600FF"/>
                </a:solidFill>
              </a:rPr>
              <a:t>                      </a:t>
            </a:r>
            <a:r>
              <a:rPr lang="zh-CN" altLang="en-US" sz="2000" b="1" dirty="0">
                <a:solidFill>
                  <a:srgbClr val="6600FF"/>
                </a:solidFill>
              </a:rPr>
              <a:t>（多道是不可抢占，分时是可抢占）</a:t>
            </a:r>
          </a:p>
          <a:p>
            <a:pPr eaLnBrk="1" hangingPunct="1">
              <a:lnSpc>
                <a:spcPct val="80000"/>
              </a:lnSpc>
              <a:buFontTx/>
              <a:buNone/>
              <a:defRPr/>
            </a:pPr>
            <a:r>
              <a:rPr lang="zh-CN" altLang="en-US" sz="2000" b="1" dirty="0">
                <a:solidFill>
                  <a:srgbClr val="6600FF"/>
                </a:solidFill>
              </a:rPr>
              <a:t>           （</a:t>
            </a:r>
            <a:r>
              <a:rPr lang="en-US" sz="2000" b="1" dirty="0">
                <a:solidFill>
                  <a:srgbClr val="6600FF"/>
                </a:solidFill>
              </a:rPr>
              <a:t>2</a:t>
            </a:r>
            <a:r>
              <a:rPr lang="zh-CN" altLang="en-US" sz="2000" b="1" dirty="0">
                <a:solidFill>
                  <a:srgbClr val="6600FF"/>
                </a:solidFill>
              </a:rPr>
              <a:t>）出现“存储器调度”：当作业多、主存不能</a:t>
            </a:r>
            <a:endParaRPr lang="en-US" sz="2000" b="1" dirty="0">
              <a:solidFill>
                <a:srgbClr val="6600FF"/>
              </a:solidFill>
            </a:endParaRPr>
          </a:p>
          <a:p>
            <a:pPr eaLnBrk="1" hangingPunct="1">
              <a:lnSpc>
                <a:spcPct val="80000"/>
              </a:lnSpc>
              <a:buFontTx/>
              <a:buNone/>
              <a:defRPr/>
            </a:pPr>
            <a:r>
              <a:rPr lang="en-US" sz="2000" b="1" dirty="0">
                <a:solidFill>
                  <a:srgbClr val="6600FF"/>
                </a:solidFill>
              </a:rPr>
              <a:t>                      </a:t>
            </a:r>
            <a:r>
              <a:rPr lang="zh-CN" altLang="en-US" sz="2000" b="1" dirty="0">
                <a:solidFill>
                  <a:srgbClr val="6600FF"/>
                </a:solidFill>
              </a:rPr>
              <a:t>同时容下时，则程序在完成之前，可以写回</a:t>
            </a:r>
            <a:endParaRPr lang="en-US" sz="2000" b="1" dirty="0">
              <a:solidFill>
                <a:srgbClr val="6600FF"/>
              </a:solidFill>
            </a:endParaRPr>
          </a:p>
          <a:p>
            <a:pPr eaLnBrk="1" hangingPunct="1">
              <a:lnSpc>
                <a:spcPct val="80000"/>
              </a:lnSpc>
              <a:buFontTx/>
              <a:buNone/>
              <a:defRPr/>
            </a:pPr>
            <a:r>
              <a:rPr lang="en-US" sz="2000" b="1" dirty="0">
                <a:solidFill>
                  <a:srgbClr val="6600FF"/>
                </a:solidFill>
              </a:rPr>
              <a:t>                      </a:t>
            </a:r>
            <a:r>
              <a:rPr lang="zh-CN" altLang="en-US" sz="2000" b="1" dirty="0">
                <a:solidFill>
                  <a:srgbClr val="6600FF"/>
                </a:solidFill>
              </a:rPr>
              <a:t>磁盘上，需要时再读回</a:t>
            </a:r>
          </a:p>
          <a:p>
            <a:pPr eaLnBrk="1" hangingPunct="1">
              <a:lnSpc>
                <a:spcPct val="80000"/>
              </a:lnSpc>
              <a:buFontTx/>
              <a:buNone/>
              <a:defRPr/>
            </a:pPr>
            <a:r>
              <a:rPr lang="zh-CN" altLang="en-US" sz="1800" b="1" dirty="0">
                <a:solidFill>
                  <a:srgbClr val="6600FF"/>
                </a:solidFill>
              </a:rPr>
              <a:t>                           </a:t>
            </a:r>
            <a:endParaRPr lang="zh-CN" altLang="en-US" sz="1800" b="1" dirty="0"/>
          </a:p>
        </p:txBody>
      </p:sp>
      <p:sp>
        <p:nvSpPr>
          <p:cNvPr id="55302" name="Rectangle 5"/>
          <p:cNvSpPr>
            <a:spLocks noChangeArrowheads="1"/>
          </p:cNvSpPr>
          <p:nvPr/>
        </p:nvSpPr>
        <p:spPr bwMode="auto">
          <a:xfrm>
            <a:off x="1219200" y="1676400"/>
            <a:ext cx="72390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矩形 1"/>
          <p:cNvSpPr>
            <a:spLocks noChangeArrowheads="1"/>
          </p:cNvSpPr>
          <p:nvPr/>
        </p:nvSpPr>
        <p:spPr bwMode="auto">
          <a:xfrm>
            <a:off x="1475740" y="5805170"/>
            <a:ext cx="6595110" cy="5835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b="1">
                <a:solidFill>
                  <a:srgbClr val="FF0000"/>
                </a:solidFill>
              </a:rPr>
              <a:t>对照今天</a:t>
            </a:r>
            <a:r>
              <a:rPr lang="en-US" altLang="zh-CN" b="1">
                <a:solidFill>
                  <a:srgbClr val="FF0000"/>
                </a:solidFill>
              </a:rPr>
              <a:t>OS:CPU</a:t>
            </a:r>
            <a:r>
              <a:rPr lang="zh-CN" altLang="en-US" b="1">
                <a:solidFill>
                  <a:srgbClr val="FF0000"/>
                </a:solidFill>
              </a:rPr>
              <a:t>时间片和虚拟内存</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2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726">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072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0726">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0726">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0726">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0726">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0726">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0726">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30726">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0726">
                                            <p:txEl>
                                              <p:pRg st="10" end="10"/>
                                            </p:txEl>
                                          </p:spTgt>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30726">
                                            <p:txEl>
                                              <p:pRg st="11" end="11"/>
                                            </p:txEl>
                                          </p:spTgt>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0726">
                                            <p:txEl>
                                              <p:pRg st="12" end="12"/>
                                            </p:txEl>
                                          </p:spTgt>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30726">
                                            <p:txEl>
                                              <p:pRg st="13" end="13"/>
                                            </p:txEl>
                                          </p:spTgt>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30726">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autoUpdateAnimBg="0" advAuto="0"/>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p:txBody>
          <a:bodyPr/>
          <a:lstStyle/>
          <a:p>
            <a:pPr eaLnBrk="1" hangingPunct="1">
              <a:defRPr/>
            </a:pPr>
            <a:r>
              <a:rPr lang="zh-CN" altLang="en-US" dirty="0">
                <a:effectLst>
                  <a:outerShdw blurRad="38100" dist="38100" dir="2700000" algn="tl">
                    <a:srgbClr val="C0C0C0"/>
                  </a:outerShdw>
                </a:effectLst>
              </a:rPr>
              <a:t>分时系统</a:t>
            </a:r>
          </a:p>
          <a:p>
            <a:pPr eaLnBrk="1" hangingPunct="1">
              <a:spcBef>
                <a:spcPct val="60000"/>
              </a:spcBef>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ea typeface="华文新魏" panose="02010800040101010101" pitchFamily="2" charset="-122"/>
              </a:rPr>
              <a:t>    在一台主机上连接了多</a:t>
            </a:r>
          </a:p>
          <a:p>
            <a:pPr eaLnBrk="1" hangingPunct="1">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ea typeface="华文新魏" panose="02010800040101010101" pitchFamily="2" charset="-122"/>
              </a:rPr>
              <a:t>    个带有显示器和键盘的</a:t>
            </a:r>
          </a:p>
          <a:p>
            <a:pPr eaLnBrk="1" hangingPunct="1">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ea typeface="华文新魏" panose="02010800040101010101" pitchFamily="2" charset="-122"/>
              </a:rPr>
              <a:t>    终端，同时允许多个用</a:t>
            </a:r>
          </a:p>
          <a:p>
            <a:pPr eaLnBrk="1" hangingPunct="1">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ea typeface="华文新魏" panose="02010800040101010101" pitchFamily="2" charset="-122"/>
              </a:rPr>
              <a:t>    户通过自己的终端，以</a:t>
            </a:r>
          </a:p>
          <a:p>
            <a:pPr eaLnBrk="1" hangingPunct="1">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ea typeface="华文新魏" panose="02010800040101010101" pitchFamily="2" charset="-122"/>
              </a:rPr>
              <a:t>    交互方式使用主机，</a:t>
            </a:r>
            <a:r>
              <a:rPr lang="zh-CN" altLang="en-US" sz="2400" dirty="0">
                <a:solidFill>
                  <a:srgbClr val="000000"/>
                </a:solidFill>
                <a:effectLst>
                  <a:outerShdw blurRad="38100" dist="38100" dir="2700000" algn="tl">
                    <a:srgbClr val="C0C0C0"/>
                  </a:outerShdw>
                </a:effectLst>
                <a:highlight>
                  <a:srgbClr val="FFFF00"/>
                </a:highlight>
                <a:ea typeface="华文新魏" panose="02010800040101010101" pitchFamily="2" charset="-122"/>
              </a:rPr>
              <a:t>共</a:t>
            </a:r>
          </a:p>
          <a:p>
            <a:pPr eaLnBrk="1" hangingPunct="1">
              <a:buFont typeface="Wingdings" panose="05000000000000000000" pitchFamily="2" charset="2"/>
              <a:buNone/>
              <a:defRPr/>
            </a:pPr>
            <a:r>
              <a:rPr lang="zh-CN" altLang="en-US" sz="2400" dirty="0">
                <a:solidFill>
                  <a:srgbClr val="000000"/>
                </a:solidFill>
                <a:effectLst>
                  <a:outerShdw blurRad="38100" dist="38100" dir="2700000" algn="tl">
                    <a:srgbClr val="C0C0C0"/>
                  </a:outerShdw>
                </a:effectLst>
                <a:highlight>
                  <a:srgbClr val="FFFF00"/>
                </a:highlight>
                <a:ea typeface="华文新魏" panose="02010800040101010101" pitchFamily="2" charset="-122"/>
              </a:rPr>
              <a:t>    享主机中的资源。</a:t>
            </a:r>
            <a:endParaRPr lang="zh-CN" altLang="en-US" dirty="0">
              <a:effectLst>
                <a:outerShdw blurRad="38100" dist="38100" dir="2700000" algn="tl">
                  <a:srgbClr val="C0C0C0"/>
                </a:outerShdw>
              </a:effectLst>
              <a:highlight>
                <a:srgbClr val="FFFF00"/>
              </a:highlight>
            </a:endParaRPr>
          </a:p>
          <a:p>
            <a:pPr lvl="2" eaLnBrk="1" hangingPunct="1">
              <a:buFont typeface="Wingdings" panose="05000000000000000000" pitchFamily="2" charset="2"/>
              <a:buNone/>
              <a:defRPr/>
            </a:pPr>
            <a:endParaRPr lang="zh-CN" altLang="en-US" dirty="0"/>
          </a:p>
        </p:txBody>
      </p:sp>
      <p:sp>
        <p:nvSpPr>
          <p:cNvPr id="56323" name="Text Box 3"/>
          <p:cNvSpPr txBox="1">
            <a:spLocks noChangeArrowheads="1"/>
          </p:cNvSpPr>
          <p:nvPr/>
        </p:nvSpPr>
        <p:spPr bwMode="auto">
          <a:xfrm>
            <a:off x="7524750" y="4508500"/>
            <a:ext cx="4286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600" b="1">
                <a:solidFill>
                  <a:srgbClr val="000000"/>
                </a:solidFill>
                <a:latin typeface="华文宋体" panose="02010600040101010101" pitchFamily="2" charset="-122"/>
                <a:ea typeface="华文宋体" panose="02010600040101010101" pitchFamily="2" charset="-122"/>
              </a:rPr>
              <a:t>图  分时系统示意图</a:t>
            </a:r>
          </a:p>
        </p:txBody>
      </p:sp>
      <p:pic>
        <p:nvPicPr>
          <p:cNvPr id="56324" name="Picture 7"/>
          <p:cNvPicPr>
            <a:picLocks noChangeAspect="1" noChangeArrowheads="1"/>
          </p:cNvPicPr>
          <p:nvPr/>
        </p:nvPicPr>
        <p:blipFill>
          <a:blip r:embed="rId2">
            <a:extLst>
              <a:ext uri="{28A0092B-C50C-407E-A947-70E740481C1C}">
                <a14:useLocalDpi xmlns:a14="http://schemas.microsoft.com/office/drawing/2010/main" val="0"/>
              </a:ext>
            </a:extLst>
          </a:blip>
          <a:srcRect l="6250" t="6250" r="10417"/>
          <a:stretch>
            <a:fillRect/>
          </a:stretch>
        </p:blipFill>
        <p:spPr bwMode="auto">
          <a:xfrm>
            <a:off x="6246813" y="3751263"/>
            <a:ext cx="8318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2276475"/>
            <a:ext cx="758825" cy="7191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326" name="Text Box 35"/>
          <p:cNvSpPr txBox="1">
            <a:spLocks noChangeArrowheads="1"/>
          </p:cNvSpPr>
          <p:nvPr/>
        </p:nvSpPr>
        <p:spPr bwMode="auto">
          <a:xfrm>
            <a:off x="6323013" y="4508500"/>
            <a:ext cx="60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600" b="1">
                <a:solidFill>
                  <a:srgbClr val="000099"/>
                </a:solidFill>
                <a:ea typeface="楷体_GB2312" pitchFamily="49" charset="-122"/>
              </a:rPr>
              <a:t>主机</a:t>
            </a:r>
          </a:p>
        </p:txBody>
      </p:sp>
      <p:sp>
        <p:nvSpPr>
          <p:cNvPr id="32775" name="Line 7"/>
          <p:cNvSpPr>
            <a:spLocks noChangeShapeType="1"/>
          </p:cNvSpPr>
          <p:nvPr/>
        </p:nvSpPr>
        <p:spPr bwMode="auto">
          <a:xfrm flipV="1">
            <a:off x="6659563" y="2924175"/>
            <a:ext cx="0" cy="86518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5632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17925"/>
            <a:ext cx="758825" cy="7191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632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888" y="3719513"/>
            <a:ext cx="758825" cy="71913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63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373688"/>
            <a:ext cx="758825" cy="71913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779" name="Line 11"/>
          <p:cNvSpPr>
            <a:spLocks noChangeShapeType="1"/>
          </p:cNvSpPr>
          <p:nvPr/>
        </p:nvSpPr>
        <p:spPr bwMode="auto">
          <a:xfrm>
            <a:off x="7092950" y="4149725"/>
            <a:ext cx="1008063"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2"/>
          <p:cNvSpPr>
            <a:spLocks noChangeShapeType="1"/>
          </p:cNvSpPr>
          <p:nvPr/>
        </p:nvSpPr>
        <p:spPr bwMode="auto">
          <a:xfrm>
            <a:off x="6659563" y="4437063"/>
            <a:ext cx="0" cy="1006475"/>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13"/>
          <p:cNvSpPr>
            <a:spLocks noChangeShapeType="1"/>
          </p:cNvSpPr>
          <p:nvPr/>
        </p:nvSpPr>
        <p:spPr bwMode="auto">
          <a:xfrm flipH="1">
            <a:off x="5292725" y="4149725"/>
            <a:ext cx="936625"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2" name="Text Box 14"/>
          <p:cNvSpPr txBox="1">
            <a:spLocks noChangeArrowheads="1"/>
          </p:cNvSpPr>
          <p:nvPr/>
        </p:nvSpPr>
        <p:spPr bwMode="auto">
          <a:xfrm>
            <a:off x="1692275" y="5229225"/>
            <a:ext cx="1800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u="sng" dirty="0">
                <a:solidFill>
                  <a:srgbClr val="FF0000"/>
                </a:solidFill>
                <a:highlight>
                  <a:srgbClr val="FFFF00"/>
                </a:highlight>
                <a:ea typeface="楷体_GB2312" pitchFamily="49" charset="-122"/>
              </a:rPr>
              <a:t>响应时间？顺序轮转</a:t>
            </a:r>
          </a:p>
        </p:txBody>
      </p:sp>
      <p:sp>
        <p:nvSpPr>
          <p:cNvPr id="56335" name="Rectangle 2"/>
          <p:cNvSpPr txBox="1">
            <a:spLocks noChangeArrowheads="1"/>
          </p:cNvSpPr>
          <p:nvPr/>
        </p:nvSpPr>
        <p:spPr bwMode="auto">
          <a:xfrm>
            <a:off x="2647950" y="9334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1.3   OS</a:t>
            </a:r>
            <a:r>
              <a:rPr lang="zh-CN" altLang="en-US" sz="2000" b="1"/>
              <a:t>的发展和主要成就</a:t>
            </a:r>
            <a:endParaRPr lang="zh-CN" altLang="en-US" sz="2400" b="1" i="1">
              <a:solidFill>
                <a:srgbClr val="6600FF"/>
              </a:solidFill>
            </a:endParaRPr>
          </a:p>
        </p:txBody>
      </p:sp>
      <p:sp>
        <p:nvSpPr>
          <p:cNvPr id="56336"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DD11DAE2-A244-4704-A346-C8174F3FC69A}" type="slidenum">
              <a:rPr lang="en-US" altLang="zh-CN" sz="1400"/>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32775"/>
                                        </p:tgtEl>
                                        <p:attrNameLst>
                                          <p:attrName>style.visibility</p:attrName>
                                        </p:attrNameLst>
                                      </p:cBhvr>
                                      <p:to>
                                        <p:strVal val="visible"/>
                                      </p:to>
                                    </p:set>
                                    <p:anim calcmode="lin" valueType="num">
                                      <p:cBhvr>
                                        <p:cTn id="7" dur="500" fill="hold"/>
                                        <p:tgtEl>
                                          <p:spTgt spid="32775"/>
                                        </p:tgtEl>
                                        <p:attrNameLst>
                                          <p:attrName>ppt_x</p:attrName>
                                        </p:attrNameLst>
                                      </p:cBhvr>
                                      <p:tavLst>
                                        <p:tav tm="0">
                                          <p:val>
                                            <p:strVal val="#ppt_x"/>
                                          </p:val>
                                        </p:tav>
                                        <p:tav tm="100000">
                                          <p:val>
                                            <p:strVal val="#ppt_x"/>
                                          </p:val>
                                        </p:tav>
                                      </p:tavLst>
                                    </p:anim>
                                    <p:anim calcmode="lin" valueType="num">
                                      <p:cBhvr>
                                        <p:cTn id="8" dur="500" fill="hold"/>
                                        <p:tgtEl>
                                          <p:spTgt spid="32775"/>
                                        </p:tgtEl>
                                        <p:attrNameLst>
                                          <p:attrName>ppt_y</p:attrName>
                                        </p:attrNameLst>
                                      </p:cBhvr>
                                      <p:tavLst>
                                        <p:tav tm="0">
                                          <p:val>
                                            <p:strVal val="#ppt_y+#ppt_h/2"/>
                                          </p:val>
                                        </p:tav>
                                        <p:tav tm="100000">
                                          <p:val>
                                            <p:strVal val="#ppt_y"/>
                                          </p:val>
                                        </p:tav>
                                      </p:tavLst>
                                    </p:anim>
                                    <p:anim calcmode="lin" valueType="num">
                                      <p:cBhvr>
                                        <p:cTn id="9" dur="500" fill="hold"/>
                                        <p:tgtEl>
                                          <p:spTgt spid="32775"/>
                                        </p:tgtEl>
                                        <p:attrNameLst>
                                          <p:attrName>ppt_w</p:attrName>
                                        </p:attrNameLst>
                                      </p:cBhvr>
                                      <p:tavLst>
                                        <p:tav tm="0">
                                          <p:val>
                                            <p:strVal val="#ppt_w"/>
                                          </p:val>
                                        </p:tav>
                                        <p:tav tm="100000">
                                          <p:val>
                                            <p:strVal val="#ppt_w"/>
                                          </p:val>
                                        </p:tav>
                                      </p:tavLst>
                                    </p:anim>
                                    <p:anim calcmode="lin" valueType="num">
                                      <p:cBhvr>
                                        <p:cTn id="10" dur="500" fill="hold"/>
                                        <p:tgtEl>
                                          <p:spTgt spid="3277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2775"/>
                                        </p:tgtEl>
                                      </p:cBhvr>
                                    </p:animEffect>
                                    <p:set>
                                      <p:cBhvr>
                                        <p:cTn id="15" dur="1" fill="hold">
                                          <p:stCondLst>
                                            <p:cond delay="499"/>
                                          </p:stCondLst>
                                        </p:cTn>
                                        <p:tgtEl>
                                          <p:spTgt spid="3277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32779"/>
                                        </p:tgtEl>
                                        <p:attrNameLst>
                                          <p:attrName>style.visibility</p:attrName>
                                        </p:attrNameLst>
                                      </p:cBhvr>
                                      <p:to>
                                        <p:strVal val="visible"/>
                                      </p:to>
                                    </p:set>
                                    <p:anim calcmode="lin" valueType="num">
                                      <p:cBhvr>
                                        <p:cTn id="20" dur="500" fill="hold"/>
                                        <p:tgtEl>
                                          <p:spTgt spid="32779"/>
                                        </p:tgtEl>
                                        <p:attrNameLst>
                                          <p:attrName>ppt_x</p:attrName>
                                        </p:attrNameLst>
                                      </p:cBhvr>
                                      <p:tavLst>
                                        <p:tav tm="0">
                                          <p:val>
                                            <p:strVal val="#ppt_x-#ppt_w/2"/>
                                          </p:val>
                                        </p:tav>
                                        <p:tav tm="100000">
                                          <p:val>
                                            <p:strVal val="#ppt_x"/>
                                          </p:val>
                                        </p:tav>
                                      </p:tavLst>
                                    </p:anim>
                                    <p:anim calcmode="lin" valueType="num">
                                      <p:cBhvr>
                                        <p:cTn id="21" dur="500" fill="hold"/>
                                        <p:tgtEl>
                                          <p:spTgt spid="32779"/>
                                        </p:tgtEl>
                                        <p:attrNameLst>
                                          <p:attrName>ppt_y</p:attrName>
                                        </p:attrNameLst>
                                      </p:cBhvr>
                                      <p:tavLst>
                                        <p:tav tm="0">
                                          <p:val>
                                            <p:strVal val="#ppt_y"/>
                                          </p:val>
                                        </p:tav>
                                        <p:tav tm="100000">
                                          <p:val>
                                            <p:strVal val="#ppt_y"/>
                                          </p:val>
                                        </p:tav>
                                      </p:tavLst>
                                    </p:anim>
                                    <p:anim calcmode="lin" valueType="num">
                                      <p:cBhvr>
                                        <p:cTn id="22" dur="500" fill="hold"/>
                                        <p:tgtEl>
                                          <p:spTgt spid="32779"/>
                                        </p:tgtEl>
                                        <p:attrNameLst>
                                          <p:attrName>ppt_w</p:attrName>
                                        </p:attrNameLst>
                                      </p:cBhvr>
                                      <p:tavLst>
                                        <p:tav tm="0">
                                          <p:val>
                                            <p:fltVal val="0"/>
                                          </p:val>
                                        </p:tav>
                                        <p:tav tm="100000">
                                          <p:val>
                                            <p:strVal val="#ppt_w"/>
                                          </p:val>
                                        </p:tav>
                                      </p:tavLst>
                                    </p:anim>
                                    <p:anim calcmode="lin" valueType="num">
                                      <p:cBhvr>
                                        <p:cTn id="23" dur="500" fill="hold"/>
                                        <p:tgtEl>
                                          <p:spTgt spid="32779"/>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32779"/>
                                        </p:tgtEl>
                                      </p:cBhvr>
                                    </p:animEffect>
                                    <p:set>
                                      <p:cBhvr>
                                        <p:cTn id="28" dur="1" fill="hold">
                                          <p:stCondLst>
                                            <p:cond delay="499"/>
                                          </p:stCondLst>
                                        </p:cTn>
                                        <p:tgtEl>
                                          <p:spTgt spid="3277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32780"/>
                                        </p:tgtEl>
                                        <p:attrNameLst>
                                          <p:attrName>style.visibility</p:attrName>
                                        </p:attrNameLst>
                                      </p:cBhvr>
                                      <p:to>
                                        <p:strVal val="visible"/>
                                      </p:to>
                                    </p:set>
                                    <p:anim calcmode="lin" valueType="num">
                                      <p:cBhvr>
                                        <p:cTn id="33" dur="500" fill="hold"/>
                                        <p:tgtEl>
                                          <p:spTgt spid="32780"/>
                                        </p:tgtEl>
                                        <p:attrNameLst>
                                          <p:attrName>ppt_x</p:attrName>
                                        </p:attrNameLst>
                                      </p:cBhvr>
                                      <p:tavLst>
                                        <p:tav tm="0">
                                          <p:val>
                                            <p:strVal val="#ppt_x"/>
                                          </p:val>
                                        </p:tav>
                                        <p:tav tm="100000">
                                          <p:val>
                                            <p:strVal val="#ppt_x"/>
                                          </p:val>
                                        </p:tav>
                                      </p:tavLst>
                                    </p:anim>
                                    <p:anim calcmode="lin" valueType="num">
                                      <p:cBhvr>
                                        <p:cTn id="34" dur="500" fill="hold"/>
                                        <p:tgtEl>
                                          <p:spTgt spid="32780"/>
                                        </p:tgtEl>
                                        <p:attrNameLst>
                                          <p:attrName>ppt_y</p:attrName>
                                        </p:attrNameLst>
                                      </p:cBhvr>
                                      <p:tavLst>
                                        <p:tav tm="0">
                                          <p:val>
                                            <p:strVal val="#ppt_y-#ppt_h/2"/>
                                          </p:val>
                                        </p:tav>
                                        <p:tav tm="100000">
                                          <p:val>
                                            <p:strVal val="#ppt_y"/>
                                          </p:val>
                                        </p:tav>
                                      </p:tavLst>
                                    </p:anim>
                                    <p:anim calcmode="lin" valueType="num">
                                      <p:cBhvr>
                                        <p:cTn id="35" dur="500" fill="hold"/>
                                        <p:tgtEl>
                                          <p:spTgt spid="32780"/>
                                        </p:tgtEl>
                                        <p:attrNameLst>
                                          <p:attrName>ppt_w</p:attrName>
                                        </p:attrNameLst>
                                      </p:cBhvr>
                                      <p:tavLst>
                                        <p:tav tm="0">
                                          <p:val>
                                            <p:strVal val="#ppt_w"/>
                                          </p:val>
                                        </p:tav>
                                        <p:tav tm="100000">
                                          <p:val>
                                            <p:strVal val="#ppt_w"/>
                                          </p:val>
                                        </p:tav>
                                      </p:tavLst>
                                    </p:anim>
                                    <p:anim calcmode="lin" valueType="num">
                                      <p:cBhvr>
                                        <p:cTn id="36" dur="500" fill="hold"/>
                                        <p:tgtEl>
                                          <p:spTgt spid="32780"/>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32780"/>
                                        </p:tgtEl>
                                      </p:cBhvr>
                                    </p:animEffect>
                                    <p:set>
                                      <p:cBhvr>
                                        <p:cTn id="41" dur="1" fill="hold">
                                          <p:stCondLst>
                                            <p:cond delay="499"/>
                                          </p:stCondLst>
                                        </p:cTn>
                                        <p:tgtEl>
                                          <p:spTgt spid="3278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2" fill="hold" nodeType="clickEffect">
                                  <p:stCondLst>
                                    <p:cond delay="0"/>
                                  </p:stCondLst>
                                  <p:childTnLst>
                                    <p:set>
                                      <p:cBhvr>
                                        <p:cTn id="45" dur="1" fill="hold">
                                          <p:stCondLst>
                                            <p:cond delay="0"/>
                                          </p:stCondLst>
                                        </p:cTn>
                                        <p:tgtEl>
                                          <p:spTgt spid="32781"/>
                                        </p:tgtEl>
                                        <p:attrNameLst>
                                          <p:attrName>style.visibility</p:attrName>
                                        </p:attrNameLst>
                                      </p:cBhvr>
                                      <p:to>
                                        <p:strVal val="visible"/>
                                      </p:to>
                                    </p:set>
                                    <p:anim calcmode="lin" valueType="num">
                                      <p:cBhvr>
                                        <p:cTn id="46" dur="500" fill="hold"/>
                                        <p:tgtEl>
                                          <p:spTgt spid="32781"/>
                                        </p:tgtEl>
                                        <p:attrNameLst>
                                          <p:attrName>ppt_x</p:attrName>
                                        </p:attrNameLst>
                                      </p:cBhvr>
                                      <p:tavLst>
                                        <p:tav tm="0">
                                          <p:val>
                                            <p:strVal val="#ppt_x+#ppt_w/2"/>
                                          </p:val>
                                        </p:tav>
                                        <p:tav tm="100000">
                                          <p:val>
                                            <p:strVal val="#ppt_x"/>
                                          </p:val>
                                        </p:tav>
                                      </p:tavLst>
                                    </p:anim>
                                    <p:anim calcmode="lin" valueType="num">
                                      <p:cBhvr>
                                        <p:cTn id="47" dur="500" fill="hold"/>
                                        <p:tgtEl>
                                          <p:spTgt spid="32781"/>
                                        </p:tgtEl>
                                        <p:attrNameLst>
                                          <p:attrName>ppt_y</p:attrName>
                                        </p:attrNameLst>
                                      </p:cBhvr>
                                      <p:tavLst>
                                        <p:tav tm="0">
                                          <p:val>
                                            <p:strVal val="#ppt_y"/>
                                          </p:val>
                                        </p:tav>
                                        <p:tav tm="100000">
                                          <p:val>
                                            <p:strVal val="#ppt_y"/>
                                          </p:val>
                                        </p:tav>
                                      </p:tavLst>
                                    </p:anim>
                                    <p:anim calcmode="lin" valueType="num">
                                      <p:cBhvr>
                                        <p:cTn id="48" dur="500" fill="hold"/>
                                        <p:tgtEl>
                                          <p:spTgt spid="32781"/>
                                        </p:tgtEl>
                                        <p:attrNameLst>
                                          <p:attrName>ppt_w</p:attrName>
                                        </p:attrNameLst>
                                      </p:cBhvr>
                                      <p:tavLst>
                                        <p:tav tm="0">
                                          <p:val>
                                            <p:fltVal val="0"/>
                                          </p:val>
                                        </p:tav>
                                        <p:tav tm="100000">
                                          <p:val>
                                            <p:strVal val="#ppt_w"/>
                                          </p:val>
                                        </p:tav>
                                      </p:tavLst>
                                    </p:anim>
                                    <p:anim calcmode="lin" valueType="num">
                                      <p:cBhvr>
                                        <p:cTn id="49" dur="500" fill="hold"/>
                                        <p:tgtEl>
                                          <p:spTgt spid="32781"/>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32781"/>
                                        </p:tgtEl>
                                      </p:cBhvr>
                                    </p:animEffect>
                                    <p:set>
                                      <p:cBhvr>
                                        <p:cTn id="54" dur="1" fill="hold">
                                          <p:stCondLst>
                                            <p:cond delay="499"/>
                                          </p:stCondLst>
                                        </p:cTn>
                                        <p:tgtEl>
                                          <p:spTgt spid="3278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7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32782"/>
                                        </p:tgtEl>
                                      </p:cBhvr>
                                    </p:animEffect>
                                    <p:set>
                                      <p:cBhvr>
                                        <p:cTn id="63" dur="1" fill="hold">
                                          <p:stCondLst>
                                            <p:cond delay="499"/>
                                          </p:stCondLst>
                                        </p:cTn>
                                        <p:tgtEl>
                                          <p:spTgt spid="3278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7" presetClass="entr" presetSubtype="4" fill="hold" nodeType="clickEffect">
                                  <p:stCondLst>
                                    <p:cond delay="0"/>
                                  </p:stCondLst>
                                  <p:childTnLst>
                                    <p:set>
                                      <p:cBhvr>
                                        <p:cTn id="67" dur="1" fill="hold">
                                          <p:stCondLst>
                                            <p:cond delay="0"/>
                                          </p:stCondLst>
                                        </p:cTn>
                                        <p:tgtEl>
                                          <p:spTgt spid="32775"/>
                                        </p:tgtEl>
                                        <p:attrNameLst>
                                          <p:attrName>style.visibility</p:attrName>
                                        </p:attrNameLst>
                                      </p:cBhvr>
                                      <p:to>
                                        <p:strVal val="visible"/>
                                      </p:to>
                                    </p:set>
                                    <p:anim calcmode="lin" valueType="num">
                                      <p:cBhvr>
                                        <p:cTn id="68" dur="500" fill="hold"/>
                                        <p:tgtEl>
                                          <p:spTgt spid="32775"/>
                                        </p:tgtEl>
                                        <p:attrNameLst>
                                          <p:attrName>ppt_x</p:attrName>
                                        </p:attrNameLst>
                                      </p:cBhvr>
                                      <p:tavLst>
                                        <p:tav tm="0">
                                          <p:val>
                                            <p:strVal val="#ppt_x"/>
                                          </p:val>
                                        </p:tav>
                                        <p:tav tm="100000">
                                          <p:val>
                                            <p:strVal val="#ppt_x"/>
                                          </p:val>
                                        </p:tav>
                                      </p:tavLst>
                                    </p:anim>
                                    <p:anim calcmode="lin" valueType="num">
                                      <p:cBhvr>
                                        <p:cTn id="69" dur="500" fill="hold"/>
                                        <p:tgtEl>
                                          <p:spTgt spid="32775"/>
                                        </p:tgtEl>
                                        <p:attrNameLst>
                                          <p:attrName>ppt_y</p:attrName>
                                        </p:attrNameLst>
                                      </p:cBhvr>
                                      <p:tavLst>
                                        <p:tav tm="0">
                                          <p:val>
                                            <p:strVal val="#ppt_y+#ppt_h/2"/>
                                          </p:val>
                                        </p:tav>
                                        <p:tav tm="100000">
                                          <p:val>
                                            <p:strVal val="#ppt_y"/>
                                          </p:val>
                                        </p:tav>
                                      </p:tavLst>
                                    </p:anim>
                                    <p:anim calcmode="lin" valueType="num">
                                      <p:cBhvr>
                                        <p:cTn id="70" dur="500" fill="hold"/>
                                        <p:tgtEl>
                                          <p:spTgt spid="32775"/>
                                        </p:tgtEl>
                                        <p:attrNameLst>
                                          <p:attrName>ppt_w</p:attrName>
                                        </p:attrNameLst>
                                      </p:cBhvr>
                                      <p:tavLst>
                                        <p:tav tm="0">
                                          <p:val>
                                            <p:strVal val="#ppt_w"/>
                                          </p:val>
                                        </p:tav>
                                        <p:tav tm="100000">
                                          <p:val>
                                            <p:strVal val="#ppt_w"/>
                                          </p:val>
                                        </p:tav>
                                      </p:tavLst>
                                    </p:anim>
                                    <p:anim calcmode="lin" valueType="num">
                                      <p:cBhvr>
                                        <p:cTn id="71" dur="500" fill="hold"/>
                                        <p:tgtEl>
                                          <p:spTgt spid="327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2" grpId="0" autoUpdateAnimBg="0"/>
      <p:bldP spid="32782" grpId="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65D0F17-5DBB-43EA-B29D-AFD5F037B50F}" type="datetime5">
              <a:rPr lang="zh-CN" altLang="en-US" sz="1400"/>
              <a:t>2023/6/18</a:t>
            </a:fld>
            <a:endParaRPr lang="en-US" altLang="zh-CN" sz="1400"/>
          </a:p>
        </p:txBody>
      </p:sp>
      <p:sp>
        <p:nvSpPr>
          <p:cNvPr id="5734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4533A957-B86C-491D-91C8-337DE842E452}" type="slidenum">
              <a:rPr lang="en-US" altLang="zh-CN" sz="1400"/>
              <a:t>36</a:t>
            </a:fld>
            <a:endParaRPr lang="en-US" altLang="zh-CN" sz="1400"/>
          </a:p>
        </p:txBody>
      </p:sp>
      <p:sp>
        <p:nvSpPr>
          <p:cNvPr id="5734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p>
        </p:txBody>
      </p:sp>
      <p:sp>
        <p:nvSpPr>
          <p:cNvPr id="31750" name="Rectangle 4"/>
          <p:cNvSpPr>
            <a:spLocks noGrp="1" noChangeArrowheads="1"/>
          </p:cNvSpPr>
          <p:nvPr>
            <p:ph type="body" idx="4294967295"/>
          </p:nvPr>
        </p:nvSpPr>
        <p:spPr>
          <a:xfrm>
            <a:off x="1371600" y="1905000"/>
            <a:ext cx="6858000" cy="4114800"/>
          </a:xfrm>
        </p:spPr>
        <p:txBody>
          <a:bodyPr/>
          <a:lstStyle/>
          <a:p>
            <a:pPr eaLnBrk="1" hangingPunct="1">
              <a:lnSpc>
                <a:spcPct val="80000"/>
              </a:lnSpc>
              <a:buFontTx/>
              <a:buNone/>
              <a:defRPr/>
            </a:pPr>
            <a:r>
              <a:rPr lang="en-US" sz="2400" b="1" dirty="0">
                <a:solidFill>
                  <a:srgbClr val="CC0000"/>
                </a:solidFill>
              </a:rPr>
              <a:t>1.3.1 </a:t>
            </a:r>
            <a:r>
              <a:rPr lang="zh-CN" altLang="en-US" sz="2400" b="1" dirty="0">
                <a:solidFill>
                  <a:srgbClr val="CC0000"/>
                </a:solidFill>
              </a:rPr>
              <a:t>操作系统的发展</a:t>
            </a:r>
            <a:r>
              <a:rPr lang="zh-CN" altLang="en-US" sz="2000" b="1" dirty="0"/>
              <a:t>                 </a:t>
            </a:r>
          </a:p>
          <a:p>
            <a:pPr eaLnBrk="1" hangingPunct="1">
              <a:lnSpc>
                <a:spcPct val="80000"/>
              </a:lnSpc>
              <a:buFontTx/>
              <a:buNone/>
              <a:defRPr/>
            </a:pPr>
            <a:r>
              <a:rPr lang="zh-CN" altLang="en-US" sz="2400" b="1" dirty="0"/>
              <a:t>    </a:t>
            </a:r>
            <a:r>
              <a:rPr lang="en-US" sz="2400" b="1" dirty="0">
                <a:solidFill>
                  <a:srgbClr val="0099FF"/>
                </a:solidFill>
              </a:rPr>
              <a:t>4.  </a:t>
            </a:r>
            <a:r>
              <a:rPr lang="zh-CN" altLang="en-US" sz="2400" b="1" dirty="0">
                <a:solidFill>
                  <a:srgbClr val="0099FF"/>
                </a:solidFill>
              </a:rPr>
              <a:t>分时系统</a:t>
            </a:r>
            <a:endParaRPr lang="zh-CN" altLang="en-US" sz="2400" b="1" dirty="0"/>
          </a:p>
          <a:p>
            <a:pPr eaLnBrk="1" hangingPunct="1">
              <a:lnSpc>
                <a:spcPct val="80000"/>
              </a:lnSpc>
              <a:buFontTx/>
              <a:buNone/>
              <a:defRPr/>
            </a:pPr>
            <a:r>
              <a:rPr lang="zh-CN" altLang="en-US" sz="8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 </a:t>
            </a:r>
          </a:p>
          <a:p>
            <a:pPr eaLnBrk="1" hangingPunct="1">
              <a:buFontTx/>
              <a:buNone/>
              <a:defRPr/>
            </a:pPr>
            <a:r>
              <a:rPr lang="zh-CN" altLang="en-US" sz="20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   </a:t>
            </a:r>
            <a:r>
              <a:rPr lang="en-US" sz="2000" b="1" dirty="0">
                <a:latin typeface="宋体" panose="02010600030101010101" pitchFamily="2" charset="-122"/>
              </a:rPr>
              <a:t> </a:t>
            </a:r>
            <a:r>
              <a:rPr lang="zh-CN" altLang="en-US" sz="1600" b="1" dirty="0">
                <a:solidFill>
                  <a:srgbClr val="FF0000"/>
                </a:solidFill>
              </a:rPr>
              <a:t>● </a:t>
            </a:r>
            <a:r>
              <a:rPr lang="zh-CN" altLang="en-US" sz="2000" b="1" dirty="0"/>
              <a:t>世界上</a:t>
            </a:r>
            <a:r>
              <a:rPr lang="zh-CN" altLang="en-US" sz="2000" b="1" dirty="0">
                <a:solidFill>
                  <a:srgbClr val="FF0000"/>
                </a:solidFill>
              </a:rPr>
              <a:t>第一个分时</a:t>
            </a:r>
            <a:r>
              <a:rPr lang="en-US" sz="2000" b="1" dirty="0">
                <a:solidFill>
                  <a:srgbClr val="FF0000"/>
                </a:solidFill>
              </a:rPr>
              <a:t>OS</a:t>
            </a:r>
            <a:r>
              <a:rPr lang="zh-CN" altLang="en-US" sz="2000" b="1" dirty="0"/>
              <a:t>是</a:t>
            </a:r>
            <a:r>
              <a:rPr lang="en-US" sz="2000" b="1" dirty="0"/>
              <a:t>1961</a:t>
            </a:r>
            <a:r>
              <a:rPr lang="zh-CN" altLang="en-US" sz="2000" b="1" dirty="0"/>
              <a:t>年</a:t>
            </a:r>
            <a:r>
              <a:rPr lang="en-US" sz="2000" b="1" dirty="0">
                <a:solidFill>
                  <a:srgbClr val="990000"/>
                </a:solidFill>
              </a:rPr>
              <a:t>MIT</a:t>
            </a:r>
            <a:r>
              <a:rPr lang="zh-CN" altLang="en-US" sz="2000" b="1" dirty="0"/>
              <a:t>开发的</a:t>
            </a:r>
            <a:r>
              <a:rPr lang="en-US" sz="2000" b="1" dirty="0">
                <a:solidFill>
                  <a:srgbClr val="990000"/>
                </a:solidFill>
              </a:rPr>
              <a:t>CTSS</a:t>
            </a:r>
          </a:p>
          <a:p>
            <a:pPr eaLnBrk="1" hangingPunct="1">
              <a:buFontTx/>
              <a:buNone/>
              <a:defRPr/>
            </a:pPr>
            <a:r>
              <a:rPr lang="en-US" sz="2000" b="1" dirty="0"/>
              <a:t>        </a:t>
            </a:r>
            <a:r>
              <a:rPr lang="zh-CN" altLang="en-US" sz="2000" b="1" dirty="0"/>
              <a:t>（</a:t>
            </a:r>
            <a:r>
              <a:rPr lang="en-US" sz="2000" b="1" dirty="0"/>
              <a:t>Compatible Time Sharing System</a:t>
            </a:r>
            <a:r>
              <a:rPr lang="zh-CN" altLang="en-US" sz="2000" b="1" dirty="0"/>
              <a:t>兼容分时系统）</a:t>
            </a:r>
          </a:p>
          <a:p>
            <a:pPr eaLnBrk="1" hangingPunct="1">
              <a:buFontTx/>
              <a:buNone/>
              <a:defRPr/>
            </a:pPr>
            <a:r>
              <a:rPr lang="zh-CN" altLang="en-US" sz="2000" b="1" dirty="0">
                <a:solidFill>
                  <a:srgbClr val="906D58"/>
                </a:solidFill>
                <a:effectDag name="">
                  <a:cont type="tree" name="">
                    <a:effect ref="fillLine"/>
                    <a:outerShdw dist="38100" dir="13500000" algn="br">
                      <a:srgbClr val="D8B5A0"/>
                    </a:outerShdw>
                  </a:cont>
                  <a:cont type="tree" name="">
                    <a:effect ref="fillLine"/>
                    <a:outerShdw dist="38100" dir="2700000" algn="tl">
                      <a:srgbClr val="564134"/>
                    </a:outerShdw>
                  </a:cont>
                  <a:effect ref="fillLine"/>
                </a:effectDag>
              </a:rPr>
              <a:t>   </a:t>
            </a:r>
            <a:r>
              <a:rPr lang="en-US" sz="2000" b="1" dirty="0">
                <a:latin typeface="宋体" panose="02010600030101010101" pitchFamily="2" charset="-122"/>
              </a:rPr>
              <a:t> </a:t>
            </a:r>
            <a:r>
              <a:rPr lang="zh-CN" altLang="en-US" sz="1600" b="1" dirty="0">
                <a:solidFill>
                  <a:srgbClr val="FF0000"/>
                </a:solidFill>
              </a:rPr>
              <a:t>● </a:t>
            </a:r>
            <a:r>
              <a:rPr lang="zh-CN" altLang="en-US" sz="2000" b="1" dirty="0">
                <a:solidFill>
                  <a:srgbClr val="FF0000"/>
                </a:solidFill>
              </a:rPr>
              <a:t> </a:t>
            </a:r>
            <a:r>
              <a:rPr lang="en-US" sz="2000" b="1" dirty="0"/>
              <a:t>IBM709</a:t>
            </a:r>
            <a:r>
              <a:rPr lang="zh-CN" altLang="en-US" sz="2000" b="1" dirty="0"/>
              <a:t>计算机，主存容量：</a:t>
            </a:r>
            <a:r>
              <a:rPr lang="en-US" sz="2000" b="1" dirty="0"/>
              <a:t>32000</a:t>
            </a:r>
            <a:r>
              <a:rPr lang="zh-CN" altLang="en-US" sz="2000" b="1" dirty="0"/>
              <a:t>个</a:t>
            </a:r>
            <a:r>
              <a:rPr lang="en-US" sz="2000" b="1" dirty="0"/>
              <a:t>36</a:t>
            </a:r>
            <a:r>
              <a:rPr lang="zh-CN" altLang="en-US" sz="2000" b="1" dirty="0"/>
              <a:t>位字</a:t>
            </a:r>
          </a:p>
          <a:p>
            <a:pPr eaLnBrk="1" hangingPunct="1">
              <a:buFontTx/>
              <a:buNone/>
              <a:defRPr/>
            </a:pPr>
            <a:r>
              <a:rPr lang="zh-CN" altLang="en-US" sz="2000" b="1" dirty="0">
                <a:solidFill>
                  <a:srgbClr val="990000"/>
                </a:solidFill>
              </a:rPr>
              <a:t>   </a:t>
            </a:r>
            <a:r>
              <a:rPr lang="en-US" sz="2000" b="1" dirty="0">
                <a:latin typeface="宋体" panose="02010600030101010101" pitchFamily="2" charset="-122"/>
              </a:rPr>
              <a:t> </a:t>
            </a:r>
            <a:r>
              <a:rPr lang="zh-CN" altLang="en-US" sz="1600" b="1" dirty="0">
                <a:solidFill>
                  <a:srgbClr val="FF0000"/>
                </a:solidFill>
              </a:rPr>
              <a:t>● </a:t>
            </a:r>
            <a:r>
              <a:rPr lang="zh-CN" altLang="en-US" sz="2000" b="1" dirty="0">
                <a:solidFill>
                  <a:srgbClr val="990000"/>
                </a:solidFill>
              </a:rPr>
              <a:t>常驻监控程序</a:t>
            </a:r>
            <a:r>
              <a:rPr lang="zh-CN" altLang="en-US" sz="2000" b="1" dirty="0"/>
              <a:t>大小＝</a:t>
            </a:r>
            <a:r>
              <a:rPr lang="en-US" sz="2000" b="1" dirty="0"/>
              <a:t>36bit×5000  ≈ </a:t>
            </a:r>
            <a:r>
              <a:rPr lang="en-US" sz="2000" b="1" dirty="0">
                <a:solidFill>
                  <a:srgbClr val="990000"/>
                </a:solidFill>
              </a:rPr>
              <a:t>22KB</a:t>
            </a:r>
          </a:p>
          <a:p>
            <a:pPr eaLnBrk="1" hangingPunct="1">
              <a:buFontTx/>
              <a:buNone/>
              <a:defRPr/>
            </a:pPr>
            <a:r>
              <a:rPr lang="en-US" sz="2000" b="1" dirty="0">
                <a:solidFill>
                  <a:srgbClr val="990000"/>
                </a:solidFill>
              </a:rPr>
              <a:t>   </a:t>
            </a:r>
            <a:r>
              <a:rPr lang="en-US" sz="2000" b="1" dirty="0">
                <a:solidFill>
                  <a:srgbClr val="0099FF"/>
                </a:solidFill>
                <a:latin typeface="宋体" panose="02010600030101010101" pitchFamily="2" charset="-122"/>
              </a:rPr>
              <a:t> </a:t>
            </a:r>
            <a:r>
              <a:rPr lang="zh-CN" altLang="en-US" sz="1600" b="1" dirty="0">
                <a:solidFill>
                  <a:srgbClr val="FF0000"/>
                </a:solidFill>
              </a:rPr>
              <a:t>●  </a:t>
            </a:r>
            <a:r>
              <a:rPr lang="en-US" sz="2000" b="1" dirty="0">
                <a:solidFill>
                  <a:srgbClr val="990000"/>
                </a:solidFill>
              </a:rPr>
              <a:t>CPU</a:t>
            </a:r>
            <a:r>
              <a:rPr lang="zh-CN" altLang="en-US" sz="2000" b="1" dirty="0">
                <a:solidFill>
                  <a:srgbClr val="990000"/>
                </a:solidFill>
              </a:rPr>
              <a:t>切换时间片＝</a:t>
            </a:r>
            <a:r>
              <a:rPr lang="en-US" sz="2000" b="1" dirty="0">
                <a:solidFill>
                  <a:srgbClr val="990000"/>
                </a:solidFill>
              </a:rPr>
              <a:t>0.2</a:t>
            </a:r>
            <a:r>
              <a:rPr lang="zh-CN" altLang="en-US" sz="2000" b="1" dirty="0">
                <a:solidFill>
                  <a:srgbClr val="990000"/>
                </a:solidFill>
              </a:rPr>
              <a:t>秒</a:t>
            </a:r>
          </a:p>
          <a:p>
            <a:pPr eaLnBrk="1" hangingPunct="1">
              <a:buFontTx/>
              <a:buNone/>
              <a:defRPr/>
            </a:pPr>
            <a:r>
              <a:rPr lang="zh-CN" altLang="en-US" sz="800" b="1" dirty="0">
                <a:solidFill>
                  <a:srgbClr val="990000"/>
                </a:solidFill>
              </a:rPr>
              <a:t>   </a:t>
            </a:r>
          </a:p>
          <a:p>
            <a:pPr eaLnBrk="1" hangingPunct="1">
              <a:buFontTx/>
              <a:buNone/>
              <a:defRPr/>
            </a:pPr>
            <a:r>
              <a:rPr lang="zh-CN" altLang="en-US" sz="2000" b="1" dirty="0">
                <a:solidFill>
                  <a:srgbClr val="6600FF"/>
                </a:solidFill>
              </a:rPr>
              <a:t>   </a:t>
            </a:r>
            <a:r>
              <a:rPr lang="en-US" sz="2000" b="1" dirty="0">
                <a:solidFill>
                  <a:srgbClr val="0099FF"/>
                </a:solidFill>
                <a:latin typeface="宋体" panose="02010600030101010101" pitchFamily="2" charset="-122"/>
              </a:rPr>
              <a:t> </a:t>
            </a:r>
            <a:r>
              <a:rPr lang="zh-CN" altLang="en-US" sz="1600" b="1" dirty="0">
                <a:solidFill>
                  <a:srgbClr val="FF0000"/>
                </a:solidFill>
              </a:rPr>
              <a:t>● </a:t>
            </a:r>
            <a:r>
              <a:rPr lang="zh-CN" altLang="en-US" sz="2000" b="1" dirty="0">
                <a:solidFill>
                  <a:srgbClr val="6600FF"/>
                </a:solidFill>
              </a:rPr>
              <a:t>为减小磁盘的读写频率，它采用了部分写出</a:t>
            </a:r>
            <a:r>
              <a:rPr lang="en-US" sz="2000" b="1" dirty="0">
                <a:solidFill>
                  <a:srgbClr val="6600FF"/>
                </a:solidFill>
              </a:rPr>
              <a:t>/</a:t>
            </a:r>
            <a:r>
              <a:rPr lang="zh-CN" altLang="en-US" sz="2000" b="1" dirty="0">
                <a:solidFill>
                  <a:srgbClr val="6600FF"/>
                </a:solidFill>
              </a:rPr>
              <a:t>读回</a:t>
            </a:r>
          </a:p>
          <a:p>
            <a:pPr eaLnBrk="1" hangingPunct="1">
              <a:buFontTx/>
              <a:buNone/>
              <a:defRPr/>
            </a:pPr>
            <a:r>
              <a:rPr lang="zh-CN" altLang="en-US" sz="2000" b="1" dirty="0">
                <a:solidFill>
                  <a:srgbClr val="6600FF"/>
                </a:solidFill>
              </a:rPr>
              <a:t>           的策略，来充分利用有限的内存（</a:t>
            </a:r>
            <a:r>
              <a:rPr lang="zh-CN" altLang="en-US" sz="2000" b="1" dirty="0"/>
              <a:t>见下页例子</a:t>
            </a:r>
            <a:r>
              <a:rPr lang="zh-CN" altLang="en-US" sz="2000" b="1" dirty="0">
                <a:solidFill>
                  <a:srgbClr val="6600FF"/>
                </a:solidFill>
              </a:rPr>
              <a:t>）</a:t>
            </a:r>
            <a:endParaRPr lang="zh-CN" altLang="en-US" sz="2000" dirty="0">
              <a:solidFill>
                <a:srgbClr val="6600FF"/>
              </a:solidFill>
            </a:endParaRPr>
          </a:p>
        </p:txBody>
      </p:sp>
      <p:sp>
        <p:nvSpPr>
          <p:cNvPr id="57350" name="Rectangle 6"/>
          <p:cNvSpPr>
            <a:spLocks noChangeArrowheads="1"/>
          </p:cNvSpPr>
          <p:nvPr/>
        </p:nvSpPr>
        <p:spPr bwMode="auto">
          <a:xfrm>
            <a:off x="1219200" y="1676400"/>
            <a:ext cx="70104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75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175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175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175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175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175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175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1750">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1750">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31750">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17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5748AA7-5590-42B7-93A7-E05F7D9237B8}" type="slidenum">
              <a:rPr lang="en-US" altLang="zh-CN" sz="1400"/>
              <a:t>37</a:t>
            </a:fld>
            <a:endParaRPr lang="en-US" altLang="zh-CN" sz="1400"/>
          </a:p>
        </p:txBody>
      </p:sp>
      <p:sp>
        <p:nvSpPr>
          <p:cNvPr id="58371"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0C36C26-9483-481C-AD58-B01FE7E4F7EB}" type="datetime5">
              <a:rPr lang="zh-CN" altLang="en-US" sz="1400"/>
              <a:t>2023/6/18</a:t>
            </a:fld>
            <a:endParaRPr lang="en-US" altLang="zh-CN" sz="1400"/>
          </a:p>
        </p:txBody>
      </p:sp>
      <p:sp>
        <p:nvSpPr>
          <p:cNvPr id="58372" name="页脚占位符 4"/>
          <p:cNvSpPr txBox="1">
            <a:spLocks noGrp="1" noChangeArrowheads="1"/>
          </p:cNvSpPr>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t>哈工大</a:t>
            </a:r>
            <a:r>
              <a:rPr lang="zh-CN" altLang="en-US" sz="1400"/>
              <a:t>计算机学院</a:t>
            </a:r>
            <a:endParaRPr lang="en-US" altLang="zh-CN" sz="1400"/>
          </a:p>
        </p:txBody>
      </p:sp>
      <p:sp>
        <p:nvSpPr>
          <p:cNvPr id="58373" name="TextBox 1"/>
          <p:cNvSpPr txBox="1">
            <a:spLocks noChangeArrowheads="1"/>
          </p:cNvSpPr>
          <p:nvPr/>
        </p:nvSpPr>
        <p:spPr bwMode="auto">
          <a:xfrm>
            <a:off x="304800" y="152400"/>
            <a:ext cx="8758238" cy="657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4400">
              <a:solidFill>
                <a:schemeClr val="tx2"/>
              </a:solidFill>
            </a:endParaRPr>
          </a:p>
        </p:txBody>
      </p:sp>
      <p:pic>
        <p:nvPicPr>
          <p:cNvPr id="32774" name="Picture 1028" descr="2_7"/>
          <p:cNvPicPr>
            <a:picLocks noChangeArrowheads="1"/>
          </p:cNvPicPr>
          <p:nvPr/>
        </p:nvPicPr>
        <p:blipFill>
          <a:blip r:embed="rId2">
            <a:extLst>
              <a:ext uri="{28A0092B-C50C-407E-A947-70E740481C1C}">
                <a14:useLocalDpi xmlns:a14="http://schemas.microsoft.com/office/drawing/2010/main" val="0"/>
              </a:ext>
            </a:extLst>
          </a:blip>
          <a:srcRect r="70850" b="62872"/>
          <a:stretch>
            <a:fillRect/>
          </a:stretch>
        </p:blipFill>
        <p:spPr bwMode="auto">
          <a:xfrm>
            <a:off x="385763" y="152400"/>
            <a:ext cx="25098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030"/>
          <p:cNvSpPr>
            <a:spLocks noChangeArrowheads="1"/>
          </p:cNvSpPr>
          <p:nvPr/>
        </p:nvSpPr>
        <p:spPr bwMode="auto">
          <a:xfrm>
            <a:off x="4343400" y="2590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b="1">
                <a:solidFill>
                  <a:srgbClr val="6600FF"/>
                </a:solidFill>
              </a:rPr>
              <a:t>JOB1</a:t>
            </a:r>
            <a:r>
              <a:rPr lang="zh-CN" altLang="en-US" sz="1600" b="1">
                <a:solidFill>
                  <a:srgbClr val="6600FF"/>
                </a:solidFill>
              </a:rPr>
              <a:t>被全部写出</a:t>
            </a:r>
          </a:p>
          <a:p>
            <a:pPr algn="ctr" eaLnBrk="1" hangingPunct="1">
              <a:spcBef>
                <a:spcPct val="0"/>
              </a:spcBef>
              <a:buFontTx/>
              <a:buNone/>
            </a:pPr>
            <a:r>
              <a:rPr lang="en-US" altLang="zh-CN" sz="1600" b="1">
                <a:solidFill>
                  <a:srgbClr val="6600FF"/>
                </a:solidFill>
              </a:rPr>
              <a:t>JOB2</a:t>
            </a:r>
            <a:r>
              <a:rPr lang="zh-CN" altLang="en-US" sz="1600" b="1">
                <a:solidFill>
                  <a:srgbClr val="6600FF"/>
                </a:solidFill>
              </a:rPr>
              <a:t>被调入</a:t>
            </a:r>
            <a:r>
              <a:rPr lang="zh-CN" altLang="en-US" sz="1600">
                <a:solidFill>
                  <a:srgbClr val="6600FF"/>
                </a:solidFill>
              </a:rPr>
              <a:t>        </a:t>
            </a:r>
          </a:p>
        </p:txBody>
      </p:sp>
      <p:sp>
        <p:nvSpPr>
          <p:cNvPr id="32776" name="Rectangle 1031"/>
          <p:cNvSpPr>
            <a:spLocks noChangeArrowheads="1"/>
          </p:cNvSpPr>
          <p:nvPr/>
        </p:nvSpPr>
        <p:spPr bwMode="auto">
          <a:xfrm>
            <a:off x="7391400" y="2590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b="1">
                <a:solidFill>
                  <a:srgbClr val="6600FF"/>
                </a:solidFill>
              </a:rPr>
              <a:t>JOB2</a:t>
            </a:r>
            <a:r>
              <a:rPr lang="zh-CN" altLang="en-US" sz="1600" b="1">
                <a:solidFill>
                  <a:srgbClr val="6600FF"/>
                </a:solidFill>
              </a:rPr>
              <a:t>被部分写出</a:t>
            </a:r>
          </a:p>
          <a:p>
            <a:pPr algn="ctr" eaLnBrk="1" hangingPunct="1">
              <a:spcBef>
                <a:spcPct val="0"/>
              </a:spcBef>
              <a:buFontTx/>
              <a:buNone/>
            </a:pPr>
            <a:r>
              <a:rPr lang="en-US" altLang="zh-CN" sz="1600" b="1">
                <a:solidFill>
                  <a:srgbClr val="6600FF"/>
                </a:solidFill>
              </a:rPr>
              <a:t>JOB3</a:t>
            </a:r>
            <a:r>
              <a:rPr lang="zh-CN" altLang="en-US" sz="1600" b="1">
                <a:solidFill>
                  <a:srgbClr val="6600FF"/>
                </a:solidFill>
              </a:rPr>
              <a:t>被调入</a:t>
            </a:r>
            <a:r>
              <a:rPr lang="zh-CN" altLang="en-US" sz="1600">
                <a:solidFill>
                  <a:srgbClr val="6600FF"/>
                </a:solidFill>
              </a:rPr>
              <a:t>        </a:t>
            </a:r>
          </a:p>
        </p:txBody>
      </p:sp>
      <p:sp>
        <p:nvSpPr>
          <p:cNvPr id="32777" name="Rectangle 1032"/>
          <p:cNvSpPr>
            <a:spLocks noChangeArrowheads="1"/>
          </p:cNvSpPr>
          <p:nvPr/>
        </p:nvSpPr>
        <p:spPr bwMode="auto">
          <a:xfrm>
            <a:off x="914400" y="5638800"/>
            <a:ext cx="198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b="1">
                <a:solidFill>
                  <a:srgbClr val="6600FF"/>
                </a:solidFill>
              </a:rPr>
              <a:t>JOB3</a:t>
            </a:r>
            <a:r>
              <a:rPr lang="zh-CN" altLang="en-US" sz="1600" b="1">
                <a:solidFill>
                  <a:srgbClr val="6600FF"/>
                </a:solidFill>
              </a:rPr>
              <a:t>全部被写出       </a:t>
            </a:r>
          </a:p>
          <a:p>
            <a:pPr algn="ctr" eaLnBrk="1" hangingPunct="1">
              <a:spcBef>
                <a:spcPct val="0"/>
              </a:spcBef>
              <a:buFontTx/>
              <a:buNone/>
            </a:pPr>
            <a:r>
              <a:rPr lang="en-US" altLang="zh-CN" sz="1600" b="1">
                <a:solidFill>
                  <a:srgbClr val="6600FF"/>
                </a:solidFill>
              </a:rPr>
              <a:t>JOB2</a:t>
            </a:r>
            <a:r>
              <a:rPr lang="zh-CN" altLang="en-US" sz="1600" b="1">
                <a:solidFill>
                  <a:srgbClr val="6600FF"/>
                </a:solidFill>
              </a:rPr>
              <a:t>另一部分被写出</a:t>
            </a:r>
          </a:p>
          <a:p>
            <a:pPr algn="ctr" eaLnBrk="1" hangingPunct="1">
              <a:spcBef>
                <a:spcPct val="0"/>
              </a:spcBef>
              <a:buFontTx/>
              <a:buNone/>
            </a:pPr>
            <a:r>
              <a:rPr lang="en-US" altLang="zh-CN" sz="1600" b="1">
                <a:solidFill>
                  <a:srgbClr val="6600FF"/>
                </a:solidFill>
              </a:rPr>
              <a:t>JOB1</a:t>
            </a:r>
            <a:r>
              <a:rPr lang="zh-CN" altLang="en-US" sz="1600" b="1">
                <a:solidFill>
                  <a:srgbClr val="6600FF"/>
                </a:solidFill>
              </a:rPr>
              <a:t>被重新写入</a:t>
            </a:r>
            <a:r>
              <a:rPr lang="zh-CN" altLang="en-US" sz="1600">
                <a:solidFill>
                  <a:srgbClr val="6600FF"/>
                </a:solidFill>
              </a:rPr>
              <a:t>        </a:t>
            </a:r>
          </a:p>
        </p:txBody>
      </p:sp>
      <p:sp>
        <p:nvSpPr>
          <p:cNvPr id="32778" name="Rectangle 1034"/>
          <p:cNvSpPr>
            <a:spLocks noChangeArrowheads="1"/>
          </p:cNvSpPr>
          <p:nvPr/>
        </p:nvSpPr>
        <p:spPr bwMode="auto">
          <a:xfrm>
            <a:off x="4038600" y="5638800"/>
            <a:ext cx="198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b="1">
                <a:solidFill>
                  <a:srgbClr val="6600FF"/>
                </a:solidFill>
              </a:rPr>
              <a:t>JOB1</a:t>
            </a:r>
            <a:r>
              <a:rPr lang="zh-CN" altLang="en-US" sz="1600" b="1">
                <a:solidFill>
                  <a:srgbClr val="6600FF"/>
                </a:solidFill>
              </a:rPr>
              <a:t>部分被写出       </a:t>
            </a:r>
          </a:p>
          <a:p>
            <a:pPr algn="ctr" eaLnBrk="1" hangingPunct="1">
              <a:spcBef>
                <a:spcPct val="0"/>
              </a:spcBef>
              <a:buFontTx/>
              <a:buNone/>
            </a:pPr>
            <a:r>
              <a:rPr lang="en-US" altLang="zh-CN" sz="1600" b="1">
                <a:solidFill>
                  <a:srgbClr val="6600FF"/>
                </a:solidFill>
              </a:rPr>
              <a:t>JOB4</a:t>
            </a:r>
            <a:r>
              <a:rPr lang="zh-CN" altLang="en-US" sz="1600" b="1">
                <a:solidFill>
                  <a:srgbClr val="6600FF"/>
                </a:solidFill>
              </a:rPr>
              <a:t>被调入</a:t>
            </a:r>
            <a:r>
              <a:rPr lang="zh-CN" altLang="en-US" sz="1600">
                <a:solidFill>
                  <a:srgbClr val="6600FF"/>
                </a:solidFill>
              </a:rPr>
              <a:t>               </a:t>
            </a:r>
          </a:p>
        </p:txBody>
      </p:sp>
      <p:sp>
        <p:nvSpPr>
          <p:cNvPr id="32779" name="Rectangle 1035"/>
          <p:cNvSpPr>
            <a:spLocks noChangeArrowheads="1"/>
          </p:cNvSpPr>
          <p:nvPr/>
        </p:nvSpPr>
        <p:spPr bwMode="auto">
          <a:xfrm>
            <a:off x="6467475" y="5638800"/>
            <a:ext cx="24193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6600FF"/>
                </a:solidFill>
              </a:rPr>
              <a:t>JOB1</a:t>
            </a:r>
            <a:r>
              <a:rPr lang="zh-CN" altLang="en-US" sz="1600" b="1">
                <a:solidFill>
                  <a:srgbClr val="6600FF"/>
                </a:solidFill>
              </a:rPr>
              <a:t>剩余部分被写出</a:t>
            </a:r>
          </a:p>
          <a:p>
            <a:pPr eaLnBrk="1" hangingPunct="1">
              <a:spcBef>
                <a:spcPct val="0"/>
              </a:spcBef>
              <a:buFontTx/>
              <a:buNone/>
            </a:pPr>
            <a:r>
              <a:rPr lang="en-US" altLang="zh-CN" sz="1600" b="1">
                <a:solidFill>
                  <a:srgbClr val="6600FF"/>
                </a:solidFill>
              </a:rPr>
              <a:t>JOB4</a:t>
            </a:r>
            <a:r>
              <a:rPr lang="zh-CN" altLang="en-US" sz="1600" b="1">
                <a:solidFill>
                  <a:srgbClr val="6600FF"/>
                </a:solidFill>
              </a:rPr>
              <a:t>剩余部分被写出</a:t>
            </a:r>
          </a:p>
          <a:p>
            <a:pPr eaLnBrk="1" hangingPunct="1">
              <a:spcBef>
                <a:spcPct val="0"/>
              </a:spcBef>
              <a:buFontTx/>
              <a:buNone/>
            </a:pPr>
            <a:r>
              <a:rPr lang="en-US" altLang="zh-CN" sz="1600" b="1">
                <a:solidFill>
                  <a:srgbClr val="6600FF"/>
                </a:solidFill>
              </a:rPr>
              <a:t>JOB2</a:t>
            </a:r>
            <a:r>
              <a:rPr lang="zh-CN" altLang="en-US" sz="1600" b="1">
                <a:solidFill>
                  <a:srgbClr val="6600FF"/>
                </a:solidFill>
              </a:rPr>
              <a:t>写出部分被重新写入</a:t>
            </a:r>
            <a:endParaRPr lang="zh-CN" altLang="en-US" sz="1600">
              <a:solidFill>
                <a:srgbClr val="6600FF"/>
              </a:solidFill>
            </a:endParaRPr>
          </a:p>
        </p:txBody>
      </p:sp>
      <p:sp>
        <p:nvSpPr>
          <p:cNvPr id="32780" name="Rectangle 1036"/>
          <p:cNvSpPr>
            <a:spLocks noChangeArrowheads="1"/>
          </p:cNvSpPr>
          <p:nvPr/>
        </p:nvSpPr>
        <p:spPr bwMode="auto">
          <a:xfrm>
            <a:off x="838200" y="2438400"/>
            <a:ext cx="198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b="1">
                <a:solidFill>
                  <a:srgbClr val="6600FF"/>
                </a:solidFill>
              </a:rPr>
              <a:t>JOB1</a:t>
            </a:r>
            <a:r>
              <a:rPr lang="zh-CN" altLang="en-US" sz="1600" b="1">
                <a:solidFill>
                  <a:srgbClr val="6600FF"/>
                </a:solidFill>
              </a:rPr>
              <a:t>被调入</a:t>
            </a:r>
          </a:p>
        </p:txBody>
      </p:sp>
      <p:sp>
        <p:nvSpPr>
          <p:cNvPr id="58381" name="Rectangle 1038"/>
          <p:cNvSpPr>
            <a:spLocks noChangeArrowheads="1"/>
          </p:cNvSpPr>
          <p:nvPr/>
        </p:nvSpPr>
        <p:spPr bwMode="auto">
          <a:xfrm>
            <a:off x="2743200" y="6324600"/>
            <a:ext cx="3962400" cy="4000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58382" name="Rectangle 1037"/>
          <p:cNvSpPr>
            <a:spLocks noChangeArrowheads="1"/>
          </p:cNvSpPr>
          <p:nvPr/>
        </p:nvSpPr>
        <p:spPr bwMode="auto">
          <a:xfrm>
            <a:off x="2743200" y="64008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t>CTSS</a:t>
            </a:r>
            <a:r>
              <a:rPr lang="zh-CN" altLang="en-US" sz="1800" b="1"/>
              <a:t>系统作业程序写出</a:t>
            </a:r>
            <a:r>
              <a:rPr lang="en-US" altLang="zh-CN" sz="1800" b="1"/>
              <a:t>/</a:t>
            </a:r>
            <a:r>
              <a:rPr lang="zh-CN" altLang="en-US" sz="1800" b="1"/>
              <a:t>读回例子</a:t>
            </a:r>
          </a:p>
        </p:txBody>
      </p:sp>
      <p:pic>
        <p:nvPicPr>
          <p:cNvPr id="32783" name="Picture 1028" descr="2_7"/>
          <p:cNvPicPr>
            <a:picLocks noChangeArrowheads="1"/>
          </p:cNvPicPr>
          <p:nvPr/>
        </p:nvPicPr>
        <p:blipFill>
          <a:blip r:embed="rId2">
            <a:extLst>
              <a:ext uri="{28A0092B-C50C-407E-A947-70E740481C1C}">
                <a14:useLocalDpi xmlns:a14="http://schemas.microsoft.com/office/drawing/2010/main" val="0"/>
              </a:ext>
            </a:extLst>
          </a:blip>
          <a:srcRect l="35814" r="34566" b="62871"/>
          <a:stretch>
            <a:fillRect/>
          </a:stretch>
        </p:blipFill>
        <p:spPr bwMode="auto">
          <a:xfrm>
            <a:off x="3468688" y="152400"/>
            <a:ext cx="25511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028" descr="2_7"/>
          <p:cNvPicPr>
            <a:picLocks noChangeArrowheads="1"/>
          </p:cNvPicPr>
          <p:nvPr/>
        </p:nvPicPr>
        <p:blipFill>
          <a:blip r:embed="rId2">
            <a:extLst>
              <a:ext uri="{28A0092B-C50C-407E-A947-70E740481C1C}">
                <a14:useLocalDpi xmlns:a14="http://schemas.microsoft.com/office/drawing/2010/main" val="0"/>
              </a:ext>
            </a:extLst>
          </a:blip>
          <a:srcRect l="72046" b="62872"/>
          <a:stretch>
            <a:fillRect/>
          </a:stretch>
        </p:blipFill>
        <p:spPr bwMode="auto">
          <a:xfrm>
            <a:off x="6589713" y="152400"/>
            <a:ext cx="24066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5" name="Picture 1028" descr="2_7"/>
          <p:cNvPicPr>
            <a:picLocks noChangeArrowheads="1"/>
          </p:cNvPicPr>
          <p:nvPr/>
        </p:nvPicPr>
        <p:blipFill>
          <a:blip r:embed="rId2">
            <a:extLst>
              <a:ext uri="{28A0092B-C50C-407E-A947-70E740481C1C}">
                <a14:useLocalDpi xmlns:a14="http://schemas.microsoft.com/office/drawing/2010/main" val="0"/>
              </a:ext>
            </a:extLst>
          </a:blip>
          <a:srcRect t="44090" r="70850" b="16461"/>
          <a:stretch>
            <a:fillRect/>
          </a:stretch>
        </p:blipFill>
        <p:spPr bwMode="auto">
          <a:xfrm>
            <a:off x="385763" y="3048000"/>
            <a:ext cx="25098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6" name="Picture 1028" descr="2_7"/>
          <p:cNvPicPr>
            <a:picLocks noChangeArrowheads="1"/>
          </p:cNvPicPr>
          <p:nvPr/>
        </p:nvPicPr>
        <p:blipFill>
          <a:blip r:embed="rId2">
            <a:extLst>
              <a:ext uri="{28A0092B-C50C-407E-A947-70E740481C1C}">
                <a14:useLocalDpi xmlns:a14="http://schemas.microsoft.com/office/drawing/2010/main" val="0"/>
              </a:ext>
            </a:extLst>
          </a:blip>
          <a:srcRect l="35814" t="44090" r="34566" b="16461"/>
          <a:stretch>
            <a:fillRect/>
          </a:stretch>
        </p:blipFill>
        <p:spPr bwMode="auto">
          <a:xfrm>
            <a:off x="3468688" y="3048000"/>
            <a:ext cx="25511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7" name="Picture 1028" descr="2_7"/>
          <p:cNvPicPr>
            <a:picLocks noChangeArrowheads="1"/>
          </p:cNvPicPr>
          <p:nvPr/>
        </p:nvPicPr>
        <p:blipFill>
          <a:blip r:embed="rId2">
            <a:extLst>
              <a:ext uri="{28A0092B-C50C-407E-A947-70E740481C1C}">
                <a14:useLocalDpi xmlns:a14="http://schemas.microsoft.com/office/drawing/2010/main" val="0"/>
              </a:ext>
            </a:extLst>
          </a:blip>
          <a:srcRect l="72047" t="45250" r="-2" b="16461"/>
          <a:stretch>
            <a:fillRect/>
          </a:stretch>
        </p:blipFill>
        <p:spPr bwMode="auto">
          <a:xfrm>
            <a:off x="6589713" y="3124200"/>
            <a:ext cx="24066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wipe(left)">
                                      <p:cBhvr>
                                        <p:cTn id="7" dur="500"/>
                                        <p:tgtEl>
                                          <p:spTgt spid="3277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780"/>
                                        </p:tgtEl>
                                        <p:attrNameLst>
                                          <p:attrName>style.visibility</p:attrName>
                                        </p:attrNameLst>
                                      </p:cBhvr>
                                      <p:to>
                                        <p:strVal val="visible"/>
                                      </p:to>
                                    </p:set>
                                    <p:animEffect transition="in" filter="wipe(left)">
                                      <p:cBhvr>
                                        <p:cTn id="11" dur="500"/>
                                        <p:tgtEl>
                                          <p:spTgt spid="327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783"/>
                                        </p:tgtEl>
                                        <p:attrNameLst>
                                          <p:attrName>style.visibility</p:attrName>
                                        </p:attrNameLst>
                                      </p:cBhvr>
                                      <p:to>
                                        <p:strVal val="visible"/>
                                      </p:to>
                                    </p:set>
                                    <p:animEffect transition="in" filter="wipe(left)">
                                      <p:cBhvr>
                                        <p:cTn id="16" dur="500"/>
                                        <p:tgtEl>
                                          <p:spTgt spid="3278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2775"/>
                                        </p:tgtEl>
                                        <p:attrNameLst>
                                          <p:attrName>style.visibility</p:attrName>
                                        </p:attrNameLst>
                                      </p:cBhvr>
                                      <p:to>
                                        <p:strVal val="visible"/>
                                      </p:to>
                                    </p:set>
                                    <p:animEffect transition="in" filter="wipe(left)">
                                      <p:cBhvr>
                                        <p:cTn id="20" dur="500"/>
                                        <p:tgtEl>
                                          <p:spTgt spid="327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2784"/>
                                        </p:tgtEl>
                                        <p:attrNameLst>
                                          <p:attrName>style.visibility</p:attrName>
                                        </p:attrNameLst>
                                      </p:cBhvr>
                                      <p:to>
                                        <p:strVal val="visible"/>
                                      </p:to>
                                    </p:set>
                                    <p:animEffect transition="in" filter="wipe(left)">
                                      <p:cBhvr>
                                        <p:cTn id="25" dur="500"/>
                                        <p:tgtEl>
                                          <p:spTgt spid="3278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2776"/>
                                        </p:tgtEl>
                                        <p:attrNameLst>
                                          <p:attrName>style.visibility</p:attrName>
                                        </p:attrNameLst>
                                      </p:cBhvr>
                                      <p:to>
                                        <p:strVal val="visible"/>
                                      </p:to>
                                    </p:set>
                                    <p:animEffect transition="in" filter="wipe(left)">
                                      <p:cBhvr>
                                        <p:cTn id="29" dur="500"/>
                                        <p:tgtEl>
                                          <p:spTgt spid="3277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785"/>
                                        </p:tgtEl>
                                        <p:attrNameLst>
                                          <p:attrName>style.visibility</p:attrName>
                                        </p:attrNameLst>
                                      </p:cBhvr>
                                      <p:to>
                                        <p:strVal val="visible"/>
                                      </p:to>
                                    </p:set>
                                    <p:animEffect transition="in" filter="wipe(left)">
                                      <p:cBhvr>
                                        <p:cTn id="34" dur="500"/>
                                        <p:tgtEl>
                                          <p:spTgt spid="3278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777"/>
                                        </p:tgtEl>
                                        <p:attrNameLst>
                                          <p:attrName>style.visibility</p:attrName>
                                        </p:attrNameLst>
                                      </p:cBhvr>
                                      <p:to>
                                        <p:strVal val="visible"/>
                                      </p:to>
                                    </p:set>
                                    <p:animEffect transition="in" filter="wipe(left)">
                                      <p:cBhvr>
                                        <p:cTn id="38" dur="500"/>
                                        <p:tgtEl>
                                          <p:spTgt spid="3277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786"/>
                                        </p:tgtEl>
                                        <p:attrNameLst>
                                          <p:attrName>style.visibility</p:attrName>
                                        </p:attrNameLst>
                                      </p:cBhvr>
                                      <p:to>
                                        <p:strVal val="visible"/>
                                      </p:to>
                                    </p:set>
                                    <p:animEffect transition="in" filter="wipe(left)">
                                      <p:cBhvr>
                                        <p:cTn id="43" dur="500"/>
                                        <p:tgtEl>
                                          <p:spTgt spid="32786"/>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2778"/>
                                        </p:tgtEl>
                                        <p:attrNameLst>
                                          <p:attrName>style.visibility</p:attrName>
                                        </p:attrNameLst>
                                      </p:cBhvr>
                                      <p:to>
                                        <p:strVal val="visible"/>
                                      </p:to>
                                    </p:set>
                                    <p:animEffect transition="in" filter="wipe(left)">
                                      <p:cBhvr>
                                        <p:cTn id="47" dur="500"/>
                                        <p:tgtEl>
                                          <p:spTgt spid="327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787"/>
                                        </p:tgtEl>
                                        <p:attrNameLst>
                                          <p:attrName>style.visibility</p:attrName>
                                        </p:attrNameLst>
                                      </p:cBhvr>
                                      <p:to>
                                        <p:strVal val="visible"/>
                                      </p:to>
                                    </p:set>
                                    <p:animEffect transition="in" filter="wipe(left)">
                                      <p:cBhvr>
                                        <p:cTn id="52" dur="500"/>
                                        <p:tgtEl>
                                          <p:spTgt spid="3278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2779"/>
                                        </p:tgtEl>
                                        <p:attrNameLst>
                                          <p:attrName>style.visibility</p:attrName>
                                        </p:attrNameLst>
                                      </p:cBhvr>
                                      <p:to>
                                        <p:strVal val="visible"/>
                                      </p:to>
                                    </p:set>
                                    <p:animEffect transition="in" filter="wipe(left)">
                                      <p:cBhvr>
                                        <p:cTn id="56"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utoUpdateAnimBg="0"/>
      <p:bldP spid="32776" grpId="0" autoUpdateAnimBg="0"/>
      <p:bldP spid="32777" grpId="0" autoUpdateAnimBg="0"/>
      <p:bldP spid="32778" grpId="0" autoUpdateAnimBg="0"/>
      <p:bldP spid="32779" grpId="0" autoUpdateAnimBg="0"/>
      <p:bldP spid="3278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BC64F57-B1A5-4968-A081-16FE3651220F}" type="datetime5">
              <a:rPr lang="zh-CN" altLang="en-US" sz="1400"/>
              <a:t>2023/6/18</a:t>
            </a:fld>
            <a:endParaRPr lang="en-US" altLang="zh-CN" sz="1400"/>
          </a:p>
        </p:txBody>
      </p:sp>
      <p:sp>
        <p:nvSpPr>
          <p:cNvPr id="5939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CD7CB2C4-0B37-41B2-A534-B2382057AD57}" type="slidenum">
              <a:rPr lang="en-US" altLang="zh-CN" sz="1400"/>
              <a:t>38</a:t>
            </a:fld>
            <a:endParaRPr lang="en-US" altLang="zh-CN" sz="1400"/>
          </a:p>
        </p:txBody>
      </p:sp>
      <p:sp>
        <p:nvSpPr>
          <p:cNvPr id="5939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3798" name="Rectangle 4"/>
          <p:cNvSpPr>
            <a:spLocks noGrp="1" noChangeArrowheads="1"/>
          </p:cNvSpPr>
          <p:nvPr>
            <p:ph type="body" idx="4294967295"/>
          </p:nvPr>
        </p:nvSpPr>
        <p:spPr>
          <a:xfrm>
            <a:off x="1371600" y="1905000"/>
            <a:ext cx="6858000" cy="4114800"/>
          </a:xfrm>
        </p:spPr>
        <p:txBody>
          <a:bodyPr/>
          <a:lstStyle/>
          <a:p>
            <a:pPr eaLnBrk="1" hangingPunct="1">
              <a:buFontTx/>
              <a:buNone/>
            </a:pPr>
            <a:r>
              <a:rPr lang="en-US" altLang="zh-CN" sz="2400" b="1" dirty="0">
                <a:solidFill>
                  <a:srgbClr val="CC0000"/>
                </a:solidFill>
              </a:rPr>
              <a:t>1.3.1 </a:t>
            </a:r>
            <a:r>
              <a:rPr lang="zh-CN" altLang="en-US" sz="2400" b="1" dirty="0">
                <a:solidFill>
                  <a:srgbClr val="CC0000"/>
                </a:solidFill>
              </a:rPr>
              <a:t>操作系统的发展</a:t>
            </a:r>
            <a:r>
              <a:rPr lang="zh-CN" altLang="en-US" sz="2400" dirty="0"/>
              <a:t>                 </a:t>
            </a:r>
          </a:p>
          <a:p>
            <a:pPr eaLnBrk="1" hangingPunct="1">
              <a:buFontTx/>
              <a:buNone/>
            </a:pPr>
            <a:r>
              <a:rPr lang="zh-CN" altLang="en-US" sz="2400" b="1" dirty="0"/>
              <a:t>      </a:t>
            </a:r>
            <a:r>
              <a:rPr lang="en-US" altLang="zh-CN" sz="2400" b="1" dirty="0">
                <a:solidFill>
                  <a:srgbClr val="0099FF"/>
                </a:solidFill>
              </a:rPr>
              <a:t>5.  UNIX </a:t>
            </a:r>
            <a:r>
              <a:rPr lang="zh-CN" altLang="en-US" sz="2400" b="1" dirty="0">
                <a:solidFill>
                  <a:srgbClr val="0099FF"/>
                </a:solidFill>
              </a:rPr>
              <a:t>－ </a:t>
            </a:r>
            <a:r>
              <a:rPr lang="en-US" altLang="zh-CN" sz="2400" b="1" dirty="0"/>
              <a:t>OS</a:t>
            </a:r>
            <a:r>
              <a:rPr lang="zh-CN" altLang="en-US" sz="2400" b="1" dirty="0"/>
              <a:t>革命（多道、分时、内存管理集大成）</a:t>
            </a:r>
          </a:p>
          <a:p>
            <a:pPr eaLnBrk="1" hangingPunct="1">
              <a:buFontTx/>
              <a:buNone/>
            </a:pPr>
            <a:r>
              <a:rPr lang="zh-CN" altLang="en-US" sz="2800" b="1" dirty="0">
                <a:latin typeface="宋体" panose="02010600030101010101" pitchFamily="2" charset="-122"/>
              </a:rPr>
              <a:t>   </a:t>
            </a:r>
            <a:r>
              <a:rPr lang="zh-CN" altLang="en-US" sz="1800" b="1" dirty="0">
                <a:solidFill>
                  <a:srgbClr val="FF0000"/>
                </a:solidFill>
              </a:rPr>
              <a:t>●</a:t>
            </a:r>
            <a:r>
              <a:rPr lang="zh-CN" altLang="en-US" sz="2400" b="1" dirty="0">
                <a:solidFill>
                  <a:srgbClr val="FF0000"/>
                </a:solidFill>
              </a:rPr>
              <a:t> </a:t>
            </a:r>
            <a:r>
              <a:rPr lang="en-US" altLang="zh-CN" sz="2400" b="1" dirty="0"/>
              <a:t>20</a:t>
            </a:r>
            <a:r>
              <a:rPr lang="zh-CN" altLang="en-US" sz="2400" b="1" dirty="0"/>
              <a:t>世纪</a:t>
            </a:r>
            <a:r>
              <a:rPr lang="en-US" altLang="zh-CN" sz="2400" b="1" dirty="0"/>
              <a:t>60</a:t>
            </a:r>
            <a:r>
              <a:rPr lang="zh-CN" altLang="en-US" sz="2400" b="1" dirty="0"/>
              <a:t>年代，贝尔实验室的</a:t>
            </a:r>
            <a:r>
              <a:rPr lang="en-US" altLang="zh-CN" sz="2200" b="1" dirty="0">
                <a:solidFill>
                  <a:srgbClr val="990000"/>
                </a:solidFill>
              </a:rPr>
              <a:t>Ken Thompson</a:t>
            </a:r>
          </a:p>
          <a:p>
            <a:pPr eaLnBrk="1" hangingPunct="1">
              <a:buFontTx/>
              <a:buNone/>
            </a:pPr>
            <a:r>
              <a:rPr lang="en-US" altLang="zh-CN" sz="2400" b="1" dirty="0"/>
              <a:t>          </a:t>
            </a:r>
            <a:r>
              <a:rPr lang="zh-CN" altLang="en-US" sz="2400" b="1" dirty="0"/>
              <a:t>和</a:t>
            </a:r>
            <a:r>
              <a:rPr lang="en-US" altLang="zh-CN" sz="2200" b="1" dirty="0">
                <a:solidFill>
                  <a:srgbClr val="990000"/>
                </a:solidFill>
              </a:rPr>
              <a:t>Dennis </a:t>
            </a:r>
            <a:r>
              <a:rPr lang="en-US" altLang="zh-CN" sz="2200" b="1" dirty="0" err="1">
                <a:solidFill>
                  <a:srgbClr val="990000"/>
                </a:solidFill>
              </a:rPr>
              <a:t>M.Ritchie</a:t>
            </a:r>
            <a:r>
              <a:rPr lang="zh-CN" altLang="en-US" sz="2400" b="1" dirty="0"/>
              <a:t>设计出</a:t>
            </a:r>
            <a:r>
              <a:rPr lang="en-US" altLang="zh-CN" sz="2400" b="1" dirty="0"/>
              <a:t>UNIX</a:t>
            </a:r>
            <a:r>
              <a:rPr lang="zh-CN" altLang="en-US" sz="2400" b="1" dirty="0"/>
              <a:t>操作系统</a:t>
            </a:r>
          </a:p>
          <a:p>
            <a:pPr eaLnBrk="1" hangingPunct="1">
              <a:buFontTx/>
              <a:buNone/>
            </a:pPr>
            <a:r>
              <a:rPr lang="zh-CN" altLang="en-US" sz="2400" b="1" dirty="0"/>
              <a:t>         （开始用汇编语言编写，后用</a:t>
            </a:r>
            <a:r>
              <a:rPr lang="en-US" altLang="zh-CN" sz="2400" b="1" dirty="0"/>
              <a:t>C</a:t>
            </a:r>
            <a:r>
              <a:rPr lang="zh-CN" altLang="en-US" sz="2400" b="1" dirty="0"/>
              <a:t>语言重写）</a:t>
            </a:r>
          </a:p>
          <a:p>
            <a:pPr eaLnBrk="1" hangingPunct="1">
              <a:buFontTx/>
              <a:buNone/>
            </a:pPr>
            <a:r>
              <a:rPr lang="zh-CN" altLang="en-US" sz="2800" b="1" dirty="0">
                <a:latin typeface="宋体" panose="02010600030101010101" pitchFamily="2" charset="-122"/>
              </a:rPr>
              <a:t>   </a:t>
            </a:r>
            <a:r>
              <a:rPr lang="zh-CN" altLang="en-US" sz="1800" b="1" dirty="0">
                <a:solidFill>
                  <a:srgbClr val="FF0000"/>
                </a:solidFill>
              </a:rPr>
              <a:t>●</a:t>
            </a:r>
            <a:r>
              <a:rPr lang="zh-CN" altLang="en-US" sz="2800" b="1" dirty="0">
                <a:solidFill>
                  <a:srgbClr val="FF0000"/>
                </a:solidFill>
              </a:rPr>
              <a:t> </a:t>
            </a:r>
            <a:r>
              <a:rPr lang="en-US" altLang="zh-CN" sz="2800" b="1" dirty="0">
                <a:solidFill>
                  <a:srgbClr val="0099FF"/>
                </a:solidFill>
                <a:latin typeface="宋体" panose="02010600030101010101" pitchFamily="2" charset="-122"/>
              </a:rPr>
              <a:t>UNIX</a:t>
            </a:r>
            <a:r>
              <a:rPr lang="zh-CN" altLang="en-US" sz="2400" b="1" dirty="0">
                <a:solidFill>
                  <a:srgbClr val="0099FF"/>
                </a:solidFill>
              </a:rPr>
              <a:t>是现代操作系统的代表</a:t>
            </a:r>
            <a:endParaRPr lang="zh-CN" altLang="en-US" sz="2400" b="1" dirty="0"/>
          </a:p>
          <a:p>
            <a:pPr eaLnBrk="1" hangingPunct="1">
              <a:buFontTx/>
              <a:buNone/>
            </a:pPr>
            <a:r>
              <a:rPr lang="zh-CN" altLang="en-US" sz="2400" b="1" dirty="0"/>
              <a:t>       </a:t>
            </a:r>
            <a:r>
              <a:rPr lang="zh-CN" altLang="en-US" sz="1800" b="1" dirty="0">
                <a:solidFill>
                  <a:srgbClr val="FF0000"/>
                </a:solidFill>
              </a:rPr>
              <a:t>●</a:t>
            </a:r>
            <a:r>
              <a:rPr lang="zh-CN" altLang="en-US" sz="2800" b="1" dirty="0">
                <a:solidFill>
                  <a:srgbClr val="FF0000"/>
                </a:solidFill>
              </a:rPr>
              <a:t> </a:t>
            </a:r>
            <a:r>
              <a:rPr lang="en-US" altLang="zh-CN" sz="2800" b="1" dirty="0">
                <a:latin typeface="宋体" panose="02010600030101010101" pitchFamily="2" charset="-122"/>
              </a:rPr>
              <a:t>UNIX</a:t>
            </a:r>
            <a:r>
              <a:rPr lang="zh-CN" altLang="en-US" sz="2400" b="1" dirty="0"/>
              <a:t>出色的设计思想与实现技术在理论界</a:t>
            </a:r>
          </a:p>
          <a:p>
            <a:pPr eaLnBrk="1" hangingPunct="1">
              <a:buFontTx/>
              <a:buNone/>
            </a:pPr>
            <a:r>
              <a:rPr lang="zh-CN" altLang="en-US" sz="2400" b="1" dirty="0"/>
              <a:t>          有着广泛而深远的影响</a:t>
            </a:r>
          </a:p>
        </p:txBody>
      </p:sp>
      <p:sp>
        <p:nvSpPr>
          <p:cNvPr id="59398" name="Rectangle 5"/>
          <p:cNvSpPr>
            <a:spLocks noChangeArrowheads="1"/>
          </p:cNvSpPr>
          <p:nvPr/>
        </p:nvSpPr>
        <p:spPr bwMode="auto">
          <a:xfrm>
            <a:off x="1295400" y="18288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TextBox 1"/>
          <p:cNvSpPr txBox="1">
            <a:spLocks noChangeArrowheads="1"/>
          </p:cNvSpPr>
          <p:nvPr/>
        </p:nvSpPr>
        <p:spPr bwMode="auto">
          <a:xfrm>
            <a:off x="1229360" y="5949315"/>
            <a:ext cx="7076440" cy="3987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FF0000"/>
                </a:solidFill>
              </a:rPr>
              <a:t>多道、分时、写出读回思想融合优化（内存和磁盘管理）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79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379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379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379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3798">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3798">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3798">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3798">
                                            <p:txEl>
                                              <p:pRg st="5" end="5"/>
                                            </p:txEl>
                                          </p:spTgt>
                                        </p:tgtEl>
                                        <p:attrNameLst>
                                          <p:attrName>style.visibility</p:attrName>
                                        </p:attrNameLst>
                                      </p:cBhvr>
                                      <p:to>
                                        <p:strVal val="visible"/>
                                      </p:to>
                                    </p:set>
                                    <p:anim calcmode="lin" valueType="num">
                                      <p:cBhvr additive="base">
                                        <p:cTn id="32" dur="500" fill="hold"/>
                                        <p:tgtEl>
                                          <p:spTgt spid="3379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3798">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3798">
                                            <p:txEl>
                                              <p:pRg st="6" end="6"/>
                                            </p:txEl>
                                          </p:spTgt>
                                        </p:tgtEl>
                                        <p:attrNameLst>
                                          <p:attrName>style.visibility</p:attrName>
                                        </p:attrNameLst>
                                      </p:cBhvr>
                                      <p:to>
                                        <p:strVal val="visible"/>
                                      </p:to>
                                    </p:set>
                                    <p:anim calcmode="lin" valueType="num">
                                      <p:cBhvr additive="base">
                                        <p:cTn id="36" dur="500" fill="hold"/>
                                        <p:tgtEl>
                                          <p:spTgt spid="33798">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3798">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3798">
                                            <p:txEl>
                                              <p:pRg st="7" end="7"/>
                                            </p:txEl>
                                          </p:spTgt>
                                        </p:tgtEl>
                                        <p:attrNameLst>
                                          <p:attrName>style.visibility</p:attrName>
                                        </p:attrNameLst>
                                      </p:cBhvr>
                                      <p:to>
                                        <p:strVal val="visible"/>
                                      </p:to>
                                    </p:set>
                                    <p:anim calcmode="lin" valueType="num">
                                      <p:cBhvr additive="base">
                                        <p:cTn id="40" dur="500" fill="hold"/>
                                        <p:tgtEl>
                                          <p:spTgt spid="33798">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379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autoUpdateAnimBg="0" advAuto="0"/>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F01A5B0-1926-4B9C-8F13-4E4DBA79744D}" type="datetime5">
              <a:rPr lang="zh-CN" altLang="en-US" sz="1400"/>
              <a:t>2023/6/18</a:t>
            </a:fld>
            <a:endParaRPr lang="en-US" altLang="zh-CN" sz="1400"/>
          </a:p>
        </p:txBody>
      </p:sp>
      <p:sp>
        <p:nvSpPr>
          <p:cNvPr id="6041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6072829-083C-485A-956C-C112CD6721C3}" type="slidenum">
              <a:rPr lang="en-US" altLang="zh-CN" sz="1400"/>
              <a:t>39</a:t>
            </a:fld>
            <a:endParaRPr lang="en-US" altLang="zh-CN" sz="1400"/>
          </a:p>
        </p:txBody>
      </p:sp>
      <p:sp>
        <p:nvSpPr>
          <p:cNvPr id="6042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4822" name="Rectangle 4"/>
          <p:cNvSpPr>
            <a:spLocks noGrp="1" noChangeArrowheads="1"/>
          </p:cNvSpPr>
          <p:nvPr>
            <p:ph type="body" idx="4294967295"/>
          </p:nvPr>
        </p:nvSpPr>
        <p:spPr>
          <a:xfrm>
            <a:off x="1371600" y="1828800"/>
            <a:ext cx="6858000" cy="4114800"/>
          </a:xfrm>
        </p:spPr>
        <p:txBody>
          <a:bodyPr/>
          <a:lstStyle/>
          <a:p>
            <a:pPr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2400" b="1"/>
              <a:t>                 </a:t>
            </a:r>
          </a:p>
          <a:p>
            <a:pPr eaLnBrk="1" hangingPunct="1">
              <a:buFontTx/>
              <a:buNone/>
            </a:pPr>
            <a:r>
              <a:rPr lang="zh-CN" altLang="en-US" sz="2400" b="1"/>
              <a:t>        </a:t>
            </a:r>
            <a:r>
              <a:rPr lang="en-US" altLang="zh-CN" sz="2400" b="1">
                <a:solidFill>
                  <a:srgbClr val="0099FF"/>
                </a:solidFill>
              </a:rPr>
              <a:t>6.  DOS</a:t>
            </a:r>
            <a:r>
              <a:rPr lang="zh-CN" altLang="en-US" sz="2400" b="1">
                <a:solidFill>
                  <a:srgbClr val="0099FF"/>
                </a:solidFill>
              </a:rPr>
              <a:t>、</a:t>
            </a:r>
            <a:r>
              <a:rPr lang="en-US" altLang="zh-CN" sz="2400" b="1">
                <a:solidFill>
                  <a:srgbClr val="0099FF"/>
                </a:solidFill>
              </a:rPr>
              <a:t>Windows </a:t>
            </a:r>
            <a:r>
              <a:rPr lang="zh-CN" altLang="en-US" sz="2400" b="1">
                <a:solidFill>
                  <a:srgbClr val="0099FF"/>
                </a:solidFill>
              </a:rPr>
              <a:t>－ </a:t>
            </a:r>
            <a:r>
              <a:rPr lang="en-US" altLang="zh-CN" sz="2400" b="1"/>
              <a:t>OS</a:t>
            </a:r>
            <a:r>
              <a:rPr lang="zh-CN" altLang="en-US" sz="2400" b="1"/>
              <a:t>大众化</a:t>
            </a:r>
          </a:p>
          <a:p>
            <a:pPr eaLnBrk="1" hangingPunct="1">
              <a:buFontTx/>
              <a:buNone/>
            </a:pPr>
            <a:r>
              <a:rPr lang="zh-CN" altLang="en-US" sz="2400" b="1"/>
              <a:t>             </a:t>
            </a:r>
            <a:r>
              <a:rPr lang="en-US" altLang="zh-CN" sz="2400" b="1"/>
              <a:t>DOS</a:t>
            </a:r>
            <a:r>
              <a:rPr lang="zh-CN" altLang="en-US" sz="2400" b="1"/>
              <a:t>、</a:t>
            </a:r>
            <a:r>
              <a:rPr lang="en-US" altLang="zh-CN" sz="2400" b="1"/>
              <a:t>Windows</a:t>
            </a:r>
            <a:r>
              <a:rPr lang="zh-CN" altLang="en-US" sz="2400" b="1"/>
              <a:t>一直统治着</a:t>
            </a:r>
            <a:r>
              <a:rPr lang="en-US" altLang="zh-CN" sz="2400" b="1"/>
              <a:t>PC-OS</a:t>
            </a:r>
            <a:r>
              <a:rPr lang="zh-CN" altLang="en-US" sz="2400" b="1"/>
              <a:t>市场</a:t>
            </a:r>
          </a:p>
          <a:p>
            <a:pPr eaLnBrk="1" hangingPunct="1">
              <a:buFontTx/>
              <a:buNone/>
            </a:pPr>
            <a:r>
              <a:rPr lang="zh-CN" altLang="en-US" sz="2400" b="1"/>
              <a:t>             </a:t>
            </a:r>
            <a:r>
              <a:rPr lang="en-US" altLang="zh-CN" sz="2400" b="1"/>
              <a:t>Windows2K/XP/NT/win8/win10</a:t>
            </a:r>
            <a:r>
              <a:rPr lang="zh-CN" altLang="en-US" sz="2400" b="1"/>
              <a:t>及面向网络的</a:t>
            </a:r>
            <a:r>
              <a:rPr lang="en-US" altLang="zh-CN" sz="2400" b="1"/>
              <a:t>OS</a:t>
            </a:r>
          </a:p>
          <a:p>
            <a:pPr eaLnBrk="1" hangingPunct="1">
              <a:buFontTx/>
              <a:buNone/>
            </a:pPr>
            <a:r>
              <a:rPr lang="en-US" altLang="zh-CN" sz="800" b="1"/>
              <a:t>   </a:t>
            </a:r>
          </a:p>
          <a:p>
            <a:pPr eaLnBrk="1" hangingPunct="1">
              <a:buFontTx/>
              <a:buNone/>
            </a:pPr>
            <a:r>
              <a:rPr lang="en-US" altLang="zh-CN" sz="2400" b="1">
                <a:solidFill>
                  <a:srgbClr val="0099FF"/>
                </a:solidFill>
              </a:rPr>
              <a:t>        7.  Linux </a:t>
            </a:r>
            <a:r>
              <a:rPr lang="zh-CN" altLang="en-US" sz="2400" b="1">
                <a:solidFill>
                  <a:srgbClr val="0099FF"/>
                </a:solidFill>
              </a:rPr>
              <a:t>－ </a:t>
            </a:r>
            <a:r>
              <a:rPr lang="en-US" altLang="zh-CN" sz="2400" b="1"/>
              <a:t>OS</a:t>
            </a:r>
            <a:r>
              <a:rPr lang="zh-CN" altLang="en-US" sz="2400" b="1"/>
              <a:t>新宠儿</a:t>
            </a:r>
            <a:r>
              <a:rPr lang="en-US" altLang="zh-CN" sz="2400" b="1"/>
              <a:t>/</a:t>
            </a:r>
            <a:r>
              <a:rPr lang="zh-CN" altLang="en-US" sz="2400" b="1"/>
              <a:t>自由软件里程碑</a:t>
            </a:r>
          </a:p>
          <a:p>
            <a:pPr eaLnBrk="1" hangingPunct="1">
              <a:buFontTx/>
              <a:buNone/>
            </a:pPr>
            <a:r>
              <a:rPr lang="zh-CN" altLang="en-US" sz="2400" b="1"/>
              <a:t>             </a:t>
            </a:r>
            <a:r>
              <a:rPr lang="en-US" altLang="zh-CN" sz="2400" b="1"/>
              <a:t>UNIX</a:t>
            </a:r>
            <a:r>
              <a:rPr lang="zh-CN" altLang="en-US" sz="2400" b="1"/>
              <a:t>的新版本，自由版权</a:t>
            </a:r>
            <a:r>
              <a:rPr lang="en-US" altLang="zh-CN" sz="2400" b="1"/>
              <a:t>OS</a:t>
            </a:r>
          </a:p>
          <a:p>
            <a:pPr eaLnBrk="1" hangingPunct="1">
              <a:buFontTx/>
              <a:buNone/>
            </a:pPr>
            <a:r>
              <a:rPr lang="en-US" altLang="zh-CN" sz="2400" b="1"/>
              <a:t>             1991</a:t>
            </a:r>
            <a:r>
              <a:rPr lang="zh-CN" altLang="en-US" sz="2400" b="1"/>
              <a:t>年由</a:t>
            </a:r>
            <a:r>
              <a:rPr lang="en-US" altLang="zh-CN" sz="2400" b="1">
                <a:solidFill>
                  <a:srgbClr val="990000"/>
                </a:solidFill>
              </a:rPr>
              <a:t>Linus Torvalds</a:t>
            </a:r>
            <a:r>
              <a:rPr lang="zh-CN" altLang="en-US" sz="2400" b="1"/>
              <a:t>公布推出后，</a:t>
            </a:r>
          </a:p>
          <a:p>
            <a:pPr eaLnBrk="1" hangingPunct="1">
              <a:buFontTx/>
              <a:buNone/>
            </a:pPr>
            <a:r>
              <a:rPr lang="zh-CN" altLang="en-US" sz="2400" b="1"/>
              <a:t>             迅速得到空前发展</a:t>
            </a:r>
          </a:p>
        </p:txBody>
      </p:sp>
      <p:sp>
        <p:nvSpPr>
          <p:cNvPr id="60422" name="Rectangle 5"/>
          <p:cNvSpPr>
            <a:spLocks noChangeArrowheads="1"/>
          </p:cNvSpPr>
          <p:nvPr/>
        </p:nvSpPr>
        <p:spPr bwMode="auto">
          <a:xfrm>
            <a:off x="1219200" y="1676400"/>
            <a:ext cx="70104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60423" name="矩形 1"/>
          <p:cNvSpPr>
            <a:spLocks noChangeArrowheads="1"/>
          </p:cNvSpPr>
          <p:nvPr/>
        </p:nvSpPr>
        <p:spPr bwMode="auto">
          <a:xfrm>
            <a:off x="1188001" y="5871994"/>
            <a:ext cx="6991016"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990000"/>
                </a:solidFill>
              </a:rPr>
              <a:t>逐步向多核、网络化、虚拟化、分布式（云）发展</a:t>
            </a:r>
            <a:endParaRPr lang="zh-CN" alt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2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4822">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4822">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4822">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4822">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4822">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4822">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4822">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48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3076575" y="47625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1.1  </a:t>
            </a:r>
            <a:r>
              <a:rPr lang="zh-CN" altLang="en-US" sz="2000" b="1"/>
              <a:t>操作系统的产生</a:t>
            </a:r>
          </a:p>
        </p:txBody>
      </p:sp>
      <p:grpSp>
        <p:nvGrpSpPr>
          <p:cNvPr id="9219" name="Group 590"/>
          <p:cNvGrpSpPr/>
          <p:nvPr/>
        </p:nvGrpSpPr>
        <p:grpSpPr bwMode="auto">
          <a:xfrm>
            <a:off x="873125" y="3860800"/>
            <a:ext cx="5962650" cy="558800"/>
            <a:chOff x="288" y="2149"/>
            <a:chExt cx="6000" cy="455"/>
          </a:xfrm>
        </p:grpSpPr>
        <p:sp>
          <p:nvSpPr>
            <p:cNvPr id="9411" name="Text Box 402"/>
            <p:cNvSpPr txBox="1">
              <a:spLocks noChangeArrowheads="1"/>
            </p:cNvSpPr>
            <p:nvPr/>
          </p:nvSpPr>
          <p:spPr bwMode="auto">
            <a:xfrm>
              <a:off x="5088" y="2149"/>
              <a:ext cx="12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PCI</a:t>
              </a:r>
              <a:r>
                <a:rPr lang="zh-CN" altLang="en-US" sz="1800" b="1">
                  <a:solidFill>
                    <a:srgbClr val="FF0000"/>
                  </a:solidFill>
                  <a:latin typeface="Arial" panose="020B0604020202020204" pitchFamily="34" charset="0"/>
                </a:rPr>
                <a:t>总线</a:t>
              </a:r>
            </a:p>
          </p:txBody>
        </p:sp>
        <p:sp>
          <p:nvSpPr>
            <p:cNvPr id="9412" name="AutoShape 409"/>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0" name="Group 592"/>
          <p:cNvGrpSpPr/>
          <p:nvPr/>
        </p:nvGrpSpPr>
        <p:grpSpPr bwMode="auto">
          <a:xfrm>
            <a:off x="1044575" y="2495550"/>
            <a:ext cx="1384300" cy="1654175"/>
            <a:chOff x="432" y="1068"/>
            <a:chExt cx="1392" cy="1346"/>
          </a:xfrm>
        </p:grpSpPr>
        <p:sp>
          <p:nvSpPr>
            <p:cNvPr id="9407" name="AutoShape 567"/>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408" name="Text Box 568"/>
            <p:cNvSpPr txBox="1">
              <a:spLocks noChangeArrowheads="1"/>
            </p:cNvSpPr>
            <p:nvPr/>
          </p:nvSpPr>
          <p:spPr bwMode="auto">
            <a:xfrm>
              <a:off x="432" y="1872"/>
              <a:ext cx="1392"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图形控制器</a:t>
              </a:r>
            </a:p>
          </p:txBody>
        </p:sp>
        <p:pic>
          <p:nvPicPr>
            <p:cNvPr id="9409" name="Picture 5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0" name="AutoShape 57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1" name="Group 594"/>
          <p:cNvGrpSpPr/>
          <p:nvPr/>
        </p:nvGrpSpPr>
        <p:grpSpPr bwMode="auto">
          <a:xfrm>
            <a:off x="1558925" y="4583113"/>
            <a:ext cx="1431925" cy="1754187"/>
            <a:chOff x="1008" y="2604"/>
            <a:chExt cx="1440" cy="1428"/>
          </a:xfrm>
        </p:grpSpPr>
        <p:sp>
          <p:nvSpPr>
            <p:cNvPr id="9402" name="AutoShape 574"/>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nvGrpSpPr>
            <p:cNvPr id="9403" name="Group 593"/>
            <p:cNvGrpSpPr/>
            <p:nvPr/>
          </p:nvGrpSpPr>
          <p:grpSpPr bwMode="auto">
            <a:xfrm>
              <a:off x="1008" y="2832"/>
              <a:ext cx="1440" cy="1200"/>
              <a:chOff x="1008" y="2832"/>
              <a:chExt cx="1440" cy="1200"/>
            </a:xfrm>
          </p:grpSpPr>
          <p:sp>
            <p:nvSpPr>
              <p:cNvPr id="9404" name="AutoShape 572"/>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405" name="Text Box 573"/>
              <p:cNvSpPr txBox="1">
                <a:spLocks noChangeArrowheads="1"/>
              </p:cNvSpPr>
              <p:nvPr/>
            </p:nvSpPr>
            <p:spPr bwMode="auto">
              <a:xfrm>
                <a:off x="1008" y="2832"/>
                <a:ext cx="1440"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IDE</a:t>
                </a:r>
                <a:r>
                  <a:rPr lang="zh-CN" altLang="en-US" sz="1800" b="1">
                    <a:solidFill>
                      <a:srgbClr val="FF0000"/>
                    </a:solidFill>
                    <a:latin typeface="Arial" panose="020B0604020202020204" pitchFamily="34" charset="0"/>
                  </a:rPr>
                  <a:t>控制器</a:t>
                </a:r>
              </a:p>
            </p:txBody>
          </p:sp>
          <p:pic>
            <p:nvPicPr>
              <p:cNvPr id="9406" name="Picture 57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grpSp>
      <p:grpSp>
        <p:nvGrpSpPr>
          <p:cNvPr id="9222" name="Group 591"/>
          <p:cNvGrpSpPr/>
          <p:nvPr/>
        </p:nvGrpSpPr>
        <p:grpSpPr bwMode="auto">
          <a:xfrm>
            <a:off x="3492500" y="2019300"/>
            <a:ext cx="3414713" cy="2019300"/>
            <a:chOff x="2448" y="768"/>
            <a:chExt cx="2736" cy="1644"/>
          </a:xfrm>
        </p:grpSpPr>
        <p:sp>
          <p:nvSpPr>
            <p:cNvPr id="9240" name="AutoShape 404"/>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1" name="Text Box 405"/>
            <p:cNvSpPr txBox="1">
              <a:spLocks noChangeArrowheads="1"/>
            </p:cNvSpPr>
            <p:nvPr/>
          </p:nvSpPr>
          <p:spPr bwMode="auto">
            <a:xfrm>
              <a:off x="2448" y="1872"/>
              <a:ext cx="1296" cy="526"/>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总线控制器</a:t>
              </a:r>
            </a:p>
          </p:txBody>
        </p:sp>
        <p:sp>
          <p:nvSpPr>
            <p:cNvPr id="9242" name="AutoShape 406"/>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3" name="Text Box 407"/>
            <p:cNvSpPr txBox="1">
              <a:spLocks noChangeArrowheads="1"/>
            </p:cNvSpPr>
            <p:nvPr/>
          </p:nvSpPr>
          <p:spPr bwMode="auto">
            <a:xfrm>
              <a:off x="3648" y="1632"/>
              <a:ext cx="1536"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1800" b="1">
                  <a:solidFill>
                    <a:srgbClr val="FF0000"/>
                  </a:solidFill>
                  <a:latin typeface="Arial" panose="020B0604020202020204" pitchFamily="34" charset="0"/>
                </a:rPr>
                <a:t>CPU-</a:t>
              </a:r>
              <a:r>
                <a:rPr lang="zh-CN" altLang="en-US" sz="1800" b="1">
                  <a:solidFill>
                    <a:srgbClr val="FF0000"/>
                  </a:solidFill>
                  <a:latin typeface="Arial" panose="020B0604020202020204" pitchFamily="34" charset="0"/>
                </a:rPr>
                <a:t>内存总线</a:t>
              </a:r>
            </a:p>
          </p:txBody>
        </p:sp>
        <p:sp>
          <p:nvSpPr>
            <p:cNvPr id="9244" name="AutoShape 410"/>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5" name="AutoShape 411"/>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46" name="AutoShape 412"/>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nvGrpSpPr>
            <p:cNvPr id="9247" name="Group 413"/>
            <p:cNvGrpSpPr/>
            <p:nvPr/>
          </p:nvGrpSpPr>
          <p:grpSpPr bwMode="auto">
            <a:xfrm rot="376460">
              <a:off x="2733" y="816"/>
              <a:ext cx="723" cy="442"/>
              <a:chOff x="2515" y="1988"/>
              <a:chExt cx="824" cy="394"/>
            </a:xfrm>
          </p:grpSpPr>
          <p:sp>
            <p:nvSpPr>
              <p:cNvPr id="9311" name="Freeform 414"/>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2" name="Freeform 415"/>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3" name="Freeform 416"/>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4" name="Freeform 417"/>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5" name="Freeform 418"/>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6" name="Freeform 419"/>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7" name="Freeform 420"/>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8" name="Freeform 421"/>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9" name="Freeform 422"/>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0" name="Freeform 423"/>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1" name="Freeform 424"/>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2" name="Freeform 425"/>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3" name="Freeform 426"/>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4" name="Freeform 427"/>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5" name="Freeform 428"/>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6" name="Freeform 429"/>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7" name="Freeform 430"/>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8" name="Freeform 431"/>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29" name="Freeform 432"/>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0" name="Freeform 433"/>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1" name="Freeform 434"/>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2" name="Freeform 435"/>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3" name="Freeform 436"/>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4" name="Freeform 437"/>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5" name="Freeform 438"/>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6" name="Freeform 439"/>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7" name="Freeform 440"/>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8" name="Freeform 441"/>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39" name="Freeform 442"/>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0" name="Freeform 443"/>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1" name="Freeform 444"/>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2" name="Freeform 445"/>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3" name="Freeform 446"/>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4" name="Freeform 447"/>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5" name="Freeform 448"/>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6" name="Freeform 449"/>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7" name="Freeform 450"/>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8" name="Freeform 451"/>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49" name="Freeform 452"/>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0" name="Freeform 453"/>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1" name="Freeform 454"/>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2" name="Freeform 455"/>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3" name="Freeform 456"/>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4" name="Freeform 457"/>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5" name="Freeform 458"/>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6" name="Freeform 459"/>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7" name="Freeform 460"/>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8" name="Freeform 461"/>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59" name="Freeform 462"/>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0" name="Freeform 463"/>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1" name="Freeform 464"/>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2" name="Freeform 465"/>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3" name="Freeform 466"/>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4" name="Freeform 467"/>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5" name="Freeform 468"/>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6" name="Freeform 469"/>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7" name="Freeform 470"/>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8" name="Freeform 471"/>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69" name="Freeform 472"/>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0" name="Freeform 473"/>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1" name="Freeform 474"/>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2" name="Freeform 475"/>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3" name="Freeform 476"/>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4" name="Freeform 477"/>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5" name="Freeform 478"/>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6" name="Freeform 479"/>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7" name="Freeform 480"/>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8" name="Freeform 481"/>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79" name="Freeform 482"/>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0" name="Freeform 483"/>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1" name="Freeform 484"/>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2" name="Freeform 485"/>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3" name="Freeform 486"/>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4" name="Freeform 487"/>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5" name="Freeform 488"/>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6" name="Freeform 489"/>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7" name="Freeform 490"/>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8" name="Freeform 491"/>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89" name="Freeform 492"/>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0" name="Freeform 493"/>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1" name="Freeform 494"/>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2" name="Freeform 495"/>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3" name="Freeform 496"/>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4" name="Freeform 497"/>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5" name="Freeform 498"/>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6" name="Freeform 499"/>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7" name="Freeform 500"/>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8" name="Freeform 501"/>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99" name="Freeform 502"/>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00" name="Freeform 503"/>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01" name="Freeform 504"/>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248" name="Group 505"/>
            <p:cNvGrpSpPr/>
            <p:nvPr/>
          </p:nvGrpSpPr>
          <p:grpSpPr bwMode="auto">
            <a:xfrm rot="-3214438">
              <a:off x="3801" y="903"/>
              <a:ext cx="461" cy="480"/>
              <a:chOff x="3481" y="3030"/>
              <a:chExt cx="1115" cy="1118"/>
            </a:xfrm>
          </p:grpSpPr>
          <p:sp>
            <p:nvSpPr>
              <p:cNvPr id="9250" name="Freeform 506"/>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1" name="Freeform 507"/>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2" name="Freeform 508"/>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3" name="Freeform 509"/>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4" name="Freeform 510"/>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5" name="Freeform 511"/>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6" name="Freeform 512"/>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7" name="Freeform 513"/>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8" name="Freeform 514"/>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9" name="Freeform 515"/>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0" name="Freeform 516"/>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1" name="Freeform 517"/>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2" name="Freeform 518"/>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3" name="Freeform 519"/>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4" name="Freeform 520"/>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5" name="Freeform 521"/>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6" name="Freeform 522"/>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7" name="Freeform 523"/>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8" name="Freeform 524"/>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9" name="Freeform 525"/>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0" name="Freeform 526"/>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1" name="Freeform 527"/>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2" name="Freeform 528"/>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3" name="Freeform 529"/>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4" name="Freeform 530"/>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5" name="Freeform 531"/>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6" name="Freeform 532"/>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7" name="Freeform 533"/>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8" name="Freeform 534"/>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79" name="Freeform 535"/>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0" name="Freeform 536"/>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1" name="Freeform 537"/>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2" name="Freeform 538"/>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3" name="Freeform 539"/>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4" name="Freeform 540"/>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5" name="Freeform 541"/>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6" name="Freeform 542"/>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7" name="Freeform 543"/>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8" name="Freeform 544"/>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89" name="Freeform 545"/>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0" name="Freeform 546"/>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1" name="Freeform 547"/>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2" name="Freeform 548"/>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3" name="Freeform 549"/>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4" name="Freeform 550"/>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5" name="Freeform 551"/>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6" name="Freeform 552"/>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7" name="Freeform 553"/>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8" name="Freeform 554"/>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99" name="Freeform 555"/>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0" name="Freeform 556"/>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1" name="Freeform 557"/>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2" name="Freeform 558"/>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3" name="Freeform 559"/>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4" name="Freeform 560"/>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5" name="Freeform 561"/>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6" name="Freeform 562"/>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7" name="Freeform 563"/>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8" name="Freeform 564"/>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09" name="Freeform 565"/>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10" name="Freeform 566"/>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249" name="AutoShape 57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grpSp>
      <p:grpSp>
        <p:nvGrpSpPr>
          <p:cNvPr id="9223" name="Group 595"/>
          <p:cNvGrpSpPr/>
          <p:nvPr/>
        </p:nvGrpSpPr>
        <p:grpSpPr bwMode="auto">
          <a:xfrm>
            <a:off x="2930525" y="4564063"/>
            <a:ext cx="3233738" cy="2105025"/>
            <a:chOff x="2016" y="2592"/>
            <a:chExt cx="3253" cy="1714"/>
          </a:xfrm>
        </p:grpSpPr>
        <p:sp>
          <p:nvSpPr>
            <p:cNvPr id="9229" name="Text Box 576"/>
            <p:cNvSpPr txBox="1">
              <a:spLocks noChangeArrowheads="1"/>
            </p:cNvSpPr>
            <p:nvPr/>
          </p:nvSpPr>
          <p:spPr bwMode="auto">
            <a:xfrm>
              <a:off x="2928" y="2820"/>
              <a:ext cx="1808"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扩展总线接口</a:t>
              </a:r>
            </a:p>
          </p:txBody>
        </p:sp>
        <p:sp>
          <p:nvSpPr>
            <p:cNvPr id="9230" name="AutoShape 577"/>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1" name="AutoShape 581"/>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4776"/>
                </a:gs>
                <a:gs pos="100000">
                  <a:srgbClr val="0099FF"/>
                </a:gs>
              </a:gsLst>
              <a:lin ang="0" scaled="1"/>
            </a:grad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2" name="AutoShape 582"/>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3" name="AutoShape 583"/>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sp>
          <p:nvSpPr>
            <p:cNvPr id="9234" name="Text Box 584"/>
            <p:cNvSpPr txBox="1">
              <a:spLocks noChangeArrowheads="1"/>
            </p:cNvSpPr>
            <p:nvPr/>
          </p:nvSpPr>
          <p:spPr bwMode="auto">
            <a:xfrm>
              <a:off x="4069" y="3064"/>
              <a:ext cx="12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扩展总线</a:t>
              </a:r>
            </a:p>
          </p:txBody>
        </p:sp>
        <p:sp>
          <p:nvSpPr>
            <p:cNvPr id="9235" name="Text Box 585"/>
            <p:cNvSpPr txBox="1">
              <a:spLocks noChangeArrowheads="1"/>
            </p:cNvSpPr>
            <p:nvPr/>
          </p:nvSpPr>
          <p:spPr bwMode="auto">
            <a:xfrm>
              <a:off x="3072" y="3792"/>
              <a:ext cx="1056" cy="301"/>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1">
                  <a:solidFill>
                    <a:srgbClr val="FF0000"/>
                  </a:solidFill>
                  <a:latin typeface="Arial" panose="020B0604020202020204" pitchFamily="34" charset="0"/>
                </a:rPr>
                <a:t>并行口</a:t>
              </a:r>
            </a:p>
          </p:txBody>
        </p:sp>
        <p:sp>
          <p:nvSpPr>
            <p:cNvPr id="9236" name="AutoShape 586"/>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en-US" sz="1800">
                <a:solidFill>
                  <a:schemeClr val="tx2"/>
                </a:solidFill>
              </a:endParaRPr>
            </a:p>
          </p:txBody>
        </p:sp>
        <p:pic>
          <p:nvPicPr>
            <p:cNvPr id="9237" name="Picture 58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9238" name="Freeform 588"/>
            <p:cNvSpPr/>
            <p:nvPr/>
          </p:nvSpPr>
          <p:spPr bwMode="auto">
            <a:xfrm>
              <a:off x="2448" y="3872"/>
              <a:ext cx="768" cy="208"/>
            </a:xfrm>
            <a:custGeom>
              <a:avLst/>
              <a:gdLst>
                <a:gd name="T0" fmla="*/ 1 w 1056"/>
                <a:gd name="T1" fmla="*/ 0 h 448"/>
                <a:gd name="T2" fmla="*/ 1 w 1056"/>
                <a:gd name="T3" fmla="*/ 0 h 448"/>
                <a:gd name="T4" fmla="*/ 0 w 1056"/>
                <a:gd name="T5" fmla="*/ 0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zh-CN" altLang="en-US"/>
            </a:p>
          </p:txBody>
        </p:sp>
        <p:pic>
          <p:nvPicPr>
            <p:cNvPr id="9239" name="Picture 5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
        <p:nvSpPr>
          <p:cNvPr id="4104" name="矩形 1"/>
          <p:cNvSpPr>
            <a:spLocks noChangeArrowheads="1"/>
          </p:cNvSpPr>
          <p:nvPr/>
        </p:nvSpPr>
        <p:spPr bwMode="auto">
          <a:xfrm>
            <a:off x="6732588" y="1700213"/>
            <a:ext cx="2160587" cy="1077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一个典型的计算机系统构成：运算器、控制器、存储器、输出和输出</a:t>
            </a:r>
          </a:p>
        </p:txBody>
      </p:sp>
      <p:sp>
        <p:nvSpPr>
          <p:cNvPr id="4105" name="矩形 1"/>
          <p:cNvSpPr>
            <a:spLocks noChangeArrowheads="1"/>
          </p:cNvSpPr>
          <p:nvPr/>
        </p:nvSpPr>
        <p:spPr bwMode="auto">
          <a:xfrm>
            <a:off x="6732588" y="3071813"/>
            <a:ext cx="2160587" cy="8302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使复杂的计算机硬件高效工作来完成用户的任务</a:t>
            </a:r>
          </a:p>
        </p:txBody>
      </p:sp>
      <p:sp>
        <p:nvSpPr>
          <p:cNvPr id="4106" name="矩形 1"/>
          <p:cNvSpPr>
            <a:spLocks noChangeArrowheads="1"/>
          </p:cNvSpPr>
          <p:nvPr/>
        </p:nvSpPr>
        <p:spPr bwMode="auto">
          <a:xfrm>
            <a:off x="6732588" y="4316413"/>
            <a:ext cx="2160587" cy="1323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tx2"/>
                </a:solidFill>
              </a:rPr>
              <a:t>如果由用户单独拙劣的管理硬件资源？结果会怎么样呢？如果是一个普通用户？一个程序员？</a:t>
            </a:r>
          </a:p>
        </p:txBody>
      </p:sp>
      <p:sp>
        <p:nvSpPr>
          <p:cNvPr id="922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697AB03-2443-482F-A7B7-F74CE8BC52E9}" type="slidenum">
              <a:rPr lang="en-US" altLang="zh-CN" sz="1400"/>
              <a:t>4</a:t>
            </a:fld>
            <a:endParaRPr lang="en-US" altLang="zh-CN" sz="1400"/>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7405" y="2197100"/>
            <a:ext cx="79343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28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5"/>
                                        </p:tgtEl>
                                        <p:attrNameLst>
                                          <p:attrName>style.visibility</p:attrName>
                                        </p:attrNameLst>
                                      </p:cBhvr>
                                      <p:to>
                                        <p:strVal val="visible"/>
                                      </p:to>
                                    </p:set>
                                    <p:anim calcmode="lin" valueType="num">
                                      <p:cBhvr additive="base">
                                        <p:cTn id="13" dur="500" fill="hold"/>
                                        <p:tgtEl>
                                          <p:spTgt spid="4105"/>
                                        </p:tgtEl>
                                        <p:attrNameLst>
                                          <p:attrName>ppt_x</p:attrName>
                                        </p:attrNameLst>
                                      </p:cBhvr>
                                      <p:tavLst>
                                        <p:tav tm="0">
                                          <p:val>
                                            <p:strVal val="#ppt_x"/>
                                          </p:val>
                                        </p:tav>
                                        <p:tav tm="100000">
                                          <p:val>
                                            <p:strVal val="#ppt_x"/>
                                          </p:val>
                                        </p:tav>
                                      </p:tavLst>
                                    </p:anim>
                                    <p:anim calcmode="lin" valueType="num">
                                      <p:cBhvr additive="base">
                                        <p:cTn id="14"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6"/>
                                        </p:tgtEl>
                                        <p:attrNameLst>
                                          <p:attrName>style.visibility</p:attrName>
                                        </p:attrNameLst>
                                      </p:cBhvr>
                                      <p:to>
                                        <p:strVal val="visible"/>
                                      </p:to>
                                    </p:set>
                                    <p:anim calcmode="lin" valueType="num">
                                      <p:cBhvr additive="base">
                                        <p:cTn id="19" dur="500" fill="hold"/>
                                        <p:tgtEl>
                                          <p:spTgt spid="4106"/>
                                        </p:tgtEl>
                                        <p:attrNameLst>
                                          <p:attrName>ppt_x</p:attrName>
                                        </p:attrNameLst>
                                      </p:cBhvr>
                                      <p:tavLst>
                                        <p:tav tm="0">
                                          <p:val>
                                            <p:strVal val="#ppt_x"/>
                                          </p:val>
                                        </p:tav>
                                        <p:tav tm="100000">
                                          <p:val>
                                            <p:strVal val="#ppt_x"/>
                                          </p:val>
                                        </p:tav>
                                      </p:tavLst>
                                    </p:anim>
                                    <p:anim calcmode="lin" valueType="num">
                                      <p:cBhvr additive="base">
                                        <p:cTn id="20"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p:bldP spid="4105" grpId="0" bldLvl="0" animBg="1"/>
      <p:bldP spid="410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708EA3E-874E-4B02-8D27-FB92E09B619A}" type="datetime5">
              <a:rPr lang="zh-CN" altLang="en-US" sz="1400"/>
              <a:t>2023/6/18</a:t>
            </a:fld>
            <a:endParaRPr lang="en-US" altLang="zh-CN" sz="1400"/>
          </a:p>
        </p:txBody>
      </p:sp>
      <p:sp>
        <p:nvSpPr>
          <p:cNvPr id="6144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131A265-56BB-413D-ACCC-9042B9C89B9F}" type="slidenum">
              <a:rPr lang="en-US" altLang="zh-CN" sz="1400"/>
              <a:t>40</a:t>
            </a:fld>
            <a:endParaRPr lang="en-US" altLang="zh-CN" sz="1400"/>
          </a:p>
        </p:txBody>
      </p:sp>
      <p:sp>
        <p:nvSpPr>
          <p:cNvPr id="6144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4822" name="Rectangle 4"/>
          <p:cNvSpPr>
            <a:spLocks noGrp="1" noChangeArrowheads="1"/>
          </p:cNvSpPr>
          <p:nvPr>
            <p:ph type="body" idx="4294967295"/>
          </p:nvPr>
        </p:nvSpPr>
        <p:spPr>
          <a:xfrm>
            <a:off x="1120775" y="1676400"/>
            <a:ext cx="7412038" cy="4114800"/>
          </a:xfrm>
        </p:spPr>
        <p:txBody>
          <a:bodyPr/>
          <a:lstStyle/>
          <a:p>
            <a:pPr eaLnBrk="1" hangingPunct="1">
              <a:buFontTx/>
              <a:buNone/>
            </a:pPr>
            <a:r>
              <a:rPr lang="en-US" altLang="zh-CN" sz="2400" b="1" dirty="0">
                <a:solidFill>
                  <a:srgbClr val="CC0000"/>
                </a:solidFill>
              </a:rPr>
              <a:t>1.3.1 </a:t>
            </a:r>
            <a:r>
              <a:rPr lang="zh-CN" altLang="en-US" sz="2400" b="1" dirty="0">
                <a:solidFill>
                  <a:srgbClr val="CC0000"/>
                </a:solidFill>
              </a:rPr>
              <a:t>操作系统的发展</a:t>
            </a:r>
            <a:r>
              <a:rPr lang="zh-CN" altLang="en-US" sz="2400" b="1" dirty="0"/>
              <a:t>                 </a:t>
            </a:r>
          </a:p>
          <a:p>
            <a:pPr eaLnBrk="1" hangingPunct="1">
              <a:buFontTx/>
              <a:buNone/>
            </a:pPr>
            <a:r>
              <a:rPr lang="zh-CN" altLang="en-US" sz="2400" b="1" dirty="0"/>
              <a:t>       </a:t>
            </a:r>
            <a:r>
              <a:rPr lang="en-US" altLang="zh-CN" sz="2400" b="1" dirty="0" err="1"/>
              <a:t>unix</a:t>
            </a:r>
            <a:r>
              <a:rPr lang="zh-CN" altLang="en-US" sz="2400" b="1" dirty="0"/>
              <a:t>、类</a:t>
            </a:r>
            <a:r>
              <a:rPr lang="en-US" altLang="zh-CN" sz="2400" b="1" dirty="0" err="1"/>
              <a:t>unix</a:t>
            </a:r>
            <a:r>
              <a:rPr lang="zh-CN" altLang="en-US" sz="2400" b="1" dirty="0"/>
              <a:t>应用程序移植？ </a:t>
            </a:r>
            <a:r>
              <a:rPr lang="en-US" altLang="zh-CN" sz="2400" b="1" dirty="0"/>
              <a:t>POSIX  </a:t>
            </a:r>
          </a:p>
          <a:p>
            <a:pPr eaLnBrk="1" hangingPunct="1">
              <a:buFontTx/>
              <a:buNone/>
            </a:pPr>
            <a:r>
              <a:rPr lang="zh-CN" altLang="en-US" sz="2000" dirty="0"/>
              <a:t>         </a:t>
            </a:r>
            <a:endParaRPr lang="en-US" altLang="zh-CN" sz="2000" dirty="0"/>
          </a:p>
          <a:p>
            <a:pPr eaLnBrk="1" hangingPunct="1">
              <a:buFontTx/>
              <a:buNone/>
            </a:pPr>
            <a:r>
              <a:rPr lang="en-US" altLang="zh-CN" sz="2000" dirty="0"/>
              <a:t>            </a:t>
            </a:r>
            <a:r>
              <a:rPr lang="zh-CN" altLang="en-US" sz="2000" dirty="0"/>
              <a:t>表示可移植操作系统接口（</a:t>
            </a:r>
            <a:r>
              <a:rPr lang="en-US" altLang="zh-CN" sz="2000" dirty="0"/>
              <a:t>Portable Operating System Interface </a:t>
            </a:r>
            <a:r>
              <a:rPr lang="zh-CN" altLang="en-US" sz="2000" dirty="0"/>
              <a:t>，缩写为 </a:t>
            </a:r>
            <a:r>
              <a:rPr lang="en-US" altLang="zh-CN" sz="2000" dirty="0"/>
              <a:t>POSIX </a:t>
            </a:r>
            <a:r>
              <a:rPr lang="zh-CN" altLang="en-US" sz="2000" dirty="0"/>
              <a:t>），</a:t>
            </a:r>
            <a:r>
              <a:rPr lang="en-US" altLang="zh-CN" sz="2000" b="1" dirty="0"/>
              <a:t>POSIX</a:t>
            </a:r>
            <a:r>
              <a:rPr lang="zh-CN" altLang="en-US" sz="2000" b="1" dirty="0"/>
              <a:t>标准定义了</a:t>
            </a:r>
            <a:r>
              <a:rPr lang="zh-CN" altLang="en-US" sz="2000" b="1" dirty="0">
                <a:solidFill>
                  <a:srgbClr val="FF0000"/>
                </a:solidFill>
              </a:rPr>
              <a:t>操作系统应该为应用程序提供的接口标准</a:t>
            </a:r>
            <a:r>
              <a:rPr lang="zh-CN" altLang="en-US" sz="2000" dirty="0"/>
              <a:t>，</a:t>
            </a:r>
            <a:r>
              <a:rPr lang="zh-CN" altLang="en-US" sz="2000" b="1" dirty="0"/>
              <a:t>是</a:t>
            </a:r>
            <a:r>
              <a:rPr lang="en-US" altLang="zh-CN" sz="2000" b="1" dirty="0"/>
              <a:t>IEEE</a:t>
            </a:r>
            <a:r>
              <a:rPr lang="zh-CN" altLang="en-US" sz="2000" b="1" dirty="0"/>
              <a:t>为要</a:t>
            </a:r>
            <a:r>
              <a:rPr lang="zh-CN" altLang="en-US" sz="2000" b="1" dirty="0">
                <a:solidFill>
                  <a:srgbClr val="FF0000"/>
                </a:solidFill>
              </a:rPr>
              <a:t>在各种</a:t>
            </a:r>
            <a:r>
              <a:rPr lang="en-US" altLang="zh-CN" sz="2000" b="1" dirty="0">
                <a:solidFill>
                  <a:srgbClr val="FF0000"/>
                </a:solidFill>
              </a:rPr>
              <a:t>UNIX</a:t>
            </a:r>
            <a:r>
              <a:rPr lang="zh-CN" altLang="en-US" sz="2000" b="1" dirty="0">
                <a:solidFill>
                  <a:srgbClr val="FF0000"/>
                </a:solidFill>
              </a:rPr>
              <a:t>操作系统上运行的软件而定义的一系列</a:t>
            </a:r>
            <a:r>
              <a:rPr lang="en-US" altLang="zh-CN" sz="2000" b="1" dirty="0">
                <a:solidFill>
                  <a:srgbClr val="FF0000"/>
                </a:solidFill>
              </a:rPr>
              <a:t>API</a:t>
            </a:r>
            <a:r>
              <a:rPr lang="zh-CN" altLang="en-US" sz="2000" b="1" dirty="0">
                <a:solidFill>
                  <a:srgbClr val="FF0000"/>
                </a:solidFill>
              </a:rPr>
              <a:t>标准的总称</a:t>
            </a:r>
            <a:r>
              <a:rPr lang="zh-CN" altLang="en-US" sz="2000" dirty="0"/>
              <a:t>，其正式称呼为</a:t>
            </a:r>
            <a:r>
              <a:rPr lang="en-US" altLang="zh-CN" sz="2000" dirty="0"/>
              <a:t>IEEE 1003</a:t>
            </a:r>
            <a:r>
              <a:rPr lang="zh-CN" altLang="en-US" sz="2000" dirty="0"/>
              <a:t>，而国际标准名称为</a:t>
            </a:r>
            <a:r>
              <a:rPr lang="en-US" altLang="zh-CN" sz="2000" dirty="0"/>
              <a:t>ISO/IEC 9945</a:t>
            </a:r>
            <a:r>
              <a:rPr lang="zh-CN" altLang="en-US" sz="2000" dirty="0"/>
              <a:t>。</a:t>
            </a:r>
            <a:endParaRPr lang="en-US" altLang="zh-CN" sz="2000" dirty="0"/>
          </a:p>
          <a:p>
            <a:pPr eaLnBrk="1" hangingPunct="1">
              <a:buFontTx/>
              <a:buNone/>
            </a:pPr>
            <a:r>
              <a:rPr lang="en-US" altLang="zh-CN" sz="2000" dirty="0"/>
              <a:t>            POSIX</a:t>
            </a:r>
            <a:r>
              <a:rPr lang="zh-CN" altLang="en-US" sz="2000" dirty="0"/>
              <a:t>的诞生和</a:t>
            </a:r>
            <a:r>
              <a:rPr lang="en-US" altLang="zh-CN" sz="2000" dirty="0"/>
              <a:t>Unix</a:t>
            </a:r>
            <a:r>
              <a:rPr lang="zh-CN" altLang="en-US" sz="2000" dirty="0"/>
              <a:t>的发展是密不可分的，电气和电子工程师协会（</a:t>
            </a:r>
            <a:r>
              <a:rPr lang="en-US" altLang="zh-CN" sz="2000" dirty="0"/>
              <a:t>Institute of Electrical and Electronics Engineers</a:t>
            </a:r>
            <a:r>
              <a:rPr lang="zh-CN" altLang="en-US" sz="2000" dirty="0"/>
              <a:t>，</a:t>
            </a:r>
            <a:r>
              <a:rPr lang="en-US" altLang="zh-CN" sz="2000" dirty="0"/>
              <a:t>IEEE</a:t>
            </a:r>
            <a:r>
              <a:rPr lang="zh-CN" altLang="en-US" sz="2000" dirty="0"/>
              <a:t>）</a:t>
            </a:r>
            <a:r>
              <a:rPr lang="zh-CN" altLang="en-US" sz="2000" dirty="0">
                <a:solidFill>
                  <a:srgbClr val="FF0000"/>
                </a:solidFill>
              </a:rPr>
              <a:t>最初开发 </a:t>
            </a:r>
            <a:r>
              <a:rPr lang="en-US" altLang="zh-CN" sz="2000" dirty="0">
                <a:solidFill>
                  <a:srgbClr val="FF0000"/>
                </a:solidFill>
              </a:rPr>
              <a:t>POSIX </a:t>
            </a:r>
            <a:r>
              <a:rPr lang="zh-CN" altLang="en-US" sz="2000" dirty="0">
                <a:solidFill>
                  <a:srgbClr val="FF0000"/>
                </a:solidFill>
              </a:rPr>
              <a:t>标准，是为了提高 </a:t>
            </a:r>
            <a:r>
              <a:rPr lang="en-US" altLang="zh-CN" sz="2000" dirty="0">
                <a:solidFill>
                  <a:srgbClr val="FF0000"/>
                </a:solidFill>
              </a:rPr>
              <a:t>UNIX </a:t>
            </a:r>
            <a:r>
              <a:rPr lang="zh-CN" altLang="en-US" sz="2000" dirty="0">
                <a:solidFill>
                  <a:srgbClr val="FF0000"/>
                </a:solidFill>
              </a:rPr>
              <a:t>环境下应用程序的可移植性。</a:t>
            </a:r>
          </a:p>
        </p:txBody>
      </p:sp>
      <p:sp>
        <p:nvSpPr>
          <p:cNvPr id="61446" name="Rectangle 5"/>
          <p:cNvSpPr>
            <a:spLocks noChangeArrowheads="1"/>
          </p:cNvSpPr>
          <p:nvPr/>
        </p:nvSpPr>
        <p:spPr bwMode="auto">
          <a:xfrm>
            <a:off x="1219200" y="1676400"/>
            <a:ext cx="70104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2" name="图片 1"/>
          <p:cNvPicPr>
            <a:picLocks noChangeAspect="1"/>
          </p:cNvPicPr>
          <p:nvPr/>
        </p:nvPicPr>
        <p:blipFill>
          <a:blip r:embed="rId2"/>
          <a:stretch>
            <a:fillRect/>
          </a:stretch>
        </p:blipFill>
        <p:spPr>
          <a:xfrm>
            <a:off x="626110" y="2564765"/>
            <a:ext cx="4000500" cy="3021330"/>
          </a:xfrm>
          <a:prstGeom prst="rect">
            <a:avLst/>
          </a:prstGeom>
          <a:ln>
            <a:solidFill>
              <a:srgbClr val="FF0000"/>
            </a:solidFill>
          </a:ln>
        </p:spPr>
      </p:pic>
      <p:pic>
        <p:nvPicPr>
          <p:cNvPr id="3" name="图片 2"/>
          <p:cNvPicPr>
            <a:picLocks noChangeAspect="1"/>
          </p:cNvPicPr>
          <p:nvPr/>
        </p:nvPicPr>
        <p:blipFill rotWithShape="1">
          <a:blip r:embed="rId3"/>
          <a:srcRect l="1386"/>
          <a:stretch>
            <a:fillRect/>
          </a:stretch>
        </p:blipFill>
        <p:spPr>
          <a:xfrm>
            <a:off x="4803140" y="2564765"/>
            <a:ext cx="3983990" cy="3021965"/>
          </a:xfrm>
          <a:prstGeom prst="rect">
            <a:avLst/>
          </a:prstGeom>
          <a:ln>
            <a:solidFill>
              <a:srgbClr val="00B05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2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4822">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4822">
                                            <p:txEl>
                                              <p:pRg st="2" end="2"/>
                                            </p:txEl>
                                          </p:spTgt>
                                        </p:tgtEl>
                                        <p:attrNameLst>
                                          <p:attrName>style.visibility</p:attrName>
                                        </p:attrNameLst>
                                      </p:cBhvr>
                                      <p:to>
                                        <p:strVal val="visible"/>
                                      </p:to>
                                    </p:set>
                                    <p:anim calcmode="lin" valueType="num">
                                      <p:cBhvr additive="base">
                                        <p:cTn id="14" dur="500" fill="hold"/>
                                        <p:tgtEl>
                                          <p:spTgt spid="34822">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48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4822">
                                            <p:txEl>
                                              <p:pRg st="3" end="3"/>
                                            </p:txEl>
                                          </p:spTgt>
                                        </p:tgtEl>
                                        <p:attrNameLst>
                                          <p:attrName>style.visibility</p:attrName>
                                        </p:attrNameLst>
                                      </p:cBhvr>
                                      <p:to>
                                        <p:strVal val="visible"/>
                                      </p:to>
                                    </p:set>
                                    <p:anim calcmode="lin" valueType="num">
                                      <p:cBhvr additive="base">
                                        <p:cTn id="30" dur="500" fill="hold"/>
                                        <p:tgtEl>
                                          <p:spTgt spid="3482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4822">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4822">
                                            <p:txEl>
                                              <p:pRg st="4" end="4"/>
                                            </p:txEl>
                                          </p:spTgt>
                                        </p:tgtEl>
                                        <p:attrNameLst>
                                          <p:attrName>style.visibility</p:attrName>
                                        </p:attrNameLst>
                                      </p:cBhvr>
                                      <p:to>
                                        <p:strVal val="visible"/>
                                      </p:to>
                                    </p:set>
                                    <p:anim calcmode="lin" valueType="num">
                                      <p:cBhvr additive="base">
                                        <p:cTn id="34" dur="500" fill="hold"/>
                                        <p:tgtEl>
                                          <p:spTgt spid="3482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48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5719529-A2A8-4A48-86CB-C9019F4830C2}" type="datetime5">
              <a:rPr lang="zh-CN" altLang="en-US" sz="1400"/>
              <a:t>2023/6/18</a:t>
            </a:fld>
            <a:endParaRPr lang="en-US" altLang="zh-CN" sz="1400"/>
          </a:p>
        </p:txBody>
      </p:sp>
      <p:sp>
        <p:nvSpPr>
          <p:cNvPr id="6246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59CE2DA8-7243-49E6-89AB-800CFA243E1E}" type="slidenum">
              <a:rPr lang="en-US" altLang="zh-CN" sz="1400"/>
              <a:t>41</a:t>
            </a:fld>
            <a:endParaRPr lang="en-US" altLang="zh-CN" sz="1400"/>
          </a:p>
        </p:txBody>
      </p:sp>
      <p:sp>
        <p:nvSpPr>
          <p:cNvPr id="6246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5846" name="Rectangle 4"/>
          <p:cNvSpPr>
            <a:spLocks noGrp="1" noChangeArrowheads="1"/>
          </p:cNvSpPr>
          <p:nvPr>
            <p:ph type="body" idx="4294967295"/>
          </p:nvPr>
        </p:nvSpPr>
        <p:spPr>
          <a:xfrm>
            <a:off x="1371600" y="1828800"/>
            <a:ext cx="6858000" cy="4114800"/>
          </a:xfrm>
        </p:spPr>
        <p:txBody>
          <a:bodyPr/>
          <a:lstStyle/>
          <a:p>
            <a:pPr eaLnBrk="1" hangingPunct="1">
              <a:buFontTx/>
              <a:buNone/>
            </a:pPr>
            <a:r>
              <a:rPr lang="en-US" altLang="zh-CN" sz="2800" b="1" dirty="0">
                <a:solidFill>
                  <a:srgbClr val="CC0000"/>
                </a:solidFill>
              </a:rPr>
              <a:t>1.3.1 </a:t>
            </a:r>
            <a:r>
              <a:rPr lang="zh-CN" altLang="en-US" sz="2800" b="1" dirty="0">
                <a:solidFill>
                  <a:srgbClr val="CC0000"/>
                </a:solidFill>
              </a:rPr>
              <a:t>操作系统的发展</a:t>
            </a:r>
            <a:r>
              <a:rPr lang="zh-CN" altLang="en-US" sz="2800" b="1" dirty="0"/>
              <a:t>                 </a:t>
            </a:r>
          </a:p>
          <a:p>
            <a:pPr eaLnBrk="1" hangingPunct="1">
              <a:buFontTx/>
              <a:buNone/>
            </a:pPr>
            <a:r>
              <a:rPr lang="zh-CN" altLang="en-US" sz="2800" b="1" dirty="0"/>
              <a:t>        </a:t>
            </a:r>
            <a:r>
              <a:rPr lang="zh-CN" altLang="en-US" sz="2800" b="1" dirty="0">
                <a:solidFill>
                  <a:srgbClr val="0099FF"/>
                </a:solidFill>
              </a:rPr>
              <a:t>操作系统的分类</a:t>
            </a:r>
            <a:endParaRPr lang="zh-CN" altLang="en-US" sz="2800" b="1" dirty="0"/>
          </a:p>
          <a:p>
            <a:pPr eaLnBrk="1" hangingPunct="1">
              <a:buFontTx/>
              <a:buNone/>
            </a:pPr>
            <a:r>
              <a:rPr lang="zh-CN" altLang="en-US" sz="2200" b="1" dirty="0"/>
              <a:t>                    </a:t>
            </a:r>
            <a:r>
              <a:rPr lang="en-US" altLang="zh-CN" sz="2200" b="1" dirty="0"/>
              <a:t>1.  </a:t>
            </a:r>
            <a:r>
              <a:rPr lang="zh-CN" altLang="en-US" sz="2200" b="1" dirty="0"/>
              <a:t>批处理操作系统</a:t>
            </a:r>
          </a:p>
          <a:p>
            <a:pPr eaLnBrk="1" hangingPunct="1">
              <a:buFontTx/>
              <a:buNone/>
            </a:pPr>
            <a:r>
              <a:rPr lang="zh-CN" altLang="en-US" sz="2200" b="1" dirty="0"/>
              <a:t>                    </a:t>
            </a:r>
            <a:r>
              <a:rPr lang="en-US" altLang="zh-CN" sz="2200" b="1" dirty="0"/>
              <a:t>2.  </a:t>
            </a:r>
            <a:r>
              <a:rPr lang="zh-CN" altLang="en-US" sz="2200" b="1" dirty="0"/>
              <a:t>分时操作系统</a:t>
            </a:r>
          </a:p>
          <a:p>
            <a:pPr eaLnBrk="1" hangingPunct="1">
              <a:buFontTx/>
              <a:buNone/>
            </a:pPr>
            <a:r>
              <a:rPr lang="zh-CN" altLang="en-US" sz="2200" b="1" dirty="0"/>
              <a:t>                    </a:t>
            </a:r>
            <a:r>
              <a:rPr lang="en-US" altLang="zh-CN" sz="2200" b="1" dirty="0"/>
              <a:t>3.  </a:t>
            </a:r>
            <a:r>
              <a:rPr lang="zh-CN" altLang="en-US" sz="2200" b="1" dirty="0"/>
              <a:t>实时操作系统</a:t>
            </a:r>
          </a:p>
          <a:p>
            <a:pPr eaLnBrk="1" hangingPunct="1">
              <a:buFontTx/>
              <a:buNone/>
            </a:pPr>
            <a:r>
              <a:rPr lang="zh-CN" altLang="en-US" sz="2200" b="1" dirty="0"/>
              <a:t>                    </a:t>
            </a:r>
            <a:r>
              <a:rPr lang="en-US" altLang="zh-CN" sz="2200" b="1" dirty="0"/>
              <a:t>4.  </a:t>
            </a:r>
            <a:r>
              <a:rPr lang="zh-CN" altLang="en-US" sz="2200" b="1" dirty="0"/>
              <a:t>嵌入式（移动）操作系统</a:t>
            </a:r>
          </a:p>
          <a:p>
            <a:pPr eaLnBrk="1" hangingPunct="1">
              <a:buFontTx/>
              <a:buNone/>
            </a:pPr>
            <a:r>
              <a:rPr lang="zh-CN" altLang="en-US" sz="2200" b="1" dirty="0"/>
              <a:t>                    </a:t>
            </a:r>
            <a:r>
              <a:rPr lang="en-US" altLang="zh-CN" sz="2200" b="1" dirty="0"/>
              <a:t>5.  </a:t>
            </a:r>
            <a:r>
              <a:rPr lang="zh-CN" altLang="en-US" sz="2200" b="1" dirty="0"/>
              <a:t>个人计算机操作系统</a:t>
            </a:r>
          </a:p>
          <a:p>
            <a:pPr eaLnBrk="1" hangingPunct="1">
              <a:buFontTx/>
              <a:buNone/>
            </a:pPr>
            <a:r>
              <a:rPr lang="zh-CN" altLang="en-US" sz="2200" b="1" dirty="0"/>
              <a:t>                    </a:t>
            </a:r>
            <a:r>
              <a:rPr lang="en-US" altLang="zh-CN" sz="2200" b="1" dirty="0"/>
              <a:t>6.  </a:t>
            </a:r>
            <a:r>
              <a:rPr lang="zh-CN" altLang="en-US" sz="2200" b="1" dirty="0"/>
              <a:t>网络操作系统</a:t>
            </a:r>
          </a:p>
          <a:p>
            <a:pPr eaLnBrk="1" hangingPunct="1">
              <a:buFontTx/>
              <a:buNone/>
            </a:pPr>
            <a:r>
              <a:rPr lang="zh-CN" altLang="en-US" sz="2200" b="1" dirty="0"/>
              <a:t>                    </a:t>
            </a:r>
            <a:r>
              <a:rPr lang="en-US" altLang="zh-CN" sz="2200" b="1" dirty="0"/>
              <a:t>7.  </a:t>
            </a:r>
            <a:r>
              <a:rPr lang="zh-CN" altLang="en-US" sz="2200" b="1" dirty="0"/>
              <a:t>分布式（云）操作系统</a:t>
            </a:r>
          </a:p>
        </p:txBody>
      </p:sp>
      <p:sp>
        <p:nvSpPr>
          <p:cNvPr id="62470" name="Rectangle 5"/>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84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846">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584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5846">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5846">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5846">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5846">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5846">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58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128CB0C9-399E-4651-A4EB-424F498E2C82}" type="datetime5">
              <a:rPr lang="zh-CN" altLang="en-US" sz="1400"/>
              <a:t>2023/6/18</a:t>
            </a:fld>
            <a:endParaRPr lang="en-US" altLang="zh-CN" sz="1400"/>
          </a:p>
        </p:txBody>
      </p:sp>
      <p:sp>
        <p:nvSpPr>
          <p:cNvPr id="6349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53B4674-2979-4A06-8F73-748DE8A5EDDE}" type="slidenum">
              <a:rPr lang="en-US" altLang="zh-CN" sz="1400"/>
              <a:t>42</a:t>
            </a:fld>
            <a:endParaRPr lang="en-US" altLang="zh-CN" sz="1400"/>
          </a:p>
        </p:txBody>
      </p:sp>
      <p:sp>
        <p:nvSpPr>
          <p:cNvPr id="6349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6870" name="Rectangle 3"/>
          <p:cNvSpPr>
            <a:spLocks noGrp="1" noChangeArrowheads="1"/>
          </p:cNvSpPr>
          <p:nvPr>
            <p:ph type="body" idx="4294967295"/>
          </p:nvPr>
        </p:nvSpPr>
        <p:spPr>
          <a:xfrm>
            <a:off x="1371600" y="1828800"/>
            <a:ext cx="6858000" cy="4114800"/>
          </a:xfrm>
        </p:spPr>
        <p:txBody>
          <a:bodyPr/>
          <a:lstStyle/>
          <a:p>
            <a:pPr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3600" b="1"/>
              <a:t>                 </a:t>
            </a:r>
          </a:p>
          <a:p>
            <a:pPr eaLnBrk="1" hangingPunct="1">
              <a:buFontTx/>
              <a:buNone/>
            </a:pPr>
            <a:r>
              <a:rPr lang="zh-CN" altLang="en-US" sz="2000" b="1"/>
              <a:t>        </a:t>
            </a:r>
            <a:r>
              <a:rPr lang="zh-CN" altLang="en-US" sz="2000" b="1">
                <a:solidFill>
                  <a:srgbClr val="0099FF"/>
                </a:solidFill>
              </a:rPr>
              <a:t>操作系统的分类</a:t>
            </a:r>
            <a:endParaRPr lang="zh-CN" altLang="en-US" sz="2000" b="1"/>
          </a:p>
          <a:p>
            <a:pPr eaLnBrk="1" hangingPunct="1">
              <a:buFontTx/>
              <a:buNone/>
            </a:pPr>
            <a:r>
              <a:rPr lang="zh-CN" altLang="en-US" sz="2000" b="1"/>
              <a:t>        </a:t>
            </a:r>
            <a:r>
              <a:rPr lang="en-US" altLang="zh-CN" sz="2000" b="1"/>
              <a:t>1.  </a:t>
            </a:r>
            <a:r>
              <a:rPr lang="zh-CN" altLang="en-US" sz="2000" b="1"/>
              <a:t>批处理操作系统</a:t>
            </a:r>
          </a:p>
          <a:p>
            <a:pPr eaLnBrk="1" hangingPunct="1">
              <a:buFontTx/>
              <a:buNone/>
            </a:pPr>
            <a:endParaRPr lang="zh-CN" altLang="en-US" sz="800" b="1"/>
          </a:p>
          <a:p>
            <a:pPr eaLnBrk="1" hangingPunct="1">
              <a:buFontTx/>
              <a:buNone/>
            </a:pPr>
            <a:r>
              <a:rPr lang="zh-CN" altLang="en-US" sz="2000" b="1"/>
              <a:t>             </a:t>
            </a:r>
            <a:r>
              <a:rPr lang="en-US" altLang="zh-CN" sz="2000" b="1"/>
              <a:t>DOS</a:t>
            </a:r>
            <a:r>
              <a:rPr lang="zh-CN" altLang="en-US" sz="2000" b="1"/>
              <a:t>中仍保留批处理命令形式：</a:t>
            </a:r>
            <a:r>
              <a:rPr lang="en-US" altLang="zh-CN" sz="2000" b="1"/>
              <a:t>XXX.bat</a:t>
            </a:r>
          </a:p>
          <a:p>
            <a:pPr eaLnBrk="1" hangingPunct="1">
              <a:buFontTx/>
              <a:buNone/>
            </a:pPr>
            <a:r>
              <a:rPr lang="en-US" altLang="zh-CN" sz="2000" b="1"/>
              <a:t>                    c</a:t>
            </a:r>
            <a:r>
              <a:rPr lang="zh-CN" altLang="en-US" sz="2000" b="1"/>
              <a:t>：</a:t>
            </a:r>
          </a:p>
          <a:p>
            <a:pPr eaLnBrk="1" hangingPunct="1">
              <a:buFontTx/>
              <a:buNone/>
            </a:pPr>
            <a:r>
              <a:rPr lang="zh-CN" altLang="en-US" sz="2000" b="1"/>
              <a:t>                    </a:t>
            </a:r>
            <a:r>
              <a:rPr lang="en-US" altLang="zh-CN" sz="2000" b="1"/>
              <a:t>cd\aaa</a:t>
            </a:r>
          </a:p>
          <a:p>
            <a:pPr eaLnBrk="1" hangingPunct="1">
              <a:buFontTx/>
              <a:buNone/>
            </a:pPr>
            <a:r>
              <a:rPr lang="en-US" altLang="zh-CN" sz="2000" b="1"/>
              <a:t>                    cd bbb</a:t>
            </a:r>
          </a:p>
          <a:p>
            <a:pPr eaLnBrk="1" hangingPunct="1">
              <a:buFontTx/>
              <a:buNone/>
            </a:pPr>
            <a:r>
              <a:rPr lang="en-US" altLang="zh-CN" sz="2000" b="1"/>
              <a:t>                    type XXX.bat</a:t>
            </a:r>
          </a:p>
          <a:p>
            <a:pPr eaLnBrk="1" hangingPunct="1">
              <a:buFontTx/>
              <a:buNone/>
            </a:pPr>
            <a:r>
              <a:rPr lang="en-US" altLang="zh-CN" sz="2000" b="1"/>
              <a:t>                    dir </a:t>
            </a:r>
          </a:p>
        </p:txBody>
      </p:sp>
      <p:sp>
        <p:nvSpPr>
          <p:cNvPr id="63494"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87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687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687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6870">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6870">
                                            <p:txEl>
                                              <p:pRg st="5" end="5"/>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6870">
                                            <p:txEl>
                                              <p:pRg st="6" end="6"/>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6870">
                                            <p:txEl>
                                              <p:pRg st="7" end="7"/>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6870">
                                            <p:txEl>
                                              <p:pRg st="8" end="8"/>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68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934481C-BCBD-4704-A170-89452E8DF733}" type="datetime5">
              <a:rPr lang="zh-CN" altLang="en-US" sz="1400"/>
              <a:t>2023/6/18</a:t>
            </a:fld>
            <a:endParaRPr lang="en-US" altLang="zh-CN" sz="1400"/>
          </a:p>
        </p:txBody>
      </p:sp>
      <p:sp>
        <p:nvSpPr>
          <p:cNvPr id="6451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ECB26CD6-D5C5-42D2-9C5B-E87177ADB628}" type="slidenum">
              <a:rPr lang="en-US" altLang="zh-CN" sz="1400"/>
              <a:t>43</a:t>
            </a:fld>
            <a:endParaRPr lang="en-US" altLang="zh-CN" sz="1400"/>
          </a:p>
        </p:txBody>
      </p:sp>
      <p:sp>
        <p:nvSpPr>
          <p:cNvPr id="6451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7894" name="Rectangle 3"/>
          <p:cNvSpPr>
            <a:spLocks noGrp="1" noChangeArrowheads="1"/>
          </p:cNvSpPr>
          <p:nvPr>
            <p:ph type="body" idx="4294967295"/>
          </p:nvPr>
        </p:nvSpPr>
        <p:spPr>
          <a:xfrm>
            <a:off x="1243330" y="1484630"/>
            <a:ext cx="7153275" cy="4565650"/>
          </a:xfrm>
        </p:spPr>
        <p:txBody>
          <a:bodyPr/>
          <a:lstStyle/>
          <a:p>
            <a:pPr marL="0" indent="0" eaLnBrk="1" hangingPunct="1">
              <a:buFontTx/>
              <a:buNone/>
              <a:defRPr/>
            </a:pPr>
            <a:r>
              <a:rPr lang="en-US" altLang="zh-CN" sz="2400" b="1" dirty="0">
                <a:solidFill>
                  <a:srgbClr val="CC0000"/>
                </a:solidFill>
              </a:rPr>
              <a:t>1.3.1 </a:t>
            </a:r>
            <a:r>
              <a:rPr lang="zh-CN" altLang="en-US" sz="2400" b="1" dirty="0">
                <a:solidFill>
                  <a:srgbClr val="CC0000"/>
                </a:solidFill>
              </a:rPr>
              <a:t>操作系统的发展</a:t>
            </a:r>
            <a:r>
              <a:rPr lang="zh-CN" altLang="en-US" sz="3600" b="1" dirty="0"/>
              <a:t>                 </a:t>
            </a:r>
          </a:p>
          <a:p>
            <a:pPr marL="0" indent="0" eaLnBrk="1" hangingPunct="1">
              <a:buFontTx/>
              <a:buNone/>
              <a:defRPr/>
            </a:pPr>
            <a:r>
              <a:rPr lang="zh-CN" altLang="en-US" sz="2000" b="1" dirty="0"/>
              <a:t>        </a:t>
            </a:r>
            <a:r>
              <a:rPr lang="zh-CN" altLang="en-US" sz="2000" b="1" dirty="0">
                <a:solidFill>
                  <a:srgbClr val="0099FF"/>
                </a:solidFill>
              </a:rPr>
              <a:t>操作系统的分类</a:t>
            </a:r>
            <a:endParaRPr lang="zh-CN" altLang="en-US" sz="2000" b="1" dirty="0"/>
          </a:p>
          <a:p>
            <a:pPr marL="0" indent="0" eaLnBrk="1" hangingPunct="1">
              <a:buFontTx/>
              <a:buNone/>
              <a:defRPr/>
            </a:pPr>
            <a:r>
              <a:rPr lang="zh-CN" altLang="en-US" sz="2000" b="1" dirty="0"/>
              <a:t>            </a:t>
            </a:r>
            <a:r>
              <a:rPr lang="en-US" altLang="zh-CN" sz="2000" b="1" dirty="0"/>
              <a:t>3.  </a:t>
            </a:r>
            <a:r>
              <a:rPr lang="zh-CN" altLang="en-US" sz="2000" b="1" dirty="0"/>
              <a:t>实时操作系统</a:t>
            </a:r>
            <a:endParaRPr lang="en-US" altLang="zh-CN" sz="2000" b="1" dirty="0"/>
          </a:p>
          <a:p>
            <a:pPr marL="0" indent="0" eaLnBrk="1" hangingPunct="1">
              <a:buFontTx/>
              <a:buNone/>
              <a:defRPr/>
            </a:pPr>
            <a:r>
              <a:rPr lang="zh-CN" altLang="en-US" sz="2000" dirty="0"/>
              <a:t>        实时操作系统（</a:t>
            </a:r>
            <a:r>
              <a:rPr lang="en-US" altLang="zh-CN" sz="2000" dirty="0"/>
              <a:t>RTOS</a:t>
            </a:r>
            <a:r>
              <a:rPr lang="zh-CN" altLang="en-US" sz="2000" dirty="0"/>
              <a:t>）是指</a:t>
            </a:r>
            <a:r>
              <a:rPr lang="zh-CN" altLang="en-US" sz="2000" dirty="0">
                <a:highlight>
                  <a:srgbClr val="FFFF00"/>
                </a:highlight>
              </a:rPr>
              <a:t>当外界事件或数据产生时，能够接受并以足够快的速度予以处理</a:t>
            </a:r>
            <a:r>
              <a:rPr lang="zh-CN" altLang="en-US" sz="2000" dirty="0"/>
              <a:t>，其处理的结果又能在</a:t>
            </a:r>
            <a:r>
              <a:rPr lang="zh-CN" altLang="en-US" sz="2000" b="1" dirty="0">
                <a:gradFill>
                  <a:gsLst>
                    <a:gs pos="0">
                      <a:srgbClr val="E30000"/>
                    </a:gs>
                    <a:gs pos="100000">
                      <a:srgbClr val="760303"/>
                    </a:gs>
                  </a:gsLst>
                  <a:lin scaled="0"/>
                </a:gradFill>
              </a:rPr>
              <a:t>规定的时间之内来控制生产过程或对处理系统做出快速响应，调度一切可利用的资源完成实时任务，并控制所有实时任务协调一致运行的操作系统。</a:t>
            </a:r>
            <a:r>
              <a:rPr lang="zh-CN" altLang="en-US" sz="2000" dirty="0"/>
              <a:t>提供及时响应和高可靠性是其主要特点。</a:t>
            </a:r>
            <a:endParaRPr lang="en-US" altLang="zh-CN" sz="2000" dirty="0"/>
          </a:p>
          <a:p>
            <a:pPr>
              <a:defRPr/>
            </a:pPr>
            <a:r>
              <a:rPr lang="zh-CN" altLang="en-US" sz="1800" b="1" dirty="0"/>
              <a:t>实时操作系统的特点</a:t>
            </a:r>
            <a:endParaRPr lang="zh-CN" altLang="en-US" sz="1800" dirty="0"/>
          </a:p>
          <a:p>
            <a:pPr>
              <a:defRPr/>
            </a:pPr>
            <a:r>
              <a:rPr lang="en-US" altLang="zh-CN" sz="1800" dirty="0"/>
              <a:t>IEEE </a:t>
            </a:r>
            <a:r>
              <a:rPr lang="zh-CN" altLang="en-US" sz="1800" dirty="0"/>
              <a:t>的实时</a:t>
            </a:r>
            <a:r>
              <a:rPr lang="en-US" altLang="zh-CN" sz="1800" dirty="0"/>
              <a:t>UNIX</a:t>
            </a:r>
            <a:r>
              <a:rPr lang="zh-CN" altLang="en-US" sz="1800" dirty="0"/>
              <a:t>分委会认为实时操作系统应具备以下的几点</a:t>
            </a:r>
            <a:r>
              <a:rPr lang="en-US" altLang="zh-CN" sz="1800" dirty="0"/>
              <a:t>:</a:t>
            </a:r>
          </a:p>
          <a:p>
            <a:pPr>
              <a:defRPr/>
            </a:pPr>
            <a:r>
              <a:rPr lang="en-US" altLang="zh-CN" sz="1800" b="1" dirty="0"/>
              <a:t>1</a:t>
            </a:r>
            <a:r>
              <a:rPr lang="zh-CN" altLang="en-US" sz="1800" b="1" dirty="0"/>
              <a:t>）异步的事件响应，</a:t>
            </a:r>
            <a:r>
              <a:rPr lang="en-US" altLang="zh-CN" sz="1800" b="1" dirty="0"/>
              <a:t>2</a:t>
            </a:r>
            <a:r>
              <a:rPr lang="zh-CN" altLang="en-US" sz="1800" b="1" dirty="0"/>
              <a:t>）切换时间和中断延迟时间确定</a:t>
            </a:r>
          </a:p>
          <a:p>
            <a:pPr>
              <a:defRPr/>
            </a:pPr>
            <a:r>
              <a:rPr lang="en-US" altLang="zh-CN" sz="1800" b="1" dirty="0"/>
              <a:t>3</a:t>
            </a:r>
            <a:r>
              <a:rPr lang="zh-CN" altLang="en-US" sz="1800" b="1" dirty="0"/>
              <a:t>）优先级中断和调度，</a:t>
            </a:r>
            <a:r>
              <a:rPr lang="en-US" altLang="zh-CN" sz="1800" b="1" dirty="0"/>
              <a:t>4</a:t>
            </a:r>
            <a:r>
              <a:rPr lang="zh-CN" altLang="en-US" sz="1800" b="1" dirty="0"/>
              <a:t>）抢占式调度</a:t>
            </a:r>
          </a:p>
          <a:p>
            <a:pPr marL="0" indent="0" eaLnBrk="1" hangingPunct="1">
              <a:buFontTx/>
              <a:buNone/>
              <a:defRPr/>
            </a:pPr>
            <a:endParaRPr lang="zh-CN" altLang="en-US" sz="2000" b="1" dirty="0"/>
          </a:p>
          <a:p>
            <a:pPr marL="0" indent="0" eaLnBrk="1" hangingPunct="1">
              <a:buFontTx/>
              <a:buNone/>
              <a:defRPr/>
            </a:pPr>
            <a:r>
              <a:rPr lang="zh-CN" altLang="en-US" sz="2000" b="1" dirty="0">
                <a:latin typeface="宋体" panose="02010600030101010101" pitchFamily="2" charset="-122"/>
              </a:rPr>
              <a:t>      </a:t>
            </a:r>
            <a:endParaRPr lang="zh-CN" altLang="en-US" sz="2000" b="1" dirty="0"/>
          </a:p>
        </p:txBody>
      </p:sp>
      <p:sp>
        <p:nvSpPr>
          <p:cNvPr id="64518" name="Rectangle 4"/>
          <p:cNvSpPr>
            <a:spLocks noChangeArrowheads="1"/>
          </p:cNvSpPr>
          <p:nvPr/>
        </p:nvSpPr>
        <p:spPr bwMode="auto">
          <a:xfrm>
            <a:off x="1219200" y="1676400"/>
            <a:ext cx="7240588" cy="4200525"/>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4">
                                            <p:txEl>
                                              <p:pRg st="4" end="4"/>
                                            </p:txEl>
                                          </p:spTgt>
                                        </p:tgtEl>
                                        <p:attrNameLst>
                                          <p:attrName>style.visibility</p:attrName>
                                        </p:attrNameLst>
                                      </p:cBhvr>
                                      <p:to>
                                        <p:strVal val="visible"/>
                                      </p:to>
                                    </p:set>
                                    <p:anim calcmode="lin" valueType="num">
                                      <p:cBhvr additive="base">
                                        <p:cTn id="7" dur="500" fill="hold"/>
                                        <p:tgtEl>
                                          <p:spTgt spid="3789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4">
                                            <p:txEl>
                                              <p:pRg st="5" end="5"/>
                                            </p:txEl>
                                          </p:spTgt>
                                        </p:tgtEl>
                                        <p:attrNameLst>
                                          <p:attrName>style.visibility</p:attrName>
                                        </p:attrNameLst>
                                      </p:cBhvr>
                                      <p:to>
                                        <p:strVal val="visible"/>
                                      </p:to>
                                    </p:set>
                                    <p:anim calcmode="lin" valueType="num">
                                      <p:cBhvr additive="base">
                                        <p:cTn id="11" dur="500" fill="hold"/>
                                        <p:tgtEl>
                                          <p:spTgt spid="3789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4">
                                            <p:txEl>
                                              <p:pRg st="6" end="6"/>
                                            </p:txEl>
                                          </p:spTgt>
                                        </p:tgtEl>
                                        <p:attrNameLst>
                                          <p:attrName>style.visibility</p:attrName>
                                        </p:attrNameLst>
                                      </p:cBhvr>
                                      <p:to>
                                        <p:strVal val="visible"/>
                                      </p:to>
                                    </p:set>
                                    <p:anim calcmode="lin" valueType="num">
                                      <p:cBhvr additive="base">
                                        <p:cTn id="15" dur="500" fill="hold"/>
                                        <p:tgtEl>
                                          <p:spTgt spid="3789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89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894">
                                            <p:txEl>
                                              <p:pRg st="7" end="7"/>
                                            </p:txEl>
                                          </p:spTgt>
                                        </p:tgtEl>
                                        <p:attrNameLst>
                                          <p:attrName>style.visibility</p:attrName>
                                        </p:attrNameLst>
                                      </p:cBhvr>
                                      <p:to>
                                        <p:strVal val="visible"/>
                                      </p:to>
                                    </p:set>
                                    <p:anim calcmode="lin" valueType="num">
                                      <p:cBhvr additive="base">
                                        <p:cTn id="19" dur="500" fill="hold"/>
                                        <p:tgtEl>
                                          <p:spTgt spid="3789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A24188A-6B35-4975-865E-C66D079EFFC0}" type="datetime5">
              <a:rPr lang="zh-CN" altLang="en-US" sz="1400"/>
              <a:t>2023/6/18</a:t>
            </a:fld>
            <a:endParaRPr lang="en-US" altLang="zh-CN" sz="1400"/>
          </a:p>
        </p:txBody>
      </p:sp>
      <p:sp>
        <p:nvSpPr>
          <p:cNvPr id="6553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C0D2EB0-C15E-4EA5-91BD-48FFB1C2BC55}" type="slidenum">
              <a:rPr lang="en-US" altLang="zh-CN" sz="1400"/>
              <a:t>44</a:t>
            </a:fld>
            <a:endParaRPr lang="en-US" altLang="zh-CN" sz="1400"/>
          </a:p>
        </p:txBody>
      </p:sp>
      <p:sp>
        <p:nvSpPr>
          <p:cNvPr id="6554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7894" name="Rectangle 3"/>
          <p:cNvSpPr>
            <a:spLocks noGrp="1" noChangeArrowheads="1"/>
          </p:cNvSpPr>
          <p:nvPr>
            <p:ph type="body" idx="4294967295"/>
          </p:nvPr>
        </p:nvSpPr>
        <p:spPr>
          <a:xfrm>
            <a:off x="1371600" y="1828800"/>
            <a:ext cx="6858000" cy="3706495"/>
          </a:xfrm>
        </p:spPr>
        <p:txBody>
          <a:bodyPr/>
          <a:lstStyle/>
          <a:p>
            <a:pPr marL="0" indent="0" eaLnBrk="1" hangingPunct="1">
              <a:buFontTx/>
              <a:buNone/>
            </a:pPr>
            <a:r>
              <a:rPr lang="en-US" altLang="zh-CN" sz="2400" b="1" dirty="0">
                <a:solidFill>
                  <a:srgbClr val="CC0000"/>
                </a:solidFill>
              </a:rPr>
              <a:t>1.3.1 </a:t>
            </a:r>
            <a:r>
              <a:rPr lang="zh-CN" altLang="en-US" sz="2400" b="1" dirty="0">
                <a:solidFill>
                  <a:srgbClr val="CC0000"/>
                </a:solidFill>
              </a:rPr>
              <a:t>操作系统的发展</a:t>
            </a:r>
            <a:r>
              <a:rPr lang="zh-CN" altLang="en-US" sz="3600" b="1" dirty="0"/>
              <a:t>                 </a:t>
            </a:r>
          </a:p>
          <a:p>
            <a:pPr marL="0" indent="0" eaLnBrk="1" hangingPunct="1">
              <a:buFontTx/>
              <a:buNone/>
            </a:pPr>
            <a:r>
              <a:rPr lang="zh-CN" altLang="en-US" sz="2000" b="1" dirty="0"/>
              <a:t>        </a:t>
            </a:r>
            <a:r>
              <a:rPr lang="zh-CN" altLang="en-US" sz="2000" b="1" dirty="0">
                <a:solidFill>
                  <a:srgbClr val="0099FF"/>
                </a:solidFill>
              </a:rPr>
              <a:t>操作系统的分类</a:t>
            </a:r>
            <a:endParaRPr lang="zh-CN" altLang="en-US" sz="2000" b="1" dirty="0"/>
          </a:p>
          <a:p>
            <a:pPr marL="0" indent="0" eaLnBrk="1" hangingPunct="1">
              <a:buFontTx/>
              <a:buNone/>
            </a:pPr>
            <a:r>
              <a:rPr lang="zh-CN" altLang="en-US" sz="2000" b="1" dirty="0"/>
              <a:t>            </a:t>
            </a:r>
            <a:r>
              <a:rPr lang="en-US" altLang="zh-CN" sz="2000" b="1" dirty="0"/>
              <a:t>3.  </a:t>
            </a:r>
            <a:r>
              <a:rPr lang="zh-CN" altLang="en-US" sz="2000" b="1" dirty="0"/>
              <a:t>实时操作系统</a:t>
            </a:r>
          </a:p>
          <a:p>
            <a:pPr marL="0" indent="0" eaLnBrk="1" hangingPunct="1">
              <a:buFontTx/>
              <a:buNone/>
            </a:pPr>
            <a:r>
              <a:rPr lang="zh-CN" altLang="en-US" sz="2000" b="1" dirty="0">
                <a:latin typeface="宋体" panose="02010600030101010101" pitchFamily="2" charset="-122"/>
              </a:rPr>
              <a:t>      数据采集→加工处理→操作控制→反馈处理</a:t>
            </a:r>
            <a:endParaRPr lang="zh-CN" altLang="en-US" sz="2000" b="1" dirty="0"/>
          </a:p>
          <a:p>
            <a:pPr marL="0" indent="0" algn="just" eaLnBrk="1" hangingPunct="1">
              <a:buFontTx/>
              <a:buNone/>
            </a:pPr>
            <a:r>
              <a:rPr lang="zh-CN" altLang="en-US" sz="2000" b="1" dirty="0">
                <a:solidFill>
                  <a:srgbClr val="CC0000"/>
                </a:solidFill>
                <a:latin typeface="楷体_GB2312" pitchFamily="49" charset="-122"/>
                <a:ea typeface="楷体_GB2312" pitchFamily="49" charset="-122"/>
              </a:rPr>
              <a:t>  </a:t>
            </a:r>
          </a:p>
          <a:p>
            <a:pPr marL="0" indent="0" algn="just" eaLnBrk="1" hangingPunct="1">
              <a:buFontTx/>
              <a:buNone/>
            </a:pPr>
            <a:r>
              <a:rPr lang="en-US" altLang="zh-CN" sz="2000" b="1" dirty="0">
                <a:solidFill>
                  <a:srgbClr val="CC0000"/>
                </a:solidFill>
                <a:latin typeface="楷体_GB2312" pitchFamily="49" charset="-122"/>
                <a:ea typeface="楷体_GB2312" pitchFamily="49" charset="-122"/>
              </a:rPr>
              <a:t>VxWorks</a:t>
            </a:r>
            <a:r>
              <a:rPr lang="zh-CN" altLang="en-US" sz="2000" b="1" dirty="0">
                <a:latin typeface="楷体_GB2312" pitchFamily="49" charset="-122"/>
                <a:ea typeface="楷体_GB2312" pitchFamily="49" charset="-122"/>
              </a:rPr>
              <a:t>是美国</a:t>
            </a:r>
            <a:r>
              <a:rPr lang="en-US" altLang="zh-CN" sz="2000" b="1" dirty="0">
                <a:latin typeface="楷体_GB2312" pitchFamily="49" charset="-122"/>
                <a:ea typeface="楷体_GB2312" pitchFamily="49" charset="-122"/>
              </a:rPr>
              <a:t>Wind River</a:t>
            </a:r>
            <a:r>
              <a:rPr lang="zh-CN" altLang="en-US" sz="2000" b="1" dirty="0">
                <a:latin typeface="楷体_GB2312" pitchFamily="49" charset="-122"/>
                <a:ea typeface="楷体_GB2312" pitchFamily="49" charset="-122"/>
              </a:rPr>
              <a:t>公司开发的嵌入式实时操作系统，</a:t>
            </a:r>
            <a:r>
              <a:rPr lang="zh-CN" altLang="en-US" sz="2000" dirty="0">
                <a:latin typeface="楷体_GB2312" pitchFamily="49" charset="-122"/>
                <a:ea typeface="楷体_GB2312" pitchFamily="49" charset="-122"/>
              </a:rPr>
              <a:t>可靠性高、性能卓越、界面友好，广泛应用在通信、军事、航空、航天等高精尖技术及实时性要求极高的领域中，</a:t>
            </a:r>
            <a:r>
              <a:rPr lang="zh-CN" altLang="en-US" sz="2000" b="1" dirty="0">
                <a:solidFill>
                  <a:srgbClr val="FF0000"/>
                </a:solidFill>
                <a:latin typeface="楷体_GB2312" pitchFamily="49" charset="-122"/>
                <a:ea typeface="楷体_GB2312" pitchFamily="49" charset="-122"/>
              </a:rPr>
              <a:t>在美国的</a:t>
            </a:r>
            <a:r>
              <a:rPr lang="en-US" altLang="zh-CN" sz="2000" b="1" dirty="0">
                <a:solidFill>
                  <a:srgbClr val="FF0000"/>
                </a:solidFill>
                <a:latin typeface="楷体_GB2312" pitchFamily="49" charset="-122"/>
                <a:ea typeface="楷体_GB2312" pitchFamily="49" charset="-122"/>
              </a:rPr>
              <a:t>F-16</a:t>
            </a:r>
            <a:r>
              <a:rPr lang="zh-CN" altLang="en-US" sz="2000" b="1" dirty="0">
                <a:solidFill>
                  <a:srgbClr val="FF0000"/>
                </a:solidFill>
                <a:latin typeface="楷体_GB2312" pitchFamily="49" charset="-122"/>
                <a:ea typeface="楷体_GB2312" pitchFamily="49" charset="-122"/>
              </a:rPr>
              <a:t>、</a:t>
            </a:r>
            <a:r>
              <a:rPr lang="en-US" altLang="zh-CN" sz="2000" b="1" dirty="0">
                <a:solidFill>
                  <a:srgbClr val="FF0000"/>
                </a:solidFill>
                <a:latin typeface="楷体_GB2312" pitchFamily="49" charset="-122"/>
                <a:ea typeface="楷体_GB2312" pitchFamily="49" charset="-122"/>
              </a:rPr>
              <a:t>FA-18</a:t>
            </a:r>
            <a:r>
              <a:rPr lang="zh-CN" altLang="en-US" sz="2000" b="1" dirty="0">
                <a:solidFill>
                  <a:srgbClr val="FF0000"/>
                </a:solidFill>
                <a:latin typeface="楷体_GB2312" pitchFamily="49" charset="-122"/>
                <a:ea typeface="楷体_GB2312" pitchFamily="49" charset="-122"/>
              </a:rPr>
              <a:t>战斗机、</a:t>
            </a:r>
            <a:r>
              <a:rPr lang="en-US" altLang="zh-CN" sz="2000" b="1" dirty="0">
                <a:solidFill>
                  <a:srgbClr val="FF0000"/>
                </a:solidFill>
                <a:latin typeface="楷体_GB2312" pitchFamily="49" charset="-122"/>
                <a:ea typeface="楷体_GB2312" pitchFamily="49" charset="-122"/>
              </a:rPr>
              <a:t>B-2</a:t>
            </a:r>
            <a:r>
              <a:rPr lang="zh-CN" altLang="en-US" sz="2000" b="1" dirty="0">
                <a:solidFill>
                  <a:srgbClr val="FF0000"/>
                </a:solidFill>
                <a:latin typeface="楷体_GB2312" pitchFamily="49" charset="-122"/>
                <a:ea typeface="楷体_GB2312" pitchFamily="49" charset="-122"/>
              </a:rPr>
              <a:t>隐形轰炸机、爱国者导弹，和火星探测器</a:t>
            </a:r>
            <a:r>
              <a:rPr lang="en-US" altLang="zh-CN" sz="2000" b="1" dirty="0">
                <a:solidFill>
                  <a:srgbClr val="FF0000"/>
                </a:solidFill>
                <a:latin typeface="楷体_GB2312" pitchFamily="49" charset="-122"/>
                <a:ea typeface="楷体_GB2312" pitchFamily="49" charset="-122"/>
              </a:rPr>
              <a:t>(1997</a:t>
            </a:r>
            <a:r>
              <a:rPr lang="zh-CN" altLang="en-US" sz="2000" b="1" dirty="0">
                <a:solidFill>
                  <a:srgbClr val="FF0000"/>
                </a:solidFill>
                <a:latin typeface="楷体_GB2312" pitchFamily="49" charset="-122"/>
                <a:ea typeface="楷体_GB2312" pitchFamily="49" charset="-122"/>
              </a:rPr>
              <a:t>年</a:t>
            </a:r>
            <a:r>
              <a:rPr lang="en-US" altLang="zh-CN" sz="2000" b="1" dirty="0">
                <a:solidFill>
                  <a:srgbClr val="FF0000"/>
                </a:solidFill>
                <a:latin typeface="楷体_GB2312" pitchFamily="49" charset="-122"/>
                <a:ea typeface="楷体_GB2312" pitchFamily="49" charset="-122"/>
              </a:rPr>
              <a:t>4</a:t>
            </a:r>
            <a:r>
              <a:rPr lang="zh-CN" altLang="en-US" sz="2000" b="1" dirty="0">
                <a:solidFill>
                  <a:srgbClr val="FF0000"/>
                </a:solidFill>
                <a:latin typeface="楷体_GB2312" pitchFamily="49" charset="-122"/>
                <a:ea typeface="楷体_GB2312" pitchFamily="49" charset="-122"/>
              </a:rPr>
              <a:t>月在火星表面登陆</a:t>
            </a:r>
            <a:r>
              <a:rPr lang="en-US" altLang="zh-CN" sz="2000" b="1" dirty="0">
                <a:solidFill>
                  <a:srgbClr val="FF0000"/>
                </a:solidFill>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上使用</a:t>
            </a:r>
            <a:r>
              <a:rPr lang="zh-CN" altLang="en-US" sz="2000" dirty="0">
                <a:latin typeface="楷体_GB2312" pitchFamily="49" charset="-122"/>
                <a:ea typeface="楷体_GB2312" pitchFamily="49" charset="-122"/>
              </a:rPr>
              <a:t>。</a:t>
            </a:r>
          </a:p>
          <a:p>
            <a:pPr marL="0" indent="0" algn="just" eaLnBrk="1" hangingPunct="1">
              <a:buFontTx/>
              <a:buNone/>
            </a:pPr>
            <a:endParaRPr lang="en-US" altLang="zh-CN" sz="2000" dirty="0">
              <a:latin typeface="楷体_GB2312" pitchFamily="49" charset="-122"/>
              <a:ea typeface="楷体_GB2312" pitchFamily="49" charset="-122"/>
            </a:endParaRPr>
          </a:p>
          <a:p>
            <a:pPr marL="0" indent="0" algn="just" eaLnBrk="1" hangingPunct="1">
              <a:buFontTx/>
              <a:buNone/>
            </a:pPr>
            <a:endParaRPr lang="en-US" altLang="zh-CN" sz="2000" b="1" dirty="0">
              <a:latin typeface="楷体_GB2312" pitchFamily="49" charset="-122"/>
              <a:ea typeface="楷体_GB2312" pitchFamily="49" charset="-122"/>
            </a:endParaRPr>
          </a:p>
          <a:p>
            <a:pPr marL="0" indent="0" algn="just" eaLnBrk="1" hangingPunct="1">
              <a:buFontTx/>
              <a:buNone/>
            </a:pPr>
            <a:endParaRPr lang="zh-CN" altLang="en-US" sz="2000" b="1" dirty="0"/>
          </a:p>
        </p:txBody>
      </p:sp>
      <p:sp>
        <p:nvSpPr>
          <p:cNvPr id="65542" name="Rectangle 4"/>
          <p:cNvSpPr>
            <a:spLocks noChangeArrowheads="1"/>
          </p:cNvSpPr>
          <p:nvPr/>
        </p:nvSpPr>
        <p:spPr bwMode="auto">
          <a:xfrm>
            <a:off x="1219200" y="1676400"/>
            <a:ext cx="7240588" cy="4200525"/>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grpSp>
        <p:nvGrpSpPr>
          <p:cNvPr id="37896" name="Group 9"/>
          <p:cNvGrpSpPr/>
          <p:nvPr/>
        </p:nvGrpSpPr>
        <p:grpSpPr bwMode="auto">
          <a:xfrm>
            <a:off x="2700338" y="3500438"/>
            <a:ext cx="3887787" cy="288925"/>
            <a:chOff x="0" y="0"/>
            <a:chExt cx="2449" cy="182"/>
          </a:xfrm>
        </p:grpSpPr>
        <p:sp>
          <p:nvSpPr>
            <p:cNvPr id="65544" name="Line 6"/>
            <p:cNvSpPr>
              <a:spLocks noChangeShapeType="1"/>
            </p:cNvSpPr>
            <p:nvPr/>
          </p:nvSpPr>
          <p:spPr bwMode="auto">
            <a:xfrm>
              <a:off x="0" y="182"/>
              <a:ext cx="244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65545" name="Line 7"/>
            <p:cNvSpPr>
              <a:spLocks noChangeShapeType="1"/>
            </p:cNvSpPr>
            <p:nvPr/>
          </p:nvSpPr>
          <p:spPr bwMode="auto">
            <a:xfrm flipV="1">
              <a:off x="0" y="0"/>
              <a:ext cx="0" cy="18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65546" name="Line 8"/>
            <p:cNvSpPr>
              <a:spLocks noChangeShapeType="1"/>
            </p:cNvSpPr>
            <p:nvPr/>
          </p:nvSpPr>
          <p:spPr bwMode="auto">
            <a:xfrm>
              <a:off x="2449" y="0"/>
              <a:ext cx="0" cy="1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2" name="文本框 1"/>
          <p:cNvSpPr txBox="1"/>
          <p:nvPr/>
        </p:nvSpPr>
        <p:spPr>
          <a:xfrm>
            <a:off x="1371600" y="5535295"/>
            <a:ext cx="6903085" cy="70675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pPr marL="0" indent="0" algn="just" eaLnBrk="1" hangingPunct="1">
              <a:buFontTx/>
              <a:buNone/>
            </a:pPr>
            <a:r>
              <a:rPr lang="zh-CN" altLang="en-US" sz="2000" dirty="0">
                <a:latin typeface="楷体_GB2312" pitchFamily="49" charset="-122"/>
                <a:ea typeface="楷体_GB2312" pitchFamily="49" charset="-122"/>
                <a:sym typeface="+mn-ea"/>
              </a:rPr>
              <a:t>国产翼辉</a:t>
            </a:r>
            <a:r>
              <a:rPr lang="en-US" altLang="zh-CN" sz="2000" b="1" dirty="0" err="1">
                <a:latin typeface="楷体_GB2312" pitchFamily="49" charset="-122"/>
                <a:ea typeface="楷体_GB2312" pitchFamily="49" charset="-122"/>
                <a:sym typeface="+mn-ea"/>
              </a:rPr>
              <a:t>sylixOS</a:t>
            </a:r>
            <a:r>
              <a:rPr lang="zh-CN" altLang="en-US" sz="2000" dirty="0">
                <a:latin typeface="楷体_GB2312" pitchFamily="49" charset="-122"/>
                <a:ea typeface="楷体_GB2312" pitchFamily="49" charset="-122"/>
                <a:sym typeface="+mn-ea"/>
              </a:rPr>
              <a:t>；</a:t>
            </a:r>
            <a:r>
              <a:rPr lang="en-US" altLang="zh-CN" sz="2000" b="1" dirty="0">
                <a:latin typeface="楷体_GB2312" pitchFamily="49" charset="-122"/>
                <a:ea typeface="楷体_GB2312" pitchFamily="49" charset="-122"/>
                <a:sym typeface="+mn-ea"/>
              </a:rPr>
              <a:t>RT-Thread </a:t>
            </a:r>
            <a:r>
              <a:rPr lang="en-US" altLang="zh-CN" sz="2000" dirty="0" err="1">
                <a:latin typeface="楷体_GB2312" pitchFamily="49" charset="-122"/>
                <a:ea typeface="楷体_GB2312" pitchFamily="49" charset="-122"/>
                <a:sym typeface="+mn-ea"/>
              </a:rPr>
              <a:t>是一款主要由中国开源社区主导开发的开源实时操作系统</a:t>
            </a:r>
            <a:r>
              <a:rPr lang="zh-CN" altLang="en-US" sz="2000" dirty="0">
                <a:latin typeface="楷体_GB2312" pitchFamily="49" charset="-122"/>
                <a:ea typeface="楷体_GB2312" pitchFamily="49" charset="-122"/>
                <a:sym typeface="+mn-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89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89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789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789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789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789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22" presetClass="entr" presetSubtype="2" fill="hold" nodeType="afterEffect">
                                  <p:stCondLst>
                                    <p:cond delay="0"/>
                                  </p:stCondLst>
                                  <p:childTnLst>
                                    <p:set>
                                      <p:cBhvr>
                                        <p:cTn id="24" dur="1" fill="hold">
                                          <p:stCondLst>
                                            <p:cond delay="0"/>
                                          </p:stCondLst>
                                        </p:cTn>
                                        <p:tgtEl>
                                          <p:spTgt spid="37896"/>
                                        </p:tgtEl>
                                        <p:attrNameLst>
                                          <p:attrName>style.visibility</p:attrName>
                                        </p:attrNameLst>
                                      </p:cBhvr>
                                      <p:to>
                                        <p:strVal val="visible"/>
                                      </p:to>
                                    </p:set>
                                    <p:animEffect transition="in" filter="wipe(right)">
                                      <p:cBhvr>
                                        <p:cTn id="25" dur="500"/>
                                        <p:tgtEl>
                                          <p:spTgt spid="3789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uiExpand="1" build="p" autoUpdateAnimBg="0" advAuto="0"/>
      <p:bldP spid="2" grpId="0" animBg="1"/>
      <p:bldP spid="2" grpId="1"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F37C8D5-41C3-4958-B003-27B8F4231B9B}" type="datetime5">
              <a:rPr lang="zh-CN" altLang="en-US" sz="1400"/>
              <a:t>2023/6/18</a:t>
            </a:fld>
            <a:endParaRPr lang="en-US" altLang="zh-CN" sz="1400"/>
          </a:p>
        </p:txBody>
      </p:sp>
      <p:sp>
        <p:nvSpPr>
          <p:cNvPr id="6656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18943F36-2A0D-4CD1-AC45-3A62B86DE330}" type="slidenum">
              <a:rPr lang="en-US" altLang="zh-CN" sz="1400"/>
              <a:t>45</a:t>
            </a:fld>
            <a:endParaRPr lang="en-US" altLang="zh-CN" sz="1400"/>
          </a:p>
        </p:txBody>
      </p:sp>
      <p:sp>
        <p:nvSpPr>
          <p:cNvPr id="6656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7894" name="Rectangle 3"/>
          <p:cNvSpPr>
            <a:spLocks noGrp="1" noChangeArrowheads="1"/>
          </p:cNvSpPr>
          <p:nvPr>
            <p:ph type="body" idx="4294967295"/>
          </p:nvPr>
        </p:nvSpPr>
        <p:spPr>
          <a:xfrm>
            <a:off x="1187450" y="1557338"/>
            <a:ext cx="6858000" cy="4114800"/>
          </a:xfrm>
        </p:spPr>
        <p:txBody>
          <a:bodyPr/>
          <a:lstStyle/>
          <a:p>
            <a:pPr marL="0" indent="0" eaLnBrk="1" hangingPunct="1">
              <a:buFontTx/>
              <a:buNone/>
            </a:pPr>
            <a:r>
              <a:rPr lang="en-US" altLang="zh-CN" sz="2400" b="1" dirty="0">
                <a:solidFill>
                  <a:srgbClr val="CC0000"/>
                </a:solidFill>
              </a:rPr>
              <a:t>1.3.1 </a:t>
            </a:r>
            <a:r>
              <a:rPr lang="zh-CN" altLang="en-US" sz="2400" b="1" dirty="0">
                <a:solidFill>
                  <a:srgbClr val="CC0000"/>
                </a:solidFill>
              </a:rPr>
              <a:t>操作系统的发展</a:t>
            </a:r>
            <a:r>
              <a:rPr lang="zh-CN" altLang="en-US" sz="3600" b="1" dirty="0"/>
              <a:t>                 </a:t>
            </a:r>
          </a:p>
          <a:p>
            <a:pPr marL="0" indent="0" eaLnBrk="1" hangingPunct="1">
              <a:buFontTx/>
              <a:buNone/>
            </a:pPr>
            <a:r>
              <a:rPr lang="en-US" altLang="zh-CN" sz="2000" b="1" dirty="0"/>
              <a:t>         3.  </a:t>
            </a:r>
            <a:r>
              <a:rPr lang="zh-CN" altLang="en-US" sz="2000" b="1" dirty="0"/>
              <a:t>实时操作系统</a:t>
            </a:r>
          </a:p>
          <a:p>
            <a:pPr marL="0" indent="0" eaLnBrk="1" hangingPunct="1">
              <a:buFontTx/>
              <a:buNone/>
            </a:pPr>
            <a:r>
              <a:rPr lang="zh-CN" altLang="en-US" sz="2000" b="1" dirty="0">
                <a:latin typeface="宋体" panose="02010600030101010101" pitchFamily="2" charset="-122"/>
              </a:rPr>
              <a:t>   </a:t>
            </a:r>
            <a:endParaRPr lang="en-US" altLang="zh-CN" sz="2000" b="1" dirty="0">
              <a:latin typeface="楷体_GB2312" pitchFamily="49" charset="-122"/>
              <a:ea typeface="楷体_GB2312" pitchFamily="49" charset="-122"/>
            </a:endParaRPr>
          </a:p>
          <a:p>
            <a:pPr marL="0" indent="0" algn="just" eaLnBrk="1" hangingPunct="1">
              <a:buFontTx/>
              <a:buNone/>
            </a:pPr>
            <a:endParaRPr lang="zh-CN" altLang="en-US" sz="2000" b="1" dirty="0"/>
          </a:p>
        </p:txBody>
      </p:sp>
      <p:sp>
        <p:nvSpPr>
          <p:cNvPr id="66566" name="Rectangle 4"/>
          <p:cNvSpPr>
            <a:spLocks noChangeArrowheads="1"/>
          </p:cNvSpPr>
          <p:nvPr/>
        </p:nvSpPr>
        <p:spPr bwMode="auto">
          <a:xfrm>
            <a:off x="1219200" y="1676400"/>
            <a:ext cx="7240588" cy="4200525"/>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66567" name="Picture 2"/>
          <p:cNvPicPr>
            <a:picLocks noChangeAspect="1" noChangeArrowheads="1"/>
          </p:cNvPicPr>
          <p:nvPr/>
        </p:nvPicPr>
        <p:blipFill>
          <a:blip r:embed="rId3">
            <a:extLst>
              <a:ext uri="{28A0092B-C50C-407E-A947-70E740481C1C}">
                <a14:useLocalDpi xmlns:a14="http://schemas.microsoft.com/office/drawing/2010/main" val="0"/>
              </a:ext>
            </a:extLst>
          </a:blip>
          <a:srcRect t="38802"/>
          <a:stretch>
            <a:fillRect/>
          </a:stretch>
        </p:blipFill>
        <p:spPr bwMode="auto">
          <a:xfrm>
            <a:off x="1835150" y="2708275"/>
            <a:ext cx="5783263"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89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89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78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6D3565F-7A2F-4E92-A728-DDB873A7CA8D}" type="datetime5">
              <a:rPr lang="zh-CN" altLang="en-US" sz="1400"/>
              <a:t>2023/6/18</a:t>
            </a:fld>
            <a:endParaRPr lang="en-US" altLang="zh-CN" sz="1400"/>
          </a:p>
        </p:txBody>
      </p:sp>
      <p:sp>
        <p:nvSpPr>
          <p:cNvPr id="6861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B3D7BFD-F895-498D-B20E-2354073FE7DD}" type="slidenum">
              <a:rPr lang="en-US" altLang="zh-CN" sz="1400"/>
              <a:t>46</a:t>
            </a:fld>
            <a:endParaRPr lang="en-US" altLang="zh-CN" sz="1400"/>
          </a:p>
        </p:txBody>
      </p:sp>
      <p:sp>
        <p:nvSpPr>
          <p:cNvPr id="6861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1155065" y="1828800"/>
            <a:ext cx="7074535" cy="4114800"/>
          </a:xfrm>
        </p:spPr>
        <p:txBody>
          <a:bodyPr/>
          <a:lstStyle/>
          <a:p>
            <a:pPr marL="0" indent="0"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3600" b="1"/>
              <a:t>                 </a:t>
            </a:r>
          </a:p>
          <a:p>
            <a:pPr marL="0" indent="0" eaLnBrk="1" hangingPunct="1">
              <a:buFontTx/>
              <a:buNone/>
            </a:pPr>
            <a:r>
              <a:rPr lang="zh-CN" altLang="en-US" sz="2000" b="1"/>
              <a:t>        </a:t>
            </a:r>
            <a:r>
              <a:rPr lang="zh-CN" altLang="en-US" sz="2000" b="1">
                <a:solidFill>
                  <a:srgbClr val="0099FF"/>
                </a:solidFill>
              </a:rPr>
              <a:t>操作系统的分类</a:t>
            </a:r>
            <a:endParaRPr lang="zh-CN" altLang="en-US" sz="2000" b="1"/>
          </a:p>
          <a:p>
            <a:pPr marL="0" indent="0" eaLnBrk="1" hangingPunct="1">
              <a:buFontTx/>
              <a:buNone/>
            </a:pPr>
            <a:r>
              <a:rPr lang="zh-CN" altLang="en-US" sz="2000" b="1"/>
              <a:t>            </a:t>
            </a:r>
            <a:r>
              <a:rPr lang="en-US" altLang="zh-CN" sz="2000" b="1"/>
              <a:t>4.  </a:t>
            </a:r>
            <a:r>
              <a:rPr lang="zh-CN" altLang="en-US" sz="2000" b="1"/>
              <a:t>嵌入式操作系统</a:t>
            </a:r>
          </a:p>
          <a:p>
            <a:pPr marL="0" indent="0" eaLnBrk="1" hangingPunct="1">
              <a:buFontTx/>
              <a:buNone/>
            </a:pPr>
            <a:r>
              <a:rPr lang="zh-CN" altLang="en-US" sz="2200" b="1">
                <a:latin typeface="楷体_GB2312" pitchFamily="49" charset="-122"/>
                <a:ea typeface="楷体_GB2312" pitchFamily="49" charset="-122"/>
              </a:rPr>
              <a:t>    </a:t>
            </a:r>
            <a:r>
              <a:rPr lang="zh-CN" altLang="en-US" sz="2000" b="1">
                <a:latin typeface="楷体_GB2312" pitchFamily="49" charset="-122"/>
                <a:ea typeface="楷体_GB2312" pitchFamily="49" charset="-122"/>
              </a:rPr>
              <a:t>嵌入式操作系统（</a:t>
            </a:r>
            <a:r>
              <a:rPr lang="en-US" altLang="zh-CN" sz="2000" b="1">
                <a:latin typeface="楷体_GB2312" pitchFamily="49" charset="-122"/>
                <a:ea typeface="楷体_GB2312" pitchFamily="49" charset="-122"/>
              </a:rPr>
              <a:t>Embedded Operating System</a:t>
            </a:r>
            <a:r>
              <a:rPr lang="zh-CN" altLang="en-US" sz="2000" b="1">
                <a:latin typeface="楷体_GB2312" pitchFamily="49" charset="-122"/>
                <a:ea typeface="楷体_GB2312" pitchFamily="49" charset="-122"/>
              </a:rPr>
              <a:t>，简称：</a:t>
            </a:r>
            <a:r>
              <a:rPr lang="en-US" altLang="zh-CN" sz="2000" b="1">
                <a:latin typeface="楷体_GB2312" pitchFamily="49" charset="-122"/>
                <a:ea typeface="楷体_GB2312" pitchFamily="49" charset="-122"/>
              </a:rPr>
              <a:t>EOS</a:t>
            </a:r>
            <a:r>
              <a:rPr lang="zh-CN" altLang="en-US" sz="2000" b="1">
                <a:latin typeface="楷体_GB2312" pitchFamily="49" charset="-122"/>
                <a:ea typeface="楷体_GB2312" pitchFamily="49" charset="-122"/>
              </a:rPr>
              <a:t>）是指用于嵌入式系统（嵌入式计算机系统）的操作系统。</a:t>
            </a:r>
            <a:endParaRPr lang="en-US" altLang="zh-CN" sz="2000" b="1">
              <a:latin typeface="楷体_GB2312" pitchFamily="49" charset="-122"/>
              <a:ea typeface="楷体_GB2312" pitchFamily="49" charset="-122"/>
            </a:endParaRPr>
          </a:p>
          <a:p>
            <a:pPr marL="0" indent="0" eaLnBrk="1" hangingPunct="1">
              <a:buFontTx/>
              <a:buNone/>
            </a:pPr>
            <a:r>
              <a:rPr lang="en-US" altLang="zh-CN" sz="2000" b="1">
                <a:latin typeface="楷体_GB2312" pitchFamily="49" charset="-122"/>
                <a:ea typeface="楷体_GB2312" pitchFamily="49" charset="-122"/>
              </a:rPr>
              <a:t>    </a:t>
            </a:r>
            <a:r>
              <a:rPr lang="zh-CN" altLang="en-US" sz="2000" b="1">
                <a:solidFill>
                  <a:srgbClr val="FF0000"/>
                </a:solidFill>
                <a:latin typeface="楷体_GB2312" pitchFamily="49" charset="-122"/>
                <a:ea typeface="楷体_GB2312" pitchFamily="49" charset="-122"/>
              </a:rPr>
              <a:t>嵌入式系统在硬件资源、可靠性、安全性、温度湿度、软硬件可裁剪方面都有严格的要求。</a:t>
            </a:r>
            <a:endParaRPr lang="en-US" altLang="zh-CN" sz="2000" b="1">
              <a:latin typeface="楷体_GB2312" pitchFamily="49" charset="-122"/>
              <a:ea typeface="楷体_GB2312" pitchFamily="49" charset="-122"/>
            </a:endParaRPr>
          </a:p>
          <a:p>
            <a:pPr marL="0" indent="0" eaLnBrk="1" hangingPunct="1">
              <a:buFontTx/>
              <a:buNone/>
            </a:pPr>
            <a:r>
              <a:rPr lang="en-US" altLang="zh-CN" sz="2000" b="1">
                <a:latin typeface="楷体_GB2312" pitchFamily="49" charset="-122"/>
                <a:ea typeface="楷体_GB2312" pitchFamily="49" charset="-122"/>
              </a:rPr>
              <a:t>  </a:t>
            </a:r>
            <a:r>
              <a:rPr lang="en-US" altLang="zh-CN" sz="2000" b="1">
                <a:latin typeface="楷体_GB2312" pitchFamily="49" charset="-122"/>
                <a:ea typeface="楷体_GB2312" pitchFamily="49" charset="-122"/>
                <a:sym typeface="+mn-ea"/>
              </a:rPr>
              <a:t>  </a:t>
            </a:r>
            <a:r>
              <a:rPr lang="zh-CN" altLang="en-US" sz="2000" b="1">
                <a:latin typeface="楷体_GB2312" pitchFamily="49" charset="-122"/>
                <a:ea typeface="楷体_GB2312" pitchFamily="49" charset="-122"/>
                <a:sym typeface="+mn-ea"/>
              </a:rPr>
              <a:t>特点：</a:t>
            </a:r>
            <a:r>
              <a:rPr lang="en-US" altLang="zh-CN" sz="2000" b="1">
                <a:sym typeface="+mn-ea"/>
              </a:rPr>
              <a:t>1</a:t>
            </a:r>
            <a:r>
              <a:rPr lang="zh-CN" altLang="en-US" sz="2000" b="1">
                <a:sym typeface="+mn-ea"/>
              </a:rPr>
              <a:t>）系统内核小 ，</a:t>
            </a:r>
            <a:r>
              <a:rPr lang="en-US" altLang="zh-CN" sz="2000" b="1">
                <a:sym typeface="+mn-ea"/>
              </a:rPr>
              <a:t>2</a:t>
            </a:r>
            <a:r>
              <a:rPr lang="zh-CN" altLang="en-US" sz="2000" b="1">
                <a:sym typeface="+mn-ea"/>
              </a:rPr>
              <a:t>）专用性强，</a:t>
            </a:r>
            <a:r>
              <a:rPr lang="en-US" altLang="zh-CN" sz="2000" b="1">
                <a:sym typeface="+mn-ea"/>
              </a:rPr>
              <a:t>3</a:t>
            </a:r>
            <a:r>
              <a:rPr lang="zh-CN" altLang="en-US" sz="2000" b="1">
                <a:sym typeface="+mn-ea"/>
              </a:rPr>
              <a:t>）系统精简，</a:t>
            </a:r>
            <a:r>
              <a:rPr lang="en-US" altLang="zh-CN" sz="2000" b="1">
                <a:sym typeface="+mn-ea"/>
              </a:rPr>
              <a:t>4</a:t>
            </a:r>
            <a:r>
              <a:rPr lang="zh-CN" altLang="en-US" sz="2000" b="1">
                <a:sym typeface="+mn-ea"/>
              </a:rPr>
              <a:t>）多数为实时</a:t>
            </a:r>
            <a:r>
              <a:rPr lang="en-US" altLang="zh-CN" sz="2000" b="1">
                <a:sym typeface="+mn-ea"/>
              </a:rPr>
              <a:t>OS</a:t>
            </a:r>
            <a:r>
              <a:rPr lang="zh-CN" altLang="en-US" sz="2000" b="1">
                <a:sym typeface="+mn-ea"/>
              </a:rPr>
              <a:t>，</a:t>
            </a:r>
            <a:r>
              <a:rPr lang="en-US" altLang="zh-CN" sz="2000" b="1">
                <a:sym typeface="+mn-ea"/>
              </a:rPr>
              <a:t>5</a:t>
            </a:r>
            <a:r>
              <a:rPr lang="zh-CN" altLang="en-US" sz="2000" b="1">
                <a:sym typeface="+mn-ea"/>
              </a:rPr>
              <a:t>）多任务的操作系统，</a:t>
            </a:r>
            <a:r>
              <a:rPr lang="en-US" altLang="zh-CN" sz="2000" b="1">
                <a:sym typeface="+mn-ea"/>
              </a:rPr>
              <a:t>6</a:t>
            </a:r>
            <a:r>
              <a:rPr lang="zh-CN" altLang="en-US" sz="2000" b="1">
                <a:sym typeface="+mn-ea"/>
              </a:rPr>
              <a:t>）需要开发工具和环境 </a:t>
            </a:r>
            <a:endParaRPr lang="zh-CN" altLang="en-US" sz="2000" b="1">
              <a:solidFill>
                <a:schemeClr val="tx1"/>
              </a:solidFill>
              <a:latin typeface="楷体_GB2312" pitchFamily="49" charset="-122"/>
              <a:ea typeface="楷体_GB2312" pitchFamily="49" charset="-122"/>
            </a:endParaRPr>
          </a:p>
          <a:p>
            <a:pPr marL="0" indent="0" eaLnBrk="1" hangingPunct="1">
              <a:buFontTx/>
              <a:buNone/>
            </a:pPr>
            <a:endParaRPr lang="zh-CN" altLang="en-US" sz="2000" b="1">
              <a:solidFill>
                <a:schemeClr val="tx1"/>
              </a:solidFill>
              <a:latin typeface="楷体_GB2312" pitchFamily="49" charset="-122"/>
              <a:ea typeface="楷体_GB2312" pitchFamily="49" charset="-122"/>
            </a:endParaRPr>
          </a:p>
        </p:txBody>
      </p:sp>
      <p:sp>
        <p:nvSpPr>
          <p:cNvPr id="68614"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891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891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891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891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8918">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8918">
                                            <p:txEl>
                                              <p:pRg st="5" end="5"/>
                                            </p:txEl>
                                          </p:spTgt>
                                        </p:tgtEl>
                                        <p:attrNameLst>
                                          <p:attrName>style.visibility</p:attrName>
                                        </p:attrNameLst>
                                      </p:cBhvr>
                                      <p:to>
                                        <p:strVal val="visible"/>
                                      </p:to>
                                    </p:set>
                                    <p:anim calcmode="lin" valueType="num">
                                      <p:cBhvr additive="base">
                                        <p:cTn id="26" dur="500" fill="hold"/>
                                        <p:tgtEl>
                                          <p:spTgt spid="38918">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89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uiExpand="1"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CD65C26-7446-4066-A641-DD2ABB4E4AD2}" type="datetime5">
              <a:rPr lang="zh-CN" altLang="en-US" sz="1400"/>
              <a:t>2023/6/18</a:t>
            </a:fld>
            <a:endParaRPr lang="en-US" altLang="zh-CN" sz="1400"/>
          </a:p>
        </p:txBody>
      </p:sp>
      <p:sp>
        <p:nvSpPr>
          <p:cNvPr id="7065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171C0A4-0DBE-48E7-9B0B-399EBE8B5BA9}" type="slidenum">
              <a:rPr lang="en-US" altLang="zh-CN" sz="1400"/>
              <a:t>47</a:t>
            </a:fld>
            <a:endParaRPr lang="en-US" altLang="zh-CN" sz="1400"/>
          </a:p>
        </p:txBody>
      </p:sp>
      <p:sp>
        <p:nvSpPr>
          <p:cNvPr id="7066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1371600" y="1828800"/>
            <a:ext cx="6858000" cy="4114800"/>
          </a:xfrm>
        </p:spPr>
        <p:txBody>
          <a:bodyPr/>
          <a:lstStyle/>
          <a:p>
            <a:pPr marL="0" indent="0"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3600" b="1"/>
              <a:t>                 </a:t>
            </a:r>
          </a:p>
          <a:p>
            <a:pPr marL="0" indent="0" eaLnBrk="1" hangingPunct="1">
              <a:buFontTx/>
              <a:buNone/>
            </a:pPr>
            <a:r>
              <a:rPr lang="zh-CN" altLang="en-US" sz="2000" b="1"/>
              <a:t>        </a:t>
            </a:r>
            <a:r>
              <a:rPr lang="zh-CN" altLang="en-US" sz="2000" b="1">
                <a:solidFill>
                  <a:srgbClr val="0099FF"/>
                </a:solidFill>
              </a:rPr>
              <a:t>操作系统的分类</a:t>
            </a:r>
            <a:endParaRPr lang="zh-CN" altLang="en-US" sz="2000" b="1"/>
          </a:p>
          <a:p>
            <a:pPr marL="0" indent="0" eaLnBrk="1" hangingPunct="1">
              <a:buFontTx/>
              <a:buNone/>
            </a:pPr>
            <a:r>
              <a:rPr lang="zh-CN" altLang="en-US" sz="2000" b="1"/>
              <a:t>            </a:t>
            </a:r>
            <a:r>
              <a:rPr lang="en-US" altLang="zh-CN" sz="2000" b="1"/>
              <a:t>4.  </a:t>
            </a:r>
            <a:r>
              <a:rPr lang="zh-CN" altLang="en-US" sz="2000" b="1"/>
              <a:t>嵌入式操作系统</a:t>
            </a:r>
          </a:p>
          <a:p>
            <a:pPr marL="0" indent="0" eaLnBrk="1" hangingPunct="1">
              <a:buFontTx/>
              <a:buNone/>
            </a:pPr>
            <a:endParaRPr lang="en-US" altLang="zh-CN" sz="1200" b="1">
              <a:solidFill>
                <a:srgbClr val="CC0000"/>
              </a:solidFill>
              <a:latin typeface="楷体_GB2312" pitchFamily="49" charset="-122"/>
              <a:ea typeface="楷体_GB2312" pitchFamily="49" charset="-122"/>
            </a:endParaRPr>
          </a:p>
          <a:p>
            <a:pPr marL="0" indent="0" eaLnBrk="1" hangingPunct="1">
              <a:buFontTx/>
              <a:buNone/>
            </a:pPr>
            <a:r>
              <a:rPr lang="en-US" altLang="zh-CN" sz="2000" b="1">
                <a:latin typeface="楷体_GB2312" pitchFamily="49" charset="-122"/>
                <a:ea typeface="楷体_GB2312" pitchFamily="49" charset="-122"/>
              </a:rPr>
              <a:t>    Android/</a:t>
            </a:r>
            <a:r>
              <a:rPr lang="zh-CN" altLang="en-US" sz="2000" b="1">
                <a:latin typeface="楷体_GB2312" pitchFamily="49" charset="-122"/>
                <a:ea typeface="楷体_GB2312" pitchFamily="49" charset="-122"/>
              </a:rPr>
              <a:t>鸿蒙是一种基于（兼容）</a:t>
            </a:r>
            <a:r>
              <a:rPr lang="en-US" altLang="zh-CN" sz="2000" b="1">
                <a:latin typeface="楷体_GB2312" pitchFamily="49" charset="-122"/>
                <a:ea typeface="楷体_GB2312" pitchFamily="49" charset="-122"/>
              </a:rPr>
              <a:t>Linux</a:t>
            </a:r>
            <a:r>
              <a:rPr lang="zh-CN" altLang="en-US" sz="2000" b="1">
                <a:latin typeface="楷体_GB2312" pitchFamily="49" charset="-122"/>
                <a:ea typeface="楷体_GB2312" pitchFamily="49" charset="-122"/>
              </a:rPr>
              <a:t>的自由及开放源代码的嵌入式操作系统，主要使用于移动设备，如智能手机和平板电脑，由</a:t>
            </a:r>
            <a:r>
              <a:rPr lang="en-US" altLang="zh-CN" sz="2000" b="1">
                <a:latin typeface="楷体_GB2312" pitchFamily="49" charset="-122"/>
                <a:ea typeface="楷体_GB2312" pitchFamily="49" charset="-122"/>
              </a:rPr>
              <a:t>Google</a:t>
            </a:r>
            <a:r>
              <a:rPr lang="zh-CN" altLang="en-US" sz="2000" b="1">
                <a:latin typeface="楷体_GB2312" pitchFamily="49" charset="-122"/>
                <a:ea typeface="楷体_GB2312" pitchFamily="49" charset="-122"/>
              </a:rPr>
              <a:t>公司和开放手机联盟领导及开发。</a:t>
            </a:r>
            <a:endParaRPr lang="en-US" altLang="zh-CN" sz="2000" b="1">
              <a:latin typeface="楷体_GB2312" pitchFamily="49" charset="-122"/>
              <a:ea typeface="楷体_GB2312" pitchFamily="49" charset="-122"/>
            </a:endParaRPr>
          </a:p>
          <a:p>
            <a:pPr marL="0" indent="0" eaLnBrk="1" hangingPunct="1">
              <a:buFontTx/>
              <a:buNone/>
            </a:pPr>
            <a:r>
              <a:rPr lang="en-US" altLang="zh-CN" sz="2000" b="1">
                <a:solidFill>
                  <a:srgbClr val="CC0000"/>
                </a:solidFill>
                <a:latin typeface="楷体_GB2312" pitchFamily="49" charset="-122"/>
                <a:ea typeface="楷体_GB2312" pitchFamily="49" charset="-122"/>
              </a:rPr>
              <a:t>    Windows CE</a:t>
            </a:r>
            <a:r>
              <a:rPr lang="zh-CN" altLang="en-US" sz="2000" b="1">
                <a:latin typeface="楷体_GB2312" pitchFamily="49" charset="-122"/>
                <a:ea typeface="楷体_GB2312" pitchFamily="49" charset="-122"/>
              </a:rPr>
              <a:t>是微软开发的，用于通信、娱乐和移动式计算设备的操作系统</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平台</a:t>
            </a: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，它是微软</a:t>
            </a:r>
            <a:r>
              <a:rPr lang="zh-CN" altLang="en-US" sz="2000" b="1">
                <a:ea typeface="楷体_GB2312" pitchFamily="49" charset="-122"/>
              </a:rPr>
              <a:t>“</a:t>
            </a:r>
            <a:r>
              <a:rPr lang="zh-CN" altLang="en-US" sz="2000" b="1">
                <a:latin typeface="楷体_GB2312" pitchFamily="49" charset="-122"/>
                <a:ea typeface="楷体_GB2312" pitchFamily="49" charset="-122"/>
              </a:rPr>
              <a:t>维纳斯</a:t>
            </a:r>
            <a:r>
              <a:rPr lang="zh-CN" altLang="en-US" sz="2000" b="1">
                <a:ea typeface="楷体_GB2312" pitchFamily="49" charset="-122"/>
              </a:rPr>
              <a:t>”</a:t>
            </a:r>
            <a:r>
              <a:rPr lang="zh-CN" altLang="en-US" sz="2000" b="1">
                <a:latin typeface="楷体_GB2312" pitchFamily="49" charset="-122"/>
                <a:ea typeface="楷体_GB2312" pitchFamily="49" charset="-122"/>
              </a:rPr>
              <a:t> 计划的核心。</a:t>
            </a:r>
            <a:r>
              <a:rPr lang="en-US" altLang="zh-CN" sz="2000" b="1">
                <a:latin typeface="楷体_GB2312" pitchFamily="49" charset="-122"/>
                <a:ea typeface="楷体_GB2312" pitchFamily="49" charset="-122"/>
              </a:rPr>
              <a:t>CE</a:t>
            </a:r>
            <a:r>
              <a:rPr lang="zh-CN" altLang="en-US" sz="2000" b="1">
                <a:latin typeface="楷体_GB2312" pitchFamily="49" charset="-122"/>
                <a:ea typeface="楷体_GB2312" pitchFamily="49" charset="-122"/>
              </a:rPr>
              <a:t>是具有开放性的</a:t>
            </a:r>
            <a:r>
              <a:rPr lang="en-US" altLang="zh-CN" sz="2000" b="1">
                <a:latin typeface="楷体_GB2312" pitchFamily="49" charset="-122"/>
                <a:ea typeface="楷体_GB2312" pitchFamily="49" charset="-122"/>
              </a:rPr>
              <a:t>32</a:t>
            </a:r>
            <a:r>
              <a:rPr lang="zh-CN" altLang="en-US" sz="2000" b="1">
                <a:latin typeface="楷体_GB2312" pitchFamily="49" charset="-122"/>
                <a:ea typeface="楷体_GB2312" pitchFamily="49" charset="-122"/>
              </a:rPr>
              <a:t>位多任务嵌入式操作系统</a:t>
            </a:r>
            <a:endParaRPr lang="en-US" altLang="zh-CN" sz="2000" b="1">
              <a:latin typeface="楷体_GB2312" pitchFamily="49" charset="-122"/>
              <a:ea typeface="楷体_GB2312" pitchFamily="49" charset="-122"/>
            </a:endParaRPr>
          </a:p>
          <a:p>
            <a:pPr marL="0" indent="0" eaLnBrk="1" hangingPunct="1">
              <a:buFontTx/>
              <a:buNone/>
            </a:pPr>
            <a:endParaRPr lang="zh-CN" altLang="en-US" sz="2200" b="1">
              <a:latin typeface="楷体_GB2312" pitchFamily="49" charset="-122"/>
              <a:ea typeface="楷体_GB2312" pitchFamily="49" charset="-122"/>
            </a:endParaRPr>
          </a:p>
          <a:p>
            <a:pPr marL="0" indent="0" algn="just" eaLnBrk="1" hangingPunct="1"/>
            <a:endParaRPr lang="en-US" altLang="zh-CN" sz="2400" b="1">
              <a:latin typeface="楷体_GB2312" pitchFamily="49" charset="-122"/>
              <a:ea typeface="楷体_GB2312" pitchFamily="49" charset="-122"/>
            </a:endParaRPr>
          </a:p>
        </p:txBody>
      </p:sp>
      <p:sp>
        <p:nvSpPr>
          <p:cNvPr id="70662"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TextBox 1"/>
          <p:cNvSpPr txBox="1">
            <a:spLocks noChangeArrowheads="1"/>
          </p:cNvSpPr>
          <p:nvPr/>
        </p:nvSpPr>
        <p:spPr bwMode="auto">
          <a:xfrm>
            <a:off x="2132330" y="5645150"/>
            <a:ext cx="51765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rPr>
              <a:t>举两个其他嵌入式操作系统的例子</a:t>
            </a:r>
            <a:r>
              <a:rPr lang="en-US" altLang="zh-CN" sz="2400">
                <a:solidFill>
                  <a:srgbClr val="FF0000"/>
                </a:solidFill>
              </a:rPr>
              <a:t>UCOS</a:t>
            </a:r>
            <a:r>
              <a:rPr lang="zh-CN" altLang="en-US" sz="2400">
                <a:solidFill>
                  <a:srgbClr val="FF0000"/>
                </a:solidFill>
              </a:rPr>
              <a:t>，</a:t>
            </a:r>
            <a:r>
              <a:rPr lang="en-US" altLang="zh-CN" sz="2400">
                <a:solidFill>
                  <a:srgbClr val="FF0000"/>
                </a:solidFill>
              </a:rPr>
              <a:t>QNX</a:t>
            </a:r>
            <a:r>
              <a:rPr lang="zh-CN" altLang="en-US" sz="2400">
                <a:solidFill>
                  <a:srgbClr val="FF0000"/>
                </a:solidFill>
              </a:rPr>
              <a:t>，</a:t>
            </a:r>
            <a:r>
              <a:rPr lang="en-US" altLang="zh-CN" sz="2400">
                <a:solidFill>
                  <a:srgbClr val="FF0000"/>
                </a:solidFill>
              </a:rPr>
              <a:t>FreeRTOS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891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891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8918">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891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advAuto="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B1A3D7E-00ED-4C2B-AF6C-01D8AFD3199A}" type="datetime5">
              <a:rPr lang="zh-CN" altLang="en-US" sz="1400"/>
              <a:t>2023/6/18</a:t>
            </a:fld>
            <a:endParaRPr lang="en-US" altLang="zh-CN" sz="1400"/>
          </a:p>
        </p:txBody>
      </p:sp>
      <p:sp>
        <p:nvSpPr>
          <p:cNvPr id="7168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F01A1EB-F02A-4E00-B437-90B9FE733506}" type="slidenum">
              <a:rPr lang="en-US" altLang="zh-CN" sz="1400"/>
              <a:t>48</a:t>
            </a:fld>
            <a:endParaRPr lang="en-US" altLang="zh-CN" sz="1400"/>
          </a:p>
        </p:txBody>
      </p:sp>
      <p:sp>
        <p:nvSpPr>
          <p:cNvPr id="7168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1371600" y="1828800"/>
            <a:ext cx="6858000" cy="4114800"/>
          </a:xfrm>
        </p:spPr>
        <p:txBody>
          <a:bodyPr/>
          <a:lstStyle/>
          <a:p>
            <a:pPr marL="0" indent="0" eaLnBrk="1" hangingPunct="1">
              <a:buFontTx/>
              <a:buNone/>
            </a:pPr>
            <a:r>
              <a:rPr lang="en-US" altLang="zh-CN" sz="2400" b="1">
                <a:solidFill>
                  <a:srgbClr val="CC0000"/>
                </a:solidFill>
              </a:rPr>
              <a:t>1.3.1 </a:t>
            </a:r>
            <a:r>
              <a:rPr lang="zh-CN" altLang="en-US" sz="2400" b="1">
                <a:solidFill>
                  <a:srgbClr val="CC0000"/>
                </a:solidFill>
              </a:rPr>
              <a:t>操作系统的发展</a:t>
            </a:r>
            <a:r>
              <a:rPr lang="zh-CN" altLang="en-US" sz="3600" b="1"/>
              <a:t>                 </a:t>
            </a:r>
          </a:p>
          <a:p>
            <a:pPr marL="0" indent="0" eaLnBrk="1" hangingPunct="1">
              <a:buFontTx/>
              <a:buNone/>
            </a:pPr>
            <a:r>
              <a:rPr lang="zh-CN" altLang="en-US" sz="2000" b="1">
                <a:solidFill>
                  <a:srgbClr val="0099FF"/>
                </a:solidFill>
              </a:rPr>
              <a:t>操作系统的分类</a:t>
            </a:r>
            <a:endParaRPr lang="zh-CN" altLang="en-US" sz="2000" b="1"/>
          </a:p>
          <a:p>
            <a:pPr marL="0" indent="0" eaLnBrk="1" hangingPunct="1">
              <a:buFontTx/>
              <a:buNone/>
            </a:pPr>
            <a:r>
              <a:rPr lang="zh-CN" altLang="en-US" sz="2000" b="1"/>
              <a:t> </a:t>
            </a:r>
            <a:r>
              <a:rPr lang="en-US" altLang="zh-CN" sz="2000" b="1"/>
              <a:t>5.  </a:t>
            </a:r>
            <a:r>
              <a:rPr lang="zh-CN" altLang="en-US" sz="2000" b="1"/>
              <a:t>个人计算机操作系统</a:t>
            </a:r>
            <a:endParaRPr lang="en-US" altLang="zh-CN" sz="2000" b="1"/>
          </a:p>
          <a:p>
            <a:pPr marL="0" indent="0" eaLnBrk="1" hangingPunct="1">
              <a:buFontTx/>
              <a:buNone/>
            </a:pPr>
            <a:endParaRPr lang="en-US" altLang="zh-CN" sz="2000" b="1">
              <a:solidFill>
                <a:srgbClr val="CC0000"/>
              </a:solidFill>
              <a:latin typeface="楷体_GB2312" pitchFamily="49" charset="-122"/>
              <a:ea typeface="楷体_GB2312" pitchFamily="49" charset="-122"/>
            </a:endParaRPr>
          </a:p>
          <a:p>
            <a:pPr marL="0" indent="0" eaLnBrk="1" hangingPunct="1">
              <a:buFontTx/>
              <a:buNone/>
            </a:pPr>
            <a:r>
              <a:rPr lang="zh-CN" altLang="en-US" sz="2000" b="1">
                <a:solidFill>
                  <a:srgbClr val="CC0000"/>
                </a:solidFill>
                <a:latin typeface="楷体_GB2312" pitchFamily="49" charset="-122"/>
                <a:ea typeface="楷体_GB2312" pitchFamily="49" charset="-122"/>
              </a:rPr>
              <a:t>良好图形用户界面，</a:t>
            </a:r>
            <a:endParaRPr lang="en-US" altLang="zh-CN" sz="2000" b="1">
              <a:solidFill>
                <a:srgbClr val="CC0000"/>
              </a:solidFill>
              <a:latin typeface="楷体_GB2312" pitchFamily="49" charset="-122"/>
              <a:ea typeface="楷体_GB2312" pitchFamily="49" charset="-122"/>
            </a:endParaRPr>
          </a:p>
          <a:p>
            <a:pPr marL="0" indent="0" eaLnBrk="1" hangingPunct="1">
              <a:buFontTx/>
              <a:buNone/>
            </a:pPr>
            <a:r>
              <a:rPr lang="zh-CN" altLang="en-US" sz="2000" b="1">
                <a:solidFill>
                  <a:srgbClr val="CC0000"/>
                </a:solidFill>
                <a:latin typeface="楷体_GB2312" pitchFamily="49" charset="-122"/>
                <a:ea typeface="楷体_GB2312" pitchFamily="49" charset="-122"/>
              </a:rPr>
              <a:t>广泛的</a:t>
            </a:r>
            <a:r>
              <a:rPr lang="en-US" altLang="zh-CN" sz="2000" b="1">
                <a:solidFill>
                  <a:srgbClr val="CC0000"/>
                </a:solidFill>
                <a:latin typeface="楷体_GB2312" pitchFamily="49" charset="-122"/>
                <a:ea typeface="楷体_GB2312" pitchFamily="49" charset="-122"/>
              </a:rPr>
              <a:t>IO</a:t>
            </a:r>
            <a:r>
              <a:rPr lang="zh-CN" altLang="en-US" sz="2000" b="1">
                <a:solidFill>
                  <a:srgbClr val="CC0000"/>
                </a:solidFill>
                <a:latin typeface="楷体_GB2312" pitchFamily="49" charset="-122"/>
                <a:ea typeface="楷体_GB2312" pitchFamily="49" charset="-122"/>
              </a:rPr>
              <a:t>设备支持</a:t>
            </a:r>
            <a:endParaRPr lang="en-US" altLang="zh-CN" sz="2000" b="1">
              <a:solidFill>
                <a:srgbClr val="CC0000"/>
              </a:solidFill>
              <a:latin typeface="楷体_GB2312" pitchFamily="49" charset="-122"/>
              <a:ea typeface="楷体_GB2312" pitchFamily="49" charset="-122"/>
            </a:endParaRPr>
          </a:p>
          <a:p>
            <a:pPr marL="0" indent="0" eaLnBrk="1" hangingPunct="1">
              <a:buFontTx/>
              <a:buNone/>
            </a:pPr>
            <a:endParaRPr lang="en-US" altLang="zh-CN" sz="1200" b="1">
              <a:solidFill>
                <a:srgbClr val="CC0000"/>
              </a:solidFill>
              <a:latin typeface="楷体_GB2312" pitchFamily="49" charset="-122"/>
              <a:ea typeface="楷体_GB2312" pitchFamily="49" charset="-122"/>
            </a:endParaRPr>
          </a:p>
          <a:p>
            <a:pPr marL="0" indent="0" eaLnBrk="1" hangingPunct="1">
              <a:buFontTx/>
              <a:buNone/>
            </a:pPr>
            <a:r>
              <a:rPr lang="en-US" altLang="zh-CN" sz="2000" b="1">
                <a:latin typeface="楷体_GB2312" pitchFamily="49" charset="-122"/>
                <a:ea typeface="楷体_GB2312" pitchFamily="49" charset="-122"/>
              </a:rPr>
              <a:t>    </a:t>
            </a:r>
            <a:endParaRPr lang="zh-CN" altLang="en-US" sz="2200" b="1">
              <a:latin typeface="楷体_GB2312" pitchFamily="49" charset="-122"/>
              <a:ea typeface="楷体_GB2312" pitchFamily="49" charset="-122"/>
            </a:endParaRPr>
          </a:p>
          <a:p>
            <a:pPr marL="0" indent="0" algn="just" eaLnBrk="1" hangingPunct="1"/>
            <a:endParaRPr lang="en-US" altLang="zh-CN" sz="2400" b="1">
              <a:latin typeface="楷体_GB2312" pitchFamily="49" charset="-122"/>
              <a:ea typeface="楷体_GB2312" pitchFamily="49" charset="-122"/>
            </a:endParaRPr>
          </a:p>
        </p:txBody>
      </p:sp>
      <p:sp>
        <p:nvSpPr>
          <p:cNvPr id="71686"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71687" name="Freeform 4"/>
          <p:cNvSpPr/>
          <p:nvPr/>
        </p:nvSpPr>
        <p:spPr bwMode="auto">
          <a:xfrm>
            <a:off x="5789613" y="1727200"/>
            <a:ext cx="1600200" cy="2655888"/>
          </a:xfrm>
          <a:custGeom>
            <a:avLst/>
            <a:gdLst>
              <a:gd name="T0" fmla="*/ 2147483646 w 1470"/>
              <a:gd name="T1" fmla="*/ 2147483646 h 2346"/>
              <a:gd name="T2" fmla="*/ 2147483646 w 1470"/>
              <a:gd name="T3" fmla="*/ 2147483646 h 2346"/>
              <a:gd name="T4" fmla="*/ 2147483646 w 1470"/>
              <a:gd name="T5" fmla="*/ 2147483646 h 2346"/>
              <a:gd name="T6" fmla="*/ 2147483646 w 1470"/>
              <a:gd name="T7" fmla="*/ 2147483646 h 2346"/>
              <a:gd name="T8" fmla="*/ 2147483646 w 1470"/>
              <a:gd name="T9" fmla="*/ 2147483646 h 2346"/>
              <a:gd name="T10" fmla="*/ 2147483646 w 1470"/>
              <a:gd name="T11" fmla="*/ 2147483646 h 2346"/>
              <a:gd name="T12" fmla="*/ 2147483646 w 1470"/>
              <a:gd name="T13" fmla="*/ 2147483646 h 2346"/>
              <a:gd name="T14" fmla="*/ 2147483646 w 1470"/>
              <a:gd name="T15" fmla="*/ 2147483646 h 2346"/>
              <a:gd name="T16" fmla="*/ 2147483646 w 1470"/>
              <a:gd name="T17" fmla="*/ 2147483646 h 2346"/>
              <a:gd name="T18" fmla="*/ 2147483646 w 1470"/>
              <a:gd name="T19" fmla="*/ 2147483646 h 2346"/>
              <a:gd name="T20" fmla="*/ 2147483646 w 1470"/>
              <a:gd name="T21" fmla="*/ 2147483646 h 2346"/>
              <a:gd name="T22" fmla="*/ 2147483646 w 1470"/>
              <a:gd name="T23" fmla="*/ 2147483646 h 2346"/>
              <a:gd name="T24" fmla="*/ 2147483646 w 1470"/>
              <a:gd name="T25" fmla="*/ 2147483646 h 2346"/>
              <a:gd name="T26" fmla="*/ 2147483646 w 1470"/>
              <a:gd name="T27" fmla="*/ 2147483646 h 2346"/>
              <a:gd name="T28" fmla="*/ 2147483646 w 1470"/>
              <a:gd name="T29" fmla="*/ 2147483646 h 2346"/>
              <a:gd name="T30" fmla="*/ 2147483646 w 1470"/>
              <a:gd name="T31" fmla="*/ 2147483646 h 2346"/>
              <a:gd name="T32" fmla="*/ 2147483646 w 1470"/>
              <a:gd name="T33" fmla="*/ 2147483646 h 2346"/>
              <a:gd name="T34" fmla="*/ 2147483646 w 1470"/>
              <a:gd name="T35" fmla="*/ 2147483646 h 2346"/>
              <a:gd name="T36" fmla="*/ 2147483646 w 1470"/>
              <a:gd name="T37" fmla="*/ 2147483646 h 2346"/>
              <a:gd name="T38" fmla="*/ 2147483646 w 1470"/>
              <a:gd name="T39" fmla="*/ 2147483646 h 2346"/>
              <a:gd name="T40" fmla="*/ 2147483646 w 1470"/>
              <a:gd name="T41" fmla="*/ 2147483646 h 2346"/>
              <a:gd name="T42" fmla="*/ 2147483646 w 1470"/>
              <a:gd name="T43" fmla="*/ 2147483646 h 2346"/>
              <a:gd name="T44" fmla="*/ 2147483646 w 1470"/>
              <a:gd name="T45" fmla="*/ 2147483646 h 2346"/>
              <a:gd name="T46" fmla="*/ 2147483646 w 1470"/>
              <a:gd name="T47" fmla="*/ 2147483646 h 2346"/>
              <a:gd name="T48" fmla="*/ 2147483646 w 1470"/>
              <a:gd name="T49" fmla="*/ 2147483646 h 2346"/>
              <a:gd name="T50" fmla="*/ 2147483646 w 1470"/>
              <a:gd name="T51" fmla="*/ 2147483646 h 2346"/>
              <a:gd name="T52" fmla="*/ 2147483646 w 1470"/>
              <a:gd name="T53" fmla="*/ 2147483646 h 2346"/>
              <a:gd name="T54" fmla="*/ 2147483646 w 1470"/>
              <a:gd name="T55" fmla="*/ 2147483646 h 2346"/>
              <a:gd name="T56" fmla="*/ 2147483646 w 1470"/>
              <a:gd name="T57" fmla="*/ 2147483646 h 2346"/>
              <a:gd name="T58" fmla="*/ 2147483646 w 1470"/>
              <a:gd name="T59" fmla="*/ 2147483646 h 2346"/>
              <a:gd name="T60" fmla="*/ 2147483646 w 1470"/>
              <a:gd name="T61" fmla="*/ 2147483646 h 2346"/>
              <a:gd name="T62" fmla="*/ 2147483646 w 1470"/>
              <a:gd name="T63" fmla="*/ 2147483646 h 2346"/>
              <a:gd name="T64" fmla="*/ 2147483646 w 1470"/>
              <a:gd name="T65" fmla="*/ 2147483646 h 2346"/>
              <a:gd name="T66" fmla="*/ 2147483646 w 1470"/>
              <a:gd name="T67" fmla="*/ 2147483646 h 2346"/>
              <a:gd name="T68" fmla="*/ 2147483646 w 1470"/>
              <a:gd name="T69" fmla="*/ 2147483646 h 2346"/>
              <a:gd name="T70" fmla="*/ 2147483646 w 1470"/>
              <a:gd name="T71" fmla="*/ 2147483646 h 2346"/>
              <a:gd name="T72" fmla="*/ 2147483646 w 1470"/>
              <a:gd name="T73" fmla="*/ 2147483646 h 2346"/>
              <a:gd name="T74" fmla="*/ 2147483646 w 1470"/>
              <a:gd name="T75" fmla="*/ 2147483646 h 2346"/>
              <a:gd name="T76" fmla="*/ 2147483646 w 1470"/>
              <a:gd name="T77" fmla="*/ 2147483646 h 2346"/>
              <a:gd name="T78" fmla="*/ 2147483646 w 1470"/>
              <a:gd name="T79" fmla="*/ 2147483646 h 2346"/>
              <a:gd name="T80" fmla="*/ 2147483646 w 1470"/>
              <a:gd name="T81" fmla="*/ 2147483646 h 2346"/>
              <a:gd name="T82" fmla="*/ 2147483646 w 1470"/>
              <a:gd name="T83" fmla="*/ 2147483646 h 2346"/>
              <a:gd name="T84" fmla="*/ 2147483646 w 1470"/>
              <a:gd name="T85" fmla="*/ 2147483646 h 2346"/>
              <a:gd name="T86" fmla="*/ 2147483646 w 1470"/>
              <a:gd name="T87" fmla="*/ 2147483646 h 2346"/>
              <a:gd name="T88" fmla="*/ 2147483646 w 1470"/>
              <a:gd name="T89" fmla="*/ 2147483646 h 2346"/>
              <a:gd name="T90" fmla="*/ 2147483646 w 1470"/>
              <a:gd name="T91" fmla="*/ 2147483646 h 2346"/>
              <a:gd name="T92" fmla="*/ 2147483646 w 1470"/>
              <a:gd name="T93" fmla="*/ 2147483646 h 2346"/>
              <a:gd name="T94" fmla="*/ 2147483646 w 1470"/>
              <a:gd name="T95" fmla="*/ 2147483646 h 2346"/>
              <a:gd name="T96" fmla="*/ 2147483646 w 1470"/>
              <a:gd name="T97" fmla="*/ 2147483646 h 2346"/>
              <a:gd name="T98" fmla="*/ 2147483646 w 1470"/>
              <a:gd name="T99" fmla="*/ 2147483646 h 2346"/>
              <a:gd name="T100" fmla="*/ 2147483646 w 1470"/>
              <a:gd name="T101" fmla="*/ 2147483646 h 2346"/>
              <a:gd name="T102" fmla="*/ 2147483646 w 1470"/>
              <a:gd name="T103" fmla="*/ 2147483646 h 23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0"/>
              <a:gd name="T157" fmla="*/ 0 h 2346"/>
              <a:gd name="T158" fmla="*/ 1470 w 1470"/>
              <a:gd name="T159" fmla="*/ 2346 h 23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gradFill rotWithShape="1">
            <a:gsLst>
              <a:gs pos="0">
                <a:srgbClr val="53B749"/>
              </a:gs>
              <a:gs pos="100000">
                <a:srgbClr val="265522"/>
              </a:gs>
            </a:gsLst>
            <a:lin ang="5400000" scaled="1"/>
          </a:gradFill>
          <a:ln w="38100" cmpd="sng">
            <a:solidFill>
              <a:srgbClr val="FFFFFF"/>
            </a:solidFill>
            <a:round/>
          </a:ln>
          <a:effectLst>
            <a:outerShdw dist="135003" dir="2928844" algn="ctr" rotWithShape="0">
              <a:srgbClr val="000000">
                <a:alpha val="50000"/>
              </a:srgbClr>
            </a:outerShdw>
          </a:effectLst>
        </p:spPr>
        <p:txBody>
          <a:bodyPr/>
          <a:lstStyle/>
          <a:p>
            <a:endParaRPr lang="zh-CN" altLang="en-US"/>
          </a:p>
        </p:txBody>
      </p:sp>
      <p:sp>
        <p:nvSpPr>
          <p:cNvPr id="71688" name="Freeform 5"/>
          <p:cNvSpPr/>
          <p:nvPr/>
        </p:nvSpPr>
        <p:spPr bwMode="auto">
          <a:xfrm rot="575181">
            <a:off x="4113213" y="2946400"/>
            <a:ext cx="2776537" cy="1466850"/>
          </a:xfrm>
          <a:custGeom>
            <a:avLst/>
            <a:gdLst>
              <a:gd name="T0" fmla="*/ 2147483646 w 2032"/>
              <a:gd name="T1" fmla="*/ 2147483646 h 1536"/>
              <a:gd name="T2" fmla="*/ 2147483646 w 2032"/>
              <a:gd name="T3" fmla="*/ 2147483646 h 1536"/>
              <a:gd name="T4" fmla="*/ 2147483646 w 2032"/>
              <a:gd name="T5" fmla="*/ 2147483646 h 1536"/>
              <a:gd name="T6" fmla="*/ 2147483646 w 2032"/>
              <a:gd name="T7" fmla="*/ 2147483646 h 1536"/>
              <a:gd name="T8" fmla="*/ 2147483646 w 2032"/>
              <a:gd name="T9" fmla="*/ 2147483646 h 1536"/>
              <a:gd name="T10" fmla="*/ 2147483646 w 2032"/>
              <a:gd name="T11" fmla="*/ 2147483646 h 1536"/>
              <a:gd name="T12" fmla="*/ 2147483646 w 2032"/>
              <a:gd name="T13" fmla="*/ 2147483646 h 1536"/>
              <a:gd name="T14" fmla="*/ 2147483646 w 2032"/>
              <a:gd name="T15" fmla="*/ 2147483646 h 1536"/>
              <a:gd name="T16" fmla="*/ 2147483646 w 2032"/>
              <a:gd name="T17" fmla="*/ 2147483646 h 1536"/>
              <a:gd name="T18" fmla="*/ 2147483646 w 2032"/>
              <a:gd name="T19" fmla="*/ 2147483646 h 1536"/>
              <a:gd name="T20" fmla="*/ 2147483646 w 2032"/>
              <a:gd name="T21" fmla="*/ 2147483646 h 1536"/>
              <a:gd name="T22" fmla="*/ 2147483646 w 2032"/>
              <a:gd name="T23" fmla="*/ 2147483646 h 1536"/>
              <a:gd name="T24" fmla="*/ 2147483646 w 2032"/>
              <a:gd name="T25" fmla="*/ 2147483646 h 1536"/>
              <a:gd name="T26" fmla="*/ 2147483646 w 2032"/>
              <a:gd name="T27" fmla="*/ 2147483646 h 1536"/>
              <a:gd name="T28" fmla="*/ 2147483646 w 2032"/>
              <a:gd name="T29" fmla="*/ 2147483646 h 1536"/>
              <a:gd name="T30" fmla="*/ 2147483646 w 2032"/>
              <a:gd name="T31" fmla="*/ 2147483646 h 1536"/>
              <a:gd name="T32" fmla="*/ 2147483646 w 2032"/>
              <a:gd name="T33" fmla="*/ 2147483646 h 1536"/>
              <a:gd name="T34" fmla="*/ 2147483646 w 2032"/>
              <a:gd name="T35" fmla="*/ 2147483646 h 1536"/>
              <a:gd name="T36" fmla="*/ 2147483646 w 2032"/>
              <a:gd name="T37" fmla="*/ 2147483646 h 1536"/>
              <a:gd name="T38" fmla="*/ 2147483646 w 2032"/>
              <a:gd name="T39" fmla="*/ 2147483646 h 1536"/>
              <a:gd name="T40" fmla="*/ 2147483646 w 2032"/>
              <a:gd name="T41" fmla="*/ 2147483646 h 1536"/>
              <a:gd name="T42" fmla="*/ 2147483646 w 2032"/>
              <a:gd name="T43" fmla="*/ 2147483646 h 1536"/>
              <a:gd name="T44" fmla="*/ 2147483646 w 2032"/>
              <a:gd name="T45" fmla="*/ 2147483646 h 1536"/>
              <a:gd name="T46" fmla="*/ 2147483646 w 2032"/>
              <a:gd name="T47" fmla="*/ 2147483646 h 1536"/>
              <a:gd name="T48" fmla="*/ 2147483646 w 2032"/>
              <a:gd name="T49" fmla="*/ 2147483646 h 1536"/>
              <a:gd name="T50" fmla="*/ 2147483646 w 2032"/>
              <a:gd name="T51" fmla="*/ 2147483646 h 1536"/>
              <a:gd name="T52" fmla="*/ 2147483646 w 2032"/>
              <a:gd name="T53" fmla="*/ 2147483646 h 1536"/>
              <a:gd name="T54" fmla="*/ 2147483646 w 2032"/>
              <a:gd name="T55" fmla="*/ 2147483646 h 1536"/>
              <a:gd name="T56" fmla="*/ 2147483646 w 2032"/>
              <a:gd name="T57" fmla="*/ 2147483646 h 1536"/>
              <a:gd name="T58" fmla="*/ 2147483646 w 2032"/>
              <a:gd name="T59" fmla="*/ 2147483646 h 1536"/>
              <a:gd name="T60" fmla="*/ 2147483646 w 2032"/>
              <a:gd name="T61" fmla="*/ 2147483646 h 1536"/>
              <a:gd name="T62" fmla="*/ 2147483646 w 2032"/>
              <a:gd name="T63" fmla="*/ 2147483646 h 1536"/>
              <a:gd name="T64" fmla="*/ 2147483646 w 2032"/>
              <a:gd name="T65" fmla="*/ 2147483646 h 1536"/>
              <a:gd name="T66" fmla="*/ 2147483646 w 2032"/>
              <a:gd name="T67" fmla="*/ 2147483646 h 1536"/>
              <a:gd name="T68" fmla="*/ 2147483646 w 2032"/>
              <a:gd name="T69" fmla="*/ 2147483646 h 1536"/>
              <a:gd name="T70" fmla="*/ 2147483646 w 2032"/>
              <a:gd name="T71" fmla="*/ 2147483646 h 1536"/>
              <a:gd name="T72" fmla="*/ 0 w 2032"/>
              <a:gd name="T73" fmla="*/ 2147483646 h 1536"/>
              <a:gd name="T74" fmla="*/ 2147483646 w 2032"/>
              <a:gd name="T75" fmla="*/ 2147483646 h 1536"/>
              <a:gd name="T76" fmla="*/ 2147483646 w 2032"/>
              <a:gd name="T77" fmla="*/ 2147483646 h 1536"/>
              <a:gd name="T78" fmla="*/ 2147483646 w 2032"/>
              <a:gd name="T79" fmla="*/ 2147483646 h 1536"/>
              <a:gd name="T80" fmla="*/ 2147483646 w 2032"/>
              <a:gd name="T81" fmla="*/ 2147483646 h 1536"/>
              <a:gd name="T82" fmla="*/ 2147483646 w 2032"/>
              <a:gd name="T83" fmla="*/ 2147483646 h 1536"/>
              <a:gd name="T84" fmla="*/ 2147483646 w 2032"/>
              <a:gd name="T85" fmla="*/ 2147483646 h 1536"/>
              <a:gd name="T86" fmla="*/ 2147483646 w 2032"/>
              <a:gd name="T87" fmla="*/ 2147483646 h 1536"/>
              <a:gd name="T88" fmla="*/ 2147483646 w 2032"/>
              <a:gd name="T89" fmla="*/ 2147483646 h 1536"/>
              <a:gd name="T90" fmla="*/ 2147483646 w 2032"/>
              <a:gd name="T91" fmla="*/ 0 h 1536"/>
              <a:gd name="T92" fmla="*/ 2147483646 w 2032"/>
              <a:gd name="T93" fmla="*/ 2147483646 h 1536"/>
              <a:gd name="T94" fmla="*/ 2147483646 w 2032"/>
              <a:gd name="T95" fmla="*/ 2147483646 h 1536"/>
              <a:gd name="T96" fmla="*/ 2147483646 w 2032"/>
              <a:gd name="T97" fmla="*/ 2147483646 h 1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32"/>
              <a:gd name="T148" fmla="*/ 0 h 1536"/>
              <a:gd name="T149" fmla="*/ 2032 w 2032"/>
              <a:gd name="T150" fmla="*/ 1536 h 1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32" h="1536">
                <a:moveTo>
                  <a:pt x="1383" y="131"/>
                </a:moveTo>
                <a:lnTo>
                  <a:pt x="1451" y="175"/>
                </a:lnTo>
                <a:lnTo>
                  <a:pt x="1514" y="223"/>
                </a:lnTo>
                <a:lnTo>
                  <a:pt x="1572" y="277"/>
                </a:lnTo>
                <a:lnTo>
                  <a:pt x="1626" y="334"/>
                </a:lnTo>
                <a:lnTo>
                  <a:pt x="1676" y="395"/>
                </a:lnTo>
                <a:lnTo>
                  <a:pt x="1721" y="459"/>
                </a:lnTo>
                <a:lnTo>
                  <a:pt x="1763" y="525"/>
                </a:lnTo>
                <a:lnTo>
                  <a:pt x="1801" y="592"/>
                </a:lnTo>
                <a:lnTo>
                  <a:pt x="1835" y="660"/>
                </a:lnTo>
                <a:lnTo>
                  <a:pt x="1866" y="729"/>
                </a:lnTo>
                <a:lnTo>
                  <a:pt x="1893" y="798"/>
                </a:lnTo>
                <a:lnTo>
                  <a:pt x="1918" y="865"/>
                </a:lnTo>
                <a:lnTo>
                  <a:pt x="1940" y="929"/>
                </a:lnTo>
                <a:lnTo>
                  <a:pt x="1957" y="993"/>
                </a:lnTo>
                <a:lnTo>
                  <a:pt x="1975" y="1053"/>
                </a:lnTo>
                <a:lnTo>
                  <a:pt x="1988" y="1108"/>
                </a:lnTo>
                <a:lnTo>
                  <a:pt x="2000" y="1161"/>
                </a:lnTo>
                <a:lnTo>
                  <a:pt x="2008" y="1209"/>
                </a:lnTo>
                <a:lnTo>
                  <a:pt x="2017" y="1250"/>
                </a:lnTo>
                <a:lnTo>
                  <a:pt x="2022" y="1286"/>
                </a:lnTo>
                <a:lnTo>
                  <a:pt x="2026" y="1316"/>
                </a:lnTo>
                <a:lnTo>
                  <a:pt x="2029" y="1336"/>
                </a:lnTo>
                <a:lnTo>
                  <a:pt x="2030" y="1349"/>
                </a:lnTo>
                <a:lnTo>
                  <a:pt x="2032" y="1355"/>
                </a:lnTo>
                <a:lnTo>
                  <a:pt x="2027" y="1356"/>
                </a:lnTo>
                <a:lnTo>
                  <a:pt x="2016" y="1361"/>
                </a:lnTo>
                <a:lnTo>
                  <a:pt x="1998" y="1368"/>
                </a:lnTo>
                <a:lnTo>
                  <a:pt x="1972" y="1378"/>
                </a:lnTo>
                <a:lnTo>
                  <a:pt x="1941" y="1390"/>
                </a:lnTo>
                <a:lnTo>
                  <a:pt x="1905" y="1405"/>
                </a:lnTo>
                <a:lnTo>
                  <a:pt x="1861" y="1419"/>
                </a:lnTo>
                <a:lnTo>
                  <a:pt x="1814" y="1434"/>
                </a:lnTo>
                <a:lnTo>
                  <a:pt x="1762" y="1450"/>
                </a:lnTo>
                <a:lnTo>
                  <a:pt x="1707" y="1466"/>
                </a:lnTo>
                <a:lnTo>
                  <a:pt x="1647" y="1480"/>
                </a:lnTo>
                <a:lnTo>
                  <a:pt x="1583" y="1495"/>
                </a:lnTo>
                <a:lnTo>
                  <a:pt x="1517" y="1507"/>
                </a:lnTo>
                <a:lnTo>
                  <a:pt x="1448" y="1518"/>
                </a:lnTo>
                <a:lnTo>
                  <a:pt x="1377" y="1527"/>
                </a:lnTo>
                <a:lnTo>
                  <a:pt x="1305" y="1533"/>
                </a:lnTo>
                <a:lnTo>
                  <a:pt x="1231" y="1536"/>
                </a:lnTo>
                <a:lnTo>
                  <a:pt x="1157" y="1536"/>
                </a:lnTo>
                <a:lnTo>
                  <a:pt x="1082" y="1532"/>
                </a:lnTo>
                <a:lnTo>
                  <a:pt x="1008" y="1524"/>
                </a:lnTo>
                <a:lnTo>
                  <a:pt x="933" y="1511"/>
                </a:lnTo>
                <a:lnTo>
                  <a:pt x="859" y="1494"/>
                </a:lnTo>
                <a:lnTo>
                  <a:pt x="788" y="1469"/>
                </a:lnTo>
                <a:lnTo>
                  <a:pt x="716" y="1440"/>
                </a:lnTo>
                <a:lnTo>
                  <a:pt x="648" y="1405"/>
                </a:lnTo>
                <a:lnTo>
                  <a:pt x="580" y="1361"/>
                </a:lnTo>
                <a:lnTo>
                  <a:pt x="518" y="1313"/>
                </a:lnTo>
                <a:lnTo>
                  <a:pt x="459" y="1259"/>
                </a:lnTo>
                <a:lnTo>
                  <a:pt x="405" y="1202"/>
                </a:lnTo>
                <a:lnTo>
                  <a:pt x="356" y="1141"/>
                </a:lnTo>
                <a:lnTo>
                  <a:pt x="311" y="1076"/>
                </a:lnTo>
                <a:lnTo>
                  <a:pt x="268" y="1011"/>
                </a:lnTo>
                <a:lnTo>
                  <a:pt x="230" y="944"/>
                </a:lnTo>
                <a:lnTo>
                  <a:pt x="197" y="875"/>
                </a:lnTo>
                <a:lnTo>
                  <a:pt x="166" y="806"/>
                </a:lnTo>
                <a:lnTo>
                  <a:pt x="138" y="738"/>
                </a:lnTo>
                <a:lnTo>
                  <a:pt x="114" y="672"/>
                </a:lnTo>
                <a:lnTo>
                  <a:pt x="92" y="607"/>
                </a:lnTo>
                <a:lnTo>
                  <a:pt x="73" y="542"/>
                </a:lnTo>
                <a:lnTo>
                  <a:pt x="57" y="482"/>
                </a:lnTo>
                <a:lnTo>
                  <a:pt x="44" y="427"/>
                </a:lnTo>
                <a:lnTo>
                  <a:pt x="32" y="375"/>
                </a:lnTo>
                <a:lnTo>
                  <a:pt x="22" y="326"/>
                </a:lnTo>
                <a:lnTo>
                  <a:pt x="15" y="286"/>
                </a:lnTo>
                <a:lnTo>
                  <a:pt x="9" y="249"/>
                </a:lnTo>
                <a:lnTo>
                  <a:pt x="4" y="220"/>
                </a:lnTo>
                <a:lnTo>
                  <a:pt x="3" y="199"/>
                </a:lnTo>
                <a:lnTo>
                  <a:pt x="0" y="186"/>
                </a:lnTo>
                <a:lnTo>
                  <a:pt x="0" y="182"/>
                </a:lnTo>
                <a:lnTo>
                  <a:pt x="4" y="179"/>
                </a:lnTo>
                <a:lnTo>
                  <a:pt x="16" y="175"/>
                </a:lnTo>
                <a:lnTo>
                  <a:pt x="33" y="167"/>
                </a:lnTo>
                <a:lnTo>
                  <a:pt x="58" y="157"/>
                </a:lnTo>
                <a:lnTo>
                  <a:pt x="90" y="145"/>
                </a:lnTo>
                <a:lnTo>
                  <a:pt x="127" y="131"/>
                </a:lnTo>
                <a:lnTo>
                  <a:pt x="169" y="116"/>
                </a:lnTo>
                <a:lnTo>
                  <a:pt x="217" y="102"/>
                </a:lnTo>
                <a:lnTo>
                  <a:pt x="270" y="86"/>
                </a:lnTo>
                <a:lnTo>
                  <a:pt x="325" y="70"/>
                </a:lnTo>
                <a:lnTo>
                  <a:pt x="385" y="55"/>
                </a:lnTo>
                <a:lnTo>
                  <a:pt x="449" y="42"/>
                </a:lnTo>
                <a:lnTo>
                  <a:pt x="515" y="29"/>
                </a:lnTo>
                <a:lnTo>
                  <a:pt x="583" y="17"/>
                </a:lnTo>
                <a:lnTo>
                  <a:pt x="653" y="8"/>
                </a:lnTo>
                <a:lnTo>
                  <a:pt x="726" y="2"/>
                </a:lnTo>
                <a:lnTo>
                  <a:pt x="801" y="0"/>
                </a:lnTo>
                <a:lnTo>
                  <a:pt x="875" y="0"/>
                </a:lnTo>
                <a:lnTo>
                  <a:pt x="949" y="4"/>
                </a:lnTo>
                <a:lnTo>
                  <a:pt x="1024" y="11"/>
                </a:lnTo>
                <a:lnTo>
                  <a:pt x="1098" y="24"/>
                </a:lnTo>
                <a:lnTo>
                  <a:pt x="1173" y="43"/>
                </a:lnTo>
                <a:lnTo>
                  <a:pt x="1244" y="67"/>
                </a:lnTo>
                <a:lnTo>
                  <a:pt x="1314" y="96"/>
                </a:lnTo>
                <a:lnTo>
                  <a:pt x="1383" y="131"/>
                </a:lnTo>
              </a:path>
            </a:pathLst>
          </a:custGeom>
          <a:gradFill rotWithShape="1">
            <a:gsLst>
              <a:gs pos="0">
                <a:srgbClr val="00B1F0"/>
              </a:gs>
              <a:gs pos="100000">
                <a:srgbClr val="00526F"/>
              </a:gs>
            </a:gsLst>
            <a:lin ang="2700000" scaled="1"/>
          </a:gradFill>
          <a:ln w="38100" cmpd="sng">
            <a:solidFill>
              <a:srgbClr val="FFFFFF"/>
            </a:solidFill>
            <a:round/>
          </a:ln>
          <a:effectLst>
            <a:outerShdw dist="135003" dir="2928844" algn="ctr" rotWithShape="0">
              <a:srgbClr val="000000">
                <a:alpha val="50000"/>
              </a:srgbClr>
            </a:outerShdw>
          </a:effectLst>
        </p:spPr>
        <p:txBody>
          <a:bodyPr/>
          <a:lstStyle/>
          <a:p>
            <a:endParaRPr lang="zh-CN" altLang="en-US"/>
          </a:p>
        </p:txBody>
      </p:sp>
      <p:sp>
        <p:nvSpPr>
          <p:cNvPr id="71689" name="Freeform 6"/>
          <p:cNvSpPr/>
          <p:nvPr/>
        </p:nvSpPr>
        <p:spPr bwMode="auto">
          <a:xfrm rot="-2164548">
            <a:off x="4230688" y="4448175"/>
            <a:ext cx="2794000" cy="1470025"/>
          </a:xfrm>
          <a:custGeom>
            <a:avLst/>
            <a:gdLst>
              <a:gd name="T0" fmla="*/ 2147483646 w 2032"/>
              <a:gd name="T1" fmla="*/ 2147483646 h 1536"/>
              <a:gd name="T2" fmla="*/ 2147483646 w 2032"/>
              <a:gd name="T3" fmla="*/ 2147483646 h 1536"/>
              <a:gd name="T4" fmla="*/ 2147483646 w 2032"/>
              <a:gd name="T5" fmla="*/ 2147483646 h 1536"/>
              <a:gd name="T6" fmla="*/ 2147483646 w 2032"/>
              <a:gd name="T7" fmla="*/ 0 h 1536"/>
              <a:gd name="T8" fmla="*/ 2147483646 w 2032"/>
              <a:gd name="T9" fmla="*/ 2147483646 h 1536"/>
              <a:gd name="T10" fmla="*/ 2147483646 w 2032"/>
              <a:gd name="T11" fmla="*/ 2147483646 h 1536"/>
              <a:gd name="T12" fmla="*/ 2147483646 w 2032"/>
              <a:gd name="T13" fmla="*/ 2147483646 h 1536"/>
              <a:gd name="T14" fmla="*/ 2147483646 w 2032"/>
              <a:gd name="T15" fmla="*/ 2147483646 h 1536"/>
              <a:gd name="T16" fmla="*/ 2147483646 w 2032"/>
              <a:gd name="T17" fmla="*/ 2147483646 h 1536"/>
              <a:gd name="T18" fmla="*/ 2147483646 w 2032"/>
              <a:gd name="T19" fmla="*/ 2147483646 h 1536"/>
              <a:gd name="T20" fmla="*/ 2147483646 w 2032"/>
              <a:gd name="T21" fmla="*/ 2147483646 h 1536"/>
              <a:gd name="T22" fmla="*/ 2147483646 w 2032"/>
              <a:gd name="T23" fmla="*/ 2147483646 h 1536"/>
              <a:gd name="T24" fmla="*/ 2147483646 w 2032"/>
              <a:gd name="T25" fmla="*/ 2147483646 h 1536"/>
              <a:gd name="T26" fmla="*/ 2147483646 w 2032"/>
              <a:gd name="T27" fmla="*/ 2147483646 h 1536"/>
              <a:gd name="T28" fmla="*/ 2147483646 w 2032"/>
              <a:gd name="T29" fmla="*/ 2147483646 h 1536"/>
              <a:gd name="T30" fmla="*/ 2147483646 w 2032"/>
              <a:gd name="T31" fmla="*/ 2147483646 h 1536"/>
              <a:gd name="T32" fmla="*/ 2147483646 w 2032"/>
              <a:gd name="T33" fmla="*/ 2147483646 h 1536"/>
              <a:gd name="T34" fmla="*/ 2147483646 w 2032"/>
              <a:gd name="T35" fmla="*/ 2147483646 h 1536"/>
              <a:gd name="T36" fmla="*/ 2147483646 w 2032"/>
              <a:gd name="T37" fmla="*/ 2147483646 h 1536"/>
              <a:gd name="T38" fmla="*/ 2147483646 w 2032"/>
              <a:gd name="T39" fmla="*/ 2147483646 h 1536"/>
              <a:gd name="T40" fmla="*/ 2147483646 w 2032"/>
              <a:gd name="T41" fmla="*/ 2147483646 h 1536"/>
              <a:gd name="T42" fmla="*/ 2147483646 w 2032"/>
              <a:gd name="T43" fmla="*/ 2147483646 h 1536"/>
              <a:gd name="T44" fmla="*/ 2147483646 w 2032"/>
              <a:gd name="T45" fmla="*/ 2147483646 h 1536"/>
              <a:gd name="T46" fmla="*/ 2147483646 w 2032"/>
              <a:gd name="T47" fmla="*/ 2147483646 h 1536"/>
              <a:gd name="T48" fmla="*/ 2147483646 w 2032"/>
              <a:gd name="T49" fmla="*/ 2147483646 h 1536"/>
              <a:gd name="T50" fmla="*/ 2147483646 w 2032"/>
              <a:gd name="T51" fmla="*/ 2147483646 h 1536"/>
              <a:gd name="T52" fmla="*/ 2147483646 w 2032"/>
              <a:gd name="T53" fmla="*/ 2147483646 h 1536"/>
              <a:gd name="T54" fmla="*/ 2147483646 w 2032"/>
              <a:gd name="T55" fmla="*/ 2147483646 h 1536"/>
              <a:gd name="T56" fmla="*/ 2147483646 w 2032"/>
              <a:gd name="T57" fmla="*/ 2147483646 h 1536"/>
              <a:gd name="T58" fmla="*/ 2147483646 w 2032"/>
              <a:gd name="T59" fmla="*/ 2147483646 h 1536"/>
              <a:gd name="T60" fmla="*/ 2147483646 w 2032"/>
              <a:gd name="T61" fmla="*/ 2147483646 h 1536"/>
              <a:gd name="T62" fmla="*/ 2147483646 w 2032"/>
              <a:gd name="T63" fmla="*/ 2147483646 h 1536"/>
              <a:gd name="T64" fmla="*/ 2147483646 w 2032"/>
              <a:gd name="T65" fmla="*/ 2147483646 h 1536"/>
              <a:gd name="T66" fmla="*/ 2147483646 w 2032"/>
              <a:gd name="T67" fmla="*/ 2147483646 h 1536"/>
              <a:gd name="T68" fmla="*/ 2147483646 w 2032"/>
              <a:gd name="T69" fmla="*/ 2147483646 h 1536"/>
              <a:gd name="T70" fmla="*/ 2147483646 w 2032"/>
              <a:gd name="T71" fmla="*/ 2147483646 h 1536"/>
              <a:gd name="T72" fmla="*/ 2147483646 w 2032"/>
              <a:gd name="T73" fmla="*/ 2147483646 h 1536"/>
              <a:gd name="T74" fmla="*/ 0 w 2032"/>
              <a:gd name="T75" fmla="*/ 2147483646 h 1536"/>
              <a:gd name="T76" fmla="*/ 2147483646 w 2032"/>
              <a:gd name="T77" fmla="*/ 2147483646 h 1536"/>
              <a:gd name="T78" fmla="*/ 2147483646 w 2032"/>
              <a:gd name="T79" fmla="*/ 2147483646 h 1536"/>
              <a:gd name="T80" fmla="*/ 2147483646 w 2032"/>
              <a:gd name="T81" fmla="*/ 2147483646 h 1536"/>
              <a:gd name="T82" fmla="*/ 2147483646 w 2032"/>
              <a:gd name="T83" fmla="*/ 2147483646 h 1536"/>
              <a:gd name="T84" fmla="*/ 2147483646 w 2032"/>
              <a:gd name="T85" fmla="*/ 2147483646 h 1536"/>
              <a:gd name="T86" fmla="*/ 2147483646 w 2032"/>
              <a:gd name="T87" fmla="*/ 2147483646 h 1536"/>
              <a:gd name="T88" fmla="*/ 2147483646 w 2032"/>
              <a:gd name="T89" fmla="*/ 2147483646 h 1536"/>
              <a:gd name="T90" fmla="*/ 2147483646 w 2032"/>
              <a:gd name="T91" fmla="*/ 2147483646 h 1536"/>
              <a:gd name="T92" fmla="*/ 2147483646 w 2032"/>
              <a:gd name="T93" fmla="*/ 2147483646 h 1536"/>
              <a:gd name="T94" fmla="*/ 2147483646 w 2032"/>
              <a:gd name="T95" fmla="*/ 2147483646 h 1536"/>
              <a:gd name="T96" fmla="*/ 2147483646 w 2032"/>
              <a:gd name="T97" fmla="*/ 2147483646 h 1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32"/>
              <a:gd name="T148" fmla="*/ 0 h 1536"/>
              <a:gd name="T149" fmla="*/ 2032 w 2032"/>
              <a:gd name="T150" fmla="*/ 1536 h 1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32" h="1536">
                <a:moveTo>
                  <a:pt x="648" y="131"/>
                </a:moveTo>
                <a:lnTo>
                  <a:pt x="717" y="96"/>
                </a:lnTo>
                <a:lnTo>
                  <a:pt x="788" y="67"/>
                </a:lnTo>
                <a:lnTo>
                  <a:pt x="860" y="43"/>
                </a:lnTo>
                <a:lnTo>
                  <a:pt x="934" y="24"/>
                </a:lnTo>
                <a:lnTo>
                  <a:pt x="1008" y="11"/>
                </a:lnTo>
                <a:lnTo>
                  <a:pt x="1083" y="4"/>
                </a:lnTo>
                <a:lnTo>
                  <a:pt x="1157" y="0"/>
                </a:lnTo>
                <a:lnTo>
                  <a:pt x="1232" y="0"/>
                </a:lnTo>
                <a:lnTo>
                  <a:pt x="1306" y="3"/>
                </a:lnTo>
                <a:lnTo>
                  <a:pt x="1377" y="8"/>
                </a:lnTo>
                <a:lnTo>
                  <a:pt x="1449" y="17"/>
                </a:lnTo>
                <a:lnTo>
                  <a:pt x="1517" y="29"/>
                </a:lnTo>
                <a:lnTo>
                  <a:pt x="1583" y="42"/>
                </a:lnTo>
                <a:lnTo>
                  <a:pt x="1647" y="55"/>
                </a:lnTo>
                <a:lnTo>
                  <a:pt x="1707" y="70"/>
                </a:lnTo>
                <a:lnTo>
                  <a:pt x="1762" y="86"/>
                </a:lnTo>
                <a:lnTo>
                  <a:pt x="1815" y="102"/>
                </a:lnTo>
                <a:lnTo>
                  <a:pt x="1862" y="116"/>
                </a:lnTo>
                <a:lnTo>
                  <a:pt x="1905" y="131"/>
                </a:lnTo>
                <a:lnTo>
                  <a:pt x="1942" y="146"/>
                </a:lnTo>
                <a:lnTo>
                  <a:pt x="1972" y="157"/>
                </a:lnTo>
                <a:lnTo>
                  <a:pt x="1999" y="167"/>
                </a:lnTo>
                <a:lnTo>
                  <a:pt x="2016" y="175"/>
                </a:lnTo>
                <a:lnTo>
                  <a:pt x="2028" y="179"/>
                </a:lnTo>
                <a:lnTo>
                  <a:pt x="2032" y="182"/>
                </a:lnTo>
                <a:lnTo>
                  <a:pt x="2031" y="186"/>
                </a:lnTo>
                <a:lnTo>
                  <a:pt x="2029" y="200"/>
                </a:lnTo>
                <a:lnTo>
                  <a:pt x="2026" y="220"/>
                </a:lnTo>
                <a:lnTo>
                  <a:pt x="2022" y="249"/>
                </a:lnTo>
                <a:lnTo>
                  <a:pt x="2018" y="286"/>
                </a:lnTo>
                <a:lnTo>
                  <a:pt x="2009" y="326"/>
                </a:lnTo>
                <a:lnTo>
                  <a:pt x="2000" y="375"/>
                </a:lnTo>
                <a:lnTo>
                  <a:pt x="1989" y="427"/>
                </a:lnTo>
                <a:lnTo>
                  <a:pt x="1975" y="483"/>
                </a:lnTo>
                <a:lnTo>
                  <a:pt x="1958" y="542"/>
                </a:lnTo>
                <a:lnTo>
                  <a:pt x="1940" y="607"/>
                </a:lnTo>
                <a:lnTo>
                  <a:pt x="1919" y="672"/>
                </a:lnTo>
                <a:lnTo>
                  <a:pt x="1894" y="738"/>
                </a:lnTo>
                <a:lnTo>
                  <a:pt x="1866" y="806"/>
                </a:lnTo>
                <a:lnTo>
                  <a:pt x="1835" y="875"/>
                </a:lnTo>
                <a:lnTo>
                  <a:pt x="1802" y="944"/>
                </a:lnTo>
                <a:lnTo>
                  <a:pt x="1764" y="1011"/>
                </a:lnTo>
                <a:lnTo>
                  <a:pt x="1722" y="1076"/>
                </a:lnTo>
                <a:lnTo>
                  <a:pt x="1676" y="1141"/>
                </a:lnTo>
                <a:lnTo>
                  <a:pt x="1627" y="1202"/>
                </a:lnTo>
                <a:lnTo>
                  <a:pt x="1573" y="1259"/>
                </a:lnTo>
                <a:lnTo>
                  <a:pt x="1514" y="1313"/>
                </a:lnTo>
                <a:lnTo>
                  <a:pt x="1452" y="1361"/>
                </a:lnTo>
                <a:lnTo>
                  <a:pt x="1383" y="1405"/>
                </a:lnTo>
                <a:lnTo>
                  <a:pt x="1315" y="1440"/>
                </a:lnTo>
                <a:lnTo>
                  <a:pt x="1245" y="1469"/>
                </a:lnTo>
                <a:lnTo>
                  <a:pt x="1173" y="1494"/>
                </a:lnTo>
                <a:lnTo>
                  <a:pt x="1099" y="1511"/>
                </a:lnTo>
                <a:lnTo>
                  <a:pt x="1024" y="1524"/>
                </a:lnTo>
                <a:lnTo>
                  <a:pt x="950" y="1532"/>
                </a:lnTo>
                <a:lnTo>
                  <a:pt x="876" y="1536"/>
                </a:lnTo>
                <a:lnTo>
                  <a:pt x="801" y="1536"/>
                </a:lnTo>
                <a:lnTo>
                  <a:pt x="727" y="1533"/>
                </a:lnTo>
                <a:lnTo>
                  <a:pt x="654" y="1527"/>
                </a:lnTo>
                <a:lnTo>
                  <a:pt x="584" y="1518"/>
                </a:lnTo>
                <a:lnTo>
                  <a:pt x="515" y="1507"/>
                </a:lnTo>
                <a:lnTo>
                  <a:pt x="450" y="1495"/>
                </a:lnTo>
                <a:lnTo>
                  <a:pt x="385" y="1481"/>
                </a:lnTo>
                <a:lnTo>
                  <a:pt x="326" y="1466"/>
                </a:lnTo>
                <a:lnTo>
                  <a:pt x="270" y="1450"/>
                </a:lnTo>
                <a:lnTo>
                  <a:pt x="218" y="1434"/>
                </a:lnTo>
                <a:lnTo>
                  <a:pt x="170" y="1419"/>
                </a:lnTo>
                <a:lnTo>
                  <a:pt x="127" y="1405"/>
                </a:lnTo>
                <a:lnTo>
                  <a:pt x="91" y="1390"/>
                </a:lnTo>
                <a:lnTo>
                  <a:pt x="59" y="1378"/>
                </a:lnTo>
                <a:lnTo>
                  <a:pt x="34" y="1368"/>
                </a:lnTo>
                <a:lnTo>
                  <a:pt x="16" y="1361"/>
                </a:lnTo>
                <a:lnTo>
                  <a:pt x="5" y="1357"/>
                </a:lnTo>
                <a:lnTo>
                  <a:pt x="0" y="1355"/>
                </a:lnTo>
                <a:lnTo>
                  <a:pt x="0" y="1349"/>
                </a:lnTo>
                <a:lnTo>
                  <a:pt x="3" y="1336"/>
                </a:lnTo>
                <a:lnTo>
                  <a:pt x="5" y="1316"/>
                </a:lnTo>
                <a:lnTo>
                  <a:pt x="9" y="1287"/>
                </a:lnTo>
                <a:lnTo>
                  <a:pt x="15" y="1250"/>
                </a:lnTo>
                <a:lnTo>
                  <a:pt x="22" y="1209"/>
                </a:lnTo>
                <a:lnTo>
                  <a:pt x="33" y="1161"/>
                </a:lnTo>
                <a:lnTo>
                  <a:pt x="44" y="1109"/>
                </a:lnTo>
                <a:lnTo>
                  <a:pt x="57" y="1053"/>
                </a:lnTo>
                <a:lnTo>
                  <a:pt x="73" y="993"/>
                </a:lnTo>
                <a:lnTo>
                  <a:pt x="92" y="929"/>
                </a:lnTo>
                <a:lnTo>
                  <a:pt x="114" y="865"/>
                </a:lnTo>
                <a:lnTo>
                  <a:pt x="139" y="798"/>
                </a:lnTo>
                <a:lnTo>
                  <a:pt x="167" y="729"/>
                </a:lnTo>
                <a:lnTo>
                  <a:pt x="197" y="661"/>
                </a:lnTo>
                <a:lnTo>
                  <a:pt x="231" y="592"/>
                </a:lnTo>
                <a:lnTo>
                  <a:pt x="269" y="525"/>
                </a:lnTo>
                <a:lnTo>
                  <a:pt x="311" y="459"/>
                </a:lnTo>
                <a:lnTo>
                  <a:pt x="356" y="395"/>
                </a:lnTo>
                <a:lnTo>
                  <a:pt x="406" y="334"/>
                </a:lnTo>
                <a:lnTo>
                  <a:pt x="460" y="277"/>
                </a:lnTo>
                <a:lnTo>
                  <a:pt x="518" y="223"/>
                </a:lnTo>
                <a:lnTo>
                  <a:pt x="581" y="175"/>
                </a:lnTo>
                <a:lnTo>
                  <a:pt x="648" y="131"/>
                </a:lnTo>
              </a:path>
            </a:pathLst>
          </a:custGeom>
          <a:gradFill rotWithShape="1">
            <a:gsLst>
              <a:gs pos="0">
                <a:srgbClr val="BC61CB"/>
              </a:gs>
              <a:gs pos="100000">
                <a:srgbClr val="572D5E"/>
              </a:gs>
            </a:gsLst>
            <a:lin ang="0" scaled="1"/>
          </a:gradFill>
          <a:ln w="38100" cmpd="sng">
            <a:solidFill>
              <a:srgbClr val="FFFFFF"/>
            </a:solidFill>
            <a:round/>
          </a:ln>
          <a:effectLst>
            <a:outerShdw dist="135003" dir="2928844" algn="ctr" rotWithShape="0">
              <a:srgbClr val="000000">
                <a:alpha val="50000"/>
              </a:srgbClr>
            </a:outerShdw>
          </a:effectLst>
        </p:spPr>
        <p:txBody>
          <a:bodyPr/>
          <a:lstStyle/>
          <a:p>
            <a:endParaRPr lang="zh-CN" altLang="en-US"/>
          </a:p>
        </p:txBody>
      </p:sp>
      <p:sp>
        <p:nvSpPr>
          <p:cNvPr id="71690" name="Freeform 8"/>
          <p:cNvSpPr/>
          <p:nvPr/>
        </p:nvSpPr>
        <p:spPr bwMode="auto">
          <a:xfrm rot="1770579">
            <a:off x="6076950" y="4618038"/>
            <a:ext cx="2667000" cy="1371600"/>
          </a:xfrm>
          <a:custGeom>
            <a:avLst/>
            <a:gdLst>
              <a:gd name="T0" fmla="*/ 2147483646 w 2032"/>
              <a:gd name="T1" fmla="*/ 2147483646 h 1536"/>
              <a:gd name="T2" fmla="*/ 2147483646 w 2032"/>
              <a:gd name="T3" fmla="*/ 2147483646 h 1536"/>
              <a:gd name="T4" fmla="*/ 2147483646 w 2032"/>
              <a:gd name="T5" fmla="*/ 2147483646 h 1536"/>
              <a:gd name="T6" fmla="*/ 2147483646 w 2032"/>
              <a:gd name="T7" fmla="*/ 2147483646 h 1536"/>
              <a:gd name="T8" fmla="*/ 2147483646 w 2032"/>
              <a:gd name="T9" fmla="*/ 2147483646 h 1536"/>
              <a:gd name="T10" fmla="*/ 2147483646 w 2032"/>
              <a:gd name="T11" fmla="*/ 2147483646 h 1536"/>
              <a:gd name="T12" fmla="*/ 2147483646 w 2032"/>
              <a:gd name="T13" fmla="*/ 2147483646 h 1536"/>
              <a:gd name="T14" fmla="*/ 2147483646 w 2032"/>
              <a:gd name="T15" fmla="*/ 2147483646 h 1536"/>
              <a:gd name="T16" fmla="*/ 2147483646 w 2032"/>
              <a:gd name="T17" fmla="*/ 2147483646 h 1536"/>
              <a:gd name="T18" fmla="*/ 2147483646 w 2032"/>
              <a:gd name="T19" fmla="*/ 2147483646 h 1536"/>
              <a:gd name="T20" fmla="*/ 2147483646 w 2032"/>
              <a:gd name="T21" fmla="*/ 2147483646 h 1536"/>
              <a:gd name="T22" fmla="*/ 2147483646 w 2032"/>
              <a:gd name="T23" fmla="*/ 2147483646 h 1536"/>
              <a:gd name="T24" fmla="*/ 2147483646 w 2032"/>
              <a:gd name="T25" fmla="*/ 2147483646 h 1536"/>
              <a:gd name="T26" fmla="*/ 2147483646 w 2032"/>
              <a:gd name="T27" fmla="*/ 2147483646 h 1536"/>
              <a:gd name="T28" fmla="*/ 2147483646 w 2032"/>
              <a:gd name="T29" fmla="*/ 2147483646 h 1536"/>
              <a:gd name="T30" fmla="*/ 2147483646 w 2032"/>
              <a:gd name="T31" fmla="*/ 2147483646 h 1536"/>
              <a:gd name="T32" fmla="*/ 2147483646 w 2032"/>
              <a:gd name="T33" fmla="*/ 2147483646 h 1536"/>
              <a:gd name="T34" fmla="*/ 2147483646 w 2032"/>
              <a:gd name="T35" fmla="*/ 2147483646 h 1536"/>
              <a:gd name="T36" fmla="*/ 2147483646 w 2032"/>
              <a:gd name="T37" fmla="*/ 2147483646 h 1536"/>
              <a:gd name="T38" fmla="*/ 2147483646 w 2032"/>
              <a:gd name="T39" fmla="*/ 2147483646 h 1536"/>
              <a:gd name="T40" fmla="*/ 2147483646 w 2032"/>
              <a:gd name="T41" fmla="*/ 2147483646 h 1536"/>
              <a:gd name="T42" fmla="*/ 2147483646 w 2032"/>
              <a:gd name="T43" fmla="*/ 2147483646 h 1536"/>
              <a:gd name="T44" fmla="*/ 2147483646 w 2032"/>
              <a:gd name="T45" fmla="*/ 2147483646 h 1536"/>
              <a:gd name="T46" fmla="*/ 2147483646 w 2032"/>
              <a:gd name="T47" fmla="*/ 2147483646 h 1536"/>
              <a:gd name="T48" fmla="*/ 2147483646 w 2032"/>
              <a:gd name="T49" fmla="*/ 2147483646 h 1536"/>
              <a:gd name="T50" fmla="*/ 2147483646 w 2032"/>
              <a:gd name="T51" fmla="*/ 2147483646 h 1536"/>
              <a:gd name="T52" fmla="*/ 2147483646 w 2032"/>
              <a:gd name="T53" fmla="*/ 2147483646 h 1536"/>
              <a:gd name="T54" fmla="*/ 2147483646 w 2032"/>
              <a:gd name="T55" fmla="*/ 2147483646 h 1536"/>
              <a:gd name="T56" fmla="*/ 2147483646 w 2032"/>
              <a:gd name="T57" fmla="*/ 2147483646 h 1536"/>
              <a:gd name="T58" fmla="*/ 2147483646 w 2032"/>
              <a:gd name="T59" fmla="*/ 2147483646 h 1536"/>
              <a:gd name="T60" fmla="*/ 2147483646 w 2032"/>
              <a:gd name="T61" fmla="*/ 2147483646 h 1536"/>
              <a:gd name="T62" fmla="*/ 2147483646 w 2032"/>
              <a:gd name="T63" fmla="*/ 2147483646 h 1536"/>
              <a:gd name="T64" fmla="*/ 2147483646 w 2032"/>
              <a:gd name="T65" fmla="*/ 2147483646 h 1536"/>
              <a:gd name="T66" fmla="*/ 2147483646 w 2032"/>
              <a:gd name="T67" fmla="*/ 2147483646 h 1536"/>
              <a:gd name="T68" fmla="*/ 2147483646 w 2032"/>
              <a:gd name="T69" fmla="*/ 2147483646 h 1536"/>
              <a:gd name="T70" fmla="*/ 2147483646 w 2032"/>
              <a:gd name="T71" fmla="*/ 2147483646 h 1536"/>
              <a:gd name="T72" fmla="*/ 0 w 2032"/>
              <a:gd name="T73" fmla="*/ 2147483646 h 1536"/>
              <a:gd name="T74" fmla="*/ 2147483646 w 2032"/>
              <a:gd name="T75" fmla="*/ 2147483646 h 1536"/>
              <a:gd name="T76" fmla="*/ 2147483646 w 2032"/>
              <a:gd name="T77" fmla="*/ 2147483646 h 1536"/>
              <a:gd name="T78" fmla="*/ 2147483646 w 2032"/>
              <a:gd name="T79" fmla="*/ 2147483646 h 1536"/>
              <a:gd name="T80" fmla="*/ 2147483646 w 2032"/>
              <a:gd name="T81" fmla="*/ 2147483646 h 1536"/>
              <a:gd name="T82" fmla="*/ 2147483646 w 2032"/>
              <a:gd name="T83" fmla="*/ 2147483646 h 1536"/>
              <a:gd name="T84" fmla="*/ 2147483646 w 2032"/>
              <a:gd name="T85" fmla="*/ 2147483646 h 1536"/>
              <a:gd name="T86" fmla="*/ 2147483646 w 2032"/>
              <a:gd name="T87" fmla="*/ 2147483646 h 1536"/>
              <a:gd name="T88" fmla="*/ 2147483646 w 2032"/>
              <a:gd name="T89" fmla="*/ 2147483646 h 1536"/>
              <a:gd name="T90" fmla="*/ 2147483646 w 2032"/>
              <a:gd name="T91" fmla="*/ 0 h 1536"/>
              <a:gd name="T92" fmla="*/ 2147483646 w 2032"/>
              <a:gd name="T93" fmla="*/ 2147483646 h 1536"/>
              <a:gd name="T94" fmla="*/ 2147483646 w 2032"/>
              <a:gd name="T95" fmla="*/ 2147483646 h 1536"/>
              <a:gd name="T96" fmla="*/ 2147483646 w 2032"/>
              <a:gd name="T97" fmla="*/ 2147483646 h 1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32"/>
              <a:gd name="T148" fmla="*/ 0 h 1536"/>
              <a:gd name="T149" fmla="*/ 2032 w 2032"/>
              <a:gd name="T150" fmla="*/ 1536 h 1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32" h="1536">
                <a:moveTo>
                  <a:pt x="1383" y="131"/>
                </a:moveTo>
                <a:lnTo>
                  <a:pt x="1451" y="175"/>
                </a:lnTo>
                <a:lnTo>
                  <a:pt x="1514" y="223"/>
                </a:lnTo>
                <a:lnTo>
                  <a:pt x="1572" y="277"/>
                </a:lnTo>
                <a:lnTo>
                  <a:pt x="1626" y="334"/>
                </a:lnTo>
                <a:lnTo>
                  <a:pt x="1676" y="395"/>
                </a:lnTo>
                <a:lnTo>
                  <a:pt x="1721" y="459"/>
                </a:lnTo>
                <a:lnTo>
                  <a:pt x="1763" y="525"/>
                </a:lnTo>
                <a:lnTo>
                  <a:pt x="1801" y="592"/>
                </a:lnTo>
                <a:lnTo>
                  <a:pt x="1835" y="661"/>
                </a:lnTo>
                <a:lnTo>
                  <a:pt x="1865" y="729"/>
                </a:lnTo>
                <a:lnTo>
                  <a:pt x="1893" y="798"/>
                </a:lnTo>
                <a:lnTo>
                  <a:pt x="1918" y="865"/>
                </a:lnTo>
                <a:lnTo>
                  <a:pt x="1940" y="929"/>
                </a:lnTo>
                <a:lnTo>
                  <a:pt x="1957" y="993"/>
                </a:lnTo>
                <a:lnTo>
                  <a:pt x="1975" y="1053"/>
                </a:lnTo>
                <a:lnTo>
                  <a:pt x="1988" y="1109"/>
                </a:lnTo>
                <a:lnTo>
                  <a:pt x="2000" y="1161"/>
                </a:lnTo>
                <a:lnTo>
                  <a:pt x="2008" y="1209"/>
                </a:lnTo>
                <a:lnTo>
                  <a:pt x="2017" y="1250"/>
                </a:lnTo>
                <a:lnTo>
                  <a:pt x="2021" y="1287"/>
                </a:lnTo>
                <a:lnTo>
                  <a:pt x="2026" y="1316"/>
                </a:lnTo>
                <a:lnTo>
                  <a:pt x="2029" y="1336"/>
                </a:lnTo>
                <a:lnTo>
                  <a:pt x="2030" y="1349"/>
                </a:lnTo>
                <a:lnTo>
                  <a:pt x="2032" y="1355"/>
                </a:lnTo>
                <a:lnTo>
                  <a:pt x="2027" y="1357"/>
                </a:lnTo>
                <a:lnTo>
                  <a:pt x="2016" y="1361"/>
                </a:lnTo>
                <a:lnTo>
                  <a:pt x="1998" y="1368"/>
                </a:lnTo>
                <a:lnTo>
                  <a:pt x="1972" y="1378"/>
                </a:lnTo>
                <a:lnTo>
                  <a:pt x="1941" y="1390"/>
                </a:lnTo>
                <a:lnTo>
                  <a:pt x="1905" y="1405"/>
                </a:lnTo>
                <a:lnTo>
                  <a:pt x="1861" y="1419"/>
                </a:lnTo>
                <a:lnTo>
                  <a:pt x="1814" y="1434"/>
                </a:lnTo>
                <a:lnTo>
                  <a:pt x="1762" y="1450"/>
                </a:lnTo>
                <a:lnTo>
                  <a:pt x="1706" y="1466"/>
                </a:lnTo>
                <a:lnTo>
                  <a:pt x="1647" y="1481"/>
                </a:lnTo>
                <a:lnTo>
                  <a:pt x="1582" y="1495"/>
                </a:lnTo>
                <a:lnTo>
                  <a:pt x="1517" y="1507"/>
                </a:lnTo>
                <a:lnTo>
                  <a:pt x="1448" y="1518"/>
                </a:lnTo>
                <a:lnTo>
                  <a:pt x="1377" y="1527"/>
                </a:lnTo>
                <a:lnTo>
                  <a:pt x="1305" y="1533"/>
                </a:lnTo>
                <a:lnTo>
                  <a:pt x="1231" y="1536"/>
                </a:lnTo>
                <a:lnTo>
                  <a:pt x="1157" y="1536"/>
                </a:lnTo>
                <a:lnTo>
                  <a:pt x="1082" y="1532"/>
                </a:lnTo>
                <a:lnTo>
                  <a:pt x="1008" y="1524"/>
                </a:lnTo>
                <a:lnTo>
                  <a:pt x="933" y="1511"/>
                </a:lnTo>
                <a:lnTo>
                  <a:pt x="859" y="1494"/>
                </a:lnTo>
                <a:lnTo>
                  <a:pt x="787" y="1469"/>
                </a:lnTo>
                <a:lnTo>
                  <a:pt x="716" y="1440"/>
                </a:lnTo>
                <a:lnTo>
                  <a:pt x="647" y="1405"/>
                </a:lnTo>
                <a:lnTo>
                  <a:pt x="580" y="1361"/>
                </a:lnTo>
                <a:lnTo>
                  <a:pt x="518" y="1313"/>
                </a:lnTo>
                <a:lnTo>
                  <a:pt x="459" y="1259"/>
                </a:lnTo>
                <a:lnTo>
                  <a:pt x="405" y="1202"/>
                </a:lnTo>
                <a:lnTo>
                  <a:pt x="356" y="1141"/>
                </a:lnTo>
                <a:lnTo>
                  <a:pt x="311" y="1076"/>
                </a:lnTo>
                <a:lnTo>
                  <a:pt x="268" y="1011"/>
                </a:lnTo>
                <a:lnTo>
                  <a:pt x="230" y="944"/>
                </a:lnTo>
                <a:lnTo>
                  <a:pt x="197" y="875"/>
                </a:lnTo>
                <a:lnTo>
                  <a:pt x="166" y="806"/>
                </a:lnTo>
                <a:lnTo>
                  <a:pt x="138" y="738"/>
                </a:lnTo>
                <a:lnTo>
                  <a:pt x="114" y="672"/>
                </a:lnTo>
                <a:lnTo>
                  <a:pt x="92" y="607"/>
                </a:lnTo>
                <a:lnTo>
                  <a:pt x="73" y="542"/>
                </a:lnTo>
                <a:lnTo>
                  <a:pt x="57" y="483"/>
                </a:lnTo>
                <a:lnTo>
                  <a:pt x="44" y="427"/>
                </a:lnTo>
                <a:lnTo>
                  <a:pt x="32" y="375"/>
                </a:lnTo>
                <a:lnTo>
                  <a:pt x="22" y="326"/>
                </a:lnTo>
                <a:lnTo>
                  <a:pt x="14" y="286"/>
                </a:lnTo>
                <a:lnTo>
                  <a:pt x="9" y="249"/>
                </a:lnTo>
                <a:lnTo>
                  <a:pt x="4" y="220"/>
                </a:lnTo>
                <a:lnTo>
                  <a:pt x="3" y="200"/>
                </a:lnTo>
                <a:lnTo>
                  <a:pt x="0" y="186"/>
                </a:lnTo>
                <a:lnTo>
                  <a:pt x="0" y="182"/>
                </a:lnTo>
                <a:lnTo>
                  <a:pt x="4" y="179"/>
                </a:lnTo>
                <a:lnTo>
                  <a:pt x="16" y="175"/>
                </a:lnTo>
                <a:lnTo>
                  <a:pt x="33" y="167"/>
                </a:lnTo>
                <a:lnTo>
                  <a:pt x="58" y="157"/>
                </a:lnTo>
                <a:lnTo>
                  <a:pt x="90" y="146"/>
                </a:lnTo>
                <a:lnTo>
                  <a:pt x="127" y="131"/>
                </a:lnTo>
                <a:lnTo>
                  <a:pt x="169" y="116"/>
                </a:lnTo>
                <a:lnTo>
                  <a:pt x="217" y="102"/>
                </a:lnTo>
                <a:lnTo>
                  <a:pt x="270" y="86"/>
                </a:lnTo>
                <a:lnTo>
                  <a:pt x="325" y="70"/>
                </a:lnTo>
                <a:lnTo>
                  <a:pt x="385" y="55"/>
                </a:lnTo>
                <a:lnTo>
                  <a:pt x="449" y="42"/>
                </a:lnTo>
                <a:lnTo>
                  <a:pt x="515" y="29"/>
                </a:lnTo>
                <a:lnTo>
                  <a:pt x="583" y="17"/>
                </a:lnTo>
                <a:lnTo>
                  <a:pt x="653" y="8"/>
                </a:lnTo>
                <a:lnTo>
                  <a:pt x="726" y="3"/>
                </a:lnTo>
                <a:lnTo>
                  <a:pt x="801" y="0"/>
                </a:lnTo>
                <a:lnTo>
                  <a:pt x="875" y="0"/>
                </a:lnTo>
                <a:lnTo>
                  <a:pt x="949" y="4"/>
                </a:lnTo>
                <a:lnTo>
                  <a:pt x="1024" y="11"/>
                </a:lnTo>
                <a:lnTo>
                  <a:pt x="1098" y="24"/>
                </a:lnTo>
                <a:lnTo>
                  <a:pt x="1173" y="43"/>
                </a:lnTo>
                <a:lnTo>
                  <a:pt x="1244" y="67"/>
                </a:lnTo>
                <a:lnTo>
                  <a:pt x="1314" y="96"/>
                </a:lnTo>
                <a:lnTo>
                  <a:pt x="1383" y="131"/>
                </a:lnTo>
              </a:path>
            </a:pathLst>
          </a:custGeom>
          <a:gradFill rotWithShape="1">
            <a:gsLst>
              <a:gs pos="0">
                <a:srgbClr val="763A1C"/>
              </a:gs>
              <a:gs pos="100000">
                <a:srgbClr val="FF7E3D"/>
              </a:gs>
            </a:gsLst>
            <a:lin ang="2700000" scaled="1"/>
          </a:gradFill>
          <a:ln w="38100" cmpd="sng">
            <a:solidFill>
              <a:srgbClr val="FFFFFF"/>
            </a:solidFill>
            <a:round/>
          </a:ln>
          <a:effectLst>
            <a:outerShdw dist="135003" dir="2928844" algn="ctr" rotWithShape="0">
              <a:srgbClr val="000000">
                <a:alpha val="50000"/>
              </a:srgbClr>
            </a:outerShdw>
          </a:effectLst>
        </p:spPr>
        <p:txBody>
          <a:bodyPr/>
          <a:lstStyle/>
          <a:p>
            <a:endParaRPr lang="zh-CN" altLang="en-US"/>
          </a:p>
        </p:txBody>
      </p:sp>
      <p:sp>
        <p:nvSpPr>
          <p:cNvPr id="71691" name="Freeform 9"/>
          <p:cNvSpPr/>
          <p:nvPr/>
        </p:nvSpPr>
        <p:spPr bwMode="auto">
          <a:xfrm rot="-678358">
            <a:off x="6399213" y="3084513"/>
            <a:ext cx="2743200" cy="1447800"/>
          </a:xfrm>
          <a:custGeom>
            <a:avLst/>
            <a:gdLst>
              <a:gd name="T0" fmla="*/ 2147483646 w 2032"/>
              <a:gd name="T1" fmla="*/ 2147483646 h 1536"/>
              <a:gd name="T2" fmla="*/ 2147483646 w 2032"/>
              <a:gd name="T3" fmla="*/ 2147483646 h 1536"/>
              <a:gd name="T4" fmla="*/ 2147483646 w 2032"/>
              <a:gd name="T5" fmla="*/ 2147483646 h 1536"/>
              <a:gd name="T6" fmla="*/ 2147483646 w 2032"/>
              <a:gd name="T7" fmla="*/ 0 h 1536"/>
              <a:gd name="T8" fmla="*/ 2147483646 w 2032"/>
              <a:gd name="T9" fmla="*/ 2147483646 h 1536"/>
              <a:gd name="T10" fmla="*/ 2147483646 w 2032"/>
              <a:gd name="T11" fmla="*/ 2147483646 h 1536"/>
              <a:gd name="T12" fmla="*/ 2147483646 w 2032"/>
              <a:gd name="T13" fmla="*/ 2147483646 h 1536"/>
              <a:gd name="T14" fmla="*/ 2147483646 w 2032"/>
              <a:gd name="T15" fmla="*/ 2147483646 h 1536"/>
              <a:gd name="T16" fmla="*/ 2147483646 w 2032"/>
              <a:gd name="T17" fmla="*/ 2147483646 h 1536"/>
              <a:gd name="T18" fmla="*/ 2147483646 w 2032"/>
              <a:gd name="T19" fmla="*/ 2147483646 h 1536"/>
              <a:gd name="T20" fmla="*/ 2147483646 w 2032"/>
              <a:gd name="T21" fmla="*/ 2147483646 h 1536"/>
              <a:gd name="T22" fmla="*/ 2147483646 w 2032"/>
              <a:gd name="T23" fmla="*/ 2147483646 h 1536"/>
              <a:gd name="T24" fmla="*/ 2147483646 w 2032"/>
              <a:gd name="T25" fmla="*/ 2147483646 h 1536"/>
              <a:gd name="T26" fmla="*/ 2147483646 w 2032"/>
              <a:gd name="T27" fmla="*/ 2147483646 h 1536"/>
              <a:gd name="T28" fmla="*/ 2147483646 w 2032"/>
              <a:gd name="T29" fmla="*/ 2147483646 h 1536"/>
              <a:gd name="T30" fmla="*/ 2147483646 w 2032"/>
              <a:gd name="T31" fmla="*/ 2147483646 h 1536"/>
              <a:gd name="T32" fmla="*/ 2147483646 w 2032"/>
              <a:gd name="T33" fmla="*/ 2147483646 h 1536"/>
              <a:gd name="T34" fmla="*/ 2147483646 w 2032"/>
              <a:gd name="T35" fmla="*/ 2147483646 h 1536"/>
              <a:gd name="T36" fmla="*/ 2147483646 w 2032"/>
              <a:gd name="T37" fmla="*/ 2147483646 h 1536"/>
              <a:gd name="T38" fmla="*/ 2147483646 w 2032"/>
              <a:gd name="T39" fmla="*/ 2147483646 h 1536"/>
              <a:gd name="T40" fmla="*/ 2147483646 w 2032"/>
              <a:gd name="T41" fmla="*/ 2147483646 h 1536"/>
              <a:gd name="T42" fmla="*/ 2147483646 w 2032"/>
              <a:gd name="T43" fmla="*/ 2147483646 h 1536"/>
              <a:gd name="T44" fmla="*/ 2147483646 w 2032"/>
              <a:gd name="T45" fmla="*/ 2147483646 h 1536"/>
              <a:gd name="T46" fmla="*/ 2147483646 w 2032"/>
              <a:gd name="T47" fmla="*/ 2147483646 h 1536"/>
              <a:gd name="T48" fmla="*/ 2147483646 w 2032"/>
              <a:gd name="T49" fmla="*/ 2147483646 h 1536"/>
              <a:gd name="T50" fmla="*/ 2147483646 w 2032"/>
              <a:gd name="T51" fmla="*/ 2147483646 h 1536"/>
              <a:gd name="T52" fmla="*/ 2147483646 w 2032"/>
              <a:gd name="T53" fmla="*/ 2147483646 h 1536"/>
              <a:gd name="T54" fmla="*/ 2147483646 w 2032"/>
              <a:gd name="T55" fmla="*/ 2147483646 h 1536"/>
              <a:gd name="T56" fmla="*/ 2147483646 w 2032"/>
              <a:gd name="T57" fmla="*/ 2147483646 h 1536"/>
              <a:gd name="T58" fmla="*/ 2147483646 w 2032"/>
              <a:gd name="T59" fmla="*/ 2147483646 h 1536"/>
              <a:gd name="T60" fmla="*/ 2147483646 w 2032"/>
              <a:gd name="T61" fmla="*/ 2147483646 h 1536"/>
              <a:gd name="T62" fmla="*/ 2147483646 w 2032"/>
              <a:gd name="T63" fmla="*/ 2147483646 h 1536"/>
              <a:gd name="T64" fmla="*/ 2147483646 w 2032"/>
              <a:gd name="T65" fmla="*/ 2147483646 h 1536"/>
              <a:gd name="T66" fmla="*/ 2147483646 w 2032"/>
              <a:gd name="T67" fmla="*/ 2147483646 h 1536"/>
              <a:gd name="T68" fmla="*/ 2147483646 w 2032"/>
              <a:gd name="T69" fmla="*/ 2147483646 h 1536"/>
              <a:gd name="T70" fmla="*/ 2147483646 w 2032"/>
              <a:gd name="T71" fmla="*/ 2147483646 h 1536"/>
              <a:gd name="T72" fmla="*/ 2147483646 w 2032"/>
              <a:gd name="T73" fmla="*/ 2147483646 h 1536"/>
              <a:gd name="T74" fmla="*/ 0 w 2032"/>
              <a:gd name="T75" fmla="*/ 2147483646 h 1536"/>
              <a:gd name="T76" fmla="*/ 2147483646 w 2032"/>
              <a:gd name="T77" fmla="*/ 2147483646 h 1536"/>
              <a:gd name="T78" fmla="*/ 2147483646 w 2032"/>
              <a:gd name="T79" fmla="*/ 2147483646 h 1536"/>
              <a:gd name="T80" fmla="*/ 2147483646 w 2032"/>
              <a:gd name="T81" fmla="*/ 2147483646 h 1536"/>
              <a:gd name="T82" fmla="*/ 2147483646 w 2032"/>
              <a:gd name="T83" fmla="*/ 2147483646 h 1536"/>
              <a:gd name="T84" fmla="*/ 2147483646 w 2032"/>
              <a:gd name="T85" fmla="*/ 2147483646 h 1536"/>
              <a:gd name="T86" fmla="*/ 2147483646 w 2032"/>
              <a:gd name="T87" fmla="*/ 2147483646 h 1536"/>
              <a:gd name="T88" fmla="*/ 2147483646 w 2032"/>
              <a:gd name="T89" fmla="*/ 2147483646 h 1536"/>
              <a:gd name="T90" fmla="*/ 2147483646 w 2032"/>
              <a:gd name="T91" fmla="*/ 2147483646 h 1536"/>
              <a:gd name="T92" fmla="*/ 2147483646 w 2032"/>
              <a:gd name="T93" fmla="*/ 2147483646 h 1536"/>
              <a:gd name="T94" fmla="*/ 2147483646 w 2032"/>
              <a:gd name="T95" fmla="*/ 2147483646 h 1536"/>
              <a:gd name="T96" fmla="*/ 2147483646 w 2032"/>
              <a:gd name="T97" fmla="*/ 2147483646 h 1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32"/>
              <a:gd name="T148" fmla="*/ 0 h 1536"/>
              <a:gd name="T149" fmla="*/ 2032 w 2032"/>
              <a:gd name="T150" fmla="*/ 1536 h 1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32" h="1536">
                <a:moveTo>
                  <a:pt x="647" y="131"/>
                </a:moveTo>
                <a:lnTo>
                  <a:pt x="716" y="96"/>
                </a:lnTo>
                <a:lnTo>
                  <a:pt x="787" y="67"/>
                </a:lnTo>
                <a:lnTo>
                  <a:pt x="859" y="43"/>
                </a:lnTo>
                <a:lnTo>
                  <a:pt x="933" y="25"/>
                </a:lnTo>
                <a:lnTo>
                  <a:pt x="1008" y="11"/>
                </a:lnTo>
                <a:lnTo>
                  <a:pt x="1082" y="4"/>
                </a:lnTo>
                <a:lnTo>
                  <a:pt x="1157" y="0"/>
                </a:lnTo>
                <a:lnTo>
                  <a:pt x="1231" y="0"/>
                </a:lnTo>
                <a:lnTo>
                  <a:pt x="1305" y="3"/>
                </a:lnTo>
                <a:lnTo>
                  <a:pt x="1377" y="8"/>
                </a:lnTo>
                <a:lnTo>
                  <a:pt x="1448" y="17"/>
                </a:lnTo>
                <a:lnTo>
                  <a:pt x="1517" y="29"/>
                </a:lnTo>
                <a:lnTo>
                  <a:pt x="1582" y="42"/>
                </a:lnTo>
                <a:lnTo>
                  <a:pt x="1647" y="55"/>
                </a:lnTo>
                <a:lnTo>
                  <a:pt x="1706" y="70"/>
                </a:lnTo>
                <a:lnTo>
                  <a:pt x="1762" y="86"/>
                </a:lnTo>
                <a:lnTo>
                  <a:pt x="1814" y="102"/>
                </a:lnTo>
                <a:lnTo>
                  <a:pt x="1861" y="116"/>
                </a:lnTo>
                <a:lnTo>
                  <a:pt x="1905" y="131"/>
                </a:lnTo>
                <a:lnTo>
                  <a:pt x="1941" y="146"/>
                </a:lnTo>
                <a:lnTo>
                  <a:pt x="1972" y="157"/>
                </a:lnTo>
                <a:lnTo>
                  <a:pt x="1998" y="167"/>
                </a:lnTo>
                <a:lnTo>
                  <a:pt x="2016" y="175"/>
                </a:lnTo>
                <a:lnTo>
                  <a:pt x="2027" y="179"/>
                </a:lnTo>
                <a:lnTo>
                  <a:pt x="2032" y="182"/>
                </a:lnTo>
                <a:lnTo>
                  <a:pt x="2030" y="186"/>
                </a:lnTo>
                <a:lnTo>
                  <a:pt x="2029" y="200"/>
                </a:lnTo>
                <a:lnTo>
                  <a:pt x="2026" y="220"/>
                </a:lnTo>
                <a:lnTo>
                  <a:pt x="2021" y="249"/>
                </a:lnTo>
                <a:lnTo>
                  <a:pt x="2017" y="286"/>
                </a:lnTo>
                <a:lnTo>
                  <a:pt x="2008" y="327"/>
                </a:lnTo>
                <a:lnTo>
                  <a:pt x="2000" y="375"/>
                </a:lnTo>
                <a:lnTo>
                  <a:pt x="1988" y="427"/>
                </a:lnTo>
                <a:lnTo>
                  <a:pt x="1975" y="483"/>
                </a:lnTo>
                <a:lnTo>
                  <a:pt x="1957" y="542"/>
                </a:lnTo>
                <a:lnTo>
                  <a:pt x="1940" y="607"/>
                </a:lnTo>
                <a:lnTo>
                  <a:pt x="1918" y="672"/>
                </a:lnTo>
                <a:lnTo>
                  <a:pt x="1893" y="738"/>
                </a:lnTo>
                <a:lnTo>
                  <a:pt x="1865" y="807"/>
                </a:lnTo>
                <a:lnTo>
                  <a:pt x="1835" y="875"/>
                </a:lnTo>
                <a:lnTo>
                  <a:pt x="1801" y="944"/>
                </a:lnTo>
                <a:lnTo>
                  <a:pt x="1763" y="1011"/>
                </a:lnTo>
                <a:lnTo>
                  <a:pt x="1721" y="1076"/>
                </a:lnTo>
                <a:lnTo>
                  <a:pt x="1676" y="1141"/>
                </a:lnTo>
                <a:lnTo>
                  <a:pt x="1626" y="1202"/>
                </a:lnTo>
                <a:lnTo>
                  <a:pt x="1572" y="1259"/>
                </a:lnTo>
                <a:lnTo>
                  <a:pt x="1514" y="1313"/>
                </a:lnTo>
                <a:lnTo>
                  <a:pt x="1451" y="1361"/>
                </a:lnTo>
                <a:lnTo>
                  <a:pt x="1383" y="1405"/>
                </a:lnTo>
                <a:lnTo>
                  <a:pt x="1314" y="1440"/>
                </a:lnTo>
                <a:lnTo>
                  <a:pt x="1244" y="1469"/>
                </a:lnTo>
                <a:lnTo>
                  <a:pt x="1173" y="1494"/>
                </a:lnTo>
                <a:lnTo>
                  <a:pt x="1098" y="1511"/>
                </a:lnTo>
                <a:lnTo>
                  <a:pt x="1024" y="1524"/>
                </a:lnTo>
                <a:lnTo>
                  <a:pt x="949" y="1532"/>
                </a:lnTo>
                <a:lnTo>
                  <a:pt x="875" y="1536"/>
                </a:lnTo>
                <a:lnTo>
                  <a:pt x="801" y="1536"/>
                </a:lnTo>
                <a:lnTo>
                  <a:pt x="726" y="1533"/>
                </a:lnTo>
                <a:lnTo>
                  <a:pt x="653" y="1527"/>
                </a:lnTo>
                <a:lnTo>
                  <a:pt x="583" y="1519"/>
                </a:lnTo>
                <a:lnTo>
                  <a:pt x="515" y="1507"/>
                </a:lnTo>
                <a:lnTo>
                  <a:pt x="449" y="1495"/>
                </a:lnTo>
                <a:lnTo>
                  <a:pt x="385" y="1481"/>
                </a:lnTo>
                <a:lnTo>
                  <a:pt x="325" y="1466"/>
                </a:lnTo>
                <a:lnTo>
                  <a:pt x="270" y="1450"/>
                </a:lnTo>
                <a:lnTo>
                  <a:pt x="217" y="1434"/>
                </a:lnTo>
                <a:lnTo>
                  <a:pt x="169" y="1419"/>
                </a:lnTo>
                <a:lnTo>
                  <a:pt x="127" y="1405"/>
                </a:lnTo>
                <a:lnTo>
                  <a:pt x="90" y="1390"/>
                </a:lnTo>
                <a:lnTo>
                  <a:pt x="58" y="1379"/>
                </a:lnTo>
                <a:lnTo>
                  <a:pt x="33" y="1368"/>
                </a:lnTo>
                <a:lnTo>
                  <a:pt x="16" y="1361"/>
                </a:lnTo>
                <a:lnTo>
                  <a:pt x="4" y="1357"/>
                </a:lnTo>
                <a:lnTo>
                  <a:pt x="0" y="1355"/>
                </a:lnTo>
                <a:lnTo>
                  <a:pt x="0" y="1349"/>
                </a:lnTo>
                <a:lnTo>
                  <a:pt x="3" y="1336"/>
                </a:lnTo>
                <a:lnTo>
                  <a:pt x="4" y="1316"/>
                </a:lnTo>
                <a:lnTo>
                  <a:pt x="9" y="1287"/>
                </a:lnTo>
                <a:lnTo>
                  <a:pt x="14" y="1250"/>
                </a:lnTo>
                <a:lnTo>
                  <a:pt x="22" y="1209"/>
                </a:lnTo>
                <a:lnTo>
                  <a:pt x="32" y="1161"/>
                </a:lnTo>
                <a:lnTo>
                  <a:pt x="44" y="1109"/>
                </a:lnTo>
                <a:lnTo>
                  <a:pt x="57" y="1053"/>
                </a:lnTo>
                <a:lnTo>
                  <a:pt x="73" y="993"/>
                </a:lnTo>
                <a:lnTo>
                  <a:pt x="92" y="929"/>
                </a:lnTo>
                <a:lnTo>
                  <a:pt x="114" y="865"/>
                </a:lnTo>
                <a:lnTo>
                  <a:pt x="138" y="798"/>
                </a:lnTo>
                <a:lnTo>
                  <a:pt x="166" y="729"/>
                </a:lnTo>
                <a:lnTo>
                  <a:pt x="197" y="661"/>
                </a:lnTo>
                <a:lnTo>
                  <a:pt x="230" y="592"/>
                </a:lnTo>
                <a:lnTo>
                  <a:pt x="268" y="525"/>
                </a:lnTo>
                <a:lnTo>
                  <a:pt x="311" y="459"/>
                </a:lnTo>
                <a:lnTo>
                  <a:pt x="356" y="395"/>
                </a:lnTo>
                <a:lnTo>
                  <a:pt x="405" y="334"/>
                </a:lnTo>
                <a:lnTo>
                  <a:pt x="459" y="277"/>
                </a:lnTo>
                <a:lnTo>
                  <a:pt x="518" y="223"/>
                </a:lnTo>
                <a:lnTo>
                  <a:pt x="580" y="175"/>
                </a:lnTo>
                <a:lnTo>
                  <a:pt x="647" y="131"/>
                </a:lnTo>
              </a:path>
            </a:pathLst>
          </a:custGeom>
          <a:gradFill rotWithShape="1">
            <a:gsLst>
              <a:gs pos="0">
                <a:srgbClr val="765E00"/>
              </a:gs>
              <a:gs pos="100000">
                <a:srgbClr val="FFCC00"/>
              </a:gs>
            </a:gsLst>
            <a:lin ang="18900000" scaled="1"/>
          </a:gradFill>
          <a:ln w="38100" cmpd="sng">
            <a:solidFill>
              <a:srgbClr val="FFFFFF"/>
            </a:solidFill>
            <a:round/>
          </a:ln>
          <a:effectLst>
            <a:outerShdw dist="135003" dir="2928844" algn="ctr" rotWithShape="0">
              <a:srgbClr val="000000">
                <a:alpha val="50000"/>
              </a:srgbClr>
            </a:outerShdw>
          </a:effectLst>
        </p:spPr>
        <p:txBody>
          <a:bodyPr/>
          <a:lstStyle/>
          <a:p>
            <a:endParaRPr lang="zh-CN" altLang="en-US"/>
          </a:p>
        </p:txBody>
      </p:sp>
      <p:grpSp>
        <p:nvGrpSpPr>
          <p:cNvPr id="71692" name="Group 10"/>
          <p:cNvGrpSpPr/>
          <p:nvPr/>
        </p:nvGrpSpPr>
        <p:grpSpPr bwMode="auto">
          <a:xfrm>
            <a:off x="5875338" y="3784600"/>
            <a:ext cx="1471612" cy="1462088"/>
            <a:chOff x="0" y="0"/>
            <a:chExt cx="1680" cy="1680"/>
          </a:xfrm>
        </p:grpSpPr>
        <p:sp>
          <p:nvSpPr>
            <p:cNvPr id="71699" name="Oval 11"/>
            <p:cNvSpPr>
              <a:spLocks noChangeArrowheads="1"/>
            </p:cNvSpPr>
            <p:nvPr/>
          </p:nvSpPr>
          <p:spPr bwMode="auto">
            <a:xfrm>
              <a:off x="0" y="0"/>
              <a:ext cx="1680" cy="1680"/>
            </a:xfrm>
            <a:prstGeom prst="ellipse">
              <a:avLst/>
            </a:prstGeom>
            <a:gradFill rotWithShape="1">
              <a:gsLst>
                <a:gs pos="0">
                  <a:srgbClr val="FF3300"/>
                </a:gs>
                <a:gs pos="100000">
                  <a:srgbClr val="3E0C00"/>
                </a:gs>
              </a:gsLst>
              <a:lin ang="5400000" scaled="1"/>
            </a:gradFill>
            <a:ln w="38100">
              <a:solidFill>
                <a:srgbClr val="FFFFFF"/>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endParaRPr lang="zh-CN" altLang="en-US" sz="1800">
                <a:solidFill>
                  <a:schemeClr val="tx2"/>
                </a:solidFill>
                <a:latin typeface="Arial" panose="020B0604020202020204" pitchFamily="34" charset="0"/>
              </a:endParaRPr>
            </a:p>
          </p:txBody>
        </p:sp>
        <p:sp>
          <p:nvSpPr>
            <p:cNvPr id="71700" name="Freeform 12"/>
            <p:cNvSpPr/>
            <p:nvPr/>
          </p:nvSpPr>
          <p:spPr bwMode="auto">
            <a:xfrm>
              <a:off x="192" y="28"/>
              <a:ext cx="1296" cy="634"/>
            </a:xfrm>
            <a:custGeom>
              <a:avLst/>
              <a:gdLst>
                <a:gd name="T0" fmla="*/ 734 w 1321"/>
                <a:gd name="T1" fmla="*/ 12 h 712"/>
                <a:gd name="T2" fmla="*/ 743 w 1321"/>
                <a:gd name="T3" fmla="*/ 13 h 712"/>
                <a:gd name="T4" fmla="*/ 745 w 1321"/>
                <a:gd name="T5" fmla="*/ 14 h 712"/>
                <a:gd name="T6" fmla="*/ 741 w 1321"/>
                <a:gd name="T7" fmla="*/ 16 h 712"/>
                <a:gd name="T8" fmla="*/ 732 w 1321"/>
                <a:gd name="T9" fmla="*/ 17 h 712"/>
                <a:gd name="T10" fmla="*/ 717 w 1321"/>
                <a:gd name="T11" fmla="*/ 18 h 712"/>
                <a:gd name="T12" fmla="*/ 698 w 1321"/>
                <a:gd name="T13" fmla="*/ 18 h 712"/>
                <a:gd name="T14" fmla="*/ 674 w 1321"/>
                <a:gd name="T15" fmla="*/ 19 h 712"/>
                <a:gd name="T16" fmla="*/ 647 w 1321"/>
                <a:gd name="T17" fmla="*/ 20 h 712"/>
                <a:gd name="T18" fmla="*/ 615 w 1321"/>
                <a:gd name="T19" fmla="*/ 20 h 712"/>
                <a:gd name="T20" fmla="*/ 581 w 1321"/>
                <a:gd name="T21" fmla="*/ 20 h 712"/>
                <a:gd name="T22" fmla="*/ 545 w 1321"/>
                <a:gd name="T23" fmla="*/ 21 h 712"/>
                <a:gd name="T24" fmla="*/ 505 w 1321"/>
                <a:gd name="T25" fmla="*/ 21 h 712"/>
                <a:gd name="T26" fmla="*/ 465 w 1321"/>
                <a:gd name="T27" fmla="*/ 21 h 712"/>
                <a:gd name="T28" fmla="*/ 448 w 1321"/>
                <a:gd name="T29" fmla="*/ 22 h 712"/>
                <a:gd name="T30" fmla="*/ 269 w 1321"/>
                <a:gd name="T31" fmla="*/ 22 h 712"/>
                <a:gd name="T32" fmla="*/ 266 w 1321"/>
                <a:gd name="T33" fmla="*/ 22 h 712"/>
                <a:gd name="T34" fmla="*/ 230 w 1321"/>
                <a:gd name="T35" fmla="*/ 21 h 712"/>
                <a:gd name="T36" fmla="*/ 197 w 1321"/>
                <a:gd name="T37" fmla="*/ 21 h 712"/>
                <a:gd name="T38" fmla="*/ 165 w 1321"/>
                <a:gd name="T39" fmla="*/ 21 h 712"/>
                <a:gd name="T40" fmla="*/ 132 w 1321"/>
                <a:gd name="T41" fmla="*/ 20 h 712"/>
                <a:gd name="T42" fmla="*/ 107 w 1321"/>
                <a:gd name="T43" fmla="*/ 20 h 712"/>
                <a:gd name="T44" fmla="*/ 78 w 1321"/>
                <a:gd name="T45" fmla="*/ 20 h 712"/>
                <a:gd name="T46" fmla="*/ 60 w 1321"/>
                <a:gd name="T47" fmla="*/ 20 h 712"/>
                <a:gd name="T48" fmla="*/ 37 w 1321"/>
                <a:gd name="T49" fmla="*/ 19 h 712"/>
                <a:gd name="T50" fmla="*/ 26 w 1321"/>
                <a:gd name="T51" fmla="*/ 18 h 712"/>
                <a:gd name="T52" fmla="*/ 18 w 1321"/>
                <a:gd name="T53" fmla="*/ 18 h 712"/>
                <a:gd name="T54" fmla="*/ 6 w 1321"/>
                <a:gd name="T55" fmla="*/ 17 h 712"/>
                <a:gd name="T56" fmla="*/ 0 w 1321"/>
                <a:gd name="T57" fmla="*/ 16 h 712"/>
                <a:gd name="T58" fmla="*/ 0 w 1321"/>
                <a:gd name="T59" fmla="*/ 16 h 712"/>
                <a:gd name="T60" fmla="*/ 4 w 1321"/>
                <a:gd name="T61" fmla="*/ 14 h 712"/>
                <a:gd name="T62" fmla="*/ 16 w 1321"/>
                <a:gd name="T63" fmla="*/ 13 h 712"/>
                <a:gd name="T64" fmla="*/ 26 w 1321"/>
                <a:gd name="T65" fmla="*/ 11 h 712"/>
                <a:gd name="T66" fmla="*/ 56 w 1321"/>
                <a:gd name="T67" fmla="*/ 9 h 712"/>
                <a:gd name="T68" fmla="*/ 82 w 1321"/>
                <a:gd name="T69" fmla="*/ 7 h 712"/>
                <a:gd name="T70" fmla="*/ 116 w 1321"/>
                <a:gd name="T71" fmla="*/ 5 h 712"/>
                <a:gd name="T72" fmla="*/ 153 w 1321"/>
                <a:gd name="T73" fmla="*/ 4 h 712"/>
                <a:gd name="T74" fmla="*/ 193 w 1321"/>
                <a:gd name="T75" fmla="*/ 4 h 712"/>
                <a:gd name="T76" fmla="*/ 233 w 1321"/>
                <a:gd name="T77" fmla="*/ 4 h 712"/>
                <a:gd name="T78" fmla="*/ 280 w 1321"/>
                <a:gd name="T79" fmla="*/ 4 h 712"/>
                <a:gd name="T80" fmla="*/ 328 w 1321"/>
                <a:gd name="T81" fmla="*/ 4 h 712"/>
                <a:gd name="T82" fmla="*/ 377 w 1321"/>
                <a:gd name="T83" fmla="*/ 0 h 712"/>
                <a:gd name="T84" fmla="*/ 428 w 1321"/>
                <a:gd name="T85" fmla="*/ 4 h 712"/>
                <a:gd name="T86" fmla="*/ 477 w 1321"/>
                <a:gd name="T87" fmla="*/ 4 h 712"/>
                <a:gd name="T88" fmla="*/ 525 w 1321"/>
                <a:gd name="T89" fmla="*/ 4 h 712"/>
                <a:gd name="T90" fmla="*/ 570 w 1321"/>
                <a:gd name="T91" fmla="*/ 4 h 712"/>
                <a:gd name="T92" fmla="*/ 610 w 1321"/>
                <a:gd name="T93" fmla="*/ 4 h 712"/>
                <a:gd name="T94" fmla="*/ 648 w 1321"/>
                <a:gd name="T95" fmla="*/ 6 h 712"/>
                <a:gd name="T96" fmla="*/ 681 w 1321"/>
                <a:gd name="T97" fmla="*/ 8 h 712"/>
                <a:gd name="T98" fmla="*/ 709 w 1321"/>
                <a:gd name="T99" fmla="*/ 10 h 712"/>
                <a:gd name="T100" fmla="*/ 734 w 1321"/>
                <a:gd name="T101" fmla="*/ 12 h 7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21"/>
                <a:gd name="T154" fmla="*/ 0 h 712"/>
                <a:gd name="T155" fmla="*/ 1321 w 1321"/>
                <a:gd name="T156" fmla="*/ 712 h 7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tx1"/>
                </a:gs>
                <a:gs pos="100000">
                  <a:srgbClr val="FF33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1693" name="Text Box 13"/>
          <p:cNvSpPr txBox="1">
            <a:spLocks noChangeArrowheads="1"/>
          </p:cNvSpPr>
          <p:nvPr/>
        </p:nvSpPr>
        <p:spPr bwMode="auto">
          <a:xfrm>
            <a:off x="4557713" y="3289300"/>
            <a:ext cx="73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000" b="1">
                <a:latin typeface="Arial" panose="020B0604020202020204" pitchFamily="34" charset="0"/>
              </a:rPr>
              <a:t>DOS</a:t>
            </a:r>
            <a:endParaRPr lang="en-US" altLang="zh-CN" sz="2000" b="1">
              <a:solidFill>
                <a:srgbClr val="000000"/>
              </a:solidFill>
              <a:latin typeface="Arial" panose="020B0604020202020204" pitchFamily="34" charset="0"/>
            </a:endParaRPr>
          </a:p>
        </p:txBody>
      </p:sp>
      <p:sp>
        <p:nvSpPr>
          <p:cNvPr id="71694" name="Text Box 14"/>
          <p:cNvSpPr txBox="1">
            <a:spLocks noChangeArrowheads="1"/>
          </p:cNvSpPr>
          <p:nvPr/>
        </p:nvSpPr>
        <p:spPr bwMode="auto">
          <a:xfrm>
            <a:off x="5984875" y="2308225"/>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Microsoft </a:t>
            </a:r>
          </a:p>
          <a:p>
            <a:pPr algn="ctr" eaLnBrk="1" hangingPunct="1">
              <a:spcBef>
                <a:spcPct val="0"/>
              </a:spcBef>
              <a:buFontTx/>
              <a:buNone/>
            </a:pPr>
            <a:r>
              <a:rPr lang="en-US" altLang="zh-CN" sz="2000" b="1">
                <a:latin typeface="Arial" panose="020B0604020202020204" pitchFamily="34" charset="0"/>
              </a:rPr>
              <a:t>Windows </a:t>
            </a:r>
          </a:p>
        </p:txBody>
      </p:sp>
      <p:sp>
        <p:nvSpPr>
          <p:cNvPr id="71695" name="Text Box 15"/>
          <p:cNvSpPr txBox="1">
            <a:spLocks noChangeArrowheads="1"/>
          </p:cNvSpPr>
          <p:nvPr/>
        </p:nvSpPr>
        <p:spPr bwMode="auto">
          <a:xfrm>
            <a:off x="7439025" y="3717925"/>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000" b="1">
                <a:latin typeface="Arial" panose="020B0604020202020204" pitchFamily="34" charset="0"/>
              </a:rPr>
              <a:t>U</a:t>
            </a:r>
            <a:r>
              <a:rPr lang="zh-CN" altLang="en-US" sz="2000" b="1">
                <a:latin typeface="Arial" panose="020B0604020202020204" pitchFamily="34" charset="0"/>
              </a:rPr>
              <a:t>NIX</a:t>
            </a:r>
            <a:endParaRPr lang="zh-CN" altLang="en-US" sz="2000" b="1">
              <a:solidFill>
                <a:srgbClr val="000000"/>
              </a:solidFill>
              <a:latin typeface="Arial" panose="020B0604020202020204" pitchFamily="34" charset="0"/>
            </a:endParaRPr>
          </a:p>
        </p:txBody>
      </p:sp>
      <p:sp>
        <p:nvSpPr>
          <p:cNvPr id="71696" name="Text Box 16"/>
          <p:cNvSpPr txBox="1">
            <a:spLocks noChangeArrowheads="1"/>
          </p:cNvSpPr>
          <p:nvPr/>
        </p:nvSpPr>
        <p:spPr bwMode="auto">
          <a:xfrm>
            <a:off x="5056188" y="5146675"/>
            <a:ext cx="86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Linux </a:t>
            </a:r>
          </a:p>
        </p:txBody>
      </p:sp>
      <p:sp>
        <p:nvSpPr>
          <p:cNvPr id="71697" name="Text Box 17"/>
          <p:cNvSpPr txBox="1">
            <a:spLocks noChangeArrowheads="1"/>
          </p:cNvSpPr>
          <p:nvPr/>
        </p:nvSpPr>
        <p:spPr bwMode="auto">
          <a:xfrm>
            <a:off x="7056438" y="5146675"/>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OS /2</a:t>
            </a:r>
          </a:p>
        </p:txBody>
      </p:sp>
      <p:sp>
        <p:nvSpPr>
          <p:cNvPr id="71698" name="Text Box 13"/>
          <p:cNvSpPr txBox="1">
            <a:spLocks noChangeArrowheads="1"/>
          </p:cNvSpPr>
          <p:nvPr/>
        </p:nvSpPr>
        <p:spPr bwMode="auto">
          <a:xfrm>
            <a:off x="6030913" y="4003675"/>
            <a:ext cx="11414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500" b="1">
                <a:solidFill>
                  <a:schemeClr val="bg1"/>
                </a:solidFill>
                <a:latin typeface="幼圆" panose="02010509060101010101" pitchFamily="49" charset="-122"/>
                <a:ea typeface="幼圆" panose="02010509060101010101" pitchFamily="49" charset="-122"/>
              </a:rPr>
              <a:t>典型操</a:t>
            </a:r>
          </a:p>
          <a:p>
            <a:pPr algn="ctr">
              <a:spcBef>
                <a:spcPct val="0"/>
              </a:spcBef>
              <a:buFontTx/>
              <a:buNone/>
            </a:pPr>
            <a:r>
              <a:rPr lang="zh-CN" altLang="en-US" sz="2500" b="1">
                <a:solidFill>
                  <a:schemeClr val="bg1"/>
                </a:solidFill>
                <a:latin typeface="幼圆" panose="02010509060101010101" pitchFamily="49" charset="-122"/>
                <a:ea typeface="幼圆" panose="02010509060101010101" pitchFamily="49" charset="-122"/>
              </a:rPr>
              <a:t>作系统</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891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891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8918">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8918">
                                            <p:txEl>
                                              <p:pRg st="5" end="5"/>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89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80A7088-238F-485A-A5B3-7F5192303435}" type="datetime5">
              <a:rPr lang="zh-CN" altLang="en-US" sz="1400"/>
              <a:t>2023/6/18</a:t>
            </a:fld>
            <a:endParaRPr lang="en-US" altLang="zh-CN" sz="1400"/>
          </a:p>
        </p:txBody>
      </p:sp>
      <p:sp>
        <p:nvSpPr>
          <p:cNvPr id="7270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5F8B6E9-0C2A-4CA0-A5F9-C2A32FC3780F}" type="slidenum">
              <a:rPr lang="en-US" altLang="zh-CN" sz="1400"/>
              <a:t>49</a:t>
            </a:fld>
            <a:endParaRPr lang="en-US" altLang="zh-CN" sz="1400"/>
          </a:p>
        </p:txBody>
      </p:sp>
      <p:sp>
        <p:nvSpPr>
          <p:cNvPr id="7270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1219200" y="1593850"/>
            <a:ext cx="6858000" cy="4714875"/>
          </a:xfrm>
        </p:spPr>
        <p:txBody>
          <a:bodyPr/>
          <a:lstStyle/>
          <a:p>
            <a:pPr marL="0" indent="0" eaLnBrk="1" hangingPunct="1">
              <a:buFontTx/>
              <a:buNone/>
              <a:defRPr/>
            </a:pPr>
            <a:r>
              <a:rPr lang="en-US" altLang="zh-CN" sz="2400" b="1" dirty="0">
                <a:solidFill>
                  <a:srgbClr val="CC0000"/>
                </a:solidFill>
              </a:rPr>
              <a:t>1.3.1 </a:t>
            </a:r>
            <a:r>
              <a:rPr lang="zh-CN" altLang="en-US" sz="2400" b="1" dirty="0">
                <a:solidFill>
                  <a:srgbClr val="CC0000"/>
                </a:solidFill>
              </a:rPr>
              <a:t>操作系统的发展</a:t>
            </a:r>
            <a:r>
              <a:rPr lang="zh-CN" altLang="en-US" sz="3600" b="1" dirty="0"/>
              <a:t>                 </a:t>
            </a:r>
          </a:p>
          <a:p>
            <a:pPr marL="0" indent="0" eaLnBrk="1" hangingPunct="1">
              <a:buFontTx/>
              <a:buNone/>
              <a:defRPr/>
            </a:pPr>
            <a:r>
              <a:rPr lang="zh-CN" altLang="en-US" sz="2000" b="1" dirty="0"/>
              <a:t>        </a:t>
            </a:r>
            <a:r>
              <a:rPr lang="zh-CN" altLang="en-US" sz="2000" b="1" dirty="0">
                <a:solidFill>
                  <a:srgbClr val="0099FF"/>
                </a:solidFill>
              </a:rPr>
              <a:t>操作系统的分类</a:t>
            </a:r>
            <a:endParaRPr lang="zh-CN" altLang="en-US" sz="2000" b="1" dirty="0"/>
          </a:p>
          <a:p>
            <a:pPr lvl="1" eaLnBrk="1" hangingPunct="1">
              <a:lnSpc>
                <a:spcPct val="110000"/>
              </a:lnSpc>
              <a:spcBef>
                <a:spcPct val="50000"/>
              </a:spcBef>
              <a:defRPr/>
            </a:pPr>
            <a:r>
              <a:rPr lang="en-US" altLang="zh-CN" sz="1800" b="1" dirty="0">
                <a:latin typeface="+mn-ea"/>
                <a:sym typeface="Arial" panose="020B0604020202020204" pitchFamily="34" charset="0"/>
              </a:rPr>
              <a:t>6</a:t>
            </a:r>
            <a:r>
              <a:rPr lang="zh-CN" altLang="en-US" sz="1800" b="1" dirty="0">
                <a:latin typeface="+mn-ea"/>
                <a:sym typeface="Arial" panose="020B0604020202020204" pitchFamily="34" charset="0"/>
              </a:rPr>
              <a:t>）网络操作系统（</a:t>
            </a:r>
            <a:r>
              <a:rPr lang="en-US" altLang="zh-CN" sz="1800" b="1" dirty="0">
                <a:latin typeface="+mn-ea"/>
                <a:sym typeface="Arial" panose="020B0604020202020204" pitchFamily="34" charset="0"/>
              </a:rPr>
              <a:t>windows</a:t>
            </a:r>
            <a:r>
              <a:rPr lang="zh-CN" altLang="en-US" sz="1800" b="1" dirty="0">
                <a:latin typeface="+mn-ea"/>
                <a:sym typeface="Arial" panose="020B0604020202020204" pitchFamily="34" charset="0"/>
              </a:rPr>
              <a:t>和</a:t>
            </a:r>
            <a:r>
              <a:rPr lang="en-US" altLang="zh-CN" sz="1800" b="1" dirty="0" err="1">
                <a:latin typeface="+mn-ea"/>
                <a:sym typeface="Arial" panose="020B0604020202020204" pitchFamily="34" charset="0"/>
              </a:rPr>
              <a:t>linux</a:t>
            </a:r>
            <a:r>
              <a:rPr lang="zh-CN" altLang="en-US" sz="1800" b="1" dirty="0">
                <a:latin typeface="+mn-ea"/>
                <a:sym typeface="Arial" panose="020B0604020202020204" pitchFamily="34" charset="0"/>
              </a:rPr>
              <a:t>都支持，文件、</a:t>
            </a:r>
            <a:r>
              <a:rPr lang="en-US" altLang="zh-CN" sz="1800" b="1" dirty="0">
                <a:latin typeface="+mn-ea"/>
                <a:sym typeface="Arial" panose="020B0604020202020204" pitchFamily="34" charset="0"/>
              </a:rPr>
              <a:t>socket</a:t>
            </a:r>
            <a:r>
              <a:rPr lang="zh-CN" altLang="en-US" sz="1800" b="1" dirty="0">
                <a:latin typeface="+mn-ea"/>
                <a:sym typeface="Arial" panose="020B0604020202020204" pitchFamily="34" charset="0"/>
              </a:rPr>
              <a:t>和</a:t>
            </a:r>
            <a:r>
              <a:rPr lang="en-US" altLang="zh-CN" sz="1800" b="1" dirty="0">
                <a:latin typeface="+mn-ea"/>
                <a:sym typeface="Arial" panose="020B0604020202020204" pitchFamily="34" charset="0"/>
              </a:rPr>
              <a:t>RPC</a:t>
            </a:r>
            <a:r>
              <a:rPr lang="zh-CN" altLang="en-US" sz="1800" b="1" dirty="0">
                <a:latin typeface="+mn-ea"/>
                <a:sym typeface="Arial" panose="020B0604020202020204" pitchFamily="34" charset="0"/>
              </a:rPr>
              <a:t>）</a:t>
            </a:r>
          </a:p>
          <a:p>
            <a:pPr lvl="2" eaLnBrk="1" hangingPunct="1">
              <a:lnSpc>
                <a:spcPct val="110000"/>
              </a:lnSpc>
              <a:defRPr/>
            </a:pPr>
            <a:r>
              <a:rPr lang="zh-CN" altLang="en-US" sz="1800" dirty="0">
                <a:latin typeface="+mn-ea"/>
              </a:rPr>
              <a:t>网络操作系统是建立在主机操作系统基础上，用于管理网络通信和共享资源，协调各主机上任务运行，并向用户提供统一的、有效的网络接口的软件集合。</a:t>
            </a:r>
            <a:endParaRPr lang="en-US" altLang="zh-CN" sz="1800" dirty="0">
              <a:latin typeface="+mn-ea"/>
            </a:endParaRPr>
          </a:p>
          <a:p>
            <a:pPr lvl="1" eaLnBrk="1" hangingPunct="1">
              <a:lnSpc>
                <a:spcPct val="120000"/>
              </a:lnSpc>
              <a:defRPr/>
            </a:pPr>
            <a:r>
              <a:rPr lang="en-US" altLang="zh-CN" sz="1800" b="1" dirty="0">
                <a:latin typeface="+mn-ea"/>
                <a:sym typeface="Arial" panose="020B0604020202020204" pitchFamily="34" charset="0"/>
              </a:rPr>
              <a:t>7</a:t>
            </a:r>
            <a:r>
              <a:rPr lang="zh-CN" altLang="en-US" sz="1800" b="1" dirty="0">
                <a:latin typeface="+mn-ea"/>
                <a:sym typeface="Arial" panose="020B0604020202020204" pitchFamily="34" charset="0"/>
              </a:rPr>
              <a:t>）分布式操作系统（云操作系统）</a:t>
            </a:r>
          </a:p>
          <a:p>
            <a:pPr lvl="2" eaLnBrk="1" hangingPunct="1">
              <a:lnSpc>
                <a:spcPct val="120000"/>
              </a:lnSpc>
              <a:spcBef>
                <a:spcPct val="10000"/>
              </a:spcBef>
              <a:defRPr/>
            </a:pPr>
            <a:r>
              <a:rPr lang="zh-CN" altLang="en-US" sz="1800" dirty="0">
                <a:latin typeface="+mn-ea"/>
              </a:rPr>
              <a:t>分布式系统中若干个计算机可相互协作共同完成一项任务</a:t>
            </a:r>
          </a:p>
          <a:p>
            <a:pPr lvl="2" eaLnBrk="1" hangingPunct="1">
              <a:lnSpc>
                <a:spcPct val="120000"/>
              </a:lnSpc>
              <a:spcBef>
                <a:spcPct val="10000"/>
              </a:spcBef>
              <a:defRPr/>
            </a:pPr>
            <a:r>
              <a:rPr lang="zh-CN" altLang="en-US" sz="1800" dirty="0">
                <a:latin typeface="+mn-ea"/>
              </a:rPr>
              <a:t>分布式系统资源为所有用户共享；而网络有限制地共享</a:t>
            </a:r>
          </a:p>
          <a:p>
            <a:pPr lvl="2" eaLnBrk="1" hangingPunct="1">
              <a:lnSpc>
                <a:spcPct val="120000"/>
              </a:lnSpc>
              <a:spcBef>
                <a:spcPct val="10000"/>
              </a:spcBef>
              <a:defRPr/>
            </a:pPr>
            <a:r>
              <a:rPr lang="zh-CN" altLang="en-US" sz="1800" dirty="0">
                <a:latin typeface="+mn-ea"/>
              </a:rPr>
              <a:t>各个计算机间相互通讯，数据传输</a:t>
            </a:r>
            <a:endParaRPr lang="zh-CN" altLang="en-US" sz="2200" b="1" dirty="0">
              <a:latin typeface="楷体_GB2312" pitchFamily="49" charset="-122"/>
              <a:ea typeface="楷体_GB2312" pitchFamily="49" charset="-122"/>
            </a:endParaRPr>
          </a:p>
          <a:p>
            <a:pPr marL="0" indent="0" algn="just" eaLnBrk="1" hangingPunct="1">
              <a:defRPr/>
            </a:pPr>
            <a:endParaRPr lang="en-US" altLang="zh-CN" sz="2400" b="1" dirty="0">
              <a:latin typeface="楷体_GB2312" pitchFamily="49" charset="-122"/>
              <a:ea typeface="楷体_GB2312" pitchFamily="49" charset="-122"/>
            </a:endParaRPr>
          </a:p>
        </p:txBody>
      </p:sp>
      <p:sp>
        <p:nvSpPr>
          <p:cNvPr id="72710" name="Rectangle 4"/>
          <p:cNvSpPr>
            <a:spLocks noChangeArrowheads="1"/>
          </p:cNvSpPr>
          <p:nvPr/>
        </p:nvSpPr>
        <p:spPr bwMode="auto">
          <a:xfrm>
            <a:off x="1219200" y="1676400"/>
            <a:ext cx="7010400" cy="448945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89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7C1BADC-14B2-4226-AC71-07CEC3BC8FA6}" type="datetime5">
              <a:rPr lang="zh-CN" altLang="en-US" sz="1400"/>
              <a:t>2023/6/18</a:t>
            </a:fld>
            <a:endParaRPr lang="en-US" altLang="zh-CN" sz="1400"/>
          </a:p>
        </p:txBody>
      </p:sp>
      <p:sp>
        <p:nvSpPr>
          <p:cNvPr id="11267" name="页脚占位符 4"/>
          <p:cNvSpPr txBox="1">
            <a:spLocks noGrp="1" noChangeArrowheads="1"/>
          </p:cNvSpPr>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t>哈工大</a:t>
            </a:r>
            <a:r>
              <a:rPr lang="zh-CN" altLang="en-US" sz="1400"/>
              <a:t>计算机学院</a:t>
            </a:r>
            <a:endParaRPr lang="en-US" altLang="zh-CN" sz="1400"/>
          </a:p>
        </p:txBody>
      </p:sp>
      <p:sp>
        <p:nvSpPr>
          <p:cNvPr id="11268"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8A25A02B-F7C9-4E02-B244-94B8960ADFEC}" type="slidenum">
              <a:rPr lang="en-US" altLang="zh-CN" sz="1400"/>
              <a:t>5</a:t>
            </a:fld>
            <a:endParaRPr lang="en-US" altLang="zh-CN" sz="1400"/>
          </a:p>
        </p:txBody>
      </p:sp>
      <p:sp>
        <p:nvSpPr>
          <p:cNvPr id="11269" name="Rectangle 2"/>
          <p:cNvSpPr>
            <a:spLocks noGrp="1" noChangeArrowheads="1"/>
          </p:cNvSpPr>
          <p:nvPr>
            <p:ph type="title" idx="4294967295"/>
          </p:nvPr>
        </p:nvSpPr>
        <p:spPr>
          <a:xfrm>
            <a:off x="3076575" y="476250"/>
            <a:ext cx="32004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1.1  </a:t>
            </a:r>
            <a:r>
              <a:rPr lang="zh-CN" altLang="en-US" sz="2000" b="1">
                <a:solidFill>
                  <a:schemeClr val="tx1"/>
                </a:solidFill>
              </a:rPr>
              <a:t>操作系统的概念</a:t>
            </a:r>
          </a:p>
        </p:txBody>
      </p:sp>
      <p:sp>
        <p:nvSpPr>
          <p:cNvPr id="11270" name="Rectangle 21"/>
          <p:cNvSpPr>
            <a:spLocks noChangeArrowheads="1"/>
          </p:cNvSpPr>
          <p:nvPr/>
        </p:nvSpPr>
        <p:spPr bwMode="auto">
          <a:xfrm>
            <a:off x="3635375" y="6165850"/>
            <a:ext cx="2592388" cy="360363"/>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buFontTx/>
              <a:buNone/>
            </a:pPr>
            <a:r>
              <a:rPr lang="zh-CN" altLang="zh-CN" sz="1800" b="1"/>
              <a:t>计算机系统组成示意图</a:t>
            </a:r>
            <a:endParaRPr lang="zh-CN" altLang="zh-CN" sz="1800" b="1">
              <a:solidFill>
                <a:srgbClr val="6600FF"/>
              </a:solidFill>
            </a:endParaRPr>
          </a:p>
        </p:txBody>
      </p:sp>
      <p:sp>
        <p:nvSpPr>
          <p:cNvPr id="5127" name="Text Box 53"/>
          <p:cNvSpPr txBox="1">
            <a:spLocks noChangeArrowheads="1"/>
          </p:cNvSpPr>
          <p:nvPr/>
        </p:nvSpPr>
        <p:spPr bwMode="auto">
          <a:xfrm>
            <a:off x="6335713" y="1776413"/>
            <a:ext cx="66198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grpSp>
        <p:nvGrpSpPr>
          <p:cNvPr id="5128" name="Group 61"/>
          <p:cNvGrpSpPr/>
          <p:nvPr/>
        </p:nvGrpSpPr>
        <p:grpSpPr bwMode="auto">
          <a:xfrm>
            <a:off x="1216025" y="2708275"/>
            <a:ext cx="6840538" cy="1574800"/>
            <a:chOff x="0" y="0"/>
            <a:chExt cx="4309" cy="992"/>
          </a:xfrm>
        </p:grpSpPr>
        <p:sp>
          <p:nvSpPr>
            <p:cNvPr id="11302" name="Rectangle 38"/>
            <p:cNvSpPr>
              <a:spLocks noChangeArrowheads="1"/>
            </p:cNvSpPr>
            <p:nvPr/>
          </p:nvSpPr>
          <p:spPr bwMode="auto">
            <a:xfrm>
              <a:off x="0" y="8"/>
              <a:ext cx="4309" cy="984"/>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4000"/>
            </a:p>
          </p:txBody>
        </p:sp>
        <p:grpSp>
          <p:nvGrpSpPr>
            <p:cNvPr id="11303" name="Group 1034"/>
            <p:cNvGrpSpPr/>
            <p:nvPr/>
          </p:nvGrpSpPr>
          <p:grpSpPr bwMode="auto">
            <a:xfrm>
              <a:off x="45" y="0"/>
              <a:ext cx="4246" cy="587"/>
              <a:chOff x="0" y="0"/>
              <a:chExt cx="4246" cy="587"/>
            </a:xfrm>
          </p:grpSpPr>
          <p:sp>
            <p:nvSpPr>
              <p:cNvPr id="11304" name="Text Box 39"/>
              <p:cNvSpPr txBox="1">
                <a:spLocks noChangeArrowheads="1"/>
              </p:cNvSpPr>
              <p:nvPr/>
            </p:nvSpPr>
            <p:spPr bwMode="auto">
              <a:xfrm>
                <a:off x="0" y="0"/>
                <a:ext cx="6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财务系统</a:t>
                </a:r>
              </a:p>
            </p:txBody>
          </p:sp>
          <p:sp>
            <p:nvSpPr>
              <p:cNvPr id="11305" name="Text Box 40"/>
              <p:cNvSpPr txBox="1">
                <a:spLocks noChangeArrowheads="1"/>
              </p:cNvSpPr>
              <p:nvPr/>
            </p:nvSpPr>
            <p:spPr bwMode="auto">
              <a:xfrm>
                <a:off x="771" y="0"/>
                <a:ext cx="6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航空订票</a:t>
                </a:r>
              </a:p>
            </p:txBody>
          </p:sp>
          <p:sp>
            <p:nvSpPr>
              <p:cNvPr id="11306" name="Text Box 41"/>
              <p:cNvSpPr txBox="1">
                <a:spLocks noChangeArrowheads="1"/>
              </p:cNvSpPr>
              <p:nvPr/>
            </p:nvSpPr>
            <p:spPr bwMode="auto">
              <a:xfrm>
                <a:off x="1605" y="0"/>
                <a:ext cx="6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上网浏览</a:t>
                </a:r>
              </a:p>
            </p:txBody>
          </p:sp>
          <p:sp>
            <p:nvSpPr>
              <p:cNvPr id="11307" name="Text Box 42"/>
              <p:cNvSpPr txBox="1">
                <a:spLocks noChangeArrowheads="1"/>
              </p:cNvSpPr>
              <p:nvPr/>
            </p:nvSpPr>
            <p:spPr bwMode="auto">
              <a:xfrm>
                <a:off x="2439" y="0"/>
                <a:ext cx="6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电子商务</a:t>
                </a:r>
              </a:p>
            </p:txBody>
          </p:sp>
          <p:sp>
            <p:nvSpPr>
              <p:cNvPr id="11308" name="Text Box 43"/>
              <p:cNvSpPr txBox="1">
                <a:spLocks noChangeArrowheads="1"/>
              </p:cNvSpPr>
              <p:nvPr/>
            </p:nvSpPr>
            <p:spPr bwMode="auto">
              <a:xfrm>
                <a:off x="3551" y="0"/>
                <a:ext cx="69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科学计算</a:t>
                </a:r>
              </a:p>
            </p:txBody>
          </p:sp>
          <p:sp>
            <p:nvSpPr>
              <p:cNvPr id="11309" name="Text Box 45"/>
              <p:cNvSpPr txBox="1">
                <a:spLocks noChangeArrowheads="1"/>
              </p:cNvSpPr>
              <p:nvPr/>
            </p:nvSpPr>
            <p:spPr bwMode="auto">
              <a:xfrm>
                <a:off x="1542" y="273"/>
                <a:ext cx="103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latin typeface="黑体" panose="02010609060101010101" pitchFamily="49" charset="-122"/>
                    <a:ea typeface="黑体" panose="02010609060101010101" pitchFamily="49" charset="-122"/>
                  </a:rPr>
                  <a:t>(</a:t>
                </a:r>
                <a:r>
                  <a:rPr lang="zh-CN" altLang="en-US" sz="1800" b="1">
                    <a:latin typeface="黑体" panose="02010609060101010101" pitchFamily="49" charset="-122"/>
                    <a:ea typeface="黑体" panose="02010609060101010101" pitchFamily="49" charset="-122"/>
                  </a:rPr>
                  <a:t>应用软件</a:t>
                </a:r>
                <a:r>
                  <a:rPr lang="en-US" altLang="zh-CN" sz="1800" b="1">
                    <a:latin typeface="黑体" panose="02010609060101010101" pitchFamily="49" charset="-122"/>
                    <a:ea typeface="黑体" panose="02010609060101010101" pitchFamily="49" charset="-122"/>
                  </a:rPr>
                  <a:t>)</a:t>
                </a:r>
              </a:p>
            </p:txBody>
          </p:sp>
          <p:sp>
            <p:nvSpPr>
              <p:cNvPr id="11310" name="Text Box 54"/>
              <p:cNvSpPr txBox="1">
                <a:spLocks noChangeArrowheads="1"/>
              </p:cNvSpPr>
              <p:nvPr/>
            </p:nvSpPr>
            <p:spPr bwMode="auto">
              <a:xfrm>
                <a:off x="3134" y="0"/>
                <a:ext cx="41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grpSp>
      </p:grpSp>
      <p:grpSp>
        <p:nvGrpSpPr>
          <p:cNvPr id="5138" name="Group 60"/>
          <p:cNvGrpSpPr/>
          <p:nvPr/>
        </p:nvGrpSpPr>
        <p:grpSpPr bwMode="auto">
          <a:xfrm>
            <a:off x="6997700" y="1617663"/>
            <a:ext cx="1103313" cy="1103312"/>
            <a:chOff x="0" y="0"/>
            <a:chExt cx="695" cy="695"/>
          </a:xfrm>
        </p:grpSpPr>
        <p:sp>
          <p:nvSpPr>
            <p:cNvPr id="11300" name="Line 60"/>
            <p:cNvSpPr>
              <a:spLocks noChangeShapeType="1"/>
            </p:cNvSpPr>
            <p:nvPr/>
          </p:nvSpPr>
          <p:spPr bwMode="auto">
            <a:xfrm>
              <a:off x="278" y="415"/>
              <a:ext cx="0" cy="280"/>
            </a:xfrm>
            <a:prstGeom prst="line">
              <a:avLst/>
            </a:prstGeom>
            <a:noFill/>
            <a:ln w="19050">
              <a:solidFill>
                <a:srgbClr val="000000"/>
              </a:solidFill>
              <a:round/>
              <a:tailEnd type="stealth"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301" name="Text Box 61"/>
            <p:cNvSpPr txBox="1">
              <a:spLocks noChangeArrowheads="1"/>
            </p:cNvSpPr>
            <p:nvPr/>
          </p:nvSpPr>
          <p:spPr bwMode="auto">
            <a:xfrm>
              <a:off x="0" y="0"/>
              <a:ext cx="695" cy="415"/>
            </a:xfrm>
            <a:prstGeom prst="rect">
              <a:avLst/>
            </a:prstGeom>
            <a:solidFill>
              <a:srgbClr val="FFFFFF"/>
            </a:solidFill>
            <a:ln w="19050">
              <a:solidFill>
                <a:srgbClr val="000000"/>
              </a:solidFill>
              <a:miter lim="800000"/>
            </a:ln>
            <a:effectLst>
              <a:outerShdw dist="107763" dir="18900000" algn="ctr" rotWithShape="0">
                <a:srgbClr val="808080"/>
              </a:outerShdw>
            </a:effectLst>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latin typeface="华文新魏" panose="02010800040101010101" pitchFamily="2" charset="-122"/>
                  <a:ea typeface="华文新魏" panose="02010800040101010101" pitchFamily="2" charset="-122"/>
                </a:rPr>
                <a:t>用户</a:t>
              </a:r>
              <a:r>
                <a:rPr lang="en-US" altLang="zh-CN" sz="1800" b="1">
                  <a:latin typeface="华文新魏" panose="02010800040101010101" pitchFamily="2" charset="-122"/>
                  <a:ea typeface="华文新魏" panose="02010800040101010101" pitchFamily="2" charset="-122"/>
                </a:rPr>
                <a:t>n</a:t>
              </a:r>
            </a:p>
          </p:txBody>
        </p:sp>
      </p:grpSp>
      <p:grpSp>
        <p:nvGrpSpPr>
          <p:cNvPr id="5141" name="Group 62"/>
          <p:cNvGrpSpPr/>
          <p:nvPr/>
        </p:nvGrpSpPr>
        <p:grpSpPr bwMode="auto">
          <a:xfrm>
            <a:off x="5232400" y="1617663"/>
            <a:ext cx="1103313" cy="1090612"/>
            <a:chOff x="0" y="0"/>
            <a:chExt cx="695" cy="687"/>
          </a:xfrm>
        </p:grpSpPr>
        <p:sp>
          <p:nvSpPr>
            <p:cNvPr id="11298" name="Line 59"/>
            <p:cNvSpPr>
              <a:spLocks noChangeShapeType="1"/>
            </p:cNvSpPr>
            <p:nvPr/>
          </p:nvSpPr>
          <p:spPr bwMode="auto">
            <a:xfrm>
              <a:off x="355" y="409"/>
              <a:ext cx="0" cy="278"/>
            </a:xfrm>
            <a:prstGeom prst="line">
              <a:avLst/>
            </a:prstGeom>
            <a:noFill/>
            <a:ln w="19050">
              <a:solidFill>
                <a:srgbClr val="000000"/>
              </a:solidFill>
              <a:round/>
              <a:tailEnd type="stealth"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299" name="Text Box 62"/>
            <p:cNvSpPr txBox="1">
              <a:spLocks noChangeArrowheads="1"/>
            </p:cNvSpPr>
            <p:nvPr/>
          </p:nvSpPr>
          <p:spPr bwMode="auto">
            <a:xfrm>
              <a:off x="0" y="0"/>
              <a:ext cx="695" cy="415"/>
            </a:xfrm>
            <a:prstGeom prst="rect">
              <a:avLst/>
            </a:prstGeom>
            <a:solidFill>
              <a:srgbClr val="FFFFFF"/>
            </a:solidFill>
            <a:ln w="19050">
              <a:solidFill>
                <a:srgbClr val="000000"/>
              </a:solidFill>
              <a:miter lim="800000"/>
            </a:ln>
            <a:effectLst>
              <a:outerShdw dist="107763" dir="18900000" algn="ctr" rotWithShape="0">
                <a:srgbClr val="808080"/>
              </a:outerShdw>
            </a:effectLst>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latin typeface="华文新魏" panose="02010800040101010101" pitchFamily="2" charset="-122"/>
                  <a:ea typeface="华文新魏" panose="02010800040101010101" pitchFamily="2" charset="-122"/>
                </a:rPr>
                <a:t>用户</a:t>
              </a:r>
              <a:r>
                <a:rPr lang="en-US" altLang="zh-CN" sz="1800" b="1">
                  <a:latin typeface="华文新魏" panose="02010800040101010101" pitchFamily="2" charset="-122"/>
                  <a:ea typeface="华文新魏" panose="02010800040101010101" pitchFamily="2" charset="-122"/>
                </a:rPr>
                <a:t>4</a:t>
              </a:r>
            </a:p>
          </p:txBody>
        </p:sp>
      </p:grpSp>
      <p:grpSp>
        <p:nvGrpSpPr>
          <p:cNvPr id="5144" name="Group 58"/>
          <p:cNvGrpSpPr/>
          <p:nvPr/>
        </p:nvGrpSpPr>
        <p:grpSpPr bwMode="auto">
          <a:xfrm>
            <a:off x="3908425" y="1617663"/>
            <a:ext cx="1103313" cy="1103312"/>
            <a:chOff x="0" y="0"/>
            <a:chExt cx="695" cy="695"/>
          </a:xfrm>
        </p:grpSpPr>
        <p:sp>
          <p:nvSpPr>
            <p:cNvPr id="11296" name="Line 58"/>
            <p:cNvSpPr>
              <a:spLocks noChangeShapeType="1"/>
            </p:cNvSpPr>
            <p:nvPr/>
          </p:nvSpPr>
          <p:spPr bwMode="auto">
            <a:xfrm>
              <a:off x="417" y="415"/>
              <a:ext cx="0" cy="280"/>
            </a:xfrm>
            <a:prstGeom prst="line">
              <a:avLst/>
            </a:prstGeom>
            <a:noFill/>
            <a:ln w="19050">
              <a:solidFill>
                <a:srgbClr val="000000"/>
              </a:solidFill>
              <a:round/>
              <a:tailEnd type="stealth"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297" name="Text Box 63"/>
            <p:cNvSpPr txBox="1">
              <a:spLocks noChangeArrowheads="1"/>
            </p:cNvSpPr>
            <p:nvPr/>
          </p:nvSpPr>
          <p:spPr bwMode="auto">
            <a:xfrm>
              <a:off x="0" y="0"/>
              <a:ext cx="695" cy="415"/>
            </a:xfrm>
            <a:prstGeom prst="rect">
              <a:avLst/>
            </a:prstGeom>
            <a:solidFill>
              <a:srgbClr val="FFFFFF"/>
            </a:solidFill>
            <a:ln w="19050">
              <a:solidFill>
                <a:srgbClr val="000000"/>
              </a:solidFill>
              <a:miter lim="800000"/>
            </a:ln>
            <a:effectLst>
              <a:outerShdw dist="107763" dir="18900000" algn="ctr" rotWithShape="0">
                <a:srgbClr val="808080"/>
              </a:outerShdw>
            </a:effectLst>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latin typeface="华文新魏" panose="02010800040101010101" pitchFamily="2" charset="-122"/>
                  <a:ea typeface="华文新魏" panose="02010800040101010101" pitchFamily="2" charset="-122"/>
                </a:rPr>
                <a:t>用户</a:t>
              </a:r>
              <a:r>
                <a:rPr lang="en-US" altLang="zh-CN" sz="1800" b="1">
                  <a:latin typeface="华文新魏" panose="02010800040101010101" pitchFamily="2" charset="-122"/>
                  <a:ea typeface="华文新魏" panose="02010800040101010101" pitchFamily="2" charset="-122"/>
                </a:rPr>
                <a:t>3</a:t>
              </a:r>
            </a:p>
          </p:txBody>
        </p:sp>
      </p:grpSp>
      <p:grpSp>
        <p:nvGrpSpPr>
          <p:cNvPr id="5147" name="Group 57"/>
          <p:cNvGrpSpPr/>
          <p:nvPr/>
        </p:nvGrpSpPr>
        <p:grpSpPr bwMode="auto">
          <a:xfrm>
            <a:off x="2584450" y="1617663"/>
            <a:ext cx="1103313" cy="1103312"/>
            <a:chOff x="0" y="0"/>
            <a:chExt cx="695" cy="695"/>
          </a:xfrm>
        </p:grpSpPr>
        <p:sp>
          <p:nvSpPr>
            <p:cNvPr id="11294" name="Line 57"/>
            <p:cNvSpPr>
              <a:spLocks noChangeShapeType="1"/>
            </p:cNvSpPr>
            <p:nvPr/>
          </p:nvSpPr>
          <p:spPr bwMode="auto">
            <a:xfrm>
              <a:off x="417" y="415"/>
              <a:ext cx="0" cy="280"/>
            </a:xfrm>
            <a:prstGeom prst="line">
              <a:avLst/>
            </a:prstGeom>
            <a:noFill/>
            <a:ln w="19050">
              <a:solidFill>
                <a:srgbClr val="000000"/>
              </a:solidFill>
              <a:round/>
              <a:tailEnd type="stealth"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295" name="Text Box 64"/>
            <p:cNvSpPr txBox="1">
              <a:spLocks noChangeArrowheads="1"/>
            </p:cNvSpPr>
            <p:nvPr/>
          </p:nvSpPr>
          <p:spPr bwMode="auto">
            <a:xfrm>
              <a:off x="0" y="0"/>
              <a:ext cx="695" cy="415"/>
            </a:xfrm>
            <a:prstGeom prst="rect">
              <a:avLst/>
            </a:prstGeom>
            <a:solidFill>
              <a:srgbClr val="FFFFFF"/>
            </a:solidFill>
            <a:ln w="19050">
              <a:solidFill>
                <a:srgbClr val="000000"/>
              </a:solidFill>
              <a:miter lim="800000"/>
            </a:ln>
            <a:effectLst>
              <a:outerShdw dist="107763" dir="18900000" algn="ctr" rotWithShape="0">
                <a:srgbClr val="808080"/>
              </a:outerShdw>
            </a:effectLst>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latin typeface="华文新魏" panose="02010800040101010101" pitchFamily="2" charset="-122"/>
                  <a:ea typeface="华文新魏" panose="02010800040101010101" pitchFamily="2" charset="-122"/>
                </a:rPr>
                <a:t>用户</a:t>
              </a:r>
              <a:r>
                <a:rPr lang="en-US" altLang="zh-CN" sz="1800" b="1">
                  <a:latin typeface="华文新魏" panose="02010800040101010101" pitchFamily="2" charset="-122"/>
                  <a:ea typeface="华文新魏" panose="02010800040101010101" pitchFamily="2" charset="-122"/>
                </a:rPr>
                <a:t>2</a:t>
              </a:r>
            </a:p>
          </p:txBody>
        </p:sp>
      </p:grpSp>
      <p:grpSp>
        <p:nvGrpSpPr>
          <p:cNvPr id="5150" name="Group 56"/>
          <p:cNvGrpSpPr/>
          <p:nvPr/>
        </p:nvGrpSpPr>
        <p:grpSpPr bwMode="auto">
          <a:xfrm>
            <a:off x="1260475" y="1617663"/>
            <a:ext cx="1103313" cy="1103312"/>
            <a:chOff x="0" y="0"/>
            <a:chExt cx="695" cy="695"/>
          </a:xfrm>
        </p:grpSpPr>
        <p:sp>
          <p:nvSpPr>
            <p:cNvPr id="11292" name="Line 56"/>
            <p:cNvSpPr>
              <a:spLocks noChangeShapeType="1"/>
            </p:cNvSpPr>
            <p:nvPr/>
          </p:nvSpPr>
          <p:spPr bwMode="auto">
            <a:xfrm>
              <a:off x="417" y="415"/>
              <a:ext cx="0" cy="280"/>
            </a:xfrm>
            <a:prstGeom prst="line">
              <a:avLst/>
            </a:prstGeom>
            <a:noFill/>
            <a:ln w="19050">
              <a:solidFill>
                <a:srgbClr val="000000"/>
              </a:solidFill>
              <a:round/>
              <a:tailEnd type="stealth"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293" name="Text Box 65"/>
            <p:cNvSpPr txBox="1">
              <a:spLocks noChangeArrowheads="1"/>
            </p:cNvSpPr>
            <p:nvPr/>
          </p:nvSpPr>
          <p:spPr bwMode="auto">
            <a:xfrm>
              <a:off x="0" y="0"/>
              <a:ext cx="695" cy="415"/>
            </a:xfrm>
            <a:prstGeom prst="rect">
              <a:avLst/>
            </a:prstGeom>
            <a:solidFill>
              <a:srgbClr val="FFFFFF"/>
            </a:solidFill>
            <a:ln w="19050">
              <a:solidFill>
                <a:srgbClr val="000000"/>
              </a:solidFill>
              <a:miter lim="800000"/>
            </a:ln>
            <a:effectLst>
              <a:outerShdw dist="107763" dir="18900000" algn="ctr" rotWithShape="0">
                <a:srgbClr val="808080"/>
              </a:outerShdw>
            </a:effectLst>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latin typeface="华文新魏" panose="02010800040101010101" pitchFamily="2" charset="-122"/>
                  <a:ea typeface="华文新魏" panose="02010800040101010101" pitchFamily="2" charset="-122"/>
                </a:rPr>
                <a:t>用户</a:t>
              </a:r>
              <a:r>
                <a:rPr lang="en-US" altLang="zh-CN" sz="1800" b="1">
                  <a:latin typeface="华文新魏" panose="02010800040101010101" pitchFamily="2" charset="-122"/>
                  <a:ea typeface="华文新魏" panose="02010800040101010101" pitchFamily="2" charset="-122"/>
                </a:rPr>
                <a:t>1</a:t>
              </a:r>
            </a:p>
          </p:txBody>
        </p:sp>
      </p:grpSp>
      <p:grpSp>
        <p:nvGrpSpPr>
          <p:cNvPr id="5153" name="Group 63"/>
          <p:cNvGrpSpPr/>
          <p:nvPr/>
        </p:nvGrpSpPr>
        <p:grpSpPr bwMode="auto">
          <a:xfrm>
            <a:off x="1863725" y="3570288"/>
            <a:ext cx="5516563" cy="1360487"/>
            <a:chOff x="0" y="0"/>
            <a:chExt cx="3475" cy="857"/>
          </a:xfrm>
        </p:grpSpPr>
        <p:sp>
          <p:nvSpPr>
            <p:cNvPr id="11285" name="Rectangle 44"/>
            <p:cNvSpPr>
              <a:spLocks noChangeArrowheads="1"/>
            </p:cNvSpPr>
            <p:nvPr/>
          </p:nvSpPr>
          <p:spPr bwMode="auto">
            <a:xfrm>
              <a:off x="0" y="0"/>
              <a:ext cx="3475" cy="857"/>
            </a:xfrm>
            <a:prstGeom prst="rect">
              <a:avLst/>
            </a:prstGeom>
            <a:solidFill>
              <a:srgbClr val="6666FF"/>
            </a:solidFill>
            <a:ln w="19050">
              <a:solidFill>
                <a:srgbClr val="000000"/>
              </a:solidFill>
              <a:miter lim="800000"/>
            </a:ln>
            <a:effectLst>
              <a:outerShdw dist="107763" dir="2700000" algn="ctr" rotWithShape="0">
                <a:srgbClr val="808080"/>
              </a:outerShdw>
            </a:effec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4000"/>
            </a:p>
          </p:txBody>
        </p:sp>
        <p:sp>
          <p:nvSpPr>
            <p:cNvPr id="11286" name="Text Box 46"/>
            <p:cNvSpPr txBox="1">
              <a:spLocks noChangeArrowheads="1"/>
            </p:cNvSpPr>
            <p:nvPr/>
          </p:nvSpPr>
          <p:spPr bwMode="auto">
            <a:xfrm>
              <a:off x="139" y="42"/>
              <a:ext cx="695" cy="285"/>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编译程序</a:t>
              </a:r>
            </a:p>
          </p:txBody>
        </p:sp>
        <p:sp>
          <p:nvSpPr>
            <p:cNvPr id="11287" name="Text Box 47"/>
            <p:cNvSpPr txBox="1">
              <a:spLocks noChangeArrowheads="1"/>
            </p:cNvSpPr>
            <p:nvPr/>
          </p:nvSpPr>
          <p:spPr bwMode="auto">
            <a:xfrm>
              <a:off x="834" y="42"/>
              <a:ext cx="695" cy="285"/>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latin typeface="华文新魏" panose="02010800040101010101" pitchFamily="2" charset="-122"/>
                  <a:ea typeface="华文新魏" panose="02010800040101010101" pitchFamily="2" charset="-122"/>
                </a:rPr>
                <a:t>汇编程序</a:t>
              </a:r>
            </a:p>
          </p:txBody>
        </p:sp>
        <p:sp>
          <p:nvSpPr>
            <p:cNvPr id="11288" name="Text Box 48"/>
            <p:cNvSpPr txBox="1">
              <a:spLocks noChangeArrowheads="1"/>
            </p:cNvSpPr>
            <p:nvPr/>
          </p:nvSpPr>
          <p:spPr bwMode="auto">
            <a:xfrm>
              <a:off x="1668" y="42"/>
              <a:ext cx="695" cy="285"/>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800" b="1">
                  <a:latin typeface="华文新魏" panose="02010800040101010101" pitchFamily="2" charset="-122"/>
                  <a:ea typeface="华文新魏" panose="02010800040101010101" pitchFamily="2" charset="-122"/>
                </a:rPr>
                <a:t>数据库</a:t>
              </a:r>
            </a:p>
            <a:p>
              <a:pPr eaLnBrk="1" hangingPunct="1">
                <a:spcBef>
                  <a:spcPct val="0"/>
                </a:spcBef>
                <a:buFontTx/>
                <a:buNone/>
              </a:pPr>
              <a:endParaRPr lang="en-US" altLang="zh-CN" sz="1800" b="1">
                <a:latin typeface="华文新魏" panose="02010800040101010101" pitchFamily="2" charset="-122"/>
                <a:ea typeface="华文新魏" panose="02010800040101010101" pitchFamily="2" charset="-122"/>
              </a:endParaRPr>
            </a:p>
          </p:txBody>
        </p:sp>
        <p:sp>
          <p:nvSpPr>
            <p:cNvPr id="11289" name="Text Box 50"/>
            <p:cNvSpPr txBox="1">
              <a:spLocks noChangeArrowheads="1"/>
            </p:cNvSpPr>
            <p:nvPr/>
          </p:nvSpPr>
          <p:spPr bwMode="auto">
            <a:xfrm>
              <a:off x="1251" y="293"/>
              <a:ext cx="973" cy="253"/>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latin typeface="黑体" panose="02010609060101010101" pitchFamily="49" charset="-122"/>
                  <a:ea typeface="黑体" panose="02010609060101010101" pitchFamily="49" charset="-122"/>
                </a:rPr>
                <a:t>(</a:t>
              </a:r>
              <a:r>
                <a:rPr lang="zh-CN" altLang="en-US" sz="1800" b="1">
                  <a:latin typeface="黑体" panose="02010609060101010101" pitchFamily="49" charset="-122"/>
                  <a:ea typeface="黑体" panose="02010609060101010101" pitchFamily="49" charset="-122"/>
                </a:rPr>
                <a:t>支撑软件</a:t>
              </a:r>
              <a:r>
                <a:rPr lang="en-US" altLang="zh-CN" sz="1800" b="1">
                  <a:latin typeface="黑体" panose="02010609060101010101" pitchFamily="49" charset="-122"/>
                  <a:ea typeface="黑体" panose="02010609060101010101" pitchFamily="49" charset="-122"/>
                </a:rPr>
                <a:t>)</a:t>
              </a:r>
            </a:p>
          </p:txBody>
        </p:sp>
        <p:sp>
          <p:nvSpPr>
            <p:cNvPr id="11290" name="Text Box 55"/>
            <p:cNvSpPr txBox="1">
              <a:spLocks noChangeArrowheads="1"/>
            </p:cNvSpPr>
            <p:nvPr/>
          </p:nvSpPr>
          <p:spPr bwMode="auto">
            <a:xfrm>
              <a:off x="2300" y="42"/>
              <a:ext cx="493" cy="288"/>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800" b="1">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1291" name="Text Box 66"/>
            <p:cNvSpPr txBox="1">
              <a:spLocks noChangeArrowheads="1"/>
            </p:cNvSpPr>
            <p:nvPr/>
          </p:nvSpPr>
          <p:spPr bwMode="auto">
            <a:xfrm>
              <a:off x="2717" y="42"/>
              <a:ext cx="695" cy="285"/>
            </a:xfrm>
            <a:prstGeom prst="rect">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latin typeface="华文新魏" panose="02010800040101010101" pitchFamily="2" charset="-122"/>
                  <a:ea typeface="华文新魏" panose="02010800040101010101" pitchFamily="2" charset="-122"/>
                </a:rPr>
                <a:t>实用程序</a:t>
              </a:r>
            </a:p>
            <a:p>
              <a:pPr eaLnBrk="1" hangingPunct="1">
                <a:spcBef>
                  <a:spcPct val="0"/>
                </a:spcBef>
                <a:buFontTx/>
                <a:buNone/>
              </a:pPr>
              <a:endParaRPr lang="en-US" altLang="zh-CN" sz="1800" b="1">
                <a:latin typeface="华文新魏" panose="02010800040101010101" pitchFamily="2" charset="-122"/>
                <a:ea typeface="华文新魏" panose="02010800040101010101" pitchFamily="2" charset="-122"/>
              </a:endParaRPr>
            </a:p>
          </p:txBody>
        </p:sp>
      </p:grpSp>
      <p:grpSp>
        <p:nvGrpSpPr>
          <p:cNvPr id="5161" name="Group 1032"/>
          <p:cNvGrpSpPr/>
          <p:nvPr/>
        </p:nvGrpSpPr>
        <p:grpSpPr bwMode="auto">
          <a:xfrm>
            <a:off x="3563938" y="4432300"/>
            <a:ext cx="2427287" cy="1228725"/>
            <a:chOff x="0" y="0"/>
            <a:chExt cx="1529" cy="774"/>
          </a:xfrm>
        </p:grpSpPr>
        <p:sp>
          <p:nvSpPr>
            <p:cNvPr id="11283" name="Rectangle 49"/>
            <p:cNvSpPr>
              <a:spLocks noChangeArrowheads="1"/>
            </p:cNvSpPr>
            <p:nvPr/>
          </p:nvSpPr>
          <p:spPr bwMode="auto">
            <a:xfrm>
              <a:off x="0" y="0"/>
              <a:ext cx="1529" cy="774"/>
            </a:xfrm>
            <a:prstGeom prst="rect">
              <a:avLst/>
            </a:prstGeom>
            <a:solidFill>
              <a:srgbClr val="99CCFF"/>
            </a:solidFill>
            <a:ln w="19050">
              <a:solidFill>
                <a:srgbClr val="000000"/>
              </a:solidFill>
              <a:miter lim="800000"/>
            </a:ln>
            <a:effectLst>
              <a:outerShdw dist="107763" dir="2700000" algn="ctr" rotWithShape="0">
                <a:srgbClr val="808080"/>
              </a:outerShdw>
            </a:effec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4000"/>
            </a:p>
          </p:txBody>
        </p:sp>
        <p:sp>
          <p:nvSpPr>
            <p:cNvPr id="11284" name="Text Box 51"/>
            <p:cNvSpPr txBox="1">
              <a:spLocks noChangeArrowheads="1"/>
            </p:cNvSpPr>
            <p:nvPr/>
          </p:nvSpPr>
          <p:spPr bwMode="auto">
            <a:xfrm>
              <a:off x="136" y="91"/>
              <a:ext cx="1251" cy="47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CC0000"/>
                  </a:solidFill>
                  <a:latin typeface="黑体" panose="02010609060101010101" pitchFamily="49" charset="-122"/>
                  <a:ea typeface="黑体" panose="02010609060101010101" pitchFamily="49" charset="-122"/>
                </a:rPr>
                <a:t>操作系统</a:t>
              </a:r>
            </a:p>
            <a:p>
              <a:pPr algn="ctr" eaLnBrk="1" hangingPunct="1">
                <a:spcBef>
                  <a:spcPct val="0"/>
                </a:spcBef>
                <a:buFontTx/>
                <a:buNone/>
              </a:pPr>
              <a:r>
                <a:rPr lang="en-US" altLang="zh-CN" sz="2000" b="1">
                  <a:solidFill>
                    <a:srgbClr val="CC0000"/>
                  </a:solidFill>
                  <a:latin typeface="黑体" panose="02010609060101010101" pitchFamily="49" charset="-122"/>
                  <a:ea typeface="黑体" panose="02010609060101010101" pitchFamily="49" charset="-122"/>
                </a:rPr>
                <a:t>(</a:t>
              </a:r>
              <a:r>
                <a:rPr lang="zh-CN" altLang="en-US" sz="2000" b="1">
                  <a:solidFill>
                    <a:srgbClr val="CC0000"/>
                  </a:solidFill>
                  <a:latin typeface="黑体" panose="02010609060101010101" pitchFamily="49" charset="-122"/>
                  <a:ea typeface="黑体" panose="02010609060101010101" pitchFamily="49" charset="-122"/>
                </a:rPr>
                <a:t>系统</a:t>
              </a:r>
              <a:r>
                <a:rPr lang="en-US" altLang="zh-CN" sz="2000" b="1">
                  <a:solidFill>
                    <a:srgbClr val="CC0000"/>
                  </a:solidFill>
                  <a:latin typeface="黑体" panose="02010609060101010101" pitchFamily="49" charset="-122"/>
                  <a:ea typeface="黑体" panose="02010609060101010101" pitchFamily="49" charset="-122"/>
                </a:rPr>
                <a:t>/</a:t>
              </a:r>
              <a:r>
                <a:rPr lang="zh-CN" altLang="en-US" sz="2000" b="1">
                  <a:solidFill>
                    <a:srgbClr val="CC0000"/>
                  </a:solidFill>
                  <a:latin typeface="黑体" panose="02010609060101010101" pitchFamily="49" charset="-122"/>
                  <a:ea typeface="黑体" panose="02010609060101010101" pitchFamily="49" charset="-122"/>
                </a:rPr>
                <a:t>基础软件</a:t>
              </a:r>
              <a:r>
                <a:rPr lang="en-US" altLang="zh-CN" sz="2000" b="1">
                  <a:solidFill>
                    <a:srgbClr val="CC0000"/>
                  </a:solidFill>
                  <a:latin typeface="黑体" panose="02010609060101010101" pitchFamily="49" charset="-122"/>
                  <a:ea typeface="黑体" panose="02010609060101010101" pitchFamily="49" charset="-122"/>
                </a:rPr>
                <a:t>)</a:t>
              </a:r>
            </a:p>
          </p:txBody>
        </p:sp>
      </p:grpSp>
      <p:sp>
        <p:nvSpPr>
          <p:cNvPr id="5164" name="Text Box 52"/>
          <p:cNvSpPr txBox="1">
            <a:spLocks noChangeArrowheads="1"/>
          </p:cNvSpPr>
          <p:nvPr/>
        </p:nvSpPr>
        <p:spPr bwMode="auto">
          <a:xfrm>
            <a:off x="4035425" y="5229225"/>
            <a:ext cx="1544638" cy="879475"/>
          </a:xfrm>
          <a:prstGeom prst="rect">
            <a:avLst/>
          </a:prstGeom>
          <a:solidFill>
            <a:srgbClr val="000000"/>
          </a:solidFill>
          <a:ln w="19050">
            <a:solidFill>
              <a:srgbClr val="000000"/>
            </a:solidFill>
            <a:miter lim="800000"/>
          </a:ln>
          <a:effectLst>
            <a:outerShdw dist="107763" dir="2700000" algn="ctr" rotWithShape="0">
              <a:srgbClr val="808080"/>
            </a:outerShdw>
          </a:effectLst>
        </p:spPr>
        <p:txBody>
          <a:bodyPr lIns="0" tIns="108000" rIns="0" bIns="0"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chemeClr val="bg1"/>
                </a:solidFill>
                <a:latin typeface="华文新魏" panose="02010800040101010101" pitchFamily="2" charset="-122"/>
                <a:ea typeface="华文新魏" panose="02010800040101010101" pitchFamily="2" charset="-122"/>
              </a:rPr>
              <a:t>计算机硬件</a:t>
            </a:r>
          </a:p>
        </p:txBody>
      </p:sp>
      <p:sp>
        <p:nvSpPr>
          <p:cNvPr id="5165" name="AutoShape 55"/>
          <p:cNvSpPr>
            <a:spLocks noChangeArrowheads="1"/>
          </p:cNvSpPr>
          <p:nvPr/>
        </p:nvSpPr>
        <p:spPr bwMode="auto">
          <a:xfrm>
            <a:off x="106363" y="4797425"/>
            <a:ext cx="3241675" cy="1511300"/>
          </a:xfrm>
          <a:prstGeom prst="wedgeRectCallout">
            <a:avLst>
              <a:gd name="adj1" fmla="val 70028"/>
              <a:gd name="adj2" fmla="val -43384"/>
            </a:avLst>
          </a:prstGeom>
          <a:solidFill>
            <a:srgbClr val="FFFFFF"/>
          </a:solidFill>
          <a:ln w="9525">
            <a:solidFill>
              <a:srgbClr val="C0C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t>操作系统在计算机系统中的地位</a:t>
            </a:r>
            <a:r>
              <a:rPr lang="en-US" altLang="zh-CN" sz="1600" b="1"/>
              <a:t>:</a:t>
            </a:r>
          </a:p>
          <a:p>
            <a:pPr algn="ctr" eaLnBrk="1" hangingPunct="1">
              <a:spcBef>
                <a:spcPct val="0"/>
              </a:spcBef>
              <a:buFontTx/>
              <a:buNone/>
            </a:pPr>
            <a:r>
              <a:rPr lang="zh-CN" altLang="en-US" sz="1600" b="1">
                <a:solidFill>
                  <a:srgbClr val="990000"/>
                </a:solidFill>
              </a:rPr>
              <a:t>操作系统处于计算机硬件和应用软件和用户之间，是“中介机构”</a:t>
            </a:r>
            <a:r>
              <a:rPr lang="zh-CN" altLang="en-US" sz="1600" b="1"/>
              <a:t>                  </a:t>
            </a:r>
          </a:p>
          <a:p>
            <a:pPr algn="ctr" eaLnBrk="1" hangingPunct="1">
              <a:spcBef>
                <a:spcPct val="0"/>
              </a:spcBef>
              <a:buFontTx/>
              <a:buNone/>
            </a:pPr>
            <a:endParaRPr lang="zh-CN" altLang="en-US" sz="1600" b="1"/>
          </a:p>
          <a:p>
            <a:pPr algn="ctr" eaLnBrk="1" hangingPunct="1">
              <a:spcBef>
                <a:spcPct val="0"/>
              </a:spcBef>
              <a:buFontTx/>
              <a:buNone/>
            </a:pPr>
            <a:r>
              <a:rPr lang="zh-CN" altLang="en-US" sz="1600" b="1"/>
              <a:t>计算机硬件对用户来说是透明的</a:t>
            </a:r>
          </a:p>
        </p:txBody>
      </p:sp>
      <p:sp>
        <p:nvSpPr>
          <p:cNvPr id="11282" name="矩形 46"/>
          <p:cNvSpPr>
            <a:spLocks noChangeArrowheads="1"/>
          </p:cNvSpPr>
          <p:nvPr/>
        </p:nvSpPr>
        <p:spPr bwMode="auto">
          <a:xfrm>
            <a:off x="6424613" y="5589588"/>
            <a:ext cx="236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000" b="1"/>
              <a:t>从不同视角进一步认识</a:t>
            </a:r>
            <a:r>
              <a:rPr lang="en-US" altLang="zh-CN" sz="2000" b="1"/>
              <a:t>OS </a:t>
            </a:r>
            <a:r>
              <a:rPr lang="zh-CN" altLang="en-US" sz="2000" b="1">
                <a:solidFill>
                  <a:srgbClr val="FF0000"/>
                </a:solidFill>
              </a:rPr>
              <a:t>→</a:t>
            </a:r>
            <a:endParaRPr lang="zh-CN" altLang="zh-CN"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64"/>
                                        </p:tgtEl>
                                        <p:attrNameLst>
                                          <p:attrName>style.visibility</p:attrName>
                                        </p:attrNameLst>
                                      </p:cBhvr>
                                      <p:to>
                                        <p:strVal val="visible"/>
                                      </p:to>
                                    </p:set>
                                    <p:animEffect transition="in" filter="fade">
                                      <p:cBhvr>
                                        <p:cTn id="7" dur="500"/>
                                        <p:tgtEl>
                                          <p:spTgt spid="5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1"/>
                                        </p:tgtEl>
                                        <p:attrNameLst>
                                          <p:attrName>style.visibility</p:attrName>
                                        </p:attrNameLst>
                                      </p:cBhvr>
                                      <p:to>
                                        <p:strVal val="visible"/>
                                      </p:to>
                                    </p:set>
                                    <p:animEffect transition="in" filter="fade">
                                      <p:cBhvr>
                                        <p:cTn id="12" dur="500"/>
                                        <p:tgtEl>
                                          <p:spTgt spid="5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53"/>
                                        </p:tgtEl>
                                        <p:attrNameLst>
                                          <p:attrName>style.visibility</p:attrName>
                                        </p:attrNameLst>
                                      </p:cBhvr>
                                      <p:to>
                                        <p:strVal val="visible"/>
                                      </p:to>
                                    </p:set>
                                    <p:animEffect transition="in" filter="fade">
                                      <p:cBhvr>
                                        <p:cTn id="17" dur="500"/>
                                        <p:tgtEl>
                                          <p:spTgt spid="51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5150"/>
                                        </p:tgtEl>
                                        <p:attrNameLst>
                                          <p:attrName>style.visibility</p:attrName>
                                        </p:attrNameLst>
                                      </p:cBhvr>
                                      <p:to>
                                        <p:strVal val="visible"/>
                                      </p:to>
                                    </p:set>
                                    <p:animEffect transition="in" filter="slide(fromTop)">
                                      <p:cBhvr>
                                        <p:cTn id="26" dur="500"/>
                                        <p:tgtEl>
                                          <p:spTgt spid="5150"/>
                                        </p:tgtEl>
                                      </p:cBhvr>
                                    </p:animEffect>
                                  </p:childTnLst>
                                </p:cTn>
                              </p:par>
                            </p:childTnLst>
                          </p:cTn>
                        </p:par>
                        <p:par>
                          <p:cTn id="27" fill="hold">
                            <p:stCondLst>
                              <p:cond delay="1000"/>
                            </p:stCondLst>
                            <p:childTnLst>
                              <p:par>
                                <p:cTn id="28" presetID="12" presetClass="entr" presetSubtype="1" fill="hold" nodeType="afterEffect">
                                  <p:stCondLst>
                                    <p:cond delay="0"/>
                                  </p:stCondLst>
                                  <p:childTnLst>
                                    <p:set>
                                      <p:cBhvr>
                                        <p:cTn id="29" dur="1" fill="hold">
                                          <p:stCondLst>
                                            <p:cond delay="0"/>
                                          </p:stCondLst>
                                        </p:cTn>
                                        <p:tgtEl>
                                          <p:spTgt spid="5147"/>
                                        </p:tgtEl>
                                        <p:attrNameLst>
                                          <p:attrName>style.visibility</p:attrName>
                                        </p:attrNameLst>
                                      </p:cBhvr>
                                      <p:to>
                                        <p:strVal val="visible"/>
                                      </p:to>
                                    </p:set>
                                    <p:animEffect transition="in" filter="slide(fromTop)">
                                      <p:cBhvr>
                                        <p:cTn id="30" dur="500"/>
                                        <p:tgtEl>
                                          <p:spTgt spid="5147"/>
                                        </p:tgtEl>
                                      </p:cBhvr>
                                    </p:animEffect>
                                  </p:childTnLst>
                                </p:cTn>
                              </p:par>
                            </p:childTnLst>
                          </p:cTn>
                        </p:par>
                        <p:par>
                          <p:cTn id="31" fill="hold">
                            <p:stCondLst>
                              <p:cond delay="1500"/>
                            </p:stCondLst>
                            <p:childTnLst>
                              <p:par>
                                <p:cTn id="32" presetID="12" presetClass="entr" presetSubtype="1" fill="hold" nodeType="afterEffect">
                                  <p:stCondLst>
                                    <p:cond delay="0"/>
                                  </p:stCondLst>
                                  <p:childTnLst>
                                    <p:set>
                                      <p:cBhvr>
                                        <p:cTn id="33" dur="1" fill="hold">
                                          <p:stCondLst>
                                            <p:cond delay="0"/>
                                          </p:stCondLst>
                                        </p:cTn>
                                        <p:tgtEl>
                                          <p:spTgt spid="5144"/>
                                        </p:tgtEl>
                                        <p:attrNameLst>
                                          <p:attrName>style.visibility</p:attrName>
                                        </p:attrNameLst>
                                      </p:cBhvr>
                                      <p:to>
                                        <p:strVal val="visible"/>
                                      </p:to>
                                    </p:set>
                                    <p:animEffect transition="in" filter="slide(fromTop)">
                                      <p:cBhvr>
                                        <p:cTn id="34" dur="500"/>
                                        <p:tgtEl>
                                          <p:spTgt spid="5144"/>
                                        </p:tgtEl>
                                      </p:cBhvr>
                                    </p:animEffect>
                                  </p:childTnLst>
                                </p:cTn>
                              </p:par>
                            </p:childTnLst>
                          </p:cTn>
                        </p:par>
                        <p:par>
                          <p:cTn id="35" fill="hold">
                            <p:stCondLst>
                              <p:cond delay="2000"/>
                            </p:stCondLst>
                            <p:childTnLst>
                              <p:par>
                                <p:cTn id="36" presetID="12" presetClass="entr" presetSubtype="1" fill="hold" nodeType="afterEffect">
                                  <p:stCondLst>
                                    <p:cond delay="0"/>
                                  </p:stCondLst>
                                  <p:childTnLst>
                                    <p:set>
                                      <p:cBhvr>
                                        <p:cTn id="37" dur="1" fill="hold">
                                          <p:stCondLst>
                                            <p:cond delay="0"/>
                                          </p:stCondLst>
                                        </p:cTn>
                                        <p:tgtEl>
                                          <p:spTgt spid="5141"/>
                                        </p:tgtEl>
                                        <p:attrNameLst>
                                          <p:attrName>style.visibility</p:attrName>
                                        </p:attrNameLst>
                                      </p:cBhvr>
                                      <p:to>
                                        <p:strVal val="visible"/>
                                      </p:to>
                                    </p:set>
                                    <p:animEffect transition="in" filter="slide(fromTop)">
                                      <p:cBhvr>
                                        <p:cTn id="38" dur="500"/>
                                        <p:tgtEl>
                                          <p:spTgt spid="5141"/>
                                        </p:tgtEl>
                                      </p:cBhvr>
                                    </p:animEffect>
                                  </p:childTnLst>
                                </p:cTn>
                              </p:par>
                            </p:childTnLst>
                          </p:cTn>
                        </p:par>
                        <p:par>
                          <p:cTn id="39" fill="hold">
                            <p:stCondLst>
                              <p:cond delay="2500"/>
                            </p:stCondLst>
                            <p:childTnLst>
                              <p:par>
                                <p:cTn id="40" presetID="12" presetClass="entr" presetSubtype="1" fill="hold" grpId="0" nodeType="afterEffect">
                                  <p:stCondLst>
                                    <p:cond delay="0"/>
                                  </p:stCondLst>
                                  <p:childTnLst>
                                    <p:set>
                                      <p:cBhvr>
                                        <p:cTn id="41" dur="1" fill="hold">
                                          <p:stCondLst>
                                            <p:cond delay="0"/>
                                          </p:stCondLst>
                                        </p:cTn>
                                        <p:tgtEl>
                                          <p:spTgt spid="5127"/>
                                        </p:tgtEl>
                                        <p:attrNameLst>
                                          <p:attrName>style.visibility</p:attrName>
                                        </p:attrNameLst>
                                      </p:cBhvr>
                                      <p:to>
                                        <p:strVal val="visible"/>
                                      </p:to>
                                    </p:set>
                                    <p:animEffect transition="in" filter="slide(fromTop)">
                                      <p:cBhvr>
                                        <p:cTn id="42" dur="500"/>
                                        <p:tgtEl>
                                          <p:spTgt spid="5127"/>
                                        </p:tgtEl>
                                      </p:cBhvr>
                                    </p:animEffect>
                                  </p:childTnLst>
                                </p:cTn>
                              </p:par>
                            </p:childTnLst>
                          </p:cTn>
                        </p:par>
                        <p:par>
                          <p:cTn id="43" fill="hold">
                            <p:stCondLst>
                              <p:cond delay="3000"/>
                            </p:stCondLst>
                            <p:childTnLst>
                              <p:par>
                                <p:cTn id="44" presetID="12" presetClass="entr" presetSubtype="1" fill="hold" nodeType="afterEffect">
                                  <p:stCondLst>
                                    <p:cond delay="0"/>
                                  </p:stCondLst>
                                  <p:childTnLst>
                                    <p:set>
                                      <p:cBhvr>
                                        <p:cTn id="45" dur="1" fill="hold">
                                          <p:stCondLst>
                                            <p:cond delay="0"/>
                                          </p:stCondLst>
                                        </p:cTn>
                                        <p:tgtEl>
                                          <p:spTgt spid="5138"/>
                                        </p:tgtEl>
                                        <p:attrNameLst>
                                          <p:attrName>style.visibility</p:attrName>
                                        </p:attrNameLst>
                                      </p:cBhvr>
                                      <p:to>
                                        <p:strVal val="visible"/>
                                      </p:to>
                                    </p:set>
                                    <p:animEffect transition="in" filter="slide(fromTop)">
                                      <p:cBhvr>
                                        <p:cTn id="46" dur="500"/>
                                        <p:tgtEl>
                                          <p:spTgt spid="51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165"/>
                                        </p:tgtEl>
                                        <p:attrNameLst>
                                          <p:attrName>style.visibility</p:attrName>
                                        </p:attrNameLst>
                                      </p:cBhvr>
                                      <p:to>
                                        <p:strVal val="visible"/>
                                      </p:to>
                                    </p:set>
                                    <p:animEffect transition="in" filter="fade">
                                      <p:cBhvr>
                                        <p:cTn id="51" dur="500"/>
                                        <p:tgtEl>
                                          <p:spTgt spid="5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P spid="5164" grpId="0" animBg="1" autoUpdateAnimBg="0"/>
      <p:bldP spid="516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2ABD15E-7AFC-4E0B-B683-483BB8226538}" type="datetime5">
              <a:rPr lang="zh-CN" altLang="en-US" sz="1400"/>
              <a:t>2023/6/18</a:t>
            </a:fld>
            <a:endParaRPr lang="en-US" altLang="zh-CN" sz="1400"/>
          </a:p>
        </p:txBody>
      </p:sp>
      <p:sp>
        <p:nvSpPr>
          <p:cNvPr id="7373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D4631D7-F98F-4E92-9B94-E9485CBF532B}" type="slidenum">
              <a:rPr lang="en-US" altLang="zh-CN" sz="1400"/>
              <a:t>50</a:t>
            </a:fld>
            <a:endParaRPr lang="en-US" altLang="zh-CN" sz="1400"/>
          </a:p>
        </p:txBody>
      </p:sp>
      <p:sp>
        <p:nvSpPr>
          <p:cNvPr id="7373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836613" y="1397000"/>
            <a:ext cx="7775575" cy="5167313"/>
          </a:xfrm>
        </p:spPr>
        <p:txBody>
          <a:bodyPr/>
          <a:lstStyle/>
          <a:p>
            <a:pPr marL="0" indent="0" eaLnBrk="1" hangingPunct="1">
              <a:buFontTx/>
              <a:buNone/>
              <a:defRPr/>
            </a:pPr>
            <a:r>
              <a:rPr lang="en-US" altLang="zh-CN" sz="2400" b="1" dirty="0">
                <a:solidFill>
                  <a:srgbClr val="CC0000"/>
                </a:solidFill>
              </a:rPr>
              <a:t>1.3.1 </a:t>
            </a:r>
            <a:r>
              <a:rPr lang="zh-CN" altLang="en-US" sz="2400" b="1" dirty="0">
                <a:solidFill>
                  <a:srgbClr val="CC0000"/>
                </a:solidFill>
              </a:rPr>
              <a:t>操作系统的发展</a:t>
            </a:r>
            <a:r>
              <a:rPr lang="zh-CN" altLang="en-US" sz="3600" b="1" dirty="0"/>
              <a:t>                 </a:t>
            </a:r>
          </a:p>
          <a:p>
            <a:pPr eaLnBrk="1" hangingPunct="1">
              <a:defRPr/>
            </a:pPr>
            <a:r>
              <a:rPr lang="zh-CN" altLang="en-US" sz="2400" b="1" dirty="0">
                <a:latin typeface="楷体_GB2312" pitchFamily="49" charset="-122"/>
                <a:ea typeface="楷体_GB2312" pitchFamily="49" charset="-122"/>
              </a:rPr>
              <a:t>单机单处理器</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多核处理器</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分布式集群</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云计算</a:t>
            </a:r>
            <a:endParaRPr lang="en-US" altLang="zh-CN" sz="2400" b="1" dirty="0">
              <a:latin typeface="楷体_GB2312" pitchFamily="49" charset="-122"/>
              <a:ea typeface="楷体_GB2312" pitchFamily="49" charset="-122"/>
            </a:endParaRPr>
          </a:p>
          <a:p>
            <a:pPr eaLnBrk="1" hangingPunct="1">
              <a:defRPr/>
            </a:pPr>
            <a:r>
              <a:rPr lang="zh-CN" altLang="en-US" sz="2400" b="1" dirty="0"/>
              <a:t>结构功能简单</a:t>
            </a:r>
            <a:r>
              <a:rPr lang="en-US" altLang="zh-CN" sz="2400" b="1" dirty="0"/>
              <a:t>—</a:t>
            </a:r>
            <a:r>
              <a:rPr lang="zh-CN" altLang="en-US" sz="2400" b="1" dirty="0"/>
              <a:t>结构功能复杂</a:t>
            </a:r>
            <a:endParaRPr lang="en-US" altLang="zh-CN" sz="2400" b="1" dirty="0"/>
          </a:p>
          <a:p>
            <a:pPr eaLnBrk="1" hangingPunct="1">
              <a:defRPr/>
            </a:pPr>
            <a:r>
              <a:rPr lang="zh-CN" altLang="en-US" sz="2400" b="1" dirty="0">
                <a:latin typeface="楷体_GB2312" pitchFamily="49" charset="-122"/>
                <a:ea typeface="楷体_GB2312" pitchFamily="49" charset="-122"/>
              </a:rPr>
              <a:t>任务串行</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任务并发（并行）</a:t>
            </a:r>
            <a:endParaRPr lang="en-US" altLang="zh-CN" sz="2400" b="1" dirty="0">
              <a:latin typeface="楷体_GB2312" pitchFamily="49" charset="-122"/>
              <a:ea typeface="楷体_GB2312" pitchFamily="49" charset="-122"/>
            </a:endParaRPr>
          </a:p>
          <a:p>
            <a:pPr eaLnBrk="1" hangingPunct="1">
              <a:defRPr/>
            </a:pPr>
            <a:r>
              <a:rPr lang="zh-CN" altLang="en-US" sz="2400" b="1" dirty="0">
                <a:latin typeface="楷体_GB2312" pitchFamily="49" charset="-122"/>
                <a:ea typeface="楷体_GB2312" pitchFamily="49" charset="-122"/>
              </a:rPr>
              <a:t>任务静态配置</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任务动态建立</a:t>
            </a:r>
            <a:endParaRPr lang="en-US" altLang="zh-CN" sz="2400" b="1" dirty="0">
              <a:latin typeface="楷体_GB2312" pitchFamily="49" charset="-122"/>
              <a:ea typeface="楷体_GB2312" pitchFamily="49" charset="-122"/>
            </a:endParaRPr>
          </a:p>
          <a:p>
            <a:pPr eaLnBrk="1" hangingPunct="1">
              <a:defRPr/>
            </a:pPr>
            <a:endParaRPr lang="en-US" altLang="zh-CN" sz="2400" b="1" dirty="0">
              <a:latin typeface="楷体_GB2312" pitchFamily="49" charset="-122"/>
              <a:ea typeface="楷体_GB2312" pitchFamily="49" charset="-122"/>
            </a:endParaRPr>
          </a:p>
          <a:p>
            <a:pPr eaLnBrk="1" hangingPunct="1">
              <a:defRPr/>
            </a:pPr>
            <a:r>
              <a:rPr lang="zh-CN" altLang="en-US" sz="2400" b="1" dirty="0">
                <a:latin typeface="楷体_GB2312" pitchFamily="49" charset="-122"/>
                <a:ea typeface="楷体_GB2312" pitchFamily="49" charset="-122"/>
              </a:rPr>
              <a:t>这些特征在当前的操作系统分类中依旧存在</a:t>
            </a:r>
            <a:endParaRPr lang="en-US" altLang="zh-CN" sz="2400" b="1" dirty="0">
              <a:latin typeface="楷体_GB2312" pitchFamily="49" charset="-122"/>
              <a:ea typeface="楷体_GB2312" pitchFamily="49" charset="-122"/>
            </a:endParaRPr>
          </a:p>
          <a:p>
            <a:pPr eaLnBrk="1" hangingPunct="1">
              <a:defRPr/>
            </a:pPr>
            <a:r>
              <a:rPr lang="en-US" altLang="zh-CN" sz="2400" b="1" dirty="0" err="1">
                <a:latin typeface="楷体_GB2312" pitchFamily="49" charset="-122"/>
                <a:ea typeface="楷体_GB2312" pitchFamily="49" charset="-122"/>
              </a:rPr>
              <a:t>OSEK</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简单、静态、单核，无加载器）</a:t>
            </a:r>
            <a:endParaRPr lang="en-US" altLang="zh-CN" sz="2400" b="1" dirty="0">
              <a:latin typeface="楷体_GB2312" pitchFamily="49" charset="-122"/>
              <a:ea typeface="楷体_GB2312" pitchFamily="49" charset="-122"/>
            </a:endParaRPr>
          </a:p>
          <a:p>
            <a:pPr eaLnBrk="1" hangingPunct="1">
              <a:defRPr/>
            </a:pPr>
            <a:r>
              <a:rPr lang="en-US" altLang="zh-CN" sz="2400" b="1" dirty="0" err="1">
                <a:latin typeface="楷体_GB2312" pitchFamily="49" charset="-122"/>
                <a:ea typeface="楷体_GB2312" pitchFamily="49" charset="-122"/>
              </a:rPr>
              <a:t>Vxworks</a:t>
            </a:r>
            <a:r>
              <a:rPr lang="zh-CN" altLang="en-US" sz="2400" b="1" dirty="0">
                <a:latin typeface="楷体_GB2312" pitchFamily="49" charset="-122"/>
                <a:ea typeface="楷体_GB2312" pitchFamily="49" charset="-122"/>
              </a:rPr>
              <a:t>（较复杂、动态、单核多核，无加载器）</a:t>
            </a:r>
            <a:endParaRPr lang="en-US" altLang="zh-CN" sz="2400" b="1" dirty="0">
              <a:latin typeface="楷体_GB2312" pitchFamily="49" charset="-122"/>
              <a:ea typeface="楷体_GB2312" pitchFamily="49" charset="-122"/>
            </a:endParaRPr>
          </a:p>
          <a:p>
            <a:pPr eaLnBrk="1" hangingPunct="1">
              <a:defRPr/>
            </a:pPr>
            <a:r>
              <a:rPr lang="en-US" altLang="zh-CN" sz="2400" b="1" dirty="0">
                <a:latin typeface="楷体_GB2312" pitchFamily="49" charset="-122"/>
                <a:ea typeface="楷体_GB2312" pitchFamily="49" charset="-122"/>
              </a:rPr>
              <a:t>Windows</a:t>
            </a:r>
            <a:r>
              <a:rPr lang="zh-CN" altLang="en-US" sz="2400" b="1" dirty="0">
                <a:latin typeface="楷体_GB2312" pitchFamily="49" charset="-122"/>
                <a:ea typeface="楷体_GB2312" pitchFamily="49" charset="-122"/>
              </a:rPr>
              <a:t>（极复杂、动态、多核多处理、网络化，加载器）</a:t>
            </a:r>
            <a:endParaRPr lang="en-US" altLang="zh-CN" sz="2400" b="1" dirty="0">
              <a:latin typeface="楷体_GB2312" pitchFamily="49" charset="-122"/>
              <a:ea typeface="楷体_GB2312" pitchFamily="49" charset="-122"/>
            </a:endParaRPr>
          </a:p>
          <a:p>
            <a:pPr eaLnBrk="1" hangingPunct="1">
              <a:defRPr/>
            </a:pPr>
            <a:endParaRPr lang="en-US" altLang="zh-CN" sz="2800" b="1" dirty="0">
              <a:latin typeface="楷体_GB2312" pitchFamily="49" charset="-122"/>
              <a:ea typeface="楷体_GB2312" pitchFamily="49" charset="-122"/>
            </a:endParaRPr>
          </a:p>
          <a:p>
            <a:pPr marL="0" indent="0" eaLnBrk="1" hangingPunct="1">
              <a:buFontTx/>
              <a:buNone/>
              <a:defRPr/>
            </a:pPr>
            <a:r>
              <a:rPr lang="en-US" altLang="zh-CN" sz="20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p:txBody>
      </p:sp>
      <p:sp>
        <p:nvSpPr>
          <p:cNvPr id="73734"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891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891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891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891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8918">
                                            <p:txEl>
                                              <p:pRg st="6" end="6"/>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8918">
                                            <p:txEl>
                                              <p:pRg st="7" end="7"/>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8918">
                                            <p:txEl>
                                              <p:pRg st="8" end="8"/>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8918">
                                            <p:txEl>
                                              <p:pRg st="9" end="9"/>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389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67559E8-E6B4-4149-9717-6B1BE52E8CAC}" type="datetime5">
              <a:rPr lang="zh-CN" altLang="en-US" sz="1400"/>
              <a:t>2023/6/18</a:t>
            </a:fld>
            <a:endParaRPr lang="en-US" altLang="zh-CN" sz="1400"/>
          </a:p>
        </p:txBody>
      </p:sp>
      <p:sp>
        <p:nvSpPr>
          <p:cNvPr id="7475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DA42D4F-51B0-4316-ADD5-78BAEA2FD7E6}" type="slidenum">
              <a:rPr lang="en-US" altLang="zh-CN" sz="1400"/>
              <a:t>51</a:t>
            </a:fld>
            <a:endParaRPr lang="en-US" altLang="zh-CN" sz="1400"/>
          </a:p>
        </p:txBody>
      </p:sp>
      <p:sp>
        <p:nvSpPr>
          <p:cNvPr id="7475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8918" name="Rectangle 3"/>
          <p:cNvSpPr>
            <a:spLocks noGrp="1" noChangeArrowheads="1"/>
          </p:cNvSpPr>
          <p:nvPr>
            <p:ph type="body" idx="4294967295"/>
          </p:nvPr>
        </p:nvSpPr>
        <p:spPr>
          <a:xfrm>
            <a:off x="1219200" y="1593850"/>
            <a:ext cx="6858000" cy="4114800"/>
          </a:xfrm>
        </p:spPr>
        <p:txBody>
          <a:bodyPr/>
          <a:lstStyle/>
          <a:p>
            <a:pPr marL="0" indent="0" eaLnBrk="1" hangingPunct="1">
              <a:buFontTx/>
              <a:buNone/>
            </a:pPr>
            <a:r>
              <a:rPr lang="zh-CN" altLang="en-US" sz="2000" b="1">
                <a:solidFill>
                  <a:srgbClr val="0099FF"/>
                </a:solidFill>
              </a:rPr>
              <a:t>操作系统的发展动力</a:t>
            </a:r>
            <a:endParaRPr lang="en-US" altLang="zh-CN" sz="2000" b="1">
              <a:solidFill>
                <a:srgbClr val="0099FF"/>
              </a:solidFill>
            </a:endParaRPr>
          </a:p>
          <a:p>
            <a:pPr marL="0" indent="0" algn="just" eaLnBrk="1" hangingPunct="1"/>
            <a:endParaRPr lang="en-US" altLang="zh-CN" sz="2400" b="1">
              <a:latin typeface="楷体_GB2312" pitchFamily="49" charset="-122"/>
              <a:ea typeface="楷体_GB2312" pitchFamily="49" charset="-122"/>
            </a:endParaRPr>
          </a:p>
        </p:txBody>
      </p:sp>
      <p:sp>
        <p:nvSpPr>
          <p:cNvPr id="74758" name="Rectangle 4"/>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7475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19313"/>
            <a:ext cx="7567613"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983C946-8B40-4518-8AA5-A80A02F148A9}" type="datetime5">
              <a:rPr lang="zh-CN" altLang="en-US" sz="1400"/>
              <a:t>2023/6/18</a:t>
            </a:fld>
            <a:endParaRPr lang="en-US" altLang="zh-CN" sz="1400"/>
          </a:p>
        </p:txBody>
      </p:sp>
      <p:sp>
        <p:nvSpPr>
          <p:cNvPr id="7577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442D3272-EC66-43C2-840D-D1F3536E616E}" type="slidenum">
              <a:rPr lang="en-US" altLang="zh-CN" sz="1400"/>
              <a:t>52</a:t>
            </a:fld>
            <a:endParaRPr lang="en-US" altLang="zh-CN" sz="1400"/>
          </a:p>
        </p:txBody>
      </p:sp>
      <p:sp>
        <p:nvSpPr>
          <p:cNvPr id="7578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1.3   OS</a:t>
            </a:r>
            <a:r>
              <a:rPr lang="zh-CN" altLang="en-US" sz="2000" b="1">
                <a:solidFill>
                  <a:schemeClr val="tx1"/>
                </a:solidFill>
              </a:rPr>
              <a:t>的发展和主要成就</a:t>
            </a:r>
            <a:endParaRPr lang="zh-CN" altLang="en-US" sz="2400" b="1" i="1">
              <a:solidFill>
                <a:srgbClr val="6600FF"/>
              </a:solidFill>
            </a:endParaRPr>
          </a:p>
        </p:txBody>
      </p:sp>
      <p:sp>
        <p:nvSpPr>
          <p:cNvPr id="39942" name="Rectangle 4"/>
          <p:cNvSpPr>
            <a:spLocks noGrp="1" noChangeArrowheads="1"/>
          </p:cNvSpPr>
          <p:nvPr>
            <p:ph type="body" idx="4294967295"/>
          </p:nvPr>
        </p:nvSpPr>
        <p:spPr>
          <a:xfrm>
            <a:off x="1905000" y="1905000"/>
            <a:ext cx="4953000" cy="3352800"/>
          </a:xfrm>
        </p:spPr>
        <p:txBody>
          <a:bodyPr/>
          <a:lstStyle/>
          <a:p>
            <a:pPr eaLnBrk="1" hangingPunct="1">
              <a:lnSpc>
                <a:spcPct val="90000"/>
              </a:lnSpc>
              <a:buFontTx/>
              <a:buNone/>
            </a:pPr>
            <a:r>
              <a:rPr lang="en-US" altLang="zh-CN" sz="2800" b="1">
                <a:solidFill>
                  <a:srgbClr val="CC0000"/>
                </a:solidFill>
              </a:rPr>
              <a:t>1.3.2  </a:t>
            </a:r>
            <a:r>
              <a:rPr lang="zh-CN" altLang="en-US" sz="2800" b="1">
                <a:solidFill>
                  <a:srgbClr val="CC0000"/>
                </a:solidFill>
              </a:rPr>
              <a:t>操作系统的主要成就</a:t>
            </a:r>
          </a:p>
          <a:p>
            <a:pPr eaLnBrk="1" hangingPunct="1">
              <a:lnSpc>
                <a:spcPct val="90000"/>
              </a:lnSpc>
              <a:buFontTx/>
              <a:buNone/>
            </a:pPr>
            <a:endParaRPr lang="zh-CN" altLang="en-US" sz="2800" b="1"/>
          </a:p>
          <a:p>
            <a:pPr eaLnBrk="1" hangingPunct="1">
              <a:lnSpc>
                <a:spcPct val="90000"/>
              </a:lnSpc>
              <a:buFontTx/>
              <a:buNone/>
            </a:pPr>
            <a:r>
              <a:rPr lang="zh-CN" altLang="en-US" sz="2800" b="1">
                <a:solidFill>
                  <a:srgbClr val="6600FF"/>
                </a:solidFill>
              </a:rPr>
              <a:t>        </a:t>
            </a:r>
            <a:r>
              <a:rPr lang="en-US" altLang="zh-CN" sz="2800" b="1">
                <a:solidFill>
                  <a:srgbClr val="6600FF"/>
                </a:solidFill>
              </a:rPr>
              <a:t>1. </a:t>
            </a:r>
            <a:r>
              <a:rPr lang="zh-CN" altLang="en-US" sz="2800" b="1">
                <a:solidFill>
                  <a:srgbClr val="6600FF"/>
                </a:solidFill>
                <a:hlinkClick r:id="rId2" action="ppaction://hlinkpres?slideindex=1&amp;slidetitle=进程"/>
              </a:rPr>
              <a:t>进程</a:t>
            </a:r>
            <a:endParaRPr lang="zh-CN" altLang="en-US" sz="2800" b="1">
              <a:solidFill>
                <a:srgbClr val="6600FF"/>
              </a:solidFill>
            </a:endParaRPr>
          </a:p>
          <a:p>
            <a:pPr eaLnBrk="1" hangingPunct="1">
              <a:lnSpc>
                <a:spcPct val="90000"/>
              </a:lnSpc>
              <a:buFontTx/>
              <a:buNone/>
            </a:pPr>
            <a:r>
              <a:rPr lang="zh-CN" altLang="en-US" sz="2800" b="1">
                <a:solidFill>
                  <a:srgbClr val="6600FF"/>
                </a:solidFill>
              </a:rPr>
              <a:t>        </a:t>
            </a:r>
            <a:r>
              <a:rPr lang="en-US" altLang="zh-CN" sz="2800" b="1">
                <a:solidFill>
                  <a:srgbClr val="6600FF"/>
                </a:solidFill>
              </a:rPr>
              <a:t>2. </a:t>
            </a:r>
            <a:r>
              <a:rPr lang="zh-CN" altLang="en-US" sz="2800" b="1">
                <a:solidFill>
                  <a:srgbClr val="6600FF"/>
                </a:solidFill>
                <a:hlinkClick r:id="rId3" action="ppaction://hlinkpres?slideindex=1&amp;slidetitle=存储器管理"/>
              </a:rPr>
              <a:t>存储器管理</a:t>
            </a:r>
            <a:endParaRPr lang="zh-CN" altLang="en-US" sz="2800" b="1">
              <a:solidFill>
                <a:srgbClr val="6600FF"/>
              </a:solidFill>
            </a:endParaRPr>
          </a:p>
          <a:p>
            <a:pPr eaLnBrk="1" hangingPunct="1">
              <a:lnSpc>
                <a:spcPct val="90000"/>
              </a:lnSpc>
              <a:buFontTx/>
              <a:buNone/>
            </a:pPr>
            <a:r>
              <a:rPr lang="zh-CN" altLang="en-US" sz="2800" b="1">
                <a:solidFill>
                  <a:srgbClr val="6600FF"/>
                </a:solidFill>
              </a:rPr>
              <a:t>        </a:t>
            </a:r>
            <a:r>
              <a:rPr lang="en-US" altLang="zh-CN" sz="2800" b="1">
                <a:solidFill>
                  <a:srgbClr val="6600FF"/>
                </a:solidFill>
              </a:rPr>
              <a:t>3. </a:t>
            </a:r>
            <a:r>
              <a:rPr lang="zh-CN" altLang="en-US" sz="2800" b="1">
                <a:solidFill>
                  <a:srgbClr val="6600FF"/>
                </a:solidFill>
                <a:hlinkClick r:id="rId4" action="ppaction://hlinkpres?slideindex=1&amp;slidetitle=Processes"/>
              </a:rPr>
              <a:t>信息保护和安全</a:t>
            </a:r>
            <a:endParaRPr lang="zh-CN" altLang="en-US" sz="2800" b="1">
              <a:solidFill>
                <a:srgbClr val="6600FF"/>
              </a:solidFill>
            </a:endParaRPr>
          </a:p>
          <a:p>
            <a:pPr eaLnBrk="1" hangingPunct="1">
              <a:lnSpc>
                <a:spcPct val="90000"/>
              </a:lnSpc>
              <a:buFontTx/>
              <a:buNone/>
            </a:pPr>
            <a:r>
              <a:rPr lang="zh-CN" altLang="en-US" sz="2800" b="1">
                <a:solidFill>
                  <a:srgbClr val="6600FF"/>
                </a:solidFill>
              </a:rPr>
              <a:t>        </a:t>
            </a:r>
            <a:r>
              <a:rPr lang="en-US" altLang="zh-CN" sz="2800" b="1">
                <a:solidFill>
                  <a:srgbClr val="6600FF"/>
                </a:solidFill>
              </a:rPr>
              <a:t>4. </a:t>
            </a:r>
            <a:r>
              <a:rPr lang="zh-CN" altLang="en-US" sz="2800" b="1">
                <a:solidFill>
                  <a:srgbClr val="006600"/>
                </a:solidFill>
                <a:hlinkClick r:id="rId5" action="ppaction://hlinkpres?slideindex=1&amp;slidetitle=Processes"/>
              </a:rPr>
              <a:t>调度和资源管理</a:t>
            </a:r>
            <a:endParaRPr lang="zh-CN" altLang="en-US" sz="2800" b="1">
              <a:solidFill>
                <a:srgbClr val="006600"/>
              </a:solidFill>
            </a:endParaRPr>
          </a:p>
        </p:txBody>
      </p:sp>
      <p:sp>
        <p:nvSpPr>
          <p:cNvPr id="75782" name="Rectangle 7"/>
          <p:cNvSpPr>
            <a:spLocks noChangeArrowheads="1"/>
          </p:cNvSpPr>
          <p:nvPr/>
        </p:nvSpPr>
        <p:spPr bwMode="auto">
          <a:xfrm>
            <a:off x="1219200" y="1676400"/>
            <a:ext cx="70104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94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942">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942">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942">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9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1D2A0841-2F8B-4EB2-BA1B-537F5AC94967}" type="datetime5">
              <a:rPr lang="zh-CN" altLang="en-US" sz="1400"/>
              <a:t>2023/6/18</a:t>
            </a:fld>
            <a:endParaRPr lang="en-US" altLang="zh-CN" sz="1400"/>
          </a:p>
        </p:txBody>
      </p:sp>
      <p:sp>
        <p:nvSpPr>
          <p:cNvPr id="7680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8B70B1E8-3484-4AE3-A168-EBBC53F10DF1}" type="slidenum">
              <a:rPr lang="en-US" altLang="zh-CN" sz="1400"/>
              <a:t>53</a:t>
            </a:fld>
            <a:endParaRPr lang="en-US" altLang="zh-CN" sz="1400"/>
          </a:p>
        </p:txBody>
      </p:sp>
      <p:sp>
        <p:nvSpPr>
          <p:cNvPr id="7680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1.4 </a:t>
            </a:r>
            <a:r>
              <a:rPr lang="zh-CN" altLang="en-US" sz="2000" b="1">
                <a:solidFill>
                  <a:schemeClr val="tx1"/>
                </a:solidFill>
              </a:rPr>
              <a:t>现代</a:t>
            </a:r>
            <a:r>
              <a:rPr lang="en-US" altLang="zh-CN" sz="2000" b="1">
                <a:solidFill>
                  <a:schemeClr val="tx1"/>
                </a:solidFill>
              </a:rPr>
              <a:t>OS</a:t>
            </a:r>
            <a:r>
              <a:rPr lang="zh-CN" altLang="en-US" sz="2000" b="1">
                <a:solidFill>
                  <a:schemeClr val="tx1"/>
                </a:solidFill>
              </a:rPr>
              <a:t>的特征</a:t>
            </a:r>
          </a:p>
        </p:txBody>
      </p:sp>
      <p:sp>
        <p:nvSpPr>
          <p:cNvPr id="40966" name="Rectangle 4"/>
          <p:cNvSpPr>
            <a:spLocks noGrp="1" noChangeArrowheads="1"/>
          </p:cNvSpPr>
          <p:nvPr>
            <p:ph type="body" idx="4294967295"/>
          </p:nvPr>
        </p:nvSpPr>
        <p:spPr>
          <a:xfrm>
            <a:off x="1905000" y="1905000"/>
            <a:ext cx="4953000" cy="3352800"/>
          </a:xfrm>
        </p:spPr>
        <p:txBody>
          <a:bodyPr/>
          <a:lstStyle/>
          <a:p>
            <a:pPr eaLnBrk="1" hangingPunct="1">
              <a:buFontTx/>
              <a:buNone/>
            </a:pPr>
            <a:r>
              <a:rPr lang="en-US" altLang="zh-CN" sz="2800" b="1">
                <a:solidFill>
                  <a:srgbClr val="993300"/>
                </a:solidFill>
              </a:rPr>
              <a:t>1.4  </a:t>
            </a:r>
            <a:r>
              <a:rPr lang="zh-CN" altLang="en-US" sz="2800" b="1">
                <a:solidFill>
                  <a:srgbClr val="993300"/>
                </a:solidFill>
                <a:hlinkClick r:id="rId2" action="ppaction://hlinkpres?slideindex=1&amp;slidetitle=现代OS的特征"/>
              </a:rPr>
              <a:t>现代</a:t>
            </a:r>
            <a:r>
              <a:rPr lang="en-US" altLang="zh-CN" sz="2800" b="1">
                <a:solidFill>
                  <a:srgbClr val="993300"/>
                </a:solidFill>
                <a:hlinkClick r:id="rId2" action="ppaction://hlinkpres?slideindex=1&amp;slidetitle=现代OS的特征"/>
              </a:rPr>
              <a:t>OS</a:t>
            </a:r>
            <a:r>
              <a:rPr lang="zh-CN" altLang="en-US" sz="2800" b="1">
                <a:solidFill>
                  <a:srgbClr val="993300"/>
                </a:solidFill>
                <a:hlinkClick r:id="rId2" action="ppaction://hlinkpres?slideindex=1&amp;slidetitle=现代OS的特征"/>
              </a:rPr>
              <a:t>的一些典型特征</a:t>
            </a:r>
            <a:endParaRPr lang="zh-CN" altLang="en-US" sz="2800" b="1">
              <a:solidFill>
                <a:srgbClr val="993300"/>
              </a:solidFill>
            </a:endParaRPr>
          </a:p>
          <a:p>
            <a:pPr eaLnBrk="1" hangingPunct="1">
              <a:buFontTx/>
              <a:buNone/>
            </a:pPr>
            <a:r>
              <a:rPr lang="zh-CN" altLang="en-US" sz="2800" b="1">
                <a:solidFill>
                  <a:srgbClr val="993300"/>
                </a:solidFill>
              </a:rPr>
              <a:t>      </a:t>
            </a:r>
            <a:r>
              <a:rPr lang="zh-CN" altLang="en-US" sz="2800" b="1">
                <a:solidFill>
                  <a:srgbClr val="6600FF"/>
                </a:solidFill>
              </a:rPr>
              <a:t>  微内核结构</a:t>
            </a:r>
          </a:p>
          <a:p>
            <a:pPr eaLnBrk="1" hangingPunct="1">
              <a:buFontTx/>
              <a:buNone/>
            </a:pPr>
            <a:r>
              <a:rPr lang="zh-CN" altLang="en-US" sz="2800" b="1">
                <a:solidFill>
                  <a:srgbClr val="6600FF"/>
                </a:solidFill>
              </a:rPr>
              <a:t>        多进程</a:t>
            </a:r>
            <a:r>
              <a:rPr lang="en-US" altLang="zh-CN" sz="2800" b="1">
                <a:solidFill>
                  <a:srgbClr val="6600FF"/>
                </a:solidFill>
              </a:rPr>
              <a:t>/</a:t>
            </a:r>
            <a:r>
              <a:rPr lang="zh-CN" altLang="en-US" sz="2800" b="1">
                <a:solidFill>
                  <a:srgbClr val="6600FF"/>
                </a:solidFill>
              </a:rPr>
              <a:t>多线程</a:t>
            </a:r>
          </a:p>
          <a:p>
            <a:pPr eaLnBrk="1" hangingPunct="1">
              <a:buFontTx/>
              <a:buNone/>
            </a:pPr>
            <a:r>
              <a:rPr lang="zh-CN" altLang="en-US" sz="2800" b="1">
                <a:solidFill>
                  <a:srgbClr val="6600FF"/>
                </a:solidFill>
              </a:rPr>
              <a:t>        对称多处理－</a:t>
            </a:r>
            <a:r>
              <a:rPr lang="en-US" altLang="zh-CN" sz="2800" b="1">
                <a:solidFill>
                  <a:srgbClr val="6600FF"/>
                </a:solidFill>
              </a:rPr>
              <a:t>SMP</a:t>
            </a:r>
          </a:p>
          <a:p>
            <a:pPr eaLnBrk="1" hangingPunct="1">
              <a:buFontTx/>
              <a:buNone/>
            </a:pPr>
            <a:r>
              <a:rPr lang="en-US" altLang="zh-CN" sz="2800" b="1">
                <a:solidFill>
                  <a:srgbClr val="6600FF"/>
                </a:solidFill>
              </a:rPr>
              <a:t>        </a:t>
            </a:r>
            <a:r>
              <a:rPr lang="zh-CN" altLang="en-US" sz="2800" b="1">
                <a:solidFill>
                  <a:srgbClr val="6600FF"/>
                </a:solidFill>
              </a:rPr>
              <a:t>分布式</a:t>
            </a:r>
            <a:r>
              <a:rPr lang="en-US" altLang="zh-CN" sz="2800" b="1">
                <a:solidFill>
                  <a:srgbClr val="6600FF"/>
                </a:solidFill>
              </a:rPr>
              <a:t>OS</a:t>
            </a:r>
          </a:p>
          <a:p>
            <a:pPr eaLnBrk="1" hangingPunct="1">
              <a:buFontTx/>
              <a:buNone/>
            </a:pPr>
            <a:r>
              <a:rPr lang="en-US" altLang="zh-CN" sz="2800" b="1">
                <a:solidFill>
                  <a:srgbClr val="6600FF"/>
                </a:solidFill>
              </a:rPr>
              <a:t>        </a:t>
            </a:r>
            <a:r>
              <a:rPr lang="zh-CN" altLang="en-US" sz="2800" b="1">
                <a:solidFill>
                  <a:srgbClr val="6600FF"/>
                </a:solidFill>
              </a:rPr>
              <a:t>面向对象设计</a:t>
            </a:r>
          </a:p>
        </p:txBody>
      </p:sp>
      <p:sp>
        <p:nvSpPr>
          <p:cNvPr id="76806"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0966">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096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0966">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0966">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09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6F8D77E-172B-4713-9555-CBF32D8E5BB4}" type="datetime5">
              <a:rPr lang="zh-CN" altLang="en-US" sz="1400"/>
              <a:t>2023/6/18</a:t>
            </a:fld>
            <a:endParaRPr lang="en-US" altLang="zh-CN" sz="1400"/>
          </a:p>
        </p:txBody>
      </p:sp>
      <p:sp>
        <p:nvSpPr>
          <p:cNvPr id="7782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398A8FD-1B83-46ED-9ABF-076A743A2BCF}" type="slidenum">
              <a:rPr lang="en-US" altLang="zh-CN" sz="1400"/>
              <a:t>54</a:t>
            </a:fld>
            <a:endParaRPr lang="en-US" altLang="zh-CN" sz="1400"/>
          </a:p>
        </p:txBody>
      </p:sp>
      <p:sp>
        <p:nvSpPr>
          <p:cNvPr id="7782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1.4 </a:t>
            </a:r>
            <a:r>
              <a:rPr lang="zh-CN" altLang="en-US" sz="2000" b="1">
                <a:solidFill>
                  <a:schemeClr val="tx1"/>
                </a:solidFill>
              </a:rPr>
              <a:t>现代</a:t>
            </a:r>
            <a:r>
              <a:rPr lang="en-US" altLang="zh-CN" sz="2000" b="1">
                <a:solidFill>
                  <a:schemeClr val="tx1"/>
                </a:solidFill>
              </a:rPr>
              <a:t>OS</a:t>
            </a:r>
            <a:r>
              <a:rPr lang="zh-CN" altLang="en-US" sz="2000" b="1">
                <a:solidFill>
                  <a:schemeClr val="tx1"/>
                </a:solidFill>
              </a:rPr>
              <a:t>的特性</a:t>
            </a:r>
          </a:p>
        </p:txBody>
      </p:sp>
      <p:sp>
        <p:nvSpPr>
          <p:cNvPr id="40966" name="Rectangle 4"/>
          <p:cNvSpPr>
            <a:spLocks noGrp="1" noChangeArrowheads="1"/>
          </p:cNvSpPr>
          <p:nvPr>
            <p:ph type="body" idx="4294967295"/>
          </p:nvPr>
        </p:nvSpPr>
        <p:spPr>
          <a:xfrm>
            <a:off x="1905000" y="1905000"/>
            <a:ext cx="4953000" cy="3352800"/>
          </a:xfrm>
        </p:spPr>
        <p:txBody>
          <a:bodyPr/>
          <a:lstStyle/>
          <a:p>
            <a:pPr eaLnBrk="1" hangingPunct="1">
              <a:lnSpc>
                <a:spcPct val="110000"/>
              </a:lnSpc>
              <a:spcBef>
                <a:spcPct val="50000"/>
              </a:spcBef>
              <a:defRPr/>
            </a:pPr>
            <a:r>
              <a:rPr lang="zh-CN" altLang="en-US" sz="2800" dirty="0">
                <a:solidFill>
                  <a:srgbClr val="0000FF"/>
                </a:solidFill>
                <a:effectLst>
                  <a:outerShdw blurRad="38100" dist="38100" dir="2700000" algn="tl">
                    <a:srgbClr val="C0C0C0"/>
                  </a:outerShdw>
                </a:effectLst>
              </a:rPr>
              <a:t> 并发性</a:t>
            </a:r>
          </a:p>
          <a:p>
            <a:pPr eaLnBrk="1" hangingPunct="1">
              <a:lnSpc>
                <a:spcPct val="110000"/>
              </a:lnSpc>
              <a:spcBef>
                <a:spcPct val="50000"/>
              </a:spcBef>
              <a:defRPr/>
            </a:pPr>
            <a:r>
              <a:rPr lang="zh-CN" altLang="en-US" sz="2800" dirty="0">
                <a:solidFill>
                  <a:srgbClr val="0000FF"/>
                </a:solidFill>
                <a:effectLst>
                  <a:outerShdw blurRad="38100" dist="38100" dir="2700000" algn="tl">
                    <a:srgbClr val="C0C0C0"/>
                  </a:outerShdw>
                </a:effectLst>
              </a:rPr>
              <a:t>  共享性</a:t>
            </a:r>
          </a:p>
          <a:p>
            <a:pPr eaLnBrk="1" hangingPunct="1">
              <a:lnSpc>
                <a:spcPct val="110000"/>
              </a:lnSpc>
              <a:spcBef>
                <a:spcPct val="50000"/>
              </a:spcBef>
              <a:defRPr/>
            </a:pPr>
            <a:r>
              <a:rPr lang="zh-CN" altLang="en-US" sz="2800" dirty="0">
                <a:solidFill>
                  <a:srgbClr val="0000FF"/>
                </a:solidFill>
                <a:effectLst>
                  <a:outerShdw blurRad="38100" dist="38100" dir="2700000" algn="tl">
                    <a:srgbClr val="C0C0C0"/>
                  </a:outerShdw>
                </a:effectLst>
              </a:rPr>
              <a:t>  虚拟性</a:t>
            </a:r>
          </a:p>
          <a:p>
            <a:pPr eaLnBrk="1" hangingPunct="1">
              <a:lnSpc>
                <a:spcPct val="110000"/>
              </a:lnSpc>
              <a:spcBef>
                <a:spcPct val="50000"/>
              </a:spcBef>
              <a:defRPr/>
            </a:pPr>
            <a:r>
              <a:rPr lang="zh-CN" altLang="en-US" sz="2800" dirty="0">
                <a:solidFill>
                  <a:srgbClr val="0000FF"/>
                </a:solidFill>
                <a:effectLst>
                  <a:outerShdw blurRad="38100" dist="38100" dir="2700000" algn="tl">
                    <a:srgbClr val="C0C0C0"/>
                  </a:outerShdw>
                </a:effectLst>
              </a:rPr>
              <a:t>  异步性</a:t>
            </a:r>
            <a:endParaRPr lang="zh-CN" altLang="en-US" sz="2800" b="1" dirty="0">
              <a:solidFill>
                <a:srgbClr val="6600FF"/>
              </a:solidFill>
            </a:endParaRPr>
          </a:p>
        </p:txBody>
      </p:sp>
      <p:sp>
        <p:nvSpPr>
          <p:cNvPr id="77830"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6">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0966">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0966">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09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900113" y="1054100"/>
            <a:ext cx="7775575" cy="5734050"/>
          </a:xfrm>
          <a:prstGeom prst="rect">
            <a:avLst/>
          </a:prstGeom>
          <a:noFill/>
          <a:ln w="9525">
            <a:noFill/>
            <a:miter lim="800000"/>
          </a:ln>
        </p:spPr>
        <p:txBody>
          <a:bodyPr>
            <a:spAutoFit/>
          </a:bodyPr>
          <a:lstStyle/>
          <a:p>
            <a:pPr algn="ctr" eaLnBrk="1" hangingPunct="1">
              <a:spcBef>
                <a:spcPct val="20000"/>
              </a:spcBef>
              <a:buFont typeface="Wingdings" panose="05000000000000000000" pitchFamily="2" charset="2"/>
              <a:buChar char="v"/>
              <a:defRPr/>
            </a:pPr>
            <a:r>
              <a:rPr lang="zh-CN" altLang="en-US" sz="2400" dirty="0">
                <a:solidFill>
                  <a:srgbClr val="0000FF"/>
                </a:solidFill>
                <a:latin typeface="Arial" panose="020B0604020202020204" pitchFamily="34" charset="0"/>
                <a:ea typeface="华文新魏" panose="02010800040101010101" pitchFamily="2" charset="-122"/>
              </a:rPr>
              <a:t> </a:t>
            </a:r>
            <a:r>
              <a:rPr lang="zh-CN" altLang="en-US" sz="2400" dirty="0">
                <a:solidFill>
                  <a:srgbClr val="0000FF"/>
                </a:solidFill>
                <a:effectLst>
                  <a:outerShdw blurRad="38100" dist="38100" dir="2700000" algn="tl">
                    <a:srgbClr val="C0C0C0"/>
                  </a:outerShdw>
                </a:effectLst>
                <a:ea typeface="华文新魏" panose="02010800040101010101" pitchFamily="2" charset="-122"/>
              </a:rPr>
              <a:t>并发性</a:t>
            </a:r>
            <a:r>
              <a:rPr lang="zh-CN" altLang="en-US" sz="2400" dirty="0">
                <a:solidFill>
                  <a:srgbClr val="0000FF"/>
                </a:solidFill>
                <a:ea typeface="华文新魏" panose="02010800040101010101" pitchFamily="2" charset="-122"/>
              </a:rPr>
              <a:t>（</a:t>
            </a:r>
            <a:r>
              <a:rPr lang="en-US" sz="2400" dirty="0">
                <a:solidFill>
                  <a:srgbClr val="0000FF"/>
                </a:solidFill>
                <a:ea typeface="华文新魏" panose="02010800040101010101" pitchFamily="2" charset="-122"/>
              </a:rPr>
              <a:t>Concurrency</a:t>
            </a:r>
            <a:r>
              <a:rPr lang="zh-CN" altLang="en-US" sz="2400" dirty="0">
                <a:solidFill>
                  <a:srgbClr val="0000FF"/>
                </a:solidFill>
                <a:ea typeface="华文新魏" panose="02010800040101010101" pitchFamily="2" charset="-122"/>
              </a:rPr>
              <a:t>）</a:t>
            </a:r>
          </a:p>
          <a:p>
            <a:pPr eaLnBrk="1" hangingPunct="1">
              <a:lnSpc>
                <a:spcPct val="120000"/>
              </a:lnSpc>
              <a:spcBef>
                <a:spcPct val="20000"/>
              </a:spcBef>
              <a:buFont typeface="Arial" panose="020B0604020202020204" pitchFamily="34" charset="0"/>
              <a:buNone/>
              <a:defRPr/>
            </a:pP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 1</a:t>
            </a:r>
            <a:r>
              <a:rPr 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a:t>
            </a: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并行与并发</a:t>
            </a:r>
          </a:p>
          <a:p>
            <a:pPr algn="just" eaLnBrk="1" hangingPunct="1">
              <a:lnSpc>
                <a:spcPct val="120000"/>
              </a:lnSpc>
              <a:spcBef>
                <a:spcPct val="30000"/>
              </a:spcBef>
              <a:buFont typeface="Arial" panose="020B0604020202020204" pitchFamily="34" charset="0"/>
              <a:buNone/>
              <a:defRPr/>
            </a:pPr>
            <a:r>
              <a:rPr lang="zh-CN" altLang="en-US" sz="2000" i="1" dirty="0">
                <a:solidFill>
                  <a:srgbClr val="006600"/>
                </a:solidFill>
                <a:ea typeface="楷体_GB2312" pitchFamily="49" charset="-122"/>
              </a:rPr>
              <a:t>       </a:t>
            </a:r>
            <a:r>
              <a:rPr lang="zh-CN" altLang="en-US" sz="2000" u="sng" dirty="0">
                <a:solidFill>
                  <a:srgbClr val="FF0000"/>
                </a:solidFill>
                <a:ea typeface="楷体_GB2312" pitchFamily="49" charset="-122"/>
              </a:rPr>
              <a:t>并行性</a:t>
            </a:r>
            <a:r>
              <a:rPr lang="zh-CN" altLang="en-US" sz="2000" dirty="0">
                <a:solidFill>
                  <a:srgbClr val="000000"/>
                </a:solidFill>
                <a:ea typeface="黑体" panose="02010609060101010101" pitchFamily="49" charset="-122"/>
                <a:sym typeface="Arial" panose="020B0604020202020204" pitchFamily="34" charset="0"/>
              </a:rPr>
              <a:t>：</a:t>
            </a:r>
            <a:r>
              <a:rPr lang="zh-CN" altLang="en-US" sz="2000" dirty="0">
                <a:solidFill>
                  <a:srgbClr val="000000"/>
                </a:solidFill>
                <a:ea typeface="黑体" panose="02010609060101010101" pitchFamily="49" charset="-122"/>
              </a:rPr>
              <a:t>是指两个或多个事件在</a:t>
            </a:r>
            <a:r>
              <a:rPr lang="zh-CN" altLang="en-US" sz="2000" dirty="0">
                <a:solidFill>
                  <a:srgbClr val="FF0000"/>
                </a:solidFill>
                <a:highlight>
                  <a:srgbClr val="FFFF00"/>
                </a:highlight>
                <a:ea typeface="黑体" panose="02010609060101010101" pitchFamily="49" charset="-122"/>
              </a:rPr>
              <a:t>同一时刻</a:t>
            </a:r>
            <a:r>
              <a:rPr lang="zh-CN" altLang="en-US" sz="2000" dirty="0">
                <a:solidFill>
                  <a:srgbClr val="000000"/>
                </a:solidFill>
                <a:ea typeface="黑体" panose="02010609060101010101" pitchFamily="49" charset="-122"/>
              </a:rPr>
              <a:t>发生的。</a:t>
            </a:r>
          </a:p>
          <a:p>
            <a:pPr algn="just" eaLnBrk="1" hangingPunct="1">
              <a:lnSpc>
                <a:spcPct val="120000"/>
              </a:lnSpc>
              <a:spcBef>
                <a:spcPct val="50000"/>
              </a:spcBef>
              <a:buFont typeface="Arial" panose="020B0604020202020204" pitchFamily="34" charset="0"/>
              <a:buNone/>
              <a:defRPr/>
            </a:pPr>
            <a:r>
              <a:rPr lang="zh-CN" altLang="en-US" sz="2000" i="1" dirty="0">
                <a:solidFill>
                  <a:srgbClr val="006600"/>
                </a:solidFill>
                <a:ea typeface="楷体_GB2312" pitchFamily="49" charset="-122"/>
              </a:rPr>
              <a:t>       </a:t>
            </a:r>
            <a:r>
              <a:rPr lang="zh-CN" altLang="en-US" sz="2000" u="sng" dirty="0">
                <a:solidFill>
                  <a:srgbClr val="FF0000"/>
                </a:solidFill>
                <a:ea typeface="楷体_GB2312" pitchFamily="49" charset="-122"/>
                <a:sym typeface="Arial" panose="020B0604020202020204" pitchFamily="34" charset="0"/>
              </a:rPr>
              <a:t>并发性</a:t>
            </a:r>
            <a:r>
              <a:rPr lang="zh-CN" altLang="en-US" sz="2000" dirty="0">
                <a:solidFill>
                  <a:srgbClr val="000000"/>
                </a:solidFill>
                <a:ea typeface="黑体" panose="02010609060101010101" pitchFamily="49" charset="-122"/>
                <a:sym typeface="Arial" panose="020B0604020202020204" pitchFamily="34" charset="0"/>
              </a:rPr>
              <a:t>：</a:t>
            </a:r>
            <a:r>
              <a:rPr lang="zh-CN" altLang="en-US" sz="2000" dirty="0">
                <a:solidFill>
                  <a:srgbClr val="000000"/>
                </a:solidFill>
                <a:ea typeface="黑体" panose="02010609060101010101" pitchFamily="49" charset="-122"/>
              </a:rPr>
              <a:t>是指两个或多个事件在</a:t>
            </a:r>
            <a:r>
              <a:rPr lang="zh-CN" altLang="en-US" sz="2000" dirty="0">
                <a:solidFill>
                  <a:srgbClr val="FF0000"/>
                </a:solidFill>
                <a:highlight>
                  <a:srgbClr val="FFFF00"/>
                </a:highlight>
                <a:ea typeface="黑体" panose="02010609060101010101" pitchFamily="49" charset="-122"/>
              </a:rPr>
              <a:t>一定时间间隔</a:t>
            </a:r>
            <a:r>
              <a:rPr lang="zh-CN" altLang="en-US" sz="2000" dirty="0">
                <a:solidFill>
                  <a:srgbClr val="000000"/>
                </a:solidFill>
                <a:ea typeface="黑体" panose="02010609060101010101" pitchFamily="49" charset="-122"/>
              </a:rPr>
              <a:t>内发生的。</a:t>
            </a:r>
          </a:p>
          <a:p>
            <a:pPr algn="just" eaLnBrk="1" hangingPunct="1">
              <a:lnSpc>
                <a:spcPct val="120000"/>
              </a:lnSpc>
              <a:spcBef>
                <a:spcPts val="600"/>
              </a:spcBef>
              <a:buFont typeface="Arial" panose="020B0604020202020204" pitchFamily="34" charset="0"/>
              <a:buNone/>
              <a:defRPr/>
            </a:pPr>
            <a:r>
              <a:rPr lang="zh-CN" altLang="en-US" sz="2000" dirty="0">
                <a:ea typeface="黑体" panose="02010609060101010101" pitchFamily="49" charset="-122"/>
              </a:rPr>
              <a:t>        </a:t>
            </a:r>
            <a:r>
              <a:rPr lang="zh-CN" altLang="en-US" sz="2000" dirty="0">
                <a:solidFill>
                  <a:srgbClr val="000000"/>
                </a:solidFill>
                <a:ea typeface="黑体" panose="02010609060101010101" pitchFamily="49" charset="-122"/>
              </a:rPr>
              <a:t>并发性特性的主要表现：</a:t>
            </a:r>
          </a:p>
          <a:p>
            <a:pPr algn="just" eaLnBrk="1" hangingPunct="1">
              <a:lnSpc>
                <a:spcPct val="120000"/>
              </a:lnSpc>
              <a:spcBef>
                <a:spcPct val="10000"/>
              </a:spcBef>
              <a:buFont typeface="Arial" panose="020B0604020202020204" pitchFamily="34" charset="0"/>
              <a:buNone/>
              <a:defRPr/>
            </a:pPr>
            <a:r>
              <a:rPr lang="zh-CN" altLang="en-US" sz="2000" dirty="0">
                <a:solidFill>
                  <a:srgbClr val="CC0099"/>
                </a:solidFill>
              </a:rPr>
              <a:t>       </a:t>
            </a:r>
            <a:r>
              <a:rPr lang="zh-CN" altLang="en-US" sz="2000" dirty="0">
                <a:solidFill>
                  <a:srgbClr val="000000"/>
                </a:solidFill>
                <a:ea typeface="黑体" panose="02010609060101010101" pitchFamily="49" charset="-122"/>
                <a:sym typeface="Arial" panose="020B0604020202020204" pitchFamily="34" charset="0"/>
              </a:rPr>
              <a:t> 宏观上，</a:t>
            </a:r>
            <a:r>
              <a:rPr lang="zh-CN" altLang="en-US" sz="2000" dirty="0">
                <a:solidFill>
                  <a:srgbClr val="000000"/>
                </a:solidFill>
                <a:ea typeface="黑体" panose="02010609060101010101" pitchFamily="49" charset="-122"/>
              </a:rPr>
              <a:t>系统内有多个事件（进程）在一定时间间隔内发生并发展着；</a:t>
            </a:r>
          </a:p>
          <a:p>
            <a:pPr algn="just" eaLnBrk="1" hangingPunct="1">
              <a:lnSpc>
                <a:spcPct val="120000"/>
              </a:lnSpc>
              <a:spcBef>
                <a:spcPct val="10000"/>
              </a:spcBef>
              <a:buFont typeface="Arial" panose="020B0604020202020204" pitchFamily="34" charset="0"/>
              <a:buNone/>
              <a:defRPr/>
            </a:pPr>
            <a:r>
              <a:rPr lang="zh-CN" altLang="en-US" sz="2000" dirty="0">
                <a:solidFill>
                  <a:srgbClr val="CC0099"/>
                </a:solidFill>
              </a:rPr>
              <a:t>        </a:t>
            </a:r>
            <a:r>
              <a:rPr lang="zh-CN" altLang="en-US" sz="2000" dirty="0">
                <a:solidFill>
                  <a:srgbClr val="000000"/>
                </a:solidFill>
                <a:ea typeface="黑体" panose="02010609060101010101" pitchFamily="49" charset="-122"/>
                <a:sym typeface="Arial" panose="020B0604020202020204" pitchFamily="34" charset="0"/>
              </a:rPr>
              <a:t>微观上，多个事件（进程）以交替方式向前推进，而且各自的推进速度</a:t>
            </a:r>
            <a:r>
              <a:rPr lang="zh-CN" altLang="en-US" sz="2000" dirty="0">
                <a:solidFill>
                  <a:srgbClr val="000000"/>
                </a:solidFill>
                <a:ea typeface="黑体" panose="02010609060101010101" pitchFamily="49" charset="-122"/>
              </a:rPr>
              <a:t>都不可预知。</a:t>
            </a:r>
            <a:r>
              <a:rPr lang="zh-CN" altLang="en-US" sz="2000" dirty="0">
                <a:ea typeface="黑体" panose="02010609060101010101" pitchFamily="49" charset="-122"/>
              </a:rPr>
              <a:t>         </a:t>
            </a:r>
            <a:endParaRPr lang="en-US" altLang="zh-CN" sz="2000" dirty="0">
              <a:ea typeface="黑体" panose="02010609060101010101" pitchFamily="49" charset="-122"/>
            </a:endParaRPr>
          </a:p>
          <a:p>
            <a:pPr indent="269875">
              <a:defRPr/>
            </a:pPr>
            <a:r>
              <a:rPr lang="zh-CN" altLang="en-US" sz="1800" b="1" dirty="0">
                <a:solidFill>
                  <a:srgbClr val="993300"/>
                </a:solidFill>
                <a:ea typeface="宋体" panose="02010600030101010101" pitchFamily="2" charset="-122"/>
              </a:rPr>
              <a:t>（</a:t>
            </a:r>
            <a:r>
              <a:rPr lang="en-US" altLang="zh-CN" sz="1800" b="1" dirty="0">
                <a:solidFill>
                  <a:srgbClr val="993300"/>
                </a:solidFill>
                <a:ea typeface="宋体" panose="02010600030101010101" pitchFamily="2" charset="-122"/>
              </a:rPr>
              <a:t>1</a:t>
            </a:r>
            <a:r>
              <a:rPr lang="zh-CN" altLang="en-US" sz="1800" b="1" dirty="0">
                <a:solidFill>
                  <a:srgbClr val="993300"/>
                </a:solidFill>
                <a:ea typeface="宋体" panose="02010600030101010101" pitchFamily="2" charset="-122"/>
              </a:rPr>
              <a:t>）单</a:t>
            </a:r>
            <a:r>
              <a:rPr lang="en-US" altLang="zh-CN" sz="1800" b="1" dirty="0">
                <a:solidFill>
                  <a:srgbClr val="993300"/>
                </a:solidFill>
                <a:ea typeface="宋体" panose="02010600030101010101" pitchFamily="2" charset="-122"/>
              </a:rPr>
              <a:t>CPU</a:t>
            </a:r>
            <a:r>
              <a:rPr lang="zh-CN" altLang="en-US" sz="1800" b="1" dirty="0">
                <a:solidFill>
                  <a:srgbClr val="993300"/>
                </a:solidFill>
                <a:ea typeface="宋体" panose="02010600030101010101" pitchFamily="2" charset="-122"/>
              </a:rPr>
              <a:t>系统：并发体现在程序交替使用</a:t>
            </a:r>
            <a:r>
              <a:rPr lang="en-US" altLang="zh-CN" sz="1800" b="1" dirty="0">
                <a:solidFill>
                  <a:srgbClr val="993300"/>
                </a:solidFill>
                <a:ea typeface="宋体" panose="02010600030101010101" pitchFamily="2" charset="-122"/>
              </a:rPr>
              <a:t>CPU</a:t>
            </a:r>
            <a:r>
              <a:rPr lang="zh-CN" altLang="en-US" sz="1800" b="1" dirty="0">
                <a:solidFill>
                  <a:srgbClr val="993300"/>
                </a:solidFill>
                <a:ea typeface="宋体" panose="02010600030101010101" pitchFamily="2" charset="-122"/>
              </a:rPr>
              <a:t>运行（</a:t>
            </a:r>
            <a:r>
              <a:rPr lang="zh-CN" altLang="en-US" sz="1800" b="1" dirty="0">
                <a:solidFill>
                  <a:srgbClr val="993300"/>
                </a:solidFill>
                <a:highlight>
                  <a:srgbClr val="FFFF00"/>
                </a:highlight>
                <a:ea typeface="宋体" panose="02010600030101010101" pitchFamily="2" charset="-122"/>
              </a:rPr>
              <a:t>时间片</a:t>
            </a:r>
            <a:r>
              <a:rPr lang="zh-CN" altLang="en-US" sz="1800" b="1" dirty="0">
                <a:solidFill>
                  <a:srgbClr val="993300"/>
                </a:solidFill>
                <a:ea typeface="宋体" panose="02010600030101010101" pitchFamily="2" charset="-122"/>
              </a:rPr>
              <a:t>）；</a:t>
            </a:r>
          </a:p>
          <a:p>
            <a:pPr indent="269875">
              <a:defRPr/>
            </a:pPr>
            <a:r>
              <a:rPr lang="zh-CN" altLang="en-US" sz="1800" b="1" dirty="0">
                <a:solidFill>
                  <a:srgbClr val="993300"/>
                </a:solidFill>
                <a:ea typeface="宋体" panose="02010600030101010101" pitchFamily="2" charset="-122"/>
              </a:rPr>
              <a:t>                                    宏观上、表面上的并行，微观上伪并行</a:t>
            </a:r>
            <a:r>
              <a:rPr lang="en-US" altLang="zh-CN" sz="1800" b="1" dirty="0">
                <a:solidFill>
                  <a:srgbClr val="993300"/>
                </a:solidFill>
                <a:ea typeface="宋体" panose="02010600030101010101" pitchFamily="2" charset="-122"/>
              </a:rPr>
              <a:t>-</a:t>
            </a:r>
            <a:r>
              <a:rPr lang="zh-CN" altLang="en-US" sz="1800" b="1" dirty="0">
                <a:solidFill>
                  <a:srgbClr val="993300"/>
                </a:solidFill>
                <a:ea typeface="宋体" panose="02010600030101010101" pitchFamily="2" charset="-122"/>
              </a:rPr>
              <a:t>并发</a:t>
            </a:r>
          </a:p>
          <a:p>
            <a:pPr indent="269875">
              <a:defRPr/>
            </a:pPr>
            <a:r>
              <a:rPr lang="zh-CN" altLang="en-US" sz="1800" b="1" dirty="0">
                <a:solidFill>
                  <a:srgbClr val="993300"/>
                </a:solidFill>
                <a:ea typeface="宋体" panose="02010600030101010101" pitchFamily="2" charset="-122"/>
              </a:rPr>
              <a:t> （</a:t>
            </a:r>
            <a:r>
              <a:rPr lang="en-US" altLang="zh-CN" sz="1800" b="1" dirty="0">
                <a:solidFill>
                  <a:srgbClr val="993300"/>
                </a:solidFill>
                <a:ea typeface="宋体" panose="02010600030101010101" pitchFamily="2" charset="-122"/>
              </a:rPr>
              <a:t>2</a:t>
            </a:r>
            <a:r>
              <a:rPr lang="zh-CN" altLang="en-US" sz="1800" b="1" dirty="0">
                <a:solidFill>
                  <a:srgbClr val="993300"/>
                </a:solidFill>
                <a:ea typeface="宋体" panose="02010600030101010101" pitchFamily="2" charset="-122"/>
              </a:rPr>
              <a:t>）多</a:t>
            </a:r>
            <a:r>
              <a:rPr lang="en-US" altLang="zh-CN" sz="1800" b="1" dirty="0">
                <a:solidFill>
                  <a:srgbClr val="993300"/>
                </a:solidFill>
                <a:ea typeface="宋体" panose="02010600030101010101" pitchFamily="2" charset="-122"/>
              </a:rPr>
              <a:t>CPU</a:t>
            </a:r>
            <a:r>
              <a:rPr lang="zh-CN" altLang="en-US" sz="1800" b="1" dirty="0">
                <a:solidFill>
                  <a:srgbClr val="993300"/>
                </a:solidFill>
                <a:ea typeface="宋体" panose="02010600030101010101" pitchFamily="2" charset="-122"/>
              </a:rPr>
              <a:t>系统：除了有（</a:t>
            </a:r>
            <a:r>
              <a:rPr lang="en-US" altLang="zh-CN" sz="1800" b="1" dirty="0">
                <a:solidFill>
                  <a:srgbClr val="993300"/>
                </a:solidFill>
                <a:ea typeface="宋体" panose="02010600030101010101" pitchFamily="2" charset="-122"/>
              </a:rPr>
              <a:t>1</a:t>
            </a:r>
            <a:r>
              <a:rPr lang="zh-CN" altLang="en-US" sz="1800" b="1" dirty="0">
                <a:solidFill>
                  <a:srgbClr val="993300"/>
                </a:solidFill>
                <a:ea typeface="宋体" panose="02010600030101010101" pitchFamily="2" charset="-122"/>
              </a:rPr>
              <a:t>）的特征外，在微观（处理器级）也有</a:t>
            </a:r>
          </a:p>
          <a:p>
            <a:pPr indent="269875">
              <a:defRPr/>
            </a:pPr>
            <a:r>
              <a:rPr lang="zh-CN" altLang="en-US" sz="1800" b="1" dirty="0">
                <a:solidFill>
                  <a:srgbClr val="993300"/>
                </a:solidFill>
                <a:ea typeface="宋体" panose="02010600030101010101" pitchFamily="2" charset="-122"/>
              </a:rPr>
              <a:t>                                    并行特征</a:t>
            </a:r>
          </a:p>
          <a:p>
            <a:pPr indent="269875">
              <a:defRPr/>
            </a:pPr>
            <a:r>
              <a:rPr lang="zh-CN" altLang="en-US" sz="1800" b="1" dirty="0">
                <a:solidFill>
                  <a:srgbClr val="993300"/>
                </a:solidFill>
                <a:ea typeface="宋体" panose="02010600030101010101" pitchFamily="2" charset="-122"/>
              </a:rPr>
              <a:t> （</a:t>
            </a:r>
            <a:r>
              <a:rPr lang="en-US" altLang="zh-CN" sz="1800" b="1" dirty="0">
                <a:solidFill>
                  <a:srgbClr val="993300"/>
                </a:solidFill>
                <a:ea typeface="宋体" panose="02010600030101010101" pitchFamily="2" charset="-122"/>
              </a:rPr>
              <a:t>3</a:t>
            </a:r>
            <a:r>
              <a:rPr lang="zh-CN" altLang="en-US" sz="1800" b="1" dirty="0">
                <a:solidFill>
                  <a:srgbClr val="993300"/>
                </a:solidFill>
                <a:ea typeface="宋体" panose="02010600030101010101" pitchFamily="2" charset="-122"/>
              </a:rPr>
              <a:t>）分布式系统：多个计算机的并行使程序的并发特征得到充分体现</a:t>
            </a:r>
            <a:endParaRPr lang="zh-CN" altLang="en-US" sz="1800" b="1" dirty="0">
              <a:solidFill>
                <a:schemeClr val="tx1"/>
              </a:solidFill>
              <a:ea typeface="宋体" panose="02010600030101010101" pitchFamily="2" charset="-122"/>
            </a:endParaRPr>
          </a:p>
          <a:p>
            <a:pPr algn="just" eaLnBrk="1" hangingPunct="1">
              <a:lnSpc>
                <a:spcPct val="120000"/>
              </a:lnSpc>
              <a:spcBef>
                <a:spcPct val="10000"/>
              </a:spcBef>
              <a:buFont typeface="Arial" panose="020B0604020202020204" pitchFamily="34" charset="0"/>
              <a:buNone/>
              <a:defRPr/>
            </a:pPr>
            <a:endParaRPr lang="zh-CN" altLang="en-US" sz="2000" dirty="0">
              <a:ea typeface="黑体" panose="02010609060101010101" pitchFamily="49" charset="-122"/>
            </a:endParaRPr>
          </a:p>
        </p:txBody>
      </p:sp>
      <p:sp>
        <p:nvSpPr>
          <p:cNvPr id="78851" name="Rectangle 2"/>
          <p:cNvSpPr txBox="1">
            <a:spLocks noChangeArrowheads="1"/>
          </p:cNvSpPr>
          <p:nvPr/>
        </p:nvSpPr>
        <p:spPr bwMode="auto">
          <a:xfrm>
            <a:off x="2779713" y="4762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1.4 </a:t>
            </a:r>
            <a:r>
              <a:rPr lang="zh-CN" altLang="en-US" sz="2000" b="1"/>
              <a:t>现代</a:t>
            </a:r>
            <a:r>
              <a:rPr lang="en-US" altLang="zh-CN" sz="2000" b="1"/>
              <a:t>OS</a:t>
            </a:r>
            <a:r>
              <a:rPr lang="zh-CN" altLang="en-US" sz="2000" b="1"/>
              <a:t>的特性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2" end="2"/>
                                            </p:txEl>
                                          </p:spTgt>
                                        </p:tgtEl>
                                        <p:attrNameLst>
                                          <p:attrName>style.visibility</p:attrName>
                                        </p:attrNameLst>
                                      </p:cBhvr>
                                      <p:to>
                                        <p:strVal val="visible"/>
                                      </p:to>
                                    </p:set>
                                    <p:anim calcmode="lin" valueType="num">
                                      <p:cBhvr additive="base">
                                        <p:cTn id="7"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3" end="3"/>
                                            </p:txEl>
                                          </p:spTgt>
                                        </p:tgtEl>
                                        <p:attrNameLst>
                                          <p:attrName>style.visibility</p:attrName>
                                        </p:attrNameLst>
                                      </p:cBhvr>
                                      <p:to>
                                        <p:strVal val="visible"/>
                                      </p:to>
                                    </p:set>
                                    <p:anim calcmode="lin" valueType="num">
                                      <p:cBhvr additive="base">
                                        <p:cTn id="11"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082">
                                            <p:txEl>
                                              <p:pRg st="4" end="4"/>
                                            </p:txEl>
                                          </p:spTgt>
                                        </p:tgtEl>
                                        <p:attrNameLst>
                                          <p:attrName>style.visibility</p:attrName>
                                        </p:attrNameLst>
                                      </p:cBhvr>
                                      <p:to>
                                        <p:strVal val="visible"/>
                                      </p:to>
                                    </p:set>
                                    <p:anim calcmode="lin" valueType="num">
                                      <p:cBhvr additive="base">
                                        <p:cTn id="17"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082">
                                            <p:txEl>
                                              <p:pRg st="5" end="5"/>
                                            </p:txEl>
                                          </p:spTgt>
                                        </p:tgtEl>
                                        <p:attrNameLst>
                                          <p:attrName>style.visibility</p:attrName>
                                        </p:attrNameLst>
                                      </p:cBhvr>
                                      <p:to>
                                        <p:strVal val="visible"/>
                                      </p:to>
                                    </p:set>
                                    <p:anim calcmode="lin" valueType="num">
                                      <p:cBhvr additive="base">
                                        <p:cTn id="21"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082">
                                            <p:txEl>
                                              <p:pRg st="6" end="6"/>
                                            </p:txEl>
                                          </p:spTgt>
                                        </p:tgtEl>
                                        <p:attrNameLst>
                                          <p:attrName>style.visibility</p:attrName>
                                        </p:attrNameLst>
                                      </p:cBhvr>
                                      <p:to>
                                        <p:strVal val="visible"/>
                                      </p:to>
                                    </p:set>
                                    <p:anim calcmode="lin" valueType="num">
                                      <p:cBhvr additive="base">
                                        <p:cTn id="2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2">
                                            <p:txEl>
                                              <p:pRg st="7" end="7"/>
                                            </p:txEl>
                                          </p:spTgt>
                                        </p:tgtEl>
                                        <p:attrNameLst>
                                          <p:attrName>style.visibility</p:attrName>
                                        </p:attrNameLst>
                                      </p:cBhvr>
                                      <p:to>
                                        <p:strVal val="visible"/>
                                      </p:to>
                                    </p:set>
                                    <p:anim calcmode="lin" valueType="num">
                                      <p:cBhvr additive="base">
                                        <p:cTn id="31"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082">
                                            <p:txEl>
                                              <p:pRg st="8" end="8"/>
                                            </p:txEl>
                                          </p:spTgt>
                                        </p:tgtEl>
                                        <p:attrNameLst>
                                          <p:attrName>style.visibility</p:attrName>
                                        </p:attrNameLst>
                                      </p:cBhvr>
                                      <p:to>
                                        <p:strVal val="visible"/>
                                      </p:to>
                                    </p:set>
                                    <p:anim calcmode="lin" valueType="num">
                                      <p:cBhvr additive="base">
                                        <p:cTn id="35" dur="5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082">
                                            <p:txEl>
                                              <p:pRg st="9" end="9"/>
                                            </p:txEl>
                                          </p:spTgt>
                                        </p:tgtEl>
                                        <p:attrNameLst>
                                          <p:attrName>style.visibility</p:attrName>
                                        </p:attrNameLst>
                                      </p:cBhvr>
                                      <p:to>
                                        <p:strVal val="visible"/>
                                      </p:to>
                                    </p:set>
                                    <p:anim calcmode="lin" valueType="num">
                                      <p:cBhvr additive="base">
                                        <p:cTn id="39" dur="500" fill="hold"/>
                                        <p:tgtEl>
                                          <p:spTgt spid="4608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082">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6082">
                                            <p:txEl>
                                              <p:pRg st="10" end="10"/>
                                            </p:txEl>
                                          </p:spTgt>
                                        </p:tgtEl>
                                        <p:attrNameLst>
                                          <p:attrName>style.visibility</p:attrName>
                                        </p:attrNameLst>
                                      </p:cBhvr>
                                      <p:to>
                                        <p:strVal val="visible"/>
                                      </p:to>
                                    </p:set>
                                    <p:anim calcmode="lin" valueType="num">
                                      <p:cBhvr additive="base">
                                        <p:cTn id="43" dur="500" fill="hold"/>
                                        <p:tgtEl>
                                          <p:spTgt spid="4608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2">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6082">
                                            <p:txEl>
                                              <p:pRg st="11" end="11"/>
                                            </p:txEl>
                                          </p:spTgt>
                                        </p:tgtEl>
                                        <p:attrNameLst>
                                          <p:attrName>style.visibility</p:attrName>
                                        </p:attrNameLst>
                                      </p:cBhvr>
                                      <p:to>
                                        <p:strVal val="visible"/>
                                      </p:to>
                                    </p:set>
                                    <p:anim calcmode="lin" valueType="num">
                                      <p:cBhvr additive="base">
                                        <p:cTn id="47" dur="500" fill="hold"/>
                                        <p:tgtEl>
                                          <p:spTgt spid="46082">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08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971550" y="1001713"/>
            <a:ext cx="7272338" cy="5268912"/>
          </a:xfrm>
          <a:prstGeom prst="rect">
            <a:avLst/>
          </a:prstGeom>
          <a:noFill/>
          <a:ln w="9525">
            <a:noFill/>
            <a:miter lim="800000"/>
          </a:ln>
        </p:spPr>
        <p:txBody>
          <a:bodyPr>
            <a:spAutoFit/>
          </a:bodyPr>
          <a:lstStyle/>
          <a:p>
            <a:pPr algn="ctr" eaLnBrk="1" hangingPunct="1">
              <a:lnSpc>
                <a:spcPct val="110000"/>
              </a:lnSpc>
              <a:spcBef>
                <a:spcPct val="30000"/>
              </a:spcBef>
              <a:buSzPct val="100000"/>
              <a:buFont typeface="Wingdings" panose="05000000000000000000" pitchFamily="2" charset="2"/>
              <a:buChar char="v"/>
              <a:defRPr/>
            </a:pPr>
            <a:r>
              <a:rPr lang="zh-CN" altLang="en-US" sz="2400" dirty="0">
                <a:solidFill>
                  <a:srgbClr val="0000FF"/>
                </a:solidFill>
                <a:ea typeface="华文新魏" panose="02010800040101010101" pitchFamily="2" charset="-122"/>
                <a:sym typeface="Arial" panose="020B0604020202020204" pitchFamily="34" charset="0"/>
              </a:rPr>
              <a:t> </a:t>
            </a:r>
            <a:r>
              <a:rPr lang="zh-CN" altLang="en-US" sz="2400" dirty="0">
                <a:solidFill>
                  <a:srgbClr val="0000FF"/>
                </a:solidFill>
                <a:effectLst>
                  <a:outerShdw blurRad="38100" dist="38100" dir="2700000" algn="tl">
                    <a:srgbClr val="C0C0C0"/>
                  </a:outerShdw>
                </a:effectLst>
                <a:ea typeface="华文新魏" panose="02010800040101010101" pitchFamily="2" charset="-122"/>
                <a:sym typeface="Arial" panose="020B0604020202020204" pitchFamily="34" charset="0"/>
              </a:rPr>
              <a:t>共享</a:t>
            </a:r>
            <a:r>
              <a:rPr lang="zh-CN" altLang="en-US" sz="2400" dirty="0">
                <a:solidFill>
                  <a:srgbClr val="0000FF"/>
                </a:solidFill>
                <a:ea typeface="华文新魏" panose="02010800040101010101" pitchFamily="2" charset="-122"/>
                <a:sym typeface="Arial" panose="020B0604020202020204" pitchFamily="34" charset="0"/>
              </a:rPr>
              <a:t>（</a:t>
            </a:r>
            <a:r>
              <a:rPr lang="en-US" sz="2400" dirty="0">
                <a:solidFill>
                  <a:srgbClr val="0000FF"/>
                </a:solidFill>
                <a:ea typeface="华文新魏" panose="02010800040101010101" pitchFamily="2" charset="-122"/>
                <a:sym typeface="Arial" panose="020B0604020202020204" pitchFamily="34" charset="0"/>
              </a:rPr>
              <a:t>Sharing</a:t>
            </a:r>
            <a:r>
              <a:rPr lang="zh-CN" altLang="en-US" sz="2400" dirty="0">
                <a:solidFill>
                  <a:srgbClr val="0000FF"/>
                </a:solidFill>
                <a:ea typeface="华文新魏" panose="02010800040101010101" pitchFamily="2" charset="-122"/>
                <a:sym typeface="Arial" panose="020B0604020202020204" pitchFamily="34" charset="0"/>
              </a:rPr>
              <a:t>）</a:t>
            </a:r>
          </a:p>
          <a:p>
            <a:pPr algn="just" eaLnBrk="1" hangingPunct="1">
              <a:lnSpc>
                <a:spcPct val="110000"/>
              </a:lnSpc>
              <a:spcBef>
                <a:spcPct val="20000"/>
              </a:spcBef>
              <a:buFont typeface="Arial" panose="020B0604020202020204" pitchFamily="34" charset="0"/>
              <a:buNone/>
              <a:defRPr/>
            </a:pPr>
            <a:r>
              <a:rPr lang="zh-CN" altLang="en-US" sz="2400" dirty="0">
                <a:solidFill>
                  <a:srgbClr val="FF0000"/>
                </a:solidFill>
                <a:ea typeface="楷体_GB2312" pitchFamily="49" charset="-122"/>
                <a:sym typeface="Arial" panose="020B0604020202020204" pitchFamily="34" charset="0"/>
              </a:rPr>
              <a:t>        </a:t>
            </a:r>
            <a:r>
              <a:rPr lang="zh-CN" altLang="en-US" sz="2400" u="sng" dirty="0">
                <a:solidFill>
                  <a:srgbClr val="FF0000"/>
                </a:solidFill>
                <a:latin typeface="黑体" panose="02010609060101010101" pitchFamily="49" charset="-122"/>
                <a:ea typeface="黑体" panose="02010609060101010101" pitchFamily="49" charset="-122"/>
                <a:sym typeface="Arial" panose="020B0604020202020204" pitchFamily="34" charset="0"/>
              </a:rPr>
              <a:t>共享</a:t>
            </a: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a:t>
            </a:r>
            <a:r>
              <a:rPr lang="zh-CN" altLang="en-US" sz="2400" dirty="0">
                <a:solidFill>
                  <a:srgbClr val="000000"/>
                </a:solidFill>
                <a:latin typeface="黑体" panose="02010609060101010101" pitchFamily="49" charset="-122"/>
                <a:ea typeface="黑体" panose="02010609060101010101" pitchFamily="49" charset="-122"/>
              </a:rPr>
              <a:t>是指系统中的资源可供内存中多个并发</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并行执行的进程（线程）共同使用。</a:t>
            </a:r>
          </a:p>
          <a:p>
            <a:pPr algn="just" eaLnBrk="1" hangingPunct="1">
              <a:lnSpc>
                <a:spcPct val="110000"/>
              </a:lnSpc>
              <a:spcBef>
                <a:spcPct val="20000"/>
              </a:spcBef>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由于资源属性的不同，因此进程能够对资源共享的方式也会就有所不同。一般有两种不同的共享方式：</a:t>
            </a:r>
          </a:p>
          <a:p>
            <a:pPr algn="just" eaLnBrk="1" hangingPunct="1">
              <a:lnSpc>
                <a:spcPct val="120000"/>
              </a:lnSpc>
              <a:spcBef>
                <a:spcPct val="80000"/>
              </a:spcBef>
              <a:buFont typeface="Arial" panose="020B0604020202020204" pitchFamily="34" charset="0"/>
              <a:buNone/>
              <a:defRPr/>
            </a:pP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 </a:t>
            </a:r>
            <a:r>
              <a:rPr 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1.</a:t>
            </a: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互斥共享方式</a:t>
            </a:r>
          </a:p>
          <a:p>
            <a:pPr algn="just" eaLnBrk="1" hangingPunct="1">
              <a:lnSpc>
                <a:spcPct val="110000"/>
              </a:lnSpc>
              <a:spcBef>
                <a:spcPct val="20000"/>
              </a:spcBef>
              <a:buFont typeface="Arial" panose="020B0604020202020204" pitchFamily="34" charset="0"/>
              <a:buNone/>
              <a:defRPr/>
            </a:pPr>
            <a:r>
              <a:rPr lang="zh-CN" altLang="en-US" sz="2400" dirty="0">
                <a:solidFill>
                  <a:srgbClr val="FF0000"/>
                </a:solidFill>
                <a:ea typeface="楷体_GB2312" pitchFamily="49" charset="-122"/>
                <a:sym typeface="Arial" panose="020B0604020202020204" pitchFamily="34" charset="0"/>
              </a:rPr>
              <a:t>        </a:t>
            </a:r>
            <a:r>
              <a:rPr lang="zh-CN" altLang="en-US" sz="2400" u="sng" dirty="0">
                <a:solidFill>
                  <a:srgbClr val="FF0000"/>
                </a:solidFill>
                <a:ea typeface="楷体_GB2312" pitchFamily="49" charset="-122"/>
                <a:sym typeface="Arial" panose="020B0604020202020204" pitchFamily="34" charset="0"/>
              </a:rPr>
              <a:t>互斥共享</a:t>
            </a:r>
            <a:r>
              <a:rPr lang="zh-CN" altLang="en-US" sz="2400" dirty="0">
                <a:solidFill>
                  <a:srgbClr val="000000"/>
                </a:solidFill>
                <a:ea typeface="黑体" panose="02010609060101010101" pitchFamily="49" charset="-122"/>
                <a:sym typeface="Arial" panose="020B0604020202020204" pitchFamily="34" charset="0"/>
              </a:rPr>
              <a:t>：</a:t>
            </a:r>
            <a:r>
              <a:rPr lang="zh-CN" altLang="en-US" sz="2400" dirty="0">
                <a:solidFill>
                  <a:srgbClr val="000000"/>
                </a:solidFill>
                <a:ea typeface="黑体" panose="02010609060101010101" pitchFamily="49" charset="-122"/>
              </a:rPr>
              <a:t>是指仅当一个程序</a:t>
            </a:r>
            <a:r>
              <a:rPr lang="en-US" sz="2400" dirty="0">
                <a:solidFill>
                  <a:srgbClr val="000000"/>
                </a:solidFill>
                <a:ea typeface="黑体" panose="02010609060101010101" pitchFamily="49" charset="-122"/>
              </a:rPr>
              <a:t>(</a:t>
            </a:r>
            <a:r>
              <a:rPr lang="zh-CN" altLang="en-US" sz="2400" dirty="0">
                <a:solidFill>
                  <a:srgbClr val="000000"/>
                </a:solidFill>
                <a:ea typeface="黑体" panose="02010609060101010101" pitchFamily="49" charset="-122"/>
              </a:rPr>
              <a:t>进程</a:t>
            </a:r>
            <a:r>
              <a:rPr lang="en-US" sz="2400" dirty="0">
                <a:solidFill>
                  <a:srgbClr val="000000"/>
                </a:solidFill>
                <a:ea typeface="黑体" panose="02010609060101010101" pitchFamily="49" charset="-122"/>
              </a:rPr>
              <a:t>)</a:t>
            </a:r>
            <a:r>
              <a:rPr lang="zh-CN" altLang="en-US" sz="2400" dirty="0">
                <a:solidFill>
                  <a:srgbClr val="000000"/>
                </a:solidFill>
                <a:ea typeface="黑体" panose="02010609060101010101" pitchFamily="49" charset="-122"/>
              </a:rPr>
              <a:t>使用完某资源并释放后，其它程序才能使用，这种共享资源的方式称为是互斥共享。</a:t>
            </a:r>
          </a:p>
          <a:p>
            <a:pPr algn="just" eaLnBrk="1" hangingPunct="1">
              <a:lnSpc>
                <a:spcPct val="110000"/>
              </a:lnSpc>
              <a:spcBef>
                <a:spcPct val="20000"/>
              </a:spcBef>
              <a:buFont typeface="Arial" panose="020B0604020202020204" pitchFamily="34" charset="0"/>
              <a:buNone/>
              <a:defRPr/>
            </a:pPr>
            <a:r>
              <a:rPr lang="zh-CN" altLang="en-US" sz="2400" dirty="0">
                <a:solidFill>
                  <a:srgbClr val="FF0000"/>
                </a:solidFill>
                <a:ea typeface="楷体_GB2312" pitchFamily="49" charset="-122"/>
                <a:sym typeface="Arial" panose="020B0604020202020204" pitchFamily="34" charset="0"/>
              </a:rPr>
              <a:t>        </a:t>
            </a:r>
            <a:r>
              <a:rPr lang="zh-CN" altLang="en-US" sz="2400" u="sng" dirty="0">
                <a:solidFill>
                  <a:srgbClr val="FF0000"/>
                </a:solidFill>
                <a:ea typeface="楷体_GB2312" pitchFamily="49" charset="-122"/>
                <a:sym typeface="Arial" panose="020B0604020202020204" pitchFamily="34" charset="0"/>
              </a:rPr>
              <a:t>临界资源</a:t>
            </a:r>
            <a:r>
              <a:rPr lang="zh-CN" altLang="en-US" sz="2400" dirty="0">
                <a:solidFill>
                  <a:srgbClr val="000000"/>
                </a:solidFill>
                <a:ea typeface="黑体" panose="02010609060101010101" pitchFamily="49" charset="-122"/>
                <a:sym typeface="Arial" panose="020B0604020202020204" pitchFamily="34" charset="0"/>
              </a:rPr>
              <a:t>：</a:t>
            </a:r>
            <a:r>
              <a:rPr lang="zh-CN" altLang="en-US" sz="2400" dirty="0">
                <a:solidFill>
                  <a:srgbClr val="000000"/>
                </a:solidFill>
                <a:ea typeface="黑体" panose="02010609060101010101" pitchFamily="49" charset="-122"/>
              </a:rPr>
              <a:t>是指在一段时间内只允许一个进程访问的资源，有时也称为独占资源。</a:t>
            </a:r>
          </a:p>
        </p:txBody>
      </p:sp>
      <p:sp>
        <p:nvSpPr>
          <p:cNvPr id="79875" name="Rectangle 2"/>
          <p:cNvSpPr txBox="1">
            <a:spLocks noChangeArrowheads="1"/>
          </p:cNvSpPr>
          <p:nvPr/>
        </p:nvSpPr>
        <p:spPr bwMode="auto">
          <a:xfrm>
            <a:off x="2779713" y="4762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t>1.4 </a:t>
            </a:r>
            <a:r>
              <a:rPr lang="zh-CN" altLang="en-US" sz="2000" b="1"/>
              <a:t>现代</a:t>
            </a:r>
            <a:r>
              <a:rPr lang="en-US" altLang="zh-CN" sz="2000" b="1"/>
              <a:t>OS</a:t>
            </a:r>
            <a:r>
              <a:rPr lang="zh-CN" altLang="en-US" sz="2000" b="1"/>
              <a:t>的特性</a:t>
            </a:r>
          </a:p>
        </p:txBody>
      </p:sp>
      <p:sp>
        <p:nvSpPr>
          <p:cNvPr id="2" name="矩形 1"/>
          <p:cNvSpPr>
            <a:spLocks noChangeArrowheads="1"/>
          </p:cNvSpPr>
          <p:nvPr/>
        </p:nvSpPr>
        <p:spPr bwMode="auto">
          <a:xfrm>
            <a:off x="3428365" y="3141028"/>
            <a:ext cx="4450080" cy="6076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80000"/>
              </a:spcBef>
              <a:buFontTx/>
              <a:buNone/>
            </a:pPr>
            <a:r>
              <a:rPr lang="zh-CN" altLang="en-US" sz="2800">
                <a:solidFill>
                  <a:srgbClr val="FF0000"/>
                </a:solidFill>
                <a:latin typeface="黑体" panose="02010609060101010101" pitchFamily="49" charset="-122"/>
                <a:ea typeface="黑体" panose="02010609060101010101" pitchFamily="49" charset="-122"/>
                <a:sym typeface="Arial" panose="020B0604020202020204" pitchFamily="34" charset="0"/>
              </a:rPr>
              <a:t>举个例子，打印机、串口等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2" end="2"/>
                                            </p:txEl>
                                          </p:spTgt>
                                        </p:tgtEl>
                                        <p:attrNameLst>
                                          <p:attrName>style.visibility</p:attrName>
                                        </p:attrNameLst>
                                      </p:cBhvr>
                                      <p:to>
                                        <p:strVal val="visible"/>
                                      </p:to>
                                    </p:set>
                                    <p:anim calcmode="lin" valueType="num">
                                      <p:cBhvr additive="base">
                                        <p:cTn id="7"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0">
                                            <p:txEl>
                                              <p:pRg st="3" end="3"/>
                                            </p:txEl>
                                          </p:spTgt>
                                        </p:tgtEl>
                                        <p:attrNameLst>
                                          <p:attrName>style.visibility</p:attrName>
                                        </p:attrNameLst>
                                      </p:cBhvr>
                                      <p:to>
                                        <p:strVal val="visible"/>
                                      </p:to>
                                    </p:set>
                                    <p:anim calcmode="lin" valueType="num">
                                      <p:cBhvr additive="base">
                                        <p:cTn id="13"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anim calcmode="lin" valueType="num">
                                      <p:cBhvr additive="base">
                                        <p:cTn id="17"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0">
                                            <p:txEl>
                                              <p:pRg st="5" end="5"/>
                                            </p:txEl>
                                          </p:spTgt>
                                        </p:tgtEl>
                                        <p:attrNameLst>
                                          <p:attrName>style.visibility</p:attrName>
                                        </p:attrNameLst>
                                      </p:cBhvr>
                                      <p:to>
                                        <p:strVal val="visible"/>
                                      </p:to>
                                    </p:set>
                                    <p:anim calcmode="lin" valueType="num">
                                      <p:cBhvr additive="base">
                                        <p:cTn id="21" dur="500" fill="hold"/>
                                        <p:tgtEl>
                                          <p:spTgt spid="4813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71550" y="1125538"/>
            <a:ext cx="7129463" cy="4281487"/>
          </a:xfrm>
          <a:prstGeom prst="rect">
            <a:avLst/>
          </a:prstGeom>
          <a:noFill/>
          <a:ln w="9525">
            <a:noFill/>
            <a:miter lim="800000"/>
          </a:ln>
        </p:spPr>
        <p:txBody>
          <a:bodyPr>
            <a:spAutoFit/>
          </a:bodyPr>
          <a:lstStyle/>
          <a:p>
            <a:pPr algn="just" eaLnBrk="1" hangingPunct="1">
              <a:lnSpc>
                <a:spcPct val="120000"/>
              </a:lnSpc>
              <a:spcBef>
                <a:spcPct val="50000"/>
              </a:spcBef>
              <a:buFont typeface="Arial" panose="020B0604020202020204" pitchFamily="34" charset="0"/>
              <a:buNone/>
              <a:defRPr/>
            </a:pP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 </a:t>
            </a:r>
            <a:r>
              <a:rPr 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2.</a:t>
            </a:r>
            <a:r>
              <a:rPr lang="zh-CN" altLang="en-US" sz="2400" dirty="0">
                <a:solidFill>
                  <a:srgbClr val="000000"/>
                </a:solidFill>
                <a:latin typeface="黑体" panose="02010609060101010101" pitchFamily="49" charset="-122"/>
                <a:ea typeface="黑体" panose="02010609060101010101" pitchFamily="49" charset="-122"/>
                <a:sym typeface="Arial" panose="020B0604020202020204" pitchFamily="34" charset="0"/>
              </a:rPr>
              <a:t>同时访问方式</a:t>
            </a:r>
          </a:p>
          <a:p>
            <a:pPr algn="just" eaLnBrk="1" hangingPunct="1">
              <a:lnSpc>
                <a:spcPct val="130000"/>
              </a:lnSpc>
              <a:spcBef>
                <a:spcPct val="20000"/>
              </a:spcBef>
              <a:buFont typeface="Arial" panose="020B0604020202020204" pitchFamily="34" charset="0"/>
              <a:buNone/>
              <a:defRPr/>
            </a:pPr>
            <a:r>
              <a:rPr lang="zh-CN" altLang="en-US" sz="2400" dirty="0">
                <a:solidFill>
                  <a:srgbClr val="FF0000"/>
                </a:solidFill>
                <a:ea typeface="楷体_GB2312" pitchFamily="49" charset="-122"/>
                <a:sym typeface="Arial" panose="020B0604020202020204" pitchFamily="34" charset="0"/>
              </a:rPr>
              <a:t>        </a:t>
            </a:r>
            <a:r>
              <a:rPr lang="zh-CN" altLang="en-US" sz="2400" u="sng" dirty="0">
                <a:solidFill>
                  <a:srgbClr val="FF0000"/>
                </a:solidFill>
                <a:ea typeface="楷体_GB2312" pitchFamily="49" charset="-122"/>
                <a:sym typeface="Arial" panose="020B0604020202020204" pitchFamily="34" charset="0"/>
              </a:rPr>
              <a:t>同时共享</a:t>
            </a:r>
            <a:r>
              <a:rPr lang="zh-CN" altLang="en-US" sz="2400" dirty="0">
                <a:solidFill>
                  <a:srgbClr val="000000"/>
                </a:solidFill>
                <a:ea typeface="黑体" panose="02010609060101010101" pitchFamily="49" charset="-122"/>
                <a:sym typeface="Arial" panose="020B0604020202020204" pitchFamily="34" charset="0"/>
              </a:rPr>
              <a:t>：</a:t>
            </a:r>
            <a:r>
              <a:rPr lang="zh-CN" altLang="en-US" sz="2400" dirty="0">
                <a:solidFill>
                  <a:srgbClr val="000000"/>
                </a:solidFill>
                <a:ea typeface="黑体" panose="02010609060101010101" pitchFamily="49" charset="-122"/>
              </a:rPr>
              <a:t>指允许在一段时间内，多个程序（进程）同时对某一资源进行访问。</a:t>
            </a:r>
          </a:p>
          <a:p>
            <a:pPr algn="just" eaLnBrk="1" hangingPunct="1">
              <a:lnSpc>
                <a:spcPct val="110000"/>
              </a:lnSpc>
              <a:spcBef>
                <a:spcPct val="50000"/>
              </a:spcBef>
              <a:buFont typeface="Arial" panose="020B0604020202020204" pitchFamily="34" charset="0"/>
              <a:buNone/>
              <a:defRPr/>
            </a:pPr>
            <a:r>
              <a:rPr lang="zh-CN" altLang="en-US" sz="2400" dirty="0">
                <a:solidFill>
                  <a:srgbClr val="FF0000"/>
                </a:solidFill>
                <a:effectLst>
                  <a:outerShdw blurRad="38100" dist="38100" dir="2700000" algn="tl">
                    <a:srgbClr val="C0C0C0"/>
                  </a:outerShdw>
                </a:effectLst>
                <a:sym typeface="Arial" panose="020B0604020202020204" pitchFamily="34" charset="0"/>
              </a:rPr>
              <a:t>注：</a:t>
            </a:r>
            <a:r>
              <a:rPr lang="zh-CN" altLang="en-US" sz="2400" dirty="0">
                <a:solidFill>
                  <a:srgbClr val="000000"/>
                </a:solidFill>
                <a:ea typeface="华文新魏" panose="02010800040101010101" pitchFamily="2" charset="-122"/>
              </a:rPr>
              <a:t>这里的“同时”是在</a:t>
            </a:r>
            <a:r>
              <a:rPr lang="zh-CN" altLang="en-US" sz="2400" dirty="0">
                <a:solidFill>
                  <a:srgbClr val="000000"/>
                </a:solidFill>
                <a:highlight>
                  <a:srgbClr val="FFFF00"/>
                </a:highlight>
                <a:ea typeface="华文新魏" panose="02010800040101010101" pitchFamily="2" charset="-122"/>
              </a:rPr>
              <a:t>宏观</a:t>
            </a:r>
            <a:r>
              <a:rPr lang="zh-CN" altLang="en-US" sz="2400" dirty="0">
                <a:solidFill>
                  <a:srgbClr val="000000"/>
                </a:solidFill>
                <a:ea typeface="华文新魏" panose="02010800040101010101" pitchFamily="2" charset="-122"/>
              </a:rPr>
              <a:t>上来说的，而在微观上，这些进程可能是交替的对该资源进行访问，类似于并发执行的特性。</a:t>
            </a:r>
          </a:p>
          <a:p>
            <a:pPr algn="just" eaLnBrk="1" hangingPunct="1">
              <a:lnSpc>
                <a:spcPct val="130000"/>
              </a:lnSpc>
              <a:spcBef>
                <a:spcPct val="80000"/>
              </a:spcBef>
              <a:buFont typeface="Arial" panose="020B0604020202020204" pitchFamily="34" charset="0"/>
              <a:buNone/>
              <a:defRPr/>
            </a:pPr>
            <a:r>
              <a:rPr lang="zh-CN" altLang="en-US" sz="2400" dirty="0">
                <a:solidFill>
                  <a:srgbClr val="CC0099"/>
                </a:solidFill>
                <a:latin typeface="仿宋_GB2312" pitchFamily="49" charset="-122"/>
                <a:ea typeface="仿宋_GB2312" pitchFamily="49" charset="-122"/>
              </a:rPr>
              <a:t>    </a:t>
            </a:r>
            <a:r>
              <a:rPr lang="zh-CN" altLang="en-US" sz="2400" dirty="0">
                <a:solidFill>
                  <a:srgbClr val="CC0099"/>
                </a:solidFill>
                <a:effectLst>
                  <a:outerShdw blurRad="38100" dist="38100" dir="2700000" algn="tl">
                    <a:srgbClr val="C0C0C0"/>
                  </a:outerShdw>
                </a:effectLst>
                <a:ea typeface="黑体" panose="02010609060101010101" pitchFamily="49" charset="-122"/>
              </a:rPr>
              <a:t>并发和共享是</a:t>
            </a:r>
            <a:r>
              <a:rPr lang="en-US" sz="2400" dirty="0">
                <a:solidFill>
                  <a:srgbClr val="CC0099"/>
                </a:solidFill>
                <a:effectLst>
                  <a:outerShdw blurRad="38100" dist="38100" dir="2700000" algn="tl">
                    <a:srgbClr val="C0C0C0"/>
                  </a:outerShdw>
                </a:effectLst>
                <a:ea typeface="黑体" panose="02010609060101010101" pitchFamily="49" charset="-122"/>
              </a:rPr>
              <a:t>OS</a:t>
            </a:r>
            <a:r>
              <a:rPr lang="zh-CN" altLang="en-US" sz="2400" dirty="0">
                <a:solidFill>
                  <a:srgbClr val="CC0099"/>
                </a:solidFill>
                <a:effectLst>
                  <a:outerShdw blurRad="38100" dist="38100" dir="2700000" algn="tl">
                    <a:srgbClr val="C0C0C0"/>
                  </a:outerShdw>
                </a:effectLst>
                <a:ea typeface="黑体" panose="02010609060101010101" pitchFamily="49" charset="-122"/>
              </a:rPr>
              <a:t>的两个最基本的特征，它们是互为存在的条件。</a:t>
            </a:r>
            <a:endParaRPr lang="zh-CN" altLang="en-US" sz="2400" dirty="0">
              <a:solidFill>
                <a:srgbClr val="CC0099"/>
              </a:solidFill>
              <a:ea typeface="华文新魏" panose="02010800040101010101" pitchFamily="2" charset="-122"/>
            </a:endParaRPr>
          </a:p>
        </p:txBody>
      </p:sp>
      <p:sp>
        <p:nvSpPr>
          <p:cNvPr id="3" name="矩形 2"/>
          <p:cNvSpPr>
            <a:spLocks noChangeArrowheads="1"/>
          </p:cNvSpPr>
          <p:nvPr/>
        </p:nvSpPr>
        <p:spPr bwMode="auto">
          <a:xfrm>
            <a:off x="3563938" y="4954588"/>
            <a:ext cx="46990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80000"/>
              </a:spcBef>
              <a:buFontTx/>
              <a:buNone/>
            </a:pPr>
            <a:r>
              <a:rPr lang="zh-CN" altLang="en-US" sz="4400">
                <a:solidFill>
                  <a:srgbClr val="FF0000"/>
                </a:solidFill>
                <a:latin typeface="黑体" panose="02010609060101010101" pitchFamily="49" charset="-122"/>
                <a:ea typeface="黑体" panose="02010609060101010101" pitchFamily="49" charset="-122"/>
                <a:sym typeface="Arial" panose="020B0604020202020204" pitchFamily="34" charset="0"/>
              </a:rPr>
              <a:t>举个例子，显示器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971550" y="960438"/>
            <a:ext cx="7129463" cy="5410200"/>
          </a:xfrm>
          <a:prstGeom prst="rect">
            <a:avLst/>
          </a:prstGeom>
          <a:noFill/>
          <a:ln w="9525">
            <a:noFill/>
            <a:miter lim="800000"/>
          </a:ln>
        </p:spPr>
        <p:txBody>
          <a:bodyPr>
            <a:spAutoFit/>
          </a:bodyPr>
          <a:lstStyle/>
          <a:p>
            <a:pPr algn="just" eaLnBrk="1" hangingPunct="1">
              <a:lnSpc>
                <a:spcPct val="120000"/>
              </a:lnSpc>
              <a:spcBef>
                <a:spcPct val="50000"/>
              </a:spcBef>
              <a:buSzPct val="100000"/>
              <a:buFont typeface="Wingdings" panose="05000000000000000000" pitchFamily="2" charset="2"/>
              <a:buChar char="v"/>
              <a:defRPr/>
            </a:pPr>
            <a:r>
              <a:rPr lang="zh-CN" altLang="en-US" sz="2400" dirty="0">
                <a:solidFill>
                  <a:srgbClr val="0000FF"/>
                </a:solidFill>
                <a:ea typeface="华文新魏" panose="02010800040101010101" pitchFamily="2" charset="-122"/>
                <a:sym typeface="Arial" panose="020B0604020202020204" pitchFamily="34" charset="0"/>
              </a:rPr>
              <a:t> 虚拟技术</a:t>
            </a:r>
          </a:p>
          <a:p>
            <a:pPr algn="just" eaLnBrk="1" hangingPunct="1">
              <a:lnSpc>
                <a:spcPct val="140000"/>
              </a:lnSpc>
              <a:spcBef>
                <a:spcPct val="50000"/>
              </a:spcBef>
              <a:buFont typeface="Arial" panose="020B0604020202020204" pitchFamily="34" charset="0"/>
              <a:buNone/>
              <a:defRPr/>
            </a:pPr>
            <a:r>
              <a:rPr lang="zh-CN" altLang="en-US" sz="2400" dirty="0">
                <a:solidFill>
                  <a:srgbClr val="FF0000"/>
                </a:solidFill>
                <a:ea typeface="楷体_GB2312" pitchFamily="49" charset="-122"/>
                <a:sym typeface="Arial" panose="020B0604020202020204" pitchFamily="34" charset="0"/>
              </a:rPr>
              <a:t>        </a:t>
            </a:r>
            <a:r>
              <a:rPr lang="zh-CN" altLang="en-US" sz="2400" u="sng" dirty="0">
                <a:solidFill>
                  <a:srgbClr val="FF0000"/>
                </a:solidFill>
                <a:ea typeface="楷体_GB2312" pitchFamily="49" charset="-122"/>
                <a:sym typeface="Arial" panose="020B0604020202020204" pitchFamily="34" charset="0"/>
              </a:rPr>
              <a:t>虚拟</a:t>
            </a:r>
            <a:r>
              <a:rPr lang="zh-CN" altLang="en-US" sz="2400" dirty="0">
                <a:solidFill>
                  <a:srgbClr val="000000"/>
                </a:solidFill>
                <a:ea typeface="黑体" panose="02010609060101010101" pitchFamily="49" charset="-122"/>
                <a:sym typeface="Arial" panose="020B0604020202020204" pitchFamily="34" charset="0"/>
              </a:rPr>
              <a:t>：</a:t>
            </a:r>
            <a:r>
              <a:rPr lang="zh-CN" altLang="en-US" sz="2400" dirty="0">
                <a:solidFill>
                  <a:srgbClr val="000000"/>
                </a:solidFill>
                <a:ea typeface="黑体" panose="02010609060101010101" pitchFamily="49" charset="-122"/>
              </a:rPr>
              <a:t>是指通过某种技术把一个物理实体变为若干个逻辑上的对应物。</a:t>
            </a:r>
          </a:p>
          <a:p>
            <a:pPr algn="just" eaLnBrk="1" hangingPunct="1">
              <a:lnSpc>
                <a:spcPct val="140000"/>
              </a:lnSpc>
              <a:spcBef>
                <a:spcPct val="50000"/>
              </a:spcBef>
              <a:buFont typeface="Arial" panose="020B0604020202020204" pitchFamily="34" charset="0"/>
              <a:buNone/>
              <a:defRPr/>
            </a:pPr>
            <a:r>
              <a:rPr lang="zh-CN" altLang="en-US" sz="2400" dirty="0">
                <a:solidFill>
                  <a:srgbClr val="000000"/>
                </a:solidFill>
                <a:ea typeface="华文新魏" panose="02010800040101010101" pitchFamily="2" charset="-122"/>
              </a:rPr>
              <a:t>        </a:t>
            </a:r>
            <a:r>
              <a:rPr lang="zh-CN" altLang="en-US" sz="2400" dirty="0">
                <a:solidFill>
                  <a:srgbClr val="000000"/>
                </a:solidFill>
                <a:ea typeface="黑体" panose="02010609060101010101" pitchFamily="49" charset="-122"/>
              </a:rPr>
              <a:t>物理实体是实际存在的，而逻辑上的对应物是虚拟的，只是让用户感觉存在的东西。相应地，用于实现虚拟的技术，称为是</a:t>
            </a:r>
            <a:r>
              <a:rPr lang="zh-CN" altLang="en-US" sz="2400" dirty="0">
                <a:solidFill>
                  <a:srgbClr val="000000"/>
                </a:solidFill>
                <a:ea typeface="黑体" panose="02010609060101010101" pitchFamily="49" charset="-122"/>
                <a:sym typeface="Arial" panose="020B0604020202020204" pitchFamily="34" charset="0"/>
              </a:rPr>
              <a:t>虚拟化技术</a:t>
            </a:r>
            <a:r>
              <a:rPr lang="zh-CN" altLang="en-US" sz="2400" dirty="0">
                <a:solidFill>
                  <a:srgbClr val="000000"/>
                </a:solidFill>
                <a:ea typeface="黑体" panose="02010609060101010101" pitchFamily="49" charset="-122"/>
              </a:rPr>
              <a:t>。</a:t>
            </a:r>
          </a:p>
          <a:p>
            <a:pPr algn="just" eaLnBrk="1" hangingPunct="1">
              <a:lnSpc>
                <a:spcPct val="120000"/>
              </a:lnSpc>
              <a:spcBef>
                <a:spcPct val="80000"/>
              </a:spcBef>
              <a:buFont typeface="Arial" panose="020B0604020202020204" pitchFamily="34" charset="0"/>
              <a:buNone/>
              <a:defRPr/>
            </a:pPr>
            <a:r>
              <a:rPr lang="zh-CN" altLang="en-US" sz="2400" dirty="0">
                <a:solidFill>
                  <a:srgbClr val="FF0000"/>
                </a:solidFill>
                <a:effectLst>
                  <a:outerShdw blurRad="38100" dist="38100" dir="2700000" algn="tl">
                    <a:srgbClr val="C0C0C0"/>
                  </a:outerShdw>
                </a:effectLst>
              </a:rPr>
              <a:t>注：</a:t>
            </a:r>
            <a:r>
              <a:rPr lang="zh-CN" altLang="en-US" sz="2400" dirty="0">
                <a:solidFill>
                  <a:srgbClr val="000000"/>
                </a:solidFill>
                <a:ea typeface="黑体" panose="02010609060101010101" pitchFamily="49" charset="-122"/>
              </a:rPr>
              <a:t>在</a:t>
            </a:r>
            <a:r>
              <a:rPr lang="en-US" sz="2400" dirty="0">
                <a:solidFill>
                  <a:srgbClr val="000000"/>
                </a:solidFill>
                <a:ea typeface="黑体" panose="02010609060101010101" pitchFamily="49" charset="-122"/>
              </a:rPr>
              <a:t>OS</a:t>
            </a:r>
            <a:r>
              <a:rPr lang="zh-CN" altLang="en-US" sz="2400" dirty="0">
                <a:solidFill>
                  <a:srgbClr val="000000"/>
                </a:solidFill>
                <a:ea typeface="黑体" panose="02010609060101010101" pitchFamily="49" charset="-122"/>
              </a:rPr>
              <a:t>中，虚拟的实现可以通过</a:t>
            </a:r>
            <a:r>
              <a:rPr lang="zh-CN" altLang="en-US" sz="2400" dirty="0">
                <a:solidFill>
                  <a:srgbClr val="CC0099"/>
                </a:solidFill>
                <a:ea typeface="黑体" panose="02010609060101010101" pitchFamily="49" charset="-122"/>
              </a:rPr>
              <a:t>时分复用技术</a:t>
            </a:r>
            <a:r>
              <a:rPr lang="zh-CN" altLang="en-US" sz="2400" dirty="0">
                <a:solidFill>
                  <a:srgbClr val="000000"/>
                </a:solidFill>
                <a:ea typeface="黑体" panose="02010609060101010101" pitchFamily="49" charset="-122"/>
              </a:rPr>
              <a:t>和</a:t>
            </a:r>
            <a:r>
              <a:rPr lang="zh-CN" altLang="en-US" sz="2400" dirty="0">
                <a:solidFill>
                  <a:srgbClr val="CC0099"/>
                </a:solidFill>
                <a:ea typeface="黑体" panose="02010609060101010101" pitchFamily="49" charset="-122"/>
              </a:rPr>
              <a:t>空分复用技术</a:t>
            </a:r>
            <a:r>
              <a:rPr lang="zh-CN" altLang="en-US" sz="2400" dirty="0">
                <a:solidFill>
                  <a:srgbClr val="000000"/>
                </a:solidFill>
                <a:ea typeface="黑体" panose="02010609060101010101" pitchFamily="49" charset="-122"/>
              </a:rPr>
              <a:t>实现。</a:t>
            </a:r>
            <a:r>
              <a:rPr lang="zh-CN" altLang="en-US" sz="2400" dirty="0">
                <a:solidFill>
                  <a:srgbClr val="FF0000"/>
                </a:solidFill>
                <a:ea typeface="黑体" panose="02010609060101010101" pitchFamily="49" charset="-122"/>
              </a:rPr>
              <a:t>如：</a:t>
            </a:r>
            <a:r>
              <a:rPr lang="en-US" altLang="zh-CN" sz="2400" dirty="0">
                <a:solidFill>
                  <a:srgbClr val="FF0000"/>
                </a:solidFill>
                <a:ea typeface="黑体" panose="02010609060101010101" pitchFamily="49" charset="-122"/>
              </a:rPr>
              <a:t>CPU</a:t>
            </a:r>
            <a:r>
              <a:rPr lang="zh-CN" altLang="en-US" sz="2400" dirty="0">
                <a:solidFill>
                  <a:srgbClr val="FF0000"/>
                </a:solidFill>
                <a:ea typeface="黑体" panose="02010609060101010101" pitchFamily="49" charset="-122"/>
              </a:rPr>
              <a:t>虚拟化、内存虚拟化</a:t>
            </a:r>
            <a:endParaRPr lang="en-US" altLang="zh-CN" sz="2400" dirty="0">
              <a:solidFill>
                <a:srgbClr val="FF0000"/>
              </a:solidFill>
              <a:ea typeface="黑体" panose="02010609060101010101" pitchFamily="49" charset="-122"/>
            </a:endParaRPr>
          </a:p>
          <a:p>
            <a:pPr algn="just" eaLnBrk="1" hangingPunct="1">
              <a:lnSpc>
                <a:spcPct val="120000"/>
              </a:lnSpc>
              <a:spcBef>
                <a:spcPct val="80000"/>
              </a:spcBef>
              <a:buFont typeface="Arial" panose="020B0604020202020204" pitchFamily="34" charset="0"/>
              <a:buNone/>
              <a:defRPr/>
            </a:pPr>
            <a:r>
              <a:rPr lang="zh-CN" altLang="en-US" sz="2400" dirty="0">
                <a:solidFill>
                  <a:srgbClr val="000000"/>
                </a:solidFill>
                <a:ea typeface="黑体" panose="02010609060101010101" pitchFamily="49" charset="-122"/>
              </a:rPr>
              <a:t>时间分区空间分区操作系统；</a:t>
            </a:r>
            <a:r>
              <a:rPr lang="en-US" altLang="zh-CN" sz="2400" dirty="0" err="1">
                <a:solidFill>
                  <a:srgbClr val="000000"/>
                </a:solidFill>
                <a:ea typeface="黑体" panose="02010609060101010101" pitchFamily="49" charset="-122"/>
              </a:rPr>
              <a:t>Vmware</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Docker</a:t>
            </a:r>
            <a:endParaRPr lang="zh-CN" altLang="en-US" sz="2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anim calcmode="lin" valueType="num">
                                      <p:cBhvr additive="base">
                                        <p:cTn id="7"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971550" y="982663"/>
            <a:ext cx="7416800" cy="538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30000"/>
              </a:spcBef>
              <a:buFont typeface="Wingdings" panose="05000000000000000000" pitchFamily="2" charset="2"/>
              <a:buChar char="v"/>
            </a:pPr>
            <a:r>
              <a:rPr lang="zh-CN" altLang="en-US" b="1" dirty="0">
                <a:solidFill>
                  <a:srgbClr val="0000FF"/>
                </a:solidFill>
                <a:ea typeface="华文新魏" panose="02010800040101010101" pitchFamily="2" charset="-122"/>
                <a:sym typeface="Arial" panose="020B0604020202020204" pitchFamily="34" charset="0"/>
              </a:rPr>
              <a:t> 异步性</a:t>
            </a:r>
          </a:p>
          <a:p>
            <a:pPr algn="just" eaLnBrk="1" hangingPunct="1">
              <a:lnSpc>
                <a:spcPts val="3400"/>
              </a:lnSpc>
              <a:spcBef>
                <a:spcPct val="30000"/>
              </a:spcBef>
              <a:buFontTx/>
              <a:buNone/>
            </a:pPr>
            <a:r>
              <a:rPr lang="zh-CN" altLang="en-US" sz="2400" b="1" dirty="0">
                <a:solidFill>
                  <a:srgbClr val="FF0000"/>
                </a:solidFill>
                <a:ea typeface="楷体_GB2312" pitchFamily="49" charset="-122"/>
                <a:sym typeface="Arial" panose="020B0604020202020204" pitchFamily="34" charset="0"/>
              </a:rPr>
              <a:t>        </a:t>
            </a:r>
            <a:r>
              <a:rPr lang="zh-CN" altLang="en-US" sz="2400" b="1" u="sng" dirty="0">
                <a:solidFill>
                  <a:srgbClr val="FF0000"/>
                </a:solidFill>
                <a:ea typeface="楷体_GB2312" pitchFamily="49" charset="-122"/>
                <a:sym typeface="Arial" panose="020B0604020202020204" pitchFamily="34" charset="0"/>
              </a:rPr>
              <a:t>异步性</a:t>
            </a:r>
            <a:r>
              <a:rPr lang="zh-CN" altLang="en-US" sz="2400" b="1" dirty="0">
                <a:solidFill>
                  <a:srgbClr val="000000"/>
                </a:solidFill>
                <a:ea typeface="黑体" panose="02010609060101010101" pitchFamily="49" charset="-122"/>
                <a:sym typeface="Arial" panose="020B0604020202020204" pitchFamily="34" charset="0"/>
              </a:rPr>
              <a:t>：并</a:t>
            </a:r>
            <a:r>
              <a:rPr lang="zh-CN" altLang="en-US" sz="2400" b="1" dirty="0">
                <a:solidFill>
                  <a:srgbClr val="000000"/>
                </a:solidFill>
                <a:ea typeface="黑体" panose="02010609060101010101" pitchFamily="49" charset="-122"/>
              </a:rPr>
              <a:t>发进程的执行时间具有不确定性，进程以不可预测的速度向前推进。</a:t>
            </a:r>
          </a:p>
          <a:p>
            <a:pPr algn="just" eaLnBrk="1" hangingPunct="1">
              <a:lnSpc>
                <a:spcPts val="3400"/>
              </a:lnSpc>
              <a:spcBef>
                <a:spcPct val="50000"/>
              </a:spcBef>
              <a:buFontTx/>
              <a:buNone/>
            </a:pPr>
            <a:r>
              <a:rPr lang="zh-CN" altLang="en-US" sz="2400" b="1" dirty="0">
                <a:solidFill>
                  <a:srgbClr val="000000"/>
                </a:solidFill>
                <a:ea typeface="华文新魏" panose="02010800040101010101" pitchFamily="2" charset="-122"/>
              </a:rPr>
              <a:t>        如：进程执行（不是“</a:t>
            </a:r>
            <a:r>
              <a:rPr lang="zh-CN" altLang="en-US" sz="2400" b="1" dirty="0">
                <a:solidFill>
                  <a:srgbClr val="FF3300"/>
                </a:solidFill>
                <a:ea typeface="黑体" panose="02010609060101010101" pitchFamily="49" charset="-122"/>
              </a:rPr>
              <a:t>一气呵成</a:t>
            </a:r>
            <a:r>
              <a:rPr lang="zh-CN" altLang="en-US" sz="2400" b="1" dirty="0">
                <a:solidFill>
                  <a:srgbClr val="000000"/>
                </a:solidFill>
                <a:ea typeface="华文新魏" panose="02010800040101010101" pitchFamily="2" charset="-122"/>
              </a:rPr>
              <a:t>”，而是“</a:t>
            </a:r>
            <a:r>
              <a:rPr lang="zh-CN" altLang="en-US" sz="2400" b="1" dirty="0">
                <a:solidFill>
                  <a:srgbClr val="FF3300"/>
                </a:solidFill>
                <a:ea typeface="黑体" panose="02010609060101010101" pitchFamily="49" charset="-122"/>
              </a:rPr>
              <a:t>走走停停</a:t>
            </a:r>
            <a:r>
              <a:rPr lang="zh-CN" altLang="en-US" sz="2400" b="1" dirty="0">
                <a:solidFill>
                  <a:srgbClr val="000000"/>
                </a:solidFill>
                <a:ea typeface="华文新魏" panose="02010800040101010101" pitchFamily="2" charset="-122"/>
              </a:rPr>
              <a:t>”）。进程执行状态不断的发生变化，运行、就绪、阻塞、挂起等，受各种外部</a:t>
            </a:r>
            <a:r>
              <a:rPr lang="en-US" altLang="zh-CN" sz="2400" b="1" dirty="0">
                <a:solidFill>
                  <a:srgbClr val="000000"/>
                </a:solidFill>
                <a:ea typeface="华文新魏" panose="02010800040101010101" pitchFamily="2" charset="-122"/>
              </a:rPr>
              <a:t>IO</a:t>
            </a:r>
            <a:r>
              <a:rPr lang="zh-CN" altLang="en-US" sz="2400" b="1" dirty="0">
                <a:solidFill>
                  <a:srgbClr val="000000"/>
                </a:solidFill>
                <a:ea typeface="华文新魏" panose="02010800040101010101" pitchFamily="2" charset="-122"/>
              </a:rPr>
              <a:t>事件的异步影响。</a:t>
            </a:r>
          </a:p>
          <a:p>
            <a:pPr algn="just" eaLnBrk="1" hangingPunct="1">
              <a:lnSpc>
                <a:spcPts val="3400"/>
              </a:lnSpc>
              <a:spcBef>
                <a:spcPct val="70000"/>
              </a:spcBef>
              <a:buFontTx/>
              <a:buNone/>
            </a:pPr>
            <a:r>
              <a:rPr lang="zh-CN" altLang="en-US" sz="2400" b="1" dirty="0">
                <a:solidFill>
                  <a:srgbClr val="000000"/>
                </a:solidFill>
                <a:ea typeface="华文新魏" panose="02010800040101010101" pitchFamily="2" charset="-122"/>
              </a:rPr>
              <a:t>        </a:t>
            </a:r>
            <a:r>
              <a:rPr lang="zh-CN" altLang="en-US" sz="2400" b="1" dirty="0">
                <a:solidFill>
                  <a:srgbClr val="000000"/>
                </a:solidFill>
                <a:ea typeface="黑体" panose="02010609060101010101" pitchFamily="49" charset="-122"/>
              </a:rPr>
              <a:t>虽然系统允许程序异步执行，但是只要运行环境相同，</a:t>
            </a:r>
            <a:r>
              <a:rPr lang="zh-CN" altLang="en-US" sz="2400" b="1" dirty="0">
                <a:solidFill>
                  <a:srgbClr val="FF0000"/>
                </a:solidFill>
                <a:ea typeface="黑体" panose="02010609060101010101" pitchFamily="49" charset="-122"/>
              </a:rPr>
              <a:t>程序无论运行多少次，都可以得到正确的结果</a:t>
            </a:r>
            <a:r>
              <a:rPr lang="zh-CN" altLang="en-US" sz="2400" b="1" dirty="0">
                <a:solidFill>
                  <a:srgbClr val="000000"/>
                </a:solidFill>
                <a:ea typeface="黑体" panose="02010609060101010101" pitchFamily="49" charset="-122"/>
              </a:rPr>
              <a:t>。这也是</a:t>
            </a:r>
            <a:r>
              <a:rPr lang="en-US" altLang="zh-CN" sz="2400" b="1" dirty="0">
                <a:solidFill>
                  <a:srgbClr val="000000"/>
                </a:solidFill>
                <a:ea typeface="黑体" panose="02010609060101010101" pitchFamily="49" charset="-122"/>
              </a:rPr>
              <a:t>OS</a:t>
            </a:r>
            <a:r>
              <a:rPr lang="zh-CN" altLang="en-US" sz="2400" b="1" dirty="0">
                <a:solidFill>
                  <a:srgbClr val="000000"/>
                </a:solidFill>
                <a:ea typeface="黑体" panose="02010609060101010101" pitchFamily="49" charset="-122"/>
              </a:rPr>
              <a:t>的一个重要的特征。</a:t>
            </a:r>
            <a:endParaRPr lang="en-US" altLang="zh-CN" sz="2400" b="1" dirty="0">
              <a:solidFill>
                <a:srgbClr val="000000"/>
              </a:solidFill>
              <a:ea typeface="黑体" panose="02010609060101010101" pitchFamily="49" charset="-122"/>
            </a:endParaRPr>
          </a:p>
          <a:p>
            <a:pPr algn="just" eaLnBrk="1" hangingPunct="1">
              <a:lnSpc>
                <a:spcPts val="3400"/>
              </a:lnSpc>
              <a:spcBef>
                <a:spcPct val="70000"/>
              </a:spcBef>
              <a:buFontTx/>
              <a:buNone/>
            </a:pPr>
            <a:r>
              <a:rPr lang="en-US" altLang="zh-CN" sz="2400" b="1" dirty="0">
                <a:solidFill>
                  <a:srgbClr val="000000"/>
                </a:solidFill>
                <a:ea typeface="黑体" panose="02010609060101010101" pitchFamily="49" charset="-122"/>
              </a:rPr>
              <a:t>        </a:t>
            </a:r>
            <a:endParaRPr lang="zh-CN" altLang="en-US" sz="2000" b="1" dirty="0">
              <a:solidFill>
                <a:srgbClr val="000000"/>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xEl>
                                              <p:pRg st="2" end="2"/>
                                            </p:txEl>
                                          </p:spTgt>
                                        </p:tgtEl>
                                        <p:attrNameLst>
                                          <p:attrName>style.visibility</p:attrName>
                                        </p:attrNameLst>
                                      </p:cBhvr>
                                      <p:to>
                                        <p:strVal val="visible"/>
                                      </p:to>
                                    </p:set>
                                    <p:anim calcmode="lin" valueType="num">
                                      <p:cBhvr additive="base">
                                        <p:cTn id="7" dur="500" fill="hold"/>
                                        <p:tgtEl>
                                          <p:spTgt spid="8397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970">
                                            <p:txEl>
                                              <p:pRg st="3" end="3"/>
                                            </p:txEl>
                                          </p:spTgt>
                                        </p:tgtEl>
                                        <p:attrNameLst>
                                          <p:attrName>style.visibility</p:attrName>
                                        </p:attrNameLst>
                                      </p:cBhvr>
                                      <p:to>
                                        <p:strVal val="visible"/>
                                      </p:to>
                                    </p:set>
                                    <p:anim calcmode="lin" valueType="num">
                                      <p:cBhvr additive="base">
                                        <p:cTn id="11" dur="500" fill="hold"/>
                                        <p:tgtEl>
                                          <p:spTgt spid="8397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9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2396B53A-0ADB-4FDC-9BEE-12B8793D5201}" type="datetime5">
              <a:rPr lang="zh-CN" altLang="en-US" sz="1400"/>
              <a:t>2023/6/18</a:t>
            </a:fld>
            <a:endParaRPr lang="en-US" altLang="zh-CN" sz="1400"/>
          </a:p>
        </p:txBody>
      </p:sp>
      <p:sp>
        <p:nvSpPr>
          <p:cNvPr id="1331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77A352D-1D12-438C-9D34-91B0631EFCFB}" type="slidenum">
              <a:rPr lang="en-US" altLang="zh-CN" sz="1400"/>
              <a:t>6</a:t>
            </a:fld>
            <a:endParaRPr lang="en-US" altLang="zh-CN" sz="1400"/>
          </a:p>
        </p:txBody>
      </p:sp>
      <p:sp>
        <p:nvSpPr>
          <p:cNvPr id="13316" name="Rectangle 2"/>
          <p:cNvSpPr>
            <a:spLocks noGrp="1" noChangeArrowheads="1"/>
          </p:cNvSpPr>
          <p:nvPr>
            <p:ph type="title" idx="4294967295"/>
          </p:nvPr>
        </p:nvSpPr>
        <p:spPr>
          <a:xfrm>
            <a:off x="2832100" y="476250"/>
            <a:ext cx="30480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1.1  </a:t>
            </a:r>
            <a:r>
              <a:rPr lang="zh-CN" altLang="en-US" sz="2000" b="1">
                <a:solidFill>
                  <a:schemeClr val="tx1"/>
                </a:solidFill>
              </a:rPr>
              <a:t>操作系统的概念</a:t>
            </a:r>
          </a:p>
        </p:txBody>
      </p:sp>
      <p:grpSp>
        <p:nvGrpSpPr>
          <p:cNvPr id="6150" name="Group 79"/>
          <p:cNvGrpSpPr/>
          <p:nvPr/>
        </p:nvGrpSpPr>
        <p:grpSpPr bwMode="auto">
          <a:xfrm>
            <a:off x="3203575" y="2276475"/>
            <a:ext cx="2016125" cy="4105275"/>
            <a:chOff x="0" y="0"/>
            <a:chExt cx="1270" cy="2586"/>
          </a:xfrm>
        </p:grpSpPr>
        <p:grpSp>
          <p:nvGrpSpPr>
            <p:cNvPr id="13354" name="Group 69"/>
            <p:cNvGrpSpPr/>
            <p:nvPr/>
          </p:nvGrpSpPr>
          <p:grpSpPr bwMode="auto">
            <a:xfrm>
              <a:off x="289" y="504"/>
              <a:ext cx="678" cy="543"/>
              <a:chOff x="0" y="0"/>
              <a:chExt cx="678" cy="543"/>
            </a:xfrm>
          </p:grpSpPr>
          <p:sp>
            <p:nvSpPr>
              <p:cNvPr id="13361" name="Line 19"/>
              <p:cNvSpPr>
                <a:spLocks noChangeShapeType="1"/>
              </p:cNvSpPr>
              <p:nvPr/>
            </p:nvSpPr>
            <p:spPr bwMode="auto">
              <a:xfrm flipV="1">
                <a:off x="307" y="0"/>
                <a:ext cx="5" cy="181"/>
              </a:xfrm>
              <a:prstGeom prst="line">
                <a:avLst/>
              </a:prstGeom>
              <a:noFill/>
              <a:ln w="19050" cap="sq">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2" name="Text Box 20"/>
              <p:cNvSpPr txBox="1">
                <a:spLocks noChangeArrowheads="1"/>
              </p:cNvSpPr>
              <p:nvPr/>
            </p:nvSpPr>
            <p:spPr bwMode="auto">
              <a:xfrm>
                <a:off x="0" y="181"/>
                <a:ext cx="678" cy="362"/>
              </a:xfrm>
              <a:prstGeom prst="rect">
                <a:avLst/>
              </a:prstGeom>
              <a:solidFill>
                <a:srgbClr val="CCFFCC"/>
              </a:solidFill>
              <a:ln w="9525">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FF0000"/>
                    </a:solidFill>
                    <a:latin typeface="仿宋_GB2312" pitchFamily="49" charset="-122"/>
                    <a:ea typeface="仿宋_GB2312" pitchFamily="49" charset="-122"/>
                  </a:rPr>
                  <a:t>管理资源的观点</a:t>
                </a:r>
                <a:endParaRPr lang="zh-CN" altLang="zh-CN" sz="1800">
                  <a:latin typeface="仿宋_GB2312" pitchFamily="49" charset="-122"/>
                  <a:ea typeface="仿宋_GB2312" pitchFamily="49" charset="-122"/>
                </a:endParaRPr>
              </a:p>
            </p:txBody>
          </p:sp>
        </p:grpSp>
        <p:grpSp>
          <p:nvGrpSpPr>
            <p:cNvPr id="13355" name="Group 65"/>
            <p:cNvGrpSpPr/>
            <p:nvPr/>
          </p:nvGrpSpPr>
          <p:grpSpPr bwMode="auto">
            <a:xfrm>
              <a:off x="240" y="0"/>
              <a:ext cx="1030" cy="504"/>
              <a:chOff x="0" y="0"/>
              <a:chExt cx="1030" cy="504"/>
            </a:xfrm>
          </p:grpSpPr>
          <p:sp>
            <p:nvSpPr>
              <p:cNvPr id="13359" name="Line 10"/>
              <p:cNvSpPr>
                <a:spLocks noChangeShapeType="1"/>
              </p:cNvSpPr>
              <p:nvPr/>
            </p:nvSpPr>
            <p:spPr bwMode="auto">
              <a:xfrm flipH="1">
                <a:off x="350" y="0"/>
                <a:ext cx="680" cy="1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60" name="Text Box 21"/>
              <p:cNvSpPr txBox="1">
                <a:spLocks noChangeArrowheads="1"/>
              </p:cNvSpPr>
              <p:nvPr/>
            </p:nvSpPr>
            <p:spPr bwMode="auto">
              <a:xfrm>
                <a:off x="0" y="127"/>
                <a:ext cx="727" cy="377"/>
              </a:xfrm>
              <a:prstGeom prst="rect">
                <a:avLst/>
              </a:prstGeom>
              <a:solidFill>
                <a:srgbClr val="CCFFCC"/>
              </a:solidFill>
              <a:ln w="9525">
                <a:solidFill>
                  <a:srgbClr val="000000"/>
                </a:solidFill>
                <a:miter lim="800000"/>
              </a:ln>
            </p:spPr>
            <p:txBody>
              <a:bodyPr lIns="30231" tIns="15115" rIns="30231" bIns="15115"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rgbClr val="008000"/>
                    </a:solidFill>
                    <a:latin typeface="仿宋_GB2312" pitchFamily="49" charset="-122"/>
                    <a:ea typeface="仿宋_GB2312" pitchFamily="49" charset="-122"/>
                  </a:rPr>
                  <a:t>OS</a:t>
                </a:r>
                <a:r>
                  <a:rPr lang="zh-CN" altLang="en-US" sz="1800" b="1">
                    <a:solidFill>
                      <a:srgbClr val="008000"/>
                    </a:solidFill>
                    <a:latin typeface="仿宋_GB2312" pitchFamily="49" charset="-122"/>
                    <a:ea typeface="仿宋_GB2312" pitchFamily="49" charset="-122"/>
                  </a:rPr>
                  <a:t>是资源管理者</a:t>
                </a:r>
                <a:endParaRPr lang="zh-CN" altLang="en-US" sz="1800">
                  <a:latin typeface="仿宋_GB2312" pitchFamily="49" charset="-122"/>
                  <a:ea typeface="仿宋_GB2312" pitchFamily="49" charset="-122"/>
                </a:endParaRPr>
              </a:p>
            </p:txBody>
          </p:sp>
        </p:grpSp>
        <p:grpSp>
          <p:nvGrpSpPr>
            <p:cNvPr id="13356" name="Group 73"/>
            <p:cNvGrpSpPr/>
            <p:nvPr/>
          </p:nvGrpSpPr>
          <p:grpSpPr bwMode="auto">
            <a:xfrm>
              <a:off x="0" y="1047"/>
              <a:ext cx="998" cy="1539"/>
              <a:chOff x="0" y="0"/>
              <a:chExt cx="998" cy="1539"/>
            </a:xfrm>
          </p:grpSpPr>
          <p:sp>
            <p:nvSpPr>
              <p:cNvPr id="13357" name="Line 23"/>
              <p:cNvSpPr>
                <a:spLocks noChangeShapeType="1"/>
              </p:cNvSpPr>
              <p:nvPr/>
            </p:nvSpPr>
            <p:spPr bwMode="auto">
              <a:xfrm flipH="1">
                <a:off x="601" y="0"/>
                <a:ext cx="1" cy="724"/>
              </a:xfrm>
              <a:prstGeom prst="line">
                <a:avLst/>
              </a:prstGeom>
              <a:noFill/>
              <a:ln w="19050">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8" name="Text Box 26"/>
              <p:cNvSpPr txBox="1">
                <a:spLocks noChangeArrowheads="1"/>
              </p:cNvSpPr>
              <p:nvPr/>
            </p:nvSpPr>
            <p:spPr bwMode="auto">
              <a:xfrm>
                <a:off x="0" y="724"/>
                <a:ext cx="998" cy="815"/>
              </a:xfrm>
              <a:prstGeom prst="rect">
                <a:avLst/>
              </a:prstGeom>
              <a:solidFill>
                <a:srgbClr val="FFFF00"/>
              </a:solidFill>
              <a:ln w="9525">
                <a:solidFill>
                  <a:srgbClr val="000000"/>
                </a:solidFill>
                <a:miter lim="800000"/>
              </a:ln>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处理器管理</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存储管理</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设备管理</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文件管理</a:t>
                </a:r>
              </a:p>
            </p:txBody>
          </p:sp>
        </p:grpSp>
      </p:grpSp>
      <p:grpSp>
        <p:nvGrpSpPr>
          <p:cNvPr id="6170" name="Group 77"/>
          <p:cNvGrpSpPr/>
          <p:nvPr/>
        </p:nvGrpSpPr>
        <p:grpSpPr bwMode="auto">
          <a:xfrm>
            <a:off x="6372225" y="3933825"/>
            <a:ext cx="1582738" cy="860425"/>
            <a:chOff x="0" y="0"/>
            <a:chExt cx="997" cy="542"/>
          </a:xfrm>
        </p:grpSpPr>
        <p:sp>
          <p:nvSpPr>
            <p:cNvPr id="13352" name="AutoShape 15"/>
            <p:cNvSpPr/>
            <p:nvPr/>
          </p:nvSpPr>
          <p:spPr bwMode="auto">
            <a:xfrm rot="-5400000">
              <a:off x="203" y="-203"/>
              <a:ext cx="184" cy="589"/>
            </a:xfrm>
            <a:prstGeom prst="leftBrace">
              <a:avLst>
                <a:gd name="adj1" fmla="val 26676"/>
                <a:gd name="adj2" fmla="val 69259"/>
              </a:avLst>
            </a:prstGeom>
            <a:noFill/>
            <a:ln w="19050" cap="sq">
              <a:solidFill>
                <a:srgbClr val="000000"/>
              </a:solidFill>
              <a:round/>
            </a:ln>
            <a:extLst>
              <a:ext uri="{909E8E84-426E-40DD-AFC4-6F175D3DCCD1}">
                <a14:hiddenFill xmlns:a14="http://schemas.microsoft.com/office/drawing/2010/main">
                  <a:solidFill>
                    <a:srgbClr val="FFFFFF"/>
                  </a:solidFill>
                </a14:hiddenFill>
              </a:ext>
            </a:extLst>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4000"/>
            </a:p>
          </p:txBody>
        </p:sp>
        <p:sp>
          <p:nvSpPr>
            <p:cNvPr id="13353" name="Text Box 31"/>
            <p:cNvSpPr txBox="1">
              <a:spLocks noChangeArrowheads="1"/>
            </p:cNvSpPr>
            <p:nvPr/>
          </p:nvSpPr>
          <p:spPr bwMode="auto">
            <a:xfrm>
              <a:off x="298" y="181"/>
              <a:ext cx="699" cy="361"/>
            </a:xfrm>
            <a:prstGeom prst="rect">
              <a:avLst/>
            </a:prstGeom>
            <a:solidFill>
              <a:srgbClr val="99FF99"/>
            </a:solidFill>
            <a:ln w="12700" cap="sq">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FF0000"/>
                  </a:solidFill>
                  <a:latin typeface="仿宋_GB2312" pitchFamily="49" charset="-122"/>
                  <a:ea typeface="仿宋_GB2312" pitchFamily="49" charset="-122"/>
                </a:rPr>
                <a:t>动态观察方法</a:t>
              </a:r>
              <a:endParaRPr lang="zh-CN" altLang="zh-CN" sz="1800">
                <a:latin typeface="仿宋_GB2312" pitchFamily="49" charset="-122"/>
                <a:ea typeface="仿宋_GB2312" pitchFamily="49" charset="-122"/>
              </a:endParaRPr>
            </a:p>
          </p:txBody>
        </p:sp>
      </p:grpSp>
      <p:grpSp>
        <p:nvGrpSpPr>
          <p:cNvPr id="6173" name="Group 76"/>
          <p:cNvGrpSpPr/>
          <p:nvPr/>
        </p:nvGrpSpPr>
        <p:grpSpPr bwMode="auto">
          <a:xfrm>
            <a:off x="1908175" y="3933825"/>
            <a:ext cx="2771775" cy="874713"/>
            <a:chOff x="0" y="0"/>
            <a:chExt cx="2177" cy="551"/>
          </a:xfrm>
        </p:grpSpPr>
        <p:sp>
          <p:nvSpPr>
            <p:cNvPr id="13350" name="AutoShape 14"/>
            <p:cNvSpPr/>
            <p:nvPr/>
          </p:nvSpPr>
          <p:spPr bwMode="auto">
            <a:xfrm rot="-5400000">
              <a:off x="997" y="-997"/>
              <a:ext cx="184" cy="2177"/>
            </a:xfrm>
            <a:prstGeom prst="leftBrace">
              <a:avLst>
                <a:gd name="adj1" fmla="val 98596"/>
                <a:gd name="adj2" fmla="val 50000"/>
              </a:avLst>
            </a:prstGeom>
            <a:noFill/>
            <a:ln w="19050" cap="sq">
              <a:solidFill>
                <a:srgbClr val="000000"/>
              </a:solidFill>
              <a:round/>
            </a:ln>
            <a:extLst>
              <a:ext uri="{909E8E84-426E-40DD-AFC4-6F175D3DCCD1}">
                <a14:hiddenFill xmlns:a14="http://schemas.microsoft.com/office/drawing/2010/main">
                  <a:solidFill>
                    <a:srgbClr val="FFFFFF"/>
                  </a:solidFill>
                </a14:hiddenFill>
              </a:ext>
            </a:extLst>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4000"/>
            </a:p>
          </p:txBody>
        </p:sp>
        <p:sp>
          <p:nvSpPr>
            <p:cNvPr id="13351" name="Text Box 32"/>
            <p:cNvSpPr txBox="1">
              <a:spLocks noChangeArrowheads="1"/>
            </p:cNvSpPr>
            <p:nvPr/>
          </p:nvSpPr>
          <p:spPr bwMode="auto">
            <a:xfrm>
              <a:off x="680" y="184"/>
              <a:ext cx="693" cy="367"/>
            </a:xfrm>
            <a:prstGeom prst="rect">
              <a:avLst/>
            </a:prstGeom>
            <a:solidFill>
              <a:srgbClr val="99FF99"/>
            </a:solidFill>
            <a:ln w="12700" cap="sq">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FF0000"/>
                  </a:solidFill>
                  <a:latin typeface="仿宋_GB2312" pitchFamily="49" charset="-122"/>
                  <a:ea typeface="仿宋_GB2312" pitchFamily="49" charset="-122"/>
                </a:rPr>
                <a:t>静态观察方法</a:t>
              </a:r>
              <a:endParaRPr lang="zh-CN" altLang="zh-CN" sz="1800">
                <a:latin typeface="仿宋_GB2312" pitchFamily="49" charset="-122"/>
                <a:ea typeface="仿宋_GB2312" pitchFamily="49" charset="-122"/>
              </a:endParaRPr>
            </a:p>
          </p:txBody>
        </p:sp>
      </p:grpSp>
      <p:grpSp>
        <p:nvGrpSpPr>
          <p:cNvPr id="6176" name="Group 81"/>
          <p:cNvGrpSpPr/>
          <p:nvPr/>
        </p:nvGrpSpPr>
        <p:grpSpPr bwMode="auto">
          <a:xfrm>
            <a:off x="4859338" y="2212975"/>
            <a:ext cx="3551237" cy="4168775"/>
            <a:chOff x="0" y="0"/>
            <a:chExt cx="2237" cy="2626"/>
          </a:xfrm>
        </p:grpSpPr>
        <p:grpSp>
          <p:nvGrpSpPr>
            <p:cNvPr id="13341" name="Group 71"/>
            <p:cNvGrpSpPr/>
            <p:nvPr/>
          </p:nvGrpSpPr>
          <p:grpSpPr bwMode="auto">
            <a:xfrm>
              <a:off x="860" y="536"/>
              <a:ext cx="724" cy="551"/>
              <a:chOff x="0" y="0"/>
              <a:chExt cx="724" cy="551"/>
            </a:xfrm>
          </p:grpSpPr>
          <p:sp>
            <p:nvSpPr>
              <p:cNvPr id="13348" name="Line 13"/>
              <p:cNvSpPr>
                <a:spLocks noChangeShapeType="1"/>
              </p:cNvSpPr>
              <p:nvPr/>
            </p:nvSpPr>
            <p:spPr bwMode="auto">
              <a:xfrm flipV="1">
                <a:off x="334" y="0"/>
                <a:ext cx="4" cy="189"/>
              </a:xfrm>
              <a:prstGeom prst="line">
                <a:avLst/>
              </a:prstGeom>
              <a:noFill/>
              <a:ln w="19050" cap="sq">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Text Box 17"/>
              <p:cNvSpPr txBox="1">
                <a:spLocks noChangeArrowheads="1"/>
              </p:cNvSpPr>
              <p:nvPr/>
            </p:nvSpPr>
            <p:spPr bwMode="auto">
              <a:xfrm>
                <a:off x="0" y="185"/>
                <a:ext cx="724" cy="366"/>
              </a:xfrm>
              <a:prstGeom prst="rect">
                <a:avLst/>
              </a:prstGeom>
              <a:solidFill>
                <a:srgbClr val="CCFFCC"/>
              </a:solidFill>
              <a:ln w="9525">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FF0000"/>
                    </a:solidFill>
                    <a:latin typeface="仿宋_GB2312" pitchFamily="49" charset="-122"/>
                    <a:ea typeface="仿宋_GB2312" pitchFamily="49" charset="-122"/>
                  </a:rPr>
                  <a:t>进程交互观点</a:t>
                </a:r>
                <a:endParaRPr lang="zh-CN" altLang="zh-CN" sz="1800">
                  <a:latin typeface="仿宋_GB2312" pitchFamily="49" charset="-122"/>
                  <a:ea typeface="仿宋_GB2312" pitchFamily="49" charset="-122"/>
                </a:endParaRPr>
              </a:p>
            </p:txBody>
          </p:sp>
        </p:grpSp>
        <p:grpSp>
          <p:nvGrpSpPr>
            <p:cNvPr id="13342" name="Group 75"/>
            <p:cNvGrpSpPr/>
            <p:nvPr/>
          </p:nvGrpSpPr>
          <p:grpSpPr bwMode="auto">
            <a:xfrm>
              <a:off x="898" y="1087"/>
              <a:ext cx="1339" cy="1539"/>
              <a:chOff x="0" y="0"/>
              <a:chExt cx="1339" cy="1539"/>
            </a:xfrm>
          </p:grpSpPr>
          <p:sp>
            <p:nvSpPr>
              <p:cNvPr id="13346" name="Line 25"/>
              <p:cNvSpPr>
                <a:spLocks noChangeShapeType="1"/>
              </p:cNvSpPr>
              <p:nvPr/>
            </p:nvSpPr>
            <p:spPr bwMode="auto">
              <a:xfrm>
                <a:off x="320" y="0"/>
                <a:ext cx="0" cy="724"/>
              </a:xfrm>
              <a:prstGeom prst="line">
                <a:avLst/>
              </a:prstGeom>
              <a:noFill/>
              <a:ln w="19050">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7" name="Text Box 29"/>
              <p:cNvSpPr txBox="1">
                <a:spLocks noChangeArrowheads="1"/>
              </p:cNvSpPr>
              <p:nvPr/>
            </p:nvSpPr>
            <p:spPr bwMode="auto">
              <a:xfrm>
                <a:off x="0" y="724"/>
                <a:ext cx="1339" cy="815"/>
              </a:xfrm>
              <a:prstGeom prst="rect">
                <a:avLst/>
              </a:prstGeom>
              <a:solidFill>
                <a:srgbClr val="FFFF00"/>
              </a:solidFill>
              <a:ln w="9525">
                <a:solidFill>
                  <a:srgbClr val="000000"/>
                </a:solidFill>
                <a:miter lim="800000"/>
              </a:ln>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进程、线程、调度</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互斥与同步</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通信</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死锁</a:t>
                </a:r>
              </a:p>
            </p:txBody>
          </p:sp>
        </p:grpSp>
        <p:grpSp>
          <p:nvGrpSpPr>
            <p:cNvPr id="13343" name="Group 67"/>
            <p:cNvGrpSpPr/>
            <p:nvPr/>
          </p:nvGrpSpPr>
          <p:grpSpPr bwMode="auto">
            <a:xfrm>
              <a:off x="0" y="0"/>
              <a:ext cx="1560" cy="557"/>
              <a:chOff x="0" y="0"/>
              <a:chExt cx="1560" cy="557"/>
            </a:xfrm>
          </p:grpSpPr>
          <p:sp>
            <p:nvSpPr>
              <p:cNvPr id="13344" name="Line 11"/>
              <p:cNvSpPr>
                <a:spLocks noChangeShapeType="1"/>
              </p:cNvSpPr>
              <p:nvPr/>
            </p:nvSpPr>
            <p:spPr bwMode="auto">
              <a:xfrm>
                <a:off x="0" y="0"/>
                <a:ext cx="1104" cy="17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5" name="Text Box 33"/>
              <p:cNvSpPr txBox="1">
                <a:spLocks noChangeArrowheads="1"/>
              </p:cNvSpPr>
              <p:nvPr/>
            </p:nvSpPr>
            <p:spPr bwMode="auto">
              <a:xfrm>
                <a:off x="712" y="182"/>
                <a:ext cx="848" cy="375"/>
              </a:xfrm>
              <a:prstGeom prst="rect">
                <a:avLst/>
              </a:prstGeom>
              <a:solidFill>
                <a:srgbClr val="CCFFCC"/>
              </a:solidFill>
              <a:ln w="9525">
                <a:solidFill>
                  <a:srgbClr val="000000"/>
                </a:solidFill>
                <a:miter lim="800000"/>
              </a:ln>
            </p:spPr>
            <p:txBody>
              <a:bodyPr lIns="30231" tIns="15115" rIns="30231" bIns="15115"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rgbClr val="008000"/>
                    </a:solidFill>
                    <a:latin typeface="仿宋_GB2312" pitchFamily="49" charset="-122"/>
                    <a:ea typeface="仿宋_GB2312" pitchFamily="49" charset="-122"/>
                  </a:rPr>
                  <a:t>OS</a:t>
                </a:r>
                <a:r>
                  <a:rPr lang="zh-CN" altLang="en-US" sz="1800" b="1">
                    <a:solidFill>
                      <a:srgbClr val="008000"/>
                    </a:solidFill>
                    <a:latin typeface="仿宋_GB2312" pitchFamily="49" charset="-122"/>
                    <a:ea typeface="仿宋_GB2312" pitchFamily="49" charset="-122"/>
                  </a:rPr>
                  <a:t>是程序执行控制者</a:t>
                </a:r>
                <a:endParaRPr lang="zh-CN" altLang="en-US" sz="1800">
                  <a:latin typeface="仿宋_GB2312" pitchFamily="49" charset="-122"/>
                  <a:ea typeface="仿宋_GB2312" pitchFamily="49" charset="-122"/>
                </a:endParaRPr>
              </a:p>
            </p:txBody>
          </p:sp>
        </p:grpSp>
      </p:grpSp>
      <p:grpSp>
        <p:nvGrpSpPr>
          <p:cNvPr id="6186" name="Group 62"/>
          <p:cNvGrpSpPr/>
          <p:nvPr/>
        </p:nvGrpSpPr>
        <p:grpSpPr bwMode="auto">
          <a:xfrm>
            <a:off x="1619250" y="1484313"/>
            <a:ext cx="2447925" cy="809625"/>
            <a:chOff x="0" y="0"/>
            <a:chExt cx="1542" cy="510"/>
          </a:xfrm>
        </p:grpSpPr>
        <p:sp>
          <p:nvSpPr>
            <p:cNvPr id="13339" name="Line 7"/>
            <p:cNvSpPr>
              <a:spLocks noChangeShapeType="1"/>
            </p:cNvSpPr>
            <p:nvPr/>
          </p:nvSpPr>
          <p:spPr bwMode="auto">
            <a:xfrm flipH="1">
              <a:off x="363" y="0"/>
              <a:ext cx="1179" cy="2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0" name="Text Box 34"/>
            <p:cNvSpPr txBox="1">
              <a:spLocks noChangeArrowheads="1"/>
            </p:cNvSpPr>
            <p:nvPr/>
          </p:nvSpPr>
          <p:spPr bwMode="auto">
            <a:xfrm>
              <a:off x="0" y="278"/>
              <a:ext cx="721" cy="232"/>
            </a:xfrm>
            <a:prstGeom prst="rect">
              <a:avLst/>
            </a:prstGeom>
            <a:solidFill>
              <a:srgbClr val="CCFFCC"/>
            </a:solidFill>
            <a:ln w="9525">
              <a:solidFill>
                <a:srgbClr val="000000"/>
              </a:solidFill>
              <a:miter lim="800000"/>
            </a:ln>
          </p:spPr>
          <p:txBody>
            <a:bodyPr lIns="30231" tIns="15115" rIns="30231" bIns="15115"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rgbClr val="008000"/>
                  </a:solidFill>
                </a:rPr>
                <a:t> </a:t>
              </a:r>
              <a:r>
                <a:rPr lang="zh-CN" altLang="en-US" sz="1800" b="1">
                  <a:solidFill>
                    <a:srgbClr val="FF3300"/>
                  </a:solidFill>
                  <a:latin typeface="仿宋_GB2312" pitchFamily="49" charset="-122"/>
                  <a:ea typeface="仿宋_GB2312" pitchFamily="49" charset="-122"/>
                </a:rPr>
                <a:t>用户角度</a:t>
              </a:r>
              <a:endParaRPr lang="zh-CN" altLang="en-US" sz="1800">
                <a:latin typeface="仿宋_GB2312" pitchFamily="49" charset="-122"/>
                <a:ea typeface="仿宋_GB2312" pitchFamily="49" charset="-122"/>
              </a:endParaRPr>
            </a:p>
          </p:txBody>
        </p:sp>
      </p:grpSp>
      <p:grpSp>
        <p:nvGrpSpPr>
          <p:cNvPr id="6189" name="Group 78"/>
          <p:cNvGrpSpPr/>
          <p:nvPr/>
        </p:nvGrpSpPr>
        <p:grpSpPr bwMode="auto">
          <a:xfrm>
            <a:off x="1619250" y="2276475"/>
            <a:ext cx="1174750" cy="4105275"/>
            <a:chOff x="0" y="0"/>
            <a:chExt cx="740" cy="2586"/>
          </a:xfrm>
        </p:grpSpPr>
        <p:grpSp>
          <p:nvGrpSpPr>
            <p:cNvPr id="13330" name="Group 72"/>
            <p:cNvGrpSpPr/>
            <p:nvPr/>
          </p:nvGrpSpPr>
          <p:grpSpPr bwMode="auto">
            <a:xfrm>
              <a:off x="0" y="1047"/>
              <a:ext cx="731" cy="1539"/>
              <a:chOff x="0" y="0"/>
              <a:chExt cx="731" cy="1539"/>
            </a:xfrm>
          </p:grpSpPr>
          <p:sp>
            <p:nvSpPr>
              <p:cNvPr id="13337" name="Text Box 5"/>
              <p:cNvSpPr txBox="1">
                <a:spLocks noChangeArrowheads="1"/>
              </p:cNvSpPr>
              <p:nvPr/>
            </p:nvSpPr>
            <p:spPr bwMode="auto">
              <a:xfrm>
                <a:off x="0" y="723"/>
                <a:ext cx="731" cy="816"/>
              </a:xfrm>
              <a:prstGeom prst="rect">
                <a:avLst/>
              </a:prstGeom>
              <a:solidFill>
                <a:srgbClr val="FFFF00"/>
              </a:solidFill>
              <a:ln w="9525">
                <a:solidFill>
                  <a:srgbClr val="000000"/>
                </a:solidFill>
                <a:miter lim="800000"/>
              </a:ln>
            </p:spPr>
            <p:txBody>
              <a:bodyPr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接口</a:t>
                </a:r>
              </a:p>
              <a:p>
                <a:pPr eaLnBrk="1" hangingPunct="1">
                  <a:spcBef>
                    <a:spcPct val="0"/>
                  </a:spcBef>
                  <a:buClr>
                    <a:srgbClr val="CC0000"/>
                  </a:buClr>
                  <a:buSzPct val="80000"/>
                  <a:buFont typeface="Wingdings" panose="05000000000000000000" pitchFamily="2" charset="2"/>
                  <a:buChar char="l"/>
                </a:pPr>
                <a:r>
                  <a:rPr lang="zh-CN" altLang="zh-CN" sz="1600" b="1">
                    <a:cs typeface="Times New Roman" panose="02020603050405020304" pitchFamily="18" charset="0"/>
                  </a:rPr>
                  <a:t>服务</a:t>
                </a:r>
                <a:endParaRPr lang="zh-CN" altLang="zh-CN" sz="1600" b="1">
                  <a:latin typeface="Arial" panose="020B0604020202020204" pitchFamily="34" charset="0"/>
                  <a:cs typeface="Times New Roman" panose="02020603050405020304" pitchFamily="18" charset="0"/>
                </a:endParaRPr>
              </a:p>
            </p:txBody>
          </p:sp>
          <p:sp>
            <p:nvSpPr>
              <p:cNvPr id="13338" name="Line 22"/>
              <p:cNvSpPr>
                <a:spLocks noChangeShapeType="1"/>
              </p:cNvSpPr>
              <p:nvPr/>
            </p:nvSpPr>
            <p:spPr bwMode="auto">
              <a:xfrm>
                <a:off x="361" y="0"/>
                <a:ext cx="2" cy="724"/>
              </a:xfrm>
              <a:prstGeom prst="line">
                <a:avLst/>
              </a:prstGeom>
              <a:noFill/>
              <a:ln w="19050">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31" name="Group 64"/>
            <p:cNvGrpSpPr/>
            <p:nvPr/>
          </p:nvGrpSpPr>
          <p:grpSpPr bwMode="auto">
            <a:xfrm>
              <a:off x="0" y="0"/>
              <a:ext cx="721" cy="483"/>
              <a:chOff x="0" y="0"/>
              <a:chExt cx="721" cy="483"/>
            </a:xfrm>
          </p:grpSpPr>
          <p:sp>
            <p:nvSpPr>
              <p:cNvPr id="13335" name="Line 9"/>
              <p:cNvSpPr>
                <a:spLocks noChangeShapeType="1"/>
              </p:cNvSpPr>
              <p:nvPr/>
            </p:nvSpPr>
            <p:spPr bwMode="auto">
              <a:xfrm>
                <a:off x="363" y="0"/>
                <a:ext cx="0" cy="13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36" name="Text Box 35"/>
              <p:cNvSpPr txBox="1">
                <a:spLocks noChangeArrowheads="1"/>
              </p:cNvSpPr>
              <p:nvPr/>
            </p:nvSpPr>
            <p:spPr bwMode="auto">
              <a:xfrm>
                <a:off x="0" y="137"/>
                <a:ext cx="721" cy="346"/>
              </a:xfrm>
              <a:prstGeom prst="rect">
                <a:avLst/>
              </a:prstGeom>
              <a:solidFill>
                <a:srgbClr val="CCFFCC"/>
              </a:solidFill>
              <a:ln w="9525">
                <a:solidFill>
                  <a:srgbClr val="000000"/>
                </a:solidFill>
                <a:miter lim="800000"/>
              </a:ln>
            </p:spPr>
            <p:txBody>
              <a:bodyPr lIns="30231" tIns="15115" rIns="30231" bIns="15115"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a:solidFill>
                      <a:srgbClr val="009900"/>
                    </a:solidFill>
                    <a:latin typeface="仿宋_GB2312" pitchFamily="49" charset="-122"/>
                    <a:ea typeface="仿宋_GB2312" pitchFamily="49" charset="-122"/>
                  </a:rPr>
                  <a:t>OS</a:t>
                </a:r>
                <a:r>
                  <a:rPr lang="zh-CN" altLang="en-US" sz="1800" b="1">
                    <a:solidFill>
                      <a:srgbClr val="009900"/>
                    </a:solidFill>
                    <a:latin typeface="仿宋_GB2312" pitchFamily="49" charset="-122"/>
                    <a:ea typeface="仿宋_GB2312" pitchFamily="49" charset="-122"/>
                  </a:rPr>
                  <a:t>是服务提供者</a:t>
                </a:r>
              </a:p>
            </p:txBody>
          </p:sp>
        </p:grpSp>
        <p:grpSp>
          <p:nvGrpSpPr>
            <p:cNvPr id="13332" name="Group 68"/>
            <p:cNvGrpSpPr/>
            <p:nvPr/>
          </p:nvGrpSpPr>
          <p:grpSpPr bwMode="auto">
            <a:xfrm>
              <a:off x="0" y="504"/>
              <a:ext cx="740" cy="540"/>
              <a:chOff x="0" y="0"/>
              <a:chExt cx="740" cy="540"/>
            </a:xfrm>
          </p:grpSpPr>
          <p:sp>
            <p:nvSpPr>
              <p:cNvPr id="13333" name="Line 18"/>
              <p:cNvSpPr>
                <a:spLocks noChangeShapeType="1"/>
              </p:cNvSpPr>
              <p:nvPr/>
            </p:nvSpPr>
            <p:spPr bwMode="auto">
              <a:xfrm flipV="1">
                <a:off x="359" y="0"/>
                <a:ext cx="4" cy="181"/>
              </a:xfrm>
              <a:prstGeom prst="line">
                <a:avLst/>
              </a:prstGeom>
              <a:noFill/>
              <a:ln w="19050" cap="sq">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Text Box 36"/>
              <p:cNvSpPr txBox="1">
                <a:spLocks noChangeArrowheads="1"/>
              </p:cNvSpPr>
              <p:nvPr/>
            </p:nvSpPr>
            <p:spPr bwMode="auto">
              <a:xfrm>
                <a:off x="0" y="161"/>
                <a:ext cx="740" cy="379"/>
              </a:xfrm>
              <a:prstGeom prst="rect">
                <a:avLst/>
              </a:prstGeom>
              <a:solidFill>
                <a:srgbClr val="CCFFCC"/>
              </a:solidFill>
              <a:ln w="9525">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FF0000"/>
                    </a:solidFill>
                    <a:latin typeface="仿宋_GB2312" pitchFamily="49" charset="-122"/>
                    <a:ea typeface="仿宋_GB2312" pitchFamily="49" charset="-122"/>
                  </a:rPr>
                  <a:t>服务用户的观点</a:t>
                </a:r>
                <a:endParaRPr lang="zh-CN" altLang="zh-CN" sz="1800">
                  <a:latin typeface="仿宋_GB2312" pitchFamily="49" charset="-122"/>
                  <a:ea typeface="仿宋_GB2312" pitchFamily="49" charset="-122"/>
                </a:endParaRPr>
              </a:p>
            </p:txBody>
          </p:sp>
        </p:grpSp>
      </p:grpSp>
      <p:grpSp>
        <p:nvGrpSpPr>
          <p:cNvPr id="6199" name="Group 63"/>
          <p:cNvGrpSpPr/>
          <p:nvPr/>
        </p:nvGrpSpPr>
        <p:grpSpPr bwMode="auto">
          <a:xfrm>
            <a:off x="4356100" y="1484313"/>
            <a:ext cx="1655763" cy="809625"/>
            <a:chOff x="0" y="0"/>
            <a:chExt cx="1043" cy="510"/>
          </a:xfrm>
        </p:grpSpPr>
        <p:sp>
          <p:nvSpPr>
            <p:cNvPr id="13328" name="Line 8"/>
            <p:cNvSpPr>
              <a:spLocks noChangeShapeType="1"/>
            </p:cNvSpPr>
            <p:nvPr/>
          </p:nvSpPr>
          <p:spPr bwMode="auto">
            <a:xfrm>
              <a:off x="0" y="0"/>
              <a:ext cx="680" cy="2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29" name="Text Box 30"/>
            <p:cNvSpPr txBox="1">
              <a:spLocks noChangeArrowheads="1"/>
            </p:cNvSpPr>
            <p:nvPr/>
          </p:nvSpPr>
          <p:spPr bwMode="auto">
            <a:xfrm>
              <a:off x="269" y="278"/>
              <a:ext cx="774" cy="232"/>
            </a:xfrm>
            <a:prstGeom prst="rect">
              <a:avLst/>
            </a:prstGeom>
            <a:solidFill>
              <a:srgbClr val="CCFFCC"/>
            </a:solidFill>
            <a:ln w="9525">
              <a:solidFill>
                <a:srgbClr val="000000"/>
              </a:solidFill>
              <a:miter lim="800000"/>
            </a:ln>
          </p:spPr>
          <p:txBody>
            <a:bodyPr lIns="30231" tIns="15115" rIns="30231" bIns="15115"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400">
                  <a:solidFill>
                    <a:srgbClr val="008000"/>
                  </a:solidFill>
                </a:rPr>
                <a:t> </a:t>
              </a:r>
              <a:r>
                <a:rPr lang="zh-CN" altLang="en-US" sz="1800" b="1">
                  <a:solidFill>
                    <a:srgbClr val="FF3300"/>
                  </a:solidFill>
                  <a:latin typeface="仿宋_GB2312" pitchFamily="49" charset="-122"/>
                  <a:ea typeface="仿宋_GB2312" pitchFamily="49" charset="-122"/>
                </a:rPr>
                <a:t>系统角度</a:t>
              </a:r>
            </a:p>
          </p:txBody>
        </p:sp>
      </p:grpSp>
      <p:sp>
        <p:nvSpPr>
          <p:cNvPr id="13324" name="Text Box 37"/>
          <p:cNvSpPr txBox="1">
            <a:spLocks noChangeArrowheads="1"/>
          </p:cNvSpPr>
          <p:nvPr/>
        </p:nvSpPr>
        <p:spPr bwMode="auto">
          <a:xfrm>
            <a:off x="2974975" y="1125538"/>
            <a:ext cx="2533650" cy="395287"/>
          </a:xfrm>
          <a:prstGeom prst="rect">
            <a:avLst/>
          </a:prstGeom>
          <a:solidFill>
            <a:srgbClr val="CCFFCC"/>
          </a:solidFill>
          <a:ln w="9525">
            <a:solidFill>
              <a:srgbClr val="000000"/>
            </a:solidFill>
            <a:miter lim="800000"/>
          </a:ln>
        </p:spPr>
        <p:txBody>
          <a:bodyPr lIns="28115" tIns="14057" rIns="28115" bIns="14057"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1800" b="1">
                <a:solidFill>
                  <a:srgbClr val="008000"/>
                </a:solidFill>
                <a:latin typeface="仿宋_GB2312" pitchFamily="49" charset="-122"/>
                <a:ea typeface="仿宋_GB2312" pitchFamily="49" charset="-122"/>
              </a:rPr>
              <a:t>研究和观察操作系统</a:t>
            </a:r>
            <a:endParaRPr lang="zh-CN" altLang="zh-CN" sz="1800">
              <a:latin typeface="仿宋_GB2312" pitchFamily="49" charset="-122"/>
              <a:ea typeface="仿宋_GB2312" pitchFamily="49" charset="-122"/>
            </a:endParaRPr>
          </a:p>
        </p:txBody>
      </p:sp>
      <p:pic>
        <p:nvPicPr>
          <p:cNvPr id="7216"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4997450"/>
            <a:ext cx="43053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6" name="TextBox 2"/>
          <p:cNvSpPr txBox="1">
            <a:spLocks noChangeArrowheads="1"/>
          </p:cNvSpPr>
          <p:nvPr/>
        </p:nvSpPr>
        <p:spPr bwMode="auto">
          <a:xfrm>
            <a:off x="5984875" y="517525"/>
            <a:ext cx="29733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FF0000"/>
                </a:solidFill>
              </a:rPr>
              <a:t>用户、资源、方法</a:t>
            </a:r>
            <a:endParaRPr lang="en-US" altLang="zh-CN" sz="1800" b="1">
              <a:solidFill>
                <a:srgbClr val="FF0000"/>
              </a:solidFill>
            </a:endParaRPr>
          </a:p>
          <a:p>
            <a:pPr algn="ctr" eaLnBrk="1" hangingPunct="1">
              <a:spcBef>
                <a:spcPct val="0"/>
              </a:spcBef>
              <a:buFontTx/>
              <a:buNone/>
            </a:pPr>
            <a:endParaRPr lang="en-US" altLang="zh-CN" sz="1800" b="1">
              <a:solidFill>
                <a:srgbClr val="FF0000"/>
              </a:solidFill>
            </a:endParaRPr>
          </a:p>
          <a:p>
            <a:pPr eaLnBrk="1" hangingPunct="1">
              <a:spcBef>
                <a:spcPct val="0"/>
              </a:spcBef>
              <a:buFontTx/>
              <a:buNone/>
            </a:pPr>
            <a:r>
              <a:rPr lang="zh-CN" altLang="en-US" sz="1800" b="1">
                <a:solidFill>
                  <a:srgbClr val="FF0000"/>
                </a:solidFill>
              </a:rPr>
              <a:t>用户与系统 </a:t>
            </a:r>
            <a:r>
              <a:rPr lang="en-US" altLang="zh-CN" sz="1800" b="1">
                <a:solidFill>
                  <a:srgbClr val="FF0000"/>
                </a:solidFill>
              </a:rPr>
              <a:t>VS </a:t>
            </a:r>
            <a:r>
              <a:rPr lang="zh-CN" altLang="en-US" sz="1800" b="1">
                <a:solidFill>
                  <a:srgbClr val="FF0000"/>
                </a:solidFill>
              </a:rPr>
              <a:t>静态与动态</a:t>
            </a:r>
          </a:p>
        </p:txBody>
      </p:sp>
      <p:sp>
        <p:nvSpPr>
          <p:cNvPr id="2" name="文本框 1"/>
          <p:cNvSpPr txBox="1">
            <a:spLocks noChangeArrowheads="1"/>
          </p:cNvSpPr>
          <p:nvPr/>
        </p:nvSpPr>
        <p:spPr bwMode="auto">
          <a:xfrm>
            <a:off x="833120" y="4441825"/>
            <a:ext cx="1807845" cy="6451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solidFill>
                  <a:srgbClr val="FF0000"/>
                </a:solidFill>
              </a:rPr>
              <a:t>Windows</a:t>
            </a:r>
            <a:r>
              <a:rPr lang="zh-CN" altLang="en-US" sz="1800">
                <a:solidFill>
                  <a:srgbClr val="FF0000"/>
                </a:solidFill>
              </a:rPr>
              <a:t>标准接口</a:t>
            </a:r>
            <a:r>
              <a:rPr lang="en-US" altLang="zh-CN" sz="1800">
                <a:solidFill>
                  <a:srgbClr val="FF0000"/>
                </a:solidFill>
              </a:rPr>
              <a:t>WIN32 API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86"/>
                                        </p:tgtEl>
                                        <p:attrNameLst>
                                          <p:attrName>style.visibility</p:attrName>
                                        </p:attrNameLst>
                                      </p:cBhvr>
                                      <p:to>
                                        <p:strVal val="visible"/>
                                      </p:to>
                                    </p:set>
                                    <p:animEffect transition="in" filter="wipe(up)">
                                      <p:cBhvr>
                                        <p:cTn id="7" dur="500"/>
                                        <p:tgtEl>
                                          <p:spTgt spid="618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199"/>
                                        </p:tgtEl>
                                        <p:attrNameLst>
                                          <p:attrName>style.visibility</p:attrName>
                                        </p:attrNameLst>
                                      </p:cBhvr>
                                      <p:to>
                                        <p:strVal val="visible"/>
                                      </p:to>
                                    </p:set>
                                    <p:animEffect transition="in" filter="wipe(up)">
                                      <p:cBhvr>
                                        <p:cTn id="11" dur="500"/>
                                        <p:tgtEl>
                                          <p:spTgt spid="619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1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2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216"/>
                                        </p:tgtEl>
                                      </p:cBhvr>
                                    </p:animEffect>
                                    <p:set>
                                      <p:cBhvr>
                                        <p:cTn id="30" dur="1" fill="hold">
                                          <p:stCondLst>
                                            <p:cond delay="499"/>
                                          </p:stCondLst>
                                        </p:cTn>
                                        <p:tgtEl>
                                          <p:spTgt spid="72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76"/>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6173"/>
                                        </p:tgtEl>
                                        <p:attrNameLst>
                                          <p:attrName>style.visibility</p:attrName>
                                        </p:attrNameLst>
                                      </p:cBhvr>
                                      <p:to>
                                        <p:strVal val="visible"/>
                                      </p:to>
                                    </p:set>
                                    <p:animEffect transition="in" filter="wipe(up)">
                                      <p:cBhvr>
                                        <p:cTn id="42" dur="500"/>
                                        <p:tgtEl>
                                          <p:spTgt spid="617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6170"/>
                                        </p:tgtEl>
                                        <p:attrNameLst>
                                          <p:attrName>style.visibility</p:attrName>
                                        </p:attrNameLst>
                                      </p:cBhvr>
                                      <p:to>
                                        <p:strVal val="visible"/>
                                      </p:to>
                                    </p:set>
                                    <p:animEffect transition="in" filter="wipe(up)">
                                      <p:cBhvr>
                                        <p:cTn id="46" dur="500"/>
                                        <p:tgtEl>
                                          <p:spTgt spid="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224A665B-32D0-456D-A676-C7E41506C66F}" type="datetime5">
              <a:rPr lang="zh-CN" altLang="en-US" sz="1400"/>
              <a:t>2023/6/18</a:t>
            </a:fld>
            <a:endParaRPr lang="en-US" altLang="zh-CN" sz="1400"/>
          </a:p>
        </p:txBody>
      </p:sp>
      <p:sp>
        <p:nvSpPr>
          <p:cNvPr id="8499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FE241126-5AFD-4928-9587-A5D9A3F62146}" type="slidenum">
              <a:rPr lang="en-US" altLang="zh-CN" sz="1400"/>
              <a:t>60</a:t>
            </a:fld>
            <a:endParaRPr lang="en-US" altLang="zh-CN" sz="1400"/>
          </a:p>
        </p:txBody>
      </p:sp>
      <p:sp>
        <p:nvSpPr>
          <p:cNvPr id="84996" name="Rectangle 2"/>
          <p:cNvSpPr>
            <a:spLocks noGrp="1" noChangeArrowheads="1"/>
          </p:cNvSpPr>
          <p:nvPr>
            <p:ph type="title" idx="4294967295"/>
          </p:nvPr>
        </p:nvSpPr>
        <p:spPr>
          <a:xfrm>
            <a:off x="2751138" y="731838"/>
            <a:ext cx="3657600" cy="814387"/>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endParaRPr lang="zh-CN" altLang="en-US" sz="2000" b="1">
              <a:solidFill>
                <a:schemeClr val="tx1"/>
              </a:solidFill>
            </a:endParaRPr>
          </a:p>
        </p:txBody>
      </p:sp>
      <p:sp>
        <p:nvSpPr>
          <p:cNvPr id="40966" name="Rectangle 4"/>
          <p:cNvSpPr>
            <a:spLocks noGrp="1" noChangeArrowheads="1"/>
          </p:cNvSpPr>
          <p:nvPr>
            <p:ph type="body" idx="4294967295"/>
          </p:nvPr>
        </p:nvSpPr>
        <p:spPr>
          <a:xfrm>
            <a:off x="1281430" y="1557655"/>
            <a:ext cx="6948170" cy="3603625"/>
          </a:xfrm>
        </p:spPr>
        <p:txBody>
          <a:bodyPr/>
          <a:lstStyle/>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现代计算机由中断和陷阱触发来驱动操作系统运转；</a:t>
            </a:r>
            <a:r>
              <a:rPr lang="zh-CN" altLang="en-US" sz="2400" b="1" dirty="0">
                <a:solidFill>
                  <a:srgbClr val="0000FF"/>
                </a:solidFill>
                <a:effectLst>
                  <a:outerShdw blurRad="38100" dist="38100" dir="2700000" algn="tl">
                    <a:srgbClr val="C0C0C0"/>
                  </a:outerShdw>
                </a:effectLst>
              </a:rPr>
              <a:t>陷阱（异常）是一种软件中断（软中断），用来处理出错和操作系统服务请求；</a:t>
            </a:r>
            <a:endParaRPr lang="en-US" altLang="zh-CN" sz="2400" b="1"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操作系统必须具备保护自身的能力，用户程序错误不能影响操作系统的正常执行；</a:t>
            </a:r>
            <a:endParaRPr lang="en-US" altLang="zh-CN" sz="24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区分操作系统代码和用户代码。</a:t>
            </a:r>
          </a:p>
        </p:txBody>
      </p:sp>
      <p:sp>
        <p:nvSpPr>
          <p:cNvPr id="84998"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84999" name="TextBox 1"/>
          <p:cNvSpPr txBox="1">
            <a:spLocks noChangeArrowheads="1"/>
          </p:cNvSpPr>
          <p:nvPr/>
        </p:nvSpPr>
        <p:spPr bwMode="auto">
          <a:xfrm>
            <a:off x="1259205" y="5301615"/>
            <a:ext cx="6934200" cy="5835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a:solidFill>
                  <a:srgbClr val="FF0000"/>
                </a:solidFill>
              </a:rPr>
              <a:t>多道、分时、虚存实现的基础条件？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6">
                                            <p:txEl>
                                              <p:pRg st="1" end="1"/>
                                            </p:txEl>
                                          </p:spTgt>
                                        </p:tgtEl>
                                        <p:attrNameLst>
                                          <p:attrName>style.visibility</p:attrName>
                                        </p:attrNameLst>
                                      </p:cBhvr>
                                      <p:to>
                                        <p:strVal val="visible"/>
                                      </p:to>
                                    </p:set>
                                    <p:anim calcmode="lin" valueType="num">
                                      <p:cBhvr additive="base">
                                        <p:cTn id="13" dur="5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6">
                                            <p:txEl>
                                              <p:pRg st="2" end="2"/>
                                            </p:txEl>
                                          </p:spTgt>
                                        </p:tgtEl>
                                        <p:attrNameLst>
                                          <p:attrName>style.visibility</p:attrName>
                                        </p:attrNameLst>
                                      </p:cBhvr>
                                      <p:to>
                                        <p:strVal val="visible"/>
                                      </p:to>
                                    </p:set>
                                    <p:anim calcmode="lin" valueType="num">
                                      <p:cBhvr additive="base">
                                        <p:cTn id="19" dur="500" fill="hold"/>
                                        <p:tgtEl>
                                          <p:spTgt spid="409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FF1A952A-6C5E-48EF-BA37-20E93D4E58C8}" type="datetime5">
              <a:rPr lang="zh-CN" altLang="en-US" sz="1400"/>
              <a:t>2023/6/18</a:t>
            </a:fld>
            <a:endParaRPr lang="en-US" altLang="zh-CN" sz="1400"/>
          </a:p>
        </p:txBody>
      </p:sp>
      <p:sp>
        <p:nvSpPr>
          <p:cNvPr id="8601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C0B38EA-C5F3-42D0-BD55-FC598E603320}" type="slidenum">
              <a:rPr lang="en-US" altLang="zh-CN" sz="1400"/>
              <a:t>61</a:t>
            </a:fld>
            <a:endParaRPr lang="en-US" altLang="zh-CN" sz="1400"/>
          </a:p>
        </p:txBody>
      </p:sp>
      <p:sp>
        <p:nvSpPr>
          <p:cNvPr id="8602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1.5 </a:t>
            </a:r>
            <a:r>
              <a:rPr lang="zh-CN" altLang="en-US" sz="2000" b="1">
                <a:solidFill>
                  <a:schemeClr val="tx1"/>
                </a:solidFill>
              </a:rPr>
              <a:t>操作系统操作</a:t>
            </a:r>
          </a:p>
        </p:txBody>
      </p:sp>
      <p:sp>
        <p:nvSpPr>
          <p:cNvPr id="40966"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双模式操作（</a:t>
            </a:r>
            <a:r>
              <a:rPr lang="zh-CN" altLang="en-US" sz="2400" dirty="0">
                <a:solidFill>
                  <a:srgbClr val="0000FF"/>
                </a:solidFill>
                <a:effectLst>
                  <a:outerShdw blurRad="38100" dist="38100" dir="2700000" algn="tl">
                    <a:srgbClr val="C0C0C0"/>
                  </a:outerShdw>
                </a:effectLst>
                <a:highlight>
                  <a:srgbClr val="FFFF00"/>
                </a:highlight>
              </a:rPr>
              <a:t>让计算机知道当前运行的是用户代码还是操作系统代码</a:t>
            </a:r>
            <a:r>
              <a:rPr lang="zh-CN" altLang="en-US" sz="2400" dirty="0">
                <a:solidFill>
                  <a:srgbClr val="0000FF"/>
                </a:solidFill>
                <a:effectLst>
                  <a:outerShdw blurRad="38100" dist="38100" dir="2700000" algn="tl">
                    <a:srgbClr val="C0C0C0"/>
                  </a:outerShdw>
                </a:effectLst>
              </a:rPr>
              <a:t>）</a:t>
            </a:r>
            <a:endParaRPr lang="en-US" altLang="zh-CN" sz="24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1800" dirty="0">
                <a:solidFill>
                  <a:srgbClr val="0000FF"/>
                </a:solidFill>
                <a:effectLst>
                  <a:outerShdw blurRad="38100" dist="38100" dir="2700000" algn="tl">
                    <a:srgbClr val="C0C0C0"/>
                  </a:outerShdw>
                </a:effectLst>
              </a:rPr>
              <a:t>用户模式和特权模式（用户态，核心态）；</a:t>
            </a: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1800" dirty="0">
                <a:solidFill>
                  <a:srgbClr val="0000FF"/>
                </a:solidFill>
                <a:effectLst>
                  <a:outerShdw blurRad="38100" dist="38100" dir="2700000" algn="tl">
                    <a:srgbClr val="C0C0C0"/>
                  </a:outerShdw>
                </a:effectLst>
              </a:rPr>
              <a:t>需要硬件在寄存器设计上提供位支持；</a:t>
            </a: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1800" dirty="0">
                <a:solidFill>
                  <a:srgbClr val="0000FF"/>
                </a:solidFill>
                <a:effectLst>
                  <a:outerShdw blurRad="38100" dist="38100" dir="2700000" algn="tl">
                    <a:srgbClr val="C0C0C0"/>
                  </a:outerShdw>
                </a:effectLst>
              </a:rPr>
              <a:t>引入特权指令；</a:t>
            </a: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en-US" altLang="zh-CN" sz="1800" dirty="0">
                <a:solidFill>
                  <a:srgbClr val="0000FF"/>
                </a:solidFill>
                <a:effectLst>
                  <a:outerShdw blurRad="38100" dist="38100" dir="2700000" algn="tl">
                    <a:srgbClr val="C0C0C0"/>
                  </a:outerShdw>
                </a:effectLst>
              </a:rPr>
              <a:t>Intel x86</a:t>
            </a:r>
            <a:r>
              <a:rPr lang="zh-CN" altLang="en-US" sz="1800" dirty="0">
                <a:solidFill>
                  <a:srgbClr val="0000FF"/>
                </a:solidFill>
                <a:effectLst>
                  <a:outerShdw blurRad="38100" dist="38100" dir="2700000" algn="tl">
                    <a:srgbClr val="C0C0C0"/>
                  </a:outerShdw>
                </a:effectLst>
              </a:rPr>
              <a:t>架构的</a:t>
            </a:r>
            <a:r>
              <a:rPr lang="en-US" altLang="zh-CN" sz="1800" dirty="0">
                <a:solidFill>
                  <a:srgbClr val="0000FF"/>
                </a:solidFill>
                <a:effectLst>
                  <a:outerShdw blurRad="38100" dist="38100" dir="2700000" algn="tl">
                    <a:srgbClr val="C0C0C0"/>
                  </a:outerShdw>
                </a:effectLst>
              </a:rPr>
              <a:t>CPU</a:t>
            </a:r>
            <a:r>
              <a:rPr lang="zh-CN" altLang="en-US" sz="1800" dirty="0">
                <a:solidFill>
                  <a:srgbClr val="0000FF"/>
                </a:solidFill>
                <a:effectLst>
                  <a:outerShdw blurRad="38100" dist="38100" dir="2700000" algn="tl">
                    <a:srgbClr val="C0C0C0"/>
                  </a:outerShdw>
                </a:effectLst>
              </a:rPr>
              <a:t>来说一共有</a:t>
            </a:r>
            <a:r>
              <a:rPr lang="en-US" altLang="zh-CN" sz="1800" dirty="0">
                <a:solidFill>
                  <a:srgbClr val="0000FF"/>
                </a:solidFill>
                <a:effectLst>
                  <a:outerShdw blurRad="38100" dist="38100" dir="2700000" algn="tl">
                    <a:srgbClr val="C0C0C0"/>
                  </a:outerShdw>
                </a:effectLst>
              </a:rPr>
              <a:t>0~3</a:t>
            </a:r>
            <a:r>
              <a:rPr lang="zh-CN" altLang="en-US" sz="1800" dirty="0">
                <a:solidFill>
                  <a:srgbClr val="0000FF"/>
                </a:solidFill>
                <a:effectLst>
                  <a:outerShdw blurRad="38100" dist="38100" dir="2700000" algn="tl">
                    <a:srgbClr val="C0C0C0"/>
                  </a:outerShdw>
                </a:effectLst>
              </a:rPr>
              <a:t>四个特权级，</a:t>
            </a:r>
            <a:r>
              <a:rPr lang="en-US" altLang="zh-CN" sz="1800" dirty="0">
                <a:solidFill>
                  <a:srgbClr val="0000FF"/>
                </a:solidFill>
                <a:effectLst>
                  <a:outerShdw blurRad="38100" dist="38100" dir="2700000" algn="tl">
                    <a:srgbClr val="C0C0C0"/>
                  </a:outerShdw>
                </a:effectLst>
              </a:rPr>
              <a:t>0</a:t>
            </a:r>
            <a:r>
              <a:rPr lang="zh-CN" altLang="en-US" sz="1800" dirty="0">
                <a:solidFill>
                  <a:srgbClr val="0000FF"/>
                </a:solidFill>
                <a:effectLst>
                  <a:outerShdw blurRad="38100" dist="38100" dir="2700000" algn="tl">
                    <a:srgbClr val="C0C0C0"/>
                  </a:outerShdw>
                </a:effectLst>
              </a:rPr>
              <a:t>级最高，</a:t>
            </a:r>
            <a:r>
              <a:rPr lang="en-US" altLang="zh-CN" sz="1800" dirty="0">
                <a:solidFill>
                  <a:srgbClr val="0000FF"/>
                </a:solidFill>
                <a:effectLst>
                  <a:outerShdw blurRad="38100" dist="38100" dir="2700000" algn="tl">
                    <a:srgbClr val="C0C0C0"/>
                  </a:outerShdw>
                </a:effectLst>
              </a:rPr>
              <a:t>3</a:t>
            </a:r>
            <a:r>
              <a:rPr lang="zh-CN" altLang="en-US" sz="1800" dirty="0">
                <a:solidFill>
                  <a:srgbClr val="0000FF"/>
                </a:solidFill>
                <a:effectLst>
                  <a:outerShdw blurRad="38100" dist="38100" dir="2700000" algn="tl">
                    <a:srgbClr val="C0C0C0"/>
                  </a:outerShdw>
                </a:effectLst>
              </a:rPr>
              <a:t>级最低；</a:t>
            </a:r>
            <a:r>
              <a:rPr lang="en-US" altLang="zh-CN" sz="1800" dirty="0">
                <a:solidFill>
                  <a:srgbClr val="0000FF"/>
                </a:solidFill>
                <a:effectLst>
                  <a:outerShdw blurRad="38100" dist="38100" dir="2700000" algn="tl">
                    <a:srgbClr val="C0C0C0"/>
                  </a:outerShdw>
                </a:effectLst>
              </a:rPr>
              <a:t>ARM Cortex-</a:t>
            </a:r>
            <a:r>
              <a:rPr lang="en-US" altLang="zh-CN" sz="1800" dirty="0" err="1">
                <a:solidFill>
                  <a:srgbClr val="0000FF"/>
                </a:solidFill>
                <a:effectLst>
                  <a:outerShdw blurRad="38100" dist="38100" dir="2700000" algn="tl">
                    <a:srgbClr val="C0C0C0"/>
                  </a:outerShdw>
                </a:effectLst>
              </a:rPr>
              <a:t>M3</a:t>
            </a:r>
            <a:r>
              <a:rPr lang="zh-CN" altLang="en-US" sz="1800" dirty="0">
                <a:solidFill>
                  <a:srgbClr val="0000FF"/>
                </a:solidFill>
                <a:effectLst>
                  <a:outerShdw blurRad="38100" dist="38100" dir="2700000" algn="tl">
                    <a:srgbClr val="C0C0C0"/>
                  </a:outerShdw>
                </a:effectLst>
              </a:rPr>
              <a:t>支持两种特权级别；</a:t>
            </a: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en-US" altLang="zh-CN" sz="1800" dirty="0">
                <a:solidFill>
                  <a:srgbClr val="0000FF"/>
                </a:solidFill>
                <a:effectLst>
                  <a:outerShdw blurRad="38100" dist="38100" dir="2700000" algn="tl">
                    <a:srgbClr val="C0C0C0"/>
                  </a:outerShdw>
                </a:effectLst>
              </a:rPr>
              <a:t>Unix/Linux</a:t>
            </a:r>
            <a:r>
              <a:rPr lang="zh-CN" altLang="en-US" sz="1800" dirty="0">
                <a:solidFill>
                  <a:srgbClr val="0000FF"/>
                </a:solidFill>
                <a:effectLst>
                  <a:outerShdw blurRad="38100" dist="38100" dir="2700000" algn="tl">
                    <a:srgbClr val="C0C0C0"/>
                  </a:outerShdw>
                </a:effectLst>
              </a:rPr>
              <a:t>来说，只使用了</a:t>
            </a:r>
            <a:r>
              <a:rPr lang="en-US" altLang="zh-CN" sz="1800" dirty="0" err="1">
                <a:solidFill>
                  <a:srgbClr val="0000FF"/>
                </a:solidFill>
                <a:effectLst>
                  <a:outerShdw blurRad="38100" dist="38100" dir="2700000" algn="tl">
                    <a:srgbClr val="C0C0C0"/>
                  </a:outerShdw>
                </a:effectLst>
              </a:rPr>
              <a:t>X86</a:t>
            </a:r>
            <a:r>
              <a:rPr lang="zh-CN" altLang="en-US" sz="1800" dirty="0">
                <a:solidFill>
                  <a:srgbClr val="0000FF"/>
                </a:solidFill>
                <a:effectLst>
                  <a:outerShdw blurRad="38100" dist="38100" dir="2700000" algn="tl">
                    <a:srgbClr val="C0C0C0"/>
                  </a:outerShdw>
                </a:effectLst>
              </a:rPr>
              <a:t>中</a:t>
            </a:r>
            <a:r>
              <a:rPr lang="en-US" altLang="zh-CN" sz="1800" dirty="0">
                <a:solidFill>
                  <a:srgbClr val="0000FF"/>
                </a:solidFill>
                <a:effectLst>
                  <a:outerShdw blurRad="38100" dist="38100" dir="2700000" algn="tl">
                    <a:srgbClr val="C0C0C0"/>
                  </a:outerShdw>
                </a:effectLst>
              </a:rPr>
              <a:t>0</a:t>
            </a:r>
            <a:r>
              <a:rPr lang="zh-CN" altLang="en-US" sz="1800" dirty="0">
                <a:solidFill>
                  <a:srgbClr val="0000FF"/>
                </a:solidFill>
                <a:effectLst>
                  <a:outerShdw blurRad="38100" dist="38100" dir="2700000" algn="tl">
                    <a:srgbClr val="C0C0C0"/>
                  </a:outerShdw>
                </a:effectLst>
              </a:rPr>
              <a:t>级特权级和</a:t>
            </a:r>
            <a:r>
              <a:rPr lang="en-US" altLang="zh-CN" sz="1800" dirty="0">
                <a:solidFill>
                  <a:srgbClr val="0000FF"/>
                </a:solidFill>
                <a:effectLst>
                  <a:outerShdw blurRad="38100" dist="38100" dir="2700000" algn="tl">
                    <a:srgbClr val="C0C0C0"/>
                  </a:outerShdw>
                </a:effectLst>
              </a:rPr>
              <a:t>3</a:t>
            </a:r>
            <a:r>
              <a:rPr lang="zh-CN" altLang="en-US" sz="1800" dirty="0">
                <a:solidFill>
                  <a:srgbClr val="0000FF"/>
                </a:solidFill>
                <a:effectLst>
                  <a:outerShdw blurRad="38100" dist="38100" dir="2700000" algn="tl">
                    <a:srgbClr val="C0C0C0"/>
                  </a:outerShdw>
                </a:effectLst>
              </a:rPr>
              <a:t>级特权级。</a:t>
            </a: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p:txBody>
      </p:sp>
      <p:sp>
        <p:nvSpPr>
          <p:cNvPr id="86022"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3" name="TextBox 2"/>
          <p:cNvSpPr txBox="1">
            <a:spLocks noChangeArrowheads="1"/>
          </p:cNvSpPr>
          <p:nvPr/>
        </p:nvSpPr>
        <p:spPr bwMode="auto">
          <a:xfrm>
            <a:off x="1476375" y="4921250"/>
            <a:ext cx="6357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solidFill>
                  <a:srgbClr val="FF0000"/>
                </a:solidFill>
              </a:rPr>
              <a:t>如何由用户模式进入特权模式</a:t>
            </a:r>
            <a:r>
              <a:rPr lang="zh-CN" altLang="en-US" sz="2800" dirty="0">
                <a:solidFill>
                  <a:schemeClr val="tx2"/>
                </a:solidFill>
              </a:rPr>
              <a:t>？</a:t>
            </a:r>
            <a:r>
              <a:rPr lang="zh-CN" altLang="en-US" sz="2800" i="1" dirty="0">
                <a:solidFill>
                  <a:schemeClr val="tx2"/>
                </a:solidFill>
              </a:rPr>
              <a:t>由</a:t>
            </a:r>
            <a:r>
              <a:rPr lang="zh-CN" altLang="en-US" sz="2800" i="1" dirty="0">
                <a:solidFill>
                  <a:schemeClr val="tx2"/>
                </a:solidFill>
                <a:highlight>
                  <a:srgbClr val="FFFF00"/>
                </a:highlight>
              </a:rPr>
              <a:t>用户程序转入到操作系统程序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6">
                                            <p:txEl>
                                              <p:pRg st="1" end="1"/>
                                            </p:txEl>
                                          </p:spTgt>
                                        </p:tgtEl>
                                        <p:attrNameLst>
                                          <p:attrName>style.visibility</p:attrName>
                                        </p:attrNameLst>
                                      </p:cBhvr>
                                      <p:to>
                                        <p:strVal val="visible"/>
                                      </p:to>
                                    </p:set>
                                    <p:anim calcmode="lin" valueType="num">
                                      <p:cBhvr additive="base">
                                        <p:cTn id="13" dur="5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6">
                                            <p:txEl>
                                              <p:pRg st="2" end="2"/>
                                            </p:txEl>
                                          </p:spTgt>
                                        </p:tgtEl>
                                        <p:attrNameLst>
                                          <p:attrName>style.visibility</p:attrName>
                                        </p:attrNameLst>
                                      </p:cBhvr>
                                      <p:to>
                                        <p:strVal val="visible"/>
                                      </p:to>
                                    </p:set>
                                    <p:anim calcmode="lin" valueType="num">
                                      <p:cBhvr additive="base">
                                        <p:cTn id="19" dur="500" fill="hold"/>
                                        <p:tgtEl>
                                          <p:spTgt spid="409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6">
                                            <p:txEl>
                                              <p:pRg st="3" end="3"/>
                                            </p:txEl>
                                          </p:spTgt>
                                        </p:tgtEl>
                                        <p:attrNameLst>
                                          <p:attrName>style.visibility</p:attrName>
                                        </p:attrNameLst>
                                      </p:cBhvr>
                                      <p:to>
                                        <p:strVal val="visible"/>
                                      </p:to>
                                    </p:set>
                                    <p:anim calcmode="lin" valueType="num">
                                      <p:cBhvr additive="base">
                                        <p:cTn id="25" dur="500" fill="hold"/>
                                        <p:tgtEl>
                                          <p:spTgt spid="409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6">
                                            <p:txEl>
                                              <p:pRg st="4" end="4"/>
                                            </p:txEl>
                                          </p:spTgt>
                                        </p:tgtEl>
                                        <p:attrNameLst>
                                          <p:attrName>style.visibility</p:attrName>
                                        </p:attrNameLst>
                                      </p:cBhvr>
                                      <p:to>
                                        <p:strVal val="visible"/>
                                      </p:to>
                                    </p:set>
                                    <p:anim calcmode="lin" valueType="num">
                                      <p:cBhvr additive="base">
                                        <p:cTn id="31" dur="500" fill="hold"/>
                                        <p:tgtEl>
                                          <p:spTgt spid="409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6">
                                            <p:txEl>
                                              <p:pRg st="5" end="5"/>
                                            </p:txEl>
                                          </p:spTgt>
                                        </p:tgtEl>
                                        <p:attrNameLst>
                                          <p:attrName>style.visibility</p:attrName>
                                        </p:attrNameLst>
                                      </p:cBhvr>
                                      <p:to>
                                        <p:strVal val="visible"/>
                                      </p:to>
                                    </p:set>
                                    <p:anim calcmode="lin" valueType="num">
                                      <p:cBhvr additive="base">
                                        <p:cTn id="37" dur="500" fill="hold"/>
                                        <p:tgtEl>
                                          <p:spTgt spid="409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C4DC694-D3D1-40EF-9DBE-F5BF6073DB1E}" type="datetime5">
              <a:rPr lang="zh-CN" altLang="en-US" sz="1400"/>
              <a:t>2023/6/18</a:t>
            </a:fld>
            <a:endParaRPr lang="en-US" altLang="zh-CN" sz="1400"/>
          </a:p>
        </p:txBody>
      </p:sp>
      <p:sp>
        <p:nvSpPr>
          <p:cNvPr id="8704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7489E25-B51F-4537-B9E4-2D895D3E5CAD}" type="slidenum">
              <a:rPr lang="en-US" altLang="zh-CN" sz="1400"/>
              <a:t>62</a:t>
            </a:fld>
            <a:endParaRPr lang="en-US" altLang="zh-CN" sz="1400"/>
          </a:p>
        </p:txBody>
      </p:sp>
      <p:sp>
        <p:nvSpPr>
          <p:cNvPr id="8704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1.5 </a:t>
            </a:r>
            <a:r>
              <a:rPr lang="zh-CN" altLang="en-US" sz="2000" b="1">
                <a:solidFill>
                  <a:schemeClr val="tx1"/>
                </a:solidFill>
              </a:rPr>
              <a:t>操作系统操作</a:t>
            </a:r>
          </a:p>
        </p:txBody>
      </p:sp>
      <p:sp>
        <p:nvSpPr>
          <p:cNvPr id="40966" name="Rectangle 4"/>
          <p:cNvSpPr>
            <a:spLocks noGrp="1" noChangeArrowheads="1"/>
          </p:cNvSpPr>
          <p:nvPr>
            <p:ph type="body" idx="4294967295"/>
          </p:nvPr>
        </p:nvSpPr>
        <p:spPr>
          <a:xfrm>
            <a:off x="1014413" y="1663700"/>
            <a:ext cx="7772400" cy="4038600"/>
          </a:xfrm>
        </p:spPr>
        <p:txBody>
          <a:bodyPr/>
          <a:lstStyle/>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双模式操作</a:t>
            </a:r>
            <a:r>
              <a:rPr lang="en-US" altLang="zh-CN" sz="2400" dirty="0">
                <a:solidFill>
                  <a:srgbClr val="0000FF"/>
                </a:solidFill>
                <a:effectLst>
                  <a:outerShdw blurRad="38100" dist="38100" dir="2700000" algn="tl">
                    <a:srgbClr val="C0C0C0"/>
                  </a:outerShdw>
                </a:effectLst>
              </a:rPr>
              <a:t>-</a:t>
            </a:r>
            <a:r>
              <a:rPr lang="zh-CN" altLang="en-US" sz="2400" dirty="0">
                <a:solidFill>
                  <a:srgbClr val="0000FF"/>
                </a:solidFill>
                <a:effectLst>
                  <a:outerShdw blurRad="38100" dist="38100" dir="2700000" algn="tl">
                    <a:srgbClr val="C0C0C0"/>
                  </a:outerShdw>
                </a:effectLst>
              </a:rPr>
              <a:t>由用户模式进入特权模式的情形</a:t>
            </a:r>
            <a:endParaRPr lang="en-US" altLang="zh-CN" sz="2400" dirty="0">
              <a:solidFill>
                <a:srgbClr val="0000FF"/>
              </a:solidFill>
              <a:effectLst>
                <a:outerShdw blurRad="38100" dist="38100" dir="2700000" algn="tl">
                  <a:srgbClr val="C0C0C0"/>
                </a:outerShdw>
              </a:effectLst>
            </a:endParaRPr>
          </a:p>
          <a:p>
            <a:pPr>
              <a:defRPr/>
            </a:pPr>
            <a:r>
              <a:rPr lang="en-US" altLang="zh-CN" sz="2000" b="1" dirty="0"/>
              <a:t>1)</a:t>
            </a:r>
            <a:r>
              <a:rPr lang="zh-CN" altLang="en-US" sz="2000" b="1" dirty="0"/>
              <a:t>发生</a:t>
            </a:r>
            <a:r>
              <a:rPr lang="zh-CN" altLang="en-US" sz="2000" b="1" dirty="0">
                <a:highlight>
                  <a:srgbClr val="FFFF00"/>
                </a:highlight>
              </a:rPr>
              <a:t>系统调用</a:t>
            </a:r>
            <a:r>
              <a:rPr lang="zh-CN" altLang="en-US" sz="2000" b="1" dirty="0"/>
              <a:t>时 （软中断</a:t>
            </a:r>
            <a:r>
              <a:rPr lang="en-US" altLang="zh-CN" sz="2000" b="1" dirty="0"/>
              <a:t>trap</a:t>
            </a:r>
            <a:r>
              <a:rPr lang="zh-CN" altLang="en-US" sz="2000" b="1" dirty="0"/>
              <a:t>）</a:t>
            </a:r>
          </a:p>
          <a:p>
            <a:pPr>
              <a:defRPr/>
            </a:pPr>
            <a:r>
              <a:rPr lang="zh-CN" altLang="en-US" sz="2000" dirty="0"/>
              <a:t>     </a:t>
            </a:r>
            <a:r>
              <a:rPr lang="zh-CN" altLang="en-US" sz="2000" b="1" dirty="0"/>
              <a:t> 这是处于用户态的进程主动请求切换到内核态的一种方式。</a:t>
            </a:r>
            <a:r>
              <a:rPr lang="zh-CN" altLang="en-US" sz="2000" dirty="0"/>
              <a:t>用户态的进程通过系统调用申请使用操作系统提供的系统调用服务来处理任务。而系统调用的机制，</a:t>
            </a:r>
            <a:r>
              <a:rPr lang="zh-CN" altLang="en-US" sz="2000" b="1" dirty="0"/>
              <a:t>其核心仍是使用了操作系统为用户特别开发的一个中断机制来实现的，即软中断</a:t>
            </a:r>
            <a:r>
              <a:rPr lang="en-US" altLang="zh-CN" sz="2000" b="1" dirty="0"/>
              <a:t>trap/</a:t>
            </a:r>
            <a:r>
              <a:rPr lang="zh-CN" altLang="en-US" sz="2000" b="1" dirty="0"/>
              <a:t>陷阱。 </a:t>
            </a:r>
          </a:p>
          <a:p>
            <a:pPr>
              <a:defRPr/>
            </a:pPr>
            <a:r>
              <a:rPr lang="en-US" altLang="zh-CN" sz="2000" b="1" dirty="0"/>
              <a:t>2)</a:t>
            </a:r>
            <a:r>
              <a:rPr lang="zh-CN" altLang="en-US" sz="2000" b="1" dirty="0"/>
              <a:t>产生异常时（异常中断） </a:t>
            </a:r>
          </a:p>
          <a:p>
            <a:pPr>
              <a:defRPr/>
            </a:pPr>
            <a:r>
              <a:rPr lang="zh-CN" altLang="en-US" sz="2000" dirty="0"/>
              <a:t>      当</a:t>
            </a:r>
            <a:r>
              <a:rPr lang="en-US" altLang="zh-CN" sz="2000" dirty="0"/>
              <a:t>CPU</a:t>
            </a:r>
            <a:r>
              <a:rPr lang="zh-CN" altLang="en-US" sz="2000" dirty="0"/>
              <a:t>执行运行在用户态下的程序时，发生了某些事先不可知的异常，这时会触发由当前运行的进程切换到处理此异常的内核相关的程序中，也就是转到了内核态，如缺页异常。 </a:t>
            </a:r>
            <a:endParaRPr lang="en-US" altLang="zh-CN" sz="36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p:txBody>
      </p:sp>
      <p:sp>
        <p:nvSpPr>
          <p:cNvPr id="87046"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6">
                                            <p:txEl>
                                              <p:pRg st="1" end="1"/>
                                            </p:txEl>
                                          </p:spTgt>
                                        </p:tgtEl>
                                        <p:attrNameLst>
                                          <p:attrName>style.visibility</p:attrName>
                                        </p:attrNameLst>
                                      </p:cBhvr>
                                      <p:to>
                                        <p:strVal val="visible"/>
                                      </p:to>
                                    </p:set>
                                    <p:anim calcmode="lin" valueType="num">
                                      <p:cBhvr additive="base">
                                        <p:cTn id="7" dur="5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6">
                                            <p:txEl>
                                              <p:pRg st="2" end="2"/>
                                            </p:txEl>
                                          </p:spTgt>
                                        </p:tgtEl>
                                        <p:attrNameLst>
                                          <p:attrName>style.visibility</p:attrName>
                                        </p:attrNameLst>
                                      </p:cBhvr>
                                      <p:to>
                                        <p:strVal val="visible"/>
                                      </p:to>
                                    </p:set>
                                    <p:anim calcmode="lin" valueType="num">
                                      <p:cBhvr additive="base">
                                        <p:cTn id="11" dur="500" fill="hold"/>
                                        <p:tgtEl>
                                          <p:spTgt spid="4096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66">
                                            <p:txEl>
                                              <p:pRg st="3" end="3"/>
                                            </p:txEl>
                                          </p:spTgt>
                                        </p:tgtEl>
                                        <p:attrNameLst>
                                          <p:attrName>style.visibility</p:attrName>
                                        </p:attrNameLst>
                                      </p:cBhvr>
                                      <p:to>
                                        <p:strVal val="visible"/>
                                      </p:to>
                                    </p:set>
                                    <p:anim calcmode="lin" valueType="num">
                                      <p:cBhvr additive="base">
                                        <p:cTn id="17" dur="500" fill="hold"/>
                                        <p:tgtEl>
                                          <p:spTgt spid="4096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6">
                                            <p:txEl>
                                              <p:pRg st="4" end="4"/>
                                            </p:txEl>
                                          </p:spTgt>
                                        </p:tgtEl>
                                        <p:attrNameLst>
                                          <p:attrName>style.visibility</p:attrName>
                                        </p:attrNameLst>
                                      </p:cBhvr>
                                      <p:to>
                                        <p:strVal val="visible"/>
                                      </p:to>
                                    </p:set>
                                    <p:anim calcmode="lin" valueType="num">
                                      <p:cBhvr additive="base">
                                        <p:cTn id="21" dur="500" fill="hold"/>
                                        <p:tgtEl>
                                          <p:spTgt spid="4096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4E3ECF5-AA33-4778-8289-AD181BA6F247}" type="datetime5">
              <a:rPr lang="zh-CN" altLang="en-US" sz="1400"/>
              <a:t>2023/6/18</a:t>
            </a:fld>
            <a:endParaRPr lang="en-US" altLang="zh-CN" sz="1400"/>
          </a:p>
        </p:txBody>
      </p:sp>
      <p:sp>
        <p:nvSpPr>
          <p:cNvPr id="8806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B422347-3A6E-4764-B451-65DA00AEFD54}" type="slidenum">
              <a:rPr lang="en-US" altLang="zh-CN" sz="1400"/>
              <a:t>63</a:t>
            </a:fld>
            <a:endParaRPr lang="en-US" altLang="zh-CN" sz="1400"/>
          </a:p>
        </p:txBody>
      </p:sp>
      <p:sp>
        <p:nvSpPr>
          <p:cNvPr id="8806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1.5 </a:t>
            </a:r>
            <a:r>
              <a:rPr lang="zh-CN" altLang="en-US" sz="2000" b="1">
                <a:solidFill>
                  <a:schemeClr val="tx1"/>
                </a:solidFill>
              </a:rPr>
              <a:t>操作系统操作</a:t>
            </a:r>
          </a:p>
        </p:txBody>
      </p:sp>
      <p:sp>
        <p:nvSpPr>
          <p:cNvPr id="40966"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双模式操作</a:t>
            </a:r>
            <a:r>
              <a:rPr lang="en-US" altLang="zh-CN" sz="2400" dirty="0">
                <a:solidFill>
                  <a:srgbClr val="0000FF"/>
                </a:solidFill>
                <a:effectLst>
                  <a:outerShdw blurRad="38100" dist="38100" dir="2700000" algn="tl">
                    <a:srgbClr val="C0C0C0"/>
                  </a:outerShdw>
                </a:effectLst>
              </a:rPr>
              <a:t>-</a:t>
            </a:r>
            <a:r>
              <a:rPr lang="zh-CN" altLang="en-US" sz="2400" dirty="0">
                <a:solidFill>
                  <a:srgbClr val="0000FF"/>
                </a:solidFill>
                <a:effectLst>
                  <a:outerShdw blurRad="38100" dist="38100" dir="2700000" algn="tl">
                    <a:srgbClr val="C0C0C0"/>
                  </a:outerShdw>
                </a:effectLst>
              </a:rPr>
              <a:t>由用户模式进入特权模式</a:t>
            </a:r>
            <a:endParaRPr lang="en-US" altLang="zh-CN" sz="2400" dirty="0">
              <a:solidFill>
                <a:srgbClr val="0000FF"/>
              </a:solidFill>
              <a:effectLst>
                <a:outerShdw blurRad="38100" dist="38100" dir="2700000" algn="tl">
                  <a:srgbClr val="C0C0C0"/>
                </a:outerShdw>
              </a:effectLst>
            </a:endParaRPr>
          </a:p>
          <a:p>
            <a:pPr>
              <a:defRPr/>
            </a:pPr>
            <a:r>
              <a:rPr lang="en-US" altLang="zh-CN" sz="2000" b="1" dirty="0"/>
              <a:t>3)</a:t>
            </a:r>
            <a:r>
              <a:rPr lang="zh-CN" altLang="en-US" sz="2000" b="1" dirty="0"/>
              <a:t>外设产生中断时 （包括时钟中断）</a:t>
            </a:r>
          </a:p>
          <a:p>
            <a:pPr>
              <a:defRPr/>
            </a:pPr>
            <a:r>
              <a:rPr lang="zh-CN" altLang="en-US" sz="2000" dirty="0"/>
              <a:t>      当</a:t>
            </a:r>
            <a:r>
              <a:rPr lang="zh-CN" altLang="en-US" sz="2000" dirty="0">
                <a:solidFill>
                  <a:srgbClr val="FF0000"/>
                </a:solidFill>
              </a:rPr>
              <a:t>外设</a:t>
            </a:r>
            <a:r>
              <a:rPr lang="zh-CN" altLang="en-US" sz="2000" dirty="0"/>
              <a:t>完成用户请求的操作后，会向</a:t>
            </a:r>
            <a:r>
              <a:rPr lang="en-US" altLang="zh-CN" sz="2000" dirty="0"/>
              <a:t>CPU</a:t>
            </a:r>
            <a:r>
              <a:rPr lang="zh-CN" altLang="en-US" sz="2000" dirty="0"/>
              <a:t>发出相应的中断信号，这时</a:t>
            </a:r>
            <a:r>
              <a:rPr lang="en-US" altLang="zh-CN" sz="2000" dirty="0"/>
              <a:t>CPU</a:t>
            </a:r>
            <a:r>
              <a:rPr lang="zh-CN" altLang="en-US" sz="2000" dirty="0"/>
              <a:t>会暂停执行下一条即将要执行的指令转而去执行与中断信号对应的处理程序，如果先前执行的指令是用户态下的程序，那么这个转换的过程自然也就发生了由用户态到内核态的切换。比如硬盘读写操作的完成，系统会切换到硬盘读写的中断处理程序中执行后续操作等。</a:t>
            </a:r>
            <a:endParaRPr lang="en-US" altLang="zh-CN" sz="2000" dirty="0"/>
          </a:p>
          <a:p>
            <a:pPr>
              <a:defRPr/>
            </a:pPr>
            <a:r>
              <a:rPr lang="zh-CN" altLang="en-US" sz="2000" b="1" dirty="0"/>
              <a:t>操作系统基于时钟中断（一定时间间隔</a:t>
            </a:r>
            <a:r>
              <a:rPr lang="en-US" altLang="zh-CN" sz="2000" b="1" dirty="0"/>
              <a:t>-</a:t>
            </a:r>
            <a:r>
              <a:rPr lang="zh-CN" altLang="en-US" sz="2000" b="1" dirty="0"/>
              <a:t>时间片）进行进程、</a:t>
            </a:r>
            <a:r>
              <a:rPr lang="zh-CN" altLang="en-US" sz="2000" b="1" dirty="0">
                <a:solidFill>
                  <a:srgbClr val="FF0000"/>
                </a:solidFill>
              </a:rPr>
              <a:t>多任务</a:t>
            </a:r>
            <a:r>
              <a:rPr lang="zh-CN" altLang="en-US" sz="2000" b="1" dirty="0"/>
              <a:t>、多线程调度。  </a:t>
            </a:r>
            <a:r>
              <a:rPr lang="zh-CN" altLang="en-US" sz="2000" dirty="0"/>
              <a:t> </a:t>
            </a:r>
            <a:r>
              <a:rPr lang="zh-CN" altLang="en-US" sz="1400" dirty="0"/>
              <a:t> </a:t>
            </a:r>
          </a:p>
          <a:p>
            <a:pPr eaLnBrk="1" hangingPunct="1">
              <a:lnSpc>
                <a:spcPct val="110000"/>
              </a:lnSpc>
              <a:spcBef>
                <a:spcPct val="50000"/>
              </a:spcBef>
              <a:defRPr/>
            </a:pPr>
            <a:endParaRPr lang="en-US" altLang="zh-CN" sz="24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en-US" altLang="zh-CN" sz="1800" dirty="0">
              <a:solidFill>
                <a:srgbClr val="0000FF"/>
              </a:solidFill>
              <a:effectLst>
                <a:outerShdw blurRad="38100" dist="38100" dir="2700000" algn="tl">
                  <a:srgbClr val="C0C0C0"/>
                </a:outerShdw>
              </a:effectLst>
            </a:endParaRPr>
          </a:p>
        </p:txBody>
      </p:sp>
      <p:sp>
        <p:nvSpPr>
          <p:cNvPr id="88070"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14F02BA-4DE0-4E8D-9BC1-6B56073EFFA3}" type="datetime5">
              <a:rPr lang="zh-CN" altLang="en-US" sz="1400"/>
              <a:t>2023/6/18</a:t>
            </a:fld>
            <a:endParaRPr lang="en-US" altLang="zh-CN" sz="1400"/>
          </a:p>
        </p:txBody>
      </p:sp>
      <p:sp>
        <p:nvSpPr>
          <p:cNvPr id="8909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637AFA7-E9A2-4C16-BB0B-61448EC04C23}" type="slidenum">
              <a:rPr lang="en-US" altLang="zh-CN" sz="1400"/>
              <a:t>64</a:t>
            </a:fld>
            <a:endParaRPr lang="en-US" altLang="zh-CN" sz="1400"/>
          </a:p>
        </p:txBody>
      </p:sp>
      <p:sp>
        <p:nvSpPr>
          <p:cNvPr id="8909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1.5 </a:t>
            </a:r>
            <a:r>
              <a:rPr lang="zh-CN" altLang="en-US" sz="2000" b="1">
                <a:solidFill>
                  <a:schemeClr val="tx1"/>
                </a:solidFill>
              </a:rPr>
              <a:t>操作系统操作</a:t>
            </a:r>
          </a:p>
        </p:txBody>
      </p:sp>
      <p:sp>
        <p:nvSpPr>
          <p:cNvPr id="40966"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必须确保操作系统能够维持对</a:t>
            </a:r>
            <a:r>
              <a:rPr lang="en-US" altLang="zh-CN" sz="2400" dirty="0">
                <a:solidFill>
                  <a:srgbClr val="0000FF"/>
                </a:solidFill>
                <a:effectLst>
                  <a:outerShdw blurRad="38100" dist="38100" dir="2700000" algn="tl">
                    <a:srgbClr val="C0C0C0"/>
                  </a:outerShdw>
                </a:effectLst>
              </a:rPr>
              <a:t>CPU</a:t>
            </a:r>
            <a:r>
              <a:rPr lang="zh-CN" altLang="en-US" sz="2400" dirty="0">
                <a:solidFill>
                  <a:srgbClr val="0000FF"/>
                </a:solidFill>
                <a:effectLst>
                  <a:outerShdw blurRad="38100" dist="38100" dir="2700000" algn="tl">
                    <a:srgbClr val="C0C0C0"/>
                  </a:outerShdw>
                </a:effectLst>
              </a:rPr>
              <a:t>的控制；</a:t>
            </a:r>
            <a:endParaRPr lang="en-US" altLang="zh-CN" sz="24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2400" dirty="0">
                <a:solidFill>
                  <a:srgbClr val="0000FF"/>
                </a:solidFill>
                <a:effectLst>
                  <a:outerShdw blurRad="38100" dist="38100" dir="2700000" algn="tl">
                    <a:srgbClr val="C0C0C0"/>
                  </a:outerShdw>
                </a:effectLst>
              </a:rPr>
              <a:t>现代</a:t>
            </a:r>
            <a:r>
              <a:rPr lang="en-US" altLang="zh-CN" sz="2400" dirty="0">
                <a:solidFill>
                  <a:srgbClr val="0000FF"/>
                </a:solidFill>
                <a:effectLst>
                  <a:outerShdw blurRad="38100" dist="38100" dir="2700000" algn="tl">
                    <a:srgbClr val="C0C0C0"/>
                  </a:outerShdw>
                </a:effectLst>
              </a:rPr>
              <a:t>OS</a:t>
            </a:r>
            <a:r>
              <a:rPr lang="zh-CN" altLang="en-US" sz="2400" dirty="0">
                <a:solidFill>
                  <a:srgbClr val="0000FF"/>
                </a:solidFill>
                <a:effectLst>
                  <a:outerShdw blurRad="38100" dist="38100" dir="2700000" algn="tl">
                    <a:srgbClr val="C0C0C0"/>
                  </a:outerShdw>
                </a:effectLst>
              </a:rPr>
              <a:t>都是多进程轮换执行；如果某一进程陷入死循环或不调用系统服务？其他进程如何执行？</a:t>
            </a:r>
            <a:endParaRPr lang="en-US" altLang="zh-CN" sz="2400" dirty="0">
              <a:solidFill>
                <a:srgbClr val="0000FF"/>
              </a:solidFill>
              <a:effectLst>
                <a:outerShdw blurRad="38100" dist="38100" dir="2700000" algn="tl">
                  <a:srgbClr val="C0C0C0"/>
                </a:outerShdw>
              </a:effectLst>
            </a:endParaRPr>
          </a:p>
          <a:p>
            <a:pPr eaLnBrk="1" hangingPunct="1">
              <a:lnSpc>
                <a:spcPct val="110000"/>
              </a:lnSpc>
              <a:spcBef>
                <a:spcPct val="50000"/>
              </a:spcBef>
              <a:defRPr/>
            </a:pPr>
            <a:endParaRPr lang="zh-CN" altLang="en-US" sz="2400" dirty="0">
              <a:solidFill>
                <a:srgbClr val="0000FF"/>
              </a:solidFill>
              <a:effectLst>
                <a:outerShdw blurRad="38100" dist="38100" dir="2700000" algn="tl">
                  <a:srgbClr val="C0C0C0"/>
                </a:outerShdw>
              </a:effectLst>
            </a:endParaRPr>
          </a:p>
        </p:txBody>
      </p:sp>
      <p:sp>
        <p:nvSpPr>
          <p:cNvPr id="89094"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TextBox 1"/>
          <p:cNvSpPr txBox="1">
            <a:spLocks noChangeArrowheads="1"/>
          </p:cNvSpPr>
          <p:nvPr/>
        </p:nvSpPr>
        <p:spPr bwMode="auto">
          <a:xfrm>
            <a:off x="2152650" y="3429000"/>
            <a:ext cx="52276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400">
                <a:solidFill>
                  <a:srgbClr val="FF0000"/>
                </a:solidFill>
              </a:rPr>
              <a:t>  如何实现这一目标？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5843750-1E63-4F4F-A41D-F67D7BC45A0E}" type="datetime5">
              <a:rPr lang="zh-CN" altLang="en-US" sz="1400"/>
              <a:t>2023/6/18</a:t>
            </a:fld>
            <a:endParaRPr lang="en-US" altLang="zh-CN" sz="1400"/>
          </a:p>
        </p:txBody>
      </p:sp>
      <p:sp>
        <p:nvSpPr>
          <p:cNvPr id="9011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39C6C7CF-E3B1-46D9-B652-FCDED6B4CBCC}" type="slidenum">
              <a:rPr lang="en-US" altLang="zh-CN" sz="1400"/>
              <a:t>65</a:t>
            </a:fld>
            <a:endParaRPr lang="en-US" altLang="zh-CN" sz="1400"/>
          </a:p>
        </p:txBody>
      </p:sp>
      <p:sp>
        <p:nvSpPr>
          <p:cNvPr id="90116"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1.5 </a:t>
            </a:r>
            <a:r>
              <a:rPr lang="zh-CN" altLang="en-US" sz="2000" b="1">
                <a:solidFill>
                  <a:schemeClr val="tx1"/>
                </a:solidFill>
              </a:rPr>
              <a:t>操作系统操作</a:t>
            </a:r>
          </a:p>
        </p:txBody>
      </p:sp>
      <p:sp>
        <p:nvSpPr>
          <p:cNvPr id="40966"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defRPr/>
            </a:pPr>
            <a:r>
              <a:rPr lang="zh-CN" altLang="en-US" sz="2400" b="1" dirty="0">
                <a:solidFill>
                  <a:srgbClr val="0000FF"/>
                </a:solidFill>
                <a:effectLst>
                  <a:outerShdw blurRad="38100" dist="38100" dir="2700000" algn="tl">
                    <a:srgbClr val="C0C0C0"/>
                  </a:outerShdw>
                </a:effectLst>
              </a:rPr>
              <a:t>定时器（时钟）操作</a:t>
            </a:r>
            <a:endParaRPr lang="en-US" altLang="zh-CN" sz="2400" b="1" dirty="0">
              <a:solidFill>
                <a:srgbClr val="0000FF"/>
              </a:solidFill>
              <a:effectLst>
                <a:outerShdw blurRad="38100" dist="38100" dir="2700000" algn="tl">
                  <a:srgbClr val="C0C0C0"/>
                </a:outerShdw>
              </a:effectLst>
            </a:endParaRPr>
          </a:p>
          <a:p>
            <a:pPr eaLnBrk="1" hangingPunct="1">
              <a:lnSpc>
                <a:spcPct val="110000"/>
              </a:lnSpc>
              <a:spcBef>
                <a:spcPct val="50000"/>
              </a:spcBef>
              <a:defRPr/>
            </a:pPr>
            <a:r>
              <a:rPr lang="zh-CN" altLang="en-US" sz="2000" dirty="0"/>
              <a:t>系统时钟滴答（</a:t>
            </a:r>
            <a:r>
              <a:rPr lang="en-US" altLang="zh-CN" sz="2000" dirty="0"/>
              <a:t>Tick</a:t>
            </a:r>
            <a:r>
              <a:rPr lang="zh-CN" altLang="en-US" sz="2000" dirty="0"/>
              <a:t>），一般</a:t>
            </a:r>
            <a:r>
              <a:rPr lang="en-US" altLang="zh-CN" sz="2000" dirty="0"/>
              <a:t>1/60</a:t>
            </a:r>
            <a:r>
              <a:rPr lang="zh-CN" altLang="en-US" sz="2000" dirty="0"/>
              <a:t>秒，或可变（</a:t>
            </a:r>
            <a:r>
              <a:rPr lang="en-US" altLang="zh-CN" sz="2000" dirty="0"/>
              <a:t>1ms-1s</a:t>
            </a:r>
            <a:r>
              <a:rPr lang="zh-CN" altLang="en-US" sz="2000" dirty="0"/>
              <a:t>）。</a:t>
            </a:r>
            <a:endParaRPr lang="en-US" altLang="zh-CN" sz="2000" dirty="0"/>
          </a:p>
          <a:p>
            <a:pPr eaLnBrk="1" hangingPunct="1">
              <a:lnSpc>
                <a:spcPct val="110000"/>
              </a:lnSpc>
              <a:spcBef>
                <a:spcPct val="50000"/>
              </a:spcBef>
              <a:defRPr/>
            </a:pPr>
            <a:r>
              <a:rPr lang="zh-CN" altLang="en-US" sz="2000" dirty="0"/>
              <a:t>每次中断触发操作系统时钟中断服务程序上，完成必要的调度和操作系统管理。</a:t>
            </a:r>
          </a:p>
        </p:txBody>
      </p:sp>
      <p:sp>
        <p:nvSpPr>
          <p:cNvPr id="90118"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191EBF5-5E0D-44FF-8729-B4BC213678FD}" type="datetime5">
              <a:rPr lang="zh-CN" altLang="en-US" sz="1400"/>
              <a:t>2023/6/18</a:t>
            </a:fld>
            <a:endParaRPr lang="en-US" altLang="zh-CN" sz="1400"/>
          </a:p>
        </p:txBody>
      </p:sp>
      <p:sp>
        <p:nvSpPr>
          <p:cNvPr id="9113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FCEA5A3B-5568-4170-9654-EBD04352FB91}" type="slidenum">
              <a:rPr lang="en-US" altLang="zh-CN" sz="1400"/>
              <a:t>66</a:t>
            </a:fld>
            <a:endParaRPr lang="en-US" altLang="zh-CN" sz="1400"/>
          </a:p>
        </p:txBody>
      </p:sp>
      <p:sp>
        <p:nvSpPr>
          <p:cNvPr id="91140"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1.6 </a:t>
            </a:r>
            <a:r>
              <a:rPr lang="zh-CN" altLang="en-US" sz="2000" b="1">
                <a:solidFill>
                  <a:schemeClr val="tx1"/>
                </a:solidFill>
              </a:rPr>
              <a:t>操作系统启动和引导过程</a:t>
            </a:r>
          </a:p>
        </p:txBody>
      </p:sp>
      <p:sp>
        <p:nvSpPr>
          <p:cNvPr id="66565"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pPr>
            <a:r>
              <a:rPr lang="zh-CN" altLang="en-US" sz="2400" b="1"/>
              <a:t>引导系统</a:t>
            </a:r>
            <a:r>
              <a:rPr lang="zh-CN" altLang="en-US" sz="2400"/>
              <a:t>：装入操作系统以启动计算机的过程为引导系统。</a:t>
            </a:r>
            <a:endParaRPr lang="en-US" altLang="zh-CN" sz="2400"/>
          </a:p>
          <a:p>
            <a:pPr eaLnBrk="1" hangingPunct="1">
              <a:lnSpc>
                <a:spcPct val="110000"/>
              </a:lnSpc>
              <a:spcBef>
                <a:spcPct val="50000"/>
              </a:spcBef>
            </a:pPr>
            <a:r>
              <a:rPr lang="zh-CN" altLang="en-US" sz="2400" b="1"/>
              <a:t>由引导程序来完成：</a:t>
            </a:r>
            <a:r>
              <a:rPr lang="en-US" altLang="zh-CN" sz="2400" b="1"/>
              <a:t>1</a:t>
            </a:r>
            <a:r>
              <a:rPr lang="zh-CN" altLang="en-US" sz="2400" b="1"/>
              <a:t>）</a:t>
            </a:r>
            <a:r>
              <a:rPr lang="zh-CN" altLang="en-US" sz="2400"/>
              <a:t>检测硬件状态并初始化，包括</a:t>
            </a:r>
            <a:r>
              <a:rPr lang="en-US" altLang="zh-CN" sz="2400"/>
              <a:t>CPU</a:t>
            </a:r>
            <a:r>
              <a:rPr lang="zh-CN" altLang="en-US" sz="2400"/>
              <a:t>寄存器、</a:t>
            </a:r>
            <a:r>
              <a:rPr lang="en-US" altLang="zh-CN" sz="2400"/>
              <a:t>IO</a:t>
            </a:r>
            <a:r>
              <a:rPr lang="zh-CN" altLang="en-US" sz="2400"/>
              <a:t>控制器寄存器、内存、栈地址等。</a:t>
            </a:r>
            <a:r>
              <a:rPr lang="en-US" altLang="zh-CN" sz="2400"/>
              <a:t>2</a:t>
            </a:r>
            <a:r>
              <a:rPr lang="zh-CN" altLang="en-US" sz="2400"/>
              <a:t>）加载操作系统并跳转。</a:t>
            </a:r>
            <a:endParaRPr lang="en-US" altLang="zh-CN" sz="2400"/>
          </a:p>
          <a:p>
            <a:pPr eaLnBrk="1" hangingPunct="1">
              <a:lnSpc>
                <a:spcPct val="110000"/>
              </a:lnSpc>
              <a:spcBef>
                <a:spcPct val="50000"/>
              </a:spcBef>
            </a:pPr>
            <a:endParaRPr lang="en-US" altLang="zh-CN" sz="2400" b="1"/>
          </a:p>
          <a:p>
            <a:pPr eaLnBrk="1" hangingPunct="1">
              <a:lnSpc>
                <a:spcPct val="110000"/>
              </a:lnSpc>
              <a:spcBef>
                <a:spcPct val="50000"/>
              </a:spcBef>
            </a:pPr>
            <a:endParaRPr lang="zh-CN" altLang="en-US" sz="2400"/>
          </a:p>
        </p:txBody>
      </p:sp>
      <p:sp>
        <p:nvSpPr>
          <p:cNvPr id="91142"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anim calcmode="lin" valueType="num">
                                      <p:cBhvr additive="base">
                                        <p:cTn id="7" dur="500" fill="hold"/>
                                        <p:tgtEl>
                                          <p:spTgt spid="665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5">
                                            <p:txEl>
                                              <p:pRg st="1" end="1"/>
                                            </p:txEl>
                                          </p:spTgt>
                                        </p:tgtEl>
                                        <p:attrNameLst>
                                          <p:attrName>style.visibility</p:attrName>
                                        </p:attrNameLst>
                                      </p:cBhvr>
                                      <p:to>
                                        <p:strVal val="visible"/>
                                      </p:to>
                                    </p:set>
                                    <p:anim calcmode="lin" valueType="num">
                                      <p:cBhvr additive="base">
                                        <p:cTn id="13" dur="500" fill="hold"/>
                                        <p:tgtEl>
                                          <p:spTgt spid="665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2194F97B-6CEE-4EDE-B7E0-EE40C2028154}" type="datetime5">
              <a:rPr lang="zh-CN" altLang="en-US" sz="1400"/>
              <a:t>2023/6/18</a:t>
            </a:fld>
            <a:endParaRPr lang="en-US" altLang="zh-CN" sz="1400"/>
          </a:p>
        </p:txBody>
      </p:sp>
      <p:sp>
        <p:nvSpPr>
          <p:cNvPr id="9216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D6517BFF-E849-425D-80EC-1B0FB9957B4A}" type="slidenum">
              <a:rPr lang="en-US" altLang="zh-CN" sz="1400"/>
              <a:t>67</a:t>
            </a:fld>
            <a:endParaRPr lang="en-US" altLang="zh-CN" sz="1400"/>
          </a:p>
        </p:txBody>
      </p:sp>
      <p:sp>
        <p:nvSpPr>
          <p:cNvPr id="92164"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1.6 </a:t>
            </a:r>
            <a:r>
              <a:rPr lang="zh-CN" altLang="en-US" sz="2000" b="1">
                <a:solidFill>
                  <a:schemeClr val="tx1"/>
                </a:solidFill>
              </a:rPr>
              <a:t>操作系统启动和引导过程</a:t>
            </a:r>
          </a:p>
        </p:txBody>
      </p:sp>
      <p:sp>
        <p:nvSpPr>
          <p:cNvPr id="92165"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pPr>
            <a:r>
              <a:rPr lang="zh-CN" altLang="en-US" sz="2400" b="1"/>
              <a:t>引导系统</a:t>
            </a:r>
            <a:r>
              <a:rPr lang="zh-CN" altLang="en-US" sz="2400"/>
              <a:t>：装入操作系统以启动计算机的过程为引导系统。</a:t>
            </a:r>
            <a:endParaRPr lang="en-US" altLang="zh-CN" sz="2400"/>
          </a:p>
          <a:p>
            <a:pPr eaLnBrk="1" hangingPunct="1">
              <a:lnSpc>
                <a:spcPct val="110000"/>
              </a:lnSpc>
              <a:spcBef>
                <a:spcPct val="50000"/>
              </a:spcBef>
            </a:pPr>
            <a:r>
              <a:rPr lang="zh-CN" altLang="en-US" sz="2400" b="1"/>
              <a:t>如何来引导？</a:t>
            </a:r>
            <a:r>
              <a:rPr lang="en-US" altLang="zh-CN" sz="2400" b="1"/>
              <a:t>linux</a:t>
            </a:r>
            <a:r>
              <a:rPr lang="zh-CN" altLang="en-US" sz="2400" b="1"/>
              <a:t>下的</a:t>
            </a:r>
            <a:r>
              <a:rPr lang="en-US" altLang="zh-CN" sz="2400" b="1"/>
              <a:t>lilo</a:t>
            </a:r>
            <a:r>
              <a:rPr lang="zh-CN" altLang="en-US" sz="2400" b="1"/>
              <a:t>或</a:t>
            </a:r>
            <a:r>
              <a:rPr lang="en-US" altLang="zh-CN" sz="2400" b="1"/>
              <a:t>grub</a:t>
            </a:r>
          </a:p>
          <a:p>
            <a:pPr eaLnBrk="1" hangingPunct="1">
              <a:lnSpc>
                <a:spcPct val="110000"/>
              </a:lnSpc>
              <a:spcBef>
                <a:spcPct val="50000"/>
              </a:spcBef>
            </a:pPr>
            <a:endParaRPr lang="en-US" altLang="zh-CN" sz="2400" b="1"/>
          </a:p>
          <a:p>
            <a:pPr eaLnBrk="1" hangingPunct="1">
              <a:lnSpc>
                <a:spcPct val="110000"/>
              </a:lnSpc>
              <a:spcBef>
                <a:spcPct val="50000"/>
              </a:spcBef>
            </a:pPr>
            <a:endParaRPr lang="en-US" altLang="zh-CN" sz="2400" b="1"/>
          </a:p>
          <a:p>
            <a:pPr eaLnBrk="1" hangingPunct="1">
              <a:lnSpc>
                <a:spcPct val="110000"/>
              </a:lnSpc>
              <a:spcBef>
                <a:spcPct val="50000"/>
              </a:spcBef>
            </a:pPr>
            <a:endParaRPr lang="zh-CN" altLang="en-US" sz="2400"/>
          </a:p>
        </p:txBody>
      </p:sp>
      <p:sp>
        <p:nvSpPr>
          <p:cNvPr id="92166"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92167" name="Picture 8" descr="http://image.beekka.com/blog/201308/bg20130817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3141663"/>
            <a:ext cx="667702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8" name="TextBox 11"/>
          <p:cNvSpPr txBox="1">
            <a:spLocks noChangeArrowheads="1"/>
          </p:cNvSpPr>
          <p:nvPr/>
        </p:nvSpPr>
        <p:spPr bwMode="auto">
          <a:xfrm>
            <a:off x="4859338" y="3554413"/>
            <a:ext cx="1152525" cy="585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a:solidFill>
                  <a:schemeClr val="tx2"/>
                </a:solidFill>
              </a:rPr>
              <a:t>引导程序</a:t>
            </a:r>
            <a:endParaRPr lang="en-US" altLang="zh-CN" sz="1600">
              <a:solidFill>
                <a:schemeClr val="tx2"/>
              </a:solidFill>
            </a:endParaRPr>
          </a:p>
          <a:p>
            <a:pPr algn="ctr" eaLnBrk="1" hangingPunct="1">
              <a:spcBef>
                <a:spcPct val="0"/>
              </a:spcBef>
              <a:buFontTx/>
              <a:buNone/>
            </a:pPr>
            <a:r>
              <a:rPr lang="en-US" altLang="zh-CN" sz="1600">
                <a:solidFill>
                  <a:schemeClr val="tx2"/>
                </a:solidFill>
              </a:rPr>
              <a:t>Bootloader</a:t>
            </a:r>
            <a:endParaRPr lang="zh-CN" altLang="en-US" sz="1600">
              <a:solidFill>
                <a:schemeClr val="tx2"/>
              </a:solidFill>
            </a:endParaRPr>
          </a:p>
        </p:txBody>
      </p:sp>
      <p:sp>
        <p:nvSpPr>
          <p:cNvPr id="92169" name="TextBox 12"/>
          <p:cNvSpPr txBox="1">
            <a:spLocks noChangeArrowheads="1"/>
          </p:cNvSpPr>
          <p:nvPr/>
        </p:nvSpPr>
        <p:spPr bwMode="auto">
          <a:xfrm>
            <a:off x="3236913" y="3554413"/>
            <a:ext cx="792162" cy="585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olidFill>
                  <a:schemeClr val="tx2"/>
                </a:solidFill>
              </a:rPr>
              <a:t>ROM/PROM</a:t>
            </a:r>
            <a:endParaRPr lang="zh-CN" altLang="en-US" sz="1600">
              <a:solidFill>
                <a:schemeClr val="tx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1AE02D0B-8155-457B-A108-CA08AF5CF42A}" type="datetime5">
              <a:rPr lang="zh-CN" altLang="en-US" sz="1400"/>
              <a:t>2023/6/18</a:t>
            </a:fld>
            <a:endParaRPr lang="en-US" altLang="zh-CN" sz="1400"/>
          </a:p>
        </p:txBody>
      </p:sp>
      <p:sp>
        <p:nvSpPr>
          <p:cNvPr id="93187"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097DCEF-7528-4BEE-A3DA-544561F23E64}" type="slidenum">
              <a:rPr lang="en-US" altLang="zh-CN" sz="1400"/>
              <a:t>68</a:t>
            </a:fld>
            <a:endParaRPr lang="en-US" altLang="zh-CN" sz="1400"/>
          </a:p>
        </p:txBody>
      </p:sp>
      <p:sp>
        <p:nvSpPr>
          <p:cNvPr id="93188"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1.6 </a:t>
            </a:r>
            <a:r>
              <a:rPr lang="zh-CN" altLang="en-US" sz="2000" b="1">
                <a:solidFill>
                  <a:schemeClr val="tx1"/>
                </a:solidFill>
              </a:rPr>
              <a:t>操作系统启动和引导过程</a:t>
            </a:r>
          </a:p>
        </p:txBody>
      </p:sp>
      <p:sp>
        <p:nvSpPr>
          <p:cNvPr id="93189" name="Rectangle 4"/>
          <p:cNvSpPr>
            <a:spLocks noGrp="1" noChangeArrowheads="1"/>
          </p:cNvSpPr>
          <p:nvPr>
            <p:ph type="body" idx="4294967295"/>
          </p:nvPr>
        </p:nvSpPr>
        <p:spPr>
          <a:xfrm>
            <a:off x="1281113" y="1557338"/>
            <a:ext cx="6948487" cy="4038600"/>
          </a:xfrm>
        </p:spPr>
        <p:txBody>
          <a:bodyPr/>
          <a:lstStyle/>
          <a:p>
            <a:pPr eaLnBrk="1" hangingPunct="1">
              <a:lnSpc>
                <a:spcPct val="110000"/>
              </a:lnSpc>
              <a:spcBef>
                <a:spcPct val="50000"/>
              </a:spcBef>
              <a:defRPr/>
            </a:pPr>
            <a:r>
              <a:rPr lang="en-US" altLang="zh-CN" sz="2400" b="1" dirty="0" err="1"/>
              <a:t>Vxworks</a:t>
            </a:r>
            <a:r>
              <a:rPr lang="zh-CN" altLang="en-US" sz="2400" b="1" dirty="0"/>
              <a:t>在</a:t>
            </a:r>
            <a:r>
              <a:rPr lang="en-US" altLang="zh-CN" sz="2400" b="1" dirty="0" err="1"/>
              <a:t>Sparc</a:t>
            </a:r>
            <a:r>
              <a:rPr lang="zh-CN" altLang="en-US" sz="2400" b="1" dirty="0"/>
              <a:t>处理器上的引导</a:t>
            </a:r>
            <a:endParaRPr lang="en-US" altLang="zh-CN" sz="2400" b="1" dirty="0"/>
          </a:p>
          <a:p>
            <a:pPr eaLnBrk="1" hangingPunct="1">
              <a:lnSpc>
                <a:spcPct val="110000"/>
              </a:lnSpc>
              <a:spcBef>
                <a:spcPct val="50000"/>
              </a:spcBef>
              <a:defRPr/>
            </a:pPr>
            <a:r>
              <a:rPr lang="en-US" altLang="zh-CN" sz="1800" dirty="0">
                <a:solidFill>
                  <a:schemeClr val="tx1">
                    <a:lumMod val="50000"/>
                    <a:lumOff val="50000"/>
                  </a:schemeClr>
                </a:solidFill>
              </a:rPr>
              <a:t>PC</a:t>
            </a:r>
            <a:r>
              <a:rPr lang="zh-CN" altLang="en-US" sz="1800" dirty="0">
                <a:solidFill>
                  <a:schemeClr val="tx1">
                    <a:lumMod val="50000"/>
                    <a:lumOff val="50000"/>
                  </a:schemeClr>
                </a:solidFill>
              </a:rPr>
              <a:t>机</a:t>
            </a:r>
            <a:r>
              <a:rPr lang="en-US" altLang="zh-CN" sz="1800" dirty="0" err="1">
                <a:solidFill>
                  <a:schemeClr val="tx1">
                    <a:lumMod val="50000"/>
                    <a:lumOff val="50000"/>
                  </a:schemeClr>
                </a:solidFill>
              </a:rPr>
              <a:t>X86</a:t>
            </a:r>
            <a:r>
              <a:rPr lang="en-US" altLang="zh-CN" sz="1800" dirty="0">
                <a:solidFill>
                  <a:schemeClr val="tx1">
                    <a:lumMod val="50000"/>
                    <a:lumOff val="50000"/>
                  </a:schemeClr>
                </a:solidFill>
              </a:rPr>
              <a:t> </a:t>
            </a:r>
            <a:r>
              <a:rPr lang="en-US" altLang="zh-CN" sz="1800" dirty="0" err="1">
                <a:solidFill>
                  <a:schemeClr val="tx1">
                    <a:lumMod val="50000"/>
                    <a:lumOff val="50000"/>
                  </a:schemeClr>
                </a:solidFill>
              </a:rPr>
              <a:t>CISC</a:t>
            </a:r>
            <a:r>
              <a:rPr lang="zh-CN" altLang="en-US" sz="1800" dirty="0">
                <a:solidFill>
                  <a:schemeClr val="tx1">
                    <a:lumMod val="50000"/>
                    <a:lumOff val="50000"/>
                  </a:schemeClr>
                </a:solidFill>
              </a:rPr>
              <a:t>指令集，嵌入式基本都是</a:t>
            </a:r>
            <a:r>
              <a:rPr lang="en-US" altLang="zh-CN" sz="1800" dirty="0">
                <a:solidFill>
                  <a:schemeClr val="tx1">
                    <a:lumMod val="50000"/>
                    <a:lumOff val="50000"/>
                  </a:schemeClr>
                </a:solidFill>
              </a:rPr>
              <a:t>RISC</a:t>
            </a:r>
            <a:r>
              <a:rPr lang="zh-CN" altLang="en-US" sz="1800" dirty="0">
                <a:solidFill>
                  <a:schemeClr val="tx1">
                    <a:lumMod val="50000"/>
                    <a:lumOff val="50000"/>
                  </a:schemeClr>
                </a:solidFill>
              </a:rPr>
              <a:t>指令机。</a:t>
            </a:r>
            <a:r>
              <a:rPr lang="en-US" altLang="zh-CN" sz="1800" dirty="0" err="1">
                <a:solidFill>
                  <a:schemeClr val="tx1">
                    <a:lumMod val="50000"/>
                    <a:lumOff val="50000"/>
                  </a:schemeClr>
                </a:solidFill>
              </a:rPr>
              <a:t>ARM,POWERPC,MIPS,SPARC</a:t>
            </a:r>
            <a:r>
              <a:rPr lang="zh-CN" altLang="en-US" sz="1800" dirty="0">
                <a:solidFill>
                  <a:schemeClr val="tx1">
                    <a:lumMod val="50000"/>
                    <a:lumOff val="50000"/>
                  </a:schemeClr>
                </a:solidFill>
              </a:rPr>
              <a:t>等。</a:t>
            </a:r>
          </a:p>
          <a:p>
            <a:pPr eaLnBrk="1" hangingPunct="1">
              <a:lnSpc>
                <a:spcPct val="110000"/>
              </a:lnSpc>
              <a:spcBef>
                <a:spcPct val="50000"/>
              </a:spcBef>
              <a:defRPr/>
            </a:pPr>
            <a:endParaRPr lang="en-US" altLang="zh-CN" sz="2400" b="1" dirty="0"/>
          </a:p>
          <a:p>
            <a:pPr eaLnBrk="1" hangingPunct="1">
              <a:lnSpc>
                <a:spcPct val="110000"/>
              </a:lnSpc>
              <a:spcBef>
                <a:spcPct val="50000"/>
              </a:spcBef>
              <a:defRPr/>
            </a:pPr>
            <a:endParaRPr lang="zh-CN" altLang="en-US" sz="2400" dirty="0"/>
          </a:p>
        </p:txBody>
      </p:sp>
      <p:sp>
        <p:nvSpPr>
          <p:cNvPr id="93190"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645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924175"/>
            <a:ext cx="7345362"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anim calcmode="lin" valueType="num">
                                      <p:cBhvr additive="base">
                                        <p:cTn id="7" dur="500" fill="hold"/>
                                        <p:tgtEl>
                                          <p:spTgt spid="64519"/>
                                        </p:tgtEl>
                                        <p:attrNameLst>
                                          <p:attrName>ppt_x</p:attrName>
                                        </p:attrNameLst>
                                      </p:cBhvr>
                                      <p:tavLst>
                                        <p:tav tm="0">
                                          <p:val>
                                            <p:strVal val="#ppt_x"/>
                                          </p:val>
                                        </p:tav>
                                        <p:tav tm="100000">
                                          <p:val>
                                            <p:strVal val="#ppt_x"/>
                                          </p:val>
                                        </p:tav>
                                      </p:tavLst>
                                    </p:anim>
                                    <p:anim calcmode="lin" valueType="num">
                                      <p:cBhvr additive="base">
                                        <p:cTn id="8"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344B41B-1544-4A73-8644-A288ADFFA32C}" type="datetime5">
              <a:rPr lang="zh-CN" altLang="en-US" sz="1400"/>
              <a:t>2023/6/18</a:t>
            </a:fld>
            <a:endParaRPr lang="en-US" altLang="zh-CN" sz="1400"/>
          </a:p>
        </p:txBody>
      </p:sp>
      <p:sp>
        <p:nvSpPr>
          <p:cNvPr id="9421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5F845B7E-7666-4055-8570-1495CBE52B24}" type="slidenum">
              <a:rPr lang="en-US" altLang="zh-CN" sz="1400"/>
              <a:t>69</a:t>
            </a:fld>
            <a:endParaRPr lang="en-US" altLang="zh-CN" sz="1400"/>
          </a:p>
        </p:txBody>
      </p:sp>
      <p:sp>
        <p:nvSpPr>
          <p:cNvPr id="94212" name="Rectangle 2"/>
          <p:cNvSpPr>
            <a:spLocks noGrp="1" noChangeArrowheads="1"/>
          </p:cNvSpPr>
          <p:nvPr>
            <p:ph type="title" idx="4294967295"/>
          </p:nvPr>
        </p:nvSpPr>
        <p:spPr>
          <a:xfrm>
            <a:off x="2647950" y="933450"/>
            <a:ext cx="3657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1.6 </a:t>
            </a:r>
            <a:r>
              <a:rPr lang="zh-CN" altLang="en-US" sz="2000" b="1">
                <a:solidFill>
                  <a:schemeClr val="tx1"/>
                </a:solidFill>
              </a:rPr>
              <a:t>操作系统启动和引导过程</a:t>
            </a:r>
          </a:p>
        </p:txBody>
      </p:sp>
      <p:sp>
        <p:nvSpPr>
          <p:cNvPr id="94213" name="Rectangle 4"/>
          <p:cNvSpPr>
            <a:spLocks noGrp="1" noChangeArrowheads="1"/>
          </p:cNvSpPr>
          <p:nvPr>
            <p:ph type="body" idx="4294967295"/>
          </p:nvPr>
        </p:nvSpPr>
        <p:spPr>
          <a:xfrm>
            <a:off x="1281113" y="1676400"/>
            <a:ext cx="6948487" cy="4038600"/>
          </a:xfrm>
        </p:spPr>
        <p:txBody>
          <a:bodyPr/>
          <a:lstStyle/>
          <a:p>
            <a:pPr eaLnBrk="1" hangingPunct="1">
              <a:lnSpc>
                <a:spcPct val="110000"/>
              </a:lnSpc>
              <a:spcBef>
                <a:spcPct val="50000"/>
              </a:spcBef>
            </a:pPr>
            <a:r>
              <a:rPr lang="en-US" altLang="zh-CN" sz="2400" dirty="0">
                <a:hlinkClick r:id="rId2" action="ppaction://hlinkpres?slideindex=1&amp;slidetitle="/>
              </a:rPr>
              <a:t>Windows2000</a:t>
            </a:r>
            <a:r>
              <a:rPr lang="zh-CN" altLang="en-US" sz="2400" dirty="0">
                <a:hlinkClick r:id="rId2" action="ppaction://hlinkpres?slideindex=1&amp;slidetitle="/>
              </a:rPr>
              <a:t>引导启动过程</a:t>
            </a:r>
            <a:r>
              <a:rPr lang="zh-CN" altLang="en-US" sz="2400" dirty="0"/>
              <a:t>；</a:t>
            </a:r>
            <a:endParaRPr lang="en-US" altLang="zh-CN" sz="2400" dirty="0"/>
          </a:p>
          <a:p>
            <a:pPr eaLnBrk="1" hangingPunct="1">
              <a:lnSpc>
                <a:spcPct val="110000"/>
              </a:lnSpc>
              <a:spcBef>
                <a:spcPct val="50000"/>
              </a:spcBef>
            </a:pPr>
            <a:r>
              <a:rPr lang="en-US" altLang="zh-CN" sz="2400" dirty="0">
                <a:hlinkClick r:id="rId3" action="ppaction://hlinkpres?slideindex=1&amp;slidetitle="/>
              </a:rPr>
              <a:t>Linux</a:t>
            </a:r>
            <a:r>
              <a:rPr lang="zh-CN" altLang="en-US" sz="2400" dirty="0">
                <a:hlinkClick r:id="rId3" action="ppaction://hlinkpres?slideindex=1&amp;slidetitle="/>
              </a:rPr>
              <a:t>引导启动过程</a:t>
            </a:r>
            <a:r>
              <a:rPr lang="zh-CN" altLang="en-US" sz="2400" dirty="0"/>
              <a:t>。</a:t>
            </a:r>
          </a:p>
        </p:txBody>
      </p:sp>
      <p:sp>
        <p:nvSpPr>
          <p:cNvPr id="94214" name="Rectangle 6"/>
          <p:cNvSpPr>
            <a:spLocks noChangeArrowheads="1"/>
          </p:cNvSpPr>
          <p:nvPr/>
        </p:nvSpPr>
        <p:spPr bwMode="auto">
          <a:xfrm>
            <a:off x="1219200" y="1676400"/>
            <a:ext cx="7010400" cy="40386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pic>
        <p:nvPicPr>
          <p:cNvPr id="94215" name="Picture 8" descr="http://image.beekka.com/blog/201308/bg20130817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2989263"/>
            <a:ext cx="667702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BB4BCE8-50EE-47F0-82B7-C0E89FEA5D4A}" type="datetime5">
              <a:rPr lang="zh-CN" altLang="en-US" sz="1400"/>
              <a:t>2023/6/18</a:t>
            </a:fld>
            <a:endParaRPr lang="en-US" altLang="zh-CN" sz="1400"/>
          </a:p>
        </p:txBody>
      </p:sp>
      <p:sp>
        <p:nvSpPr>
          <p:cNvPr id="15363"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4807959-F45A-4D98-B31F-B0FBA2FA6AB8}" type="slidenum">
              <a:rPr lang="en-US" altLang="zh-CN" sz="1400"/>
              <a:t>7</a:t>
            </a:fld>
            <a:endParaRPr lang="en-US" altLang="zh-CN" sz="1400"/>
          </a:p>
        </p:txBody>
      </p:sp>
      <p:sp>
        <p:nvSpPr>
          <p:cNvPr id="15364" name="Rectangle 2"/>
          <p:cNvSpPr>
            <a:spLocks noGrp="1" noChangeArrowheads="1"/>
          </p:cNvSpPr>
          <p:nvPr>
            <p:ph type="title" idx="4294967295"/>
          </p:nvPr>
        </p:nvSpPr>
        <p:spPr>
          <a:xfrm>
            <a:off x="2819400" y="933450"/>
            <a:ext cx="3276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zh-CN" altLang="en-US" sz="2400" b="1" i="1">
                <a:solidFill>
                  <a:srgbClr val="6600FF"/>
                </a:solidFill>
              </a:rPr>
              <a:t> </a:t>
            </a:r>
            <a:r>
              <a:rPr lang="en-US" altLang="zh-CN" sz="2000" b="1">
                <a:solidFill>
                  <a:schemeClr val="tx1"/>
                </a:solidFill>
              </a:rPr>
              <a:t>1.1  </a:t>
            </a:r>
            <a:r>
              <a:rPr lang="zh-CN" altLang="en-US" sz="2000" b="1">
                <a:solidFill>
                  <a:schemeClr val="tx1"/>
                </a:solidFill>
              </a:rPr>
              <a:t>操作系统的概念</a:t>
            </a:r>
          </a:p>
        </p:txBody>
      </p:sp>
      <p:sp>
        <p:nvSpPr>
          <p:cNvPr id="15365" name="Rectangle 3"/>
          <p:cNvSpPr>
            <a:spLocks noGrp="1" noChangeArrowheads="1"/>
          </p:cNvSpPr>
          <p:nvPr>
            <p:ph type="body" idx="4294967295"/>
          </p:nvPr>
        </p:nvSpPr>
        <p:spPr>
          <a:xfrm>
            <a:off x="2774950" y="5084763"/>
            <a:ext cx="4159250" cy="457200"/>
          </a:xfrm>
        </p:spPr>
        <p:txBody>
          <a:bodyPr/>
          <a:lstStyle/>
          <a:p>
            <a:pPr algn="just" eaLnBrk="1" hangingPunct="1">
              <a:buFontTx/>
              <a:buNone/>
            </a:pPr>
            <a:r>
              <a:rPr lang="en-US" altLang="zh-CN" sz="2000" b="1">
                <a:solidFill>
                  <a:srgbClr val="6600FF"/>
                </a:solidFill>
              </a:rPr>
              <a:t>OS</a:t>
            </a:r>
            <a:r>
              <a:rPr lang="zh-CN" altLang="en-US" sz="2000" b="1">
                <a:solidFill>
                  <a:srgbClr val="6600FF"/>
                </a:solidFill>
              </a:rPr>
              <a:t>在</a:t>
            </a:r>
            <a:r>
              <a:rPr lang="zh-CN" altLang="zh-CN" sz="2000" b="1">
                <a:solidFill>
                  <a:srgbClr val="6600FF"/>
                </a:solidFill>
              </a:rPr>
              <a:t>计算机系统</a:t>
            </a:r>
            <a:r>
              <a:rPr lang="zh-CN" altLang="en-US" sz="2000" b="1">
                <a:solidFill>
                  <a:srgbClr val="6600FF"/>
                </a:solidFill>
              </a:rPr>
              <a:t>中</a:t>
            </a:r>
            <a:r>
              <a:rPr lang="zh-CN" altLang="zh-CN" sz="2000" b="1">
                <a:solidFill>
                  <a:srgbClr val="6600FF"/>
                </a:solidFill>
              </a:rPr>
              <a:t>的层次视图</a:t>
            </a:r>
          </a:p>
        </p:txBody>
      </p:sp>
      <p:sp>
        <p:nvSpPr>
          <p:cNvPr id="15366" name="Rectangle 20"/>
          <p:cNvSpPr>
            <a:spLocks noChangeArrowheads="1"/>
          </p:cNvSpPr>
          <p:nvPr/>
        </p:nvSpPr>
        <p:spPr bwMode="auto">
          <a:xfrm>
            <a:off x="1187450" y="5641975"/>
            <a:ext cx="7194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600" b="1">
                <a:solidFill>
                  <a:schemeClr val="hlink"/>
                </a:solidFill>
              </a:rPr>
              <a:t>操作系统的地位：</a:t>
            </a:r>
            <a:r>
              <a:rPr lang="zh-CN" altLang="en-US" sz="1600" b="1">
                <a:solidFill>
                  <a:schemeClr val="hlink"/>
                </a:solidFill>
              </a:rPr>
              <a:t>服务于两类用户，</a:t>
            </a:r>
            <a:r>
              <a:rPr lang="zh-CN" altLang="zh-CN" sz="1600" b="1"/>
              <a:t>紧贴系统硬件之上，所有其他软件之下（是其他软件的共同环境）</a:t>
            </a:r>
          </a:p>
        </p:txBody>
      </p:sp>
      <p:sp>
        <p:nvSpPr>
          <p:cNvPr id="15367" name="Text Box 21"/>
          <p:cNvSpPr txBox="1">
            <a:spLocks noChangeArrowheads="1"/>
          </p:cNvSpPr>
          <p:nvPr/>
        </p:nvSpPr>
        <p:spPr bwMode="auto">
          <a:xfrm>
            <a:off x="1187450" y="1905000"/>
            <a:ext cx="7937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000" b="1">
                <a:solidFill>
                  <a:srgbClr val="990000"/>
                </a:solidFill>
              </a:rPr>
              <a:t>相邻层之间可以沟通，每层对下一层负责，是上一层的“译员”</a:t>
            </a:r>
          </a:p>
        </p:txBody>
      </p:sp>
      <p:sp>
        <p:nvSpPr>
          <p:cNvPr id="15368" name="Line 22"/>
          <p:cNvSpPr>
            <a:spLocks noChangeShapeType="1"/>
          </p:cNvSpPr>
          <p:nvPr/>
        </p:nvSpPr>
        <p:spPr bwMode="auto">
          <a:xfrm>
            <a:off x="1981200" y="2133600"/>
            <a:ext cx="0" cy="3124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536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3" y="1700213"/>
            <a:ext cx="5843587"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8938F94-DEE2-4724-80DF-0309B1543279}" type="datetime5">
              <a:rPr lang="zh-CN" altLang="en-US" sz="1400"/>
              <a:t>2023/6/18</a:t>
            </a:fld>
            <a:endParaRPr lang="en-US" altLang="zh-CN" sz="1400"/>
          </a:p>
        </p:txBody>
      </p:sp>
      <p:sp>
        <p:nvSpPr>
          <p:cNvPr id="95235"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CCDE688-6FD9-44E5-A10B-C1A58316F90B}" type="slidenum">
              <a:rPr lang="en-US" altLang="zh-CN" sz="1400"/>
              <a:t>70</a:t>
            </a:fld>
            <a:endParaRPr lang="en-US" altLang="zh-CN" sz="1400"/>
          </a:p>
        </p:txBody>
      </p:sp>
      <p:sp>
        <p:nvSpPr>
          <p:cNvPr id="95236" name="Rectangle 2"/>
          <p:cNvSpPr>
            <a:spLocks noGrp="1" noChangeArrowheads="1"/>
          </p:cNvSpPr>
          <p:nvPr>
            <p:ph type="title" idx="4294967295"/>
          </p:nvPr>
        </p:nvSpPr>
        <p:spPr>
          <a:xfrm>
            <a:off x="2952750" y="933450"/>
            <a:ext cx="30480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r>
              <a:rPr lang="zh-CN" altLang="en-US" sz="2400" i="1">
                <a:solidFill>
                  <a:srgbClr val="6600FF"/>
                </a:solidFill>
              </a:rPr>
              <a:t> </a:t>
            </a:r>
          </a:p>
        </p:txBody>
      </p:sp>
      <p:sp>
        <p:nvSpPr>
          <p:cNvPr id="3077" name="Rectangle 3"/>
          <p:cNvSpPr>
            <a:spLocks noGrp="1" noChangeArrowheads="1"/>
          </p:cNvSpPr>
          <p:nvPr>
            <p:ph type="body" idx="4294967295"/>
          </p:nvPr>
        </p:nvSpPr>
        <p:spPr>
          <a:xfrm>
            <a:off x="1905000" y="1981200"/>
            <a:ext cx="5562600" cy="3657600"/>
          </a:xfrm>
        </p:spPr>
        <p:txBody>
          <a:bodyPr/>
          <a:lstStyle/>
          <a:p>
            <a:pPr algn="just" eaLnBrk="1" hangingPunct="1">
              <a:lnSpc>
                <a:spcPct val="80000"/>
              </a:lnSpc>
              <a:buFontTx/>
              <a:buNone/>
              <a:defRPr/>
            </a:pPr>
            <a:r>
              <a:rPr lang="zh-CN" altLang="en-US" sz="2400" b="1" dirty="0">
                <a:solidFill>
                  <a:srgbClr val="990000"/>
                </a:solidFill>
                <a:ea typeface="幼圆" panose="02010509060101010101" pitchFamily="49" charset="-122"/>
              </a:rPr>
              <a:t>回顾本章主要内容：</a:t>
            </a:r>
          </a:p>
          <a:p>
            <a:pPr algn="just" eaLnBrk="1" hangingPunct="1">
              <a:lnSpc>
                <a:spcPct val="80000"/>
              </a:lnSpc>
              <a:buFontTx/>
              <a:buNone/>
              <a:defRPr/>
            </a:pPr>
            <a:r>
              <a:rPr lang="zh-CN" altLang="en-US" sz="1800" b="1" dirty="0"/>
              <a:t>                   </a:t>
            </a:r>
            <a:endParaRPr lang="en-US" altLang="zh-CN" sz="1800" b="1" dirty="0"/>
          </a:p>
          <a:p>
            <a:pPr algn="just" eaLnBrk="1" hangingPunct="1">
              <a:lnSpc>
                <a:spcPct val="80000"/>
              </a:lnSpc>
              <a:buFontTx/>
              <a:buNone/>
              <a:defRPr/>
            </a:pPr>
            <a:r>
              <a:rPr lang="zh-CN" altLang="en-US" sz="2200" b="1" dirty="0"/>
              <a:t> </a:t>
            </a:r>
            <a:r>
              <a:rPr lang="en-US" altLang="zh-CN" sz="2200" b="1" dirty="0"/>
              <a:t>1.1   </a:t>
            </a:r>
            <a:r>
              <a:rPr lang="zh-CN" altLang="en-US" sz="2200" b="1" dirty="0">
                <a:solidFill>
                  <a:srgbClr val="6600FF"/>
                </a:solidFill>
              </a:rPr>
              <a:t>操作系统的产生和概念</a:t>
            </a:r>
            <a:r>
              <a:rPr lang="zh-CN" altLang="en-US" sz="2200" b="1" dirty="0"/>
              <a:t>                      </a:t>
            </a:r>
          </a:p>
          <a:p>
            <a:pPr algn="just" eaLnBrk="1" hangingPunct="1">
              <a:lnSpc>
                <a:spcPct val="90000"/>
              </a:lnSpc>
              <a:buFontTx/>
              <a:buNone/>
              <a:defRPr/>
            </a:pPr>
            <a:r>
              <a:rPr lang="zh-CN" altLang="en-US" sz="2200" b="1" dirty="0"/>
              <a:t> </a:t>
            </a:r>
            <a:r>
              <a:rPr lang="en-US" altLang="zh-CN" sz="2200" b="1" dirty="0"/>
              <a:t>1.2   </a:t>
            </a:r>
            <a:r>
              <a:rPr lang="zh-CN" altLang="en-US" sz="2200" b="1" dirty="0">
                <a:solidFill>
                  <a:srgbClr val="6600FF"/>
                </a:solidFill>
              </a:rPr>
              <a:t>操作系统的目标和功能</a:t>
            </a:r>
            <a:endParaRPr lang="zh-CN" altLang="en-US" sz="2200" b="1" dirty="0"/>
          </a:p>
          <a:p>
            <a:pPr algn="just" eaLnBrk="1" hangingPunct="1">
              <a:lnSpc>
                <a:spcPct val="90000"/>
              </a:lnSpc>
              <a:buFontTx/>
              <a:buNone/>
              <a:defRPr/>
            </a:pPr>
            <a:r>
              <a:rPr lang="zh-CN" altLang="en-US" sz="2200" b="1" dirty="0"/>
              <a:t> </a:t>
            </a:r>
            <a:r>
              <a:rPr lang="en-US" altLang="zh-CN" sz="2200" b="1" dirty="0"/>
              <a:t>1.3   </a:t>
            </a:r>
            <a:r>
              <a:rPr lang="zh-CN" altLang="en-US" sz="2200" b="1" dirty="0">
                <a:solidFill>
                  <a:srgbClr val="6600FF"/>
                </a:solidFill>
              </a:rPr>
              <a:t>操作系统的发展和主要成就</a:t>
            </a:r>
          </a:p>
          <a:p>
            <a:pPr algn="just" eaLnBrk="1" hangingPunct="1">
              <a:lnSpc>
                <a:spcPct val="90000"/>
              </a:lnSpc>
              <a:buFontTx/>
              <a:buNone/>
              <a:defRPr/>
            </a:pPr>
            <a:r>
              <a:rPr lang="zh-CN" altLang="en-US" sz="2200" b="1" dirty="0">
                <a:solidFill>
                  <a:srgbClr val="6600FF"/>
                </a:solidFill>
              </a:rPr>
              <a:t> </a:t>
            </a:r>
            <a:r>
              <a:rPr lang="en-US" altLang="zh-CN" sz="2200" b="1" dirty="0">
                <a:solidFill>
                  <a:schemeClr val="tx2"/>
                </a:solidFill>
              </a:rPr>
              <a:t>1.4</a:t>
            </a:r>
            <a:r>
              <a:rPr lang="en-US" altLang="zh-CN" sz="2200" b="1" dirty="0">
                <a:solidFill>
                  <a:srgbClr val="6600FF"/>
                </a:solidFill>
              </a:rPr>
              <a:t>   </a:t>
            </a:r>
            <a:r>
              <a:rPr lang="zh-CN" altLang="en-US" sz="2200" b="1" dirty="0">
                <a:solidFill>
                  <a:srgbClr val="6600FF"/>
                </a:solidFill>
              </a:rPr>
              <a:t>现代操作系统的特征和特性</a:t>
            </a:r>
            <a:endParaRPr lang="en-US" altLang="zh-CN" sz="2200" b="1" dirty="0">
              <a:solidFill>
                <a:srgbClr val="6600FF"/>
              </a:solidFill>
            </a:endParaRPr>
          </a:p>
          <a:p>
            <a:pPr algn="just" eaLnBrk="1" hangingPunct="1">
              <a:lnSpc>
                <a:spcPct val="90000"/>
              </a:lnSpc>
              <a:buFontTx/>
              <a:buNone/>
              <a:defRPr/>
            </a:pPr>
            <a:r>
              <a:rPr lang="en-US" altLang="zh-CN" sz="2200" b="1" dirty="0">
                <a:solidFill>
                  <a:srgbClr val="6600FF"/>
                </a:solidFill>
              </a:rPr>
              <a:t> </a:t>
            </a:r>
            <a:r>
              <a:rPr lang="en-US" altLang="zh-CN" sz="2200" b="1" dirty="0">
                <a:solidFill>
                  <a:schemeClr val="tx2"/>
                </a:solidFill>
              </a:rPr>
              <a:t>1.5</a:t>
            </a:r>
            <a:r>
              <a:rPr lang="en-US" altLang="zh-CN" sz="2200" b="1" dirty="0">
                <a:solidFill>
                  <a:srgbClr val="6600FF"/>
                </a:solidFill>
              </a:rPr>
              <a:t>   </a:t>
            </a:r>
            <a:r>
              <a:rPr lang="zh-CN" altLang="en-US" sz="2200" b="1" dirty="0">
                <a:solidFill>
                  <a:srgbClr val="6600FF"/>
                </a:solidFill>
              </a:rPr>
              <a:t>操作系统的操作</a:t>
            </a:r>
            <a:endParaRPr lang="en-US" altLang="zh-CN" sz="2200" b="1" dirty="0">
              <a:solidFill>
                <a:srgbClr val="6600FF"/>
              </a:solidFill>
            </a:endParaRPr>
          </a:p>
          <a:p>
            <a:pPr algn="just" eaLnBrk="1" hangingPunct="1">
              <a:lnSpc>
                <a:spcPct val="90000"/>
              </a:lnSpc>
              <a:buFontTx/>
              <a:buNone/>
              <a:defRPr/>
            </a:pPr>
            <a:r>
              <a:rPr lang="en-US" altLang="zh-CN" sz="2200" b="1" dirty="0">
                <a:solidFill>
                  <a:schemeClr val="tx1">
                    <a:lumMod val="75000"/>
                    <a:lumOff val="25000"/>
                  </a:schemeClr>
                </a:solidFill>
              </a:rPr>
              <a:t> 1.6   </a:t>
            </a:r>
            <a:r>
              <a:rPr lang="zh-CN" altLang="en-US" sz="2200" b="1" dirty="0">
                <a:solidFill>
                  <a:srgbClr val="6600FF"/>
                </a:solidFill>
              </a:rPr>
              <a:t>操作系统启动引导过程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文本框 1"/>
          <p:cNvSpPr txBox="1">
            <a:spLocks noChangeArrowheads="1"/>
          </p:cNvSpPr>
          <p:nvPr/>
        </p:nvSpPr>
        <p:spPr bwMode="auto">
          <a:xfrm>
            <a:off x="557213" y="928688"/>
            <a:ext cx="55387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dirty="0">
                <a:solidFill>
                  <a:srgbClr val="FF3300"/>
                </a:solidFill>
                <a:latin typeface="华文行楷" panose="02010800040101010101" pitchFamily="2" charset="-122"/>
                <a:ea typeface="华文行楷" panose="02010800040101010101" pitchFamily="2" charset="-122"/>
              </a:rPr>
              <a:t>操作系统中栈的分类及管理？</a:t>
            </a:r>
          </a:p>
        </p:txBody>
      </p:sp>
      <p:pic>
        <p:nvPicPr>
          <p:cNvPr id="95235" name="图片 4"/>
          <p:cNvPicPr>
            <a:picLocks noChangeAspect="1"/>
          </p:cNvPicPr>
          <p:nvPr/>
        </p:nvPicPr>
        <p:blipFill>
          <a:blip r:embed="rId4">
            <a:extLst>
              <a:ext uri="{28A0092B-C50C-407E-A947-70E740481C1C}">
                <a14:useLocalDpi xmlns:a14="http://schemas.microsoft.com/office/drawing/2010/main" val="0"/>
              </a:ext>
            </a:extLst>
          </a:blip>
          <a:srcRect l="1872" t="-4762" r="-1872" b="35957"/>
          <a:stretch>
            <a:fillRect/>
          </a:stretch>
        </p:blipFill>
        <p:spPr bwMode="auto">
          <a:xfrm>
            <a:off x="923925" y="1412875"/>
            <a:ext cx="5172075"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6"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40278" y="615951"/>
            <a:ext cx="2868226" cy="43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9"/>
          <p:cNvSpPr>
            <a:spLocks noChangeArrowheads="1"/>
          </p:cNvSpPr>
          <p:nvPr/>
        </p:nvSpPr>
        <p:spPr bwMode="auto">
          <a:xfrm>
            <a:off x="954088" y="3792538"/>
            <a:ext cx="5538787"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chemeClr val="tx2"/>
                </a:solidFill>
              </a:rPr>
              <a:t>操作系统核心栈、进程</a:t>
            </a:r>
            <a:r>
              <a:rPr lang="en-US" altLang="zh-CN" sz="2000" b="1" dirty="0">
                <a:solidFill>
                  <a:schemeClr val="tx2"/>
                </a:solidFill>
              </a:rPr>
              <a:t>\</a:t>
            </a:r>
            <a:r>
              <a:rPr lang="zh-CN" altLang="en-US" sz="2000" b="1" dirty="0">
                <a:solidFill>
                  <a:schemeClr val="tx2"/>
                </a:solidFill>
              </a:rPr>
              <a:t>线程用户栈、中断服务程序栈。</a:t>
            </a:r>
          </a:p>
        </p:txBody>
      </p:sp>
      <p:sp>
        <p:nvSpPr>
          <p:cNvPr id="95238" name="Rectangle 10"/>
          <p:cNvSpPr>
            <a:spLocks noChangeArrowheads="1"/>
          </p:cNvSpPr>
          <p:nvPr/>
        </p:nvSpPr>
        <p:spPr bwMode="auto">
          <a:xfrm>
            <a:off x="1008063" y="5883275"/>
            <a:ext cx="5867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chemeClr val="tx2"/>
                </a:solidFill>
              </a:rPr>
              <a:t>函数调用时栈要发生增长（增长多少），这部分由编译器来计算完成，</a:t>
            </a:r>
            <a:r>
              <a:rPr lang="zh-CN" altLang="en-US" sz="2000" b="1" dirty="0">
                <a:solidFill>
                  <a:srgbClr val="FF3300"/>
                </a:solidFill>
              </a:rPr>
              <a:t>操作系统不用做任何工作吗？</a:t>
            </a:r>
          </a:p>
        </p:txBody>
      </p:sp>
      <p:sp>
        <p:nvSpPr>
          <p:cNvPr id="95239" name="Rectangle 11"/>
          <p:cNvSpPr>
            <a:spLocks noChangeArrowheads="1"/>
          </p:cNvSpPr>
          <p:nvPr/>
        </p:nvSpPr>
        <p:spPr bwMode="auto">
          <a:xfrm>
            <a:off x="971550" y="4513263"/>
            <a:ext cx="52562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chemeClr val="tx2"/>
                </a:solidFill>
              </a:rPr>
              <a:t>现在的</a:t>
            </a:r>
            <a:r>
              <a:rPr lang="en-US" altLang="zh-CN" sz="2000" b="1" dirty="0">
                <a:solidFill>
                  <a:schemeClr val="tx2"/>
                </a:solidFill>
              </a:rPr>
              <a:t>Linux</a:t>
            </a:r>
            <a:r>
              <a:rPr lang="zh-CN" altLang="en-US" sz="2000" b="1" dirty="0">
                <a:solidFill>
                  <a:schemeClr val="tx2"/>
                </a:solidFill>
              </a:rPr>
              <a:t>内核中采用的是内核栈与中断栈分离的设计，早期</a:t>
            </a:r>
            <a:r>
              <a:rPr lang="en-US" altLang="zh-CN" sz="2000" b="1" dirty="0">
                <a:solidFill>
                  <a:schemeClr val="tx2"/>
                </a:solidFill>
              </a:rPr>
              <a:t>2.4</a:t>
            </a:r>
            <a:r>
              <a:rPr lang="zh-CN" altLang="en-US" sz="2000" b="1" dirty="0">
                <a:solidFill>
                  <a:schemeClr val="tx2"/>
                </a:solidFill>
              </a:rPr>
              <a:t>内核以前中断共用了内核栈。很多小巧的嵌入式操作系统将中断栈与任务栈（没有进程）公用。</a:t>
            </a:r>
          </a:p>
        </p:txBody>
      </p:sp>
      <p:sp>
        <p:nvSpPr>
          <p:cNvPr id="96264" name="Rectangle 2"/>
          <p:cNvSpPr>
            <a:spLocks noGrp="1" noChangeArrowheads="1"/>
          </p:cNvSpPr>
          <p:nvPr>
            <p:ph type="title"/>
          </p:nvPr>
        </p:nvSpPr>
        <p:spPr>
          <a:xfrm>
            <a:off x="381000" y="376238"/>
            <a:ext cx="7848600" cy="676275"/>
          </a:xfrm>
        </p:spPr>
        <p:txBody>
          <a:bodyPr/>
          <a:lstStyle/>
          <a:p>
            <a:pPr eaLnBrk="1" hangingPunct="1"/>
            <a:r>
              <a:rPr lang="zh-CN" altLang="en-US" sz="2400" b="1" u="sng" dirty="0">
                <a:solidFill>
                  <a:srgbClr val="990000"/>
                </a:solidFill>
              </a:rPr>
              <a:t>第</a:t>
            </a:r>
            <a:r>
              <a:rPr lang="en-US" altLang="zh-CN" sz="2400" b="1" u="sng" dirty="0">
                <a:solidFill>
                  <a:srgbClr val="990000"/>
                </a:solidFill>
              </a:rPr>
              <a:t>1</a:t>
            </a:r>
            <a:r>
              <a:rPr lang="zh-CN" altLang="en-US" sz="2400" b="1" u="sng" dirty="0">
                <a:solidFill>
                  <a:srgbClr val="990000"/>
                </a:solidFill>
              </a:rPr>
              <a:t>章  操作系统概述</a:t>
            </a:r>
            <a:br>
              <a:rPr lang="en-US" altLang="zh-CN" sz="2400" b="1" u="sng" dirty="0">
                <a:solidFill>
                  <a:srgbClr val="990000"/>
                </a:solidFill>
              </a:rPr>
            </a:br>
            <a:r>
              <a:rPr lang="zh-CN" altLang="en-US" sz="2400" b="1" u="sng" dirty="0">
                <a:solidFill>
                  <a:srgbClr val="990000"/>
                </a:solidFill>
              </a:rPr>
              <a:t>引申问题</a:t>
            </a:r>
            <a:br>
              <a:rPr lang="zh-CN" altLang="en-US" sz="2400" b="1" u="sng" dirty="0">
                <a:solidFill>
                  <a:srgbClr val="990000"/>
                </a:solidFill>
              </a:rPr>
            </a:br>
            <a:endParaRPr lang="zh-CN" altLang="en-US" sz="2000" b="1"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ppt_x"/>
                                          </p:val>
                                        </p:tav>
                                        <p:tav tm="100000">
                                          <p:val>
                                            <p:strVal val="#ppt_x"/>
                                          </p:val>
                                        </p:tav>
                                      </p:tavLst>
                                    </p:anim>
                                    <p:anim calcmode="lin" valueType="num">
                                      <p:cBhvr additive="base">
                                        <p:cTn id="8"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6"/>
                                        </p:tgtEl>
                                        <p:attrNameLst>
                                          <p:attrName>style.visibility</p:attrName>
                                        </p:attrNameLst>
                                      </p:cBhvr>
                                      <p:to>
                                        <p:strVal val="visible"/>
                                      </p:to>
                                    </p:set>
                                    <p:anim calcmode="lin" valueType="num">
                                      <p:cBhvr additive="base">
                                        <p:cTn id="13" dur="500" fill="hold"/>
                                        <p:tgtEl>
                                          <p:spTgt spid="95236"/>
                                        </p:tgtEl>
                                        <p:attrNameLst>
                                          <p:attrName>ppt_x</p:attrName>
                                        </p:attrNameLst>
                                      </p:cBhvr>
                                      <p:tavLst>
                                        <p:tav tm="0">
                                          <p:val>
                                            <p:strVal val="#ppt_x"/>
                                          </p:val>
                                        </p:tav>
                                        <p:tav tm="100000">
                                          <p:val>
                                            <p:strVal val="#ppt_x"/>
                                          </p:val>
                                        </p:tav>
                                      </p:tavLst>
                                    </p:anim>
                                    <p:anim calcmode="lin" valueType="num">
                                      <p:cBhvr additive="base">
                                        <p:cTn id="14"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 calcmode="lin" valueType="num">
                                      <p:cBhvr additive="base">
                                        <p:cTn id="19" dur="500" fill="hold"/>
                                        <p:tgtEl>
                                          <p:spTgt spid="95237"/>
                                        </p:tgtEl>
                                        <p:attrNameLst>
                                          <p:attrName>ppt_x</p:attrName>
                                        </p:attrNameLst>
                                      </p:cBhvr>
                                      <p:tavLst>
                                        <p:tav tm="0">
                                          <p:val>
                                            <p:strVal val="#ppt_x"/>
                                          </p:val>
                                        </p:tav>
                                        <p:tav tm="100000">
                                          <p:val>
                                            <p:strVal val="#ppt_x"/>
                                          </p:val>
                                        </p:tav>
                                      </p:tavLst>
                                    </p:anim>
                                    <p:anim calcmode="lin" valueType="num">
                                      <p:cBhvr additive="base">
                                        <p:cTn id="20"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9"/>
                                        </p:tgtEl>
                                        <p:attrNameLst>
                                          <p:attrName>style.visibility</p:attrName>
                                        </p:attrNameLst>
                                      </p:cBhvr>
                                      <p:to>
                                        <p:strVal val="visible"/>
                                      </p:to>
                                    </p:set>
                                    <p:anim calcmode="lin" valueType="num">
                                      <p:cBhvr additive="base">
                                        <p:cTn id="25" dur="500" fill="hold"/>
                                        <p:tgtEl>
                                          <p:spTgt spid="95239"/>
                                        </p:tgtEl>
                                        <p:attrNameLst>
                                          <p:attrName>ppt_x</p:attrName>
                                        </p:attrNameLst>
                                      </p:cBhvr>
                                      <p:tavLst>
                                        <p:tav tm="0">
                                          <p:val>
                                            <p:strVal val="#ppt_x"/>
                                          </p:val>
                                        </p:tav>
                                        <p:tav tm="100000">
                                          <p:val>
                                            <p:strVal val="#ppt_x"/>
                                          </p:val>
                                        </p:tav>
                                      </p:tavLst>
                                    </p:anim>
                                    <p:anim calcmode="lin" valueType="num">
                                      <p:cBhvr additive="base">
                                        <p:cTn id="26"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38"/>
                                        </p:tgtEl>
                                        <p:attrNameLst>
                                          <p:attrName>style.visibility</p:attrName>
                                        </p:attrNameLst>
                                      </p:cBhvr>
                                      <p:to>
                                        <p:strVal val="visible"/>
                                      </p:to>
                                    </p:set>
                                    <p:anim calcmode="lin" valueType="num">
                                      <p:cBhvr additive="base">
                                        <p:cTn id="31" dur="500" fill="hold"/>
                                        <p:tgtEl>
                                          <p:spTgt spid="95238"/>
                                        </p:tgtEl>
                                        <p:attrNameLst>
                                          <p:attrName>ppt_x</p:attrName>
                                        </p:attrNameLst>
                                      </p:cBhvr>
                                      <p:tavLst>
                                        <p:tav tm="0">
                                          <p:val>
                                            <p:strVal val="#ppt_x"/>
                                          </p:val>
                                        </p:tav>
                                        <p:tav tm="100000">
                                          <p:val>
                                            <p:strVal val="#ppt_x"/>
                                          </p:val>
                                        </p:tav>
                                      </p:tavLst>
                                    </p:anim>
                                    <p:anim calcmode="lin" valueType="num">
                                      <p:cBhvr additive="base">
                                        <p:cTn id="32"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8" grpId="0"/>
      <p:bldP spid="952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C00AD-3ACB-80F6-48D7-0EA8C5E87B38}"/>
              </a:ext>
            </a:extLst>
          </p:cNvPr>
          <p:cNvSpPr>
            <a:spLocks noGrp="1"/>
          </p:cNvSpPr>
          <p:nvPr>
            <p:ph type="title"/>
          </p:nvPr>
        </p:nvSpPr>
        <p:spPr/>
        <p:txBody>
          <a:bodyPr/>
          <a:lstStyle/>
          <a:p>
            <a:r>
              <a:rPr lang="zh-CN" altLang="en-US" dirty="0"/>
              <a:t>三个栈</a:t>
            </a:r>
          </a:p>
        </p:txBody>
      </p:sp>
      <p:sp>
        <p:nvSpPr>
          <p:cNvPr id="3" name="文本占位符 2">
            <a:extLst>
              <a:ext uri="{FF2B5EF4-FFF2-40B4-BE49-F238E27FC236}">
                <a16:creationId xmlns:a16="http://schemas.microsoft.com/office/drawing/2014/main" id="{9957C377-79B2-8F93-233F-81105DD00965}"/>
              </a:ext>
            </a:extLst>
          </p:cNvPr>
          <p:cNvSpPr>
            <a:spLocks noGrp="1"/>
          </p:cNvSpPr>
          <p:nvPr>
            <p:ph type="body" sz="half" idx="1"/>
          </p:nvPr>
        </p:nvSpPr>
        <p:spPr>
          <a:xfrm>
            <a:off x="612775" y="1268413"/>
            <a:ext cx="8063681" cy="4525962"/>
          </a:xfrm>
        </p:spPr>
        <p:txBody>
          <a:bodyPr/>
          <a:lstStyle/>
          <a:p>
            <a:r>
              <a:rPr lang="en-US" altLang="zh-CN" sz="1800" dirty="0"/>
              <a:t>1. </a:t>
            </a:r>
            <a:r>
              <a:rPr lang="zh-CN" altLang="en-US" sz="1800" dirty="0"/>
              <a:t>操作系统内核栈</a:t>
            </a:r>
          </a:p>
          <a:p>
            <a:r>
              <a:rPr lang="zh-CN" altLang="en-US" sz="1800" dirty="0"/>
              <a:t>操作系统内核栈用于在内核态（也称为特权态）执行代码时保存中断服务例程、异常处理程序等信息，其主要作用是保证内核代码的正确执行。</a:t>
            </a:r>
          </a:p>
          <a:p>
            <a:endParaRPr lang="zh-CN" altLang="en-US" sz="1800" dirty="0"/>
          </a:p>
          <a:p>
            <a:r>
              <a:rPr lang="en-US" altLang="zh-CN" sz="1800" dirty="0"/>
              <a:t>2. </a:t>
            </a:r>
            <a:r>
              <a:rPr lang="zh-CN" altLang="en-US" sz="1800" dirty="0"/>
              <a:t>进程</a:t>
            </a:r>
            <a:r>
              <a:rPr lang="en-US" altLang="zh-CN" sz="1800" dirty="0"/>
              <a:t>/</a:t>
            </a:r>
            <a:r>
              <a:rPr lang="zh-CN" altLang="en-US" sz="1800" dirty="0"/>
              <a:t>线程用户栈</a:t>
            </a:r>
          </a:p>
          <a:p>
            <a:r>
              <a:rPr lang="zh-CN" altLang="en-US" sz="1800" dirty="0"/>
              <a:t>进程</a:t>
            </a:r>
            <a:r>
              <a:rPr lang="en-US" altLang="zh-CN" sz="1800" dirty="0"/>
              <a:t>/</a:t>
            </a:r>
            <a:r>
              <a:rPr lang="zh-CN" altLang="en-US" sz="1800" dirty="0"/>
              <a:t>线程用户栈用于存储进程</a:t>
            </a:r>
            <a:r>
              <a:rPr lang="en-US" altLang="zh-CN" sz="1800" dirty="0"/>
              <a:t>/</a:t>
            </a:r>
            <a:r>
              <a:rPr lang="zh-CN" altLang="en-US" sz="1800" dirty="0"/>
              <a:t>线程在用户态执行代码时的局部变量、返回地址、函数参数等信息，其主要作用是维护进程</a:t>
            </a:r>
            <a:r>
              <a:rPr lang="en-US" altLang="zh-CN" sz="1800" dirty="0"/>
              <a:t>/</a:t>
            </a:r>
            <a:r>
              <a:rPr lang="zh-CN" altLang="en-US" sz="1800" dirty="0"/>
              <a:t>线程的函数调用关系。每个进程</a:t>
            </a:r>
            <a:r>
              <a:rPr lang="en-US" altLang="zh-CN" sz="1800" dirty="0"/>
              <a:t>/</a:t>
            </a:r>
            <a:r>
              <a:rPr lang="zh-CN" altLang="en-US" sz="1800" dirty="0"/>
              <a:t>线程都有自己独立的用户栈，用户栈的大小会随着函数调用</a:t>
            </a:r>
            <a:r>
              <a:rPr lang="en-US" altLang="zh-CN" sz="1800" dirty="0"/>
              <a:t>/</a:t>
            </a:r>
            <a:r>
              <a:rPr lang="zh-CN" altLang="en-US" sz="1800" dirty="0"/>
              <a:t>返回而不断改变。</a:t>
            </a:r>
          </a:p>
          <a:p>
            <a:endParaRPr lang="zh-CN" altLang="en-US" sz="1800" dirty="0"/>
          </a:p>
          <a:p>
            <a:r>
              <a:rPr lang="en-US" altLang="zh-CN" sz="1800" dirty="0"/>
              <a:t>3. </a:t>
            </a:r>
            <a:r>
              <a:rPr lang="zh-CN" altLang="en-US" sz="1800" dirty="0"/>
              <a:t>中断服务程序栈</a:t>
            </a:r>
          </a:p>
          <a:p>
            <a:r>
              <a:rPr lang="zh-CN" altLang="en-US" sz="1800" dirty="0"/>
              <a:t>中断服务程序栈用于存储中断</a:t>
            </a:r>
            <a:r>
              <a:rPr lang="en-US" altLang="zh-CN" sz="1800" dirty="0"/>
              <a:t>/</a:t>
            </a:r>
            <a:r>
              <a:rPr lang="zh-CN" altLang="en-US" sz="1800" dirty="0"/>
              <a:t>异常处理程序执行时的寄存器值、返回地址等信息。当系统收到硬件中断信号或者软件中断请求时，操作系统会通过中断服务程序处理对应的中断事件。中断服务程序使用中断服务程序栈保存被打断的进程</a:t>
            </a:r>
            <a:r>
              <a:rPr lang="en-US" altLang="zh-CN" sz="1800" dirty="0"/>
              <a:t>/</a:t>
            </a:r>
            <a:r>
              <a:rPr lang="zh-CN" altLang="en-US" sz="1800" dirty="0"/>
              <a:t>线程的现场信息，以便中断服务程序执行完后能正确返回到被打断的位置继续执行代码。</a:t>
            </a:r>
          </a:p>
        </p:txBody>
      </p:sp>
    </p:spTree>
    <p:extLst>
      <p:ext uri="{BB962C8B-B14F-4D97-AF65-F5344CB8AC3E}">
        <p14:creationId xmlns:p14="http://schemas.microsoft.com/office/powerpoint/2010/main" val="1568004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38"/>
          <p:cNvGraphicFramePr>
            <a:graphicFrameLocks noGrp="1" noChangeAspect="1"/>
          </p:cNvGraphicFramePr>
          <p:nvPr>
            <p:ph sz="half" idx="2"/>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name="剪辑" r:id="rId4" imgW="2166620" imgH="2287270" progId="MS_ClipArt_Gallery.2">
                  <p:embed/>
                </p:oleObj>
              </mc:Choice>
              <mc:Fallback>
                <p:oleObj name="剪辑" r:id="rId4" imgW="2166620" imgH="2287270" progId="MS_ClipArt_Gallery.2">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7" name="文本框 1"/>
          <p:cNvSpPr txBox="1">
            <a:spLocks noChangeArrowheads="1"/>
          </p:cNvSpPr>
          <p:nvPr/>
        </p:nvSpPr>
        <p:spPr bwMode="auto">
          <a:xfrm>
            <a:off x="511175" y="1093788"/>
            <a:ext cx="79009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dirty="0">
                <a:solidFill>
                  <a:srgbClr val="FF3300"/>
                </a:solidFill>
                <a:latin typeface="华文行楷" panose="02010800040101010101" pitchFamily="2" charset="-122"/>
                <a:ea typeface="华文行楷" panose="02010800040101010101" pitchFamily="2" charset="-122"/>
              </a:rPr>
              <a:t>函数调用、中断嵌套时栈自动增长？</a:t>
            </a:r>
          </a:p>
        </p:txBody>
      </p:sp>
      <p:pic>
        <p:nvPicPr>
          <p:cNvPr id="98308" name="图片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15202" y="3861048"/>
            <a:ext cx="3181135" cy="264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文本框 2"/>
          <p:cNvSpPr txBox="1">
            <a:spLocks noChangeArrowheads="1"/>
          </p:cNvSpPr>
          <p:nvPr/>
        </p:nvSpPr>
        <p:spPr bwMode="auto">
          <a:xfrm>
            <a:off x="971599" y="1859339"/>
            <a:ext cx="102089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b="1" dirty="0">
                <a:latin typeface="Arial" panose="020B0604020202020204" pitchFamily="34" charset="0"/>
              </a:rPr>
              <a:t>SparcV8</a:t>
            </a:r>
            <a:r>
              <a:rPr lang="zh-CN" altLang="en-US" sz="1800" b="1" dirty="0">
                <a:latin typeface="Arial" panose="020B0604020202020204" pitchFamily="34" charset="0"/>
              </a:rPr>
              <a:t>：当函数调用链不长</a:t>
            </a:r>
            <a:r>
              <a:rPr lang="en-US" altLang="zh-CN" sz="1800" b="1" dirty="0">
                <a:latin typeface="Arial" panose="020B0604020202020204" pitchFamily="34" charset="0"/>
              </a:rPr>
              <a:t>7</a:t>
            </a:r>
            <a:r>
              <a:rPr lang="zh-CN" altLang="en-US" sz="1800" b="1" dirty="0">
                <a:latin typeface="Arial" panose="020B0604020202020204" pitchFamily="34" charset="0"/>
              </a:rPr>
              <a:t>层时，完全在寄存器上实现栈增长模拟</a:t>
            </a:r>
          </a:p>
        </p:txBody>
      </p:sp>
      <p:sp>
        <p:nvSpPr>
          <p:cNvPr id="98310" name="Rectangle 2"/>
          <p:cNvSpPr txBox="1">
            <a:spLocks noChangeArrowheads="1"/>
          </p:cNvSpPr>
          <p:nvPr/>
        </p:nvSpPr>
        <p:spPr bwMode="auto">
          <a:xfrm>
            <a:off x="533400" y="4572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dirty="0">
                <a:solidFill>
                  <a:srgbClr val="990000"/>
                </a:solidFill>
              </a:rPr>
              <a:t>第</a:t>
            </a:r>
            <a:r>
              <a:rPr lang="en-US" altLang="zh-CN" sz="2400" b="1" u="sng" dirty="0">
                <a:solidFill>
                  <a:srgbClr val="990000"/>
                </a:solidFill>
              </a:rPr>
              <a:t>1</a:t>
            </a:r>
            <a:r>
              <a:rPr lang="zh-CN" altLang="en-US" sz="2400" b="1" u="sng" dirty="0">
                <a:solidFill>
                  <a:srgbClr val="990000"/>
                </a:solidFill>
              </a:rPr>
              <a:t>章  操作系统概述</a:t>
            </a:r>
            <a:endParaRPr lang="en-US" altLang="zh-CN" sz="2400" b="1" u="sng" dirty="0">
              <a:solidFill>
                <a:srgbClr val="990000"/>
              </a:solidFill>
            </a:endParaRPr>
          </a:p>
          <a:p>
            <a:pPr algn="ctr" eaLnBrk="1" hangingPunct="1">
              <a:spcBef>
                <a:spcPct val="0"/>
              </a:spcBef>
              <a:buFontTx/>
              <a:buNone/>
            </a:pPr>
            <a:r>
              <a:rPr lang="zh-CN" altLang="en-US" sz="2800" b="1" u="sng" dirty="0">
                <a:solidFill>
                  <a:srgbClr val="00B050"/>
                </a:solidFill>
              </a:rPr>
              <a:t>引申问题</a:t>
            </a:r>
            <a:br>
              <a:rPr lang="zh-CN" altLang="en-US" sz="2400" b="1" u="sng" dirty="0">
                <a:solidFill>
                  <a:srgbClr val="990000"/>
                </a:solidFill>
              </a:rPr>
            </a:br>
            <a:endParaRPr lang="zh-CN" altLang="en-US" sz="2000" b="1" dirty="0"/>
          </a:p>
        </p:txBody>
      </p:sp>
      <p:sp>
        <p:nvSpPr>
          <p:cNvPr id="3" name="文本框 2">
            <a:extLst>
              <a:ext uri="{FF2B5EF4-FFF2-40B4-BE49-F238E27FC236}">
                <a16:creationId xmlns:a16="http://schemas.microsoft.com/office/drawing/2014/main" id="{1909CBCD-42BE-0151-6474-F743715237FF}"/>
              </a:ext>
            </a:extLst>
          </p:cNvPr>
          <p:cNvSpPr txBox="1"/>
          <p:nvPr/>
        </p:nvSpPr>
        <p:spPr>
          <a:xfrm>
            <a:off x="2286000" y="-17267460"/>
            <a:ext cx="4572000" cy="2554545"/>
          </a:xfrm>
          <a:prstGeom prst="rect">
            <a:avLst/>
          </a:prstGeom>
          <a:noFill/>
        </p:spPr>
        <p:txBody>
          <a:bodyPr wrap="square">
            <a:spAutoFit/>
          </a:bodyPr>
          <a:lstStyle/>
          <a:p>
            <a:r>
              <a:rPr lang="zh-CN" altLang="en-US" sz="1000" dirty="0"/>
              <a:t>函数调用和中断嵌套时，栈会自动增长以存储额外的数据。</a:t>
            </a:r>
          </a:p>
          <a:p>
            <a:endParaRPr lang="zh-CN" altLang="en-US" sz="1000" dirty="0"/>
          </a:p>
          <a:p>
            <a:r>
              <a:rPr lang="zh-CN" altLang="en-US" sz="1000" dirty="0"/>
              <a:t>在函数调用时，函数调用栈会压入函数参数、返回地址和局部变量等数据，然后调用函数体，直到函数完成并返回到调用点，栈会弹出函数数据，恢复函数调用前的状态。</a:t>
            </a:r>
          </a:p>
          <a:p>
            <a:endParaRPr lang="zh-CN" altLang="en-US" sz="1000" dirty="0"/>
          </a:p>
          <a:p>
            <a:r>
              <a:rPr lang="zh-CN" altLang="en-US" sz="1000" dirty="0"/>
              <a:t>在中断嵌套时，当一个中断服务程序被处理时，操作系统会为其分配一个专门的栈（即中断服务程序栈）并保存被打断进程</a:t>
            </a:r>
            <a:r>
              <a:rPr lang="en-US" altLang="zh-CN" sz="1000" dirty="0"/>
              <a:t>/</a:t>
            </a:r>
            <a:r>
              <a:rPr lang="zh-CN" altLang="en-US" sz="1000" dirty="0"/>
              <a:t>线程的现场信息。当多个中断服务程序同时请求系统服务时，处理器将按照中断的优先级顺序处理这些中断，并为每个中断分配一个相应的中断服务程序栈。当处理完一个中断时，处理器会从相应的中断服务程序栈中弹出相应的数据，恢复原来的中断请求。</a:t>
            </a:r>
          </a:p>
          <a:p>
            <a:endParaRPr lang="zh-CN" altLang="en-US" sz="1000" dirty="0"/>
          </a:p>
          <a:p>
            <a:r>
              <a:rPr lang="zh-CN" altLang="en-US" sz="1000" dirty="0"/>
              <a:t>在这些情况下，操作系统或者处理器通常会动态分配栈空间，并在栈需要增长时动态扩展栈的大小，以保证栈不会溢出，并且能够保存足够的数据。当栈空间不足时，就会触发栈溢出错误，这时操作系统通常会暂停程序的执行并终止其进程，以避免因栈溢出导致的数据损坏和安全漏洞的产生。</a:t>
            </a:r>
          </a:p>
        </p:txBody>
      </p:sp>
      <p:sp>
        <p:nvSpPr>
          <p:cNvPr id="7" name="文本框 6">
            <a:extLst>
              <a:ext uri="{FF2B5EF4-FFF2-40B4-BE49-F238E27FC236}">
                <a16:creationId xmlns:a16="http://schemas.microsoft.com/office/drawing/2014/main" id="{E710DD36-3DB1-6FE3-DF6A-BCCF7ED3F2A6}"/>
              </a:ext>
            </a:extLst>
          </p:cNvPr>
          <p:cNvSpPr txBox="1"/>
          <p:nvPr/>
        </p:nvSpPr>
        <p:spPr>
          <a:xfrm>
            <a:off x="2051720" y="1733551"/>
            <a:ext cx="3504257" cy="4524315"/>
          </a:xfrm>
          <a:prstGeom prst="rect">
            <a:avLst/>
          </a:prstGeom>
          <a:noFill/>
        </p:spPr>
        <p:txBody>
          <a:bodyPr wrap="square" rtlCol="0">
            <a:spAutoFit/>
          </a:bodyPr>
          <a:lstStyle/>
          <a:p>
            <a:r>
              <a:rPr lang="zh-CN" altLang="en-US" sz="1200" b="1" i="1" dirty="0">
                <a:latin typeface="Arial Black" panose="020B0A04020102020204" pitchFamily="34" charset="0"/>
              </a:rPr>
              <a:t>函数调用和中断嵌套时，栈会自动增长以存储额外的数据。</a:t>
            </a:r>
          </a:p>
          <a:p>
            <a:endParaRPr lang="zh-CN" altLang="en-US" sz="1200" b="1" i="1" dirty="0">
              <a:latin typeface="Arial Black" panose="020B0A04020102020204" pitchFamily="34" charset="0"/>
            </a:endParaRPr>
          </a:p>
          <a:p>
            <a:r>
              <a:rPr lang="zh-CN" altLang="en-US" sz="1200" b="1" i="1" dirty="0">
                <a:latin typeface="Arial Black" panose="020B0A04020102020204" pitchFamily="34" charset="0"/>
              </a:rPr>
              <a:t>在函数调用时，函数调用栈会压入函数参数、返回地址和局部变量等数据，然后调用函数体，直到函数完成并返回到调用点，栈会弹出函数数据，恢复函数调用前的状态。</a:t>
            </a:r>
          </a:p>
          <a:p>
            <a:endParaRPr lang="zh-CN" altLang="en-US" sz="1200" b="1" i="1" dirty="0">
              <a:latin typeface="Arial Black" panose="020B0A04020102020204" pitchFamily="34" charset="0"/>
            </a:endParaRPr>
          </a:p>
          <a:p>
            <a:r>
              <a:rPr lang="zh-CN" altLang="en-US" sz="1200" b="1" i="1" dirty="0">
                <a:latin typeface="Arial Black" panose="020B0A04020102020204" pitchFamily="34" charset="0"/>
              </a:rPr>
              <a:t>在中断嵌套时，当一个中断服务程序被处理时，操作系统会为其分配一个专门的栈（即中断服务程序栈）并保存被打断进程</a:t>
            </a:r>
            <a:r>
              <a:rPr lang="en-US" altLang="zh-CN" sz="1200" b="1" i="1" dirty="0">
                <a:latin typeface="Arial Black" panose="020B0A04020102020204" pitchFamily="34" charset="0"/>
              </a:rPr>
              <a:t>/</a:t>
            </a:r>
            <a:r>
              <a:rPr lang="zh-CN" altLang="en-US" sz="1200" b="1" i="1" dirty="0">
                <a:latin typeface="Arial Black" panose="020B0A04020102020204" pitchFamily="34" charset="0"/>
              </a:rPr>
              <a:t>线程的现场信息。当多个中断服务程序同时请求系统服务时，处理器将按照中断的优先级顺序处理这些中断，并为每个中断分配一个相应的中断服务程序栈。当处理完一个中断时，处理器会从相应的中断服务程序栈中弹出相应的数据，恢复原来的中断请求。</a:t>
            </a:r>
          </a:p>
          <a:p>
            <a:endParaRPr lang="zh-CN" altLang="en-US" sz="1200" b="1" i="1" dirty="0">
              <a:latin typeface="Arial Black" panose="020B0A04020102020204" pitchFamily="34" charset="0"/>
            </a:endParaRPr>
          </a:p>
          <a:p>
            <a:r>
              <a:rPr lang="zh-CN" altLang="en-US" sz="1200" b="1" i="1" dirty="0">
                <a:latin typeface="Arial Black" panose="020B0A04020102020204" pitchFamily="34" charset="0"/>
              </a:rPr>
              <a:t>在这些情况下，操作系统或者处理器通常会动态分配栈空间，并在栈需要增长时动态扩展栈的大小，以保证栈不会溢出，并且能够保存足够的数据。当栈空间不足时，就会触发栈溢出错误，这时操作系统通常会暂停程序的执行并终止其进程，以避免因栈溢出导致的数据损坏和安全漏洞的产生。</a:t>
            </a: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38"/>
          <p:cNvGraphicFramePr>
            <a:graphicFrameLocks noGrp="1" noChangeAspect="1"/>
          </p:cNvGraphicFramePr>
          <p:nvPr>
            <p:ph sz="half" idx="2"/>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name="剪辑" r:id="rId4" imgW="2166620" imgH="2287270" progId="MS_ClipArt_Gallery.2">
                  <p:embed/>
                </p:oleObj>
              </mc:Choice>
              <mc:Fallback>
                <p:oleObj name="剪辑" r:id="rId4" imgW="2166620" imgH="2287270" progId="MS_ClipArt_Gallery.2">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文本框 1"/>
          <p:cNvSpPr txBox="1">
            <a:spLocks noChangeArrowheads="1"/>
          </p:cNvSpPr>
          <p:nvPr/>
        </p:nvSpPr>
        <p:spPr bwMode="auto">
          <a:xfrm>
            <a:off x="919163" y="908050"/>
            <a:ext cx="7900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rgbClr val="FF3300"/>
                </a:solidFill>
                <a:latin typeface="+mj-lt"/>
                <a:ea typeface="华文行楷" panose="02010800040101010101" pitchFamily="2" charset="-122"/>
              </a:rPr>
              <a:t>Windows</a:t>
            </a:r>
            <a:r>
              <a:rPr lang="zh-CN" altLang="en-US" sz="2400" dirty="0">
                <a:solidFill>
                  <a:srgbClr val="FF3300"/>
                </a:solidFill>
                <a:latin typeface="+mj-lt"/>
                <a:ea typeface="华文行楷" panose="02010800040101010101" pitchFamily="2" charset="-122"/>
              </a:rPr>
              <a:t>是非实时操作系统，可以改造吗？</a:t>
            </a:r>
          </a:p>
        </p:txBody>
      </p:sp>
      <p:sp>
        <p:nvSpPr>
          <p:cNvPr id="100356" name="Rectangle 2"/>
          <p:cNvSpPr txBox="1">
            <a:spLocks noChangeArrowheads="1"/>
          </p:cNvSpPr>
          <p:nvPr/>
        </p:nvSpPr>
        <p:spPr bwMode="auto">
          <a:xfrm>
            <a:off x="533400" y="4572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endParaRPr lang="en-US" altLang="zh-CN" sz="2400" b="1" u="sng">
              <a:solidFill>
                <a:srgbClr val="990000"/>
              </a:solidFill>
            </a:endParaRPr>
          </a:p>
          <a:p>
            <a:pPr algn="ctr" eaLnBrk="1" hangingPunct="1">
              <a:spcBef>
                <a:spcPct val="0"/>
              </a:spcBef>
              <a:buFontTx/>
              <a:buNone/>
            </a:pPr>
            <a:r>
              <a:rPr lang="zh-CN" altLang="en-US" sz="2400" b="1" u="sng">
                <a:solidFill>
                  <a:srgbClr val="990000"/>
                </a:solidFill>
              </a:rPr>
              <a:t>引申问题</a:t>
            </a:r>
            <a:br>
              <a:rPr lang="zh-CN" altLang="en-US" sz="2400" b="1" u="sng">
                <a:solidFill>
                  <a:srgbClr val="990000"/>
                </a:solidFill>
              </a:rPr>
            </a:br>
            <a:endParaRPr lang="zh-CN" altLang="en-US" sz="2000" b="1"/>
          </a:p>
        </p:txBody>
      </p:sp>
      <p:pic>
        <p:nvPicPr>
          <p:cNvPr id="100357" name="Picture 2" descr="RTX-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341438"/>
            <a:ext cx="6769100"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919163" y="4724400"/>
          <a:ext cx="6892925" cy="2070101"/>
        </p:xfrm>
        <a:graphic>
          <a:graphicData uri="http://schemas.openxmlformats.org/drawingml/2006/table">
            <a:tbl>
              <a:tblPr/>
              <a:tblGrid>
                <a:gridCol w="6892925">
                  <a:extLst>
                    <a:ext uri="{9D8B030D-6E8A-4147-A177-3AD203B41FA5}">
                      <a16:colId xmlns:a16="http://schemas.microsoft.com/office/drawing/2014/main" val="20000"/>
                    </a:ext>
                  </a:extLst>
                </a:gridCol>
              </a:tblGrid>
              <a:tr h="576581">
                <a:tc>
                  <a:txBody>
                    <a:bodyPr/>
                    <a:lstStyle/>
                    <a:p>
                      <a:pPr algn="l"/>
                      <a:r>
                        <a:rPr lang="zh-CN" altLang="en-US" sz="1400" dirty="0">
                          <a:effectLst/>
                          <a:latin typeface="Arial" panose="020B0604020202020204"/>
                        </a:rPr>
                        <a:t>由于</a:t>
                      </a:r>
                      <a:r>
                        <a:rPr lang="en-US" altLang="zh-CN" sz="1400" dirty="0">
                          <a:effectLst/>
                          <a:latin typeface="Arial" panose="020B0604020202020204"/>
                        </a:rPr>
                        <a:t>RTX</a:t>
                      </a:r>
                      <a:r>
                        <a:rPr lang="zh-CN" altLang="en-US" sz="1400" dirty="0">
                          <a:effectLst/>
                          <a:latin typeface="Arial" panose="020B0604020202020204"/>
                        </a:rPr>
                        <a:t>是基于</a:t>
                      </a:r>
                      <a:r>
                        <a:rPr lang="en-US" altLang="zh-CN" sz="1400" dirty="0">
                          <a:effectLst/>
                          <a:latin typeface="Arial" panose="020B0604020202020204"/>
                        </a:rPr>
                        <a:t>Windows</a:t>
                      </a:r>
                      <a:r>
                        <a:rPr lang="zh-CN" altLang="en-US" sz="1400" dirty="0">
                          <a:effectLst/>
                          <a:latin typeface="Arial" panose="020B0604020202020204"/>
                        </a:rPr>
                        <a:t>的实时子系统，因此最适合应用在既要求图形等</a:t>
                      </a:r>
                      <a:r>
                        <a:rPr lang="en-US" altLang="zh-CN" sz="1400" dirty="0">
                          <a:effectLst/>
                          <a:latin typeface="Arial" panose="020B0604020202020204"/>
                        </a:rPr>
                        <a:t>Windows</a:t>
                      </a:r>
                      <a:r>
                        <a:rPr lang="zh-CN" altLang="en-US" sz="1400" dirty="0">
                          <a:effectLst/>
                          <a:latin typeface="Arial" panose="020B0604020202020204"/>
                        </a:rPr>
                        <a:t>高级任务，又需要实时任务的场合，如下面的领域：</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3360">
                <a:tc>
                  <a:txBody>
                    <a:bodyPr/>
                    <a:lstStyle/>
                    <a:p>
                      <a:pPr algn="l"/>
                      <a:r>
                        <a:rPr lang="zh-CN" altLang="en-US" sz="1400" dirty="0">
                          <a:effectLst/>
                          <a:latin typeface="Arial" panose="020B0604020202020204"/>
                        </a:rPr>
                        <a:t>● 复杂测控系统</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3360">
                <a:tc>
                  <a:txBody>
                    <a:bodyPr/>
                    <a:lstStyle/>
                    <a:p>
                      <a:pPr algn="l"/>
                      <a:r>
                        <a:rPr lang="zh-CN" altLang="en-US" sz="1400" dirty="0">
                          <a:effectLst/>
                          <a:latin typeface="Arial" panose="020B0604020202020204"/>
                        </a:rPr>
                        <a:t>● 基于</a:t>
                      </a:r>
                      <a:r>
                        <a:rPr lang="en-US" altLang="zh-CN" sz="1400" dirty="0">
                          <a:effectLst/>
                          <a:latin typeface="Arial" panose="020B0604020202020204"/>
                        </a:rPr>
                        <a:t>PC</a:t>
                      </a:r>
                      <a:r>
                        <a:rPr lang="zh-CN" altLang="en-US" sz="1400" dirty="0">
                          <a:effectLst/>
                          <a:latin typeface="Arial" panose="020B0604020202020204"/>
                        </a:rPr>
                        <a:t>的控制软件</a:t>
                      </a:r>
                      <a:r>
                        <a:rPr lang="en-US" altLang="zh-CN" sz="1400" dirty="0">
                          <a:effectLst/>
                          <a:latin typeface="Arial" panose="020B0604020202020204"/>
                        </a:rPr>
                        <a:t>/</a:t>
                      </a:r>
                      <a:r>
                        <a:rPr lang="zh-CN" altLang="en-US" sz="1400" dirty="0">
                          <a:effectLst/>
                          <a:latin typeface="Arial" panose="020B0604020202020204"/>
                        </a:rPr>
                        <a:t>设备</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3360">
                <a:tc>
                  <a:txBody>
                    <a:bodyPr/>
                    <a:lstStyle/>
                    <a:p>
                      <a:pPr algn="l"/>
                      <a:r>
                        <a:rPr lang="zh-CN" altLang="en-US" sz="1400">
                          <a:effectLst/>
                          <a:latin typeface="Arial" panose="020B0604020202020204"/>
                        </a:rPr>
                        <a:t>● 分布式实时仿真</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3360">
                <a:tc>
                  <a:txBody>
                    <a:bodyPr/>
                    <a:lstStyle/>
                    <a:p>
                      <a:pPr algn="l"/>
                      <a:r>
                        <a:rPr lang="zh-CN" altLang="en-US" sz="1400">
                          <a:effectLst/>
                          <a:latin typeface="Arial" panose="020B0604020202020204"/>
                        </a:rPr>
                        <a:t>● 工业生产自动化</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3360">
                <a:tc>
                  <a:txBody>
                    <a:bodyPr/>
                    <a:lstStyle/>
                    <a:p>
                      <a:pPr algn="l"/>
                      <a:r>
                        <a:rPr lang="zh-CN" altLang="en-US" sz="1400">
                          <a:effectLst/>
                          <a:latin typeface="Arial" panose="020B0604020202020204"/>
                        </a:rPr>
                        <a:t>● 运动控制、机器人和数控设备</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13360">
                <a:tc>
                  <a:txBody>
                    <a:bodyPr/>
                    <a:lstStyle/>
                    <a:p>
                      <a:pPr algn="l"/>
                      <a:r>
                        <a:rPr lang="zh-CN" altLang="en-US" sz="1400">
                          <a:effectLst/>
                          <a:latin typeface="Arial" panose="020B0604020202020204"/>
                        </a:rPr>
                        <a:t>● 实时数据采集、测量</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13360">
                <a:tc>
                  <a:txBody>
                    <a:bodyPr/>
                    <a:lstStyle/>
                    <a:p>
                      <a:pPr algn="l"/>
                      <a:r>
                        <a:rPr lang="zh-CN" altLang="en-US" sz="1400" dirty="0">
                          <a:effectLst/>
                          <a:latin typeface="Arial" panose="020B0604020202020204"/>
                        </a:rPr>
                        <a:t>● 医疗仪器、设备</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38"/>
          <p:cNvGraphicFramePr>
            <a:graphicFrameLocks noGrp="1" noChangeAspect="1"/>
          </p:cNvGraphicFramePr>
          <p:nvPr>
            <p:ph sz="half" idx="2"/>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name="剪辑" r:id="rId4" imgW="2166620" imgH="2287270" progId="MS_ClipArt_Gallery.2">
                  <p:embed/>
                </p:oleObj>
              </mc:Choice>
              <mc:Fallback>
                <p:oleObj name="剪辑" r:id="rId4" imgW="2166620" imgH="2287270" progId="MS_ClipArt_Gallery.2">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文本框 1"/>
          <p:cNvSpPr txBox="1">
            <a:spLocks noChangeArrowheads="1"/>
          </p:cNvSpPr>
          <p:nvPr/>
        </p:nvSpPr>
        <p:spPr bwMode="auto">
          <a:xfrm>
            <a:off x="919163" y="908050"/>
            <a:ext cx="7900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rgbClr val="FF3300"/>
                </a:solidFill>
                <a:latin typeface="+mj-lt"/>
                <a:ea typeface="华文行楷" panose="02010800040101010101" pitchFamily="2" charset="-122"/>
              </a:rPr>
              <a:t>Windows</a:t>
            </a:r>
            <a:r>
              <a:rPr lang="zh-CN" altLang="en-US" sz="2400" dirty="0">
                <a:solidFill>
                  <a:srgbClr val="FF3300"/>
                </a:solidFill>
                <a:latin typeface="+mj-lt"/>
                <a:ea typeface="华文行楷" panose="02010800040101010101" pitchFamily="2" charset="-122"/>
              </a:rPr>
              <a:t>是非实时操作系统，可以改造吗？</a:t>
            </a:r>
          </a:p>
        </p:txBody>
      </p:sp>
      <p:sp>
        <p:nvSpPr>
          <p:cNvPr id="102404" name="Rectangle 2"/>
          <p:cNvSpPr txBox="1">
            <a:spLocks noChangeArrowheads="1"/>
          </p:cNvSpPr>
          <p:nvPr/>
        </p:nvSpPr>
        <p:spPr bwMode="auto">
          <a:xfrm>
            <a:off x="533400" y="4572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endParaRPr lang="en-US" altLang="zh-CN" sz="2400" b="1" u="sng">
              <a:solidFill>
                <a:srgbClr val="990000"/>
              </a:solidFill>
            </a:endParaRPr>
          </a:p>
          <a:p>
            <a:pPr algn="ctr" eaLnBrk="1" hangingPunct="1">
              <a:spcBef>
                <a:spcPct val="0"/>
              </a:spcBef>
              <a:buFontTx/>
              <a:buNone/>
            </a:pPr>
            <a:r>
              <a:rPr lang="zh-CN" altLang="en-US" sz="2400" b="1" u="sng">
                <a:solidFill>
                  <a:srgbClr val="990000"/>
                </a:solidFill>
              </a:rPr>
              <a:t>引申问题</a:t>
            </a:r>
            <a:br>
              <a:rPr lang="zh-CN" altLang="en-US" sz="2400" b="1" u="sng">
                <a:solidFill>
                  <a:srgbClr val="990000"/>
                </a:solidFill>
              </a:rPr>
            </a:br>
            <a:endParaRPr lang="zh-CN" altLang="en-US" sz="2000" b="1"/>
          </a:p>
        </p:txBody>
      </p:sp>
      <p:sp>
        <p:nvSpPr>
          <p:cNvPr id="102405" name="矩形 2"/>
          <p:cNvSpPr>
            <a:spLocks noChangeArrowheads="1"/>
          </p:cNvSpPr>
          <p:nvPr/>
        </p:nvSpPr>
        <p:spPr bwMode="auto">
          <a:xfrm>
            <a:off x="1042988" y="1628775"/>
            <a:ext cx="76327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800" b="1" dirty="0" err="1">
                <a:solidFill>
                  <a:schemeClr val="tx2"/>
                </a:solidFill>
              </a:rPr>
              <a:t>VxWin</a:t>
            </a:r>
            <a:r>
              <a:rPr lang="zh-CN" altLang="en-US" sz="1800" dirty="0">
                <a:solidFill>
                  <a:schemeClr val="tx2"/>
                </a:solidFill>
              </a:rPr>
              <a:t>提供在</a:t>
            </a:r>
            <a:r>
              <a:rPr lang="en-US" altLang="zh-CN" sz="1800" dirty="0" err="1">
                <a:solidFill>
                  <a:schemeClr val="tx2"/>
                </a:solidFill>
              </a:rPr>
              <a:t>VxWorks</a:t>
            </a:r>
            <a:r>
              <a:rPr lang="zh-CN" altLang="en-US" sz="1800" dirty="0">
                <a:solidFill>
                  <a:schemeClr val="tx2"/>
                </a:solidFill>
              </a:rPr>
              <a:t>系统上支持</a:t>
            </a:r>
            <a:r>
              <a:rPr lang="en-US" altLang="zh-CN" sz="1800" dirty="0">
                <a:solidFill>
                  <a:schemeClr val="tx2"/>
                </a:solidFill>
              </a:rPr>
              <a:t>Windows</a:t>
            </a:r>
            <a:r>
              <a:rPr lang="zh-CN" altLang="en-US" sz="1800" dirty="0">
                <a:solidFill>
                  <a:schemeClr val="tx2"/>
                </a:solidFill>
              </a:rPr>
              <a:t>功能，</a:t>
            </a:r>
            <a:r>
              <a:rPr lang="en-US" altLang="zh-CN" sz="1800" dirty="0" err="1">
                <a:solidFill>
                  <a:schemeClr val="tx2"/>
                </a:solidFill>
              </a:rPr>
              <a:t>VxWin</a:t>
            </a:r>
            <a:r>
              <a:rPr lang="zh-CN" altLang="en-US" sz="1800" dirty="0">
                <a:solidFill>
                  <a:schemeClr val="tx2"/>
                </a:solidFill>
              </a:rPr>
              <a:t>来自德国</a:t>
            </a:r>
            <a:r>
              <a:rPr lang="en-US" altLang="zh-CN" sz="1800" dirty="0">
                <a:solidFill>
                  <a:schemeClr val="tx2"/>
                </a:solidFill>
              </a:rPr>
              <a:t>KUKA</a:t>
            </a:r>
            <a:r>
              <a:rPr lang="zh-CN" altLang="en-US" sz="1800" dirty="0">
                <a:solidFill>
                  <a:schemeClr val="tx2"/>
                </a:solidFill>
              </a:rPr>
              <a:t>控制股份有限公司</a:t>
            </a:r>
            <a:r>
              <a:rPr lang="en-US" altLang="zh-CN" sz="1800" dirty="0">
                <a:solidFill>
                  <a:schemeClr val="tx2"/>
                </a:solidFill>
              </a:rPr>
              <a:t>(</a:t>
            </a:r>
            <a:r>
              <a:rPr lang="zh-CN" altLang="en-US" sz="1800" dirty="0">
                <a:solidFill>
                  <a:schemeClr val="tx2"/>
                </a:solidFill>
              </a:rPr>
              <a:t>简称</a:t>
            </a:r>
            <a:r>
              <a:rPr lang="en-US" altLang="zh-CN" sz="1800" dirty="0">
                <a:solidFill>
                  <a:schemeClr val="tx2"/>
                </a:solidFill>
              </a:rPr>
              <a:t>KUKA Controls)</a:t>
            </a:r>
            <a:r>
              <a:rPr lang="zh-CN" altLang="en-US" sz="1800" dirty="0">
                <a:solidFill>
                  <a:schemeClr val="tx2"/>
                </a:solidFill>
              </a:rPr>
              <a:t>，</a:t>
            </a:r>
            <a:r>
              <a:rPr lang="en-US" altLang="zh-CN" sz="1800" dirty="0" err="1">
                <a:solidFill>
                  <a:schemeClr val="tx2"/>
                </a:solidFill>
              </a:rPr>
              <a:t>VxWin</a:t>
            </a:r>
            <a:r>
              <a:rPr lang="zh-CN" altLang="en-US" sz="1800" dirty="0">
                <a:solidFill>
                  <a:schemeClr val="tx2"/>
                </a:solidFill>
              </a:rPr>
              <a:t>利用</a:t>
            </a:r>
            <a:r>
              <a:rPr lang="en-US" altLang="zh-CN" sz="1800" dirty="0">
                <a:solidFill>
                  <a:schemeClr val="tx2"/>
                </a:solidFill>
              </a:rPr>
              <a:t>Windows XP Embedded </a:t>
            </a:r>
            <a:r>
              <a:rPr lang="zh-CN" altLang="en-US" sz="1800" dirty="0">
                <a:solidFill>
                  <a:schemeClr val="tx2"/>
                </a:solidFill>
              </a:rPr>
              <a:t>扩充了</a:t>
            </a:r>
            <a:r>
              <a:rPr lang="en-US" altLang="zh-CN" sz="1800" dirty="0" err="1">
                <a:solidFill>
                  <a:schemeClr val="tx2"/>
                </a:solidFill>
              </a:rPr>
              <a:t>VxWorks</a:t>
            </a:r>
            <a:r>
              <a:rPr lang="zh-CN" altLang="en-US" sz="1800" dirty="0">
                <a:solidFill>
                  <a:schemeClr val="tx2"/>
                </a:solidFill>
              </a:rPr>
              <a:t>功能，允许它们同时驻留在单一的</a:t>
            </a:r>
            <a:r>
              <a:rPr lang="en-US" altLang="zh-CN" sz="1800" dirty="0">
                <a:solidFill>
                  <a:schemeClr val="tx2"/>
                </a:solidFill>
              </a:rPr>
              <a:t>Intel Pentium CPU</a:t>
            </a:r>
            <a:r>
              <a:rPr lang="zh-CN" altLang="en-US" sz="1800" dirty="0">
                <a:solidFill>
                  <a:schemeClr val="tx2"/>
                </a:solidFill>
              </a:rPr>
              <a:t>中运行。</a:t>
            </a:r>
            <a:endParaRPr lang="en-US" altLang="zh-CN" sz="1800" dirty="0">
              <a:solidFill>
                <a:schemeClr val="tx2"/>
              </a:solidFill>
            </a:endParaRPr>
          </a:p>
          <a:p>
            <a:pPr eaLnBrk="1" hangingPunct="1">
              <a:spcBef>
                <a:spcPct val="0"/>
              </a:spcBef>
            </a:pPr>
            <a:r>
              <a:rPr lang="en-US" altLang="zh-CN" sz="1800" dirty="0" err="1">
                <a:solidFill>
                  <a:schemeClr val="tx2"/>
                </a:solidFill>
              </a:rPr>
              <a:t>VxWin</a:t>
            </a:r>
            <a:r>
              <a:rPr lang="zh-CN" altLang="en-US" sz="1800" dirty="0">
                <a:solidFill>
                  <a:schemeClr val="tx2"/>
                </a:solidFill>
              </a:rPr>
              <a:t>将</a:t>
            </a:r>
            <a:r>
              <a:rPr lang="en-US" altLang="zh-CN" sz="1800" b="1" dirty="0" err="1">
                <a:solidFill>
                  <a:schemeClr val="tx2"/>
                </a:solidFill>
              </a:rPr>
              <a:t>VxWorks</a:t>
            </a:r>
            <a:r>
              <a:rPr lang="en-US" altLang="zh-CN" sz="1800" dirty="0">
                <a:solidFill>
                  <a:schemeClr val="tx2"/>
                </a:solidFill>
              </a:rPr>
              <a:t> </a:t>
            </a:r>
            <a:r>
              <a:rPr lang="zh-CN" altLang="en-US" sz="1800" dirty="0">
                <a:solidFill>
                  <a:schemeClr val="tx2"/>
                </a:solidFill>
              </a:rPr>
              <a:t>实时操作系统植入普通的</a:t>
            </a:r>
            <a:r>
              <a:rPr lang="en-US" altLang="zh-CN" sz="1800" dirty="0">
                <a:solidFill>
                  <a:schemeClr val="tx2"/>
                </a:solidFill>
              </a:rPr>
              <a:t>MS Windows </a:t>
            </a:r>
            <a:r>
              <a:rPr lang="zh-CN" altLang="en-US" sz="1800" dirty="0">
                <a:solidFill>
                  <a:schemeClr val="tx2"/>
                </a:solidFill>
              </a:rPr>
              <a:t>中，使之同时具备</a:t>
            </a:r>
            <a:r>
              <a:rPr lang="en-US" altLang="zh-CN" sz="1800" dirty="0">
                <a:solidFill>
                  <a:srgbClr val="00B050"/>
                </a:solidFill>
              </a:rPr>
              <a:t>Windows</a:t>
            </a:r>
            <a:r>
              <a:rPr lang="zh-CN" altLang="en-US" sz="1800" dirty="0">
                <a:solidFill>
                  <a:srgbClr val="00B050"/>
                </a:solidFill>
              </a:rPr>
              <a:t>的丰富的功能和</a:t>
            </a:r>
            <a:r>
              <a:rPr lang="en-US" altLang="zh-CN" sz="1800" dirty="0" err="1">
                <a:solidFill>
                  <a:srgbClr val="00B050"/>
                </a:solidFill>
              </a:rPr>
              <a:t>VxWorks</a:t>
            </a:r>
            <a:r>
              <a:rPr lang="zh-CN" altLang="en-US" sz="1800" dirty="0">
                <a:solidFill>
                  <a:srgbClr val="00B050"/>
                </a:solidFill>
              </a:rPr>
              <a:t>优越的实时性和高可靠性</a:t>
            </a:r>
            <a:r>
              <a:rPr lang="zh-CN" altLang="en-US" sz="1800" dirty="0">
                <a:solidFill>
                  <a:schemeClr val="tx2"/>
                </a:solidFill>
              </a:rPr>
              <a:t>，去除了为了运行人机界面</a:t>
            </a:r>
            <a:r>
              <a:rPr lang="en-US" altLang="zh-CN" sz="1800" dirty="0">
                <a:solidFill>
                  <a:schemeClr val="tx2"/>
                </a:solidFill>
              </a:rPr>
              <a:t>HMI</a:t>
            </a:r>
            <a:r>
              <a:rPr lang="zh-CN" altLang="en-US" sz="1800" dirty="0">
                <a:solidFill>
                  <a:schemeClr val="tx2"/>
                </a:solidFill>
              </a:rPr>
              <a:t>所需要的第二个独立</a:t>
            </a:r>
            <a:r>
              <a:rPr lang="en-US" altLang="zh-CN" sz="1800" dirty="0">
                <a:solidFill>
                  <a:schemeClr val="tx2"/>
                </a:solidFill>
              </a:rPr>
              <a:t>CPU</a:t>
            </a:r>
            <a:r>
              <a:rPr lang="zh-CN" altLang="en-US" sz="1800" dirty="0">
                <a:solidFill>
                  <a:schemeClr val="tx2"/>
                </a:solidFill>
              </a:rPr>
              <a:t>系统，</a:t>
            </a:r>
            <a:r>
              <a:rPr lang="en-US" altLang="zh-CN" sz="1800" dirty="0" err="1">
                <a:solidFill>
                  <a:schemeClr val="tx2"/>
                </a:solidFill>
              </a:rPr>
              <a:t>VxWin</a:t>
            </a:r>
            <a:r>
              <a:rPr lang="zh-CN" altLang="en-US" sz="1800" dirty="0">
                <a:solidFill>
                  <a:schemeClr val="tx2"/>
                </a:solidFill>
              </a:rPr>
              <a:t>降低了硬件和软件的开发成本，并且提供了</a:t>
            </a:r>
            <a:r>
              <a:rPr lang="zh-CN" altLang="en-US" sz="1800" b="1" dirty="0">
                <a:solidFill>
                  <a:schemeClr val="tx2"/>
                </a:solidFill>
              </a:rPr>
              <a:t>满足工业标准的解决方案和极高的可靠性能</a:t>
            </a:r>
            <a:r>
              <a:rPr lang="zh-CN" altLang="en-US" sz="1800" dirty="0">
                <a:solidFill>
                  <a:schemeClr val="tx2"/>
                </a:solidFill>
              </a:rPr>
              <a:t>。</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38"/>
          <p:cNvGraphicFramePr>
            <a:graphicFrameLocks noGrp="1" noChangeAspect="1"/>
          </p:cNvGraphicFramePr>
          <p:nvPr>
            <p:ph sz="half" idx="2"/>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name="剪辑" r:id="rId4" imgW="2166620" imgH="2287270" progId="MS_ClipArt_Gallery.2">
                  <p:embed/>
                </p:oleObj>
              </mc:Choice>
              <mc:Fallback>
                <p:oleObj name="剪辑" r:id="rId4" imgW="2166620" imgH="2287270" progId="MS_ClipArt_Gallery.2">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文本框 1"/>
          <p:cNvSpPr txBox="1">
            <a:spLocks noChangeArrowheads="1"/>
          </p:cNvSpPr>
          <p:nvPr/>
        </p:nvSpPr>
        <p:spPr bwMode="auto">
          <a:xfrm>
            <a:off x="919163" y="908050"/>
            <a:ext cx="7900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rgbClr val="FF3300"/>
                </a:solidFill>
                <a:latin typeface="+mj-lt"/>
                <a:ea typeface="华文行楷" panose="02010800040101010101" pitchFamily="2" charset="-122"/>
              </a:rPr>
              <a:t>Windows</a:t>
            </a:r>
            <a:r>
              <a:rPr lang="zh-CN" altLang="en-US" sz="2400" dirty="0">
                <a:solidFill>
                  <a:srgbClr val="FF3300"/>
                </a:solidFill>
                <a:latin typeface="+mj-lt"/>
                <a:ea typeface="华文行楷" panose="02010800040101010101" pitchFamily="2" charset="-122"/>
              </a:rPr>
              <a:t>是非实时操作系统，可以改造吗？</a:t>
            </a:r>
          </a:p>
        </p:txBody>
      </p:sp>
      <p:sp>
        <p:nvSpPr>
          <p:cNvPr id="104452" name="Rectangle 2"/>
          <p:cNvSpPr txBox="1">
            <a:spLocks noChangeArrowheads="1"/>
          </p:cNvSpPr>
          <p:nvPr/>
        </p:nvSpPr>
        <p:spPr bwMode="auto">
          <a:xfrm>
            <a:off x="533400" y="4572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endParaRPr lang="en-US" altLang="zh-CN" sz="2400" b="1" u="sng">
              <a:solidFill>
                <a:srgbClr val="990000"/>
              </a:solidFill>
            </a:endParaRPr>
          </a:p>
          <a:p>
            <a:pPr algn="ctr" eaLnBrk="1" hangingPunct="1">
              <a:spcBef>
                <a:spcPct val="0"/>
              </a:spcBef>
              <a:buFontTx/>
              <a:buNone/>
            </a:pPr>
            <a:r>
              <a:rPr lang="zh-CN" altLang="en-US" sz="2400" b="1" u="sng">
                <a:solidFill>
                  <a:srgbClr val="990000"/>
                </a:solidFill>
              </a:rPr>
              <a:t>引申问题</a:t>
            </a:r>
            <a:br>
              <a:rPr lang="zh-CN" altLang="en-US" sz="2400" b="1" u="sng">
                <a:solidFill>
                  <a:srgbClr val="990000"/>
                </a:solidFill>
              </a:rPr>
            </a:br>
            <a:endParaRPr lang="zh-CN" altLang="en-US" sz="2000" b="1"/>
          </a:p>
        </p:txBody>
      </p:sp>
      <p:graphicFrame>
        <p:nvGraphicFramePr>
          <p:cNvPr id="104453" name="对象 1"/>
          <p:cNvGraphicFramePr>
            <a:graphicFrameLocks noChangeAspect="1"/>
          </p:cNvGraphicFramePr>
          <p:nvPr/>
        </p:nvGraphicFramePr>
        <p:xfrm>
          <a:off x="919163" y="1384300"/>
          <a:ext cx="6840537" cy="5440363"/>
        </p:xfrm>
        <a:graphic>
          <a:graphicData uri="http://schemas.openxmlformats.org/presentationml/2006/ole">
            <mc:AlternateContent xmlns:mc="http://schemas.openxmlformats.org/markup-compatibility/2006">
              <mc:Choice xmlns:v="urn:schemas-microsoft-com:vml" Requires="v">
                <p:oleObj name="Visio" r:id="rId6" imgW="7791450" imgH="7315200" progId="Visio.Drawing.11">
                  <p:embed/>
                </p:oleObj>
              </mc:Choice>
              <mc:Fallback>
                <p:oleObj name="Visio" r:id="rId6" imgW="7791450" imgH="7315200" progId="Visio.Drawing.11">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163" y="1384300"/>
                        <a:ext cx="6840537"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4" name="TextBox 3"/>
          <p:cNvSpPr txBox="1">
            <a:spLocks noChangeArrowheads="1"/>
          </p:cNvSpPr>
          <p:nvPr/>
        </p:nvSpPr>
        <p:spPr bwMode="auto">
          <a:xfrm>
            <a:off x="7667625" y="2133600"/>
            <a:ext cx="12604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dirty="0">
                <a:solidFill>
                  <a:schemeClr val="tx2"/>
                </a:solidFill>
              </a:rPr>
              <a:t>Windows</a:t>
            </a:r>
            <a:r>
              <a:rPr lang="zh-CN" altLang="en-US" sz="1800" dirty="0">
                <a:solidFill>
                  <a:schemeClr val="tx2"/>
                </a:solidFill>
              </a:rPr>
              <a:t>下基于处理器分核的实时系统平台</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068DF4A-41B7-40A7-93E6-D30CFAA38CCA}" type="datetime5">
              <a:rPr lang="zh-CN" altLang="en-US" sz="1400"/>
              <a:t>2023/6/18</a:t>
            </a:fld>
            <a:endParaRPr lang="en-US" altLang="zh-CN" sz="1400"/>
          </a:p>
        </p:txBody>
      </p:sp>
      <p:sp>
        <p:nvSpPr>
          <p:cNvPr id="17411"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42FD0E4-3BA1-42C5-AEDD-1052E26CCA83}" type="slidenum">
              <a:rPr lang="en-US" altLang="zh-CN" sz="1400"/>
              <a:t>8</a:t>
            </a:fld>
            <a:endParaRPr lang="en-US" altLang="zh-CN" sz="1400"/>
          </a:p>
        </p:txBody>
      </p:sp>
      <p:sp>
        <p:nvSpPr>
          <p:cNvPr id="17412" name="Rectangle 2"/>
          <p:cNvSpPr>
            <a:spLocks noGrp="1" noChangeArrowheads="1"/>
          </p:cNvSpPr>
          <p:nvPr>
            <p:ph type="title" idx="4294967295"/>
          </p:nvPr>
        </p:nvSpPr>
        <p:spPr>
          <a:xfrm>
            <a:off x="2914650" y="933450"/>
            <a:ext cx="31242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1.1  </a:t>
            </a:r>
            <a:r>
              <a:rPr lang="zh-CN" altLang="en-US" sz="2000" b="1">
                <a:solidFill>
                  <a:schemeClr val="tx1"/>
                </a:solidFill>
              </a:rPr>
              <a:t>操作系统的概念</a:t>
            </a:r>
          </a:p>
        </p:txBody>
      </p:sp>
      <p:sp>
        <p:nvSpPr>
          <p:cNvPr id="17413" name="Rectangle 3"/>
          <p:cNvSpPr>
            <a:spLocks noGrp="1" noChangeArrowheads="1"/>
          </p:cNvSpPr>
          <p:nvPr>
            <p:ph type="body" idx="4294967295"/>
          </p:nvPr>
        </p:nvSpPr>
        <p:spPr>
          <a:xfrm>
            <a:off x="914400" y="1628775"/>
            <a:ext cx="3429000" cy="533400"/>
          </a:xfrm>
        </p:spPr>
        <p:txBody>
          <a:bodyPr/>
          <a:lstStyle/>
          <a:p>
            <a:pPr algn="just" eaLnBrk="1" hangingPunct="1">
              <a:buFontTx/>
              <a:buNone/>
            </a:pPr>
            <a:r>
              <a:rPr lang="en-US" altLang="zh-CN" sz="2400" b="1">
                <a:solidFill>
                  <a:srgbClr val="990000"/>
                </a:solidFill>
              </a:rPr>
              <a:t>     </a:t>
            </a:r>
            <a:r>
              <a:rPr lang="zh-CN" altLang="en-US" sz="2400" b="1">
                <a:solidFill>
                  <a:srgbClr val="990000"/>
                </a:solidFill>
              </a:rPr>
              <a:t>什么是操作系统？</a:t>
            </a:r>
            <a:r>
              <a:rPr lang="zh-CN" altLang="en-US" sz="2000" b="1"/>
              <a:t>             </a:t>
            </a:r>
            <a:endParaRPr lang="zh-CN" altLang="en-US" sz="2000" b="1">
              <a:solidFill>
                <a:srgbClr val="6600FF"/>
              </a:solidFill>
            </a:endParaRPr>
          </a:p>
        </p:txBody>
      </p:sp>
      <p:sp>
        <p:nvSpPr>
          <p:cNvPr id="8199" name="Rectangle 8"/>
          <p:cNvSpPr>
            <a:spLocks noChangeArrowheads="1"/>
          </p:cNvSpPr>
          <p:nvPr/>
        </p:nvSpPr>
        <p:spPr bwMode="auto">
          <a:xfrm>
            <a:off x="1692275" y="2060575"/>
            <a:ext cx="6551613" cy="3744913"/>
          </a:xfrm>
          <a:prstGeom prst="rect">
            <a:avLst/>
          </a:prstGeom>
          <a:noFill/>
          <a:ln w="9525">
            <a:solidFill>
              <a:srgbClr val="FF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b="1"/>
              <a:t> </a:t>
            </a:r>
            <a:r>
              <a:rPr lang="zh-CN" altLang="en-US" sz="2800" b="1"/>
              <a:t>操作系统的定义：</a:t>
            </a:r>
            <a:br>
              <a:rPr lang="zh-CN" altLang="en-US" sz="2800" b="1"/>
            </a:br>
            <a:r>
              <a:rPr lang="zh-CN" altLang="en-US" sz="2400" b="1">
                <a:solidFill>
                  <a:srgbClr val="006600"/>
                </a:solidFill>
              </a:rPr>
              <a:t>计算机系统中的一个</a:t>
            </a:r>
            <a:r>
              <a:rPr lang="zh-CN" altLang="en-US" sz="2400" b="1">
                <a:solidFill>
                  <a:srgbClr val="CC0000"/>
                </a:solidFill>
              </a:rPr>
              <a:t>系统基础软件</a:t>
            </a:r>
            <a:r>
              <a:rPr lang="zh-CN" altLang="en-US" sz="2400" b="1">
                <a:solidFill>
                  <a:srgbClr val="006600"/>
                </a:solidFill>
              </a:rPr>
              <a:t>，它是这样一些程序模块的集合：它们能有效地</a:t>
            </a:r>
            <a:r>
              <a:rPr lang="zh-CN" altLang="en-US" sz="2400" b="1">
                <a:solidFill>
                  <a:srgbClr val="CC0000"/>
                </a:solidFill>
              </a:rPr>
              <a:t>组织和管理</a:t>
            </a:r>
            <a:r>
              <a:rPr lang="zh-CN" altLang="en-US" sz="2400" b="1">
                <a:solidFill>
                  <a:srgbClr val="006600"/>
                </a:solidFill>
              </a:rPr>
              <a:t>计算机系统中的</a:t>
            </a:r>
            <a:r>
              <a:rPr lang="zh-CN" altLang="en-US" sz="2400" b="1">
                <a:solidFill>
                  <a:srgbClr val="FF0000"/>
                </a:solidFill>
              </a:rPr>
              <a:t>硬件及软件资源</a:t>
            </a:r>
            <a:r>
              <a:rPr lang="zh-CN" altLang="en-US" sz="2400" b="1">
                <a:solidFill>
                  <a:srgbClr val="006600"/>
                </a:solidFill>
              </a:rPr>
              <a:t>，合理地组织计算机工作流程，</a:t>
            </a:r>
            <a:r>
              <a:rPr lang="zh-CN" altLang="en-US" sz="2400" b="1">
                <a:solidFill>
                  <a:srgbClr val="CC0000"/>
                </a:solidFill>
              </a:rPr>
              <a:t>控制程序的执行</a:t>
            </a:r>
            <a:r>
              <a:rPr lang="zh-CN" altLang="en-US" sz="2400" b="1">
                <a:solidFill>
                  <a:srgbClr val="006600"/>
                </a:solidFill>
              </a:rPr>
              <a:t>，并向用户提供各种</a:t>
            </a:r>
            <a:r>
              <a:rPr lang="zh-CN" altLang="en-US" sz="2400" b="1">
                <a:solidFill>
                  <a:srgbClr val="CC0000"/>
                </a:solidFill>
              </a:rPr>
              <a:t>服务功能及相应接口</a:t>
            </a:r>
            <a:r>
              <a:rPr lang="zh-CN" altLang="en-US" sz="2400" b="1">
                <a:solidFill>
                  <a:srgbClr val="006600"/>
                </a:solidFill>
              </a:rPr>
              <a:t>，使用户能够灵活、方便和有效地使用计算机，使整个计算机系统能</a:t>
            </a:r>
            <a:r>
              <a:rPr lang="zh-CN" altLang="en-US" sz="2400" b="1">
                <a:solidFill>
                  <a:srgbClr val="CC0000"/>
                </a:solidFill>
              </a:rPr>
              <a:t>高效地运行</a:t>
            </a:r>
            <a:r>
              <a:rPr lang="zh-CN" altLang="en-US" sz="2400" b="1">
                <a:solidFill>
                  <a:srgbClr val="006600"/>
                </a:solidFill>
              </a:rPr>
              <a:t>。</a:t>
            </a:r>
          </a:p>
          <a:p>
            <a:pPr eaLnBrk="1" hangingPunct="1">
              <a:buFontTx/>
              <a:buNone/>
            </a:pPr>
            <a:endParaRPr lang="zh-CN" altLang="en-US" sz="800" b="1">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199">
                                            <p:bg/>
                                          </p:spTgt>
                                        </p:tgtEl>
                                        <p:attrNameLst>
                                          <p:attrName>style.visibility</p:attrName>
                                        </p:attrNameLst>
                                      </p:cBhvr>
                                      <p:to>
                                        <p:strVal val="visible"/>
                                      </p:to>
                                    </p:set>
                                    <p:animEffect transition="in" filter="wipe(up)">
                                      <p:cBhvr>
                                        <p:cTn id="7" dur="1000"/>
                                        <p:tgtEl>
                                          <p:spTgt spid="819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9">
                                            <p:txEl>
                                              <p:pRg st="0" end="0"/>
                                            </p:txEl>
                                          </p:spTgt>
                                        </p:tgtEl>
                                        <p:attrNameLst>
                                          <p:attrName>style.visibility</p:attrName>
                                        </p:attrNameLst>
                                      </p:cBhvr>
                                      <p:to>
                                        <p:strVal val="visible"/>
                                      </p:to>
                                    </p:set>
                                    <p:animEffect transition="in" filter="wipe(up)">
                                      <p:cBhvr>
                                        <p:cTn id="12" dur="1000"/>
                                        <p:tgtEl>
                                          <p:spTgt spid="81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txBox="1">
            <a:spLocks noGrp="1" noChangeArrowheads="1"/>
          </p:cNvSpPr>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2C1748DF-FF87-49BC-8F19-A7B18B7A6825}" type="datetime5">
              <a:rPr lang="zh-CN" altLang="en-US" sz="1400"/>
              <a:t>2023/6/18</a:t>
            </a:fld>
            <a:endParaRPr lang="en-US" altLang="zh-CN" sz="1400"/>
          </a:p>
        </p:txBody>
      </p:sp>
      <p:sp>
        <p:nvSpPr>
          <p:cNvPr id="19459" name="灯片编号占位符 5"/>
          <p:cNvSpPr txBox="1">
            <a:spLocks noGrp="1" noChangeArrowheads="1"/>
          </p:cNvSpPr>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470310D-AE7C-4A1F-8958-E0D29EBFE9A6}" type="slidenum">
              <a:rPr lang="en-US" altLang="zh-CN" sz="1400"/>
              <a:t>9</a:t>
            </a:fld>
            <a:endParaRPr lang="en-US" altLang="zh-CN" sz="1400"/>
          </a:p>
        </p:txBody>
      </p:sp>
      <p:sp>
        <p:nvSpPr>
          <p:cNvPr id="11269" name="Rectangle 8"/>
          <p:cNvSpPr>
            <a:spLocks noChangeArrowheads="1"/>
          </p:cNvSpPr>
          <p:nvPr/>
        </p:nvSpPr>
        <p:spPr bwMode="auto">
          <a:xfrm>
            <a:off x="735013" y="2136775"/>
            <a:ext cx="82486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76176">
            <a:spAutoFit/>
          </a:bodyPr>
          <a:lstStyle>
            <a:lvl1pPr indent="269875">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b="1" i="1" u="sng" dirty="0">
                <a:ln/>
                <a:solidFill>
                  <a:schemeClr val="tx1"/>
                </a:solidFill>
                <a:effectLst>
                  <a:outerShdw blurRad="38100" dist="19050" dir="2700000" algn="tl" rotWithShape="0">
                    <a:schemeClr val="dk1">
                      <a:alpha val="40000"/>
                    </a:schemeClr>
                  </a:outerShdw>
                </a:effectLst>
              </a:rPr>
              <a:t>UNIX:</a:t>
            </a:r>
            <a:r>
              <a:rPr lang="en-US" altLang="zh-CN" sz="2000" b="1" dirty="0">
                <a:ln/>
                <a:solidFill>
                  <a:schemeClr val="tx1"/>
                </a:solidFill>
                <a:effectLst>
                  <a:outerShdw blurRad="38100" dist="19050" dir="2700000" algn="tl" rotWithShape="0">
                    <a:schemeClr val="dk1">
                      <a:alpha val="40000"/>
                    </a:schemeClr>
                  </a:outerShdw>
                </a:effectLst>
              </a:rPr>
              <a:t>  BSD, SRV4, OSF1, Solaris, IBM-AIX</a:t>
            </a:r>
            <a:r>
              <a:rPr lang="zh-CN" altLang="en-US" sz="2000" b="1" dirty="0">
                <a:ln/>
                <a:solidFill>
                  <a:schemeClr val="tx1"/>
                </a:solidFill>
                <a:effectLst>
                  <a:outerShdw blurRad="38100" dist="19050" dir="2700000" algn="tl" rotWithShape="0">
                    <a:schemeClr val="dk1">
                      <a:alpha val="40000"/>
                    </a:schemeClr>
                  </a:outerShdw>
                </a:effectLst>
              </a:rPr>
              <a:t>，</a:t>
            </a:r>
            <a:r>
              <a:rPr lang="en-US" altLang="zh-CN" sz="2000" b="1" dirty="0">
                <a:ln/>
                <a:solidFill>
                  <a:schemeClr val="tx1"/>
                </a:solidFill>
                <a:effectLst>
                  <a:outerShdw blurRad="38100" dist="19050" dir="2700000" algn="tl" rotWithShape="0">
                    <a:schemeClr val="dk1">
                      <a:alpha val="40000"/>
                    </a:schemeClr>
                  </a:outerShdw>
                </a:effectLst>
              </a:rPr>
              <a:t>Linux</a:t>
            </a:r>
          </a:p>
          <a:p>
            <a:pPr>
              <a:spcBef>
                <a:spcPct val="0"/>
              </a:spcBef>
              <a:buFontTx/>
              <a:buNone/>
            </a:pPr>
            <a:r>
              <a:rPr lang="en-US" altLang="zh-CN" sz="2000" b="1" i="1" u="sng" dirty="0">
                <a:ln/>
                <a:solidFill>
                  <a:schemeClr val="tx1"/>
                </a:solidFill>
                <a:effectLst>
                  <a:outerShdw blurRad="38100" dist="19050" dir="2700000" algn="tl" rotWithShape="0">
                    <a:schemeClr val="dk1">
                      <a:alpha val="40000"/>
                    </a:schemeClr>
                  </a:outerShdw>
                </a:effectLst>
              </a:rPr>
              <a:t>MS OS:</a:t>
            </a:r>
            <a:r>
              <a:rPr lang="en-US" altLang="zh-CN" sz="2000" b="1" dirty="0">
                <a:ln/>
                <a:solidFill>
                  <a:schemeClr val="tx1"/>
                </a:solidFill>
                <a:effectLst>
                  <a:outerShdw blurRad="38100" dist="19050" dir="2700000" algn="tl" rotWithShape="0">
                    <a:schemeClr val="dk1">
                      <a:alpha val="40000"/>
                    </a:schemeClr>
                  </a:outerShdw>
                </a:effectLst>
              </a:rPr>
              <a:t> MS DOS, Windows3.x/95/98/2000/XP</a:t>
            </a:r>
            <a:r>
              <a:rPr lang="zh-CN" altLang="en-US" sz="2000" b="1" dirty="0">
                <a:ln/>
                <a:solidFill>
                  <a:schemeClr val="tx1"/>
                </a:solidFill>
                <a:effectLst>
                  <a:outerShdw blurRad="38100" dist="19050" dir="2700000" algn="tl" rotWithShape="0">
                    <a:schemeClr val="dk1">
                      <a:alpha val="40000"/>
                    </a:schemeClr>
                  </a:outerShdw>
                </a:effectLst>
              </a:rPr>
              <a:t>，</a:t>
            </a:r>
          </a:p>
          <a:p>
            <a:pPr>
              <a:spcBef>
                <a:spcPct val="0"/>
              </a:spcBef>
              <a:buFontTx/>
              <a:buNone/>
            </a:pPr>
            <a:r>
              <a:rPr lang="zh-CN" altLang="en-US" sz="2000" b="1" dirty="0">
                <a:ln/>
                <a:solidFill>
                  <a:schemeClr val="tx1"/>
                </a:solidFill>
                <a:effectLst>
                  <a:outerShdw blurRad="38100" dist="19050" dir="2700000" algn="tl" rotWithShape="0">
                    <a:schemeClr val="dk1">
                      <a:alpha val="40000"/>
                    </a:schemeClr>
                  </a:outerShdw>
                </a:effectLst>
              </a:rPr>
              <a:t>                         </a:t>
            </a:r>
            <a:r>
              <a:rPr lang="en-US" altLang="zh-CN" sz="2000" b="1" dirty="0">
                <a:ln/>
                <a:solidFill>
                  <a:schemeClr val="tx1"/>
                </a:solidFill>
                <a:effectLst>
                  <a:outerShdw blurRad="38100" dist="19050" dir="2700000" algn="tl" rotWithShape="0">
                    <a:schemeClr val="dk1">
                      <a:alpha val="40000"/>
                    </a:schemeClr>
                  </a:outerShdw>
                </a:effectLst>
              </a:rPr>
              <a:t>Windows NT</a:t>
            </a:r>
            <a:r>
              <a:rPr lang="zh-CN" altLang="en-US" sz="2000" b="1" dirty="0">
                <a:ln/>
                <a:solidFill>
                  <a:schemeClr val="tx1"/>
                </a:solidFill>
                <a:effectLst>
                  <a:outerShdw blurRad="38100" dist="19050" dir="2700000" algn="tl" rotWithShape="0">
                    <a:schemeClr val="dk1">
                      <a:alpha val="40000"/>
                    </a:schemeClr>
                  </a:outerShdw>
                </a:effectLst>
              </a:rPr>
              <a:t>，</a:t>
            </a:r>
            <a:r>
              <a:rPr lang="en-US" altLang="zh-CN" sz="2000" b="1" dirty="0">
                <a:ln/>
                <a:solidFill>
                  <a:schemeClr val="tx1"/>
                </a:solidFill>
                <a:effectLst>
                  <a:outerShdw blurRad="38100" dist="19050" dir="2700000" algn="tl" rotWithShape="0">
                    <a:schemeClr val="dk1">
                      <a:alpha val="40000"/>
                    </a:schemeClr>
                  </a:outerShdw>
                </a:effectLst>
              </a:rPr>
              <a:t>win 7-8-10</a:t>
            </a:r>
          </a:p>
          <a:p>
            <a:pPr>
              <a:spcBef>
                <a:spcPct val="0"/>
              </a:spcBef>
              <a:buFontTx/>
              <a:buNone/>
            </a:pPr>
            <a:r>
              <a:rPr lang="en-US" altLang="zh-CN" sz="2000" b="1" dirty="0"/>
              <a:t> </a:t>
            </a:r>
          </a:p>
          <a:p>
            <a:pPr lvl="1">
              <a:spcBef>
                <a:spcPct val="0"/>
              </a:spcBef>
            </a:pPr>
            <a:r>
              <a:rPr lang="zh-CN" altLang="en-US" sz="2000" b="1" i="1" u="sng" dirty="0">
                <a:solidFill>
                  <a:srgbClr val="6600FF"/>
                </a:solidFill>
              </a:rPr>
              <a:t>移动</a:t>
            </a:r>
            <a:r>
              <a:rPr lang="en-US" altLang="zh-CN" sz="2000" b="1" i="1" u="sng" dirty="0">
                <a:solidFill>
                  <a:srgbClr val="6600FF"/>
                </a:solidFill>
              </a:rPr>
              <a:t>OS</a:t>
            </a:r>
            <a:r>
              <a:rPr lang="zh-CN" altLang="en-US" sz="2000" b="1" i="1" u="sng" dirty="0">
                <a:solidFill>
                  <a:srgbClr val="6600FF"/>
                </a:solidFill>
              </a:rPr>
              <a:t>：</a:t>
            </a:r>
            <a:r>
              <a:rPr lang="en-US" altLang="zh-CN" sz="2000" b="1" dirty="0"/>
              <a:t>Android</a:t>
            </a:r>
            <a:r>
              <a:rPr lang="zh-CN" altLang="en-US" sz="2000" b="1" dirty="0"/>
              <a:t>，</a:t>
            </a:r>
            <a:r>
              <a:rPr lang="en-US" altLang="zh-CN" sz="2000" b="1" dirty="0"/>
              <a:t>iOS</a:t>
            </a:r>
            <a:r>
              <a:rPr lang="zh-CN" altLang="en-US" sz="2000" b="1" dirty="0"/>
              <a:t>，</a:t>
            </a:r>
            <a:r>
              <a:rPr lang="zh-CN" altLang="en-US" sz="2000" b="1" dirty="0">
                <a:solidFill>
                  <a:srgbClr val="FF0000"/>
                </a:solidFill>
              </a:rPr>
              <a:t>华为鸿蒙（微内核</a:t>
            </a:r>
            <a:r>
              <a:rPr lang="en-US" altLang="zh-CN" sz="2000" b="1" dirty="0">
                <a:solidFill>
                  <a:srgbClr val="FF0000"/>
                </a:solidFill>
              </a:rPr>
              <a:t>;</a:t>
            </a:r>
            <a:r>
              <a:rPr lang="zh-CN" altLang="en-US" sz="2000" b="1" dirty="0">
                <a:solidFill>
                  <a:srgbClr val="FF0000"/>
                </a:solidFill>
              </a:rPr>
              <a:t>方舟编译器）</a:t>
            </a:r>
            <a:endParaRPr lang="en-US" altLang="zh-CN" sz="2000" b="1" dirty="0"/>
          </a:p>
          <a:p>
            <a:pPr lvl="1">
              <a:spcBef>
                <a:spcPct val="0"/>
              </a:spcBef>
            </a:pPr>
            <a:r>
              <a:rPr lang="zh-CN" altLang="en-US" sz="2000" b="1" dirty="0">
                <a:solidFill>
                  <a:srgbClr val="FF0000"/>
                </a:solidFill>
              </a:rPr>
              <a:t>银河麒麟（</a:t>
            </a:r>
            <a:r>
              <a:rPr lang="en-US" altLang="zh-CN" sz="2000" b="1" dirty="0" err="1">
                <a:solidFill>
                  <a:srgbClr val="FF0000"/>
                </a:solidFill>
              </a:rPr>
              <a:t>Kylin</a:t>
            </a:r>
            <a:r>
              <a:rPr lang="zh-CN" altLang="en-US" sz="2000" b="1" dirty="0">
                <a:solidFill>
                  <a:srgbClr val="FF0000"/>
                </a:solidFill>
              </a:rPr>
              <a:t>）：由国防科技大学开发产业化，</a:t>
            </a:r>
            <a:r>
              <a:rPr lang="zh-CN" altLang="en-US" sz="2000" b="1" dirty="0"/>
              <a:t>基于</a:t>
            </a:r>
            <a:r>
              <a:rPr lang="en-US" altLang="zh-CN" sz="2000" b="1" dirty="0" err="1"/>
              <a:t>linux</a:t>
            </a:r>
            <a:r>
              <a:rPr lang="zh-CN" altLang="en-US" sz="2000" b="1" dirty="0"/>
              <a:t>改造</a:t>
            </a:r>
            <a:endParaRPr lang="en-US" altLang="zh-CN" sz="2000" b="1" dirty="0"/>
          </a:p>
          <a:p>
            <a:pPr lvl="1">
              <a:spcBef>
                <a:spcPct val="0"/>
              </a:spcBef>
            </a:pPr>
            <a:r>
              <a:rPr lang="zh-CN" altLang="en-US" sz="2000" b="1" dirty="0"/>
              <a:t>翼辉</a:t>
            </a:r>
            <a:r>
              <a:rPr lang="en-US" altLang="zh-CN" sz="2000" b="1" dirty="0" err="1"/>
              <a:t>SylixOS</a:t>
            </a:r>
            <a:r>
              <a:rPr lang="en-US" altLang="zh-CN" sz="2000" b="1" dirty="0"/>
              <a:t> </a:t>
            </a:r>
            <a:r>
              <a:rPr lang="zh-CN" altLang="en-US" sz="2000" b="1" dirty="0"/>
              <a:t>实时操作系统，用于嵌入式领域</a:t>
            </a:r>
            <a:r>
              <a:rPr lang="en-US" altLang="zh-CN" sz="2000" b="1" dirty="0"/>
              <a:t>       </a:t>
            </a:r>
          </a:p>
          <a:p>
            <a:pPr lvl="1">
              <a:spcBef>
                <a:spcPct val="0"/>
              </a:spcBef>
            </a:pPr>
            <a:r>
              <a:rPr lang="zh-CN" altLang="en-US" sz="2000" b="1" dirty="0">
                <a:solidFill>
                  <a:srgbClr val="0099FF"/>
                </a:solidFill>
              </a:rPr>
              <a:t>阿里云系列</a:t>
            </a:r>
            <a:r>
              <a:rPr lang="en-US" altLang="zh-CN" sz="2000" b="1" dirty="0">
                <a:solidFill>
                  <a:srgbClr val="0099FF"/>
                </a:solidFill>
              </a:rPr>
              <a:t>OS</a:t>
            </a:r>
            <a:r>
              <a:rPr lang="zh-CN" altLang="en-US" sz="2000" b="1" dirty="0">
                <a:solidFill>
                  <a:srgbClr val="0099FF"/>
                </a:solidFill>
              </a:rPr>
              <a:t>，百度</a:t>
            </a:r>
            <a:r>
              <a:rPr lang="en-US" altLang="zh-CN" sz="2000" b="1" dirty="0" err="1">
                <a:solidFill>
                  <a:srgbClr val="0099FF"/>
                </a:solidFill>
              </a:rPr>
              <a:t>DuerOS</a:t>
            </a:r>
            <a:r>
              <a:rPr lang="zh-CN" altLang="en-US" sz="2000" b="1" dirty="0">
                <a:solidFill>
                  <a:srgbClr val="0099FF"/>
                </a:solidFill>
              </a:rPr>
              <a:t>是</a:t>
            </a:r>
            <a:r>
              <a:rPr lang="en-US" altLang="zh-CN" sz="2000" b="1" dirty="0">
                <a:solidFill>
                  <a:srgbClr val="0099FF"/>
                </a:solidFill>
              </a:rPr>
              <a:t>AI</a:t>
            </a:r>
            <a:r>
              <a:rPr lang="zh-CN" altLang="en-US" sz="2000" b="1" dirty="0">
                <a:solidFill>
                  <a:srgbClr val="0099FF"/>
                </a:solidFill>
              </a:rPr>
              <a:t>操作系统</a:t>
            </a:r>
            <a:endParaRPr lang="en-US" altLang="zh-CN" sz="2000" b="1" dirty="0">
              <a:solidFill>
                <a:srgbClr val="0099FF"/>
              </a:solidFill>
            </a:endParaRPr>
          </a:p>
          <a:p>
            <a:pPr lvl="1">
              <a:spcBef>
                <a:spcPct val="0"/>
              </a:spcBef>
            </a:pPr>
            <a:r>
              <a:rPr lang="zh-CN" altLang="en-US" sz="2000" b="1" dirty="0">
                <a:solidFill>
                  <a:srgbClr val="00B050"/>
                </a:solidFill>
              </a:rPr>
              <a:t>哈工大机器人</a:t>
            </a:r>
            <a:r>
              <a:rPr lang="en-US" altLang="zh-CN" sz="2000" b="1" dirty="0">
                <a:solidFill>
                  <a:srgbClr val="00B050"/>
                </a:solidFill>
              </a:rPr>
              <a:t>-</a:t>
            </a:r>
            <a:r>
              <a:rPr lang="zh-CN" altLang="en-US" sz="2000" b="1" dirty="0">
                <a:solidFill>
                  <a:srgbClr val="00B050"/>
                </a:solidFill>
              </a:rPr>
              <a:t>轩辕</a:t>
            </a:r>
            <a:r>
              <a:rPr lang="en-US" altLang="zh-CN" sz="2000" b="1" dirty="0">
                <a:solidFill>
                  <a:srgbClr val="00B050"/>
                </a:solidFill>
              </a:rPr>
              <a:t>AIRT-ROS</a:t>
            </a:r>
            <a:r>
              <a:rPr lang="zh-CN" altLang="en-US" sz="2000" b="1" dirty="0">
                <a:solidFill>
                  <a:srgbClr val="00B050"/>
                </a:solidFill>
              </a:rPr>
              <a:t>机器人操作系统</a:t>
            </a:r>
            <a:endParaRPr lang="en-US" altLang="zh-CN" sz="2000" b="1" dirty="0">
              <a:solidFill>
                <a:srgbClr val="00B050"/>
              </a:solidFill>
            </a:endParaRPr>
          </a:p>
          <a:p>
            <a:pPr>
              <a:spcBef>
                <a:spcPct val="0"/>
              </a:spcBef>
              <a:buFontTx/>
              <a:buNone/>
            </a:pPr>
            <a:r>
              <a:rPr lang="en-US" altLang="zh-CN" sz="2000" b="1" dirty="0"/>
              <a:t>	</a:t>
            </a:r>
          </a:p>
        </p:txBody>
      </p:sp>
      <p:sp>
        <p:nvSpPr>
          <p:cNvPr id="19461" name="Rectangle 2"/>
          <p:cNvSpPr>
            <a:spLocks noGrp="1" noChangeArrowheads="1"/>
          </p:cNvSpPr>
          <p:nvPr>
            <p:ph type="title" idx="4294967295"/>
          </p:nvPr>
        </p:nvSpPr>
        <p:spPr>
          <a:xfrm>
            <a:off x="2919413" y="476250"/>
            <a:ext cx="3276600" cy="457200"/>
          </a:xfrm>
        </p:spPr>
        <p:txBody>
          <a:bodyPr/>
          <a:lstStyle/>
          <a:p>
            <a:pPr eaLnBrk="1" hangingPunct="1"/>
            <a:r>
              <a:rPr lang="zh-CN" altLang="en-US" sz="2400" b="1" u="sng">
                <a:solidFill>
                  <a:srgbClr val="990000"/>
                </a:solidFill>
              </a:rPr>
              <a:t>第</a:t>
            </a:r>
            <a:r>
              <a:rPr lang="en-US" altLang="zh-CN" sz="2400" b="1" u="sng">
                <a:solidFill>
                  <a:srgbClr val="990000"/>
                </a:solidFill>
              </a:rPr>
              <a:t>1</a:t>
            </a:r>
            <a:r>
              <a:rPr lang="zh-CN" altLang="en-US" sz="2400" b="1" u="sng">
                <a:solidFill>
                  <a:srgbClr val="990000"/>
                </a:solidFill>
              </a:rPr>
              <a:t>章  操作系统概述</a:t>
            </a:r>
            <a:br>
              <a:rPr lang="zh-CN" altLang="en-US" sz="2400" b="1" u="sng">
                <a:solidFill>
                  <a:srgbClr val="990000"/>
                </a:solidFill>
              </a:rPr>
            </a:br>
            <a:r>
              <a:rPr lang="en-US" altLang="zh-CN" sz="2000" b="1">
                <a:solidFill>
                  <a:schemeClr val="tx1"/>
                </a:solidFill>
              </a:rPr>
              <a:t>1.1  </a:t>
            </a:r>
            <a:r>
              <a:rPr lang="zh-CN" altLang="en-US" sz="2000" b="1">
                <a:solidFill>
                  <a:schemeClr val="tx1"/>
                </a:solidFill>
              </a:rPr>
              <a:t>操作系统的概念</a:t>
            </a:r>
          </a:p>
        </p:txBody>
      </p:sp>
      <p:sp>
        <p:nvSpPr>
          <p:cNvPr id="19462" name="Rectangle 3"/>
          <p:cNvSpPr>
            <a:spLocks noGrp="1" noChangeArrowheads="1"/>
          </p:cNvSpPr>
          <p:nvPr>
            <p:ph type="body" idx="4294967295"/>
          </p:nvPr>
        </p:nvSpPr>
        <p:spPr>
          <a:xfrm>
            <a:off x="735013" y="1335088"/>
            <a:ext cx="7645400" cy="798512"/>
          </a:xfrm>
        </p:spPr>
        <p:txBody>
          <a:bodyPr/>
          <a:lstStyle/>
          <a:p>
            <a:pPr algn="just" eaLnBrk="1" hangingPunct="1">
              <a:buFontTx/>
              <a:buNone/>
            </a:pPr>
            <a:r>
              <a:rPr lang="en-US" altLang="zh-CN" sz="2400" b="1">
                <a:solidFill>
                  <a:srgbClr val="990000"/>
                </a:solidFill>
              </a:rPr>
              <a:t>    </a:t>
            </a:r>
            <a:r>
              <a:rPr lang="zh-CN" altLang="en-US" sz="2400" b="1">
                <a:solidFill>
                  <a:srgbClr val="990000"/>
                </a:solidFill>
              </a:rPr>
              <a:t>操作系统、芯片、工业软件是</a:t>
            </a:r>
            <a:r>
              <a:rPr lang="en-US" altLang="zh-CN" sz="2400" b="1">
                <a:solidFill>
                  <a:srgbClr val="990000"/>
                </a:solidFill>
              </a:rPr>
              <a:t>IT</a:t>
            </a:r>
            <a:r>
              <a:rPr lang="zh-CN" altLang="en-US" sz="2400" b="1">
                <a:solidFill>
                  <a:srgbClr val="990000"/>
                </a:solidFill>
              </a:rPr>
              <a:t>产业的重要基础，目前一定程度受制于西方。</a:t>
            </a:r>
            <a:endParaRPr lang="zh-CN" altLang="en-US" sz="2000" b="1">
              <a:solidFill>
                <a:srgbClr val="6600FF"/>
              </a:solidFill>
            </a:endParaRPr>
          </a:p>
        </p:txBody>
      </p:sp>
      <p:sp>
        <p:nvSpPr>
          <p:cNvPr id="19463" name="Rectangle 12"/>
          <p:cNvSpPr>
            <a:spLocks noChangeArrowheads="1"/>
          </p:cNvSpPr>
          <p:nvPr/>
        </p:nvSpPr>
        <p:spPr bwMode="auto">
          <a:xfrm>
            <a:off x="1143000" y="1676400"/>
            <a:ext cx="73914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4400">
              <a:solidFill>
                <a:schemeClr val="tx2"/>
              </a:solidFill>
            </a:endParaRPr>
          </a:p>
        </p:txBody>
      </p:sp>
      <p:sp>
        <p:nvSpPr>
          <p:cNvPr id="2" name="矩形 1"/>
          <p:cNvSpPr>
            <a:spLocks noChangeArrowheads="1"/>
          </p:cNvSpPr>
          <p:nvPr/>
        </p:nvSpPr>
        <p:spPr bwMode="auto">
          <a:xfrm flipV="1">
            <a:off x="1082675" y="4958715"/>
            <a:ext cx="751205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b="1">
              <a:solidFill>
                <a:srgbClr val="0070C0"/>
              </a:solidFill>
            </a:endParaRPr>
          </a:p>
        </p:txBody>
      </p:sp>
      <p:sp>
        <p:nvSpPr>
          <p:cNvPr id="3" name="文本框 2"/>
          <p:cNvSpPr txBox="1"/>
          <p:nvPr/>
        </p:nvSpPr>
        <p:spPr>
          <a:xfrm>
            <a:off x="1082675" y="5205095"/>
            <a:ext cx="7484745" cy="8915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oAutofit/>
          </a:bodyPr>
          <a:lstStyle/>
          <a:p>
            <a:pPr>
              <a:spcBef>
                <a:spcPct val="0"/>
              </a:spcBef>
              <a:buFontTx/>
              <a:buNone/>
            </a:pPr>
            <a:r>
              <a:rPr lang="zh-CN" altLang="en-US" sz="2000" b="1">
                <a:solidFill>
                  <a:srgbClr val="0070C0"/>
                </a:solidFill>
                <a:sym typeface="+mn-ea"/>
              </a:rPr>
              <a:t>操作系统技术分类：操作系统几大管理、虚拟化技术（虚拟机或</a:t>
            </a:r>
            <a:r>
              <a:rPr lang="en-US" altLang="zh-CN" sz="2000" b="1">
                <a:solidFill>
                  <a:srgbClr val="0070C0"/>
                </a:solidFill>
                <a:sym typeface="+mn-ea"/>
              </a:rPr>
              <a:t>DOCKER</a:t>
            </a:r>
            <a:r>
              <a:rPr lang="zh-CN" altLang="en-US" sz="2000" b="1">
                <a:solidFill>
                  <a:srgbClr val="0070C0"/>
                </a:solidFill>
                <a:sym typeface="+mn-ea"/>
              </a:rPr>
              <a:t>容器）、分布式（云）、领域操作系统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diamond(out)">
                                      <p:cBhvr>
                                        <p:cTn id="7" dur="20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ldLvl="0" animBg="1" autoUpdateAnimBg="0"/>
      <p:bldP spid="2" grpId="0"/>
      <p:bldP spid="3" grpId="0" animBg="1"/>
      <p:bldP spid="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3a25c83d-676f-442c-a372-4c144314c820"/>
  <p:tag name="COMMONDATA" val="eyJoZGlkIjoiMWRlYThkMGE4ZDk1OTBjYTZlZWYxNWI1NTc4NTNmODkifQ=="/>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otebook">
  <a:themeElements>
    <a:clrScheme name="1_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1_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1_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1_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1_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7926</Words>
  <Application>Microsoft Office PowerPoint</Application>
  <PresentationFormat>全屏显示(4:3)</PresentationFormat>
  <Paragraphs>861</Paragraphs>
  <Slides>76</Slides>
  <Notes>27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76</vt:i4>
      </vt:variant>
    </vt:vector>
  </HeadingPairs>
  <TitlesOfParts>
    <vt:vector size="93" baseType="lpstr">
      <vt:lpstr>仿宋_GB2312</vt:lpstr>
      <vt:lpstr>黑体</vt:lpstr>
      <vt:lpstr>华文宋体</vt:lpstr>
      <vt:lpstr>华文新魏</vt:lpstr>
      <vt:lpstr>华文行楷</vt:lpstr>
      <vt:lpstr>楷体_GB2312</vt:lpstr>
      <vt:lpstr>宋体</vt:lpstr>
      <vt:lpstr>幼圆</vt:lpstr>
      <vt:lpstr>Arial</vt:lpstr>
      <vt:lpstr>Arial Black</vt:lpstr>
      <vt:lpstr>Times New Roman</vt:lpstr>
      <vt:lpstr>Wingdings</vt:lpstr>
      <vt:lpstr>Notebook</vt:lpstr>
      <vt:lpstr>1_Notebook</vt:lpstr>
      <vt:lpstr>Visio.Drawing.4</vt:lpstr>
      <vt:lpstr>Visio</vt:lpstr>
      <vt:lpstr>剪辑</vt:lpstr>
      <vt:lpstr> 操作系统（OS)设计与实现</vt:lpstr>
      <vt:lpstr>第1章  操作系统概述 </vt:lpstr>
      <vt:lpstr>PowerPoint 演示文稿</vt:lpstr>
      <vt:lpstr>PowerPoint 演示文稿</vt:lpstr>
      <vt:lpstr>第1章  操作系统概述 1.1  操作系统的概念</vt:lpstr>
      <vt:lpstr>第1章  操作系统概述 1.1  操作系统的概念</vt:lpstr>
      <vt:lpstr>第1章  操作系统概述  1.1  操作系统的概念</vt:lpstr>
      <vt:lpstr>第1章  操作系统概述 1.1  操作系统的概念</vt:lpstr>
      <vt:lpstr>第1章  操作系统概述 1.1  操作系统的概念</vt:lpstr>
      <vt:lpstr>常见的操作系统类型</vt:lpstr>
      <vt:lpstr>♥ UNIX常见的发行版本</vt:lpstr>
      <vt:lpstr>♥ Linux常见的发行版本</vt:lpstr>
      <vt:lpstr>第1章  操作系统概述 1.2  操作系统的目标和功能</vt:lpstr>
      <vt:lpstr>第1章  操作系统概述 1.2  操作系统的目标和功能</vt:lpstr>
      <vt:lpstr>第1章  操作系统概述 1.2  操作系统的目标和功能—管理硬件</vt:lpstr>
      <vt:lpstr>第1章  操作系统概述 1.2  操作系统的目标和功能—管理硬件</vt:lpstr>
      <vt:lpstr>PowerPoint 演示文稿</vt:lpstr>
      <vt:lpstr>第1章  操作系统概述 1.2  操作系统的目标和功能</vt:lpstr>
      <vt:lpstr>第1章  操作系统概述 1.2  操作系统的目标和功能</vt:lpstr>
      <vt:lpstr>第1章  操作系统概述 1.2  操作系统的目标和功能</vt:lpstr>
      <vt:lpstr>第1章  操作系统概述 1.2  操作系统的目标和功能</vt:lpstr>
      <vt:lpstr>第1章  操作系统概述 1.2  操作系统的目标和功能</vt:lpstr>
      <vt:lpstr>第1章  操作系统概述 1.2  操作系统的目标和功能</vt:lpstr>
      <vt:lpstr>第1章  操作系统概述 1.2  操作系统的目标和功能</vt:lpstr>
      <vt:lpstr>第1章  操作系统概述 1.3   OS的发展和主要成就</vt:lpstr>
      <vt:lpstr>第1章  操作系统概述 1.3   OS的发展和主要成就</vt:lpstr>
      <vt:lpstr>PowerPoint 演示文稿</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PowerPoint 演示文稿</vt:lpstr>
      <vt:lpstr>第1章  操作系统概述 1.3   OS的发展和主要成就</vt:lpstr>
      <vt:lpstr>PowerPoint 演示文稿</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1.3   OS的发展和主要成就</vt:lpstr>
      <vt:lpstr>第1章  操作系统概述 1.4 现代OS的特征</vt:lpstr>
      <vt:lpstr>第1章  操作系统概述 1.4 现代OS的特性</vt:lpstr>
      <vt:lpstr>PowerPoint 演示文稿</vt:lpstr>
      <vt:lpstr>PowerPoint 演示文稿</vt:lpstr>
      <vt:lpstr>PowerPoint 演示文稿</vt:lpstr>
      <vt:lpstr>PowerPoint 演示文稿</vt:lpstr>
      <vt:lpstr>PowerPoint 演示文稿</vt:lpstr>
      <vt:lpstr>第1章  操作系统概述 </vt:lpstr>
      <vt:lpstr>第1章  操作系统概述 1.5 操作系统操作</vt:lpstr>
      <vt:lpstr>第1章  操作系统概述 1.5 操作系统操作</vt:lpstr>
      <vt:lpstr>第1章  操作系统概述 1.5 操作系统操作</vt:lpstr>
      <vt:lpstr>第1章  操作系统概述 1.5 操作系统操作</vt:lpstr>
      <vt:lpstr>第1章  操作系统概述 1.5 操作系统操作</vt:lpstr>
      <vt:lpstr>第1章  操作系统概述 1.6 操作系统启动和引导过程</vt:lpstr>
      <vt:lpstr>第1章  操作系统概述 1.6 操作系统启动和引导过程</vt:lpstr>
      <vt:lpstr>第1章  操作系统概述 1.6 操作系统启动和引导过程</vt:lpstr>
      <vt:lpstr>第1章  操作系统概述 1.6 操作系统启动和引导过程</vt:lpstr>
      <vt:lpstr>第1章  操作系统概述 </vt:lpstr>
      <vt:lpstr>第1章  操作系统概述 引申问题 </vt:lpstr>
      <vt:lpstr>三个栈</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操作系统概述</dc:title>
  <dc:creator>曲名</dc:creator>
  <cp:lastModifiedBy>峰 王</cp:lastModifiedBy>
  <cp:revision>547</cp:revision>
  <dcterms:created xsi:type="dcterms:W3CDTF">2023-04-02T13:03:00Z</dcterms:created>
  <dcterms:modified xsi:type="dcterms:W3CDTF">2023-06-18T08:25:35Z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703D087760DF4EAA8BA297099ED9318F_12</vt:lpwstr>
  </property>
  <property fmtid="{D5CDD505-2E9C-101B-9397-08002B2CF9AE}" pid="3" name="KSOProductBuildVer">
    <vt:lpwstr>2052-11.1.0.14036</vt:lpwstr>
  </property>
</Properties>
</file>