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361" r:id="rId2"/>
    <p:sldId id="372" r:id="rId3"/>
    <p:sldId id="270" r:id="rId4"/>
    <p:sldId id="269" r:id="rId5"/>
    <p:sldId id="337" r:id="rId6"/>
    <p:sldId id="336" r:id="rId7"/>
    <p:sldId id="316" r:id="rId8"/>
    <p:sldId id="317" r:id="rId9"/>
    <p:sldId id="319" r:id="rId10"/>
    <p:sldId id="346" r:id="rId11"/>
    <p:sldId id="320" r:id="rId12"/>
    <p:sldId id="321" r:id="rId13"/>
    <p:sldId id="322" r:id="rId14"/>
    <p:sldId id="323" r:id="rId15"/>
    <p:sldId id="324" r:id="rId16"/>
    <p:sldId id="384" r:id="rId17"/>
    <p:sldId id="338" r:id="rId18"/>
    <p:sldId id="325" r:id="rId19"/>
    <p:sldId id="326" r:id="rId20"/>
    <p:sldId id="327" r:id="rId21"/>
    <p:sldId id="385" r:id="rId22"/>
    <p:sldId id="328" r:id="rId23"/>
    <p:sldId id="334" r:id="rId24"/>
    <p:sldId id="386" r:id="rId25"/>
    <p:sldId id="329" r:id="rId26"/>
    <p:sldId id="347" r:id="rId27"/>
    <p:sldId id="387" r:id="rId28"/>
    <p:sldId id="332" r:id="rId29"/>
    <p:sldId id="348" r:id="rId30"/>
    <p:sldId id="349" r:id="rId31"/>
    <p:sldId id="339" r:id="rId32"/>
    <p:sldId id="350" r:id="rId33"/>
    <p:sldId id="389" r:id="rId34"/>
    <p:sldId id="382" r:id="rId35"/>
    <p:sldId id="383" r:id="rId36"/>
    <p:sldId id="352" r:id="rId37"/>
    <p:sldId id="353" r:id="rId38"/>
    <p:sldId id="390" r:id="rId39"/>
    <p:sldId id="354" r:id="rId40"/>
    <p:sldId id="377" r:id="rId41"/>
    <p:sldId id="356" r:id="rId42"/>
    <p:sldId id="357" r:id="rId43"/>
    <p:sldId id="376" r:id="rId44"/>
    <p:sldId id="375" r:id="rId45"/>
    <p:sldId id="378" r:id="rId46"/>
    <p:sldId id="379" r:id="rId47"/>
    <p:sldId id="355" r:id="rId48"/>
    <p:sldId id="374" r:id="rId49"/>
    <p:sldId id="358" r:id="rId50"/>
    <p:sldId id="359" r:id="rId51"/>
    <p:sldId id="360" r:id="rId52"/>
    <p:sldId id="333" r:id="rId53"/>
    <p:sldId id="364" r:id="rId54"/>
    <p:sldId id="365" r:id="rId55"/>
    <p:sldId id="366" r:id="rId56"/>
    <p:sldId id="363" r:id="rId57"/>
    <p:sldId id="340" r:id="rId58"/>
    <p:sldId id="342" r:id="rId59"/>
    <p:sldId id="341" r:id="rId60"/>
    <p:sldId id="343" r:id="rId61"/>
    <p:sldId id="344" r:id="rId62"/>
    <p:sldId id="345" r:id="rId63"/>
    <p:sldId id="362" r:id="rId64"/>
    <p:sldId id="367" r:id="rId65"/>
    <p:sldId id="368" r:id="rId66"/>
    <p:sldId id="369" r:id="rId67"/>
    <p:sldId id="370" r:id="rId68"/>
    <p:sldId id="381" r:id="rId69"/>
    <p:sldId id="373" r:id="rId70"/>
  </p:sldIdLst>
  <p:sldSz cx="9144000" cy="6858000" type="screen4x3"/>
  <p:notesSz cx="6858000" cy="9144000"/>
  <p:custDataLst>
    <p:tags r:id="rId72"/>
  </p:custDataLst>
  <p:defaultTextStyle>
    <a:defPPr>
      <a:defRPr lang="zh-CN"/>
    </a:defPPr>
    <a:lvl1pPr marL="0" lvl="0" indent="0" algn="l" defTabSz="914400" rtl="0" eaLnBrk="0" fontAlgn="base" latinLnBrk="0" hangingPunct="0">
      <a:lnSpc>
        <a:spcPct val="100000"/>
      </a:lnSpc>
      <a:spcBef>
        <a:spcPct val="0"/>
      </a:spcBef>
      <a:spcAft>
        <a:spcPct val="0"/>
      </a:spcAft>
      <a:buNone/>
      <a:defRPr sz="4400" b="0" i="0" u="none" kern="1200" baseline="0">
        <a:solidFill>
          <a:schemeClr val="tx2"/>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2"/>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2"/>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2"/>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2"/>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4400" b="0" i="0" u="none" kern="1200" baseline="0">
        <a:solidFill>
          <a:schemeClr val="tx2"/>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4400" b="0" i="0" u="none" kern="1200" baseline="0">
        <a:solidFill>
          <a:schemeClr val="tx2"/>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4400" b="0" i="0" u="none" kern="1200" baseline="0">
        <a:solidFill>
          <a:schemeClr val="tx2"/>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4400" b="0" i="0" u="none" kern="1200" baseline="0">
        <a:solidFill>
          <a:schemeClr val="tx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99FF"/>
    <a:srgbClr val="CC0000"/>
    <a:srgbClr val="660066"/>
    <a:srgbClr val="A50021"/>
    <a:srgbClr val="006600"/>
    <a:srgbClr val="EDE7E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63"/>
  </p:normalViewPr>
  <p:slideViewPr>
    <p:cSldViewPr showGuides="1">
      <p:cViewPr varScale="1">
        <p:scale>
          <a:sx n="105" d="100"/>
          <a:sy n="105" d="100"/>
        </p:scale>
        <p:origin x="408" y="64"/>
      </p:cViewPr>
      <p:guideLst>
        <p:guide orient="horz" pos="2160"/>
        <p:guide pos="2902"/>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buFont typeface="Arial" panose="020B0604020202020204" pitchFamily="34" charset="0"/>
              <a:buNone/>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DC07243-ACBE-46DC-B893-E826DF18E99B}" type="datetime1">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2023-06-18</a:t>
            </a:fld>
            <a:endParaRPr kumimoji="0" lang="zh-CN"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Rot="1" noChangeAspect="1"/>
          </p:cNvSpPr>
          <p:nvPr>
            <p:ph type="sldImg" idx="2"/>
          </p:nvPr>
        </p:nvSpPr>
        <p:spPr>
          <a:xfrm>
            <a:off x="1143000" y="685800"/>
            <a:ext cx="4572000" cy="3429000"/>
          </a:xfrm>
          <a:prstGeom prst="rect">
            <a:avLst/>
          </a:prstGeom>
          <a:noFill/>
          <a:ln w="9525">
            <a:noFill/>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buFont typeface="Arial" panose="020B0604020202020204" pitchFamily="34" charset="0"/>
              <a:buNone/>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31BC9E-32B4-437F-AD83-A1040CA1BCF3}" type="slidenum">
              <a:rPr kumimoji="0" lang="zh-CN"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p:txBody>
          <a:bodyPr wrap="square" lIns="91440" tIns="45720" rIns="91440" bIns="45720" anchor="ctr" anchorCtr="0"/>
          <a:lstStyle/>
          <a:p>
            <a:pPr lvl="0"/>
            <a:r>
              <a:rPr lang="zh-CN" altLang="en-US" dirty="0"/>
              <a:t>院里大三分了方向，作为计算机系统这个方向，三门课程，为什么加入这门课程？</a:t>
            </a:r>
            <a:endParaRPr lang="en-US" altLang="zh-CN" dirty="0"/>
          </a:p>
          <a:p>
            <a:pPr lvl="0"/>
            <a:r>
              <a:rPr lang="zh-CN" altLang="en-US" dirty="0"/>
              <a:t>为什么学习操作系统？</a:t>
            </a:r>
            <a:r>
              <a:rPr lang="en-US" altLang="zh-CN" dirty="0"/>
              <a:t>OS</a:t>
            </a:r>
            <a:r>
              <a:rPr lang="zh-CN" altLang="en-US" dirty="0"/>
              <a:t>的定义和内涵是什么？</a:t>
            </a:r>
            <a:r>
              <a:rPr lang="en-US" altLang="zh-CN" dirty="0"/>
              <a:t>OS</a:t>
            </a:r>
            <a:r>
              <a:rPr lang="zh-CN" altLang="en-US" dirty="0"/>
              <a:t>的知识体系是什么样的？其发展历程是什么样的？带着这样的问题来学习今天的课程</a:t>
            </a:r>
          </a:p>
          <a:p>
            <a:pPr lvl="0"/>
            <a:endParaRPr lang="zh-CN" altLang="en-US" dirty="0"/>
          </a:p>
        </p:txBody>
      </p:sp>
      <p:sp>
        <p:nvSpPr>
          <p:cNvPr id="512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rPr>
              <a:t>1</a:t>
            </a:fld>
            <a:endParaRPr lang="en-US" altLang="zh-CN" sz="1200" dirty="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a:ln w="1"/>
        </p:spPr>
      </p:sp>
      <p:sp>
        <p:nvSpPr>
          <p:cNvPr id="27651"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系统调用</a:t>
            </a:r>
          </a:p>
        </p:txBody>
      </p:sp>
    </p:spTree>
    <p:extLst>
      <p:ext uri="{BB962C8B-B14F-4D97-AF65-F5344CB8AC3E}">
        <p14:creationId xmlns:p14="http://schemas.microsoft.com/office/powerpoint/2010/main" val="2428500631"/>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a:ln w="1"/>
        </p:spPr>
      </p:sp>
      <p:sp>
        <p:nvSpPr>
          <p:cNvPr id="29699"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eax代表系统调用编号   直接传递三个参数   指定内存块，任意多个参数   用系统栈</a:t>
            </a: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a:ln w="1"/>
        </p:spPr>
      </p:sp>
      <p:sp>
        <p:nvSpPr>
          <p:cNvPr id="31747"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API是SystemCall的封装</a:t>
            </a: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p:txBody>
          <a:bodyPr wrap="square" lIns="91440" tIns="45720" rIns="91440" bIns="45720" anchor="ctr" anchorCtr="0"/>
          <a:lstStyle/>
          <a:p>
            <a:pPr lvl="0"/>
            <a:r>
              <a:rPr lang="zh-CN" altLang="en-US" dirty="0"/>
              <a:t>设备：内存、磁盘、</a:t>
            </a:r>
            <a:r>
              <a:rPr lang="en-US" altLang="zh-CN" dirty="0"/>
              <a:t>IO</a:t>
            </a:r>
            <a:r>
              <a:rPr lang="zh-CN" altLang="en-US" dirty="0"/>
              <a:t>等</a:t>
            </a:r>
          </a:p>
        </p:txBody>
      </p:sp>
      <p:sp>
        <p:nvSpPr>
          <p:cNvPr id="33796"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33797"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19</a:t>
            </a:fld>
            <a:endParaRPr lang="zh-CN" altLang="zh-CN" sz="1200" dirty="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a:ln w="1"/>
        </p:spPr>
      </p:sp>
      <p:sp>
        <p:nvSpPr>
          <p:cNvPr id="36867"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不注重，</a:t>
            </a:r>
            <a:r>
              <a:rPr lang="en-US" altLang="zh-CN" dirty="0"/>
              <a:t>dos</a:t>
            </a:r>
            <a:r>
              <a:rPr lang="zh-CN" altLang="en-US" dirty="0"/>
              <a:t>一开始没有想到后来，设计初期没太考虑。</a:t>
            </a: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p:txBody>
          <a:bodyPr wrap="square" lIns="91440" tIns="45720" rIns="91440" bIns="45720" anchor="ctr" anchorCtr="0"/>
          <a:lstStyle/>
          <a:p>
            <a:pPr lvl="0"/>
            <a:r>
              <a:rPr lang="zh-CN" altLang="en-US" dirty="0"/>
              <a:t>类似于微内核，核心内核具有基本功能，内核掌握其他模块加载和通信的接口，模块之间可以相互调用</a:t>
            </a:r>
            <a:endParaRPr lang="en-US" altLang="zh-CN" dirty="0"/>
          </a:p>
          <a:p>
            <a:pPr lvl="0"/>
            <a:endParaRPr lang="en-US" altLang="zh-CN" dirty="0"/>
          </a:p>
          <a:p>
            <a:pPr lvl="0"/>
            <a:r>
              <a:rPr lang="zh-CN" altLang="en-US" dirty="0"/>
              <a:t>单内核（</a:t>
            </a:r>
            <a:r>
              <a:rPr lang="en-US" altLang="zh-CN" dirty="0"/>
              <a:t>Monolithic kernel</a:t>
            </a:r>
            <a:r>
              <a:rPr lang="zh-CN" altLang="en-US" dirty="0"/>
              <a:t>）</a:t>
            </a:r>
            <a:r>
              <a:rPr lang="en-US" altLang="zh-CN" dirty="0"/>
              <a:t>――</a:t>
            </a:r>
            <a:r>
              <a:rPr lang="zh-CN" altLang="en-US" dirty="0"/>
              <a:t>单内核是个很大的进程。他的内部又能够被分为若干模块（或是层次或其他）。但是在运行的时候，他是个单独的二进制大映象。其模块间的通讯是通过直接调用其他模块中的函数实现的，而不是消息传递。</a:t>
            </a:r>
          </a:p>
        </p:txBody>
      </p:sp>
      <p:sp>
        <p:nvSpPr>
          <p:cNvPr id="38916"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38917"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23</a:t>
            </a:fld>
            <a:endParaRPr lang="zh-CN" altLang="zh-CN" sz="1200" dirty="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p:txBody>
          <a:bodyPr wrap="square" lIns="91440" tIns="45720" rIns="91440" bIns="45720" anchor="ctr" anchorCtr="0"/>
          <a:lstStyle/>
          <a:p>
            <a:pPr lvl="0"/>
            <a:r>
              <a:rPr lang="zh-CN" altLang="en-US" dirty="0"/>
              <a:t>类似于微内核，核心内核具有基本功能，内核掌握其他模块加载和通信的接口，模块之间可以相互调用</a:t>
            </a:r>
            <a:endParaRPr lang="en-US" altLang="zh-CN" dirty="0"/>
          </a:p>
          <a:p>
            <a:pPr lvl="0"/>
            <a:endParaRPr lang="en-US" altLang="zh-CN" dirty="0"/>
          </a:p>
          <a:p>
            <a:pPr lvl="0"/>
            <a:r>
              <a:rPr lang="zh-CN" altLang="en-US" dirty="0"/>
              <a:t>单内核（</a:t>
            </a:r>
            <a:r>
              <a:rPr lang="en-US" altLang="zh-CN" dirty="0"/>
              <a:t>Monolithic kernel</a:t>
            </a:r>
            <a:r>
              <a:rPr lang="zh-CN" altLang="en-US" dirty="0"/>
              <a:t>）</a:t>
            </a:r>
            <a:r>
              <a:rPr lang="en-US" altLang="zh-CN" dirty="0"/>
              <a:t>――</a:t>
            </a:r>
            <a:r>
              <a:rPr lang="zh-CN" altLang="en-US" dirty="0"/>
              <a:t>单内核是个很大的进程。他的内部又能够被分为若干模块（或是层次或其他）。但是在运行的时候，他是个单独的二进制大映象。其模块间的通讯是通过直接调用其他模块中的函数实现的，而不是消息传递。</a:t>
            </a:r>
          </a:p>
        </p:txBody>
      </p:sp>
      <p:sp>
        <p:nvSpPr>
          <p:cNvPr id="38916"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38917"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24</a:t>
            </a:fld>
            <a:endParaRPr lang="zh-CN" altLang="zh-CN" sz="1200" dirty="0">
              <a:solidFill>
                <a:schemeClr val="tx1"/>
              </a:solidFill>
            </a:endParaRPr>
          </a:p>
        </p:txBody>
      </p:sp>
    </p:spTree>
    <p:extLst>
      <p:ext uri="{BB962C8B-B14F-4D97-AF65-F5344CB8AC3E}">
        <p14:creationId xmlns:p14="http://schemas.microsoft.com/office/powerpoint/2010/main" val="4040833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优点是构造和调试的简单化。缺点：分层法主要困难是对层的详细定义，这是因为一层只能使用其下的较低层。封层结构效率低。</a:t>
            </a:r>
          </a:p>
        </p:txBody>
      </p:sp>
      <p:sp>
        <p:nvSpPr>
          <p:cNvPr id="40964"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40965"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25</a:t>
            </a:fld>
            <a:endParaRPr lang="zh-CN" altLang="zh-CN" sz="1200" dirty="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优点是构造和调试的简单化。缺点：分层法主要困难是对层的详细定义，这是因为一层只能使用其下的较低层。封层结构效率低。</a:t>
            </a:r>
          </a:p>
        </p:txBody>
      </p:sp>
      <p:sp>
        <p:nvSpPr>
          <p:cNvPr id="43012"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43013"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26</a:t>
            </a:fld>
            <a:endParaRPr lang="zh-CN" altLang="zh-CN" sz="1200" dirty="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优点是构造和调试的简单化。缺点：分层法主要困难是对层的详细定义，这是因为一层只能使用其下的较低层。封层结构效率低。</a:t>
            </a:r>
          </a:p>
        </p:txBody>
      </p:sp>
      <p:sp>
        <p:nvSpPr>
          <p:cNvPr id="43012"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43013"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27</a:t>
            </a:fld>
            <a:endParaRPr lang="zh-CN" altLang="zh-CN" sz="1200" dirty="0">
              <a:solidFill>
                <a:schemeClr val="tx1"/>
              </a:solidFill>
            </a:endParaRPr>
          </a:p>
        </p:txBody>
      </p:sp>
    </p:spTree>
    <p:extLst>
      <p:ext uri="{BB962C8B-B14F-4D97-AF65-F5344CB8AC3E}">
        <p14:creationId xmlns:p14="http://schemas.microsoft.com/office/powerpoint/2010/main" val="287413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a:ln w="1"/>
        </p:spPr>
      </p:sp>
      <p:sp>
        <p:nvSpPr>
          <p:cNvPr id="12291"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argc = 传的数量+1，比如说上例数量是3             我们可以做一个自己的壳      什么是shell</a:t>
            </a:r>
            <a:endParaRPr lang="en-US" altLang="zh-CN" dirty="0"/>
          </a:p>
          <a:p>
            <a:pPr lvl="0"/>
            <a:r>
              <a:rPr lang="en-US" altLang="zh-CN" dirty="0"/>
              <a:t>argc:</a:t>
            </a:r>
            <a:r>
              <a:rPr lang="zh-CN" altLang="en-US" dirty="0"/>
              <a:t>用来统计运行时发送给</a:t>
            </a:r>
            <a:r>
              <a:rPr lang="en-US" altLang="zh-CN" dirty="0"/>
              <a:t>main</a:t>
            </a:r>
            <a:r>
              <a:rPr lang="zh-CN" altLang="en-US" dirty="0"/>
              <a:t>函数的命令行参数的个数</a:t>
            </a:r>
            <a:r>
              <a:rPr lang="en-US" altLang="zh-CN" dirty="0"/>
              <a:t>;</a:t>
            </a:r>
          </a:p>
          <a:p>
            <a:pPr lvl="0"/>
            <a:r>
              <a:rPr lang="en-US" altLang="zh-CN" dirty="0"/>
              <a:t>argv[ ]:</a:t>
            </a:r>
            <a:r>
              <a:rPr lang="zh-CN" altLang="en-US" dirty="0"/>
              <a:t>其中每个元素都是上述参数</a:t>
            </a:r>
            <a:r>
              <a:rPr lang="en-US" altLang="zh-CN" dirty="0"/>
              <a:t>(</a:t>
            </a:r>
            <a:r>
              <a:rPr lang="zh-CN" altLang="en-US" dirty="0"/>
              <a:t>以字符串形式存储</a:t>
            </a:r>
            <a:r>
              <a:rPr lang="en-US" altLang="zh-CN" dirty="0"/>
              <a:t>)</a:t>
            </a:r>
            <a:r>
              <a:rPr lang="zh-CN" altLang="en-US" dirty="0"/>
              <a:t>的首地址</a:t>
            </a:r>
            <a:r>
              <a:rPr lang="en-US" altLang="zh-CN" dirty="0"/>
              <a:t>;</a:t>
            </a:r>
          </a:p>
          <a:p>
            <a:pPr lvl="1"/>
            <a:r>
              <a:rPr lang="en-US" altLang="zh-CN" dirty="0"/>
              <a:t>argv[0]</a:t>
            </a:r>
            <a:r>
              <a:rPr lang="zh-CN" altLang="en-US" dirty="0"/>
              <a:t>指向程序运行的全路径名</a:t>
            </a:r>
            <a:r>
              <a:rPr lang="en-US" altLang="zh-CN" dirty="0"/>
              <a:t>;</a:t>
            </a:r>
          </a:p>
          <a:p>
            <a:pPr lvl="1"/>
            <a:r>
              <a:rPr lang="en-US" altLang="zh-CN" dirty="0"/>
              <a:t>argv[1]</a:t>
            </a:r>
            <a:r>
              <a:rPr lang="zh-CN" altLang="en-US" dirty="0"/>
              <a:t>指向程序名后的第一个参数</a:t>
            </a:r>
            <a:r>
              <a:rPr lang="en-US" altLang="zh-CN" dirty="0"/>
              <a:t>;</a:t>
            </a:r>
          </a:p>
          <a:p>
            <a:pPr lvl="1"/>
            <a:r>
              <a:rPr lang="en-US" altLang="zh-CN" dirty="0"/>
              <a:t>argv[2]</a:t>
            </a:r>
            <a:r>
              <a:rPr lang="zh-CN" altLang="en-US" dirty="0"/>
              <a:t>指向程序名后的第二个参数</a:t>
            </a:r>
            <a:r>
              <a:rPr lang="en-US" altLang="zh-CN" dirty="0"/>
              <a:t>;</a:t>
            </a:r>
          </a:p>
          <a:p>
            <a:pPr lvl="0" eaLnBrk="1" hangingPunct="1"/>
            <a:endParaRPr lang="en-US" altLang="zh-CN" dirty="0"/>
          </a:p>
          <a:p>
            <a:pPr lvl="0" eaLnBrk="1" hangingPunct="1"/>
            <a:endParaRPr lang="en-US" altLang="zh-CN" dirty="0"/>
          </a:p>
          <a:p>
            <a:pPr lvl="0"/>
            <a:r>
              <a:rPr lang="en-US" altLang="zh-CN" dirty="0"/>
              <a:t>1.fork</a:t>
            </a:r>
            <a:r>
              <a:rPr lang="zh-CN" altLang="en-US" dirty="0"/>
              <a:t>执行的时候</a:t>
            </a:r>
            <a:r>
              <a:rPr lang="en-US" altLang="zh-CN" dirty="0"/>
              <a:t>,</a:t>
            </a:r>
            <a:r>
              <a:rPr lang="zh-CN" altLang="en-US" dirty="0"/>
              <a:t>会有两个返回值</a:t>
            </a:r>
            <a:r>
              <a:rPr lang="en-US" altLang="zh-CN" dirty="0"/>
              <a:t>,</a:t>
            </a:r>
            <a:r>
              <a:rPr lang="zh-CN" altLang="en-US" dirty="0"/>
              <a:t>一个是父进程的返回值</a:t>
            </a:r>
            <a:r>
              <a:rPr lang="en-US" altLang="zh-CN" dirty="0"/>
              <a:t>,</a:t>
            </a:r>
            <a:r>
              <a:rPr lang="zh-CN" altLang="en-US" dirty="0"/>
              <a:t>一个是子进程的返回值。</a:t>
            </a:r>
          </a:p>
          <a:p>
            <a:pPr lvl="0"/>
            <a:r>
              <a:rPr lang="en-US" altLang="zh-CN" dirty="0"/>
              <a:t>2.</a:t>
            </a:r>
            <a:r>
              <a:rPr lang="zh-CN" altLang="en-US" dirty="0"/>
              <a:t>在父进程中</a:t>
            </a:r>
            <a:r>
              <a:rPr lang="en-US" altLang="zh-CN" dirty="0"/>
              <a:t>fork</a:t>
            </a:r>
            <a:r>
              <a:rPr lang="zh-CN" altLang="en-US" dirty="0"/>
              <a:t>的返回值是子进程的</a:t>
            </a:r>
            <a:r>
              <a:rPr lang="en-US" altLang="zh-CN" dirty="0"/>
              <a:t>PID</a:t>
            </a:r>
            <a:r>
              <a:rPr lang="zh-CN" altLang="en-US" dirty="0"/>
              <a:t>。</a:t>
            </a:r>
          </a:p>
          <a:p>
            <a:pPr lvl="0"/>
            <a:r>
              <a:rPr lang="en-US" altLang="zh-CN" dirty="0"/>
              <a:t>3.</a:t>
            </a:r>
            <a:r>
              <a:rPr lang="zh-CN" altLang="en-US" dirty="0"/>
              <a:t>在子进程中</a:t>
            </a:r>
            <a:r>
              <a:rPr lang="en-US" altLang="zh-CN" dirty="0"/>
              <a:t>fork</a:t>
            </a:r>
            <a:r>
              <a:rPr lang="zh-CN" altLang="en-US" dirty="0"/>
              <a:t>的返回值是</a:t>
            </a:r>
            <a:r>
              <a:rPr lang="en-US" altLang="zh-CN" dirty="0"/>
              <a:t>0</a:t>
            </a:r>
            <a:r>
              <a:rPr lang="zh-CN" altLang="en-US" dirty="0"/>
              <a:t>。</a:t>
            </a:r>
          </a:p>
          <a:p>
            <a:pPr lvl="0"/>
            <a:r>
              <a:rPr lang="en-US" altLang="zh-CN" dirty="0"/>
              <a:t>4.fork</a:t>
            </a:r>
            <a:r>
              <a:rPr lang="zh-CN" altLang="en-US" dirty="0"/>
              <a:t>失败</a:t>
            </a:r>
            <a:r>
              <a:rPr lang="en-US" altLang="zh-CN" dirty="0"/>
              <a:t>,</a:t>
            </a:r>
            <a:r>
              <a:rPr lang="zh-CN" altLang="en-US" dirty="0"/>
              <a:t>返回值为</a:t>
            </a:r>
            <a:r>
              <a:rPr lang="en-US" altLang="zh-CN" dirty="0"/>
              <a:t>-1</a:t>
            </a:r>
          </a:p>
          <a:p>
            <a:pPr lvl="0" eaLnBrk="1" hangingPunct="1"/>
            <a:endParaRPr lang="zh-CN" altLang="en-US" dirty="0"/>
          </a:p>
          <a:p>
            <a:pPr lvl="0" eaLnBrk="1" hangingPunct="1"/>
            <a:endParaRPr lang="zh-CN" altLang="en-US"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45060"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45061"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28</a:t>
            </a:fld>
            <a:endParaRPr lang="zh-CN" altLang="zh-CN" sz="1200" dirty="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47108"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47109"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29</a:t>
            </a:fld>
            <a:endParaRPr lang="zh-CN" altLang="zh-CN" sz="1200" dirty="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49156"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49157"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30</a:t>
            </a:fld>
            <a:endParaRPr lang="zh-CN" altLang="zh-CN" sz="1200" dirty="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51204"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51205"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31</a:t>
            </a:fld>
            <a:endParaRPr lang="zh-CN" altLang="zh-CN" sz="1200" dirty="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53252"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53253"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32</a:t>
            </a:fld>
            <a:endParaRPr lang="zh-CN" altLang="zh-CN" sz="1200" dirty="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53252"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53253"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33</a:t>
            </a:fld>
            <a:endParaRPr lang="zh-CN" altLang="zh-CN" sz="1200" dirty="0">
              <a:solidFill>
                <a:schemeClr val="tx1"/>
              </a:solidFill>
            </a:endParaRPr>
          </a:p>
        </p:txBody>
      </p:sp>
    </p:spTree>
    <p:extLst>
      <p:ext uri="{BB962C8B-B14F-4D97-AF65-F5344CB8AC3E}">
        <p14:creationId xmlns:p14="http://schemas.microsoft.com/office/powerpoint/2010/main" val="2528658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55300"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55301"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34</a:t>
            </a:fld>
            <a:endParaRPr lang="zh-CN" altLang="zh-CN" sz="1200" dirty="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57348"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57349"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35</a:t>
            </a:fld>
            <a:endParaRPr lang="zh-CN" altLang="zh-CN" sz="1200" dirty="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59396"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59397"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36</a:t>
            </a:fld>
            <a:endParaRPr lang="zh-CN" altLang="zh-CN" sz="1200" dirty="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61444"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61445"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37</a:t>
            </a:fld>
            <a:endParaRPr lang="zh-CN" altLang="zh-CN" sz="1200" dirty="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a:ln w="1"/>
        </p:spPr>
      </p:sp>
      <p:sp>
        <p:nvSpPr>
          <p:cNvPr id="14339"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设置自启动桌面</a:t>
            </a:r>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61444"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61445"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38</a:t>
            </a:fld>
            <a:endParaRPr lang="zh-CN" altLang="zh-CN" sz="1200" dirty="0">
              <a:solidFill>
                <a:schemeClr val="tx1"/>
              </a:solidFill>
            </a:endParaRPr>
          </a:p>
        </p:txBody>
      </p:sp>
    </p:spTree>
    <p:extLst>
      <p:ext uri="{BB962C8B-B14F-4D97-AF65-F5344CB8AC3E}">
        <p14:creationId xmlns:p14="http://schemas.microsoft.com/office/powerpoint/2010/main" val="3410543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p:txBody>
          <a:bodyPr wrap="square" lIns="91440" tIns="45720" rIns="91440" bIns="45720" anchor="ctr" anchorCtr="0"/>
          <a:lstStyle/>
          <a:p>
            <a:pPr lvl="0" eaLnBrk="1" hangingPunct="1"/>
            <a:r>
              <a:rPr lang="zh-CN" altLang="en-US" dirty="0"/>
              <a:t>云引擎 </a:t>
            </a:r>
            <a:r>
              <a:rPr lang="en-US" altLang="zh-CN" b="1" dirty="0"/>
              <a:t>ACE</a:t>
            </a:r>
            <a:r>
              <a:rPr lang="zh-CN" altLang="en-US" dirty="0"/>
              <a:t>（</a:t>
            </a:r>
            <a:r>
              <a:rPr lang="en-US" altLang="zh-CN" dirty="0"/>
              <a:t>AliCloud Engine</a:t>
            </a:r>
            <a:r>
              <a:rPr lang="zh-CN" altLang="en-US" dirty="0"/>
              <a:t>）是</a:t>
            </a:r>
            <a:r>
              <a:rPr lang="zh-CN" altLang="en-US" b="1" dirty="0"/>
              <a:t>阿里云</a:t>
            </a:r>
            <a:r>
              <a:rPr lang="zh-CN" altLang="en-US" dirty="0"/>
              <a:t>推出的应用托管平台，支持托管</a:t>
            </a:r>
            <a:r>
              <a:rPr lang="en-US" altLang="zh-CN" dirty="0"/>
              <a:t>Java</a:t>
            </a:r>
            <a:r>
              <a:rPr lang="zh-CN" altLang="en-US" dirty="0"/>
              <a:t>、</a:t>
            </a:r>
            <a:r>
              <a:rPr lang="en-US" altLang="zh-CN" dirty="0"/>
              <a:t>PHP</a:t>
            </a:r>
            <a:r>
              <a:rPr lang="zh-CN" altLang="en-US" dirty="0"/>
              <a:t>、</a:t>
            </a:r>
            <a:r>
              <a:rPr lang="en-US" altLang="zh-CN" dirty="0"/>
              <a:t>Node.js</a:t>
            </a:r>
            <a:r>
              <a:rPr lang="zh-CN" altLang="en-US" dirty="0"/>
              <a:t>、</a:t>
            </a:r>
            <a:r>
              <a:rPr lang="en-US" altLang="zh-CN" dirty="0"/>
              <a:t>Python</a:t>
            </a:r>
            <a:r>
              <a:rPr lang="zh-CN" altLang="en-US" dirty="0"/>
              <a:t>等语言开发的</a:t>
            </a:r>
            <a:r>
              <a:rPr lang="en-US" altLang="zh-CN" dirty="0"/>
              <a:t>Web</a:t>
            </a:r>
            <a:r>
              <a:rPr lang="zh-CN" altLang="en-US" dirty="0"/>
              <a:t>应用和</a:t>
            </a:r>
            <a:r>
              <a:rPr lang="en-US" altLang="zh-CN" dirty="0"/>
              <a:t>API</a:t>
            </a:r>
            <a:r>
              <a:rPr lang="zh-CN" altLang="en-US" dirty="0"/>
              <a:t>服务。 您只需上传开发完成的应用代码，</a:t>
            </a:r>
            <a:r>
              <a:rPr lang="en-US" altLang="zh-CN" b="1" dirty="0"/>
              <a:t>ACE</a:t>
            </a:r>
            <a:r>
              <a:rPr lang="zh-CN" altLang="en-US" dirty="0"/>
              <a:t>会自动完成资源分配、运行环境初始化、程序启动、负载均衡配置、运行状况监控、日志采集、自动伸缩等一系列连贯的部署工作。</a:t>
            </a:r>
          </a:p>
        </p:txBody>
      </p:sp>
      <p:sp>
        <p:nvSpPr>
          <p:cNvPr id="63492"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63493"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39</a:t>
            </a:fld>
            <a:endParaRPr lang="zh-CN" altLang="zh-CN" sz="1200" dirty="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65540"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65541"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40</a:t>
            </a:fld>
            <a:endParaRPr lang="zh-CN" altLang="zh-CN" sz="1200" dirty="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67588"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67589"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41</a:t>
            </a:fld>
            <a:endParaRPr lang="zh-CN" altLang="zh-CN" sz="1200" dirty="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p:txBody>
          <a:bodyPr wrap="square" lIns="91440" tIns="45720" rIns="91440" bIns="45720" anchor="ctr" anchorCtr="0"/>
          <a:lstStyle/>
          <a:p>
            <a:pPr lvl="0" eaLnBrk="1" hangingPunct="1"/>
            <a:endParaRPr lang="zh-CN" altLang="en-US" dirty="0"/>
          </a:p>
        </p:txBody>
      </p:sp>
      <p:sp>
        <p:nvSpPr>
          <p:cNvPr id="69636"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69637"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42</a:t>
            </a:fld>
            <a:endParaRPr lang="zh-CN" altLang="zh-CN" sz="1200" dirty="0">
              <a:solidFill>
                <a:schemeClr val="tx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p:txBody>
          <a:bodyPr wrap="square" lIns="91440" tIns="45720" rIns="91440" bIns="45720" anchor="ctr" anchorCtr="0"/>
          <a:lstStyle/>
          <a:p>
            <a:pPr lvl="0" eaLnBrk="1" hangingPunct="1"/>
            <a:r>
              <a:rPr lang="en-US" altLang="zh-CN" dirty="0"/>
              <a:t>KV</a:t>
            </a:r>
            <a:r>
              <a:rPr lang="zh-CN" altLang="en-US" dirty="0"/>
              <a:t>组件是</a:t>
            </a:r>
            <a:r>
              <a:rPr lang="en-US" altLang="zh-CN" dirty="0"/>
              <a:t>AliOS Things</a:t>
            </a:r>
            <a:r>
              <a:rPr lang="zh-CN" altLang="en-US" dirty="0"/>
              <a:t>中一个以</a:t>
            </a:r>
            <a:r>
              <a:rPr lang="en-US" altLang="zh-CN" dirty="0"/>
              <a:t>Key-Value</a:t>
            </a:r>
            <a:r>
              <a:rPr lang="zh-CN" altLang="en-US" dirty="0"/>
              <a:t>方式进行持久化存储的轻量级组件，主要为基于</a:t>
            </a:r>
            <a:r>
              <a:rPr lang="en-US" altLang="zh-CN" dirty="0"/>
              <a:t>nor flash</a:t>
            </a:r>
            <a:r>
              <a:rPr lang="zh-CN" altLang="en-US" dirty="0"/>
              <a:t>的小型</a:t>
            </a:r>
            <a:r>
              <a:rPr lang="en-US" altLang="zh-CN" dirty="0"/>
              <a:t>MCU</a:t>
            </a:r>
            <a:r>
              <a:rPr lang="zh-CN" altLang="en-US" dirty="0"/>
              <a:t>设备（</a:t>
            </a:r>
            <a:r>
              <a:rPr lang="en-US" altLang="zh-CN" dirty="0"/>
              <a:t>Micro Control Unit</a:t>
            </a:r>
            <a:r>
              <a:rPr lang="zh-CN" altLang="en-US" dirty="0"/>
              <a:t>）提供通用的</a:t>
            </a:r>
            <a:r>
              <a:rPr lang="en-US" altLang="zh-CN" dirty="0"/>
              <a:t>Key-Value</a:t>
            </a:r>
            <a:r>
              <a:rPr lang="zh-CN" altLang="en-US" dirty="0"/>
              <a:t>持久化存储接口。</a:t>
            </a:r>
            <a:r>
              <a:rPr lang="en-US" altLang="zh-CN" dirty="0"/>
              <a:t>KV</a:t>
            </a:r>
            <a:r>
              <a:rPr lang="zh-CN" altLang="en-US" dirty="0"/>
              <a:t>组件支持写平衡（磨损平衡）、掉电保护特性，且具有相当低的</a:t>
            </a:r>
            <a:r>
              <a:rPr lang="en-US" altLang="zh-CN" dirty="0"/>
              <a:t>footprint</a:t>
            </a:r>
            <a:r>
              <a:rPr lang="zh-CN" altLang="en-US" dirty="0"/>
              <a:t>。这里主要介绍</a:t>
            </a:r>
            <a:r>
              <a:rPr lang="en-US" altLang="zh-CN" dirty="0"/>
              <a:t>KV</a:t>
            </a:r>
            <a:r>
              <a:rPr lang="zh-CN" altLang="en-US" dirty="0"/>
              <a:t>组件在设计写平衡特性时的一些考量。</a:t>
            </a:r>
          </a:p>
        </p:txBody>
      </p:sp>
      <p:sp>
        <p:nvSpPr>
          <p:cNvPr id="71684"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71685"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43</a:t>
            </a:fld>
            <a:endParaRPr lang="zh-CN" altLang="zh-CN" sz="1200" dirty="0">
              <a:solidFill>
                <a:schemeClr val="tx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p:txBody>
          <a:bodyPr wrap="square" lIns="91440" tIns="45720" rIns="91440" bIns="45720" anchor="ctr" anchorCtr="0"/>
          <a:lstStyle/>
          <a:p>
            <a:pPr lvl="0" eaLnBrk="1" hangingPunct="1"/>
            <a:endParaRPr lang="zh-CN" altLang="en-US" dirty="0"/>
          </a:p>
        </p:txBody>
      </p:sp>
      <p:sp>
        <p:nvSpPr>
          <p:cNvPr id="73732"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73733"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44</a:t>
            </a:fld>
            <a:endParaRPr lang="zh-CN" altLang="zh-CN" sz="1200" dirty="0">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p:txBody>
          <a:bodyPr wrap="square" lIns="91440" tIns="45720" rIns="91440" bIns="45720" anchor="ctr" anchorCtr="0"/>
          <a:lstStyle/>
          <a:p>
            <a:pPr lvl="0" eaLnBrk="1" hangingPunct="1"/>
            <a:r>
              <a:rPr lang="en-US" altLang="zh-CN" dirty="0"/>
              <a:t>MQTT</a:t>
            </a:r>
            <a:r>
              <a:rPr lang="zh-CN" altLang="en-US" dirty="0"/>
              <a:t>是机器对机器</a:t>
            </a:r>
            <a:r>
              <a:rPr lang="en-US" altLang="zh-CN" dirty="0"/>
              <a:t>(M2M)/</a:t>
            </a:r>
            <a:r>
              <a:rPr lang="zh-CN" altLang="en-US" dirty="0"/>
              <a:t>物联网</a:t>
            </a:r>
            <a:r>
              <a:rPr lang="en-US" altLang="zh-CN" dirty="0"/>
              <a:t>(IoT)</a:t>
            </a:r>
            <a:r>
              <a:rPr lang="zh-CN" altLang="en-US" dirty="0"/>
              <a:t>连接协议</a:t>
            </a:r>
            <a:endParaRPr lang="en-US" altLang="zh-CN" dirty="0"/>
          </a:p>
          <a:p>
            <a:pPr lvl="0" eaLnBrk="1" hangingPunct="1"/>
            <a:r>
              <a:rPr lang="en-US" altLang="zh-CN" dirty="0"/>
              <a:t>1</a:t>
            </a:r>
            <a:r>
              <a:rPr lang="zh-CN" altLang="en-US" dirty="0"/>
              <a:t>）设备接入设备接入主要都干些什么呢？ </a:t>
            </a:r>
            <a:r>
              <a:rPr lang="en-US" altLang="zh-CN" dirty="0"/>
              <a:t>1.</a:t>
            </a:r>
            <a:r>
              <a:rPr lang="zh-CN" altLang="en-US" dirty="0"/>
              <a:t>包含多种设备接入协议，最主流的是</a:t>
            </a:r>
            <a:r>
              <a:rPr lang="en-US" altLang="zh-CN" dirty="0"/>
              <a:t>MQTT</a:t>
            </a:r>
            <a:r>
              <a:rPr lang="zh-CN" altLang="en-US" dirty="0"/>
              <a:t>协议。有些云计算厂商也在</a:t>
            </a:r>
            <a:r>
              <a:rPr lang="en-US" altLang="zh-CN" dirty="0"/>
              <a:t>MQTT</a:t>
            </a:r>
            <a:r>
              <a:rPr lang="zh-CN" altLang="en-US" dirty="0"/>
              <a:t>协议上精简协议变成独有的接入协议。 </a:t>
            </a:r>
            <a:r>
              <a:rPr lang="en-US" altLang="zh-CN" dirty="0"/>
              <a:t>2.</a:t>
            </a:r>
            <a:r>
              <a:rPr lang="zh-CN" altLang="en-US" dirty="0"/>
              <a:t>并发连接管理，维持可能是数十亿设备的长连接管理。如果应对数十亿的设备连接管理？ 目前开放出来的</a:t>
            </a:r>
            <a:r>
              <a:rPr lang="en-US" altLang="zh-CN" dirty="0"/>
              <a:t>MQTT</a:t>
            </a:r>
            <a:r>
              <a:rPr lang="zh-CN" altLang="en-US" dirty="0"/>
              <a:t>代理服务器大都是单机版，最多也就是并发连接十几万设备。因此如果要管理数十亿的连接，需要用到负载均衡，用到分布式架构。在云平台需要部署分布式</a:t>
            </a:r>
            <a:r>
              <a:rPr lang="en-US" altLang="zh-CN" dirty="0"/>
              <a:t>MQTT</a:t>
            </a:r>
            <a:r>
              <a:rPr lang="zh-CN" altLang="en-US" dirty="0"/>
              <a:t>代理服务器。</a:t>
            </a:r>
            <a:endParaRPr lang="en-US" altLang="zh-CN" dirty="0"/>
          </a:p>
          <a:p>
            <a:pPr lvl="0" eaLnBrk="1" hangingPunct="1"/>
            <a:r>
              <a:rPr lang="en-US" altLang="zh-CN" dirty="0"/>
              <a:t>2</a:t>
            </a:r>
            <a:r>
              <a:rPr lang="zh-CN" altLang="en-US" dirty="0"/>
              <a:t>）设备管理一般以树形结构的方式管理设备，包含设备创建管理以及设备状态管理等等。根节点以产品开始， 然后是设备组，再到具体设备。 主要包含如下管理： 产品注册及管理 产品下面的设备增删改查管理 设备消息发布 </a:t>
            </a:r>
            <a:r>
              <a:rPr lang="en-US" altLang="zh-CN" dirty="0"/>
              <a:t>OTA</a:t>
            </a:r>
            <a:r>
              <a:rPr lang="zh-CN" altLang="en-US" dirty="0"/>
              <a:t>设备升级管理等规则引擎物联网云平台通常是基于现有云计算平台搭建的。 一个物联网成熟业务除了用到物联网云平台提供功能外，一般还需要用到云计算平台提供功能，比如云主机，云数据库等。用户可以在云主机上搭建</a:t>
            </a:r>
            <a:r>
              <a:rPr lang="en-US" altLang="zh-CN" dirty="0"/>
              <a:t>web </a:t>
            </a:r>
            <a:r>
              <a:rPr lang="zh-CN" altLang="en-US" dirty="0"/>
              <a:t>行业应用服务。</a:t>
            </a:r>
            <a:endParaRPr lang="en-US" altLang="zh-CN" dirty="0"/>
          </a:p>
          <a:p>
            <a:pPr lvl="0" eaLnBrk="1" hangingPunct="1"/>
            <a:r>
              <a:rPr lang="en-US" altLang="zh-CN" dirty="0"/>
              <a:t>3</a:t>
            </a:r>
            <a:r>
              <a:rPr lang="zh-CN" altLang="en-US" dirty="0"/>
              <a:t>）规则引擎主要作用是把物联网平台数据通过过滤转发到其他云计算产品上。 比如可以把设备上报的数据转发到</a:t>
            </a:r>
            <a:r>
              <a:rPr lang="en-US" altLang="zh-CN" dirty="0"/>
              <a:t>table store</a:t>
            </a:r>
            <a:r>
              <a:rPr lang="zh-CN" altLang="en-US" dirty="0"/>
              <a:t>数据库产品里。规则引擎一般使用方式：类</a:t>
            </a:r>
            <a:r>
              <a:rPr lang="en-US" altLang="zh-CN" dirty="0"/>
              <a:t>SQL</a:t>
            </a:r>
            <a:r>
              <a:rPr lang="zh-CN" altLang="en-US" dirty="0"/>
              <a:t>语言，通过编写</a:t>
            </a:r>
            <a:r>
              <a:rPr lang="en-US" altLang="zh-CN" dirty="0"/>
              <a:t>SQL</a:t>
            </a:r>
            <a:r>
              <a:rPr lang="zh-CN" altLang="en-US" dirty="0"/>
              <a:t>语言，用户可以过滤数据、处理数据，并把数据发到其他云计算产品，或者其他云计算服务。</a:t>
            </a:r>
            <a:endParaRPr lang="en-US" altLang="zh-CN" dirty="0"/>
          </a:p>
          <a:p>
            <a:pPr lvl="0" eaLnBrk="1" hangingPunct="1"/>
            <a:r>
              <a:rPr lang="en-US" altLang="zh-CN" dirty="0"/>
              <a:t>4</a:t>
            </a:r>
            <a:r>
              <a:rPr lang="zh-CN" altLang="en-US" dirty="0"/>
              <a:t>）安全认证及权限管理物联网云平台为每个设备颁发唯一的证书，需要证书通过后才能允许设备接入到云平台。云平台最小授权粒度一般是做到设备级。我们所说的证书一般分为</a:t>
            </a:r>
            <a:r>
              <a:rPr lang="en-US" altLang="zh-CN" dirty="0"/>
              <a:t>2</a:t>
            </a:r>
            <a:r>
              <a:rPr lang="zh-CN" altLang="en-US" dirty="0"/>
              <a:t>种：一种是产品级证书，一种是设备级证书。 产品级证书拥有最大的权限，可以对产品下所有的设备进行操作。 设备级证书，只能对自己所属的设备进行操作，无法对其他设备进行操作。因此每个接入云平台的设备都在本地存储一个证书（其实存在形式是一个</a:t>
            </a:r>
            <a:r>
              <a:rPr lang="en-US" altLang="zh-CN" dirty="0"/>
              <a:t>KEY</a:t>
            </a:r>
            <a:r>
              <a:rPr lang="zh-CN" altLang="en-US" dirty="0"/>
              <a:t>，有多个字符串构成）。每次与云端建立连接时，都要把证书带上。以便云端安全组件核查通过。</a:t>
            </a:r>
          </a:p>
        </p:txBody>
      </p:sp>
      <p:sp>
        <p:nvSpPr>
          <p:cNvPr id="75780"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75781"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45</a:t>
            </a:fld>
            <a:endParaRPr lang="zh-CN" altLang="zh-CN" sz="1200" dirty="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p:sp>
      <p:sp>
        <p:nvSpPr>
          <p:cNvPr id="77827" name="备注占位符 2"/>
          <p:cNvSpPr>
            <a:spLocks noGrp="1"/>
          </p:cNvSpPr>
          <p:nvPr>
            <p:ph type="body" idx="1"/>
          </p:nvPr>
        </p:nvSpPr>
        <p:spPr/>
        <p:txBody>
          <a:bodyPr wrap="square" lIns="91440" tIns="45720" rIns="91440" bIns="45720" anchor="ctr" anchorCtr="0"/>
          <a:lstStyle/>
          <a:p>
            <a:pPr lvl="0" eaLnBrk="1" hangingPunct="1"/>
            <a:r>
              <a:rPr lang="en-US" altLang="zh-CN" dirty="0"/>
              <a:t>MQTT</a:t>
            </a:r>
            <a:r>
              <a:rPr lang="zh-CN" altLang="en-US" dirty="0"/>
              <a:t>是机器对机器</a:t>
            </a:r>
            <a:r>
              <a:rPr lang="en-US" altLang="zh-CN" dirty="0"/>
              <a:t>(M2M)/</a:t>
            </a:r>
            <a:r>
              <a:rPr lang="zh-CN" altLang="en-US" dirty="0"/>
              <a:t>物联网</a:t>
            </a:r>
            <a:r>
              <a:rPr lang="en-US" altLang="zh-CN" dirty="0"/>
              <a:t>(IoT)</a:t>
            </a:r>
            <a:r>
              <a:rPr lang="zh-CN" altLang="en-US" dirty="0"/>
              <a:t>连接协议</a:t>
            </a:r>
            <a:endParaRPr lang="en-US" altLang="zh-CN" dirty="0"/>
          </a:p>
          <a:p>
            <a:pPr lvl="0" eaLnBrk="1" hangingPunct="1"/>
            <a:r>
              <a:rPr lang="en-US" altLang="zh-CN" dirty="0"/>
              <a:t>1</a:t>
            </a:r>
            <a:r>
              <a:rPr lang="zh-CN" altLang="en-US" dirty="0"/>
              <a:t>）设备接入设备接入主要都干些什么呢？ </a:t>
            </a:r>
            <a:r>
              <a:rPr lang="en-US" altLang="zh-CN" dirty="0"/>
              <a:t>1.</a:t>
            </a:r>
            <a:r>
              <a:rPr lang="zh-CN" altLang="en-US" dirty="0"/>
              <a:t>包含多种设备接入协议，最主流的是</a:t>
            </a:r>
            <a:r>
              <a:rPr lang="en-US" altLang="zh-CN" dirty="0"/>
              <a:t>MQTT</a:t>
            </a:r>
            <a:r>
              <a:rPr lang="zh-CN" altLang="en-US" dirty="0"/>
              <a:t>协议。有些云计算厂商也在</a:t>
            </a:r>
            <a:r>
              <a:rPr lang="en-US" altLang="zh-CN" dirty="0"/>
              <a:t>MQTT</a:t>
            </a:r>
            <a:r>
              <a:rPr lang="zh-CN" altLang="en-US" dirty="0"/>
              <a:t>协议上精简协议变成独有的接入协议。 </a:t>
            </a:r>
            <a:r>
              <a:rPr lang="en-US" altLang="zh-CN" dirty="0"/>
              <a:t>2.</a:t>
            </a:r>
            <a:r>
              <a:rPr lang="zh-CN" altLang="en-US" dirty="0"/>
              <a:t>并发连接管理，维持可能是数十亿设备的长连接管理。如果应对数十亿的设备连接管理？ 目前开放出来的</a:t>
            </a:r>
            <a:r>
              <a:rPr lang="en-US" altLang="zh-CN" dirty="0"/>
              <a:t>MQTT</a:t>
            </a:r>
            <a:r>
              <a:rPr lang="zh-CN" altLang="en-US" dirty="0"/>
              <a:t>代理服务器大都是单机版，最多也就是并发连接十几万设备。因此如果要管理数十亿的连接，需要用到负载均衡，用到分布式架构。在云平台需要部署分布式</a:t>
            </a:r>
            <a:r>
              <a:rPr lang="en-US" altLang="zh-CN" dirty="0"/>
              <a:t>MQTT</a:t>
            </a:r>
            <a:r>
              <a:rPr lang="zh-CN" altLang="en-US" dirty="0"/>
              <a:t>代理服务器。</a:t>
            </a:r>
            <a:endParaRPr lang="en-US" altLang="zh-CN" dirty="0"/>
          </a:p>
          <a:p>
            <a:pPr lvl="0" eaLnBrk="1" hangingPunct="1"/>
            <a:r>
              <a:rPr lang="en-US" altLang="zh-CN" dirty="0"/>
              <a:t>2</a:t>
            </a:r>
            <a:r>
              <a:rPr lang="zh-CN" altLang="en-US" dirty="0"/>
              <a:t>）设备管理一般以树形结构的方式管理设备，包含设备创建管理以及设备状态管理等等。根节点以产品开始， 然后是设备组，再到具体设备。 主要包含如下管理： 产品注册及管理 产品下面的设备增删改查管理 设备消息发布 </a:t>
            </a:r>
            <a:r>
              <a:rPr lang="en-US" altLang="zh-CN" dirty="0"/>
              <a:t>OTA</a:t>
            </a:r>
            <a:r>
              <a:rPr lang="zh-CN" altLang="en-US" dirty="0"/>
              <a:t>设备升级管理等规则引擎物联网云平台通常是基于现有云计算平台搭建的。 一个物联网成熟业务除了用到物联网云平台提供功能外，一般还需要用到云计算平台提供功能，比如云主机，云数据库等。用户可以在云主机上搭建</a:t>
            </a:r>
            <a:r>
              <a:rPr lang="en-US" altLang="zh-CN" dirty="0"/>
              <a:t>web </a:t>
            </a:r>
            <a:r>
              <a:rPr lang="zh-CN" altLang="en-US" dirty="0"/>
              <a:t>行业应用服务。</a:t>
            </a:r>
            <a:endParaRPr lang="en-US" altLang="zh-CN" dirty="0"/>
          </a:p>
          <a:p>
            <a:pPr lvl="0" eaLnBrk="1" hangingPunct="1"/>
            <a:r>
              <a:rPr lang="en-US" altLang="zh-CN" dirty="0"/>
              <a:t>3</a:t>
            </a:r>
            <a:r>
              <a:rPr lang="zh-CN" altLang="en-US" dirty="0"/>
              <a:t>）规则引擎主要作用是把物联网平台数据通过过滤转发到其他云计算产品上。 比如可以把设备上报的数据转发到</a:t>
            </a:r>
            <a:r>
              <a:rPr lang="en-US" altLang="zh-CN" dirty="0"/>
              <a:t>table store</a:t>
            </a:r>
            <a:r>
              <a:rPr lang="zh-CN" altLang="en-US" dirty="0"/>
              <a:t>数据库产品里。规则引擎一般使用方式：类</a:t>
            </a:r>
            <a:r>
              <a:rPr lang="en-US" altLang="zh-CN" dirty="0"/>
              <a:t>SQL</a:t>
            </a:r>
            <a:r>
              <a:rPr lang="zh-CN" altLang="en-US" dirty="0"/>
              <a:t>语言，通过编写</a:t>
            </a:r>
            <a:r>
              <a:rPr lang="en-US" altLang="zh-CN" dirty="0"/>
              <a:t>SQL</a:t>
            </a:r>
            <a:r>
              <a:rPr lang="zh-CN" altLang="en-US" dirty="0"/>
              <a:t>语言，用户可以过滤数据、处理数据，并把数据发到其他云计算产品，或者其他云计算服务。</a:t>
            </a:r>
            <a:endParaRPr lang="en-US" altLang="zh-CN" dirty="0"/>
          </a:p>
          <a:p>
            <a:pPr lvl="0" eaLnBrk="1" hangingPunct="1"/>
            <a:r>
              <a:rPr lang="en-US" altLang="zh-CN" dirty="0"/>
              <a:t>4</a:t>
            </a:r>
            <a:r>
              <a:rPr lang="zh-CN" altLang="en-US" dirty="0"/>
              <a:t>）安全认证及权限管理物联网云平台为每个设备颁发唯一的证书，需要证书通过后才能允许设备接入到云平台。云平台最小授权粒度一般是做到设备级。我们所说的证书一般分为</a:t>
            </a:r>
            <a:r>
              <a:rPr lang="en-US" altLang="zh-CN" dirty="0"/>
              <a:t>2</a:t>
            </a:r>
            <a:r>
              <a:rPr lang="zh-CN" altLang="en-US" dirty="0"/>
              <a:t>种：一种是产品级证书，一种是设备级证书。 产品级证书拥有最大的权限，可以对产品下所有的设备进行操作。 设备级证书，只能对自己所属的设备进行操作，无法对其他设备进行操作。因此每个接入云平台的设备都在本地存储一个证书（其实存在形式是一个</a:t>
            </a:r>
            <a:r>
              <a:rPr lang="en-US" altLang="zh-CN" dirty="0"/>
              <a:t>KEY</a:t>
            </a:r>
            <a:r>
              <a:rPr lang="zh-CN" altLang="en-US" dirty="0"/>
              <a:t>，有多个字符串构成）。每次与云端建立连接时，都要把证书带上。以便云端安全组件核查通过。</a:t>
            </a:r>
          </a:p>
        </p:txBody>
      </p:sp>
      <p:sp>
        <p:nvSpPr>
          <p:cNvPr id="77828"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77829"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46</a:t>
            </a:fld>
            <a:endParaRPr lang="zh-CN" altLang="zh-CN" sz="1200" dirty="0">
              <a:solidFill>
                <a:schemeClr val="tx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p:sp>
      <p:sp>
        <p:nvSpPr>
          <p:cNvPr id="79875"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79876"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79877"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47</a:t>
            </a:fld>
            <a:endParaRPr lang="zh-CN" altLang="zh-CN" sz="1200" dirty="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a:ln w="1"/>
        </p:spPr>
      </p:sp>
      <p:sp>
        <p:nvSpPr>
          <p:cNvPr id="17411"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设置自启动桌面</a:t>
            </a:r>
          </a:p>
        </p:txBody>
      </p:sp>
    </p:spTree>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p:sp>
      <p:sp>
        <p:nvSpPr>
          <p:cNvPr id="81923"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81924"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81925"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48</a:t>
            </a:fld>
            <a:endParaRPr lang="zh-CN" altLang="zh-CN" sz="1200" dirty="0">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83972"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83973"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49</a:t>
            </a:fld>
            <a:endParaRPr lang="zh-CN" altLang="zh-CN" sz="1200" dirty="0">
              <a:solidFill>
                <a:schemeClr val="tx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86020"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86021"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50</a:t>
            </a:fld>
            <a:endParaRPr lang="zh-CN" altLang="zh-CN" sz="1200" dirty="0">
              <a:solidFill>
                <a:schemeClr val="tx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88068"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88069"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51</a:t>
            </a:fld>
            <a:endParaRPr lang="zh-CN" altLang="zh-CN" sz="1200" dirty="0">
              <a:solidFill>
                <a:schemeClr val="tx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a:ln w="1"/>
        </p:spPr>
      </p:sp>
      <p:sp>
        <p:nvSpPr>
          <p:cNvPr id="90115"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p>
        </p:txBody>
      </p:sp>
    </p:spTree>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a:ln w="1"/>
        </p:spPr>
      </p:sp>
      <p:sp>
        <p:nvSpPr>
          <p:cNvPr id="92163"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p>
        </p:txBody>
      </p:sp>
    </p:spTree>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a:ln w="1"/>
        </p:spPr>
      </p:sp>
      <p:sp>
        <p:nvSpPr>
          <p:cNvPr id="94211"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p>
        </p:txBody>
      </p:sp>
    </p:spTree>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a:ln w="1"/>
        </p:spPr>
      </p:sp>
      <p:sp>
        <p:nvSpPr>
          <p:cNvPr id="96259"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p>
        </p:txBody>
      </p:sp>
    </p:spTree>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a:ln w="1"/>
        </p:spPr>
      </p:sp>
      <p:sp>
        <p:nvSpPr>
          <p:cNvPr id="98307"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p>
        </p:txBody>
      </p:sp>
    </p:spTree>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a:ln w="1"/>
        </p:spPr>
      </p:sp>
      <p:sp>
        <p:nvSpPr>
          <p:cNvPr id="100355"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9458" name="Rectangle 2"/>
          <p:cNvSpPr>
            <a:spLocks noGrp="1" noRot="1" noChangeAspect="1" noTextEdit="1"/>
          </p:cNvSpPr>
          <p:nvPr>
            <p:ph type="sldImg"/>
          </p:nvPr>
        </p:nvSpPr>
        <p:spPr>
          <a:ln w="1"/>
        </p:spPr>
      </p:sp>
      <p:sp>
        <p:nvSpPr>
          <p:cNvPr id="19459"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命令行 + gui   通过接口使用计算机            本身就是函数，只是起了个高端的名字叫做系统调用</a:t>
            </a:r>
          </a:p>
        </p:txBody>
      </p:sp>
    </p:spTree>
  </p:cSld>
  <p:clrMapOvr>
    <a:overrideClrMapping bg1="lt1" tx1="dk1" bg2="lt2" tx2="dk2" accent1="accent1" accent2="accent2" accent3="accent3" accent4="accent4" accent5="accent5" accent6="accent6" hlink="hlink" folHlink="folHlink"/>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a:ln w="1"/>
        </p:spPr>
      </p:sp>
      <p:sp>
        <p:nvSpPr>
          <p:cNvPr id="102403"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p>
        </p:txBody>
      </p:sp>
    </p:spTree>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a:ln w="1"/>
        </p:spPr>
      </p:sp>
      <p:sp>
        <p:nvSpPr>
          <p:cNvPr id="104451"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p>
        </p:txBody>
      </p:sp>
    </p:spTree>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a:ln w="1"/>
        </p:spPr>
      </p:sp>
      <p:sp>
        <p:nvSpPr>
          <p:cNvPr id="106499"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p>
        </p:txBody>
      </p:sp>
    </p:spTree>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a:ln w="1"/>
        </p:spPr>
      </p:sp>
      <p:sp>
        <p:nvSpPr>
          <p:cNvPr id="108547"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p>
        </p:txBody>
      </p:sp>
    </p:spTree>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a:ln w="1"/>
        </p:spPr>
      </p:sp>
      <p:sp>
        <p:nvSpPr>
          <p:cNvPr id="110595"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p>
        </p:txBody>
      </p:sp>
    </p:spTree>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a:ln w="1"/>
        </p:spPr>
      </p:sp>
      <p:sp>
        <p:nvSpPr>
          <p:cNvPr id="112643"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p>
        </p:txBody>
      </p:sp>
    </p:spTree>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a:ln w="1"/>
        </p:spPr>
      </p:sp>
      <p:sp>
        <p:nvSpPr>
          <p:cNvPr id="114691"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p>
        </p:txBody>
      </p:sp>
    </p:spTree>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a:ln w="1"/>
        </p:spPr>
      </p:sp>
      <p:sp>
        <p:nvSpPr>
          <p:cNvPr id="116739"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p>
        </p:txBody>
      </p:sp>
    </p:spTree>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a:ln w="1"/>
        </p:spPr>
      </p:sp>
      <p:sp>
        <p:nvSpPr>
          <p:cNvPr id="118787"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endParaRPr lang="en-US" altLang="zh-CN" dirty="0"/>
          </a:p>
          <a:p>
            <a:pPr lvl="0" eaLnBrk="1" hangingPunct="1"/>
            <a:r>
              <a:rPr lang="en-US" altLang="zh-CN" dirty="0"/>
              <a:t>Nginx (engine x) </a:t>
            </a:r>
            <a:r>
              <a:rPr lang="zh-CN" altLang="en-US" dirty="0"/>
              <a:t>是一个高性能的</a:t>
            </a:r>
            <a:r>
              <a:rPr lang="en-US" altLang="zh-CN" dirty="0"/>
              <a:t>HTTP</a:t>
            </a:r>
            <a:r>
              <a:rPr lang="zh-CN" altLang="en-US" dirty="0"/>
              <a:t>和反向代理</a:t>
            </a:r>
            <a:r>
              <a:rPr lang="en-US" altLang="zh-CN" dirty="0"/>
              <a:t>web</a:t>
            </a:r>
            <a:r>
              <a:rPr lang="zh-CN" altLang="en-US" dirty="0"/>
              <a:t>服务器，同时也提供了</a:t>
            </a:r>
            <a:r>
              <a:rPr lang="en-US" altLang="zh-CN" dirty="0"/>
              <a:t>IMAP/POP3/SMTP</a:t>
            </a:r>
            <a:r>
              <a:rPr lang="zh-CN" altLang="en-US" dirty="0"/>
              <a:t>服务。</a:t>
            </a:r>
          </a:p>
        </p:txBody>
      </p:sp>
    </p:spTree>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a:ln w="1"/>
        </p:spPr>
      </p:sp>
      <p:sp>
        <p:nvSpPr>
          <p:cNvPr id="120835"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虚拟机是怎么回事？</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ctr" anchorCtr="0"/>
          <a:lstStyle/>
          <a:p>
            <a:pPr lvl="0"/>
            <a:r>
              <a:rPr lang="en-US" altLang="zh-CN" dirty="0"/>
              <a:t>GDT</a:t>
            </a:r>
            <a:r>
              <a:rPr lang="zh-CN" altLang="en-US" dirty="0"/>
              <a:t>中描述进程段的各种信息，起始地址，长度，特权级等。</a:t>
            </a:r>
          </a:p>
        </p:txBody>
      </p:sp>
      <p:sp>
        <p:nvSpPr>
          <p:cNvPr id="21508"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21509"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12</a:t>
            </a:fld>
            <a:endParaRPr lang="zh-CN" altLang="zh-CN" sz="1200" dirty="0">
              <a:solidFill>
                <a:schemeClr val="tx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p:sp>
      <p:sp>
        <p:nvSpPr>
          <p:cNvPr id="122883" name="备注占位符 2"/>
          <p:cNvSpPr>
            <a:spLocks noGrp="1"/>
          </p:cNvSpPr>
          <p:nvPr>
            <p:ph type="body" idx="1"/>
          </p:nvPr>
        </p:nvSpPr>
        <p:spPr/>
        <p:txBody>
          <a:bodyPr wrap="square" lIns="91440" tIns="45720" rIns="91440" bIns="45720" anchor="ctr" anchorCtr="0"/>
          <a:lstStyle/>
          <a:p>
            <a:pPr lvl="0" eaLnBrk="1" hangingPunct="1"/>
            <a:r>
              <a:rPr lang="zh-CN" altLang="en-US" dirty="0"/>
              <a:t>优点：扩充操作系统功能，缺点：系统功能增加带来总的通信开销过大，性能降低。</a:t>
            </a:r>
            <a:endParaRPr lang="en-US" altLang="zh-CN" dirty="0"/>
          </a:p>
          <a:p>
            <a:pPr lvl="0" eaLnBrk="1" hangingPunct="1"/>
            <a:r>
              <a:rPr lang="en-US" altLang="zh-CN" dirty="0"/>
              <a:t>QNX</a:t>
            </a:r>
            <a:r>
              <a:rPr lang="zh-CN" altLang="en-US" dirty="0"/>
              <a:t>硬实时操作系统，加拿大一家公司开发，</a:t>
            </a:r>
            <a:r>
              <a:rPr lang="en-US" altLang="zh-CN" dirty="0"/>
              <a:t>UNIX-Like</a:t>
            </a:r>
            <a:r>
              <a:rPr lang="zh-CN" altLang="en-US" dirty="0"/>
              <a:t>，遵从</a:t>
            </a:r>
            <a:r>
              <a:rPr lang="en-US" altLang="zh-CN" dirty="0"/>
              <a:t>POSIX</a:t>
            </a:r>
            <a:r>
              <a:rPr lang="zh-CN" altLang="en-US" dirty="0"/>
              <a:t>。</a:t>
            </a:r>
            <a:r>
              <a:rPr lang="en-US" altLang="zh-CN" dirty="0"/>
              <a:t>mach</a:t>
            </a:r>
            <a:r>
              <a:rPr lang="zh-CN" altLang="en-US" dirty="0"/>
              <a:t>上世纪</a:t>
            </a:r>
            <a:r>
              <a:rPr lang="en-US" altLang="zh-CN" dirty="0"/>
              <a:t>80</a:t>
            </a:r>
            <a:r>
              <a:rPr lang="zh-CN" altLang="en-US" dirty="0"/>
              <a:t>年代，卡内基梅隆大学开发的。</a:t>
            </a:r>
            <a:endParaRPr lang="en-US" altLang="zh-CN" dirty="0"/>
          </a:p>
          <a:p>
            <a:pPr lvl="0" eaLnBrk="1" hangingPunct="1"/>
            <a:r>
              <a:rPr lang="en-US" altLang="zh-CN" dirty="0"/>
              <a:t>Windows nt </a:t>
            </a:r>
            <a:r>
              <a:rPr lang="zh-CN" altLang="en-US" dirty="0"/>
              <a:t>第一个分层微内核，</a:t>
            </a:r>
            <a:r>
              <a:rPr lang="en-US" altLang="zh-CN" dirty="0"/>
              <a:t>win nt4.0</a:t>
            </a:r>
            <a:r>
              <a:rPr lang="zh-CN" altLang="en-US" dirty="0"/>
              <a:t>时，很多功能由用户空间拿到了内核空间。</a:t>
            </a:r>
            <a:r>
              <a:rPr lang="en-US" altLang="zh-CN" dirty="0"/>
              <a:t>XP</a:t>
            </a:r>
            <a:r>
              <a:rPr lang="zh-CN" altLang="en-US" dirty="0"/>
              <a:t>时，更像是单一内核而不是微内核。</a:t>
            </a:r>
          </a:p>
        </p:txBody>
      </p:sp>
      <p:sp>
        <p:nvSpPr>
          <p:cNvPr id="122884" name="日期占位符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rPr>
              <a:t>2023-06-18</a:t>
            </a:fld>
            <a:endParaRPr lang="zh-CN" altLang="en-US" sz="1200" dirty="0">
              <a:solidFill>
                <a:schemeClr val="tx1"/>
              </a:solidFill>
            </a:endParaRPr>
          </a:p>
        </p:txBody>
      </p:sp>
      <p:sp>
        <p:nvSpPr>
          <p:cNvPr id="122885" name="灯片编号占位符 4"/>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solidFill>
                  <a:schemeClr val="tx1"/>
                </a:solidFill>
              </a:rPr>
              <a:t>68</a:t>
            </a:fld>
            <a:endParaRPr lang="zh-CN" altLang="zh-CN" sz="1200" dirty="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TextEdit="1"/>
          </p:cNvSpPr>
          <p:nvPr>
            <p:ph type="sldImg"/>
          </p:nvPr>
        </p:nvSpPr>
        <p:spPr>
          <a:ln w="1"/>
        </p:spPr>
      </p:sp>
      <p:sp>
        <p:nvSpPr>
          <p:cNvPr id="23555"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这些都是关于操作系统的作业</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a:ln w="1"/>
        </p:spPr>
      </p:sp>
      <p:sp>
        <p:nvSpPr>
          <p:cNvPr id="25603"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取系统功能号，查入口地址表，相应入口地址</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a:ln w="1"/>
        </p:spPr>
      </p:sp>
      <p:sp>
        <p:nvSpPr>
          <p:cNvPr id="27651" name="Rectangle 3"/>
          <p:cNvSpPr>
            <a:spLocks noGrp="1"/>
          </p:cNvSpPr>
          <p:nvPr>
            <p:ph type="body" idx="1"/>
          </p:nvPr>
        </p:nvSpPr>
        <p:spPr>
          <a:ln w="1"/>
        </p:spPr>
        <p:txBody>
          <a:bodyPr wrap="square" lIns="91440" tIns="45720" rIns="91440" bIns="45720" anchor="ctr" anchorCtr="0"/>
          <a:lstStyle/>
          <a:p>
            <a:pPr lvl="0" eaLnBrk="1" hangingPunct="1"/>
            <a:r>
              <a:rPr lang="zh-CN" altLang="en-US" dirty="0"/>
              <a:t>系统调用</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906D58"/>
        </a:solidFill>
        <a:effectLst/>
      </p:bgPr>
    </p:bg>
    <p:spTree>
      <p:nvGrpSpPr>
        <p:cNvPr id="1" name=""/>
        <p:cNvGrpSpPr/>
        <p:nvPr/>
      </p:nvGrpSpPr>
      <p:grpSpPr>
        <a:xfrm>
          <a:off x="0" y="0"/>
          <a:ext cx="0" cy="0"/>
          <a:chOff x="0" y="0"/>
          <a:chExt cx="0" cy="0"/>
        </a:xfrm>
      </p:grpSpPr>
      <p:sp>
        <p:nvSpPr>
          <p:cNvPr id="13" name="Rectangle 2" descr="Canvas"/>
          <p:cNvSpPr>
            <a:spLocks noChangeArrowheads="1"/>
          </p:cNvSpPr>
          <p:nvPr/>
        </p:nvSpPr>
        <p:spPr bwMode="auto">
          <a:xfrm>
            <a:off x="528638" y="201613"/>
            <a:ext cx="8397875" cy="64674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2051" name="Picture 3" descr="minispir"/>
          <p:cNvPicPr>
            <a:picLocks noChangeAspect="1"/>
          </p:cNvPicPr>
          <p:nvPr/>
        </p:nvPicPr>
        <p:blipFill>
          <a:blip r:embed="rId3"/>
          <a:stretch>
            <a:fillRect/>
          </a:stretch>
        </p:blipFill>
        <p:spPr>
          <a:xfrm>
            <a:off x="0" y="50800"/>
            <a:ext cx="1181100" cy="4286250"/>
          </a:xfrm>
          <a:prstGeom prst="rect">
            <a:avLst/>
          </a:prstGeom>
          <a:noFill/>
          <a:ln w="9525">
            <a:noFill/>
          </a:ln>
        </p:spPr>
      </p:pic>
      <p:sp>
        <p:nvSpPr>
          <p:cNvPr id="15" name="Rectangle 4" descr="Canvas"/>
          <p:cNvSpPr>
            <a:spLocks noChangeArrowheads="1"/>
          </p:cNvSpPr>
          <p:nvPr/>
        </p:nvSpPr>
        <p:spPr bwMode="auto">
          <a:xfrm>
            <a:off x="596900" y="4130675"/>
            <a:ext cx="1041400"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2053" name="Picture 5" descr="minispir"/>
          <p:cNvPicPr>
            <a:picLocks noChangeAspect="1"/>
          </p:cNvPicPr>
          <p:nvPr/>
        </p:nvPicPr>
        <p:blipFill>
          <a:blip r:embed="rId3"/>
          <a:srcRect t="39999"/>
          <a:stretch>
            <a:fillRect/>
          </a:stretch>
        </p:blipFill>
        <p:spPr>
          <a:xfrm>
            <a:off x="0" y="4222750"/>
            <a:ext cx="1181100" cy="2571750"/>
          </a:xfrm>
          <a:prstGeom prst="rect">
            <a:avLst/>
          </a:prstGeom>
          <a:noFill/>
          <a:ln w="9525">
            <a:noFill/>
          </a:ln>
        </p:spPr>
      </p:pic>
      <p:sp>
        <p:nvSpPr>
          <p:cNvPr id="2054" name="Rectangle 6"/>
          <p:cNvSpPr>
            <a:spLocks noGrp="1" noChangeArrowheads="1"/>
          </p:cNvSpPr>
          <p:nvPr>
            <p:ph type="ctrTitle"/>
          </p:nvPr>
        </p:nvSpPr>
        <p:spPr>
          <a:xfrm>
            <a:off x="914400" y="2057400"/>
            <a:ext cx="7721600" cy="1143000"/>
          </a:xfrm>
        </p:spPr>
        <p:txBody>
          <a:bodyPr/>
          <a:lstStyle>
            <a:lvl1pPr>
              <a:defRPr/>
            </a:lvl1pPr>
          </a:lstStyle>
          <a:p>
            <a:pPr lvl="0"/>
            <a:r>
              <a:rPr lang="zh-CN" noProof="0"/>
              <a:t>单击此处编辑母版标题样式</a:t>
            </a:r>
          </a:p>
        </p:txBody>
      </p:sp>
      <p:sp>
        <p:nvSpPr>
          <p:cNvPr id="2055"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pPr lvl="0"/>
            <a:r>
              <a:rPr lang="zh-CN" noProof="0"/>
              <a:t>单击此处编辑母版副标题样式</a:t>
            </a:r>
          </a:p>
        </p:txBody>
      </p:sp>
      <p:sp>
        <p:nvSpPr>
          <p:cNvPr id="17" name="Rectangle 8"/>
          <p:cNvSpPr>
            <a:spLocks noGrp="1" noChangeArrowheads="1"/>
          </p:cNvSpPr>
          <p:nvPr>
            <p:ph type="dt" sz="quarter" idx="2"/>
          </p:nvPr>
        </p:nvSpPr>
        <p:spPr bwMode="auto">
          <a:xfrm>
            <a:off x="1084263" y="60960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0B9A5A3-781F-44BE-8A48-0622891B17B2}" type="datetime5">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2023/6/18</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Rectangle 9"/>
          <p:cNvSpPr>
            <a:spLocks noGrp="1" noChangeArrowheads="1"/>
          </p:cNvSpPr>
          <p:nvPr>
            <p:ph type="ftr" sz="quarter" idx="3"/>
          </p:nvPr>
        </p:nvSpPr>
        <p:spPr bwMode="auto">
          <a:xfrm>
            <a:off x="3522663" y="60960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哈工大</a:t>
            </a: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计算机学院</a:t>
            </a: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10"/>
          <p:cNvSpPr>
            <a:spLocks noGrp="1" noChangeArrowheads="1"/>
          </p:cNvSpPr>
          <p:nvPr>
            <p:ph type="sldNum" sz="quarter" idx="4"/>
          </p:nvPr>
        </p:nvSpPr>
        <p:spPr bwMode="auto">
          <a:xfrm>
            <a:off x="6951663" y="60960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586B0A6-F68E-49A2-9FE3-EF6C2A3B4711}" type="slidenum">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1BC0B6-1250-4A36-9DB1-15C51A355969}" type="datetime5">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2023/6/18</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哈工大</a:t>
            </a: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计算机学院</a:t>
            </a: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3DB3280-ED6E-478E-B8E5-D358C6B9296D}" type="slidenum">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381000"/>
            <a:ext cx="5562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1BC0B6-1250-4A36-9DB1-15C51A355969}" type="datetime5">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2023/6/18</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哈工大</a:t>
            </a: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计算机学院</a:t>
            </a: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3DB3280-ED6E-478E-B8E5-D358C6B9296D}" type="slidenum">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1BC0B6-1250-4A36-9DB1-15C51A355969}" type="datetime5">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2023/6/18</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哈工大</a:t>
            </a: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计算机学院</a:t>
            </a: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3DB3280-ED6E-478E-B8E5-D358C6B9296D}" type="slidenum">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1BC0B6-1250-4A36-9DB1-15C51A355969}" type="datetime5">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2023/6/18</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哈工大</a:t>
            </a: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计算机学院</a:t>
            </a: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3DB3280-ED6E-478E-B8E5-D358C6B9296D}" type="slidenum">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1BC0B6-1250-4A36-9DB1-15C51A355969}" type="datetime5">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2023/6/18</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哈工大</a:t>
            </a: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计算机学院</a:t>
            </a: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3DB3280-ED6E-478E-B8E5-D358C6B9296D}" type="slidenum">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1BC0B6-1250-4A36-9DB1-15C51A355969}" type="datetime5">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2023/6/18</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哈工大</a:t>
            </a: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计算机学院</a:t>
            </a: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3DB3280-ED6E-478E-B8E5-D358C6B9296D}" type="slidenum">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1BC0B6-1250-4A36-9DB1-15C51A355969}" type="datetime5">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2023/6/18</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哈工大</a:t>
            </a: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计算机学院</a:t>
            </a: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3DB3280-ED6E-478E-B8E5-D358C6B9296D}" type="slidenum">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1BC0B6-1250-4A36-9DB1-15C51A355969}" type="datetime5">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2023/6/18</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哈工大</a:t>
            </a: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计算机学院</a:t>
            </a: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3DB3280-ED6E-478E-B8E5-D358C6B9296D}" type="slidenum">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1BC0B6-1250-4A36-9DB1-15C51A355969}" type="datetime5">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2023/6/18</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哈工大</a:t>
            </a: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计算机学院</a:t>
            </a: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3DB3280-ED6E-478E-B8E5-D358C6B9296D}" type="slidenum">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1BC0B6-1250-4A36-9DB1-15C51A355969}" type="datetime5">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2023/6/18</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哈工大</a:t>
            </a: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计算机学院</a:t>
            </a: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3DB3280-ED6E-478E-B8E5-D358C6B9296D}" type="slidenum">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609600" y="228600"/>
            <a:ext cx="8239125" cy="6391275"/>
          </a:xfrm>
          <a:prstGeom prst="rect">
            <a:avLst/>
          </a:prstGeom>
          <a:solidFill>
            <a:srgbClr val="EDE7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7" name="Line 3"/>
          <p:cNvSpPr/>
          <p:nvPr/>
        </p:nvSpPr>
        <p:spPr>
          <a:xfrm>
            <a:off x="1016000" y="1600200"/>
            <a:ext cx="7670800" cy="0"/>
          </a:xfrm>
          <a:prstGeom prst="line">
            <a:avLst/>
          </a:prstGeom>
          <a:ln w="3175" cap="flat" cmpd="sng">
            <a:solidFill>
              <a:schemeClr val="bg2"/>
            </a:solidFill>
            <a:prstDash val="solid"/>
            <a:headEnd type="none" w="med" len="med"/>
            <a:tailEnd type="none" w="med" len="med"/>
          </a:ln>
        </p:spPr>
      </p:sp>
      <p:pic>
        <p:nvPicPr>
          <p:cNvPr id="1028" name="Picture 4" descr="minispir"/>
          <p:cNvPicPr>
            <a:picLocks noChangeAspect="1"/>
          </p:cNvPicPr>
          <p:nvPr/>
        </p:nvPicPr>
        <p:blipFill>
          <a:blip r:embed="rId13"/>
          <a:srcRect b="5333"/>
          <a:stretch>
            <a:fillRect/>
          </a:stretch>
        </p:blipFill>
        <p:spPr>
          <a:xfrm>
            <a:off x="0" y="50800"/>
            <a:ext cx="1181100" cy="4057650"/>
          </a:xfrm>
          <a:prstGeom prst="rect">
            <a:avLst/>
          </a:prstGeom>
          <a:noFill/>
          <a:ln w="9525">
            <a:noFill/>
          </a:ln>
        </p:spPr>
      </p:pic>
      <p:pic>
        <p:nvPicPr>
          <p:cNvPr id="1029" name="Picture 5" descr="minispir"/>
          <p:cNvPicPr>
            <a:picLocks noChangeAspect="1"/>
          </p:cNvPicPr>
          <p:nvPr/>
        </p:nvPicPr>
        <p:blipFill>
          <a:blip r:embed="rId13"/>
          <a:srcRect t="39999"/>
          <a:stretch>
            <a:fillRect/>
          </a:stretch>
        </p:blipFill>
        <p:spPr>
          <a:xfrm>
            <a:off x="0" y="4222750"/>
            <a:ext cx="1181100" cy="2571750"/>
          </a:xfrm>
          <a:prstGeom prst="rect">
            <a:avLst/>
          </a:prstGeom>
          <a:noFill/>
          <a:ln w="9525">
            <a:noFill/>
          </a:ln>
        </p:spPr>
      </p:pic>
      <p:sp>
        <p:nvSpPr>
          <p:cNvPr id="1030" name="Rectangle 6"/>
          <p:cNvSpPr>
            <a:spLocks noGrp="1"/>
          </p:cNvSpPr>
          <p:nvPr>
            <p:ph type="title"/>
          </p:nvPr>
        </p:nvSpPr>
        <p:spPr>
          <a:xfrm>
            <a:off x="1066800" y="381000"/>
            <a:ext cx="7620000" cy="1143000"/>
          </a:xfrm>
          <a:prstGeom prst="rect">
            <a:avLst/>
          </a:prstGeom>
          <a:noFill/>
          <a:ln w="9525">
            <a:noFill/>
          </a:ln>
        </p:spPr>
        <p:txBody>
          <a:bodyPr anchor="ctr" anchorCtr="0"/>
          <a:lstStyle/>
          <a:p>
            <a:pPr lvl="0"/>
            <a:r>
              <a:rPr lang="zh-CN" altLang="zh-CN" dirty="0"/>
              <a:t>单击此处编辑母版标题样式</a:t>
            </a:r>
          </a:p>
        </p:txBody>
      </p:sp>
      <p:sp>
        <p:nvSpPr>
          <p:cNvPr id="1031" name="Rectangle 7"/>
          <p:cNvSpPr>
            <a:spLocks noGrp="1"/>
          </p:cNvSpPr>
          <p:nvPr>
            <p:ph type="body" idx="1"/>
          </p:nvPr>
        </p:nvSpPr>
        <p:spPr>
          <a:xfrm>
            <a:off x="1066800" y="1752600"/>
            <a:ext cx="7620000" cy="4114800"/>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32" name="Rectangle 8"/>
          <p:cNvSpPr>
            <a:spLocks noGrp="1" noChangeArrowheads="1"/>
          </p:cNvSpPr>
          <p:nvPr>
            <p:ph type="dt" sz="half" idx="2"/>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81BC0B6-1250-4A36-9DB1-15C51A355969}" type="datetime5">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2023/6/18</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9"/>
          <p:cNvSpPr>
            <a:spLocks noGrp="1" noChangeArrowheads="1"/>
          </p:cNvSpPr>
          <p:nvPr>
            <p:ph type="ftr" sz="quarter" idx="3"/>
          </p:nvPr>
        </p:nvSpPr>
        <p:spPr bwMode="auto">
          <a:xfrm>
            <a:off x="3452813" y="61071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solidFill>
                  <a:schemeClr val="tx1"/>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哈工大</a:t>
            </a: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计算机学院</a:t>
            </a: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10"/>
          <p:cNvSpPr>
            <a:spLocks noGrp="1" noChangeArrowheads="1"/>
          </p:cNvSpPr>
          <p:nvPr>
            <p:ph type="sldNum" sz="quarter" idx="4"/>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3DB3280-ED6E-478E-B8E5-D358C6B9296D}" type="slidenum">
              <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Rectangle 11"/>
          <p:cNvSpPr>
            <a:spLocks noChangeArrowheads="1"/>
          </p:cNvSpPr>
          <p:nvPr/>
        </p:nvSpPr>
        <p:spPr bwMode="auto">
          <a:xfrm>
            <a:off x="468313" y="0"/>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000" b="1" i="0" u="sng" strike="noStrike" kern="1200" cap="none" spc="0" normalizeH="0" baseline="0" noProof="0">
                <a:ln>
                  <a:noFill/>
                </a:ln>
                <a:solidFill>
                  <a:srgbClr val="6600FF"/>
                </a:solidFill>
                <a:effectLst/>
                <a:uLnTx/>
                <a:uFillTx/>
                <a:latin typeface="Times New Roman" panose="02020603050405020304" pitchFamily="18" charset="0"/>
                <a:ea typeface="黑体" panose="02010609060101010101" pitchFamily="49" charset="-122"/>
                <a:cs typeface="+mn-cs"/>
              </a:rPr>
              <a:t>操作系统</a:t>
            </a:r>
            <a:r>
              <a:rPr kumimoji="0" lang="zh-CN" altLang="zh-CN" sz="2400" b="0" i="1" u="sng" strike="noStrike" kern="120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cs typeface="+mn-cs"/>
              </a:rPr>
              <a:t> </a:t>
            </a:r>
          </a:p>
        </p:txBody>
      </p:sp>
      <p:sp>
        <p:nvSpPr>
          <p:cNvPr id="1036" name="Rectangle 12"/>
          <p:cNvSpPr>
            <a:spLocks noChangeArrowheads="1"/>
          </p:cNvSpPr>
          <p:nvPr/>
        </p:nvSpPr>
        <p:spPr bwMode="auto">
          <a:xfrm>
            <a:off x="2952750" y="620713"/>
            <a:ext cx="313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2400" b="1" i="0" u="sng" strike="noStrike" kern="120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cs typeface="+mn-cs"/>
              </a:rPr>
              <a:t>第2章  操作系统结构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2400" b="1" u="sng">
          <a:solidFill>
            <a:srgbClr val="CC0000"/>
          </a:solidFill>
          <a:latin typeface="+mj-lt"/>
          <a:ea typeface="+mj-ea"/>
          <a:cs typeface="+mj-cs"/>
        </a:defRPr>
      </a:lvl1pPr>
      <a:lvl2pPr algn="ctr" rtl="0" eaLnBrk="0" fontAlgn="base" hangingPunct="0">
        <a:spcBef>
          <a:spcPct val="0"/>
        </a:spcBef>
        <a:spcAft>
          <a:spcPct val="0"/>
        </a:spcAft>
        <a:defRPr sz="2400" b="1" u="sng">
          <a:solidFill>
            <a:srgbClr val="CC00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2400" b="1" u="sng">
          <a:solidFill>
            <a:srgbClr val="CC00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2400" b="1" u="sng">
          <a:solidFill>
            <a:srgbClr val="CC00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2400" b="1" u="sng">
          <a:solidFill>
            <a:srgbClr val="CC00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2400" b="1" u="sng">
          <a:solidFill>
            <a:srgbClr val="CC00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2400" b="1" u="sng">
          <a:solidFill>
            <a:srgbClr val="CC00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2400" b="1" u="sng">
          <a:solidFill>
            <a:srgbClr val="CC00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2400" b="1" u="sng">
          <a:solidFill>
            <a:srgbClr val="CC00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qumingcheng@hit.edu.c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homepage.hit.edu.cn/qmc"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baike.baidu.com/item/%E6%93%8D%E4%BD%9C%E7%B3%BB%E7%BB%9F/192"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baike.baidu.com/item/%E4%BA%91%E8%AE%A1%E7%AE%97/9969353" TargetMode="External"/><Relationship Id="rId5" Type="http://schemas.openxmlformats.org/officeDocument/2006/relationships/hyperlink" Target="https://baike.baidu.com/item/%E8%AE%A1%E7%AE%97%E8%83%BD%E5%8A%9B/4554810" TargetMode="External"/><Relationship Id="rId4" Type="http://schemas.openxmlformats.org/officeDocument/2006/relationships/hyperlink" Target="https://baike.baidu.com/item/%E8%B6%85%E7%BA%A7%E8%AE%A1%E7%AE%97%E6%9C%BA/5373711"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baike.baidu.com/item/%E4%BA%91%E8%AE%A1%E7%AE%97"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baike.baidu.com/item/Hadoop" TargetMode="External"/><Relationship Id="rId5" Type="http://schemas.openxmlformats.org/officeDocument/2006/relationships/hyperlink" Target="https://baike.baidu.com/item/Docker" TargetMode="External"/><Relationship Id="rId4" Type="http://schemas.openxmlformats.org/officeDocument/2006/relationships/hyperlink" Target="https://baike.baidu.com/item/CLoud%20foundry"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video.tudou.com/v/XMzI2MTY2MjA5Ng==.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developer.aliyun.com/article/616983"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alibaba/AliOS-Thing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developer.aliyun.com/article/616983" TargetMode="Externa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25805;&#20316;&#31995;&#32479;&#32467;&#26500;/DuerOS&#24320;&#25918;&#24179;&#21488;&#31616;&#20171;.mp4"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25805;&#20316;&#31995;&#32479;&#32467;&#26500;/dbp_method.mp4"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baike.baidu.com/view/30741.htm"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4099"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en-US" altLang="zh-CN" sz="1400" dirty="0"/>
              <a:t>1</a:t>
            </a:fld>
            <a:endParaRPr lang="en-US" altLang="zh-CN" sz="1400" dirty="0"/>
          </a:p>
        </p:txBody>
      </p:sp>
      <p:sp>
        <p:nvSpPr>
          <p:cNvPr id="4100" name="Rectangle 3"/>
          <p:cNvSpPr>
            <a:spLocks noGrp="1"/>
          </p:cNvSpPr>
          <p:nvPr>
            <p:ph idx="1"/>
          </p:nvPr>
        </p:nvSpPr>
        <p:spPr>
          <a:xfrm>
            <a:off x="990600" y="1524000"/>
            <a:ext cx="7620000" cy="4114800"/>
          </a:xfrm>
        </p:spPr>
        <p:txBody>
          <a:bodyPr vert="horz" wrap="square" lIns="91440" tIns="45720" rIns="91440" bIns="45720" anchor="t" anchorCtr="0"/>
          <a:lstStyle/>
          <a:p>
            <a:pPr algn="just" eaLnBrk="1" hangingPunct="1">
              <a:lnSpc>
                <a:spcPct val="90000"/>
              </a:lnSpc>
              <a:buNone/>
            </a:pPr>
            <a:endParaRPr lang="en-US" altLang="zh-CN" sz="2000" b="1" dirty="0"/>
          </a:p>
          <a:p>
            <a:pPr algn="just" eaLnBrk="1" hangingPunct="1">
              <a:lnSpc>
                <a:spcPct val="90000"/>
              </a:lnSpc>
              <a:buNone/>
            </a:pPr>
            <a:endParaRPr lang="en-US" altLang="zh-CN" sz="2000" b="1" dirty="0"/>
          </a:p>
          <a:p>
            <a:pPr algn="just" eaLnBrk="1" hangingPunct="1">
              <a:lnSpc>
                <a:spcPct val="90000"/>
              </a:lnSpc>
              <a:buNone/>
            </a:pPr>
            <a:r>
              <a:rPr lang="en-US" altLang="zh-CN" sz="2000" b="1" dirty="0"/>
              <a:t>                                    </a:t>
            </a:r>
            <a:r>
              <a:rPr lang="zh-CN" altLang="en-US" sz="2800" b="1" dirty="0"/>
              <a:t>主讲教师：曲明成</a:t>
            </a:r>
            <a:endParaRPr lang="zh-CN" altLang="en-US" sz="2000" b="1" dirty="0"/>
          </a:p>
          <a:p>
            <a:pPr algn="just" eaLnBrk="1" hangingPunct="1">
              <a:lnSpc>
                <a:spcPct val="90000"/>
              </a:lnSpc>
              <a:buNone/>
            </a:pPr>
            <a:r>
              <a:rPr lang="zh-CN" altLang="en-US" sz="2400" b="1" dirty="0"/>
              <a:t>                     电   话</a:t>
            </a:r>
            <a:r>
              <a:rPr lang="zh-CN" altLang="en-US" sz="2400" b="1" dirty="0">
                <a:solidFill>
                  <a:srgbClr val="A50021"/>
                </a:solidFill>
              </a:rPr>
              <a:t>      </a:t>
            </a:r>
            <a:r>
              <a:rPr lang="en-US" altLang="zh-CN" sz="2400" b="1" dirty="0">
                <a:solidFill>
                  <a:srgbClr val="A50021"/>
                </a:solidFill>
              </a:rPr>
              <a:t>15645102418</a:t>
            </a:r>
            <a:endParaRPr lang="zh-CN" altLang="en-US" sz="2400" b="1" dirty="0">
              <a:solidFill>
                <a:srgbClr val="A50021"/>
              </a:solidFill>
            </a:endParaRPr>
          </a:p>
          <a:p>
            <a:pPr algn="just" eaLnBrk="1" hangingPunct="1">
              <a:lnSpc>
                <a:spcPct val="90000"/>
              </a:lnSpc>
              <a:buNone/>
            </a:pPr>
            <a:r>
              <a:rPr lang="zh-CN" altLang="en-US" sz="2400" b="1" dirty="0"/>
              <a:t>                     </a:t>
            </a:r>
            <a:r>
              <a:rPr lang="en-US" altLang="zh-CN" sz="2400" b="1" dirty="0"/>
              <a:t>E-mail</a:t>
            </a:r>
            <a:r>
              <a:rPr lang="zh-CN" altLang="en-US" sz="2400" b="1" dirty="0"/>
              <a:t>： </a:t>
            </a:r>
            <a:r>
              <a:rPr lang="en-US" altLang="zh-CN" sz="2400" b="1" dirty="0">
                <a:hlinkClick r:id="rId3"/>
              </a:rPr>
              <a:t>qumingcheng@hit.edu.cn</a:t>
            </a:r>
            <a:endParaRPr lang="en-US" altLang="zh-CN" sz="2400" b="1" dirty="0"/>
          </a:p>
          <a:p>
            <a:pPr algn="just" eaLnBrk="1" hangingPunct="1">
              <a:lnSpc>
                <a:spcPct val="90000"/>
              </a:lnSpc>
              <a:buNone/>
            </a:pPr>
            <a:r>
              <a:rPr lang="en-US" altLang="zh-CN" sz="2400" b="1" dirty="0"/>
              <a:t>		Homepage</a:t>
            </a:r>
            <a:r>
              <a:rPr lang="zh-CN" altLang="en-US" sz="2400" b="1" dirty="0"/>
              <a:t>：</a:t>
            </a:r>
            <a:r>
              <a:rPr lang="en-US" altLang="zh-CN" sz="2400" b="1" dirty="0">
                <a:hlinkClick r:id="rId4"/>
              </a:rPr>
              <a:t>http://homepage.hit.edu.cn/qmc</a:t>
            </a:r>
            <a:endParaRPr lang="en-US" altLang="zh-CN" sz="2400" b="1" dirty="0"/>
          </a:p>
          <a:p>
            <a:pPr algn="just" eaLnBrk="1" hangingPunct="1">
              <a:lnSpc>
                <a:spcPct val="90000"/>
              </a:lnSpc>
              <a:buNone/>
            </a:pPr>
            <a:endParaRPr lang="en-US" altLang="zh-CN" sz="2400" b="1" dirty="0"/>
          </a:p>
          <a:p>
            <a:pPr algn="just" eaLnBrk="1" hangingPunct="1">
              <a:lnSpc>
                <a:spcPct val="90000"/>
              </a:lnSpc>
              <a:buNone/>
            </a:pPr>
            <a:r>
              <a:rPr lang="en-US" altLang="zh-CN" sz="2000" b="1" dirty="0"/>
              <a:t>                                      </a:t>
            </a:r>
            <a:r>
              <a:rPr lang="zh-CN" altLang="en-US" sz="2000" b="1" dirty="0"/>
              <a:t>计算学部</a:t>
            </a:r>
            <a:r>
              <a:rPr lang="en-US" altLang="zh-CN" sz="2000" b="1" dirty="0"/>
              <a:t>-</a:t>
            </a:r>
            <a:r>
              <a:rPr lang="zh-CN" altLang="en-US" sz="2000" b="1" dirty="0"/>
              <a:t>智能软件中心</a:t>
            </a:r>
          </a:p>
        </p:txBody>
      </p:sp>
      <p:sp>
        <p:nvSpPr>
          <p:cNvPr id="4101" name="Rectangle 2"/>
          <p:cNvSpPr>
            <a:spLocks noGrp="1"/>
          </p:cNvSpPr>
          <p:nvPr>
            <p:ph type="title"/>
          </p:nvPr>
        </p:nvSpPr>
        <p:spPr>
          <a:xfrm>
            <a:off x="2133600" y="914400"/>
            <a:ext cx="4724400" cy="838200"/>
          </a:xfrm>
        </p:spPr>
        <p:txBody>
          <a:bodyPr vert="horz" wrap="square" lIns="91440" tIns="45720" rIns="91440" bIns="45720" anchor="ctr" anchorCtr="0"/>
          <a:lstStyle/>
          <a:p>
            <a:pPr eaLnBrk="1" hangingPunct="1"/>
            <a:r>
              <a:rPr lang="en-US" altLang="zh-CN" dirty="0">
                <a:solidFill>
                  <a:srgbClr val="6600FF"/>
                </a:solidFill>
              </a:rPr>
              <a:t> </a:t>
            </a:r>
            <a:r>
              <a:rPr lang="zh-CN" altLang="en-US" sz="3600" dirty="0">
                <a:solidFill>
                  <a:srgbClr val="6600FF"/>
                </a:solidFill>
                <a:latin typeface="黑体" panose="02010609060101010101" pitchFamily="49" charset="-122"/>
                <a:ea typeface="黑体" panose="02010609060101010101" pitchFamily="49" charset="-122"/>
              </a:rPr>
              <a:t>操作系统设计与实现</a:t>
            </a:r>
            <a:endParaRPr lang="zh-CN" altLang="en-US" i="1" dirty="0">
              <a:solidFill>
                <a:srgbClr val="6600FF"/>
              </a:solidFill>
            </a:endParaRPr>
          </a:p>
        </p:txBody>
      </p:sp>
      <p:sp>
        <p:nvSpPr>
          <p:cNvPr id="4102" name="Rectangle 8"/>
          <p:cNvSpPr/>
          <p:nvPr/>
        </p:nvSpPr>
        <p:spPr>
          <a:xfrm>
            <a:off x="1447800" y="1752600"/>
            <a:ext cx="6934200" cy="4191000"/>
          </a:xfrm>
          <a:prstGeom prst="rect">
            <a:avLst/>
          </a:prstGeom>
          <a:noFill/>
          <a:ln w="9525" cap="flat" cmpd="sng">
            <a:solidFill>
              <a:srgbClr val="C0C0C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6387" name="Rectangle 2"/>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2.2  操作系统的用户界面</a:t>
            </a:r>
          </a:p>
        </p:txBody>
      </p:sp>
      <p:sp>
        <p:nvSpPr>
          <p:cNvPr id="16388" name="Rectangle 3"/>
          <p:cNvSpPr>
            <a:spLocks noGrp="1"/>
          </p:cNvSpPr>
          <p:nvPr>
            <p:ph idx="1"/>
          </p:nvPr>
        </p:nvSpPr>
        <p:spPr>
          <a:xfrm>
            <a:off x="1763713" y="1844675"/>
            <a:ext cx="6553200" cy="4154488"/>
          </a:xfrm>
        </p:spPr>
        <p:txBody>
          <a:bodyPr vert="horz" wrap="square" lIns="91440" tIns="45720" rIns="91440" bIns="45720" anchor="t" anchorCtr="0"/>
          <a:lstStyle/>
          <a:p>
            <a:pPr eaLnBrk="1" hangingPunct="1">
              <a:buNone/>
            </a:pPr>
            <a:r>
              <a:rPr lang="zh-CN" altLang="zh-CN" sz="2400" b="1" dirty="0">
                <a:solidFill>
                  <a:srgbClr val="CC0000"/>
                </a:solidFill>
              </a:rPr>
              <a:t>2.2.</a:t>
            </a:r>
            <a:r>
              <a:rPr lang="en-US" altLang="zh-CN" sz="2400" b="1" dirty="0">
                <a:solidFill>
                  <a:srgbClr val="CC0000"/>
                </a:solidFill>
              </a:rPr>
              <a:t>3</a:t>
            </a:r>
            <a:r>
              <a:rPr lang="zh-CN" altLang="en-US" sz="2400" b="1" dirty="0">
                <a:solidFill>
                  <a:srgbClr val="CC0000"/>
                </a:solidFill>
              </a:rPr>
              <a:t>还有其他形式的</a:t>
            </a:r>
            <a:r>
              <a:rPr lang="zh-CN" altLang="zh-CN" sz="2400" b="1" dirty="0">
                <a:solidFill>
                  <a:srgbClr val="CC0000"/>
                </a:solidFill>
              </a:rPr>
              <a:t>用户界面</a:t>
            </a:r>
            <a:r>
              <a:rPr lang="zh-CN" altLang="en-US" sz="2400" b="1" dirty="0">
                <a:solidFill>
                  <a:srgbClr val="CC0000"/>
                </a:solidFill>
              </a:rPr>
              <a:t>吗？</a:t>
            </a:r>
            <a:endParaRPr lang="zh-CN" altLang="zh-CN" sz="2400" b="1" dirty="0">
              <a:solidFill>
                <a:srgbClr val="CC0000"/>
              </a:solidFill>
            </a:endParaRPr>
          </a:p>
          <a:p>
            <a:pPr eaLnBrk="1" hangingPunct="1">
              <a:buClr>
                <a:srgbClr val="CC0000"/>
              </a:buClr>
              <a:buSzPct val="80000"/>
              <a:buFont typeface="Wingdings" panose="05000000000000000000" pitchFamily="2" charset="2"/>
              <a:buChar char="l"/>
            </a:pPr>
            <a:r>
              <a:rPr lang="zh-CN" altLang="en-US" sz="2000" b="1" u="sng" dirty="0"/>
              <a:t>语音识别技术（可以结合</a:t>
            </a:r>
            <a:r>
              <a:rPr lang="en-US" altLang="zh-CN" sz="2000" b="1" u="sng" dirty="0"/>
              <a:t>CharGPT</a:t>
            </a:r>
            <a:r>
              <a:rPr lang="zh-CN" altLang="en-US" sz="2000" b="1" u="sng" dirty="0"/>
              <a:t>）</a:t>
            </a:r>
            <a:endParaRPr lang="en-US" altLang="zh-CN" sz="2000" b="1" u="sng" dirty="0"/>
          </a:p>
          <a:p>
            <a:pPr eaLnBrk="1" hangingPunct="1">
              <a:buClr>
                <a:srgbClr val="CC0000"/>
              </a:buClr>
              <a:buSzPct val="80000"/>
              <a:buFont typeface="Wingdings" panose="05000000000000000000" pitchFamily="2" charset="2"/>
              <a:buChar char="l"/>
            </a:pPr>
            <a:r>
              <a:rPr lang="en-US" altLang="zh-CN" sz="2000" b="1" dirty="0"/>
              <a:t>Google</a:t>
            </a:r>
            <a:r>
              <a:rPr lang="zh-CN" altLang="en-US" sz="2000" b="1" dirty="0"/>
              <a:t>，百度语音识别系统和相应的</a:t>
            </a:r>
            <a:r>
              <a:rPr lang="en-US" altLang="zh-CN" sz="2000" b="1" dirty="0"/>
              <a:t>API</a:t>
            </a:r>
          </a:p>
          <a:p>
            <a:pPr eaLnBrk="1" hangingPunct="1">
              <a:buClr>
                <a:srgbClr val="CC0000"/>
              </a:buClr>
              <a:buSzPct val="80000"/>
              <a:buFont typeface="Wingdings" panose="05000000000000000000" pitchFamily="2" charset="2"/>
              <a:buChar char="l"/>
            </a:pPr>
            <a:r>
              <a:rPr lang="zh-CN" altLang="en-US" sz="2000" b="1" dirty="0"/>
              <a:t>语音识别接口可集成到操作系统中，一些语音命令将同传统的图形用户接口和命令行具有相同的能力。</a:t>
            </a:r>
            <a:endParaRPr lang="en-US" altLang="zh-CN" sz="2000" b="1" dirty="0"/>
          </a:p>
          <a:p>
            <a:pPr eaLnBrk="1" hangingPunct="1">
              <a:buClr>
                <a:srgbClr val="CC0000"/>
              </a:buClr>
              <a:buSzPct val="80000"/>
              <a:buFont typeface="Wingdings" panose="05000000000000000000" pitchFamily="2" charset="2"/>
              <a:buChar char="l"/>
            </a:pPr>
            <a:r>
              <a:rPr lang="zh-CN" altLang="en-US" sz="2000" b="1" dirty="0"/>
              <a:t>当前的智能手机几乎都有语音交互能力，还有一些具备手势交互</a:t>
            </a:r>
            <a:endParaRPr lang="en-US" altLang="zh-CN" sz="2000" b="1" dirty="0"/>
          </a:p>
          <a:p>
            <a:pPr eaLnBrk="1" hangingPunct="1">
              <a:buClr>
                <a:srgbClr val="CC0000"/>
              </a:buClr>
              <a:buSzPct val="80000"/>
              <a:buFont typeface="Wingdings" panose="05000000000000000000" pitchFamily="2" charset="2"/>
              <a:buChar char="l"/>
            </a:pPr>
            <a:endParaRPr lang="zh-CN" altLang="zh-CN"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8435"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11</a:t>
            </a:fld>
            <a:endParaRPr lang="zh-CN" altLang="zh-CN" sz="1400" dirty="0"/>
          </a:p>
        </p:txBody>
      </p:sp>
      <p:sp>
        <p:nvSpPr>
          <p:cNvPr id="18436" name="Rectangle 2"/>
          <p:cNvSpPr>
            <a:spLocks noGrp="1"/>
          </p:cNvSpPr>
          <p:nvPr>
            <p:ph type="title"/>
          </p:nvPr>
        </p:nvSpPr>
        <p:spPr>
          <a:xfrm>
            <a:off x="93663" y="952500"/>
            <a:ext cx="3830637" cy="676275"/>
          </a:xfrm>
        </p:spPr>
        <p:txBody>
          <a:bodyPr vert="horz" wrap="square" lIns="91440" tIns="45720" rIns="91440" bIns="45720" anchor="ctr" anchorCtr="0"/>
          <a:lstStyle/>
          <a:p>
            <a:pPr eaLnBrk="1" hangingPunct="1"/>
            <a:r>
              <a:rPr lang="zh-CN" altLang="zh-CN" dirty="0"/>
              <a:t>总结前述最重要的概念</a:t>
            </a:r>
          </a:p>
        </p:txBody>
      </p:sp>
      <p:sp>
        <p:nvSpPr>
          <p:cNvPr id="14339" name="Rectangle 3"/>
          <p:cNvSpPr>
            <a:spLocks noChangeArrowheads="1"/>
          </p:cNvSpPr>
          <p:nvPr/>
        </p:nvSpPr>
        <p:spPr bwMode="auto">
          <a:xfrm>
            <a:off x="762000" y="3211513"/>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base" latinLnBrk="0" hangingPunct="1">
              <a:lnSpc>
                <a:spcPct val="120000"/>
              </a:lnSpc>
              <a:spcBef>
                <a:spcPct val="30000"/>
              </a:spcBef>
              <a:spcAft>
                <a:spcPct val="0"/>
              </a:spcAft>
              <a:buClrTx/>
              <a:buSzTx/>
              <a:buFontTx/>
              <a:buChar char="•"/>
              <a:defRPr/>
            </a:pPr>
            <a:r>
              <a:rPr kumimoji="0" lang="zh-CN"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用户</a:t>
            </a:r>
            <a:r>
              <a:rPr kumimoji="0" lang="zh-CN"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使用计算机总结：</a:t>
            </a:r>
            <a:r>
              <a:rPr kumimoji="0" lang="zh-CN"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用操作系统提供的接口编写程序；这些程序解决</a:t>
            </a:r>
            <a:r>
              <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具体的</a:t>
            </a:r>
            <a:r>
              <a:rPr kumimoji="0" lang="zh-CN"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问题</a:t>
            </a:r>
          </a:p>
        </p:txBody>
      </p:sp>
      <p:grpSp>
        <p:nvGrpSpPr>
          <p:cNvPr id="14340" name="Group 4"/>
          <p:cNvGrpSpPr/>
          <p:nvPr/>
        </p:nvGrpSpPr>
        <p:grpSpPr>
          <a:xfrm>
            <a:off x="838200" y="1470025"/>
            <a:ext cx="7620000" cy="522288"/>
            <a:chOff x="0" y="0"/>
            <a:chExt cx="4800" cy="329"/>
          </a:xfrm>
        </p:grpSpPr>
        <p:sp>
          <p:nvSpPr>
            <p:cNvPr id="18467" name="Rectangle 5"/>
            <p:cNvSpPr/>
            <p:nvPr/>
          </p:nvSpPr>
          <p:spPr>
            <a:xfrm>
              <a:off x="0" y="0"/>
              <a:ext cx="4800" cy="32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40000"/>
                </a:lnSpc>
                <a:spcBef>
                  <a:spcPct val="0"/>
                </a:spcBef>
                <a:buNone/>
              </a:pPr>
              <a:r>
                <a:rPr lang="zh-CN" altLang="zh-CN" sz="2000" b="1" dirty="0">
                  <a:latin typeface="Arial" panose="020B0604020202020204" pitchFamily="34" charset="0"/>
                </a:rPr>
                <a:t>命令行:  </a:t>
              </a:r>
              <a:r>
                <a:rPr lang="zh-CN" altLang="zh-CN" sz="2000" b="1" dirty="0">
                  <a:latin typeface="Arial" panose="020B0604020202020204" pitchFamily="34" charset="0"/>
                  <a:sym typeface="+mn-ea"/>
                </a:rPr>
                <a:t>shell+</a:t>
              </a:r>
              <a:r>
                <a:rPr lang="zh-CN" altLang="zh-CN" sz="2000" b="1" dirty="0">
                  <a:latin typeface="Arial" panose="020B0604020202020204" pitchFamily="34" charset="0"/>
                </a:rPr>
                <a:t>命令</a:t>
              </a:r>
              <a:r>
                <a:rPr lang="zh-CN" altLang="en-US" sz="2000" b="1" dirty="0">
                  <a:latin typeface="Arial" panose="020B0604020202020204" pitchFamily="34" charset="0"/>
                </a:rPr>
                <a:t>解释</a:t>
              </a:r>
              <a:r>
                <a:rPr lang="zh-CN" altLang="zh-CN" sz="2000" b="1" dirty="0">
                  <a:latin typeface="Arial" panose="020B0604020202020204" pitchFamily="34" charset="0"/>
                </a:rPr>
                <a:t>程序+字符显示</a:t>
              </a:r>
            </a:p>
          </p:txBody>
        </p:sp>
        <p:pic>
          <p:nvPicPr>
            <p:cNvPr id="18468" name="Picture 6" descr="j0115835"/>
            <p:cNvPicPr>
              <a:picLocks noChangeAspect="1"/>
            </p:cNvPicPr>
            <p:nvPr/>
          </p:nvPicPr>
          <p:blipFill>
            <a:blip r:embed="rId3"/>
            <a:stretch>
              <a:fillRect/>
            </a:stretch>
          </p:blipFill>
          <p:spPr>
            <a:xfrm>
              <a:off x="165" y="160"/>
              <a:ext cx="119" cy="121"/>
            </a:xfrm>
            <a:prstGeom prst="rect">
              <a:avLst/>
            </a:prstGeom>
            <a:noFill/>
            <a:ln w="9525">
              <a:noFill/>
            </a:ln>
          </p:spPr>
        </p:pic>
      </p:grpSp>
      <p:grpSp>
        <p:nvGrpSpPr>
          <p:cNvPr id="14343" name="Group 7"/>
          <p:cNvGrpSpPr/>
          <p:nvPr/>
        </p:nvGrpSpPr>
        <p:grpSpPr>
          <a:xfrm>
            <a:off x="838200" y="2024063"/>
            <a:ext cx="7620000" cy="522287"/>
            <a:chOff x="0" y="0"/>
            <a:chExt cx="4800" cy="329"/>
          </a:xfrm>
        </p:grpSpPr>
        <p:sp>
          <p:nvSpPr>
            <p:cNvPr id="18465" name="Rectangle 8"/>
            <p:cNvSpPr/>
            <p:nvPr/>
          </p:nvSpPr>
          <p:spPr>
            <a:xfrm>
              <a:off x="0" y="0"/>
              <a:ext cx="4800" cy="32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40000"/>
                </a:lnSpc>
                <a:spcBef>
                  <a:spcPct val="0"/>
                </a:spcBef>
                <a:buNone/>
              </a:pPr>
              <a:r>
                <a:rPr lang="zh-CN" altLang="zh-CN" sz="2000" b="1" dirty="0">
                  <a:latin typeface="Arial" panose="020B0604020202020204" pitchFamily="34" charset="0"/>
                </a:rPr>
                <a:t>GUI: </a:t>
              </a:r>
              <a:r>
                <a:rPr lang="zh-CN" altLang="zh-CN" sz="2000" b="1" dirty="0">
                  <a:latin typeface="Arial" panose="020B0604020202020204" pitchFamily="34" charset="0"/>
                  <a:sym typeface="+mn-ea"/>
                </a:rPr>
                <a:t>消息框架+</a:t>
              </a:r>
              <a:r>
                <a:rPr lang="zh-CN" altLang="zh-CN" sz="2000" b="1" dirty="0">
                  <a:latin typeface="Arial" panose="020B0604020202020204" pitchFamily="34" charset="0"/>
                </a:rPr>
                <a:t>消息处理程序+图形显示</a:t>
              </a:r>
            </a:p>
          </p:txBody>
        </p:sp>
        <p:pic>
          <p:nvPicPr>
            <p:cNvPr id="18466" name="Picture 9" descr="j0115835"/>
            <p:cNvPicPr>
              <a:picLocks noChangeAspect="1"/>
            </p:cNvPicPr>
            <p:nvPr/>
          </p:nvPicPr>
          <p:blipFill>
            <a:blip r:embed="rId3"/>
            <a:stretch>
              <a:fillRect/>
            </a:stretch>
          </p:blipFill>
          <p:spPr>
            <a:xfrm>
              <a:off x="165" y="160"/>
              <a:ext cx="119" cy="121"/>
            </a:xfrm>
            <a:prstGeom prst="rect">
              <a:avLst/>
            </a:prstGeom>
            <a:noFill/>
            <a:ln w="9525">
              <a:noFill/>
            </a:ln>
          </p:spPr>
        </p:pic>
      </p:grpSp>
      <p:grpSp>
        <p:nvGrpSpPr>
          <p:cNvPr id="14346" name="Group 10"/>
          <p:cNvGrpSpPr/>
          <p:nvPr/>
        </p:nvGrpSpPr>
        <p:grpSpPr>
          <a:xfrm>
            <a:off x="838200" y="2565400"/>
            <a:ext cx="7620000" cy="519113"/>
            <a:chOff x="0" y="0"/>
            <a:chExt cx="4800" cy="327"/>
          </a:xfrm>
        </p:grpSpPr>
        <p:sp>
          <p:nvSpPr>
            <p:cNvPr id="18463" name="Rectangle 11"/>
            <p:cNvSpPr/>
            <p:nvPr/>
          </p:nvSpPr>
          <p:spPr>
            <a:xfrm>
              <a:off x="0" y="0"/>
              <a:ext cx="480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40000"/>
                </a:lnSpc>
                <a:spcBef>
                  <a:spcPct val="0"/>
                </a:spcBef>
                <a:buNone/>
              </a:pPr>
              <a:r>
                <a:rPr lang="zh-CN" altLang="zh-CN" sz="2000" b="1" dirty="0">
                  <a:latin typeface="Arial" panose="020B0604020202020204" pitchFamily="34" charset="0"/>
                </a:rPr>
                <a:t>应用程序:  将上述部分组成一个整体…</a:t>
              </a:r>
            </a:p>
          </p:txBody>
        </p:sp>
        <p:pic>
          <p:nvPicPr>
            <p:cNvPr id="18464" name="Picture 12" descr="j0115835"/>
            <p:cNvPicPr>
              <a:picLocks noChangeAspect="1"/>
            </p:cNvPicPr>
            <p:nvPr/>
          </p:nvPicPr>
          <p:blipFill>
            <a:blip r:embed="rId3"/>
            <a:stretch>
              <a:fillRect/>
            </a:stretch>
          </p:blipFill>
          <p:spPr>
            <a:xfrm>
              <a:off x="165" y="160"/>
              <a:ext cx="119" cy="121"/>
            </a:xfrm>
            <a:prstGeom prst="rect">
              <a:avLst/>
            </a:prstGeom>
            <a:noFill/>
            <a:ln w="9525">
              <a:noFill/>
            </a:ln>
          </p:spPr>
        </p:pic>
      </p:grpSp>
      <p:sp>
        <p:nvSpPr>
          <p:cNvPr id="14349" name="AutoShape 13"/>
          <p:cNvSpPr/>
          <p:nvPr/>
        </p:nvSpPr>
        <p:spPr>
          <a:xfrm>
            <a:off x="838200" y="1789113"/>
            <a:ext cx="204788" cy="1163637"/>
          </a:xfrm>
          <a:prstGeom prst="leftBrace">
            <a:avLst>
              <a:gd name="adj1" fmla="val 47351"/>
              <a:gd name="adj2" fmla="val 50000"/>
            </a:avLst>
          </a:prstGeom>
          <a:noFill/>
          <a:ln w="28575" cap="flat" cmpd="sng">
            <a:solidFill>
              <a:srgbClr val="FF33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4350" name="AutoShape 14"/>
          <p:cNvSpPr/>
          <p:nvPr/>
        </p:nvSpPr>
        <p:spPr>
          <a:xfrm>
            <a:off x="250825" y="2109788"/>
            <a:ext cx="504825" cy="1824037"/>
          </a:xfrm>
          <a:prstGeom prst="curvedRightArrow">
            <a:avLst>
              <a:gd name="adj1" fmla="val 72264"/>
              <a:gd name="adj2" fmla="val 144528"/>
              <a:gd name="adj3" fmla="val 33333"/>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grpSp>
        <p:nvGrpSpPr>
          <p:cNvPr id="14351" name="Group 15"/>
          <p:cNvGrpSpPr/>
          <p:nvPr/>
        </p:nvGrpSpPr>
        <p:grpSpPr>
          <a:xfrm>
            <a:off x="838200" y="4076700"/>
            <a:ext cx="7848600" cy="946150"/>
            <a:chOff x="0" y="0"/>
            <a:chExt cx="4944" cy="596"/>
          </a:xfrm>
        </p:grpSpPr>
        <p:sp>
          <p:nvSpPr>
            <p:cNvPr id="18461" name="Rectangle 16"/>
            <p:cNvSpPr/>
            <p:nvPr/>
          </p:nvSpPr>
          <p:spPr>
            <a:xfrm>
              <a:off x="0" y="0"/>
              <a:ext cx="4944" cy="59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40000"/>
                </a:lnSpc>
                <a:spcBef>
                  <a:spcPct val="0"/>
                </a:spcBef>
                <a:buNone/>
              </a:pPr>
              <a:r>
                <a:rPr lang="zh-CN" altLang="zh-CN" sz="2000" b="1" dirty="0">
                  <a:latin typeface="Arial" panose="020B0604020202020204" pitchFamily="34" charset="0"/>
                </a:rPr>
                <a:t>因此：用户通过OS接口使用计算机；OS接口影响计算机的使用方式</a:t>
              </a:r>
            </a:p>
          </p:txBody>
        </p:sp>
        <p:pic>
          <p:nvPicPr>
            <p:cNvPr id="18462" name="Picture 17" descr="j0115835"/>
            <p:cNvPicPr>
              <a:picLocks noChangeAspect="1"/>
            </p:cNvPicPr>
            <p:nvPr/>
          </p:nvPicPr>
          <p:blipFill>
            <a:blip r:embed="rId3"/>
            <a:stretch>
              <a:fillRect/>
            </a:stretch>
          </p:blipFill>
          <p:spPr>
            <a:xfrm>
              <a:off x="165" y="180"/>
              <a:ext cx="119" cy="121"/>
            </a:xfrm>
            <a:prstGeom prst="rect">
              <a:avLst/>
            </a:prstGeom>
            <a:noFill/>
            <a:ln w="9525">
              <a:noFill/>
            </a:ln>
          </p:spPr>
        </p:pic>
      </p:grpSp>
      <p:sp>
        <p:nvSpPr>
          <p:cNvPr id="18444" name="AutoShape 18"/>
          <p:cNvSpPr/>
          <p:nvPr/>
        </p:nvSpPr>
        <p:spPr>
          <a:xfrm rot="10800000">
            <a:off x="3292475" y="4648200"/>
            <a:ext cx="5470525" cy="762000"/>
          </a:xfrm>
          <a:prstGeom prst="wedgeRoundRectCallout">
            <a:avLst>
              <a:gd name="adj1" fmla="val 56964"/>
              <a:gd name="adj2" fmla="val 44500"/>
              <a:gd name="adj3" fmla="val 16667"/>
            </a:avLst>
          </a:prstGeom>
          <a:solidFill>
            <a:schemeClr val="bg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Arial" panose="020B0604020202020204" pitchFamily="34" charset="0"/>
              </a:rPr>
              <a:t>这么重要，得起个名字： </a:t>
            </a:r>
            <a:r>
              <a:rPr lang="zh-CN" altLang="zh-CN" sz="2000" b="1" dirty="0">
                <a:highlight>
                  <a:srgbClr val="FFFF00"/>
                </a:highlight>
                <a:latin typeface="Arial" panose="020B0604020202020204" pitchFamily="34" charset="0"/>
              </a:rPr>
              <a:t>接口表现为函数调用，又由OS提供，叫系统调用</a:t>
            </a:r>
            <a:r>
              <a:rPr lang="en-US" altLang="zh-CN" sz="2000" b="1" dirty="0">
                <a:highlight>
                  <a:srgbClr val="FFFF00"/>
                </a:highlight>
                <a:latin typeface="Arial" panose="020B0604020202020204" pitchFamily="34" charset="0"/>
              </a:rPr>
              <a:t>SystemCall</a:t>
            </a:r>
          </a:p>
        </p:txBody>
      </p:sp>
      <p:grpSp>
        <p:nvGrpSpPr>
          <p:cNvPr id="14355" name="Group 19"/>
          <p:cNvGrpSpPr/>
          <p:nvPr/>
        </p:nvGrpSpPr>
        <p:grpSpPr>
          <a:xfrm>
            <a:off x="838200" y="5568950"/>
            <a:ext cx="7848600" cy="519113"/>
            <a:chOff x="0" y="0"/>
            <a:chExt cx="4944" cy="327"/>
          </a:xfrm>
        </p:grpSpPr>
        <p:sp>
          <p:nvSpPr>
            <p:cNvPr id="18459" name="Rectangle 20"/>
            <p:cNvSpPr/>
            <p:nvPr/>
          </p:nvSpPr>
          <p:spPr>
            <a:xfrm>
              <a:off x="0" y="0"/>
              <a:ext cx="494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40000"/>
                </a:lnSpc>
                <a:spcBef>
                  <a:spcPct val="0"/>
                </a:spcBef>
                <a:buNone/>
              </a:pPr>
              <a:r>
                <a:rPr lang="zh-CN" altLang="zh-CN" sz="2000" b="1" dirty="0">
                  <a:solidFill>
                    <a:srgbClr val="FF0000"/>
                  </a:solidFill>
                  <a:latin typeface="Arial" panose="020B0604020202020204" pitchFamily="34" charset="0"/>
                </a:rPr>
                <a:t>系统调用是学习操作系统的首要任务…</a:t>
              </a:r>
            </a:p>
          </p:txBody>
        </p:sp>
        <p:pic>
          <p:nvPicPr>
            <p:cNvPr id="18460" name="Picture 21" descr="j0115835"/>
            <p:cNvPicPr>
              <a:picLocks noChangeAspect="1"/>
            </p:cNvPicPr>
            <p:nvPr/>
          </p:nvPicPr>
          <p:blipFill>
            <a:blip r:embed="rId3"/>
            <a:stretch>
              <a:fillRect/>
            </a:stretch>
          </p:blipFill>
          <p:spPr>
            <a:xfrm>
              <a:off x="165" y="156"/>
              <a:ext cx="119" cy="121"/>
            </a:xfrm>
            <a:prstGeom prst="rect">
              <a:avLst/>
            </a:prstGeom>
            <a:noFill/>
            <a:ln w="9525">
              <a:noFill/>
            </a:ln>
          </p:spPr>
        </p:pic>
      </p:grpSp>
      <p:grpSp>
        <p:nvGrpSpPr>
          <p:cNvPr id="14358" name="Group 22"/>
          <p:cNvGrpSpPr/>
          <p:nvPr/>
        </p:nvGrpSpPr>
        <p:grpSpPr>
          <a:xfrm>
            <a:off x="6372225" y="1158875"/>
            <a:ext cx="2362200" cy="1549400"/>
            <a:chOff x="0" y="0"/>
            <a:chExt cx="1536" cy="1072"/>
          </a:xfrm>
        </p:grpSpPr>
        <p:sp>
          <p:nvSpPr>
            <p:cNvPr id="18448" name="AutoShape 23"/>
            <p:cNvSpPr/>
            <p:nvPr/>
          </p:nvSpPr>
          <p:spPr>
            <a:xfrm>
              <a:off x="0" y="460"/>
              <a:ext cx="1536" cy="612"/>
            </a:xfrm>
            <a:prstGeom prst="cube">
              <a:avLst>
                <a:gd name="adj" fmla="val 25000"/>
              </a:avLst>
            </a:prstGeom>
            <a:solidFill>
              <a:srgbClr val="808080"/>
            </a:solidFill>
            <a:ln w="952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8449" name="AutoShape 24"/>
            <p:cNvSpPr/>
            <p:nvPr/>
          </p:nvSpPr>
          <p:spPr>
            <a:xfrm>
              <a:off x="154" y="496"/>
              <a:ext cx="143" cy="288"/>
            </a:xfrm>
            <a:prstGeom prst="can">
              <a:avLst>
                <a:gd name="adj" fmla="val 51921"/>
              </a:avLst>
            </a:prstGeom>
            <a:solidFill>
              <a:srgbClr val="FFFFFF">
                <a:alpha val="10980"/>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8450" name="AutoShape 25"/>
            <p:cNvSpPr/>
            <p:nvPr/>
          </p:nvSpPr>
          <p:spPr>
            <a:xfrm>
              <a:off x="154" y="424"/>
              <a:ext cx="143" cy="144"/>
            </a:xfrm>
            <a:prstGeom prst="can">
              <a:avLst>
                <a:gd name="adj" fmla="val 50347"/>
              </a:avLst>
            </a:prstGeom>
            <a:solidFill>
              <a:srgbClr val="FFFFFF">
                <a:alpha val="89018"/>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8451" name="AutoShape 26"/>
            <p:cNvSpPr/>
            <p:nvPr/>
          </p:nvSpPr>
          <p:spPr>
            <a:xfrm>
              <a:off x="476" y="496"/>
              <a:ext cx="143" cy="288"/>
            </a:xfrm>
            <a:prstGeom prst="can">
              <a:avLst>
                <a:gd name="adj" fmla="val 51921"/>
              </a:avLst>
            </a:prstGeom>
            <a:solidFill>
              <a:srgbClr val="FFFFFF">
                <a:alpha val="10980"/>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8452" name="AutoShape 27"/>
            <p:cNvSpPr/>
            <p:nvPr/>
          </p:nvSpPr>
          <p:spPr>
            <a:xfrm>
              <a:off x="476" y="424"/>
              <a:ext cx="143" cy="144"/>
            </a:xfrm>
            <a:prstGeom prst="can">
              <a:avLst>
                <a:gd name="adj" fmla="val 50347"/>
              </a:avLst>
            </a:prstGeom>
            <a:solidFill>
              <a:srgbClr val="FFFFFF">
                <a:alpha val="89018"/>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8453" name="AutoShape 28"/>
            <p:cNvSpPr/>
            <p:nvPr/>
          </p:nvSpPr>
          <p:spPr>
            <a:xfrm>
              <a:off x="1192" y="496"/>
              <a:ext cx="143" cy="288"/>
            </a:xfrm>
            <a:prstGeom prst="can">
              <a:avLst>
                <a:gd name="adj" fmla="val 51921"/>
              </a:avLst>
            </a:prstGeom>
            <a:solidFill>
              <a:srgbClr val="FFFFFF">
                <a:alpha val="10980"/>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8454" name="AutoShape 29"/>
            <p:cNvSpPr/>
            <p:nvPr/>
          </p:nvSpPr>
          <p:spPr>
            <a:xfrm>
              <a:off x="1192" y="424"/>
              <a:ext cx="143" cy="144"/>
            </a:xfrm>
            <a:prstGeom prst="can">
              <a:avLst>
                <a:gd name="adj" fmla="val 50347"/>
              </a:avLst>
            </a:prstGeom>
            <a:solidFill>
              <a:srgbClr val="FFFFFF">
                <a:alpha val="89018"/>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8455" name="Line 30"/>
            <p:cNvSpPr/>
            <p:nvPr/>
          </p:nvSpPr>
          <p:spPr>
            <a:xfrm flipV="1">
              <a:off x="226" y="244"/>
              <a:ext cx="429" cy="288"/>
            </a:xfrm>
            <a:prstGeom prst="line">
              <a:avLst/>
            </a:prstGeom>
            <a:ln w="9525" cap="flat" cmpd="sng">
              <a:solidFill>
                <a:srgbClr val="FF3300"/>
              </a:solidFill>
              <a:prstDash val="solid"/>
              <a:headEnd type="none" w="med" len="med"/>
              <a:tailEnd type="triangle" w="med" len="med"/>
            </a:ln>
          </p:spPr>
        </p:sp>
        <p:sp>
          <p:nvSpPr>
            <p:cNvPr id="18456" name="Line 31"/>
            <p:cNvSpPr/>
            <p:nvPr/>
          </p:nvSpPr>
          <p:spPr>
            <a:xfrm flipV="1">
              <a:off x="548" y="244"/>
              <a:ext cx="107" cy="288"/>
            </a:xfrm>
            <a:prstGeom prst="line">
              <a:avLst/>
            </a:prstGeom>
            <a:ln w="9525" cap="flat" cmpd="sng">
              <a:solidFill>
                <a:srgbClr val="FF3300"/>
              </a:solidFill>
              <a:prstDash val="solid"/>
              <a:headEnd type="none" w="med" len="med"/>
              <a:tailEnd type="triangle" w="med" len="med"/>
            </a:ln>
          </p:spPr>
        </p:sp>
        <p:sp>
          <p:nvSpPr>
            <p:cNvPr id="18457" name="Line 32"/>
            <p:cNvSpPr/>
            <p:nvPr/>
          </p:nvSpPr>
          <p:spPr>
            <a:xfrm flipH="1" flipV="1">
              <a:off x="655" y="244"/>
              <a:ext cx="608" cy="288"/>
            </a:xfrm>
            <a:prstGeom prst="line">
              <a:avLst/>
            </a:prstGeom>
            <a:ln w="9525" cap="flat" cmpd="sng">
              <a:solidFill>
                <a:srgbClr val="FF3300"/>
              </a:solidFill>
              <a:prstDash val="solid"/>
              <a:headEnd type="none" w="med" len="med"/>
              <a:tailEnd type="triangle" w="med" len="med"/>
            </a:ln>
          </p:spPr>
        </p:sp>
        <p:sp>
          <p:nvSpPr>
            <p:cNvPr id="18458" name="Text Box 33"/>
            <p:cNvSpPr txBox="1"/>
            <p:nvPr/>
          </p:nvSpPr>
          <p:spPr>
            <a:xfrm>
              <a:off x="241" y="0"/>
              <a:ext cx="911" cy="260"/>
            </a:xfrm>
            <a:prstGeom prst="rect">
              <a:avLst/>
            </a:prstGeom>
            <a:solidFill>
              <a:schemeClr val="bg1"/>
            </a:solidFill>
            <a:ln w="9525" cap="flat" cmpd="sng">
              <a:solidFill>
                <a:srgbClr val="FF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zh-CN" sz="1800" b="1" dirty="0">
                  <a:solidFill>
                    <a:srgbClr val="FF0000"/>
                  </a:solidFill>
                  <a:latin typeface="Arial" panose="020B0604020202020204" pitchFamily="34" charset="0"/>
                </a:rPr>
                <a:t>系统调用</a:t>
              </a:r>
            </a:p>
          </p:txBody>
        </p:sp>
      </p:grpSp>
      <p:sp>
        <p:nvSpPr>
          <p:cNvPr id="18447" name="Rectangle 34"/>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2.3  系统调用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dissolve">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343"/>
                                        </p:tgtEl>
                                        <p:attrNameLst>
                                          <p:attrName>style.visibility</p:attrName>
                                        </p:attrNameLst>
                                      </p:cBhvr>
                                      <p:to>
                                        <p:strVal val="visible"/>
                                      </p:to>
                                    </p:set>
                                    <p:animEffect transition="in" filter="dissolve">
                                      <p:cBhvr>
                                        <p:cTn id="12" dur="500"/>
                                        <p:tgtEl>
                                          <p:spTgt spid="143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346"/>
                                        </p:tgtEl>
                                        <p:attrNameLst>
                                          <p:attrName>style.visibility</p:attrName>
                                        </p:attrNameLst>
                                      </p:cBhvr>
                                      <p:to>
                                        <p:strVal val="visible"/>
                                      </p:to>
                                    </p:set>
                                    <p:animEffect transition="in" filter="dissolve">
                                      <p:cBhvr>
                                        <p:cTn id="17" dur="500"/>
                                        <p:tgtEl>
                                          <p:spTgt spid="14346"/>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2" fill="hold" grpId="0" nodeType="clickEffect">
                                  <p:stCondLst>
                                    <p:cond delay="0"/>
                                  </p:stCondLst>
                                  <p:childTnLst>
                                    <p:set>
                                      <p:cBhvr>
                                        <p:cTn id="21" dur="1" fill="hold">
                                          <p:stCondLst>
                                            <p:cond delay="0"/>
                                          </p:stCondLst>
                                        </p:cTn>
                                        <p:tgtEl>
                                          <p:spTgt spid="14349"/>
                                        </p:tgtEl>
                                        <p:attrNameLst>
                                          <p:attrName>style.visibility</p:attrName>
                                        </p:attrNameLst>
                                      </p:cBhvr>
                                      <p:to>
                                        <p:strVal val="visible"/>
                                      </p:to>
                                    </p:set>
                                    <p:anim calcmode="lin" valueType="num">
                                      <p:cBhvr>
                                        <p:cTn id="22" dur="500" fill="hold"/>
                                        <p:tgtEl>
                                          <p:spTgt spid="14349"/>
                                        </p:tgtEl>
                                        <p:attrNameLst>
                                          <p:attrName>ppt_x</p:attrName>
                                        </p:attrNameLst>
                                      </p:cBhvr>
                                      <p:tavLst>
                                        <p:tav tm="0">
                                          <p:val>
                                            <p:strVal val="#ppt_x+#ppt_w/2"/>
                                          </p:val>
                                        </p:tav>
                                        <p:tav tm="100000">
                                          <p:val>
                                            <p:strVal val="#ppt_x"/>
                                          </p:val>
                                        </p:tav>
                                      </p:tavLst>
                                    </p:anim>
                                    <p:anim calcmode="lin" valueType="num">
                                      <p:cBhvr>
                                        <p:cTn id="23" dur="500" fill="hold"/>
                                        <p:tgtEl>
                                          <p:spTgt spid="14349"/>
                                        </p:tgtEl>
                                        <p:attrNameLst>
                                          <p:attrName>ppt_y</p:attrName>
                                        </p:attrNameLst>
                                      </p:cBhvr>
                                      <p:tavLst>
                                        <p:tav tm="0">
                                          <p:val>
                                            <p:strVal val="#ppt_y"/>
                                          </p:val>
                                        </p:tav>
                                        <p:tav tm="100000">
                                          <p:val>
                                            <p:strVal val="#ppt_y"/>
                                          </p:val>
                                        </p:tav>
                                      </p:tavLst>
                                    </p:anim>
                                    <p:anim calcmode="lin" valueType="num">
                                      <p:cBhvr>
                                        <p:cTn id="24" dur="500" fill="hold"/>
                                        <p:tgtEl>
                                          <p:spTgt spid="14349"/>
                                        </p:tgtEl>
                                        <p:attrNameLst>
                                          <p:attrName>ppt_w</p:attrName>
                                        </p:attrNameLst>
                                      </p:cBhvr>
                                      <p:tavLst>
                                        <p:tav tm="0">
                                          <p:val>
                                            <p:fltVal val="0"/>
                                          </p:val>
                                        </p:tav>
                                        <p:tav tm="100000">
                                          <p:val>
                                            <p:strVal val="#ppt_w"/>
                                          </p:val>
                                        </p:tav>
                                      </p:tavLst>
                                    </p:anim>
                                    <p:anim calcmode="lin" valueType="num">
                                      <p:cBhvr>
                                        <p:cTn id="25" dur="500" fill="hold"/>
                                        <p:tgtEl>
                                          <p:spTgt spid="14349"/>
                                        </p:tgtEl>
                                        <p:attrNameLst>
                                          <p:attrName>ppt_h</p:attrName>
                                        </p:attrNameLst>
                                      </p:cBhvr>
                                      <p:tavLst>
                                        <p:tav tm="0">
                                          <p:val>
                                            <p:strVal val="#ppt_h"/>
                                          </p:val>
                                        </p:tav>
                                        <p:tav tm="100000">
                                          <p:val>
                                            <p:strVal val="#ppt_h"/>
                                          </p:val>
                                        </p:tav>
                                      </p:tavLst>
                                    </p:anim>
                                  </p:childTnLst>
                                </p:cTn>
                              </p:par>
                              <p:par>
                                <p:cTn id="26" presetID="17" presetClass="entr" presetSubtype="1" fill="hold" grpId="0" nodeType="withEffect">
                                  <p:stCondLst>
                                    <p:cond delay="0"/>
                                  </p:stCondLst>
                                  <p:childTnLst>
                                    <p:set>
                                      <p:cBhvr>
                                        <p:cTn id="27" dur="1" fill="hold">
                                          <p:stCondLst>
                                            <p:cond delay="0"/>
                                          </p:stCondLst>
                                        </p:cTn>
                                        <p:tgtEl>
                                          <p:spTgt spid="14350"/>
                                        </p:tgtEl>
                                        <p:attrNameLst>
                                          <p:attrName>style.visibility</p:attrName>
                                        </p:attrNameLst>
                                      </p:cBhvr>
                                      <p:to>
                                        <p:strVal val="visible"/>
                                      </p:to>
                                    </p:set>
                                    <p:anim calcmode="lin" valueType="num">
                                      <p:cBhvr>
                                        <p:cTn id="28" dur="500" fill="hold"/>
                                        <p:tgtEl>
                                          <p:spTgt spid="14350"/>
                                        </p:tgtEl>
                                        <p:attrNameLst>
                                          <p:attrName>ppt_x</p:attrName>
                                        </p:attrNameLst>
                                      </p:cBhvr>
                                      <p:tavLst>
                                        <p:tav tm="0">
                                          <p:val>
                                            <p:strVal val="#ppt_x"/>
                                          </p:val>
                                        </p:tav>
                                        <p:tav tm="100000">
                                          <p:val>
                                            <p:strVal val="#ppt_x"/>
                                          </p:val>
                                        </p:tav>
                                      </p:tavLst>
                                    </p:anim>
                                    <p:anim calcmode="lin" valueType="num">
                                      <p:cBhvr>
                                        <p:cTn id="29" dur="500" fill="hold"/>
                                        <p:tgtEl>
                                          <p:spTgt spid="14350"/>
                                        </p:tgtEl>
                                        <p:attrNameLst>
                                          <p:attrName>ppt_y</p:attrName>
                                        </p:attrNameLst>
                                      </p:cBhvr>
                                      <p:tavLst>
                                        <p:tav tm="0">
                                          <p:val>
                                            <p:strVal val="#ppt_y-#ppt_h/2"/>
                                          </p:val>
                                        </p:tav>
                                        <p:tav tm="100000">
                                          <p:val>
                                            <p:strVal val="#ppt_y"/>
                                          </p:val>
                                        </p:tav>
                                      </p:tavLst>
                                    </p:anim>
                                    <p:anim calcmode="lin" valueType="num">
                                      <p:cBhvr>
                                        <p:cTn id="30" dur="500" fill="hold"/>
                                        <p:tgtEl>
                                          <p:spTgt spid="14350"/>
                                        </p:tgtEl>
                                        <p:attrNameLst>
                                          <p:attrName>ppt_w</p:attrName>
                                        </p:attrNameLst>
                                      </p:cBhvr>
                                      <p:tavLst>
                                        <p:tav tm="0">
                                          <p:val>
                                            <p:strVal val="#ppt_w"/>
                                          </p:val>
                                        </p:tav>
                                        <p:tav tm="100000">
                                          <p:val>
                                            <p:strVal val="#ppt_w"/>
                                          </p:val>
                                        </p:tav>
                                      </p:tavLst>
                                    </p:anim>
                                    <p:anim calcmode="lin" valueType="num">
                                      <p:cBhvr>
                                        <p:cTn id="31" dur="500" fill="hold"/>
                                        <p:tgtEl>
                                          <p:spTgt spid="14350"/>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4339"/>
                                        </p:tgtEl>
                                        <p:attrNameLst>
                                          <p:attrName>style.visibility</p:attrName>
                                        </p:attrNameLst>
                                      </p:cBhvr>
                                      <p:to>
                                        <p:strVal val="visible"/>
                                      </p:to>
                                    </p:set>
                                    <p:animEffect transition="in" filter="dissolve">
                                      <p:cBhvr>
                                        <p:cTn id="36" dur="500"/>
                                        <p:tgtEl>
                                          <p:spTgt spid="1433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4351"/>
                                        </p:tgtEl>
                                        <p:attrNameLst>
                                          <p:attrName>style.visibility</p:attrName>
                                        </p:attrNameLst>
                                      </p:cBhvr>
                                      <p:to>
                                        <p:strVal val="visible"/>
                                      </p:to>
                                    </p:set>
                                    <p:animEffect transition="in" filter="dissolve">
                                      <p:cBhvr>
                                        <p:cTn id="41" dur="500"/>
                                        <p:tgtEl>
                                          <p:spTgt spid="1435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8444"/>
                                        </p:tgtEl>
                                        <p:attrNameLst>
                                          <p:attrName>style.visibility</p:attrName>
                                        </p:attrNameLst>
                                      </p:cBhvr>
                                      <p:to>
                                        <p:strVal val="visible"/>
                                      </p:to>
                                    </p:set>
                                    <p:animEffect transition="in" filter="dissolve">
                                      <p:cBhvr>
                                        <p:cTn id="46" dur="500"/>
                                        <p:tgtEl>
                                          <p:spTgt spid="18444"/>
                                        </p:tgtEl>
                                      </p:cBhvr>
                                    </p:animEffect>
                                  </p:childTnLst>
                                </p:cTn>
                              </p:par>
                              <p:par>
                                <p:cTn id="47" presetID="9" presetClass="entr" presetSubtype="0" fill="hold" nodeType="withEffect">
                                  <p:stCondLst>
                                    <p:cond delay="0"/>
                                  </p:stCondLst>
                                  <p:childTnLst>
                                    <p:set>
                                      <p:cBhvr>
                                        <p:cTn id="48" dur="1" fill="hold">
                                          <p:stCondLst>
                                            <p:cond delay="0"/>
                                          </p:stCondLst>
                                        </p:cTn>
                                        <p:tgtEl>
                                          <p:spTgt spid="14358"/>
                                        </p:tgtEl>
                                        <p:attrNameLst>
                                          <p:attrName>style.visibility</p:attrName>
                                        </p:attrNameLst>
                                      </p:cBhvr>
                                      <p:to>
                                        <p:strVal val="visible"/>
                                      </p:to>
                                    </p:set>
                                    <p:animEffect transition="in" filter="dissolve">
                                      <p:cBhvr>
                                        <p:cTn id="49" dur="500"/>
                                        <p:tgtEl>
                                          <p:spTgt spid="14358"/>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4355"/>
                                        </p:tgtEl>
                                        <p:attrNameLst>
                                          <p:attrName>style.visibility</p:attrName>
                                        </p:attrNameLst>
                                      </p:cBhvr>
                                      <p:to>
                                        <p:strVal val="visible"/>
                                      </p:to>
                                    </p:set>
                                    <p:animEffect transition="in" filter="dissolve">
                                      <p:cBhvr>
                                        <p:cTn id="54" dur="500"/>
                                        <p:tgtEl>
                                          <p:spTgt spid="14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9" grpId="0" animBg="1"/>
      <p:bldP spid="14350" grpId="0" animBg="1"/>
      <p:bldP spid="1844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20483"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12</a:t>
            </a:fld>
            <a:endParaRPr lang="zh-CN" altLang="zh-CN" sz="1400" dirty="0"/>
          </a:p>
        </p:txBody>
      </p:sp>
      <p:grpSp>
        <p:nvGrpSpPr>
          <p:cNvPr id="16386" name="Group 2"/>
          <p:cNvGrpSpPr/>
          <p:nvPr/>
        </p:nvGrpSpPr>
        <p:grpSpPr>
          <a:xfrm>
            <a:off x="5562600" y="5638800"/>
            <a:ext cx="3581400" cy="822325"/>
            <a:chOff x="0" y="0"/>
            <a:chExt cx="2256" cy="518"/>
          </a:xfrm>
        </p:grpSpPr>
        <p:sp>
          <p:nvSpPr>
            <p:cNvPr id="20533" name="Rectangle 3"/>
            <p:cNvSpPr/>
            <p:nvPr/>
          </p:nvSpPr>
          <p:spPr>
            <a:xfrm>
              <a:off x="0" y="0"/>
              <a:ext cx="2256" cy="518"/>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20000"/>
                </a:lnSpc>
                <a:spcBef>
                  <a:spcPct val="0"/>
                </a:spcBef>
                <a:buNone/>
              </a:pPr>
              <a:r>
                <a:rPr lang="zh-CN" altLang="zh-CN" sz="2000" b="1" dirty="0">
                  <a:solidFill>
                    <a:srgbClr val="FF0000"/>
                  </a:solidFill>
                  <a:latin typeface="Arial" panose="020B0604020202020204" pitchFamily="34" charset="0"/>
                  <a:sym typeface="Symbol" panose="05050102010706020507" pitchFamily="18" charset="2"/>
                </a:rPr>
                <a:t>对于指令跳转也一样</a:t>
              </a:r>
            </a:p>
            <a:p>
              <a:pPr marL="457200" lvl="1" indent="0" eaLnBrk="1" hangingPunct="1">
                <a:lnSpc>
                  <a:spcPct val="120000"/>
                </a:lnSpc>
                <a:spcBef>
                  <a:spcPct val="0"/>
                </a:spcBef>
                <a:buNone/>
              </a:pPr>
              <a:r>
                <a:rPr lang="zh-CN" altLang="zh-CN" sz="2000" b="1" dirty="0">
                  <a:solidFill>
                    <a:srgbClr val="FF0000"/>
                  </a:solidFill>
                  <a:latin typeface="Arial" panose="020B0604020202020204" pitchFamily="34" charset="0"/>
                  <a:sym typeface="Symbol" panose="05050102010706020507" pitchFamily="18" charset="2"/>
                </a:rPr>
                <a:t>实现了隔离…</a:t>
              </a:r>
            </a:p>
          </p:txBody>
        </p:sp>
        <p:pic>
          <p:nvPicPr>
            <p:cNvPr id="20534" name="Picture 4" descr="j0115835"/>
            <p:cNvPicPr>
              <a:picLocks noChangeAspect="1"/>
            </p:cNvPicPr>
            <p:nvPr/>
          </p:nvPicPr>
          <p:blipFill>
            <a:blip r:embed="rId3"/>
            <a:stretch>
              <a:fillRect/>
            </a:stretch>
          </p:blipFill>
          <p:spPr>
            <a:xfrm>
              <a:off x="169" y="119"/>
              <a:ext cx="119" cy="121"/>
            </a:xfrm>
            <a:prstGeom prst="rect">
              <a:avLst/>
            </a:prstGeom>
            <a:noFill/>
            <a:ln w="9525">
              <a:noFill/>
            </a:ln>
          </p:spPr>
        </p:pic>
      </p:grpSp>
      <p:sp>
        <p:nvSpPr>
          <p:cNvPr id="20485" name="Rectangle 5"/>
          <p:cNvSpPr>
            <a:spLocks noGrp="1"/>
          </p:cNvSpPr>
          <p:nvPr>
            <p:ph type="title"/>
          </p:nvPr>
        </p:nvSpPr>
        <p:spPr>
          <a:xfrm>
            <a:off x="395288" y="1096963"/>
            <a:ext cx="3241675" cy="387350"/>
          </a:xfrm>
        </p:spPr>
        <p:txBody>
          <a:bodyPr vert="horz" wrap="square" lIns="91440" tIns="45720" rIns="91440" bIns="45720" anchor="ctr" anchorCtr="0"/>
          <a:lstStyle/>
          <a:p>
            <a:pPr eaLnBrk="1" hangingPunct="1"/>
            <a:r>
              <a:rPr lang="zh-CN" altLang="zh-CN" sz="2000" dirty="0"/>
              <a:t>怎么实现系统调用?</a:t>
            </a:r>
          </a:p>
        </p:txBody>
      </p:sp>
      <p:sp>
        <p:nvSpPr>
          <p:cNvPr id="16390" name="Rectangle 6"/>
          <p:cNvSpPr/>
          <p:nvPr/>
        </p:nvSpPr>
        <p:spPr>
          <a:xfrm>
            <a:off x="1047750" y="1484630"/>
            <a:ext cx="7843520" cy="771525"/>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lnSpc>
                <a:spcPct val="110000"/>
              </a:lnSpc>
            </a:pPr>
            <a:r>
              <a:rPr lang="en-US" altLang="zh-CN" sz="2000" b="1" dirty="0"/>
              <a:t>OS</a:t>
            </a:r>
            <a:r>
              <a:rPr lang="zh-CN" altLang="en-US" sz="2000" b="1" dirty="0"/>
              <a:t>提供系统调用能力，各种应用直接进行系统调用会有很大风险（</a:t>
            </a:r>
            <a:r>
              <a:rPr lang="en-US" altLang="zh-CN" sz="2000" b="1" dirty="0"/>
              <a:t>OS</a:t>
            </a:r>
            <a:r>
              <a:rPr lang="zh-CN" altLang="en-US" sz="2000" b="1" dirty="0"/>
              <a:t>全局数据），</a:t>
            </a:r>
            <a:r>
              <a:rPr lang="zh-CN" altLang="zh-CN" sz="2000" b="1" dirty="0"/>
              <a:t>将</a:t>
            </a:r>
            <a:r>
              <a:rPr lang="en-US" altLang="zh-CN" sz="2000" b="1" dirty="0"/>
              <a:t>OS</a:t>
            </a:r>
            <a:r>
              <a:rPr lang="zh-CN" altLang="zh-CN" sz="2000" b="1" dirty="0"/>
              <a:t>内核程序和用户程序</a:t>
            </a:r>
            <a:r>
              <a:rPr lang="zh-CN" altLang="zh-CN" sz="2000" b="1" dirty="0">
                <a:solidFill>
                  <a:srgbClr val="FF0000"/>
                </a:solidFill>
              </a:rPr>
              <a:t>隔离会</a:t>
            </a:r>
            <a:r>
              <a:rPr lang="zh-CN" altLang="zh-CN" sz="2000" b="1" dirty="0"/>
              <a:t>比较</a:t>
            </a:r>
            <a:r>
              <a:rPr lang="zh-CN" altLang="en-US" sz="2000" b="1" dirty="0"/>
              <a:t>安全</a:t>
            </a:r>
            <a:r>
              <a:rPr lang="zh-CN" altLang="zh-CN" sz="2000" b="1" dirty="0"/>
              <a:t>! </a:t>
            </a:r>
          </a:p>
        </p:txBody>
      </p:sp>
      <p:grpSp>
        <p:nvGrpSpPr>
          <p:cNvPr id="16391" name="Group 7"/>
          <p:cNvGrpSpPr/>
          <p:nvPr/>
        </p:nvGrpSpPr>
        <p:grpSpPr>
          <a:xfrm>
            <a:off x="826737" y="2132965"/>
            <a:ext cx="7107238" cy="519113"/>
            <a:chOff x="33" y="100"/>
            <a:chExt cx="4800" cy="327"/>
          </a:xfrm>
        </p:grpSpPr>
        <p:sp>
          <p:nvSpPr>
            <p:cNvPr id="20531" name="Rectangle 8"/>
            <p:cNvSpPr/>
            <p:nvPr/>
          </p:nvSpPr>
          <p:spPr>
            <a:xfrm>
              <a:off x="33" y="100"/>
              <a:ext cx="480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40000"/>
                </a:lnSpc>
                <a:spcBef>
                  <a:spcPct val="0"/>
                </a:spcBef>
                <a:buNone/>
              </a:pPr>
              <a:r>
                <a:rPr lang="zh-CN" altLang="zh-CN" sz="2000" b="1" dirty="0">
                  <a:latin typeface="Arial" panose="020B0604020202020204" pitchFamily="34" charset="0"/>
                  <a:sym typeface="Symbol" panose="05050102010706020507" pitchFamily="18" charset="2"/>
                </a:rPr>
                <a:t>区分</a:t>
              </a:r>
              <a:r>
                <a:rPr lang="zh-CN" altLang="zh-CN" sz="2000" b="1" dirty="0">
                  <a:solidFill>
                    <a:srgbClr val="FF0000"/>
                  </a:solidFill>
                  <a:latin typeface="Arial" panose="020B0604020202020204" pitchFamily="34" charset="0"/>
                  <a:sym typeface="Symbol" panose="05050102010706020507" pitchFamily="18" charset="2"/>
                </a:rPr>
                <a:t>内核态和用户态</a:t>
              </a:r>
              <a:r>
                <a:rPr lang="zh-CN" altLang="zh-CN" sz="2000" b="1" dirty="0">
                  <a:latin typeface="Arial" panose="020B0604020202020204" pitchFamily="34" charset="0"/>
                  <a:sym typeface="Symbol" panose="05050102010706020507" pitchFamily="18" charset="2"/>
                </a:rPr>
                <a:t>：一种处理器“硬件设计”</a:t>
              </a:r>
            </a:p>
          </p:txBody>
        </p:sp>
        <p:pic>
          <p:nvPicPr>
            <p:cNvPr id="20532" name="Picture 9" descr="j0115835"/>
            <p:cNvPicPr>
              <a:picLocks noChangeAspect="1"/>
            </p:cNvPicPr>
            <p:nvPr/>
          </p:nvPicPr>
          <p:blipFill>
            <a:blip r:embed="rId3"/>
            <a:stretch>
              <a:fillRect/>
            </a:stretch>
          </p:blipFill>
          <p:spPr>
            <a:xfrm>
              <a:off x="165" y="160"/>
              <a:ext cx="119" cy="121"/>
            </a:xfrm>
            <a:prstGeom prst="rect">
              <a:avLst/>
            </a:prstGeom>
            <a:noFill/>
            <a:ln w="9525">
              <a:noFill/>
            </a:ln>
          </p:spPr>
        </p:pic>
      </p:grpSp>
      <p:grpSp>
        <p:nvGrpSpPr>
          <p:cNvPr id="16394" name="Group 10"/>
          <p:cNvGrpSpPr/>
          <p:nvPr/>
        </p:nvGrpSpPr>
        <p:grpSpPr>
          <a:xfrm>
            <a:off x="6588125" y="8255"/>
            <a:ext cx="2362200" cy="1549400"/>
            <a:chOff x="0" y="0"/>
            <a:chExt cx="1536" cy="1072"/>
          </a:xfrm>
        </p:grpSpPr>
        <p:sp>
          <p:nvSpPr>
            <p:cNvPr id="20520" name="AutoShape 11"/>
            <p:cNvSpPr/>
            <p:nvPr/>
          </p:nvSpPr>
          <p:spPr>
            <a:xfrm>
              <a:off x="0" y="460"/>
              <a:ext cx="1536" cy="612"/>
            </a:xfrm>
            <a:prstGeom prst="cube">
              <a:avLst>
                <a:gd name="adj" fmla="val 25000"/>
              </a:avLst>
            </a:prstGeom>
            <a:solidFill>
              <a:srgbClr val="808080"/>
            </a:solidFill>
            <a:ln w="952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0521" name="AutoShape 12"/>
            <p:cNvSpPr/>
            <p:nvPr/>
          </p:nvSpPr>
          <p:spPr>
            <a:xfrm>
              <a:off x="154" y="496"/>
              <a:ext cx="143" cy="288"/>
            </a:xfrm>
            <a:prstGeom prst="can">
              <a:avLst>
                <a:gd name="adj" fmla="val 51921"/>
              </a:avLst>
            </a:prstGeom>
            <a:solidFill>
              <a:srgbClr val="FFFFFF">
                <a:alpha val="10980"/>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0522" name="AutoShape 13"/>
            <p:cNvSpPr/>
            <p:nvPr/>
          </p:nvSpPr>
          <p:spPr>
            <a:xfrm>
              <a:off x="154" y="424"/>
              <a:ext cx="143" cy="144"/>
            </a:xfrm>
            <a:prstGeom prst="can">
              <a:avLst>
                <a:gd name="adj" fmla="val 50347"/>
              </a:avLst>
            </a:prstGeom>
            <a:solidFill>
              <a:srgbClr val="FFFFFF">
                <a:alpha val="89018"/>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0523" name="AutoShape 14"/>
            <p:cNvSpPr/>
            <p:nvPr/>
          </p:nvSpPr>
          <p:spPr>
            <a:xfrm>
              <a:off x="476" y="496"/>
              <a:ext cx="143" cy="288"/>
            </a:xfrm>
            <a:prstGeom prst="can">
              <a:avLst>
                <a:gd name="adj" fmla="val 51921"/>
              </a:avLst>
            </a:prstGeom>
            <a:solidFill>
              <a:srgbClr val="FFFFFF">
                <a:alpha val="10980"/>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0524" name="AutoShape 15"/>
            <p:cNvSpPr/>
            <p:nvPr/>
          </p:nvSpPr>
          <p:spPr>
            <a:xfrm>
              <a:off x="476" y="424"/>
              <a:ext cx="143" cy="144"/>
            </a:xfrm>
            <a:prstGeom prst="can">
              <a:avLst>
                <a:gd name="adj" fmla="val 50347"/>
              </a:avLst>
            </a:prstGeom>
            <a:solidFill>
              <a:srgbClr val="FFFFFF">
                <a:alpha val="89018"/>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0525" name="AutoShape 16"/>
            <p:cNvSpPr/>
            <p:nvPr/>
          </p:nvSpPr>
          <p:spPr>
            <a:xfrm>
              <a:off x="1192" y="496"/>
              <a:ext cx="143" cy="288"/>
            </a:xfrm>
            <a:prstGeom prst="can">
              <a:avLst>
                <a:gd name="adj" fmla="val 51921"/>
              </a:avLst>
            </a:prstGeom>
            <a:solidFill>
              <a:srgbClr val="FFFFFF">
                <a:alpha val="10980"/>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0526" name="AutoShape 17"/>
            <p:cNvSpPr/>
            <p:nvPr/>
          </p:nvSpPr>
          <p:spPr>
            <a:xfrm>
              <a:off x="1192" y="424"/>
              <a:ext cx="143" cy="144"/>
            </a:xfrm>
            <a:prstGeom prst="can">
              <a:avLst>
                <a:gd name="adj" fmla="val 50347"/>
              </a:avLst>
            </a:prstGeom>
            <a:solidFill>
              <a:srgbClr val="FFFFFF">
                <a:alpha val="89018"/>
              </a:srgbClr>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0527" name="Line 18"/>
            <p:cNvSpPr/>
            <p:nvPr/>
          </p:nvSpPr>
          <p:spPr>
            <a:xfrm flipV="1">
              <a:off x="226" y="244"/>
              <a:ext cx="429" cy="288"/>
            </a:xfrm>
            <a:prstGeom prst="line">
              <a:avLst/>
            </a:prstGeom>
            <a:ln w="9525" cap="flat" cmpd="sng">
              <a:solidFill>
                <a:srgbClr val="FF3300"/>
              </a:solidFill>
              <a:prstDash val="solid"/>
              <a:headEnd type="none" w="med" len="med"/>
              <a:tailEnd type="triangle" w="med" len="med"/>
            </a:ln>
          </p:spPr>
        </p:sp>
        <p:sp>
          <p:nvSpPr>
            <p:cNvPr id="20528" name="Line 19"/>
            <p:cNvSpPr/>
            <p:nvPr/>
          </p:nvSpPr>
          <p:spPr>
            <a:xfrm flipV="1">
              <a:off x="548" y="244"/>
              <a:ext cx="107" cy="288"/>
            </a:xfrm>
            <a:prstGeom prst="line">
              <a:avLst/>
            </a:prstGeom>
            <a:ln w="9525" cap="flat" cmpd="sng">
              <a:solidFill>
                <a:srgbClr val="FF3300"/>
              </a:solidFill>
              <a:prstDash val="solid"/>
              <a:headEnd type="none" w="med" len="med"/>
              <a:tailEnd type="triangle" w="med" len="med"/>
            </a:ln>
          </p:spPr>
        </p:sp>
        <p:sp>
          <p:nvSpPr>
            <p:cNvPr id="20529" name="Line 20"/>
            <p:cNvSpPr/>
            <p:nvPr/>
          </p:nvSpPr>
          <p:spPr>
            <a:xfrm flipH="1" flipV="1">
              <a:off x="655" y="244"/>
              <a:ext cx="608" cy="288"/>
            </a:xfrm>
            <a:prstGeom prst="line">
              <a:avLst/>
            </a:prstGeom>
            <a:ln w="9525" cap="flat" cmpd="sng">
              <a:solidFill>
                <a:srgbClr val="FF3300"/>
              </a:solidFill>
              <a:prstDash val="solid"/>
              <a:headEnd type="none" w="med" len="med"/>
              <a:tailEnd type="triangle" w="med" len="med"/>
            </a:ln>
          </p:spPr>
        </p:sp>
        <p:sp>
          <p:nvSpPr>
            <p:cNvPr id="20530" name="Text Box 21"/>
            <p:cNvSpPr txBox="1"/>
            <p:nvPr/>
          </p:nvSpPr>
          <p:spPr>
            <a:xfrm>
              <a:off x="241" y="0"/>
              <a:ext cx="911" cy="260"/>
            </a:xfrm>
            <a:prstGeom prst="rect">
              <a:avLst/>
            </a:prstGeom>
            <a:solidFill>
              <a:schemeClr val="bg1"/>
            </a:solidFill>
            <a:ln w="9525" cap="flat" cmpd="sng">
              <a:solidFill>
                <a:srgbClr val="FF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zh-CN" sz="1800" b="1" dirty="0">
                  <a:solidFill>
                    <a:srgbClr val="FF0000"/>
                  </a:solidFill>
                  <a:latin typeface="Arial" panose="020B0604020202020204" pitchFamily="34" charset="0"/>
                </a:rPr>
                <a:t>系统调用</a:t>
              </a:r>
            </a:p>
          </p:txBody>
        </p:sp>
      </p:grpSp>
      <p:grpSp>
        <p:nvGrpSpPr>
          <p:cNvPr id="16406" name="Group 22"/>
          <p:cNvGrpSpPr/>
          <p:nvPr/>
        </p:nvGrpSpPr>
        <p:grpSpPr>
          <a:xfrm>
            <a:off x="1116013" y="2492375"/>
            <a:ext cx="3505200" cy="2287588"/>
            <a:chOff x="0" y="0"/>
            <a:chExt cx="2208" cy="1441"/>
          </a:xfrm>
        </p:grpSpPr>
        <p:sp>
          <p:nvSpPr>
            <p:cNvPr id="20506" name="Oval 23"/>
            <p:cNvSpPr/>
            <p:nvPr/>
          </p:nvSpPr>
          <p:spPr>
            <a:xfrm>
              <a:off x="654" y="0"/>
              <a:ext cx="1296" cy="1200"/>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0507" name="Oval 24"/>
            <p:cNvSpPr/>
            <p:nvPr/>
          </p:nvSpPr>
          <p:spPr>
            <a:xfrm>
              <a:off x="795" y="144"/>
              <a:ext cx="1008" cy="912"/>
            </a:xfrm>
            <a:prstGeom prst="ellipse">
              <a:avLst/>
            </a:prstGeom>
            <a:solidFill>
              <a:srgbClr val="DDDDDD"/>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0508" name="Oval 25"/>
            <p:cNvSpPr/>
            <p:nvPr/>
          </p:nvSpPr>
          <p:spPr>
            <a:xfrm>
              <a:off x="951" y="261"/>
              <a:ext cx="720" cy="672"/>
            </a:xfrm>
            <a:prstGeom prst="ellipse">
              <a:avLst/>
            </a:prstGeom>
            <a:solidFill>
              <a:srgbClr val="B2B2B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0509" name="Oval 26"/>
            <p:cNvSpPr/>
            <p:nvPr/>
          </p:nvSpPr>
          <p:spPr>
            <a:xfrm>
              <a:off x="1104" y="375"/>
              <a:ext cx="432" cy="432"/>
            </a:xfrm>
            <a:prstGeom prst="ellipse">
              <a:avLst/>
            </a:prstGeom>
            <a:solidFill>
              <a:srgbClr val="80808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0510" name="Text Box 27"/>
            <p:cNvSpPr txBox="1"/>
            <p:nvPr/>
          </p:nvSpPr>
          <p:spPr>
            <a:xfrm>
              <a:off x="816" y="1191"/>
              <a:ext cx="124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处理器保护环</a:t>
              </a:r>
            </a:p>
          </p:txBody>
        </p:sp>
        <p:sp>
          <p:nvSpPr>
            <p:cNvPr id="20511" name="Line 28"/>
            <p:cNvSpPr/>
            <p:nvPr/>
          </p:nvSpPr>
          <p:spPr>
            <a:xfrm>
              <a:off x="1344" y="615"/>
              <a:ext cx="720" cy="0"/>
            </a:xfrm>
            <a:prstGeom prst="line">
              <a:avLst/>
            </a:prstGeom>
            <a:ln w="28575" cap="flat" cmpd="sng">
              <a:solidFill>
                <a:srgbClr val="FF0000"/>
              </a:solidFill>
              <a:prstDash val="solid"/>
              <a:headEnd type="oval" w="med" len="med"/>
              <a:tailEnd type="triangle" w="med" len="med"/>
            </a:ln>
          </p:spPr>
        </p:sp>
        <p:sp>
          <p:nvSpPr>
            <p:cNvPr id="20512" name="Text Box 29"/>
            <p:cNvSpPr txBox="1"/>
            <p:nvPr/>
          </p:nvSpPr>
          <p:spPr>
            <a:xfrm>
              <a:off x="1296" y="375"/>
              <a:ext cx="91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solidFill>
                    <a:srgbClr val="FF0000"/>
                  </a:solidFill>
                  <a:latin typeface="Arial" panose="020B0604020202020204" pitchFamily="34" charset="0"/>
                </a:rPr>
                <a:t>0  1  2 3</a:t>
              </a:r>
            </a:p>
          </p:txBody>
        </p:sp>
        <p:sp>
          <p:nvSpPr>
            <p:cNvPr id="20513" name="Line 30"/>
            <p:cNvSpPr/>
            <p:nvPr/>
          </p:nvSpPr>
          <p:spPr>
            <a:xfrm>
              <a:off x="384" y="471"/>
              <a:ext cx="816" cy="96"/>
            </a:xfrm>
            <a:prstGeom prst="line">
              <a:avLst/>
            </a:prstGeom>
            <a:ln w="28575" cap="flat" cmpd="sng">
              <a:solidFill>
                <a:srgbClr val="FF0000"/>
              </a:solidFill>
              <a:prstDash val="solid"/>
              <a:headEnd type="oval" w="med" len="med"/>
              <a:tailEnd type="triangle" w="med" len="med"/>
            </a:ln>
          </p:spPr>
        </p:sp>
        <p:sp>
          <p:nvSpPr>
            <p:cNvPr id="20514" name="Text Box 31"/>
            <p:cNvSpPr txBox="1"/>
            <p:nvPr/>
          </p:nvSpPr>
          <p:spPr>
            <a:xfrm>
              <a:off x="0" y="231"/>
              <a:ext cx="86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solidFill>
                    <a:srgbClr val="FF0000"/>
                  </a:solidFill>
                  <a:latin typeface="Arial" panose="020B0604020202020204" pitchFamily="34" charset="0"/>
                </a:rPr>
                <a:t>核心态</a:t>
              </a:r>
            </a:p>
          </p:txBody>
        </p:sp>
        <p:sp>
          <p:nvSpPr>
            <p:cNvPr id="20515" name="Line 32"/>
            <p:cNvSpPr/>
            <p:nvPr/>
          </p:nvSpPr>
          <p:spPr>
            <a:xfrm>
              <a:off x="384" y="759"/>
              <a:ext cx="816" cy="96"/>
            </a:xfrm>
            <a:prstGeom prst="line">
              <a:avLst/>
            </a:prstGeom>
            <a:ln w="28575" cap="flat" cmpd="sng">
              <a:solidFill>
                <a:srgbClr val="FF0000"/>
              </a:solidFill>
              <a:prstDash val="solid"/>
              <a:headEnd type="oval" w="med" len="med"/>
              <a:tailEnd type="triangle" w="med" len="med"/>
            </a:ln>
          </p:spPr>
        </p:sp>
        <p:sp>
          <p:nvSpPr>
            <p:cNvPr id="20516" name="Text Box 33"/>
            <p:cNvSpPr txBox="1"/>
            <p:nvPr/>
          </p:nvSpPr>
          <p:spPr>
            <a:xfrm>
              <a:off x="0" y="519"/>
              <a:ext cx="86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OS服务</a:t>
              </a:r>
            </a:p>
          </p:txBody>
        </p:sp>
        <p:sp>
          <p:nvSpPr>
            <p:cNvPr id="20517" name="Line 34"/>
            <p:cNvSpPr/>
            <p:nvPr/>
          </p:nvSpPr>
          <p:spPr>
            <a:xfrm>
              <a:off x="384" y="759"/>
              <a:ext cx="768" cy="192"/>
            </a:xfrm>
            <a:prstGeom prst="line">
              <a:avLst/>
            </a:prstGeom>
            <a:ln w="28575" cap="flat" cmpd="sng">
              <a:solidFill>
                <a:srgbClr val="FF0000"/>
              </a:solidFill>
              <a:prstDash val="solid"/>
              <a:headEnd type="oval" w="med" len="med"/>
              <a:tailEnd type="triangle" w="med" len="med"/>
            </a:ln>
          </p:spPr>
        </p:sp>
        <p:sp>
          <p:nvSpPr>
            <p:cNvPr id="20518" name="Line 35"/>
            <p:cNvSpPr/>
            <p:nvPr/>
          </p:nvSpPr>
          <p:spPr>
            <a:xfrm>
              <a:off x="384" y="1047"/>
              <a:ext cx="816" cy="96"/>
            </a:xfrm>
            <a:prstGeom prst="line">
              <a:avLst/>
            </a:prstGeom>
            <a:ln w="28575" cap="flat" cmpd="sng">
              <a:solidFill>
                <a:srgbClr val="FF0000"/>
              </a:solidFill>
              <a:prstDash val="solid"/>
              <a:headEnd type="oval" w="med" len="med"/>
              <a:tailEnd type="triangle" w="med" len="med"/>
            </a:ln>
          </p:spPr>
        </p:sp>
        <p:sp>
          <p:nvSpPr>
            <p:cNvPr id="20519" name="Text Box 36"/>
            <p:cNvSpPr txBox="1"/>
            <p:nvPr/>
          </p:nvSpPr>
          <p:spPr>
            <a:xfrm>
              <a:off x="0" y="807"/>
              <a:ext cx="86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solidFill>
                    <a:srgbClr val="FF0000"/>
                  </a:solidFill>
                  <a:latin typeface="Arial" panose="020B0604020202020204" pitchFamily="34" charset="0"/>
                </a:rPr>
                <a:t>用户态</a:t>
              </a:r>
            </a:p>
          </p:txBody>
        </p:sp>
      </p:grpSp>
      <p:grpSp>
        <p:nvGrpSpPr>
          <p:cNvPr id="16421" name="Group 37"/>
          <p:cNvGrpSpPr/>
          <p:nvPr/>
        </p:nvGrpSpPr>
        <p:grpSpPr>
          <a:xfrm>
            <a:off x="1905000" y="4800600"/>
            <a:ext cx="3581400" cy="1473200"/>
            <a:chOff x="0" y="0"/>
            <a:chExt cx="2256" cy="928"/>
          </a:xfrm>
        </p:grpSpPr>
        <p:sp>
          <p:nvSpPr>
            <p:cNvPr id="20499" name="Text Box 38"/>
            <p:cNvSpPr txBox="1"/>
            <p:nvPr/>
          </p:nvSpPr>
          <p:spPr>
            <a:xfrm>
              <a:off x="0" y="0"/>
              <a:ext cx="1056" cy="25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zh-CN" sz="2000" b="1" dirty="0">
                  <a:latin typeface="Arial" panose="020B0604020202020204" pitchFamily="34" charset="0"/>
                </a:rPr>
                <a:t>CPL(</a:t>
              </a:r>
              <a:r>
                <a:rPr lang="zh-CN" altLang="zh-CN" sz="2000" b="1" dirty="0">
                  <a:solidFill>
                    <a:srgbClr val="FF0000"/>
                  </a:solidFill>
                  <a:latin typeface="Arial" panose="020B0604020202020204" pitchFamily="34" charset="0"/>
                </a:rPr>
                <a:t>CS</a:t>
              </a:r>
              <a:r>
                <a:rPr lang="zh-CN" altLang="zh-CN" sz="2000" b="1" dirty="0">
                  <a:latin typeface="Arial" panose="020B0604020202020204" pitchFamily="34" charset="0"/>
                </a:rPr>
                <a:t>)</a:t>
              </a:r>
            </a:p>
          </p:txBody>
        </p:sp>
        <p:sp>
          <p:nvSpPr>
            <p:cNvPr id="20500" name="Text Box 39"/>
            <p:cNvSpPr txBox="1"/>
            <p:nvPr/>
          </p:nvSpPr>
          <p:spPr>
            <a:xfrm>
              <a:off x="0" y="330"/>
              <a:ext cx="1056" cy="25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zh-CN" sz="2000" b="1" dirty="0">
                  <a:latin typeface="Arial" panose="020B0604020202020204" pitchFamily="34" charset="0"/>
                </a:rPr>
                <a:t>RPL(</a:t>
              </a:r>
              <a:r>
                <a:rPr lang="zh-CN" altLang="zh-CN" sz="2000" b="1" dirty="0">
                  <a:solidFill>
                    <a:srgbClr val="FF0000"/>
                  </a:solidFill>
                  <a:latin typeface="Arial" panose="020B0604020202020204" pitchFamily="34" charset="0"/>
                </a:rPr>
                <a:t>DS</a:t>
              </a:r>
              <a:r>
                <a:rPr lang="zh-CN" altLang="zh-CN" sz="2000" b="1" dirty="0">
                  <a:latin typeface="Arial" panose="020B0604020202020204" pitchFamily="34" charset="0"/>
                </a:rPr>
                <a:t>)</a:t>
              </a:r>
            </a:p>
          </p:txBody>
        </p:sp>
        <p:sp>
          <p:nvSpPr>
            <p:cNvPr id="20501" name="Text Box 40"/>
            <p:cNvSpPr txBox="1"/>
            <p:nvPr/>
          </p:nvSpPr>
          <p:spPr>
            <a:xfrm>
              <a:off x="0" y="672"/>
              <a:ext cx="1056" cy="25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zh-CN" sz="2000" b="1" dirty="0">
                  <a:latin typeface="Arial" panose="020B0604020202020204" pitchFamily="34" charset="0"/>
                </a:rPr>
                <a:t>DPL</a:t>
              </a:r>
            </a:p>
          </p:txBody>
        </p:sp>
        <p:sp>
          <p:nvSpPr>
            <p:cNvPr id="20502" name="Line 41"/>
            <p:cNvSpPr/>
            <p:nvPr/>
          </p:nvSpPr>
          <p:spPr>
            <a:xfrm flipV="1">
              <a:off x="1056" y="144"/>
              <a:ext cx="432" cy="672"/>
            </a:xfrm>
            <a:prstGeom prst="line">
              <a:avLst/>
            </a:prstGeom>
            <a:ln w="28575" cap="flat" cmpd="sng">
              <a:solidFill>
                <a:schemeClr val="tx1"/>
              </a:solidFill>
              <a:prstDash val="solid"/>
              <a:headEnd type="none" w="med" len="med"/>
              <a:tailEnd type="triangle" w="med" len="med"/>
            </a:ln>
          </p:spPr>
        </p:sp>
        <p:sp>
          <p:nvSpPr>
            <p:cNvPr id="20503" name="Line 42"/>
            <p:cNvSpPr/>
            <p:nvPr/>
          </p:nvSpPr>
          <p:spPr>
            <a:xfrm flipV="1">
              <a:off x="1056" y="144"/>
              <a:ext cx="432" cy="336"/>
            </a:xfrm>
            <a:prstGeom prst="line">
              <a:avLst/>
            </a:prstGeom>
            <a:ln w="28575" cap="flat" cmpd="sng">
              <a:solidFill>
                <a:schemeClr val="tx1"/>
              </a:solidFill>
              <a:prstDash val="solid"/>
              <a:headEnd type="none" w="med" len="med"/>
              <a:tailEnd type="triangle" w="med" len="med"/>
            </a:ln>
          </p:spPr>
        </p:sp>
        <p:sp>
          <p:nvSpPr>
            <p:cNvPr id="20504" name="Line 43"/>
            <p:cNvSpPr/>
            <p:nvPr/>
          </p:nvSpPr>
          <p:spPr>
            <a:xfrm>
              <a:off x="1056" y="144"/>
              <a:ext cx="432" cy="0"/>
            </a:xfrm>
            <a:prstGeom prst="line">
              <a:avLst/>
            </a:prstGeom>
            <a:ln w="28575" cap="flat" cmpd="sng">
              <a:solidFill>
                <a:schemeClr val="tx1"/>
              </a:solidFill>
              <a:prstDash val="solid"/>
              <a:headEnd type="none" w="med" len="med"/>
              <a:tailEnd type="triangle" w="med" len="med"/>
            </a:ln>
          </p:spPr>
        </p:sp>
        <p:sp>
          <p:nvSpPr>
            <p:cNvPr id="20505" name="Text Box 44"/>
            <p:cNvSpPr txBox="1"/>
            <p:nvPr/>
          </p:nvSpPr>
          <p:spPr>
            <a:xfrm>
              <a:off x="1488" y="0"/>
              <a:ext cx="768" cy="252"/>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000" b="1" dirty="0">
                  <a:latin typeface="Arial" panose="020B0604020202020204" pitchFamily="34" charset="0"/>
                </a:rPr>
                <a:t>硬件</a:t>
              </a:r>
              <a:r>
                <a:rPr lang="zh-CN" altLang="zh-CN" sz="2000" b="1" dirty="0">
                  <a:latin typeface="Arial" panose="020B0604020202020204" pitchFamily="34" charset="0"/>
                </a:rPr>
                <a:t>检查</a:t>
              </a:r>
            </a:p>
          </p:txBody>
        </p:sp>
      </p:grpSp>
      <p:sp>
        <p:nvSpPr>
          <p:cNvPr id="20491" name="AutoShape 45"/>
          <p:cNvSpPr/>
          <p:nvPr/>
        </p:nvSpPr>
        <p:spPr>
          <a:xfrm rot="10800000">
            <a:off x="4613275" y="2544763"/>
            <a:ext cx="4062413" cy="1531937"/>
          </a:xfrm>
          <a:prstGeom prst="wedgeRoundRectCallout">
            <a:avLst>
              <a:gd name="adj1" fmla="val 62657"/>
              <a:gd name="adj2" fmla="val 5542"/>
              <a:gd name="adj3" fmla="val 16667"/>
            </a:avLst>
          </a:prstGeom>
          <a:solidFill>
            <a:schemeClr val="bg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000" b="1" dirty="0">
                <a:latin typeface="Arial" panose="020B0604020202020204" pitchFamily="34" charset="0"/>
              </a:rPr>
              <a:t>当前程序执行在什么态(哪层环)?由于CS:IP是当前指令，所以用CS的最低两位来表示: </a:t>
            </a:r>
          </a:p>
          <a:p>
            <a:pPr marL="0" lvl="0" indent="0" eaLnBrk="1" hangingPunct="1">
              <a:spcBef>
                <a:spcPct val="0"/>
              </a:spcBef>
              <a:buNone/>
            </a:pPr>
            <a:r>
              <a:rPr lang="zh-CN" altLang="zh-CN" sz="2000" b="1" dirty="0">
                <a:latin typeface="Arial" panose="020B0604020202020204" pitchFamily="34" charset="0"/>
              </a:rPr>
              <a:t>     0是内核态，3是用户态</a:t>
            </a:r>
          </a:p>
        </p:txBody>
      </p:sp>
      <p:sp>
        <p:nvSpPr>
          <p:cNvPr id="20492" name="AutoShape 46"/>
          <p:cNvSpPr/>
          <p:nvPr/>
        </p:nvSpPr>
        <p:spPr>
          <a:xfrm rot="10800000">
            <a:off x="152400" y="5876925"/>
            <a:ext cx="1676400" cy="792163"/>
          </a:xfrm>
          <a:prstGeom prst="wedgeRoundRectCallout">
            <a:avLst>
              <a:gd name="adj1" fmla="val -63829"/>
              <a:gd name="adj2" fmla="val 83463"/>
              <a:gd name="adj3" fmla="val 16667"/>
            </a:avLst>
          </a:prstGeom>
          <a:solidFill>
            <a:schemeClr val="bg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latin typeface="Arial" panose="020B0604020202020204" pitchFamily="34" charset="0"/>
              </a:rPr>
              <a:t>段选择符</a:t>
            </a:r>
            <a:r>
              <a:rPr lang="zh-CN" altLang="zh-CN" sz="2000" b="1" dirty="0">
                <a:latin typeface="Arial" panose="020B0604020202020204" pitchFamily="34" charset="0"/>
              </a:rPr>
              <a:t>最低2位</a:t>
            </a:r>
            <a:endParaRPr lang="zh-CN" altLang="zh-CN" sz="2000" b="1" dirty="0">
              <a:latin typeface="Arial" panose="020B0604020202020204" pitchFamily="34" charset="0"/>
              <a:sym typeface="Symbol" panose="05050102010706020507" pitchFamily="18" charset="2"/>
            </a:endParaRPr>
          </a:p>
        </p:txBody>
      </p:sp>
      <p:grpSp>
        <p:nvGrpSpPr>
          <p:cNvPr id="16431" name="Group 47"/>
          <p:cNvGrpSpPr/>
          <p:nvPr/>
        </p:nvGrpSpPr>
        <p:grpSpPr>
          <a:xfrm>
            <a:off x="5562600" y="4191000"/>
            <a:ext cx="3581400" cy="1187450"/>
            <a:chOff x="0" y="0"/>
            <a:chExt cx="2256" cy="748"/>
          </a:xfrm>
        </p:grpSpPr>
        <p:sp>
          <p:nvSpPr>
            <p:cNvPr id="20497" name="Rectangle 48"/>
            <p:cNvSpPr/>
            <p:nvPr/>
          </p:nvSpPr>
          <p:spPr>
            <a:xfrm>
              <a:off x="0" y="0"/>
              <a:ext cx="2256" cy="748"/>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20000"/>
                </a:lnSpc>
                <a:spcBef>
                  <a:spcPct val="0"/>
                </a:spcBef>
                <a:buNone/>
              </a:pPr>
              <a:r>
                <a:rPr lang="zh-CN" altLang="zh-CN" sz="2000" b="1" dirty="0">
                  <a:solidFill>
                    <a:srgbClr val="FF0000"/>
                  </a:solidFill>
                  <a:latin typeface="Arial" panose="020B0604020202020204" pitchFamily="34" charset="0"/>
                  <a:sym typeface="Symbol" panose="05050102010706020507" pitchFamily="18" charset="2"/>
                </a:rPr>
                <a:t>内核态可以访问任何数据，用户态不能访问内核数据</a:t>
              </a:r>
            </a:p>
          </p:txBody>
        </p:sp>
        <p:pic>
          <p:nvPicPr>
            <p:cNvPr id="20498" name="Picture 49" descr="j0115835"/>
            <p:cNvPicPr>
              <a:picLocks noChangeAspect="1"/>
            </p:cNvPicPr>
            <p:nvPr/>
          </p:nvPicPr>
          <p:blipFill>
            <a:blip r:embed="rId3"/>
            <a:stretch>
              <a:fillRect/>
            </a:stretch>
          </p:blipFill>
          <p:spPr>
            <a:xfrm>
              <a:off x="169" y="118"/>
              <a:ext cx="119" cy="121"/>
            </a:xfrm>
            <a:prstGeom prst="rect">
              <a:avLst/>
            </a:prstGeom>
            <a:solidFill>
              <a:schemeClr val="bg1"/>
            </a:solidFill>
            <a:ln w="9525">
              <a:noFill/>
            </a:ln>
          </p:spPr>
        </p:pic>
      </p:grpSp>
      <p:sp>
        <p:nvSpPr>
          <p:cNvPr id="20494" name="Rectangle 50"/>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2.3  系统调用</a:t>
            </a:r>
          </a:p>
        </p:txBody>
      </p:sp>
      <p:sp>
        <p:nvSpPr>
          <p:cNvPr id="20495" name="AutoShape 51"/>
          <p:cNvSpPr/>
          <p:nvPr/>
        </p:nvSpPr>
        <p:spPr>
          <a:xfrm rot="10800000">
            <a:off x="0" y="5013325"/>
            <a:ext cx="1676400" cy="720725"/>
          </a:xfrm>
          <a:prstGeom prst="wedgeRoundRectCallout">
            <a:avLst>
              <a:gd name="adj1" fmla="val -73014"/>
              <a:gd name="adj2" fmla="val 42509"/>
              <a:gd name="adj3" fmla="val 16667"/>
            </a:avLst>
          </a:prstGeom>
          <a:solidFill>
            <a:schemeClr val="bg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Arial" panose="020B0604020202020204" pitchFamily="34" charset="0"/>
              </a:rPr>
              <a:t>当前指令段最低2位</a:t>
            </a:r>
            <a:endParaRPr lang="zh-CN" altLang="zh-CN" sz="2000" b="1" dirty="0">
              <a:latin typeface="Arial" panose="020B0604020202020204" pitchFamily="34" charset="0"/>
              <a:sym typeface="Symbol" panose="05050102010706020507" pitchFamily="18" charset="2"/>
            </a:endParaRPr>
          </a:p>
        </p:txBody>
      </p:sp>
      <p:sp>
        <p:nvSpPr>
          <p:cNvPr id="20496" name="AutoShape 52"/>
          <p:cNvSpPr/>
          <p:nvPr/>
        </p:nvSpPr>
        <p:spPr>
          <a:xfrm rot="10800000">
            <a:off x="1908175" y="6461125"/>
            <a:ext cx="3168650" cy="396875"/>
          </a:xfrm>
          <a:prstGeom prst="wedgeRoundRectCallout">
            <a:avLst>
              <a:gd name="adj1" fmla="val 17833"/>
              <a:gd name="adj2" fmla="val 120398"/>
              <a:gd name="adj3" fmla="val 16667"/>
            </a:avLst>
          </a:prstGeom>
          <a:solidFill>
            <a:schemeClr val="bg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Arial" panose="020B0604020202020204" pitchFamily="34" charset="0"/>
              </a:rPr>
              <a:t>被调用代码段</a:t>
            </a:r>
            <a:r>
              <a:rPr lang="en-US" altLang="zh-CN" sz="2000" b="1" dirty="0">
                <a:latin typeface="Arial" panose="020B0604020202020204" pitchFamily="34" charset="0"/>
              </a:rPr>
              <a:t>/</a:t>
            </a:r>
            <a:r>
              <a:rPr lang="zh-CN" altLang="en-US" sz="2000" b="1" dirty="0">
                <a:latin typeface="Arial" panose="020B0604020202020204" pitchFamily="34" charset="0"/>
              </a:rPr>
              <a:t>数据段</a:t>
            </a:r>
            <a:r>
              <a:rPr lang="zh-CN" altLang="zh-CN" sz="2000" b="1" dirty="0">
                <a:latin typeface="Arial" panose="020B0604020202020204" pitchFamily="34" charset="0"/>
              </a:rPr>
              <a:t>级别</a:t>
            </a:r>
            <a:endParaRPr lang="zh-CN" altLang="zh-CN" sz="2000" b="1" dirty="0">
              <a:latin typeface="Arial" panose="020B0604020202020204" pitchFamily="3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dissolve">
                                      <p:cBhvr>
                                        <p:cTn id="7" dur="500"/>
                                        <p:tgtEl>
                                          <p:spTgt spid="1639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6390"/>
                                        </p:tgtEl>
                                        <p:attrNameLst>
                                          <p:attrName>style.visibility</p:attrName>
                                        </p:attrNameLst>
                                      </p:cBhvr>
                                      <p:to>
                                        <p:strVal val="visible"/>
                                      </p:to>
                                    </p:set>
                                    <p:animEffect transition="in" filter="dissolve">
                                      <p:cBhvr>
                                        <p:cTn id="11" dur="500"/>
                                        <p:tgtEl>
                                          <p:spTgt spid="1639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6391"/>
                                        </p:tgtEl>
                                        <p:attrNameLst>
                                          <p:attrName>style.visibility</p:attrName>
                                        </p:attrNameLst>
                                      </p:cBhvr>
                                      <p:to>
                                        <p:strVal val="visible"/>
                                      </p:to>
                                    </p:set>
                                    <p:animEffect transition="in" filter="dissolve">
                                      <p:cBhvr>
                                        <p:cTn id="15" dur="500"/>
                                        <p:tgtEl>
                                          <p:spTgt spid="1639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6406"/>
                                        </p:tgtEl>
                                        <p:attrNameLst>
                                          <p:attrName>style.visibility</p:attrName>
                                        </p:attrNameLst>
                                      </p:cBhvr>
                                      <p:to>
                                        <p:strVal val="visible"/>
                                      </p:to>
                                    </p:set>
                                    <p:animEffect transition="in" filter="dissolve">
                                      <p:cBhvr>
                                        <p:cTn id="20" dur="500"/>
                                        <p:tgtEl>
                                          <p:spTgt spid="1640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491"/>
                                        </p:tgtEl>
                                        <p:attrNameLst>
                                          <p:attrName>style.visibility</p:attrName>
                                        </p:attrNameLst>
                                      </p:cBhvr>
                                      <p:to>
                                        <p:strVal val="visible"/>
                                      </p:to>
                                    </p:set>
                                    <p:animEffect transition="in" filter="dissolve">
                                      <p:cBhvr>
                                        <p:cTn id="25" dur="500"/>
                                        <p:tgtEl>
                                          <p:spTgt spid="20491"/>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6431"/>
                                        </p:tgtEl>
                                        <p:attrNameLst>
                                          <p:attrName>style.visibility</p:attrName>
                                        </p:attrNameLst>
                                      </p:cBhvr>
                                      <p:to>
                                        <p:strVal val="visible"/>
                                      </p:to>
                                    </p:set>
                                    <p:animEffect transition="in" filter="dissolve">
                                      <p:cBhvr>
                                        <p:cTn id="29" dur="500"/>
                                        <p:tgtEl>
                                          <p:spTgt spid="16431"/>
                                        </p:tgtEl>
                                      </p:cBhvr>
                                    </p:animEffect>
                                  </p:childTnLst>
                                </p:cTn>
                              </p:par>
                            </p:childTnLst>
                          </p:cTn>
                        </p:par>
                        <p:par>
                          <p:cTn id="30" fill="hold">
                            <p:stCondLst>
                              <p:cond delay="1000"/>
                            </p:stCondLst>
                            <p:childTnLst>
                              <p:par>
                                <p:cTn id="31" presetID="9" presetClass="entr" presetSubtype="0" fill="hold" nodeType="afterEffect">
                                  <p:stCondLst>
                                    <p:cond delay="0"/>
                                  </p:stCondLst>
                                  <p:childTnLst>
                                    <p:set>
                                      <p:cBhvr>
                                        <p:cTn id="32" dur="1" fill="hold">
                                          <p:stCondLst>
                                            <p:cond delay="0"/>
                                          </p:stCondLst>
                                        </p:cTn>
                                        <p:tgtEl>
                                          <p:spTgt spid="16386"/>
                                        </p:tgtEl>
                                        <p:attrNameLst>
                                          <p:attrName>style.visibility</p:attrName>
                                        </p:attrNameLst>
                                      </p:cBhvr>
                                      <p:to>
                                        <p:strVal val="visible"/>
                                      </p:to>
                                    </p:set>
                                    <p:animEffect transition="in" filter="dissolve">
                                      <p:cBhvr>
                                        <p:cTn id="33" dur="500"/>
                                        <p:tgtEl>
                                          <p:spTgt spid="1638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421"/>
                                        </p:tgtEl>
                                        <p:attrNameLst>
                                          <p:attrName>style.visibility</p:attrName>
                                        </p:attrNameLst>
                                      </p:cBhvr>
                                      <p:to>
                                        <p:strVal val="visible"/>
                                      </p:to>
                                    </p:set>
                                    <p:animEffect transition="in" filter="fade">
                                      <p:cBhvr>
                                        <p:cTn id="38" dur="500"/>
                                        <p:tgtEl>
                                          <p:spTgt spid="16421"/>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0495"/>
                                        </p:tgtEl>
                                        <p:attrNameLst>
                                          <p:attrName>style.visibility</p:attrName>
                                        </p:attrNameLst>
                                      </p:cBhvr>
                                      <p:to>
                                        <p:strVal val="visible"/>
                                      </p:to>
                                    </p:set>
                                    <p:animEffect transition="in" filter="fade">
                                      <p:cBhvr>
                                        <p:cTn id="42" dur="500"/>
                                        <p:tgtEl>
                                          <p:spTgt spid="20495"/>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20492"/>
                                        </p:tgtEl>
                                        <p:attrNameLst>
                                          <p:attrName>style.visibility</p:attrName>
                                        </p:attrNameLst>
                                      </p:cBhvr>
                                      <p:to>
                                        <p:strVal val="visible"/>
                                      </p:to>
                                    </p:set>
                                    <p:animEffect transition="in" filter="fade">
                                      <p:cBhvr>
                                        <p:cTn id="46" dur="500"/>
                                        <p:tgtEl>
                                          <p:spTgt spid="20492"/>
                                        </p:tgtEl>
                                      </p:cBhvr>
                                    </p:animEffect>
                                  </p:childTnLst>
                                </p:cTn>
                              </p:par>
                            </p:childTnLst>
                          </p:cTn>
                        </p:par>
                        <p:par>
                          <p:cTn id="47" fill="hold">
                            <p:stCondLst>
                              <p:cond delay="1500"/>
                            </p:stCondLst>
                            <p:childTnLst>
                              <p:par>
                                <p:cTn id="48" presetID="10" presetClass="entr" presetSubtype="0" fill="hold" grpId="0" nodeType="afterEffect">
                                  <p:stCondLst>
                                    <p:cond delay="0"/>
                                  </p:stCondLst>
                                  <p:childTnLst>
                                    <p:set>
                                      <p:cBhvr>
                                        <p:cTn id="49" dur="1" fill="hold">
                                          <p:stCondLst>
                                            <p:cond delay="0"/>
                                          </p:stCondLst>
                                        </p:cTn>
                                        <p:tgtEl>
                                          <p:spTgt spid="20496"/>
                                        </p:tgtEl>
                                        <p:attrNameLst>
                                          <p:attrName>style.visibility</p:attrName>
                                        </p:attrNameLst>
                                      </p:cBhvr>
                                      <p:to>
                                        <p:strVal val="visible"/>
                                      </p:to>
                                    </p:set>
                                    <p:animEffect transition="in" filter="fade">
                                      <p:cBhvr>
                                        <p:cTn id="50" dur="500"/>
                                        <p:tgtEl>
                                          <p:spTgt spid="20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ldLvl="0" animBg="1"/>
      <p:bldP spid="20491" grpId="0" animBg="1"/>
      <p:bldP spid="20492" grpId="0" animBg="1"/>
      <p:bldP spid="20495" grpId="0" animBg="1"/>
      <p:bldP spid="2049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txBox="1">
            <a:spLocks noGrp="1"/>
          </p:cNvSpPr>
          <p:nvPr>
            <p:ph type="dt" sz="half" idx="10"/>
          </p:nvPr>
        </p:nvSpPr>
        <p:spPr>
          <a:xfrm>
            <a:off x="1014413" y="6211888"/>
            <a:ext cx="1905000" cy="457200"/>
          </a:xfrm>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22531" name="灯片编号占位符 5"/>
          <p:cNvSpPr txBox="1">
            <a:spLocks noGrp="1"/>
          </p:cNvSpPr>
          <p:nvPr>
            <p:ph type="sldNum" sz="quarter" idx="12"/>
          </p:nvPr>
        </p:nvSpPr>
        <p:spPr>
          <a:xfrm>
            <a:off x="6881813" y="6211888"/>
            <a:ext cx="1905000" cy="457200"/>
          </a:xfrm>
        </p:spPr>
        <p:txBody>
          <a:bodyPr/>
          <a:lstStyle/>
          <a:p>
            <a:pPr marL="0" indent="0" algn="r" eaLnBrk="1" hangingPunct="1">
              <a:spcBef>
                <a:spcPct val="0"/>
              </a:spcBef>
              <a:buNone/>
            </a:pPr>
            <a:fld id="{9A0DB2DC-4C9A-4742-B13C-FB6460FD3503}" type="slidenum">
              <a:rPr lang="zh-CN" altLang="zh-CN" sz="1400" dirty="0"/>
              <a:t>13</a:t>
            </a:fld>
            <a:endParaRPr lang="zh-CN" altLang="zh-CN" sz="1400" dirty="0"/>
          </a:p>
        </p:txBody>
      </p:sp>
      <p:sp>
        <p:nvSpPr>
          <p:cNvPr id="22532" name="Rectangle 2"/>
          <p:cNvSpPr/>
          <p:nvPr/>
        </p:nvSpPr>
        <p:spPr>
          <a:xfrm>
            <a:off x="611188" y="1557338"/>
            <a:ext cx="8208962" cy="35877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lnSpc>
                <a:spcPct val="110000"/>
              </a:lnSpc>
              <a:buNone/>
            </a:pPr>
            <a:r>
              <a:rPr lang="zh-CN" altLang="zh-CN" sz="2000" b="1" dirty="0"/>
              <a:t>对于Intel x86，那就是中断指令int</a:t>
            </a:r>
            <a:r>
              <a:rPr lang="zh-CN" altLang="en-US" sz="2000" b="1" dirty="0"/>
              <a:t>（</a:t>
            </a:r>
            <a:r>
              <a:rPr lang="en-US" altLang="zh-CN" sz="2000" b="1" dirty="0"/>
              <a:t>trap</a:t>
            </a:r>
            <a:r>
              <a:rPr lang="zh-CN" altLang="en-US" sz="2000" b="1" dirty="0"/>
              <a:t>陷阱指令）</a:t>
            </a:r>
            <a:endParaRPr lang="zh-CN" altLang="zh-CN" sz="2000" b="1" dirty="0">
              <a:solidFill>
                <a:srgbClr val="CC0000"/>
              </a:solidFill>
            </a:endParaRPr>
          </a:p>
        </p:txBody>
      </p:sp>
      <p:grpSp>
        <p:nvGrpSpPr>
          <p:cNvPr id="17411" name="Group 3"/>
          <p:cNvGrpSpPr/>
          <p:nvPr/>
        </p:nvGrpSpPr>
        <p:grpSpPr>
          <a:xfrm>
            <a:off x="1042988" y="2492375"/>
            <a:ext cx="7620000" cy="519113"/>
            <a:chOff x="0" y="0"/>
            <a:chExt cx="4800" cy="327"/>
          </a:xfrm>
        </p:grpSpPr>
        <p:sp>
          <p:nvSpPr>
            <p:cNvPr id="22553" name="Rectangle 4"/>
            <p:cNvSpPr/>
            <p:nvPr/>
          </p:nvSpPr>
          <p:spPr>
            <a:xfrm>
              <a:off x="0" y="0"/>
              <a:ext cx="480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40000"/>
                </a:lnSpc>
                <a:spcBef>
                  <a:spcPct val="0"/>
                </a:spcBef>
                <a:buNone/>
              </a:pPr>
              <a:r>
                <a:rPr lang="zh-CN" altLang="zh-CN" sz="2000" b="1" dirty="0">
                  <a:solidFill>
                    <a:srgbClr val="FF0000"/>
                  </a:solidFill>
                  <a:latin typeface="Arial" panose="020B0604020202020204" pitchFamily="34" charset="0"/>
                  <a:sym typeface="Symbol" panose="05050102010706020507" pitchFamily="18" charset="2"/>
                </a:rPr>
                <a:t>int指令将使CS中的CPL改成0，“进入内核”</a:t>
              </a:r>
            </a:p>
          </p:txBody>
        </p:sp>
        <p:pic>
          <p:nvPicPr>
            <p:cNvPr id="22554" name="Picture 5" descr="j0115835"/>
            <p:cNvPicPr>
              <a:picLocks noChangeAspect="1"/>
            </p:cNvPicPr>
            <p:nvPr/>
          </p:nvPicPr>
          <p:blipFill>
            <a:blip r:embed="rId3"/>
            <a:stretch>
              <a:fillRect/>
            </a:stretch>
          </p:blipFill>
          <p:spPr>
            <a:xfrm>
              <a:off x="165" y="160"/>
              <a:ext cx="119" cy="121"/>
            </a:xfrm>
            <a:prstGeom prst="rect">
              <a:avLst/>
            </a:prstGeom>
            <a:noFill/>
            <a:ln w="9525">
              <a:noFill/>
            </a:ln>
          </p:spPr>
        </p:pic>
      </p:grpSp>
      <p:grpSp>
        <p:nvGrpSpPr>
          <p:cNvPr id="17414" name="Group 6"/>
          <p:cNvGrpSpPr/>
          <p:nvPr/>
        </p:nvGrpSpPr>
        <p:grpSpPr>
          <a:xfrm>
            <a:off x="1042988" y="2909888"/>
            <a:ext cx="7620000" cy="471487"/>
            <a:chOff x="0" y="0"/>
            <a:chExt cx="4800" cy="297"/>
          </a:xfrm>
        </p:grpSpPr>
        <p:sp>
          <p:nvSpPr>
            <p:cNvPr id="22551" name="Rectangle 7"/>
            <p:cNvSpPr>
              <a:spLocks noChangeArrowheads="1"/>
            </p:cNvSpPr>
            <p:nvPr/>
          </p:nvSpPr>
          <p:spPr bwMode="auto">
            <a:xfrm>
              <a:off x="0" y="0"/>
              <a:ext cx="4800"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457200" marR="0" lvl="1" indent="0" algn="l" defTabSz="914400" rtl="0" eaLnBrk="1" fontAlgn="base" latinLnBrk="0" hangingPunct="1">
                <a:lnSpc>
                  <a:spcPct val="140000"/>
                </a:lnSpc>
                <a:spcBef>
                  <a:spcPct val="0"/>
                </a:spcBef>
                <a:spcAft>
                  <a:spcPct val="0"/>
                </a:spcAft>
                <a:buClrTx/>
                <a:buSzTx/>
                <a:buFont typeface="Arial" panose="020B0604020202020204" pitchFamily="34" charset="0"/>
                <a:buNone/>
                <a:defRPr/>
              </a:pPr>
              <a:r>
                <a:rPr kumimoji="0" lang="zh-CN" altLang="zh-CN" sz="20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sym typeface="Symbol" panose="05050102010706020507" pitchFamily="18" charset="2"/>
                </a:rPr>
                <a:t>这是用户程序发起的调用内核代码的唯一方式</a:t>
              </a:r>
            </a:p>
          </p:txBody>
        </p:sp>
        <p:pic>
          <p:nvPicPr>
            <p:cNvPr id="22552" name="Picture 8" descr="j0115835"/>
            <p:cNvPicPr>
              <a:picLocks noChangeAspect="1"/>
            </p:cNvPicPr>
            <p:nvPr/>
          </p:nvPicPr>
          <p:blipFill>
            <a:blip r:embed="rId3"/>
            <a:stretch>
              <a:fillRect/>
            </a:stretch>
          </p:blipFill>
          <p:spPr>
            <a:xfrm>
              <a:off x="165" y="169"/>
              <a:ext cx="119" cy="121"/>
            </a:xfrm>
            <a:prstGeom prst="rect">
              <a:avLst/>
            </a:prstGeom>
            <a:noFill/>
            <a:ln w="9525">
              <a:noFill/>
            </a:ln>
          </p:spPr>
        </p:pic>
      </p:grpSp>
      <p:grpSp>
        <p:nvGrpSpPr>
          <p:cNvPr id="17417" name="Group 9"/>
          <p:cNvGrpSpPr/>
          <p:nvPr/>
        </p:nvGrpSpPr>
        <p:grpSpPr>
          <a:xfrm>
            <a:off x="1100138" y="3411538"/>
            <a:ext cx="7620000" cy="954087"/>
            <a:chOff x="39" y="-15"/>
            <a:chExt cx="4800" cy="601"/>
          </a:xfrm>
        </p:grpSpPr>
        <p:sp>
          <p:nvSpPr>
            <p:cNvPr id="22549" name="Rectangle 10"/>
            <p:cNvSpPr/>
            <p:nvPr/>
          </p:nvSpPr>
          <p:spPr>
            <a:xfrm>
              <a:off x="39" y="-15"/>
              <a:ext cx="4800" cy="60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40000"/>
                </a:lnSpc>
                <a:spcBef>
                  <a:spcPct val="0"/>
                </a:spcBef>
                <a:buNone/>
              </a:pPr>
              <a:r>
                <a:rPr lang="zh-CN" altLang="zh-CN" sz="2000" b="1" dirty="0">
                  <a:latin typeface="Arial" panose="020B0604020202020204" pitchFamily="34" charset="0"/>
                  <a:sym typeface="Symbol" panose="05050102010706020507" pitchFamily="18" charset="2"/>
                </a:rPr>
                <a:t>若用户程序想调内核代码: </a:t>
              </a:r>
              <a:r>
                <a:rPr lang="zh-CN" altLang="en-US" sz="2000" b="1" dirty="0">
                  <a:latin typeface="Arial" panose="020B0604020202020204" pitchFamily="34" charset="0"/>
                  <a:sym typeface="Symbol" panose="05050102010706020507" pitchFamily="18" charset="2"/>
                </a:rPr>
                <a:t>须由用户态进入内核态 ，</a:t>
              </a:r>
              <a:r>
                <a:rPr lang="zh-CN" altLang="zh-CN" sz="2000" b="1" dirty="0">
                  <a:solidFill>
                    <a:srgbClr val="FF0000"/>
                  </a:solidFill>
                  <a:latin typeface="Arial" panose="020B0604020202020204" pitchFamily="34" charset="0"/>
                  <a:sym typeface="Symbol" panose="05050102010706020507" pitchFamily="18" charset="2"/>
                </a:rPr>
                <a:t>写一段包含int指令的代码</a:t>
              </a:r>
            </a:p>
          </p:txBody>
        </p:sp>
        <p:pic>
          <p:nvPicPr>
            <p:cNvPr id="22550" name="Picture 11" descr="j0115835"/>
            <p:cNvPicPr>
              <a:picLocks noChangeAspect="1"/>
            </p:cNvPicPr>
            <p:nvPr/>
          </p:nvPicPr>
          <p:blipFill>
            <a:blip r:embed="rId3"/>
            <a:stretch>
              <a:fillRect/>
            </a:stretch>
          </p:blipFill>
          <p:spPr>
            <a:xfrm>
              <a:off x="165" y="160"/>
              <a:ext cx="119" cy="121"/>
            </a:xfrm>
            <a:prstGeom prst="rect">
              <a:avLst/>
            </a:prstGeom>
            <a:noFill/>
            <a:ln w="9525">
              <a:noFill/>
            </a:ln>
          </p:spPr>
        </p:pic>
      </p:grpSp>
      <p:grpSp>
        <p:nvGrpSpPr>
          <p:cNvPr id="17420" name="Group 12"/>
          <p:cNvGrpSpPr/>
          <p:nvPr/>
        </p:nvGrpSpPr>
        <p:grpSpPr>
          <a:xfrm>
            <a:off x="1066800" y="4167188"/>
            <a:ext cx="7620000" cy="519112"/>
            <a:chOff x="0" y="59"/>
            <a:chExt cx="4800" cy="327"/>
          </a:xfrm>
        </p:grpSpPr>
        <p:sp>
          <p:nvSpPr>
            <p:cNvPr id="22547" name="Rectangle 13"/>
            <p:cNvSpPr/>
            <p:nvPr/>
          </p:nvSpPr>
          <p:spPr>
            <a:xfrm>
              <a:off x="0" y="59"/>
              <a:ext cx="480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40000"/>
                </a:lnSpc>
                <a:spcBef>
                  <a:spcPct val="0"/>
                </a:spcBef>
                <a:buNone/>
              </a:pPr>
              <a:r>
                <a:rPr lang="zh-CN" altLang="zh-CN" sz="2000" b="1" dirty="0">
                  <a:latin typeface="Arial" panose="020B0604020202020204" pitchFamily="34" charset="0"/>
                  <a:sym typeface="Symbol" panose="05050102010706020507" pitchFamily="18" charset="2"/>
                </a:rPr>
                <a:t>系统调用的实现:</a:t>
              </a:r>
              <a:endParaRPr lang="zh-CN" altLang="zh-CN" sz="2000" b="1" dirty="0">
                <a:solidFill>
                  <a:srgbClr val="FF0000"/>
                </a:solidFill>
                <a:latin typeface="Arial" panose="020B0604020202020204" pitchFamily="34" charset="0"/>
                <a:sym typeface="Symbol" panose="05050102010706020507" pitchFamily="18" charset="2"/>
              </a:endParaRPr>
            </a:p>
          </p:txBody>
        </p:sp>
        <p:pic>
          <p:nvPicPr>
            <p:cNvPr id="22548" name="Picture 14" descr="j0115835"/>
            <p:cNvPicPr>
              <a:picLocks noChangeAspect="1"/>
            </p:cNvPicPr>
            <p:nvPr/>
          </p:nvPicPr>
          <p:blipFill>
            <a:blip r:embed="rId3"/>
            <a:stretch>
              <a:fillRect/>
            </a:stretch>
          </p:blipFill>
          <p:spPr>
            <a:xfrm>
              <a:off x="165" y="160"/>
              <a:ext cx="119" cy="121"/>
            </a:xfrm>
            <a:prstGeom prst="rect">
              <a:avLst/>
            </a:prstGeom>
            <a:noFill/>
            <a:ln w="9525">
              <a:noFill/>
            </a:ln>
          </p:spPr>
        </p:pic>
      </p:grpSp>
      <p:sp>
        <p:nvSpPr>
          <p:cNvPr id="17423" name="Text Box 15"/>
          <p:cNvSpPr txBox="1"/>
          <p:nvPr/>
        </p:nvSpPr>
        <p:spPr>
          <a:xfrm>
            <a:off x="1371600" y="4752975"/>
            <a:ext cx="6629400" cy="406400"/>
          </a:xfrm>
          <a:prstGeom prst="rect">
            <a:avLst/>
          </a:prstGeom>
          <a:noFill/>
          <a:ln w="9525" cap="flat" cmpd="sng">
            <a:solidFill>
              <a:srgbClr val="FF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solidFill>
                  <a:srgbClr val="FF0000"/>
                </a:solidFill>
                <a:latin typeface="Arial" panose="020B0604020202020204" pitchFamily="34" charset="0"/>
              </a:rPr>
              <a:t>(1) 用户</a:t>
            </a:r>
            <a:r>
              <a:rPr lang="zh-CN" altLang="en-US" sz="2000" b="1" dirty="0">
                <a:solidFill>
                  <a:srgbClr val="FF0000"/>
                </a:solidFill>
                <a:latin typeface="Arial" panose="020B0604020202020204" pitchFamily="34" charset="0"/>
              </a:rPr>
              <a:t>态</a:t>
            </a:r>
            <a:r>
              <a:rPr lang="zh-CN" altLang="zh-CN" sz="2000" b="1" dirty="0">
                <a:solidFill>
                  <a:srgbClr val="FF0000"/>
                </a:solidFill>
                <a:latin typeface="Arial" panose="020B0604020202020204" pitchFamily="34" charset="0"/>
              </a:rPr>
              <a:t>程序中写上一段包含int指令的代码</a:t>
            </a:r>
          </a:p>
        </p:txBody>
      </p:sp>
      <p:sp>
        <p:nvSpPr>
          <p:cNvPr id="17424" name="Text Box 16"/>
          <p:cNvSpPr txBox="1"/>
          <p:nvPr/>
        </p:nvSpPr>
        <p:spPr>
          <a:xfrm>
            <a:off x="1371600" y="5214938"/>
            <a:ext cx="6629400" cy="406400"/>
          </a:xfrm>
          <a:prstGeom prst="rect">
            <a:avLst/>
          </a:prstGeom>
          <a:noFill/>
          <a:ln w="9525" cap="flat" cmpd="sng">
            <a:solidFill>
              <a:srgbClr val="FF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solidFill>
                  <a:srgbClr val="FF0000"/>
                </a:solidFill>
                <a:latin typeface="Arial" panose="020B0604020202020204" pitchFamily="34" charset="0"/>
              </a:rPr>
              <a:t>(2) OS</a:t>
            </a:r>
            <a:r>
              <a:rPr lang="zh-CN" altLang="en-US" sz="2000" b="1" dirty="0">
                <a:solidFill>
                  <a:srgbClr val="FF0000"/>
                </a:solidFill>
                <a:latin typeface="Arial" panose="020B0604020202020204" pitchFamily="34" charset="0"/>
              </a:rPr>
              <a:t>包含</a:t>
            </a:r>
            <a:r>
              <a:rPr lang="zh-CN" altLang="zh-CN" sz="2000" b="1" dirty="0">
                <a:solidFill>
                  <a:srgbClr val="FF0000"/>
                </a:solidFill>
                <a:latin typeface="Arial" panose="020B0604020202020204" pitchFamily="34" charset="0"/>
              </a:rPr>
              <a:t>中断处理代码，获取欲调用程序的编号</a:t>
            </a:r>
          </a:p>
        </p:txBody>
      </p:sp>
      <p:sp>
        <p:nvSpPr>
          <p:cNvPr id="17425" name="Text Box 17"/>
          <p:cNvSpPr txBox="1"/>
          <p:nvPr/>
        </p:nvSpPr>
        <p:spPr>
          <a:xfrm>
            <a:off x="1371600" y="5694363"/>
            <a:ext cx="6629400" cy="406400"/>
          </a:xfrm>
          <a:prstGeom prst="rect">
            <a:avLst/>
          </a:prstGeom>
          <a:noFill/>
          <a:ln w="9525" cap="flat" cmpd="sng">
            <a:solidFill>
              <a:srgbClr val="FF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solidFill>
                  <a:srgbClr val="FF0000"/>
                </a:solidFill>
                <a:latin typeface="Arial" panose="020B0604020202020204" pitchFamily="34" charset="0"/>
              </a:rPr>
              <a:t>(3) OS根据编号转去执行相应的代码</a:t>
            </a:r>
          </a:p>
        </p:txBody>
      </p:sp>
      <p:sp>
        <p:nvSpPr>
          <p:cNvPr id="22540" name="AutoShape 18"/>
          <p:cNvSpPr/>
          <p:nvPr/>
        </p:nvSpPr>
        <p:spPr>
          <a:xfrm rot="10800000">
            <a:off x="5364163" y="4181475"/>
            <a:ext cx="3298825" cy="427038"/>
          </a:xfrm>
          <a:prstGeom prst="wedgeRoundRectCallout">
            <a:avLst>
              <a:gd name="adj1" fmla="val 35819"/>
              <a:gd name="adj2" fmla="val -110968"/>
              <a:gd name="adj3" fmla="val 16667"/>
            </a:avLst>
          </a:prstGeom>
          <a:solidFill>
            <a:schemeClr val="bg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Arial" panose="020B0604020202020204" pitchFamily="34" charset="0"/>
                <a:sym typeface="Symbol" panose="05050102010706020507" pitchFamily="18" charset="2"/>
              </a:rPr>
              <a:t>由谁做? </a:t>
            </a:r>
            <a:r>
              <a:rPr lang="zh-CN" altLang="en-US" sz="2000" b="1" dirty="0">
                <a:latin typeface="Arial" panose="020B0604020202020204" pitchFamily="34" charset="0"/>
                <a:sym typeface="Symbol" panose="05050102010706020507" pitchFamily="18" charset="2"/>
              </a:rPr>
              <a:t>开发语言</a:t>
            </a:r>
            <a:r>
              <a:rPr lang="zh-CN" altLang="zh-CN" sz="2000" b="1" dirty="0">
                <a:latin typeface="Arial" panose="020B0604020202020204" pitchFamily="34" charset="0"/>
                <a:sym typeface="Symbol" panose="05050102010706020507" pitchFamily="18" charset="2"/>
              </a:rPr>
              <a:t>库函数!</a:t>
            </a:r>
          </a:p>
        </p:txBody>
      </p:sp>
      <p:sp>
        <p:nvSpPr>
          <p:cNvPr id="22541" name="AutoShape 19"/>
          <p:cNvSpPr/>
          <p:nvPr/>
        </p:nvSpPr>
        <p:spPr>
          <a:xfrm rot="10800000">
            <a:off x="6477000" y="5972175"/>
            <a:ext cx="1982788" cy="369888"/>
          </a:xfrm>
          <a:prstGeom prst="wedgeRoundRectCallout">
            <a:avLst>
              <a:gd name="adj1" fmla="val 32222"/>
              <a:gd name="adj2" fmla="val 171884"/>
              <a:gd name="adj3" fmla="val 16667"/>
            </a:avLst>
          </a:prstGeom>
          <a:solidFill>
            <a:schemeClr val="bg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Arial" panose="020B0604020202020204" pitchFamily="34" charset="0"/>
                <a:sym typeface="Symbol" panose="05050102010706020507" pitchFamily="18" charset="2"/>
              </a:rPr>
              <a:t>系统调用编号</a:t>
            </a:r>
          </a:p>
        </p:txBody>
      </p:sp>
      <p:sp>
        <p:nvSpPr>
          <p:cNvPr id="22542" name="Rectangle 20"/>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2.3  系统调用</a:t>
            </a:r>
          </a:p>
        </p:txBody>
      </p:sp>
      <p:sp>
        <p:nvSpPr>
          <p:cNvPr id="22543" name="Rectangle 21"/>
          <p:cNvSpPr>
            <a:spLocks noGrp="1"/>
          </p:cNvSpPr>
          <p:nvPr>
            <p:ph type="title"/>
          </p:nvPr>
        </p:nvSpPr>
        <p:spPr>
          <a:xfrm>
            <a:off x="395536" y="1384300"/>
            <a:ext cx="3272408" cy="180975"/>
          </a:xfrm>
          <a:solidFill>
            <a:srgbClr val="EDE7E3">
              <a:alpha val="100000"/>
            </a:srgbClr>
          </a:solidFill>
        </p:spPr>
        <p:txBody>
          <a:bodyPr vert="horz" wrap="square" lIns="91440" tIns="45720" rIns="91440" bIns="45720" anchor="ctr" anchorCtr="0"/>
          <a:lstStyle/>
          <a:p>
            <a:pPr eaLnBrk="1" hangingPunct="1"/>
            <a:r>
              <a:rPr lang="zh-CN" altLang="zh-CN" sz="1600" dirty="0"/>
              <a:t>硬件提供了“主动进入内核的方法”</a:t>
            </a:r>
          </a:p>
        </p:txBody>
      </p:sp>
      <p:grpSp>
        <p:nvGrpSpPr>
          <p:cNvPr id="17430" name="Group 22"/>
          <p:cNvGrpSpPr/>
          <p:nvPr/>
        </p:nvGrpSpPr>
        <p:grpSpPr>
          <a:xfrm>
            <a:off x="1042988" y="1989138"/>
            <a:ext cx="7620000" cy="519112"/>
            <a:chOff x="0" y="0"/>
            <a:chExt cx="4800" cy="327"/>
          </a:xfrm>
        </p:grpSpPr>
        <p:sp>
          <p:nvSpPr>
            <p:cNvPr id="22545" name="Rectangle 23"/>
            <p:cNvSpPr/>
            <p:nvPr/>
          </p:nvSpPr>
          <p:spPr>
            <a:xfrm>
              <a:off x="0" y="0"/>
              <a:ext cx="480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40000"/>
                </a:lnSpc>
                <a:spcBef>
                  <a:spcPct val="0"/>
                </a:spcBef>
                <a:buNone/>
              </a:pPr>
              <a:r>
                <a:rPr lang="zh-CN" altLang="zh-CN" sz="2000" b="1" dirty="0">
                  <a:solidFill>
                    <a:srgbClr val="CC0000"/>
                  </a:solidFill>
                </a:rPr>
                <a:t>DOS为INT 21H，Windows2K为 2EH，Linux为0</a:t>
              </a:r>
              <a:r>
                <a:rPr lang="en-US" altLang="zh-CN" sz="2000" b="1" dirty="0">
                  <a:solidFill>
                    <a:srgbClr val="CC0000"/>
                  </a:solidFill>
                </a:rPr>
                <a:t>x</a:t>
              </a:r>
              <a:r>
                <a:rPr lang="zh-CN" altLang="zh-CN" sz="2000" b="1" dirty="0">
                  <a:solidFill>
                    <a:srgbClr val="CC0000"/>
                  </a:solidFill>
                </a:rPr>
                <a:t>80H）</a:t>
              </a:r>
            </a:p>
          </p:txBody>
        </p:sp>
        <p:pic>
          <p:nvPicPr>
            <p:cNvPr id="22546" name="Picture 24" descr="j0115835"/>
            <p:cNvPicPr>
              <a:picLocks noChangeAspect="1"/>
            </p:cNvPicPr>
            <p:nvPr/>
          </p:nvPicPr>
          <p:blipFill>
            <a:blip r:embed="rId3"/>
            <a:stretch>
              <a:fillRect/>
            </a:stretch>
          </p:blipFill>
          <p:spPr>
            <a:xfrm>
              <a:off x="165" y="160"/>
              <a:ext cx="119" cy="121"/>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30"/>
                                        </p:tgtEl>
                                        <p:attrNameLst>
                                          <p:attrName>style.visibility</p:attrName>
                                        </p:attrNameLst>
                                      </p:cBhvr>
                                      <p:to>
                                        <p:strVal val="visible"/>
                                      </p:to>
                                    </p:set>
                                    <p:anim calcmode="lin" valueType="num">
                                      <p:cBhvr additive="base">
                                        <p:cTn id="7" dur="500" fill="hold"/>
                                        <p:tgtEl>
                                          <p:spTgt spid="17430"/>
                                        </p:tgtEl>
                                        <p:attrNameLst>
                                          <p:attrName>ppt_x</p:attrName>
                                        </p:attrNameLst>
                                      </p:cBhvr>
                                      <p:tavLst>
                                        <p:tav tm="0">
                                          <p:val>
                                            <p:strVal val="#ppt_x"/>
                                          </p:val>
                                        </p:tav>
                                        <p:tav tm="100000">
                                          <p:val>
                                            <p:strVal val="#ppt_x"/>
                                          </p:val>
                                        </p:tav>
                                      </p:tavLst>
                                    </p:anim>
                                    <p:anim calcmode="lin" valueType="num">
                                      <p:cBhvr additive="base">
                                        <p:cTn id="8" dur="500" fill="hold"/>
                                        <p:tgtEl>
                                          <p:spTgt spid="174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gtEl>
                                        <p:attrNameLst>
                                          <p:attrName>style.visibility</p:attrName>
                                        </p:attrNameLst>
                                      </p:cBhvr>
                                      <p:to>
                                        <p:strVal val="visible"/>
                                      </p:to>
                                    </p:set>
                                    <p:anim calcmode="lin" valueType="num">
                                      <p:cBhvr additive="base">
                                        <p:cTn id="13" dur="500" fill="hold"/>
                                        <p:tgtEl>
                                          <p:spTgt spid="17411"/>
                                        </p:tgtEl>
                                        <p:attrNameLst>
                                          <p:attrName>ppt_x</p:attrName>
                                        </p:attrNameLst>
                                      </p:cBhvr>
                                      <p:tavLst>
                                        <p:tav tm="0">
                                          <p:val>
                                            <p:strVal val="#ppt_x"/>
                                          </p:val>
                                        </p:tav>
                                        <p:tav tm="100000">
                                          <p:val>
                                            <p:strVal val="#ppt_x"/>
                                          </p:val>
                                        </p:tav>
                                      </p:tavLst>
                                    </p:anim>
                                    <p:anim calcmode="lin" valueType="num">
                                      <p:cBhvr additive="base">
                                        <p:cTn id="14" dur="500" fill="hold"/>
                                        <p:tgtEl>
                                          <p:spTgt spid="174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4"/>
                                        </p:tgtEl>
                                        <p:attrNameLst>
                                          <p:attrName>style.visibility</p:attrName>
                                        </p:attrNameLst>
                                      </p:cBhvr>
                                      <p:to>
                                        <p:strVal val="visible"/>
                                      </p:to>
                                    </p:set>
                                    <p:anim calcmode="lin" valueType="num">
                                      <p:cBhvr additive="base">
                                        <p:cTn id="19" dur="500" fill="hold"/>
                                        <p:tgtEl>
                                          <p:spTgt spid="17414"/>
                                        </p:tgtEl>
                                        <p:attrNameLst>
                                          <p:attrName>ppt_x</p:attrName>
                                        </p:attrNameLst>
                                      </p:cBhvr>
                                      <p:tavLst>
                                        <p:tav tm="0">
                                          <p:val>
                                            <p:strVal val="#ppt_x"/>
                                          </p:val>
                                        </p:tav>
                                        <p:tav tm="100000">
                                          <p:val>
                                            <p:strVal val="#ppt_x"/>
                                          </p:val>
                                        </p:tav>
                                      </p:tavLst>
                                    </p:anim>
                                    <p:anim calcmode="lin" valueType="num">
                                      <p:cBhvr additive="base">
                                        <p:cTn id="20"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17"/>
                                        </p:tgtEl>
                                        <p:attrNameLst>
                                          <p:attrName>style.visibility</p:attrName>
                                        </p:attrNameLst>
                                      </p:cBhvr>
                                      <p:to>
                                        <p:strVal val="visible"/>
                                      </p:to>
                                    </p:set>
                                    <p:anim calcmode="lin" valueType="num">
                                      <p:cBhvr additive="base">
                                        <p:cTn id="25" dur="500" fill="hold"/>
                                        <p:tgtEl>
                                          <p:spTgt spid="17417"/>
                                        </p:tgtEl>
                                        <p:attrNameLst>
                                          <p:attrName>ppt_x</p:attrName>
                                        </p:attrNameLst>
                                      </p:cBhvr>
                                      <p:tavLst>
                                        <p:tav tm="0">
                                          <p:val>
                                            <p:strVal val="#ppt_x"/>
                                          </p:val>
                                        </p:tav>
                                        <p:tav tm="100000">
                                          <p:val>
                                            <p:strVal val="#ppt_x"/>
                                          </p:val>
                                        </p:tav>
                                      </p:tavLst>
                                    </p:anim>
                                    <p:anim calcmode="lin" valueType="num">
                                      <p:cBhvr additive="base">
                                        <p:cTn id="26" dur="500" fill="hold"/>
                                        <p:tgtEl>
                                          <p:spTgt spid="174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20"/>
                                        </p:tgtEl>
                                        <p:attrNameLst>
                                          <p:attrName>style.visibility</p:attrName>
                                        </p:attrNameLst>
                                      </p:cBhvr>
                                      <p:to>
                                        <p:strVal val="visible"/>
                                      </p:to>
                                    </p:set>
                                    <p:anim calcmode="lin" valueType="num">
                                      <p:cBhvr additive="base">
                                        <p:cTn id="31" dur="500" fill="hold"/>
                                        <p:tgtEl>
                                          <p:spTgt spid="17420"/>
                                        </p:tgtEl>
                                        <p:attrNameLst>
                                          <p:attrName>ppt_x</p:attrName>
                                        </p:attrNameLst>
                                      </p:cBhvr>
                                      <p:tavLst>
                                        <p:tav tm="0">
                                          <p:val>
                                            <p:strVal val="#ppt_x"/>
                                          </p:val>
                                        </p:tav>
                                        <p:tav tm="100000">
                                          <p:val>
                                            <p:strVal val="#ppt_x"/>
                                          </p:val>
                                        </p:tav>
                                      </p:tavLst>
                                    </p:anim>
                                    <p:anim calcmode="lin" valueType="num">
                                      <p:cBhvr additive="base">
                                        <p:cTn id="32" dur="500" fill="hold"/>
                                        <p:tgtEl>
                                          <p:spTgt spid="174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23"/>
                                        </p:tgtEl>
                                        <p:attrNameLst>
                                          <p:attrName>style.visibility</p:attrName>
                                        </p:attrNameLst>
                                      </p:cBhvr>
                                      <p:to>
                                        <p:strVal val="visible"/>
                                      </p:to>
                                    </p:set>
                                    <p:anim calcmode="lin" valueType="num">
                                      <p:cBhvr additive="base">
                                        <p:cTn id="37" dur="500" fill="hold"/>
                                        <p:tgtEl>
                                          <p:spTgt spid="17423"/>
                                        </p:tgtEl>
                                        <p:attrNameLst>
                                          <p:attrName>ppt_x</p:attrName>
                                        </p:attrNameLst>
                                      </p:cBhvr>
                                      <p:tavLst>
                                        <p:tav tm="0">
                                          <p:val>
                                            <p:strVal val="#ppt_x"/>
                                          </p:val>
                                        </p:tav>
                                        <p:tav tm="100000">
                                          <p:val>
                                            <p:strVal val="#ppt_x"/>
                                          </p:val>
                                        </p:tav>
                                      </p:tavLst>
                                    </p:anim>
                                    <p:anim calcmode="lin" valueType="num">
                                      <p:cBhvr additive="base">
                                        <p:cTn id="38" dur="500" fill="hold"/>
                                        <p:tgtEl>
                                          <p:spTgt spid="174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540"/>
                                        </p:tgtEl>
                                        <p:attrNameLst>
                                          <p:attrName>style.visibility</p:attrName>
                                        </p:attrNameLst>
                                      </p:cBhvr>
                                      <p:to>
                                        <p:strVal val="visible"/>
                                      </p:to>
                                    </p:set>
                                    <p:anim calcmode="lin" valueType="num">
                                      <p:cBhvr additive="base">
                                        <p:cTn id="43" dur="500" fill="hold"/>
                                        <p:tgtEl>
                                          <p:spTgt spid="22540"/>
                                        </p:tgtEl>
                                        <p:attrNameLst>
                                          <p:attrName>ppt_x</p:attrName>
                                        </p:attrNameLst>
                                      </p:cBhvr>
                                      <p:tavLst>
                                        <p:tav tm="0">
                                          <p:val>
                                            <p:strVal val="#ppt_x"/>
                                          </p:val>
                                        </p:tav>
                                        <p:tav tm="100000">
                                          <p:val>
                                            <p:strVal val="#ppt_x"/>
                                          </p:val>
                                        </p:tav>
                                      </p:tavLst>
                                    </p:anim>
                                    <p:anim calcmode="lin" valueType="num">
                                      <p:cBhvr additive="base">
                                        <p:cTn id="44" dur="500" fill="hold"/>
                                        <p:tgtEl>
                                          <p:spTgt spid="2254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424"/>
                                        </p:tgtEl>
                                        <p:attrNameLst>
                                          <p:attrName>style.visibility</p:attrName>
                                        </p:attrNameLst>
                                      </p:cBhvr>
                                      <p:to>
                                        <p:strVal val="visible"/>
                                      </p:to>
                                    </p:set>
                                    <p:anim calcmode="lin" valueType="num">
                                      <p:cBhvr additive="base">
                                        <p:cTn id="49" dur="500" fill="hold"/>
                                        <p:tgtEl>
                                          <p:spTgt spid="17424"/>
                                        </p:tgtEl>
                                        <p:attrNameLst>
                                          <p:attrName>ppt_x</p:attrName>
                                        </p:attrNameLst>
                                      </p:cBhvr>
                                      <p:tavLst>
                                        <p:tav tm="0">
                                          <p:val>
                                            <p:strVal val="#ppt_x"/>
                                          </p:val>
                                        </p:tav>
                                        <p:tav tm="100000">
                                          <p:val>
                                            <p:strVal val="#ppt_x"/>
                                          </p:val>
                                        </p:tav>
                                      </p:tavLst>
                                    </p:anim>
                                    <p:anim calcmode="lin" valueType="num">
                                      <p:cBhvr additive="base">
                                        <p:cTn id="50" dur="500" fill="hold"/>
                                        <p:tgtEl>
                                          <p:spTgt spid="1742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541"/>
                                        </p:tgtEl>
                                        <p:attrNameLst>
                                          <p:attrName>style.visibility</p:attrName>
                                        </p:attrNameLst>
                                      </p:cBhvr>
                                      <p:to>
                                        <p:strVal val="visible"/>
                                      </p:to>
                                    </p:set>
                                    <p:anim calcmode="lin" valueType="num">
                                      <p:cBhvr additive="base">
                                        <p:cTn id="55" dur="500" fill="hold"/>
                                        <p:tgtEl>
                                          <p:spTgt spid="22541"/>
                                        </p:tgtEl>
                                        <p:attrNameLst>
                                          <p:attrName>ppt_x</p:attrName>
                                        </p:attrNameLst>
                                      </p:cBhvr>
                                      <p:tavLst>
                                        <p:tav tm="0">
                                          <p:val>
                                            <p:strVal val="#ppt_x"/>
                                          </p:val>
                                        </p:tav>
                                        <p:tav tm="100000">
                                          <p:val>
                                            <p:strVal val="#ppt_x"/>
                                          </p:val>
                                        </p:tav>
                                      </p:tavLst>
                                    </p:anim>
                                    <p:anim calcmode="lin" valueType="num">
                                      <p:cBhvr additive="base">
                                        <p:cTn id="56" dur="500" fill="hold"/>
                                        <p:tgtEl>
                                          <p:spTgt spid="2254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425"/>
                                        </p:tgtEl>
                                        <p:attrNameLst>
                                          <p:attrName>style.visibility</p:attrName>
                                        </p:attrNameLst>
                                      </p:cBhvr>
                                      <p:to>
                                        <p:strVal val="visible"/>
                                      </p:to>
                                    </p:set>
                                    <p:anim calcmode="lin" valueType="num">
                                      <p:cBhvr additive="base">
                                        <p:cTn id="61" dur="500" fill="hold"/>
                                        <p:tgtEl>
                                          <p:spTgt spid="17425"/>
                                        </p:tgtEl>
                                        <p:attrNameLst>
                                          <p:attrName>ppt_x</p:attrName>
                                        </p:attrNameLst>
                                      </p:cBhvr>
                                      <p:tavLst>
                                        <p:tav tm="0">
                                          <p:val>
                                            <p:strVal val="#ppt_x"/>
                                          </p:val>
                                        </p:tav>
                                        <p:tav tm="100000">
                                          <p:val>
                                            <p:strVal val="#ppt_x"/>
                                          </p:val>
                                        </p:tav>
                                      </p:tavLst>
                                    </p:anim>
                                    <p:anim calcmode="lin" valueType="num">
                                      <p:cBhvr additive="base">
                                        <p:cTn id="62" dur="500" fill="hold"/>
                                        <p:tgtEl>
                                          <p:spTgt spid="174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3" grpId="0" animBg="1"/>
      <p:bldP spid="17424" grpId="0" animBg="1"/>
      <p:bldP spid="17425" grpId="0" animBg="1"/>
      <p:bldP spid="22540" grpId="0" animBg="1"/>
      <p:bldP spid="225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24579" name="页脚占位符 4"/>
          <p:cNvSpPr txBox="1">
            <a:spLocks noGrp="1"/>
          </p:cNvSpPr>
          <p:nvPr>
            <p:ph type="ftr" sz="quarter" idx="11"/>
          </p:nvPr>
        </p:nvSpPr>
        <p:spPr/>
        <p:txBody>
          <a:bodyPr/>
          <a:lstStyle/>
          <a:p>
            <a:pPr marL="0" indent="0" algn="ctr" eaLnBrk="1" hangingPunct="1">
              <a:spcBef>
                <a:spcPct val="0"/>
              </a:spcBef>
              <a:buNone/>
            </a:pPr>
            <a:r>
              <a:rPr lang="zh-CN" altLang="zh-CN" sz="1400" dirty="0"/>
              <a:t>哈工大</a:t>
            </a:r>
            <a:r>
              <a:rPr lang="zh-CN" altLang="en-US" sz="1400" dirty="0"/>
              <a:t>计算机学院</a:t>
            </a:r>
            <a:endParaRPr lang="zh-CN" altLang="zh-CN" sz="1400" dirty="0"/>
          </a:p>
        </p:txBody>
      </p:sp>
      <p:sp>
        <p:nvSpPr>
          <p:cNvPr id="24580"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14</a:t>
            </a:fld>
            <a:endParaRPr lang="zh-CN" altLang="zh-CN" sz="1400" dirty="0"/>
          </a:p>
        </p:txBody>
      </p:sp>
      <p:sp>
        <p:nvSpPr>
          <p:cNvPr id="24581" name="Rectangle 2"/>
          <p:cNvSpPr/>
          <p:nvPr/>
        </p:nvSpPr>
        <p:spPr>
          <a:xfrm>
            <a:off x="3098800" y="1971675"/>
            <a:ext cx="2667000" cy="4564063"/>
          </a:xfrm>
          <a:prstGeom prst="rect">
            <a:avLst/>
          </a:prstGeom>
          <a:solidFill>
            <a:srgbClr val="EDE7E3"/>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4582" name="Rectangle 3"/>
          <p:cNvSpPr>
            <a:spLocks noGrp="1"/>
          </p:cNvSpPr>
          <p:nvPr>
            <p:ph type="title"/>
          </p:nvPr>
        </p:nvSpPr>
        <p:spPr>
          <a:xfrm>
            <a:off x="466725" y="1196975"/>
            <a:ext cx="3097213" cy="319088"/>
          </a:xfrm>
        </p:spPr>
        <p:txBody>
          <a:bodyPr vert="horz" wrap="square" lIns="91440" tIns="45720" rIns="91440" bIns="45720" anchor="ctr" anchorCtr="0"/>
          <a:lstStyle/>
          <a:p>
            <a:pPr eaLnBrk="1" hangingPunct="1"/>
            <a:r>
              <a:rPr lang="zh-CN" altLang="zh-CN" dirty="0">
                <a:ea typeface="华文新魏" panose="02010800040101010101" pitchFamily="2" charset="-122"/>
              </a:rPr>
              <a:t>系统调用的处理过程</a:t>
            </a:r>
            <a:endParaRPr lang="zh-CN" altLang="zh-CN" b="0" dirty="0">
              <a:latin typeface="宋体" panose="02010600030101010101" pitchFamily="2" charset="-122"/>
              <a:ea typeface="华文新魏" panose="02010800040101010101" pitchFamily="2" charset="-122"/>
            </a:endParaRPr>
          </a:p>
        </p:txBody>
      </p:sp>
      <p:sp>
        <p:nvSpPr>
          <p:cNvPr id="24583" name="Rectangle 4"/>
          <p:cNvSpPr>
            <a:spLocks noGrp="1"/>
          </p:cNvSpPr>
          <p:nvPr>
            <p:ph idx="1"/>
          </p:nvPr>
        </p:nvSpPr>
        <p:spPr>
          <a:xfrm>
            <a:off x="533400" y="1862138"/>
            <a:ext cx="7772400" cy="4724400"/>
          </a:xfrm>
        </p:spPr>
        <p:txBody>
          <a:bodyPr vert="horz" wrap="square" lIns="91440" tIns="45720" rIns="91440" bIns="45720" anchor="t" anchorCtr="0"/>
          <a:lstStyle/>
          <a:p>
            <a:pPr eaLnBrk="1" hangingPunct="1">
              <a:buNone/>
            </a:pPr>
            <a:r>
              <a:rPr lang="zh-CN" altLang="zh-CN" b="1" dirty="0"/>
              <a:t> </a:t>
            </a:r>
          </a:p>
        </p:txBody>
      </p:sp>
      <p:sp>
        <p:nvSpPr>
          <p:cNvPr id="24584" name="Text Box 5"/>
          <p:cNvSpPr txBox="1"/>
          <p:nvPr/>
        </p:nvSpPr>
        <p:spPr>
          <a:xfrm>
            <a:off x="611188" y="3411538"/>
            <a:ext cx="1422400" cy="2643187"/>
          </a:xfrm>
          <a:prstGeom prst="rect">
            <a:avLst/>
          </a:prstGeom>
          <a:solidFill>
            <a:srgbClr val="FFCC00"/>
          </a:solidFill>
          <a:ln w="9525" cap="flat" cmpd="sng">
            <a:solidFill>
              <a:srgbClr val="000000"/>
            </a:solidFill>
            <a:prstDash val="solid"/>
            <a:miter/>
            <a:headEnd type="none" w="med" len="med"/>
            <a:tailEnd type="none" w="med" len="med"/>
          </a:ln>
        </p:spPr>
        <p:txBody>
          <a:bodyPr tIns="2268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endParaRPr lang="zh-CN" altLang="zh-CN" sz="900" b="1" dirty="0">
              <a:solidFill>
                <a:srgbClr val="0000FF"/>
              </a:solidFill>
              <a:latin typeface="华文新魏" panose="02010800040101010101" pitchFamily="2" charset="-122"/>
              <a:ea typeface="华文新魏" panose="02010800040101010101" pitchFamily="2" charset="-122"/>
            </a:endParaRPr>
          </a:p>
          <a:p>
            <a:pPr marL="0" lvl="0" indent="0" algn="ctr">
              <a:spcBef>
                <a:spcPct val="0"/>
              </a:spcBef>
              <a:buNone/>
            </a:pPr>
            <a:endParaRPr lang="zh-CN" altLang="zh-CN" sz="1600" b="1" dirty="0">
              <a:solidFill>
                <a:srgbClr val="0000FF"/>
              </a:solidFill>
              <a:latin typeface="华文新魏" panose="02010800040101010101" pitchFamily="2" charset="-122"/>
              <a:ea typeface="华文新魏" panose="02010800040101010101" pitchFamily="2" charset="-122"/>
            </a:endParaRPr>
          </a:p>
          <a:p>
            <a:pPr marL="0" lvl="0" indent="0" algn="ctr">
              <a:spcBef>
                <a:spcPct val="0"/>
              </a:spcBef>
              <a:buNone/>
            </a:pPr>
            <a:endParaRPr lang="zh-CN" altLang="zh-CN" sz="1600" b="1" dirty="0">
              <a:solidFill>
                <a:srgbClr val="0000FF"/>
              </a:solidFill>
              <a:latin typeface="华文新魏" panose="02010800040101010101" pitchFamily="2" charset="-122"/>
              <a:ea typeface="华文新魏" panose="02010800040101010101" pitchFamily="2" charset="-122"/>
            </a:endParaRPr>
          </a:p>
          <a:p>
            <a:pPr marL="0" lvl="0" indent="0" algn="ctr">
              <a:spcBef>
                <a:spcPct val="0"/>
              </a:spcBef>
              <a:buNone/>
            </a:pPr>
            <a:endParaRPr lang="zh-CN" altLang="zh-CN" sz="1600" b="1" dirty="0">
              <a:solidFill>
                <a:srgbClr val="0000FF"/>
              </a:solidFill>
              <a:latin typeface="华文新魏" panose="02010800040101010101" pitchFamily="2" charset="-122"/>
              <a:ea typeface="华文新魏" panose="02010800040101010101" pitchFamily="2" charset="-122"/>
            </a:endParaRPr>
          </a:p>
          <a:p>
            <a:pPr marL="0" lvl="0" indent="0" algn="ctr">
              <a:spcBef>
                <a:spcPct val="0"/>
              </a:spcBef>
              <a:buNone/>
            </a:pPr>
            <a:r>
              <a:rPr lang="zh-CN" altLang="zh-CN" sz="1600" b="1" dirty="0">
                <a:solidFill>
                  <a:srgbClr val="0000FF"/>
                </a:solidFill>
                <a:latin typeface="华文新魏" panose="02010800040101010101" pitchFamily="2" charset="-122"/>
                <a:ea typeface="华文新魏" panose="02010800040101010101" pitchFamily="2" charset="-122"/>
              </a:rPr>
              <a:t>System Call</a:t>
            </a:r>
          </a:p>
          <a:p>
            <a:pPr marL="0" lvl="0" indent="0" algn="ctr">
              <a:spcBef>
                <a:spcPct val="0"/>
              </a:spcBef>
              <a:buNone/>
            </a:pPr>
            <a:r>
              <a:rPr lang="zh-CN" altLang="zh-CN" sz="1400" b="1" dirty="0">
                <a:solidFill>
                  <a:srgbClr val="CC0000"/>
                </a:solidFill>
                <a:latin typeface="华文新魏" panose="02010800040101010101" pitchFamily="2" charset="-122"/>
                <a:ea typeface="华文新魏" panose="02010800040101010101" pitchFamily="2" charset="-122"/>
              </a:rPr>
              <a:t>i号系统调用</a:t>
            </a:r>
          </a:p>
        </p:txBody>
      </p:sp>
      <p:sp>
        <p:nvSpPr>
          <p:cNvPr id="24585" name="Text Box 6"/>
          <p:cNvSpPr txBox="1"/>
          <p:nvPr/>
        </p:nvSpPr>
        <p:spPr>
          <a:xfrm>
            <a:off x="962025" y="2908300"/>
            <a:ext cx="889000" cy="479425"/>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zh-CN" sz="1600" b="1" dirty="0">
                <a:solidFill>
                  <a:srgbClr val="0000FF"/>
                </a:solidFill>
                <a:latin typeface="华文新魏" panose="02010800040101010101" pitchFamily="2" charset="-122"/>
                <a:ea typeface="华文新魏" panose="02010800040101010101" pitchFamily="2" charset="-122"/>
              </a:rPr>
              <a:t>用户程序</a:t>
            </a:r>
          </a:p>
        </p:txBody>
      </p:sp>
      <p:sp>
        <p:nvSpPr>
          <p:cNvPr id="24586" name="Text Box 7"/>
          <p:cNvSpPr txBox="1"/>
          <p:nvPr/>
        </p:nvSpPr>
        <p:spPr>
          <a:xfrm>
            <a:off x="6654800" y="2320925"/>
            <a:ext cx="355600" cy="481013"/>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A</a:t>
            </a:r>
            <a:r>
              <a:rPr lang="zh-CN" altLang="zh-CN" sz="1400" b="1" baseline="-25000" dirty="0">
                <a:solidFill>
                  <a:srgbClr val="0000FF"/>
                </a:solidFill>
                <a:latin typeface="华文新魏" panose="02010800040101010101" pitchFamily="2" charset="-122"/>
                <a:ea typeface="华文新魏" panose="02010800040101010101" pitchFamily="2" charset="-122"/>
              </a:rPr>
              <a:t>0</a:t>
            </a:r>
            <a:endParaRPr lang="zh-CN" altLang="zh-CN" sz="1400" b="1" dirty="0">
              <a:solidFill>
                <a:srgbClr val="0000FF"/>
              </a:solidFill>
              <a:latin typeface="华文新魏" panose="02010800040101010101" pitchFamily="2" charset="-122"/>
              <a:ea typeface="华文新魏" panose="02010800040101010101" pitchFamily="2" charset="-122"/>
            </a:endParaRPr>
          </a:p>
        </p:txBody>
      </p:sp>
      <p:sp>
        <p:nvSpPr>
          <p:cNvPr id="24587" name="Text Box 8"/>
          <p:cNvSpPr txBox="1"/>
          <p:nvPr/>
        </p:nvSpPr>
        <p:spPr>
          <a:xfrm>
            <a:off x="7010400" y="2320925"/>
            <a:ext cx="711200" cy="481013"/>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SUB</a:t>
            </a:r>
            <a:r>
              <a:rPr lang="zh-CN" altLang="zh-CN" sz="1400" b="1" baseline="-25000" dirty="0">
                <a:solidFill>
                  <a:srgbClr val="0000FF"/>
                </a:solidFill>
                <a:latin typeface="华文新魏" panose="02010800040101010101" pitchFamily="2" charset="-122"/>
                <a:ea typeface="华文新魏" panose="02010800040101010101" pitchFamily="2" charset="-122"/>
              </a:rPr>
              <a:t>0</a:t>
            </a:r>
            <a:endParaRPr lang="zh-CN" altLang="zh-CN" sz="1400" b="1" dirty="0">
              <a:solidFill>
                <a:srgbClr val="0000FF"/>
              </a:solidFill>
              <a:latin typeface="华文新魏" panose="02010800040101010101" pitchFamily="2" charset="-122"/>
              <a:ea typeface="华文新魏" panose="02010800040101010101" pitchFamily="2" charset="-122"/>
            </a:endParaRPr>
          </a:p>
        </p:txBody>
      </p:sp>
      <p:sp>
        <p:nvSpPr>
          <p:cNvPr id="24588" name="Text Box 9"/>
          <p:cNvSpPr txBox="1"/>
          <p:nvPr/>
        </p:nvSpPr>
        <p:spPr>
          <a:xfrm>
            <a:off x="7010400" y="3041650"/>
            <a:ext cx="711200" cy="481013"/>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SUB</a:t>
            </a:r>
            <a:r>
              <a:rPr lang="zh-CN" altLang="zh-CN" sz="1400" b="1" baseline="-25000" dirty="0">
                <a:solidFill>
                  <a:srgbClr val="0000FF"/>
                </a:solidFill>
                <a:latin typeface="华文新魏" panose="02010800040101010101" pitchFamily="2" charset="-122"/>
                <a:ea typeface="华文新魏" panose="02010800040101010101" pitchFamily="2" charset="-122"/>
              </a:rPr>
              <a:t>1</a:t>
            </a:r>
            <a:endParaRPr lang="zh-CN" altLang="zh-CN" sz="1400" b="1" dirty="0">
              <a:solidFill>
                <a:srgbClr val="0000FF"/>
              </a:solidFill>
              <a:latin typeface="华文新魏" panose="02010800040101010101" pitchFamily="2" charset="-122"/>
              <a:ea typeface="华文新魏" panose="02010800040101010101" pitchFamily="2" charset="-122"/>
            </a:endParaRPr>
          </a:p>
        </p:txBody>
      </p:sp>
      <p:sp>
        <p:nvSpPr>
          <p:cNvPr id="24589" name="Text Box 10"/>
          <p:cNvSpPr txBox="1"/>
          <p:nvPr/>
        </p:nvSpPr>
        <p:spPr>
          <a:xfrm>
            <a:off x="7010400" y="4243388"/>
            <a:ext cx="711200" cy="481012"/>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SUB</a:t>
            </a:r>
            <a:r>
              <a:rPr lang="zh-CN" altLang="zh-CN" sz="1400" b="1" baseline="-25000" dirty="0">
                <a:solidFill>
                  <a:srgbClr val="0000FF"/>
                </a:solidFill>
                <a:latin typeface="华文新魏" panose="02010800040101010101" pitchFamily="2" charset="-122"/>
                <a:ea typeface="华文新魏" panose="02010800040101010101" pitchFamily="2" charset="-122"/>
              </a:rPr>
              <a:t>i</a:t>
            </a:r>
            <a:endParaRPr lang="zh-CN" altLang="zh-CN" sz="1400" b="1" dirty="0">
              <a:solidFill>
                <a:srgbClr val="0000FF"/>
              </a:solidFill>
              <a:latin typeface="华文新魏" panose="02010800040101010101" pitchFamily="2" charset="-122"/>
              <a:ea typeface="华文新魏" panose="02010800040101010101" pitchFamily="2" charset="-122"/>
            </a:endParaRPr>
          </a:p>
        </p:txBody>
      </p:sp>
      <p:sp>
        <p:nvSpPr>
          <p:cNvPr id="24590" name="Text Box 11"/>
          <p:cNvSpPr txBox="1"/>
          <p:nvPr/>
        </p:nvSpPr>
        <p:spPr>
          <a:xfrm>
            <a:off x="7010400" y="5445125"/>
            <a:ext cx="711200" cy="481013"/>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SUB</a:t>
            </a:r>
            <a:r>
              <a:rPr lang="zh-CN" altLang="zh-CN" sz="1400" b="1" baseline="-25000" dirty="0">
                <a:solidFill>
                  <a:srgbClr val="0000FF"/>
                </a:solidFill>
                <a:latin typeface="华文新魏" panose="02010800040101010101" pitchFamily="2" charset="-122"/>
                <a:ea typeface="华文新魏" panose="02010800040101010101" pitchFamily="2" charset="-122"/>
              </a:rPr>
              <a:t>n</a:t>
            </a:r>
            <a:endParaRPr lang="zh-CN" altLang="zh-CN" sz="1400" b="1" dirty="0">
              <a:solidFill>
                <a:srgbClr val="0000FF"/>
              </a:solidFill>
              <a:latin typeface="华文新魏" panose="02010800040101010101" pitchFamily="2" charset="-122"/>
              <a:ea typeface="华文新魏" panose="02010800040101010101" pitchFamily="2" charset="-122"/>
            </a:endParaRPr>
          </a:p>
        </p:txBody>
      </p:sp>
      <p:sp>
        <p:nvSpPr>
          <p:cNvPr id="24591" name="Text Box 12"/>
          <p:cNvSpPr txBox="1"/>
          <p:nvPr/>
        </p:nvSpPr>
        <p:spPr>
          <a:xfrm>
            <a:off x="6654800" y="3041650"/>
            <a:ext cx="355600" cy="481013"/>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A</a:t>
            </a:r>
            <a:r>
              <a:rPr lang="zh-CN" altLang="zh-CN" sz="1400" b="1" baseline="-25000" dirty="0">
                <a:solidFill>
                  <a:srgbClr val="0000FF"/>
                </a:solidFill>
                <a:latin typeface="华文新魏" panose="02010800040101010101" pitchFamily="2" charset="-122"/>
                <a:ea typeface="华文新魏" panose="02010800040101010101" pitchFamily="2" charset="-122"/>
              </a:rPr>
              <a:t>1</a:t>
            </a:r>
            <a:endParaRPr lang="zh-CN" altLang="zh-CN" sz="1400" b="1" dirty="0">
              <a:solidFill>
                <a:srgbClr val="0000FF"/>
              </a:solidFill>
              <a:latin typeface="华文新魏" panose="02010800040101010101" pitchFamily="2" charset="-122"/>
              <a:ea typeface="华文新魏" panose="02010800040101010101" pitchFamily="2" charset="-122"/>
            </a:endParaRPr>
          </a:p>
        </p:txBody>
      </p:sp>
      <p:sp>
        <p:nvSpPr>
          <p:cNvPr id="24592" name="Text Box 13"/>
          <p:cNvSpPr txBox="1"/>
          <p:nvPr/>
        </p:nvSpPr>
        <p:spPr>
          <a:xfrm>
            <a:off x="6654800" y="4243388"/>
            <a:ext cx="355600" cy="481012"/>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A</a:t>
            </a:r>
            <a:r>
              <a:rPr lang="zh-CN" altLang="zh-CN" sz="1400" b="1" baseline="-25000" dirty="0">
                <a:solidFill>
                  <a:srgbClr val="0000FF"/>
                </a:solidFill>
                <a:latin typeface="华文新魏" panose="02010800040101010101" pitchFamily="2" charset="-122"/>
                <a:ea typeface="华文新魏" panose="02010800040101010101" pitchFamily="2" charset="-122"/>
              </a:rPr>
              <a:t>i</a:t>
            </a:r>
            <a:endParaRPr lang="zh-CN" altLang="zh-CN" sz="1400" b="1" dirty="0">
              <a:solidFill>
                <a:srgbClr val="0000FF"/>
              </a:solidFill>
              <a:latin typeface="华文新魏" panose="02010800040101010101" pitchFamily="2" charset="-122"/>
              <a:ea typeface="华文新魏" panose="02010800040101010101" pitchFamily="2" charset="-122"/>
            </a:endParaRPr>
          </a:p>
        </p:txBody>
      </p:sp>
      <p:sp>
        <p:nvSpPr>
          <p:cNvPr id="24593" name="Text Box 14"/>
          <p:cNvSpPr txBox="1"/>
          <p:nvPr/>
        </p:nvSpPr>
        <p:spPr>
          <a:xfrm>
            <a:off x="6659563" y="5470525"/>
            <a:ext cx="355600" cy="479425"/>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A</a:t>
            </a:r>
            <a:r>
              <a:rPr lang="zh-CN" altLang="zh-CN" sz="1400" b="1" baseline="-25000" dirty="0">
                <a:solidFill>
                  <a:srgbClr val="0000FF"/>
                </a:solidFill>
                <a:latin typeface="华文新魏" panose="02010800040101010101" pitchFamily="2" charset="-122"/>
                <a:ea typeface="华文新魏" panose="02010800040101010101" pitchFamily="2" charset="-122"/>
              </a:rPr>
              <a:t>n</a:t>
            </a:r>
            <a:endParaRPr lang="zh-CN" altLang="zh-CN" sz="1400" b="1" dirty="0">
              <a:solidFill>
                <a:srgbClr val="0000FF"/>
              </a:solidFill>
              <a:latin typeface="华文新魏" panose="02010800040101010101" pitchFamily="2" charset="-122"/>
              <a:ea typeface="华文新魏" panose="02010800040101010101" pitchFamily="2" charset="-122"/>
            </a:endParaRPr>
          </a:p>
        </p:txBody>
      </p:sp>
      <p:sp>
        <p:nvSpPr>
          <p:cNvPr id="24594" name="Text Box 15"/>
          <p:cNvSpPr txBox="1"/>
          <p:nvPr/>
        </p:nvSpPr>
        <p:spPr>
          <a:xfrm>
            <a:off x="7010400" y="3522663"/>
            <a:ext cx="711200" cy="720725"/>
          </a:xfrm>
          <a:prstGeom prst="rect">
            <a:avLst/>
          </a:prstGeom>
          <a:noFill/>
          <a:ln w="9525">
            <a:noFill/>
          </a:ln>
        </p:spPr>
        <p:txBody>
          <a:bodyPr vert="eaVe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zh-CN" sz="1000" b="1" dirty="0">
                <a:solidFill>
                  <a:srgbClr val="0000FF"/>
                </a:solidFill>
                <a:ea typeface="华文新魏" panose="02010800040101010101" pitchFamily="2" charset="-122"/>
              </a:rPr>
              <a:t>…</a:t>
            </a:r>
            <a:endParaRPr lang="zh-CN" altLang="zh-CN" sz="1000" b="1" dirty="0">
              <a:solidFill>
                <a:srgbClr val="0000FF"/>
              </a:solidFill>
              <a:latin typeface="华文新魏" panose="02010800040101010101" pitchFamily="2" charset="-122"/>
              <a:ea typeface="华文新魏" panose="02010800040101010101" pitchFamily="2" charset="-122"/>
            </a:endParaRPr>
          </a:p>
        </p:txBody>
      </p:sp>
      <p:sp>
        <p:nvSpPr>
          <p:cNvPr id="24595" name="Text Box 16"/>
          <p:cNvSpPr txBox="1"/>
          <p:nvPr/>
        </p:nvSpPr>
        <p:spPr>
          <a:xfrm>
            <a:off x="7010400" y="4941888"/>
            <a:ext cx="711200" cy="503237"/>
          </a:xfrm>
          <a:prstGeom prst="rect">
            <a:avLst/>
          </a:prstGeom>
          <a:noFill/>
          <a:ln w="9525">
            <a:noFill/>
          </a:ln>
        </p:spPr>
        <p:txBody>
          <a:bodyPr vert="eaVe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zh-CN" sz="1000" b="1" dirty="0">
                <a:solidFill>
                  <a:srgbClr val="0000FF"/>
                </a:solidFill>
                <a:ea typeface="华文新魏" panose="02010800040101010101" pitchFamily="2" charset="-122"/>
              </a:rPr>
              <a:t>…</a:t>
            </a:r>
            <a:endParaRPr lang="zh-CN" altLang="zh-CN" sz="1000" b="1" dirty="0">
              <a:solidFill>
                <a:srgbClr val="0000FF"/>
              </a:solidFill>
              <a:latin typeface="华文新魏" panose="02010800040101010101" pitchFamily="2" charset="-122"/>
              <a:ea typeface="华文新魏" panose="02010800040101010101" pitchFamily="2" charset="-122"/>
            </a:endParaRPr>
          </a:p>
        </p:txBody>
      </p:sp>
      <p:sp>
        <p:nvSpPr>
          <p:cNvPr id="24596" name="Rectangle 17"/>
          <p:cNvSpPr/>
          <p:nvPr/>
        </p:nvSpPr>
        <p:spPr>
          <a:xfrm>
            <a:off x="6477000" y="1987550"/>
            <a:ext cx="1422400" cy="4249738"/>
          </a:xfrm>
          <a:prstGeom prst="rect">
            <a:avLst/>
          </a:prstGeom>
          <a:no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4597" name="Text Box 18"/>
          <p:cNvSpPr txBox="1"/>
          <p:nvPr/>
        </p:nvSpPr>
        <p:spPr>
          <a:xfrm>
            <a:off x="6299200" y="1708150"/>
            <a:ext cx="1930400" cy="481013"/>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zh-CN" sz="1600" b="1" dirty="0">
                <a:solidFill>
                  <a:srgbClr val="0000FF"/>
                </a:solidFill>
                <a:highlight>
                  <a:srgbClr val="FFFF00"/>
                </a:highlight>
                <a:latin typeface="华文新魏" panose="02010800040101010101" pitchFamily="2" charset="-122"/>
                <a:ea typeface="华文新魏" panose="02010800040101010101" pitchFamily="2" charset="-122"/>
              </a:rPr>
              <a:t>系统调用处理子程序</a:t>
            </a:r>
          </a:p>
        </p:txBody>
      </p:sp>
      <p:sp>
        <p:nvSpPr>
          <p:cNvPr id="24598" name="Line 19"/>
          <p:cNvSpPr/>
          <p:nvPr/>
        </p:nvSpPr>
        <p:spPr>
          <a:xfrm>
            <a:off x="3851275" y="2565400"/>
            <a:ext cx="0" cy="1368425"/>
          </a:xfrm>
          <a:prstGeom prst="line">
            <a:avLst/>
          </a:prstGeom>
          <a:ln w="9525" cap="flat" cmpd="sng">
            <a:solidFill>
              <a:srgbClr val="000000"/>
            </a:solidFill>
            <a:prstDash val="solid"/>
            <a:headEnd type="none" w="med" len="med"/>
            <a:tailEnd type="stealth" w="med" len="med"/>
          </a:ln>
        </p:spPr>
      </p:sp>
      <p:sp>
        <p:nvSpPr>
          <p:cNvPr id="24599" name="Text Box 20"/>
          <p:cNvSpPr txBox="1"/>
          <p:nvPr/>
        </p:nvSpPr>
        <p:spPr>
          <a:xfrm>
            <a:off x="3059113" y="3916363"/>
            <a:ext cx="1422400" cy="132556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zh-CN" sz="1600" b="1" dirty="0">
                <a:solidFill>
                  <a:srgbClr val="0000FF"/>
                </a:solidFill>
                <a:latin typeface="华文新魏" panose="02010800040101010101" pitchFamily="2" charset="-122"/>
                <a:ea typeface="华文新魏" panose="02010800040101010101" pitchFamily="2" charset="-122"/>
              </a:rPr>
              <a:t>取系统</a:t>
            </a:r>
            <a:r>
              <a:rPr lang="zh-CN" altLang="en-US" sz="1600" b="1" dirty="0">
                <a:solidFill>
                  <a:srgbClr val="0000FF"/>
                </a:solidFill>
                <a:latin typeface="华文新魏" panose="02010800040101010101" pitchFamily="2" charset="-122"/>
                <a:ea typeface="华文新魏" panose="02010800040101010101" pitchFamily="2" charset="-122"/>
              </a:rPr>
              <a:t>调用</a:t>
            </a:r>
            <a:r>
              <a:rPr lang="zh-CN" altLang="zh-CN" sz="1600" b="1" dirty="0">
                <a:solidFill>
                  <a:srgbClr val="0000FF"/>
                </a:solidFill>
                <a:latin typeface="华文新魏" panose="02010800040101010101" pitchFamily="2" charset="-122"/>
                <a:ea typeface="华文新魏" panose="02010800040101010101" pitchFamily="2" charset="-122"/>
              </a:rPr>
              <a:t>号</a:t>
            </a:r>
          </a:p>
          <a:p>
            <a:pPr marL="0" lvl="0" indent="0" algn="just">
              <a:spcBef>
                <a:spcPct val="0"/>
              </a:spcBef>
              <a:buNone/>
            </a:pPr>
            <a:r>
              <a:rPr lang="en-US" altLang="zh-CN" sz="1600" b="1" dirty="0">
                <a:solidFill>
                  <a:srgbClr val="0000FF"/>
                </a:solidFill>
                <a:latin typeface="华文新魏" panose="02010800040101010101" pitchFamily="2" charset="-122"/>
                <a:ea typeface="华文新魏" panose="02010800040101010101" pitchFamily="2" charset="-122"/>
              </a:rPr>
              <a:t>trap</a:t>
            </a:r>
            <a:r>
              <a:rPr lang="zh-CN" altLang="en-US" sz="1600" b="1" dirty="0">
                <a:solidFill>
                  <a:srgbClr val="0000FF"/>
                </a:solidFill>
                <a:latin typeface="华文新魏" panose="02010800040101010101" pitchFamily="2" charset="-122"/>
                <a:ea typeface="华文新魏" panose="02010800040101010101" pitchFamily="2" charset="-122"/>
              </a:rPr>
              <a:t>中断服务</a:t>
            </a:r>
            <a:r>
              <a:rPr lang="zh-CN" altLang="zh-CN" sz="1600" b="1" dirty="0">
                <a:solidFill>
                  <a:srgbClr val="0000FF"/>
                </a:solidFill>
                <a:latin typeface="华文新魏" panose="02010800040101010101" pitchFamily="2" charset="-122"/>
                <a:ea typeface="华文新魏" panose="02010800040101010101" pitchFamily="2" charset="-122"/>
              </a:rPr>
              <a:t>查入口地址表</a:t>
            </a:r>
            <a:r>
              <a:rPr lang="zh-CN" altLang="en-US" sz="1600" b="1" dirty="0">
                <a:solidFill>
                  <a:srgbClr val="0000FF"/>
                </a:solidFill>
                <a:latin typeface="华文新魏" panose="02010800040101010101" pitchFamily="2" charset="-122"/>
                <a:ea typeface="华文新魏" panose="02010800040101010101" pitchFamily="2" charset="-122"/>
              </a:rPr>
              <a:t>，找到</a:t>
            </a:r>
            <a:r>
              <a:rPr lang="zh-CN" altLang="zh-CN" sz="1600" b="1" dirty="0">
                <a:solidFill>
                  <a:srgbClr val="0000FF"/>
                </a:solidFill>
                <a:latin typeface="华文新魏" panose="02010800040101010101" pitchFamily="2" charset="-122"/>
                <a:ea typeface="华文新魏" panose="02010800040101010101" pitchFamily="2" charset="-122"/>
              </a:rPr>
              <a:t>入口地址</a:t>
            </a:r>
          </a:p>
        </p:txBody>
      </p:sp>
      <p:sp>
        <p:nvSpPr>
          <p:cNvPr id="24600" name="Text Box 21"/>
          <p:cNvSpPr txBox="1"/>
          <p:nvPr/>
        </p:nvSpPr>
        <p:spPr>
          <a:xfrm>
            <a:off x="3276600" y="5746750"/>
            <a:ext cx="1066800" cy="6350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zh-CN" sz="1600" b="1" dirty="0">
                <a:solidFill>
                  <a:srgbClr val="0000FF"/>
                </a:solidFill>
                <a:latin typeface="华文新魏" panose="02010800040101010101" pitchFamily="2" charset="-122"/>
                <a:ea typeface="华文新魏" panose="02010800040101010101" pitchFamily="2" charset="-122"/>
              </a:rPr>
              <a:t>结束处理</a:t>
            </a:r>
          </a:p>
          <a:p>
            <a:pPr marL="0" lvl="0" indent="0" algn="just">
              <a:spcBef>
                <a:spcPct val="0"/>
              </a:spcBef>
              <a:buNone/>
            </a:pPr>
            <a:r>
              <a:rPr lang="zh-CN" altLang="zh-CN" sz="1600" b="1" dirty="0">
                <a:solidFill>
                  <a:srgbClr val="0000FF"/>
                </a:solidFill>
                <a:latin typeface="华文新魏" panose="02010800040101010101" pitchFamily="2" charset="-122"/>
                <a:ea typeface="华文新魏" panose="02010800040101010101" pitchFamily="2" charset="-122"/>
              </a:rPr>
              <a:t>恢复现场</a:t>
            </a:r>
          </a:p>
        </p:txBody>
      </p:sp>
      <p:sp>
        <p:nvSpPr>
          <p:cNvPr id="24601" name="Line 22"/>
          <p:cNvSpPr/>
          <p:nvPr/>
        </p:nvSpPr>
        <p:spPr>
          <a:xfrm>
            <a:off x="3851275" y="4725988"/>
            <a:ext cx="0" cy="863600"/>
          </a:xfrm>
          <a:prstGeom prst="line">
            <a:avLst/>
          </a:prstGeom>
          <a:ln w="9525" cap="flat" cmpd="sng">
            <a:solidFill>
              <a:srgbClr val="000000"/>
            </a:solidFill>
            <a:prstDash val="solid"/>
            <a:headEnd type="none" w="med" len="med"/>
            <a:tailEnd type="stealth" w="med" len="med"/>
          </a:ln>
        </p:spPr>
      </p:sp>
      <p:sp>
        <p:nvSpPr>
          <p:cNvPr id="24602" name="Line 23"/>
          <p:cNvSpPr/>
          <p:nvPr/>
        </p:nvSpPr>
        <p:spPr>
          <a:xfrm>
            <a:off x="4343400" y="4581525"/>
            <a:ext cx="355600" cy="0"/>
          </a:xfrm>
          <a:prstGeom prst="line">
            <a:avLst/>
          </a:prstGeom>
          <a:ln w="9525" cap="flat" cmpd="sng">
            <a:solidFill>
              <a:srgbClr val="000000"/>
            </a:solidFill>
            <a:prstDash val="solid"/>
            <a:headEnd type="none" w="med" len="med"/>
            <a:tailEnd type="stealth" w="med" len="med"/>
          </a:ln>
        </p:spPr>
      </p:sp>
      <p:sp>
        <p:nvSpPr>
          <p:cNvPr id="24603" name="Text Box 24"/>
          <p:cNvSpPr txBox="1"/>
          <p:nvPr/>
        </p:nvSpPr>
        <p:spPr>
          <a:xfrm>
            <a:off x="4699000" y="2667000"/>
            <a:ext cx="889000" cy="481013"/>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A</a:t>
            </a:r>
            <a:r>
              <a:rPr lang="zh-CN" altLang="zh-CN" sz="1400" b="1" baseline="-25000" dirty="0">
                <a:solidFill>
                  <a:srgbClr val="0000FF"/>
                </a:solidFill>
                <a:latin typeface="华文新魏" panose="02010800040101010101" pitchFamily="2" charset="-122"/>
                <a:ea typeface="华文新魏" panose="02010800040101010101" pitchFamily="2" charset="-122"/>
              </a:rPr>
              <a:t>0</a:t>
            </a:r>
            <a:endParaRPr lang="zh-CN" altLang="zh-CN" sz="1400" b="1" dirty="0">
              <a:solidFill>
                <a:srgbClr val="0000FF"/>
              </a:solidFill>
              <a:latin typeface="华文新魏" panose="02010800040101010101" pitchFamily="2" charset="-122"/>
              <a:ea typeface="华文新魏" panose="02010800040101010101" pitchFamily="2" charset="-122"/>
            </a:endParaRPr>
          </a:p>
        </p:txBody>
      </p:sp>
      <p:sp>
        <p:nvSpPr>
          <p:cNvPr id="24604" name="Text Box 25"/>
          <p:cNvSpPr txBox="1"/>
          <p:nvPr/>
        </p:nvSpPr>
        <p:spPr>
          <a:xfrm>
            <a:off x="4699000" y="3143250"/>
            <a:ext cx="889000" cy="481013"/>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A</a:t>
            </a:r>
            <a:r>
              <a:rPr lang="zh-CN" altLang="zh-CN" sz="1400" b="1" baseline="-25000" dirty="0">
                <a:solidFill>
                  <a:srgbClr val="0000FF"/>
                </a:solidFill>
                <a:latin typeface="华文新魏" panose="02010800040101010101" pitchFamily="2" charset="-122"/>
                <a:ea typeface="华文新魏" panose="02010800040101010101" pitchFamily="2" charset="-122"/>
              </a:rPr>
              <a:t>1</a:t>
            </a:r>
            <a:endParaRPr lang="zh-CN" altLang="zh-CN" sz="1400" b="1" dirty="0">
              <a:solidFill>
                <a:srgbClr val="0000FF"/>
              </a:solidFill>
              <a:latin typeface="华文新魏" panose="02010800040101010101" pitchFamily="2" charset="-122"/>
              <a:ea typeface="华文新魏" panose="02010800040101010101" pitchFamily="2" charset="-122"/>
            </a:endParaRPr>
          </a:p>
        </p:txBody>
      </p:sp>
      <p:sp>
        <p:nvSpPr>
          <p:cNvPr id="24605" name="Text Box 26"/>
          <p:cNvSpPr txBox="1"/>
          <p:nvPr/>
        </p:nvSpPr>
        <p:spPr>
          <a:xfrm>
            <a:off x="4699000" y="3624263"/>
            <a:ext cx="889000" cy="720725"/>
          </a:xfrm>
          <a:prstGeom prst="rect">
            <a:avLst/>
          </a:prstGeom>
          <a:solidFill>
            <a:schemeClr val="accent1"/>
          </a:solidFill>
          <a:ln w="9525" cap="flat" cmpd="sng">
            <a:solidFill>
              <a:srgbClr val="000000"/>
            </a:solidFill>
            <a:prstDash val="solid"/>
            <a:miter/>
            <a:headEnd type="none" w="med" len="med"/>
            <a:tailEnd type="none" w="med" len="med"/>
          </a:ln>
        </p:spPr>
        <p:txBody>
          <a:bodyPr vert="eaVert" lIns="0" tIns="0" rIns="0" bIns="0"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endParaRPr lang="zh-CN" altLang="zh-CN" sz="1000" b="1" dirty="0">
              <a:solidFill>
                <a:srgbClr val="0000FF"/>
              </a:solidFill>
              <a:latin typeface="华文新魏" panose="02010800040101010101" pitchFamily="2" charset="-122"/>
              <a:ea typeface="华文新魏" panose="02010800040101010101" pitchFamily="2" charset="-122"/>
            </a:endParaRPr>
          </a:p>
          <a:p>
            <a:pPr marL="0" lvl="0" indent="0" algn="ctr">
              <a:spcBef>
                <a:spcPct val="0"/>
              </a:spcBef>
              <a:buNone/>
            </a:pPr>
            <a:r>
              <a:rPr lang="zh-CN" altLang="zh-CN" sz="1000" b="1" dirty="0">
                <a:solidFill>
                  <a:srgbClr val="0000FF"/>
                </a:solidFill>
                <a:ea typeface="华文新魏" panose="02010800040101010101" pitchFamily="2" charset="-122"/>
              </a:rPr>
              <a:t>…</a:t>
            </a:r>
            <a:endParaRPr lang="zh-CN" altLang="zh-CN" sz="1000" b="1" dirty="0">
              <a:solidFill>
                <a:srgbClr val="0000FF"/>
              </a:solidFill>
              <a:latin typeface="华文新魏" panose="02010800040101010101" pitchFamily="2" charset="-122"/>
              <a:ea typeface="华文新魏" panose="02010800040101010101" pitchFamily="2" charset="-122"/>
            </a:endParaRPr>
          </a:p>
        </p:txBody>
      </p:sp>
      <p:sp>
        <p:nvSpPr>
          <p:cNvPr id="24606" name="Text Box 27"/>
          <p:cNvSpPr txBox="1"/>
          <p:nvPr/>
        </p:nvSpPr>
        <p:spPr>
          <a:xfrm>
            <a:off x="4699000" y="4344988"/>
            <a:ext cx="889000" cy="479425"/>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A</a:t>
            </a:r>
            <a:r>
              <a:rPr lang="zh-CN" altLang="zh-CN" sz="1400" b="1" baseline="-25000" dirty="0">
                <a:solidFill>
                  <a:srgbClr val="0000FF"/>
                </a:solidFill>
                <a:latin typeface="华文新魏" panose="02010800040101010101" pitchFamily="2" charset="-122"/>
                <a:ea typeface="华文新魏" panose="02010800040101010101" pitchFamily="2" charset="-122"/>
              </a:rPr>
              <a:t>i</a:t>
            </a:r>
            <a:endParaRPr lang="zh-CN" altLang="zh-CN" sz="1400" b="1" dirty="0">
              <a:solidFill>
                <a:srgbClr val="0000FF"/>
              </a:solidFill>
              <a:latin typeface="华文新魏" panose="02010800040101010101" pitchFamily="2" charset="-122"/>
              <a:ea typeface="华文新魏" panose="02010800040101010101" pitchFamily="2" charset="-122"/>
            </a:endParaRPr>
          </a:p>
        </p:txBody>
      </p:sp>
      <p:sp>
        <p:nvSpPr>
          <p:cNvPr id="24607" name="Text Box 28"/>
          <p:cNvSpPr txBox="1"/>
          <p:nvPr/>
        </p:nvSpPr>
        <p:spPr>
          <a:xfrm>
            <a:off x="4699000" y="4824413"/>
            <a:ext cx="889000" cy="720725"/>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zh-CN" sz="1000" b="1" dirty="0">
                <a:solidFill>
                  <a:srgbClr val="0000FF"/>
                </a:solidFill>
                <a:ea typeface="华文新魏" panose="02010800040101010101" pitchFamily="2" charset="-122"/>
              </a:rPr>
              <a:t>…</a:t>
            </a:r>
            <a:endParaRPr lang="zh-CN" altLang="zh-CN" sz="1000" b="1" dirty="0">
              <a:solidFill>
                <a:srgbClr val="0000FF"/>
              </a:solidFill>
              <a:latin typeface="华文新魏" panose="02010800040101010101" pitchFamily="2" charset="-122"/>
              <a:ea typeface="华文新魏" panose="02010800040101010101" pitchFamily="2" charset="-122"/>
            </a:endParaRPr>
          </a:p>
        </p:txBody>
      </p:sp>
      <p:sp>
        <p:nvSpPr>
          <p:cNvPr id="24608" name="Text Box 29"/>
          <p:cNvSpPr txBox="1"/>
          <p:nvPr/>
        </p:nvSpPr>
        <p:spPr>
          <a:xfrm>
            <a:off x="4699000" y="5545138"/>
            <a:ext cx="889000" cy="479425"/>
          </a:xfrm>
          <a:prstGeom prst="rect">
            <a:avLst/>
          </a:prstGeom>
          <a:solidFill>
            <a:schemeClr val="accent1"/>
          </a:solidFill>
          <a:ln w="9525" cap="flat" cmpd="sng">
            <a:solidFill>
              <a:srgbClr val="000000"/>
            </a:solidFill>
            <a:prstDash val="solid"/>
            <a:miter/>
            <a:headEnd type="none" w="med" len="med"/>
            <a:tailEnd type="none" w="med" len="med"/>
          </a:ln>
        </p:spPr>
        <p:txBody>
          <a:bodyPr lIns="0" tIns="0" rIns="0" bIns="0"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A</a:t>
            </a:r>
            <a:r>
              <a:rPr lang="zh-CN" altLang="zh-CN" sz="1400" b="1" baseline="-25000" dirty="0">
                <a:solidFill>
                  <a:srgbClr val="0000FF"/>
                </a:solidFill>
                <a:latin typeface="华文新魏" panose="02010800040101010101" pitchFamily="2" charset="-122"/>
                <a:ea typeface="华文新魏" panose="02010800040101010101" pitchFamily="2" charset="-122"/>
              </a:rPr>
              <a:t>n</a:t>
            </a:r>
            <a:endParaRPr lang="zh-CN" altLang="zh-CN" sz="1400" b="1" dirty="0">
              <a:solidFill>
                <a:srgbClr val="0000FF"/>
              </a:solidFill>
              <a:latin typeface="华文新魏" panose="02010800040101010101" pitchFamily="2" charset="-122"/>
              <a:ea typeface="华文新魏" panose="02010800040101010101" pitchFamily="2" charset="-122"/>
            </a:endParaRPr>
          </a:p>
        </p:txBody>
      </p:sp>
      <p:sp>
        <p:nvSpPr>
          <p:cNvPr id="24609" name="Text Box 30"/>
          <p:cNvSpPr txBox="1"/>
          <p:nvPr/>
        </p:nvSpPr>
        <p:spPr>
          <a:xfrm>
            <a:off x="3098800" y="2205038"/>
            <a:ext cx="1422400" cy="36036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保</a:t>
            </a:r>
            <a:r>
              <a:rPr lang="zh-CN" altLang="en-US" sz="1400" b="1" dirty="0">
                <a:solidFill>
                  <a:srgbClr val="0000FF"/>
                </a:solidFill>
                <a:latin typeface="华文新魏" panose="02010800040101010101" pitchFamily="2" charset="-122"/>
                <a:ea typeface="华文新魏" panose="02010800040101010101" pitchFamily="2" charset="-122"/>
              </a:rPr>
              <a:t>存</a:t>
            </a:r>
            <a:r>
              <a:rPr lang="zh-CN" altLang="zh-CN" sz="1400" b="1" dirty="0">
                <a:solidFill>
                  <a:srgbClr val="0000FF"/>
                </a:solidFill>
                <a:latin typeface="华文新魏" panose="02010800040101010101" pitchFamily="2" charset="-122"/>
                <a:ea typeface="华文新魏" panose="02010800040101010101" pitchFamily="2" charset="-122"/>
              </a:rPr>
              <a:t>CPU现场</a:t>
            </a:r>
          </a:p>
        </p:txBody>
      </p:sp>
      <p:sp>
        <p:nvSpPr>
          <p:cNvPr id="24610" name="Line 31"/>
          <p:cNvSpPr/>
          <p:nvPr/>
        </p:nvSpPr>
        <p:spPr>
          <a:xfrm flipH="1">
            <a:off x="2921000" y="6030913"/>
            <a:ext cx="355600" cy="0"/>
          </a:xfrm>
          <a:prstGeom prst="line">
            <a:avLst/>
          </a:prstGeom>
          <a:ln w="9525" cap="flat" cmpd="sng">
            <a:solidFill>
              <a:srgbClr val="000000"/>
            </a:solidFill>
            <a:prstDash val="solid"/>
            <a:headEnd type="none" w="med" len="med"/>
            <a:tailEnd type="none" w="med" len="med"/>
          </a:ln>
        </p:spPr>
      </p:sp>
      <p:sp>
        <p:nvSpPr>
          <p:cNvPr id="24611" name="Line 32"/>
          <p:cNvSpPr/>
          <p:nvPr/>
        </p:nvSpPr>
        <p:spPr>
          <a:xfrm flipH="1" flipV="1">
            <a:off x="2032000" y="4830763"/>
            <a:ext cx="889000" cy="1200150"/>
          </a:xfrm>
          <a:prstGeom prst="line">
            <a:avLst/>
          </a:prstGeom>
          <a:ln w="9525" cap="flat" cmpd="sng">
            <a:solidFill>
              <a:srgbClr val="000000"/>
            </a:solidFill>
            <a:prstDash val="solid"/>
            <a:headEnd type="none" w="med" len="med"/>
            <a:tailEnd type="stealth" w="med" len="med"/>
          </a:ln>
        </p:spPr>
      </p:sp>
      <p:sp>
        <p:nvSpPr>
          <p:cNvPr id="24612" name="Line 33"/>
          <p:cNvSpPr/>
          <p:nvPr/>
        </p:nvSpPr>
        <p:spPr>
          <a:xfrm flipV="1">
            <a:off x="2032000" y="2667000"/>
            <a:ext cx="1066800" cy="1681163"/>
          </a:xfrm>
          <a:prstGeom prst="line">
            <a:avLst/>
          </a:prstGeom>
          <a:ln w="9525" cap="flat" cmpd="sng">
            <a:solidFill>
              <a:srgbClr val="000000"/>
            </a:solidFill>
            <a:prstDash val="solid"/>
            <a:headEnd type="none" w="med" len="med"/>
            <a:tailEnd type="stealth" w="med" len="med"/>
          </a:ln>
        </p:spPr>
      </p:sp>
      <p:sp>
        <p:nvSpPr>
          <p:cNvPr id="24613" name="Text Box 34"/>
          <p:cNvSpPr txBox="1"/>
          <p:nvPr/>
        </p:nvSpPr>
        <p:spPr>
          <a:xfrm>
            <a:off x="2032000" y="2908300"/>
            <a:ext cx="889000" cy="479425"/>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zh-CN" sz="1600" b="1" dirty="0">
                <a:solidFill>
                  <a:srgbClr val="0000FF"/>
                </a:solidFill>
                <a:latin typeface="华文新魏" panose="02010800040101010101" pitchFamily="2" charset="-122"/>
                <a:ea typeface="华文新魏" panose="02010800040101010101" pitchFamily="2" charset="-122"/>
              </a:rPr>
              <a:t>陷入指令</a:t>
            </a:r>
          </a:p>
          <a:p>
            <a:pPr marL="0" lvl="0" indent="0" algn="just">
              <a:spcBef>
                <a:spcPct val="0"/>
              </a:spcBef>
              <a:buNone/>
            </a:pPr>
            <a:r>
              <a:rPr lang="zh-CN" altLang="zh-CN" sz="1600" b="1" dirty="0">
                <a:solidFill>
                  <a:srgbClr val="0000FF"/>
                </a:solidFill>
                <a:latin typeface="华文新魏" panose="02010800040101010101" pitchFamily="2" charset="-122"/>
                <a:ea typeface="华文新魏" panose="02010800040101010101" pitchFamily="2" charset="-122"/>
              </a:rPr>
              <a:t>     int</a:t>
            </a:r>
          </a:p>
        </p:txBody>
      </p:sp>
      <p:sp>
        <p:nvSpPr>
          <p:cNvPr id="24614" name="Line 35"/>
          <p:cNvSpPr/>
          <p:nvPr/>
        </p:nvSpPr>
        <p:spPr>
          <a:xfrm flipV="1">
            <a:off x="5364163" y="4264025"/>
            <a:ext cx="1655762" cy="288925"/>
          </a:xfrm>
          <a:prstGeom prst="line">
            <a:avLst/>
          </a:prstGeom>
          <a:ln w="9525" cap="flat" cmpd="sng">
            <a:solidFill>
              <a:srgbClr val="000000"/>
            </a:solidFill>
            <a:prstDash val="solid"/>
            <a:headEnd type="none" w="med" len="med"/>
            <a:tailEnd type="stealth" w="med" len="med"/>
          </a:ln>
        </p:spPr>
      </p:sp>
      <p:sp>
        <p:nvSpPr>
          <p:cNvPr id="24615" name="Line 36"/>
          <p:cNvSpPr/>
          <p:nvPr/>
        </p:nvSpPr>
        <p:spPr>
          <a:xfrm flipH="1">
            <a:off x="5940425" y="4724400"/>
            <a:ext cx="1079500" cy="1441450"/>
          </a:xfrm>
          <a:prstGeom prst="line">
            <a:avLst/>
          </a:prstGeom>
          <a:ln w="9525" cap="flat" cmpd="sng">
            <a:solidFill>
              <a:srgbClr val="000000"/>
            </a:solidFill>
            <a:prstDash val="solid"/>
            <a:headEnd type="none" w="med" len="med"/>
            <a:tailEnd type="none" w="med" len="med"/>
          </a:ln>
        </p:spPr>
      </p:sp>
      <p:sp>
        <p:nvSpPr>
          <p:cNvPr id="24616" name="Line 37"/>
          <p:cNvSpPr/>
          <p:nvPr/>
        </p:nvSpPr>
        <p:spPr>
          <a:xfrm flipH="1">
            <a:off x="4284663" y="6165850"/>
            <a:ext cx="1655762" cy="0"/>
          </a:xfrm>
          <a:prstGeom prst="line">
            <a:avLst/>
          </a:prstGeom>
          <a:ln w="9525" cap="flat" cmpd="sng">
            <a:solidFill>
              <a:srgbClr val="000000"/>
            </a:solidFill>
            <a:prstDash val="solid"/>
            <a:headEnd type="none" w="med" len="med"/>
            <a:tailEnd type="stealth" w="med" len="med"/>
          </a:ln>
        </p:spPr>
      </p:sp>
      <p:sp>
        <p:nvSpPr>
          <p:cNvPr id="24617" name="Text Box 38"/>
          <p:cNvSpPr txBox="1"/>
          <p:nvPr/>
        </p:nvSpPr>
        <p:spPr>
          <a:xfrm>
            <a:off x="3581400" y="1644650"/>
            <a:ext cx="1905000" cy="271463"/>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zh-CN" sz="1800" b="1" dirty="0">
                <a:solidFill>
                  <a:srgbClr val="0000FF"/>
                </a:solidFill>
                <a:latin typeface="华文新魏" panose="02010800040101010101" pitchFamily="2" charset="-122"/>
                <a:ea typeface="华文新魏" panose="02010800040101010101" pitchFamily="2" charset="-122"/>
              </a:rPr>
              <a:t>系统调用陷入</a:t>
            </a:r>
            <a:r>
              <a:rPr lang="zh-CN" altLang="en-US" sz="1800" b="1" dirty="0">
                <a:solidFill>
                  <a:srgbClr val="0000FF"/>
                </a:solidFill>
                <a:latin typeface="华文新魏" panose="02010800040101010101" pitchFamily="2" charset="-122"/>
                <a:ea typeface="华文新魏" panose="02010800040101010101" pitchFamily="2" charset="-122"/>
              </a:rPr>
              <a:t>过程</a:t>
            </a:r>
            <a:endParaRPr lang="zh-CN" altLang="zh-CN" sz="1800" b="1" dirty="0">
              <a:solidFill>
                <a:srgbClr val="0000FF"/>
              </a:solidFill>
              <a:latin typeface="华文新魏" panose="02010800040101010101" pitchFamily="2" charset="-122"/>
              <a:ea typeface="华文新魏" panose="02010800040101010101" pitchFamily="2" charset="-122"/>
            </a:endParaRPr>
          </a:p>
        </p:txBody>
      </p:sp>
      <p:sp>
        <p:nvSpPr>
          <p:cNvPr id="24618" name="Text Box 39"/>
          <p:cNvSpPr txBox="1"/>
          <p:nvPr/>
        </p:nvSpPr>
        <p:spPr>
          <a:xfrm>
            <a:off x="4603750" y="2133600"/>
            <a:ext cx="1111250" cy="45085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a:spcBef>
                <a:spcPct val="0"/>
              </a:spcBef>
              <a:buNone/>
            </a:pPr>
            <a:r>
              <a:rPr lang="zh-CN" altLang="en-US" sz="1400" b="1" dirty="0">
                <a:solidFill>
                  <a:srgbClr val="0000FF"/>
                </a:solidFill>
                <a:highlight>
                  <a:srgbClr val="FFFF00"/>
                </a:highlight>
                <a:latin typeface="华文新魏" panose="02010800040101010101" pitchFamily="2" charset="-122"/>
                <a:ea typeface="华文新魏" panose="02010800040101010101" pitchFamily="2" charset="-122"/>
              </a:rPr>
              <a:t>系统调用</a:t>
            </a:r>
            <a:r>
              <a:rPr lang="zh-CN" altLang="zh-CN" sz="1400" b="1" dirty="0">
                <a:solidFill>
                  <a:srgbClr val="0000FF"/>
                </a:solidFill>
                <a:highlight>
                  <a:srgbClr val="FFFF00"/>
                </a:highlight>
                <a:latin typeface="华文新魏" panose="02010800040101010101" pitchFamily="2" charset="-122"/>
                <a:ea typeface="华文新魏" panose="02010800040101010101" pitchFamily="2" charset="-122"/>
              </a:rPr>
              <a:t>入口地址表</a:t>
            </a:r>
          </a:p>
          <a:p>
            <a:pPr marL="0" lvl="0" indent="0" algn="just">
              <a:spcBef>
                <a:spcPct val="0"/>
              </a:spcBef>
              <a:buNone/>
            </a:pPr>
            <a:endParaRPr lang="zh-CN" altLang="zh-CN" sz="1400" b="1" dirty="0">
              <a:solidFill>
                <a:srgbClr val="0000FF"/>
              </a:solidFill>
              <a:latin typeface="华文新魏" panose="02010800040101010101" pitchFamily="2" charset="-122"/>
              <a:ea typeface="华文新魏" panose="02010800040101010101" pitchFamily="2" charset="-122"/>
            </a:endParaRPr>
          </a:p>
        </p:txBody>
      </p:sp>
      <p:sp>
        <p:nvSpPr>
          <p:cNvPr id="24619" name="Rectangle 40"/>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2.3  系统调用</a:t>
            </a:r>
          </a:p>
        </p:txBody>
      </p:sp>
      <p:sp>
        <p:nvSpPr>
          <p:cNvPr id="24620" name="Text Box 41"/>
          <p:cNvSpPr txBox="1"/>
          <p:nvPr/>
        </p:nvSpPr>
        <p:spPr>
          <a:xfrm>
            <a:off x="4427538" y="2808288"/>
            <a:ext cx="287337" cy="481012"/>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0</a:t>
            </a:r>
          </a:p>
        </p:txBody>
      </p:sp>
      <p:sp>
        <p:nvSpPr>
          <p:cNvPr id="24621" name="Text Box 42"/>
          <p:cNvSpPr txBox="1"/>
          <p:nvPr/>
        </p:nvSpPr>
        <p:spPr>
          <a:xfrm>
            <a:off x="4427538" y="3284538"/>
            <a:ext cx="287337" cy="481012"/>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1</a:t>
            </a:r>
          </a:p>
        </p:txBody>
      </p:sp>
      <p:sp>
        <p:nvSpPr>
          <p:cNvPr id="24622" name="Text Box 43"/>
          <p:cNvSpPr txBox="1"/>
          <p:nvPr/>
        </p:nvSpPr>
        <p:spPr>
          <a:xfrm>
            <a:off x="4586288" y="3636963"/>
            <a:ext cx="287337" cy="720725"/>
          </a:xfrm>
          <a:prstGeom prst="rect">
            <a:avLst/>
          </a:prstGeom>
          <a:noFill/>
          <a:ln w="9525">
            <a:noFill/>
          </a:ln>
        </p:spPr>
        <p:txBody>
          <a:bodyPr vert="eaVert"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endParaRPr lang="zh-CN" altLang="zh-CN" sz="1000" b="1" dirty="0">
              <a:solidFill>
                <a:srgbClr val="0000FF"/>
              </a:solidFill>
              <a:latin typeface="华文新魏" panose="02010800040101010101" pitchFamily="2" charset="-122"/>
              <a:ea typeface="华文新魏" panose="02010800040101010101" pitchFamily="2" charset="-122"/>
            </a:endParaRPr>
          </a:p>
          <a:p>
            <a:pPr marL="0" lvl="0" indent="0" algn="ctr">
              <a:spcBef>
                <a:spcPct val="0"/>
              </a:spcBef>
              <a:buNone/>
            </a:pPr>
            <a:r>
              <a:rPr lang="zh-CN" altLang="zh-CN" sz="1000" b="1" dirty="0">
                <a:solidFill>
                  <a:srgbClr val="0000FF"/>
                </a:solidFill>
                <a:ea typeface="华文新魏" panose="02010800040101010101" pitchFamily="2" charset="-122"/>
              </a:rPr>
              <a:t>…</a:t>
            </a:r>
            <a:endParaRPr lang="zh-CN" altLang="zh-CN" sz="1000" b="1" dirty="0">
              <a:solidFill>
                <a:srgbClr val="0000FF"/>
              </a:solidFill>
              <a:latin typeface="华文新魏" panose="02010800040101010101" pitchFamily="2" charset="-122"/>
              <a:ea typeface="华文新魏" panose="02010800040101010101" pitchFamily="2" charset="-122"/>
            </a:endParaRPr>
          </a:p>
        </p:txBody>
      </p:sp>
      <p:sp>
        <p:nvSpPr>
          <p:cNvPr id="24623" name="Text Box 44"/>
          <p:cNvSpPr txBox="1"/>
          <p:nvPr/>
        </p:nvSpPr>
        <p:spPr>
          <a:xfrm>
            <a:off x="4427538" y="4486275"/>
            <a:ext cx="287337" cy="479425"/>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i</a:t>
            </a:r>
          </a:p>
        </p:txBody>
      </p:sp>
      <p:sp>
        <p:nvSpPr>
          <p:cNvPr id="24624" name="Text Box 45"/>
          <p:cNvSpPr txBox="1"/>
          <p:nvPr/>
        </p:nvSpPr>
        <p:spPr>
          <a:xfrm>
            <a:off x="4427538" y="4965700"/>
            <a:ext cx="287337" cy="720725"/>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endParaRPr lang="zh-CN" altLang="zh-CN" sz="1000" b="1" dirty="0">
              <a:solidFill>
                <a:srgbClr val="0000FF"/>
              </a:solidFill>
              <a:latin typeface="华文新魏" panose="02010800040101010101" pitchFamily="2" charset="-122"/>
              <a:ea typeface="华文新魏" panose="02010800040101010101" pitchFamily="2" charset="-122"/>
            </a:endParaRPr>
          </a:p>
          <a:p>
            <a:pPr marL="0" lvl="0" indent="0" algn="ctr">
              <a:spcBef>
                <a:spcPct val="0"/>
              </a:spcBef>
              <a:buNone/>
            </a:pPr>
            <a:r>
              <a:rPr lang="zh-CN" altLang="zh-CN" sz="1000" b="1" dirty="0">
                <a:solidFill>
                  <a:srgbClr val="0000FF"/>
                </a:solidFill>
                <a:ea typeface="华文新魏" panose="02010800040101010101" pitchFamily="2" charset="-122"/>
              </a:rPr>
              <a:t>…</a:t>
            </a:r>
            <a:endParaRPr lang="zh-CN" altLang="zh-CN" sz="1000" b="1" dirty="0">
              <a:solidFill>
                <a:srgbClr val="0000FF"/>
              </a:solidFill>
              <a:latin typeface="华文新魏" panose="02010800040101010101" pitchFamily="2" charset="-122"/>
              <a:ea typeface="华文新魏" panose="02010800040101010101" pitchFamily="2" charset="-122"/>
            </a:endParaRPr>
          </a:p>
        </p:txBody>
      </p:sp>
      <p:sp>
        <p:nvSpPr>
          <p:cNvPr id="24625" name="Text Box 46"/>
          <p:cNvSpPr txBox="1"/>
          <p:nvPr/>
        </p:nvSpPr>
        <p:spPr>
          <a:xfrm>
            <a:off x="4427538" y="5686425"/>
            <a:ext cx="287337" cy="479425"/>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zh-CN" sz="1400" b="1" dirty="0">
                <a:solidFill>
                  <a:srgbClr val="0000FF"/>
                </a:solidFill>
                <a:latin typeface="华文新魏" panose="02010800040101010101" pitchFamily="2" charset="-122"/>
                <a:ea typeface="华文新魏" panose="02010800040101010101" pitchFamily="2" charset="-122"/>
              </a:rPr>
              <a:t>n</a:t>
            </a:r>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26627"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15</a:t>
            </a:fld>
            <a:endParaRPr lang="zh-CN" altLang="zh-CN" sz="1400" dirty="0"/>
          </a:p>
        </p:txBody>
      </p:sp>
      <p:sp>
        <p:nvSpPr>
          <p:cNvPr id="26628" name="Rectangle 2"/>
          <p:cNvSpPr>
            <a:spLocks noGrp="1"/>
          </p:cNvSpPr>
          <p:nvPr>
            <p:ph type="title"/>
          </p:nvPr>
        </p:nvSpPr>
        <p:spPr>
          <a:xfrm>
            <a:off x="685800" y="1133475"/>
            <a:ext cx="2949575" cy="423863"/>
          </a:xfrm>
        </p:spPr>
        <p:txBody>
          <a:bodyPr vert="horz" wrap="square" lIns="91440" tIns="45720" rIns="91440" bIns="45720" anchor="ctr" anchorCtr="0"/>
          <a:lstStyle/>
          <a:p>
            <a:pPr eaLnBrk="1" hangingPunct="1"/>
            <a:r>
              <a:rPr lang="zh-CN" altLang="zh-CN" sz="2000" dirty="0"/>
              <a:t>系统调用展开执行示例</a:t>
            </a:r>
          </a:p>
        </p:txBody>
      </p:sp>
      <p:sp>
        <p:nvSpPr>
          <p:cNvPr id="26629" name="Text Box 3"/>
          <p:cNvSpPr txBox="1"/>
          <p:nvPr/>
        </p:nvSpPr>
        <p:spPr>
          <a:xfrm>
            <a:off x="1536700" y="1795463"/>
            <a:ext cx="1158875" cy="481012"/>
          </a:xfrm>
          <a:prstGeom prst="rect">
            <a:avLst/>
          </a:prstGeom>
          <a:solidFill>
            <a:srgbClr val="CCFF66"/>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600" b="1" dirty="0"/>
              <a:t>应用程序</a:t>
            </a:r>
          </a:p>
        </p:txBody>
      </p:sp>
      <p:sp>
        <p:nvSpPr>
          <p:cNvPr id="26630" name="Text Box 4"/>
          <p:cNvSpPr txBox="1"/>
          <p:nvPr/>
        </p:nvSpPr>
        <p:spPr>
          <a:xfrm>
            <a:off x="1371600" y="2416175"/>
            <a:ext cx="1323975" cy="2076450"/>
          </a:xfrm>
          <a:prstGeom prst="rect">
            <a:avLst/>
          </a:prstGeom>
          <a:solidFill>
            <a:srgbClr val="CCFF66"/>
          </a:solid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1600" b="1" dirty="0"/>
              <a:t>int main( ) {</a:t>
            </a:r>
          </a:p>
          <a:p>
            <a:pPr marL="0" lvl="0" indent="0" eaLnBrk="1" hangingPunct="1">
              <a:spcBef>
                <a:spcPct val="0"/>
              </a:spcBef>
              <a:buNone/>
            </a:pPr>
            <a:r>
              <a:rPr lang="zh-CN" altLang="zh-CN" sz="1600" b="1" dirty="0"/>
              <a:t>…</a:t>
            </a:r>
          </a:p>
          <a:p>
            <a:pPr marL="0" lvl="0" indent="0" eaLnBrk="1" hangingPunct="1">
              <a:spcBef>
                <a:spcPct val="0"/>
              </a:spcBef>
              <a:buNone/>
            </a:pPr>
            <a:r>
              <a:rPr lang="zh-CN" altLang="zh-CN" sz="1600" b="1" dirty="0"/>
              <a:t>scanf( …);</a:t>
            </a:r>
          </a:p>
          <a:p>
            <a:pPr marL="0" lvl="0" indent="0" eaLnBrk="1" hangingPunct="1">
              <a:spcBef>
                <a:spcPct val="0"/>
              </a:spcBef>
              <a:buNone/>
            </a:pPr>
            <a:r>
              <a:rPr lang="zh-CN" altLang="zh-CN" sz="1600" b="1" dirty="0"/>
              <a:t>…</a:t>
            </a:r>
          </a:p>
          <a:p>
            <a:pPr marL="0" lvl="0" indent="0" eaLnBrk="1" hangingPunct="1">
              <a:spcBef>
                <a:spcPct val="0"/>
              </a:spcBef>
              <a:buNone/>
            </a:pPr>
            <a:r>
              <a:rPr lang="zh-CN" altLang="zh-CN" sz="1600" b="1" dirty="0"/>
              <a:t>}</a:t>
            </a:r>
          </a:p>
        </p:txBody>
      </p:sp>
      <p:sp>
        <p:nvSpPr>
          <p:cNvPr id="26631" name="Text Box 5"/>
          <p:cNvSpPr txBox="1"/>
          <p:nvPr/>
        </p:nvSpPr>
        <p:spPr>
          <a:xfrm>
            <a:off x="2843213" y="1773238"/>
            <a:ext cx="1581150" cy="431800"/>
          </a:xfrm>
          <a:prstGeom prst="rect">
            <a:avLst/>
          </a:prstGeom>
          <a:solidFill>
            <a:srgbClr val="CCFF66"/>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600" b="1" dirty="0"/>
              <a:t>C</a:t>
            </a:r>
            <a:r>
              <a:rPr lang="zh-CN" altLang="en-US" sz="1600" b="1" dirty="0"/>
              <a:t>语言</a:t>
            </a:r>
            <a:r>
              <a:rPr lang="zh-CN" altLang="zh-CN" sz="1600" b="1" dirty="0"/>
              <a:t>库展开</a:t>
            </a:r>
          </a:p>
        </p:txBody>
      </p:sp>
      <p:sp>
        <p:nvSpPr>
          <p:cNvPr id="26632" name="Text Box 6"/>
          <p:cNvSpPr txBox="1"/>
          <p:nvPr/>
        </p:nvSpPr>
        <p:spPr>
          <a:xfrm>
            <a:off x="3027363" y="2393950"/>
            <a:ext cx="1257300" cy="2074863"/>
          </a:xfrm>
          <a:prstGeom prst="rect">
            <a:avLst/>
          </a:prstGeom>
          <a:solidFill>
            <a:srgbClr val="CCFF66"/>
          </a:solid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1600" b="1" dirty="0"/>
              <a:t>int read {</a:t>
            </a:r>
          </a:p>
          <a:p>
            <a:pPr marL="0" lvl="0" indent="0" eaLnBrk="1" hangingPunct="1">
              <a:spcBef>
                <a:spcPct val="0"/>
              </a:spcBef>
              <a:buNone/>
            </a:pPr>
            <a:r>
              <a:rPr lang="zh-CN" altLang="zh-CN" sz="1600" b="1" dirty="0"/>
              <a:t>…</a:t>
            </a:r>
          </a:p>
          <a:p>
            <a:pPr marL="0" lvl="0" indent="0" eaLnBrk="1" hangingPunct="1">
              <a:spcBef>
                <a:spcPct val="0"/>
              </a:spcBef>
              <a:buNone/>
            </a:pPr>
            <a:r>
              <a:rPr lang="zh-CN" altLang="zh-CN" sz="1600" b="1" dirty="0">
                <a:solidFill>
                  <a:srgbClr val="FF0000"/>
                </a:solidFill>
              </a:rPr>
              <a:t>move eax, 3</a:t>
            </a:r>
          </a:p>
          <a:p>
            <a:pPr marL="0" lvl="0" indent="0" eaLnBrk="1" hangingPunct="1">
              <a:spcBef>
                <a:spcPct val="0"/>
              </a:spcBef>
              <a:buNone/>
            </a:pPr>
            <a:r>
              <a:rPr lang="zh-CN" altLang="zh-CN" sz="1600" b="1" dirty="0"/>
              <a:t>int 0x80;</a:t>
            </a:r>
          </a:p>
          <a:p>
            <a:pPr marL="0" lvl="0" indent="0" eaLnBrk="1" hangingPunct="1">
              <a:spcBef>
                <a:spcPct val="0"/>
              </a:spcBef>
              <a:buNone/>
            </a:pPr>
            <a:r>
              <a:rPr lang="zh-CN" altLang="zh-CN" sz="1600" b="1" dirty="0"/>
              <a:t>…</a:t>
            </a:r>
          </a:p>
          <a:p>
            <a:pPr marL="0" lvl="0" indent="0" eaLnBrk="1" hangingPunct="1">
              <a:spcBef>
                <a:spcPct val="0"/>
              </a:spcBef>
              <a:buNone/>
            </a:pPr>
            <a:r>
              <a:rPr lang="zh-CN" altLang="zh-CN" sz="1600" b="1" dirty="0"/>
              <a:t>}</a:t>
            </a:r>
          </a:p>
        </p:txBody>
      </p:sp>
      <p:sp>
        <p:nvSpPr>
          <p:cNvPr id="26633" name="Text Box 7"/>
          <p:cNvSpPr txBox="1"/>
          <p:nvPr/>
        </p:nvSpPr>
        <p:spPr>
          <a:xfrm>
            <a:off x="4716463" y="1795463"/>
            <a:ext cx="1511300" cy="407987"/>
          </a:xfrm>
          <a:prstGeom prst="rect">
            <a:avLst/>
          </a:prstGeom>
          <a:solidFill>
            <a:srgbClr val="CCFF66"/>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600" b="1" dirty="0"/>
              <a:t>中断处理</a:t>
            </a:r>
            <a:r>
              <a:rPr lang="zh-CN" altLang="en-US" sz="1600" b="1" dirty="0"/>
              <a:t>程序</a:t>
            </a:r>
            <a:endParaRPr lang="zh-CN" altLang="zh-CN" sz="1600" b="1" dirty="0"/>
          </a:p>
        </p:txBody>
      </p:sp>
      <p:sp>
        <p:nvSpPr>
          <p:cNvPr id="26634" name="Text Box 8"/>
          <p:cNvSpPr txBox="1"/>
          <p:nvPr/>
        </p:nvSpPr>
        <p:spPr>
          <a:xfrm>
            <a:off x="4516438" y="2416175"/>
            <a:ext cx="1987550" cy="2906713"/>
          </a:xfrm>
          <a:prstGeom prst="rect">
            <a:avLst/>
          </a:prstGeom>
          <a:solidFill>
            <a:srgbClr val="CCFF66"/>
          </a:solid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1600" b="1" dirty="0"/>
              <a:t>entry (system_call){</a:t>
            </a:r>
          </a:p>
          <a:p>
            <a:pPr marL="0" lvl="0" indent="0" eaLnBrk="1" hangingPunct="1">
              <a:spcBef>
                <a:spcPct val="0"/>
              </a:spcBef>
              <a:buNone/>
            </a:pPr>
            <a:r>
              <a:rPr lang="zh-CN" altLang="zh-CN" sz="1600" b="1" dirty="0"/>
              <a:t>save all</a:t>
            </a:r>
          </a:p>
          <a:p>
            <a:pPr marL="0" lvl="0" indent="0" eaLnBrk="1" hangingPunct="1">
              <a:spcBef>
                <a:spcPct val="0"/>
              </a:spcBef>
              <a:buNone/>
            </a:pPr>
            <a:r>
              <a:rPr lang="zh-CN" altLang="zh-CN" sz="1600" b="1" dirty="0"/>
              <a:t>…</a:t>
            </a:r>
          </a:p>
          <a:p>
            <a:pPr marL="0" lvl="0" indent="0" eaLnBrk="1" hangingPunct="1">
              <a:spcBef>
                <a:spcPct val="0"/>
              </a:spcBef>
              <a:buNone/>
            </a:pPr>
            <a:endParaRPr lang="zh-CN" altLang="zh-CN" sz="1600" b="1" dirty="0"/>
          </a:p>
          <a:p>
            <a:pPr marL="0" lvl="0" indent="0" eaLnBrk="1" hangingPunct="1">
              <a:spcBef>
                <a:spcPct val="0"/>
              </a:spcBef>
              <a:buNone/>
            </a:pPr>
            <a:r>
              <a:rPr lang="zh-CN" altLang="zh-CN" sz="1600" b="1" dirty="0"/>
              <a:t>call sys_read3</a:t>
            </a:r>
          </a:p>
          <a:p>
            <a:pPr marL="0" lvl="0" indent="0" eaLnBrk="1" hangingPunct="1">
              <a:spcBef>
                <a:spcPct val="0"/>
              </a:spcBef>
              <a:buNone/>
            </a:pPr>
            <a:endParaRPr lang="zh-CN" altLang="zh-CN" sz="1600" b="1" dirty="0"/>
          </a:p>
          <a:p>
            <a:pPr marL="0" lvl="0" indent="0" eaLnBrk="1" hangingPunct="1">
              <a:spcBef>
                <a:spcPct val="0"/>
              </a:spcBef>
              <a:buNone/>
            </a:pPr>
            <a:r>
              <a:rPr lang="zh-CN" altLang="zh-CN" sz="1600" b="1" dirty="0"/>
              <a:t>…</a:t>
            </a:r>
          </a:p>
          <a:p>
            <a:pPr marL="0" lvl="0" indent="0" eaLnBrk="1" hangingPunct="1">
              <a:spcBef>
                <a:spcPct val="0"/>
              </a:spcBef>
              <a:buNone/>
            </a:pPr>
            <a:endParaRPr lang="zh-CN" altLang="zh-CN" sz="1600" b="1" dirty="0"/>
          </a:p>
          <a:p>
            <a:pPr marL="0" lvl="0" indent="0" eaLnBrk="1" hangingPunct="1">
              <a:spcBef>
                <a:spcPct val="0"/>
              </a:spcBef>
              <a:buNone/>
            </a:pPr>
            <a:r>
              <a:rPr lang="zh-CN" altLang="zh-CN" sz="1600" b="1" dirty="0"/>
              <a:t>restore all;</a:t>
            </a:r>
          </a:p>
          <a:p>
            <a:pPr marL="0" lvl="0" indent="0" eaLnBrk="1" hangingPunct="1">
              <a:spcBef>
                <a:spcPct val="0"/>
              </a:spcBef>
              <a:buNone/>
            </a:pPr>
            <a:endParaRPr lang="zh-CN" altLang="zh-CN" sz="1600" b="1" dirty="0"/>
          </a:p>
          <a:p>
            <a:pPr marL="0" lvl="0" indent="0" eaLnBrk="1" hangingPunct="1">
              <a:spcBef>
                <a:spcPct val="0"/>
              </a:spcBef>
              <a:buNone/>
            </a:pPr>
            <a:r>
              <a:rPr lang="zh-CN" altLang="zh-CN" sz="1600" b="1" dirty="0"/>
              <a:t>}</a:t>
            </a:r>
          </a:p>
        </p:txBody>
      </p:sp>
      <p:sp>
        <p:nvSpPr>
          <p:cNvPr id="26635" name="Text Box 9"/>
          <p:cNvSpPr txBox="1"/>
          <p:nvPr/>
        </p:nvSpPr>
        <p:spPr>
          <a:xfrm>
            <a:off x="7019925" y="1795463"/>
            <a:ext cx="1081088" cy="407987"/>
          </a:xfrm>
          <a:prstGeom prst="rect">
            <a:avLst/>
          </a:prstGeom>
          <a:solidFill>
            <a:srgbClr val="CCFF66"/>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600" b="1" dirty="0"/>
              <a:t>内核函数</a:t>
            </a:r>
          </a:p>
        </p:txBody>
      </p:sp>
      <p:sp>
        <p:nvSpPr>
          <p:cNvPr id="26636" name="Text Box 10"/>
          <p:cNvSpPr txBox="1"/>
          <p:nvPr/>
        </p:nvSpPr>
        <p:spPr>
          <a:xfrm>
            <a:off x="6834188" y="2416175"/>
            <a:ext cx="1482725" cy="2076450"/>
          </a:xfrm>
          <a:prstGeom prst="rect">
            <a:avLst/>
          </a:prstGeom>
          <a:solidFill>
            <a:srgbClr val="CCFF66"/>
          </a:solid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1600" b="1" dirty="0"/>
              <a:t>sys_read3( ) {</a:t>
            </a:r>
          </a:p>
          <a:p>
            <a:pPr marL="0" lvl="0" indent="0" eaLnBrk="1" hangingPunct="1">
              <a:spcBef>
                <a:spcPct val="0"/>
              </a:spcBef>
              <a:buNone/>
            </a:pPr>
            <a:r>
              <a:rPr lang="zh-CN" altLang="zh-CN" sz="1600" b="1" dirty="0"/>
              <a:t>…</a:t>
            </a:r>
          </a:p>
          <a:p>
            <a:pPr marL="0" lvl="0" indent="0" eaLnBrk="1" hangingPunct="1">
              <a:spcBef>
                <a:spcPct val="0"/>
              </a:spcBef>
              <a:buNone/>
            </a:pPr>
            <a:r>
              <a:rPr lang="zh-CN" altLang="zh-CN" sz="1600" b="1" dirty="0"/>
              <a:t>ret </a:t>
            </a:r>
          </a:p>
          <a:p>
            <a:pPr marL="0" lvl="0" indent="0" eaLnBrk="1" hangingPunct="1">
              <a:spcBef>
                <a:spcPct val="0"/>
              </a:spcBef>
              <a:buNone/>
            </a:pPr>
            <a:r>
              <a:rPr lang="zh-CN" altLang="zh-CN" sz="1600" b="1" dirty="0"/>
              <a:t>}</a:t>
            </a:r>
          </a:p>
        </p:txBody>
      </p:sp>
      <p:sp>
        <p:nvSpPr>
          <p:cNvPr id="26637" name="Line 11"/>
          <p:cNvSpPr/>
          <p:nvPr/>
        </p:nvSpPr>
        <p:spPr>
          <a:xfrm flipV="1">
            <a:off x="2339975" y="2625725"/>
            <a:ext cx="687388" cy="442913"/>
          </a:xfrm>
          <a:prstGeom prst="line">
            <a:avLst/>
          </a:prstGeom>
          <a:ln w="9525" cap="flat" cmpd="sng">
            <a:solidFill>
              <a:srgbClr val="000000"/>
            </a:solidFill>
            <a:prstDash val="solid"/>
            <a:headEnd type="none" w="med" len="med"/>
            <a:tailEnd type="triangle" w="med" len="med"/>
          </a:ln>
        </p:spPr>
      </p:sp>
      <p:sp>
        <p:nvSpPr>
          <p:cNvPr id="26638" name="Line 12"/>
          <p:cNvSpPr/>
          <p:nvPr/>
        </p:nvSpPr>
        <p:spPr>
          <a:xfrm flipV="1">
            <a:off x="3924300" y="2625725"/>
            <a:ext cx="592138" cy="658813"/>
          </a:xfrm>
          <a:prstGeom prst="line">
            <a:avLst/>
          </a:prstGeom>
          <a:ln w="9525" cap="flat" cmpd="sng">
            <a:solidFill>
              <a:srgbClr val="000000"/>
            </a:solidFill>
            <a:prstDash val="solid"/>
            <a:headEnd type="none" w="med" len="med"/>
            <a:tailEnd type="triangle" w="med" len="med"/>
          </a:ln>
        </p:spPr>
      </p:sp>
      <p:sp>
        <p:nvSpPr>
          <p:cNvPr id="26639" name="Line 13"/>
          <p:cNvSpPr/>
          <p:nvPr/>
        </p:nvSpPr>
        <p:spPr>
          <a:xfrm flipV="1">
            <a:off x="5867400" y="2636838"/>
            <a:ext cx="1009650" cy="863600"/>
          </a:xfrm>
          <a:prstGeom prst="line">
            <a:avLst/>
          </a:prstGeom>
          <a:ln w="9525" cap="flat" cmpd="sng">
            <a:solidFill>
              <a:srgbClr val="000000"/>
            </a:solidFill>
            <a:prstDash val="solid"/>
            <a:headEnd type="none" w="med" len="med"/>
            <a:tailEnd type="triangle" w="med" len="med"/>
          </a:ln>
        </p:spPr>
      </p:sp>
      <p:sp>
        <p:nvSpPr>
          <p:cNvPr id="26640" name="Line 14"/>
          <p:cNvSpPr/>
          <p:nvPr/>
        </p:nvSpPr>
        <p:spPr>
          <a:xfrm flipH="1">
            <a:off x="5219700" y="3357563"/>
            <a:ext cx="1584325" cy="430212"/>
          </a:xfrm>
          <a:prstGeom prst="line">
            <a:avLst/>
          </a:prstGeom>
          <a:ln w="9525" cap="flat" cmpd="sng">
            <a:solidFill>
              <a:srgbClr val="000000"/>
            </a:solidFill>
            <a:prstDash val="solid"/>
            <a:headEnd type="none" w="med" len="med"/>
            <a:tailEnd type="triangle" w="med" len="med"/>
          </a:ln>
        </p:spPr>
      </p:sp>
      <p:sp>
        <p:nvSpPr>
          <p:cNvPr id="26641" name="Line 15"/>
          <p:cNvSpPr/>
          <p:nvPr/>
        </p:nvSpPr>
        <p:spPr>
          <a:xfrm flipH="1" flipV="1">
            <a:off x="1979613" y="3284538"/>
            <a:ext cx="1047750" cy="1001712"/>
          </a:xfrm>
          <a:prstGeom prst="line">
            <a:avLst/>
          </a:prstGeom>
          <a:ln w="9525" cap="flat" cmpd="sng">
            <a:solidFill>
              <a:srgbClr val="000000"/>
            </a:solidFill>
            <a:prstDash val="solid"/>
            <a:headEnd type="none" w="med" len="med"/>
            <a:tailEnd type="triangle" w="med" len="med"/>
          </a:ln>
        </p:spPr>
      </p:sp>
      <p:sp>
        <p:nvSpPr>
          <p:cNvPr id="26642" name="AutoShape 16"/>
          <p:cNvSpPr/>
          <p:nvPr/>
        </p:nvSpPr>
        <p:spPr>
          <a:xfrm rot="-5400000">
            <a:off x="2528888" y="4273550"/>
            <a:ext cx="411162" cy="2663825"/>
          </a:xfrm>
          <a:prstGeom prst="leftBrace">
            <a:avLst>
              <a:gd name="adj1" fmla="val 53989"/>
              <a:gd name="adj2" fmla="val 50000"/>
            </a:avLst>
          </a:prstGeom>
          <a:noFill/>
          <a:ln w="1905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6643" name="AutoShape 17"/>
          <p:cNvSpPr/>
          <p:nvPr/>
        </p:nvSpPr>
        <p:spPr>
          <a:xfrm rot="-5400000">
            <a:off x="6346825" y="3957638"/>
            <a:ext cx="411163" cy="3240087"/>
          </a:xfrm>
          <a:prstGeom prst="leftBrace">
            <a:avLst>
              <a:gd name="adj1" fmla="val 65669"/>
              <a:gd name="adj2" fmla="val 50000"/>
            </a:avLst>
          </a:prstGeom>
          <a:noFill/>
          <a:ln w="1905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6644" name="Text Box 18"/>
          <p:cNvSpPr txBox="1"/>
          <p:nvPr/>
        </p:nvSpPr>
        <p:spPr>
          <a:xfrm>
            <a:off x="2160588" y="5783263"/>
            <a:ext cx="947737" cy="309562"/>
          </a:xfrm>
          <a:prstGeom prst="rect">
            <a:avLst/>
          </a:prstGeom>
          <a:solidFill>
            <a:srgbClr val="CCFF66"/>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600" b="1" dirty="0"/>
              <a:t>用户态</a:t>
            </a:r>
          </a:p>
        </p:txBody>
      </p:sp>
      <p:sp>
        <p:nvSpPr>
          <p:cNvPr id="26645" name="Text Box 19"/>
          <p:cNvSpPr txBox="1"/>
          <p:nvPr/>
        </p:nvSpPr>
        <p:spPr>
          <a:xfrm>
            <a:off x="6072188" y="5783263"/>
            <a:ext cx="947737" cy="309562"/>
          </a:xfrm>
          <a:prstGeom prst="rect">
            <a:avLst/>
          </a:prstGeom>
          <a:solidFill>
            <a:srgbClr val="CCFF66"/>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600" b="1" dirty="0"/>
              <a:t>核心态</a:t>
            </a:r>
          </a:p>
        </p:txBody>
      </p:sp>
      <p:sp>
        <p:nvSpPr>
          <p:cNvPr id="26646" name="Line 20"/>
          <p:cNvSpPr/>
          <p:nvPr/>
        </p:nvSpPr>
        <p:spPr>
          <a:xfrm flipH="1" flipV="1">
            <a:off x="3563938" y="3500438"/>
            <a:ext cx="936625" cy="1008062"/>
          </a:xfrm>
          <a:prstGeom prst="line">
            <a:avLst/>
          </a:prstGeom>
          <a:ln w="9525" cap="flat" cmpd="sng">
            <a:solidFill>
              <a:srgbClr val="000000"/>
            </a:solidFill>
            <a:prstDash val="solid"/>
            <a:headEnd type="none" w="med" len="med"/>
            <a:tailEnd type="triangle" w="med" len="med"/>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26627"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16</a:t>
            </a:fld>
            <a:endParaRPr lang="zh-CN" altLang="zh-CN" sz="1400" dirty="0"/>
          </a:p>
        </p:txBody>
      </p:sp>
      <p:sp>
        <p:nvSpPr>
          <p:cNvPr id="26628" name="Rectangle 2"/>
          <p:cNvSpPr>
            <a:spLocks noGrp="1"/>
          </p:cNvSpPr>
          <p:nvPr>
            <p:ph type="title"/>
          </p:nvPr>
        </p:nvSpPr>
        <p:spPr>
          <a:xfrm>
            <a:off x="685800" y="1133475"/>
            <a:ext cx="2949575" cy="423863"/>
          </a:xfrm>
        </p:spPr>
        <p:txBody>
          <a:bodyPr vert="horz" wrap="square" lIns="91440" tIns="45720" rIns="91440" bIns="45720" anchor="ctr" anchorCtr="0"/>
          <a:lstStyle/>
          <a:p>
            <a:pPr eaLnBrk="1" hangingPunct="1"/>
            <a:r>
              <a:rPr lang="zh-CN" altLang="zh-CN" sz="2000" dirty="0"/>
              <a:t>系统调用展开执行示例</a:t>
            </a:r>
          </a:p>
        </p:txBody>
      </p:sp>
      <p:sp>
        <p:nvSpPr>
          <p:cNvPr id="26629" name="Text Box 3"/>
          <p:cNvSpPr txBox="1"/>
          <p:nvPr/>
        </p:nvSpPr>
        <p:spPr>
          <a:xfrm>
            <a:off x="1536700" y="1795463"/>
            <a:ext cx="1158875" cy="481012"/>
          </a:xfrm>
          <a:prstGeom prst="rect">
            <a:avLst/>
          </a:prstGeom>
          <a:solidFill>
            <a:srgbClr val="CCFF66"/>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600" b="1" dirty="0"/>
              <a:t>应用程序</a:t>
            </a:r>
          </a:p>
        </p:txBody>
      </p:sp>
      <p:sp>
        <p:nvSpPr>
          <p:cNvPr id="26630" name="Text Box 4"/>
          <p:cNvSpPr txBox="1"/>
          <p:nvPr/>
        </p:nvSpPr>
        <p:spPr>
          <a:xfrm>
            <a:off x="1371600" y="2416175"/>
            <a:ext cx="1323975" cy="2076450"/>
          </a:xfrm>
          <a:prstGeom prst="rect">
            <a:avLst/>
          </a:prstGeom>
          <a:solidFill>
            <a:srgbClr val="CCFF66"/>
          </a:solid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1600" b="1" dirty="0"/>
              <a:t>int main( ) {</a:t>
            </a:r>
          </a:p>
          <a:p>
            <a:pPr marL="0" lvl="0" indent="0" eaLnBrk="1" hangingPunct="1">
              <a:spcBef>
                <a:spcPct val="0"/>
              </a:spcBef>
              <a:buNone/>
            </a:pPr>
            <a:r>
              <a:rPr lang="zh-CN" altLang="zh-CN" sz="1600" b="1" dirty="0"/>
              <a:t>…</a:t>
            </a:r>
          </a:p>
          <a:p>
            <a:pPr marL="0" lvl="0" indent="0" eaLnBrk="1" hangingPunct="1">
              <a:spcBef>
                <a:spcPct val="0"/>
              </a:spcBef>
              <a:buNone/>
            </a:pPr>
            <a:r>
              <a:rPr lang="zh-CN" altLang="zh-CN" sz="1600" b="1" dirty="0"/>
              <a:t>scanf( …);</a:t>
            </a:r>
          </a:p>
          <a:p>
            <a:pPr marL="0" lvl="0" indent="0" eaLnBrk="1" hangingPunct="1">
              <a:spcBef>
                <a:spcPct val="0"/>
              </a:spcBef>
              <a:buNone/>
            </a:pPr>
            <a:r>
              <a:rPr lang="zh-CN" altLang="zh-CN" sz="1600" b="1" dirty="0"/>
              <a:t>…</a:t>
            </a:r>
          </a:p>
          <a:p>
            <a:pPr marL="0" lvl="0" indent="0" eaLnBrk="1" hangingPunct="1">
              <a:spcBef>
                <a:spcPct val="0"/>
              </a:spcBef>
              <a:buNone/>
            </a:pPr>
            <a:r>
              <a:rPr lang="zh-CN" altLang="zh-CN" sz="1600" b="1" dirty="0"/>
              <a:t>}</a:t>
            </a:r>
          </a:p>
        </p:txBody>
      </p:sp>
      <p:sp>
        <p:nvSpPr>
          <p:cNvPr id="26631" name="Text Box 5"/>
          <p:cNvSpPr txBox="1"/>
          <p:nvPr/>
        </p:nvSpPr>
        <p:spPr>
          <a:xfrm>
            <a:off x="2843213" y="1773238"/>
            <a:ext cx="1581150" cy="431800"/>
          </a:xfrm>
          <a:prstGeom prst="rect">
            <a:avLst/>
          </a:prstGeom>
          <a:solidFill>
            <a:srgbClr val="CCFF66"/>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600" b="1" dirty="0"/>
              <a:t>C</a:t>
            </a:r>
            <a:r>
              <a:rPr lang="zh-CN" altLang="en-US" sz="1600" b="1" dirty="0"/>
              <a:t>语言</a:t>
            </a:r>
            <a:r>
              <a:rPr lang="zh-CN" altLang="zh-CN" sz="1600" b="1" dirty="0"/>
              <a:t>库展开</a:t>
            </a:r>
          </a:p>
        </p:txBody>
      </p:sp>
      <p:sp>
        <p:nvSpPr>
          <p:cNvPr id="26632" name="Text Box 6"/>
          <p:cNvSpPr txBox="1"/>
          <p:nvPr/>
        </p:nvSpPr>
        <p:spPr>
          <a:xfrm>
            <a:off x="3027363" y="2393950"/>
            <a:ext cx="1257300" cy="2074863"/>
          </a:xfrm>
          <a:prstGeom prst="rect">
            <a:avLst/>
          </a:prstGeom>
          <a:solidFill>
            <a:srgbClr val="CCFF66"/>
          </a:solid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1600" b="1" dirty="0"/>
              <a:t>int read {</a:t>
            </a:r>
          </a:p>
          <a:p>
            <a:pPr marL="0" lvl="0" indent="0" eaLnBrk="1" hangingPunct="1">
              <a:spcBef>
                <a:spcPct val="0"/>
              </a:spcBef>
              <a:buNone/>
            </a:pPr>
            <a:r>
              <a:rPr lang="zh-CN" altLang="zh-CN" sz="1600" b="1" dirty="0"/>
              <a:t>…</a:t>
            </a:r>
          </a:p>
          <a:p>
            <a:pPr marL="0" lvl="0" indent="0" eaLnBrk="1" hangingPunct="1">
              <a:spcBef>
                <a:spcPct val="0"/>
              </a:spcBef>
              <a:buNone/>
            </a:pPr>
            <a:r>
              <a:rPr lang="zh-CN" altLang="zh-CN" sz="1600" b="1" dirty="0">
                <a:solidFill>
                  <a:srgbClr val="FF0000"/>
                </a:solidFill>
              </a:rPr>
              <a:t>move eax, 3</a:t>
            </a:r>
          </a:p>
          <a:p>
            <a:pPr marL="0" lvl="0" indent="0" eaLnBrk="1" hangingPunct="1">
              <a:spcBef>
                <a:spcPct val="0"/>
              </a:spcBef>
              <a:buNone/>
            </a:pPr>
            <a:r>
              <a:rPr lang="zh-CN" altLang="zh-CN" sz="1600" b="1" dirty="0"/>
              <a:t>int 0x80;</a:t>
            </a:r>
          </a:p>
          <a:p>
            <a:pPr marL="0" lvl="0" indent="0" eaLnBrk="1" hangingPunct="1">
              <a:spcBef>
                <a:spcPct val="0"/>
              </a:spcBef>
              <a:buNone/>
            </a:pPr>
            <a:r>
              <a:rPr lang="zh-CN" altLang="zh-CN" sz="1600" b="1" dirty="0"/>
              <a:t>…</a:t>
            </a:r>
          </a:p>
          <a:p>
            <a:pPr marL="0" lvl="0" indent="0" eaLnBrk="1" hangingPunct="1">
              <a:spcBef>
                <a:spcPct val="0"/>
              </a:spcBef>
              <a:buNone/>
            </a:pPr>
            <a:r>
              <a:rPr lang="zh-CN" altLang="zh-CN" sz="1600" b="1" dirty="0"/>
              <a:t>}</a:t>
            </a:r>
          </a:p>
        </p:txBody>
      </p:sp>
      <p:sp>
        <p:nvSpPr>
          <p:cNvPr id="26633" name="Text Box 7"/>
          <p:cNvSpPr txBox="1"/>
          <p:nvPr/>
        </p:nvSpPr>
        <p:spPr>
          <a:xfrm>
            <a:off x="4716463" y="1795463"/>
            <a:ext cx="1511300" cy="407987"/>
          </a:xfrm>
          <a:prstGeom prst="rect">
            <a:avLst/>
          </a:prstGeom>
          <a:solidFill>
            <a:srgbClr val="CCFF66"/>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600" b="1" dirty="0"/>
              <a:t>中断处理</a:t>
            </a:r>
            <a:r>
              <a:rPr lang="zh-CN" altLang="en-US" sz="1600" b="1" dirty="0"/>
              <a:t>程序</a:t>
            </a:r>
            <a:endParaRPr lang="zh-CN" altLang="zh-CN" sz="1600" b="1" dirty="0"/>
          </a:p>
        </p:txBody>
      </p:sp>
      <p:sp>
        <p:nvSpPr>
          <p:cNvPr id="26634" name="Text Box 8"/>
          <p:cNvSpPr txBox="1"/>
          <p:nvPr/>
        </p:nvSpPr>
        <p:spPr>
          <a:xfrm>
            <a:off x="4516438" y="2416175"/>
            <a:ext cx="1987550" cy="2906713"/>
          </a:xfrm>
          <a:prstGeom prst="rect">
            <a:avLst/>
          </a:prstGeom>
          <a:solidFill>
            <a:srgbClr val="CCFF66"/>
          </a:solid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1600" b="1" dirty="0"/>
              <a:t>entry (system_call){</a:t>
            </a:r>
          </a:p>
          <a:p>
            <a:pPr marL="0" lvl="0" indent="0" eaLnBrk="1" hangingPunct="1">
              <a:spcBef>
                <a:spcPct val="0"/>
              </a:spcBef>
              <a:buNone/>
            </a:pPr>
            <a:r>
              <a:rPr lang="zh-CN" altLang="zh-CN" sz="1600" b="1" dirty="0"/>
              <a:t>save all</a:t>
            </a:r>
          </a:p>
          <a:p>
            <a:pPr marL="0" lvl="0" indent="0" eaLnBrk="1" hangingPunct="1">
              <a:spcBef>
                <a:spcPct val="0"/>
              </a:spcBef>
              <a:buNone/>
            </a:pPr>
            <a:r>
              <a:rPr lang="zh-CN" altLang="zh-CN" sz="1600" b="1" dirty="0"/>
              <a:t>…</a:t>
            </a:r>
          </a:p>
          <a:p>
            <a:pPr marL="0" lvl="0" indent="0" eaLnBrk="1" hangingPunct="1">
              <a:spcBef>
                <a:spcPct val="0"/>
              </a:spcBef>
              <a:buNone/>
            </a:pPr>
            <a:endParaRPr lang="zh-CN" altLang="zh-CN" sz="1600" b="1" dirty="0"/>
          </a:p>
          <a:p>
            <a:pPr marL="0" lvl="0" indent="0" eaLnBrk="1" hangingPunct="1">
              <a:spcBef>
                <a:spcPct val="0"/>
              </a:spcBef>
              <a:buNone/>
            </a:pPr>
            <a:r>
              <a:rPr lang="zh-CN" altLang="zh-CN" sz="1600" b="1" dirty="0"/>
              <a:t>call sys_read3</a:t>
            </a:r>
          </a:p>
          <a:p>
            <a:pPr marL="0" lvl="0" indent="0" eaLnBrk="1" hangingPunct="1">
              <a:spcBef>
                <a:spcPct val="0"/>
              </a:spcBef>
              <a:buNone/>
            </a:pPr>
            <a:endParaRPr lang="zh-CN" altLang="zh-CN" sz="1600" b="1" dirty="0"/>
          </a:p>
          <a:p>
            <a:pPr marL="0" lvl="0" indent="0" eaLnBrk="1" hangingPunct="1">
              <a:spcBef>
                <a:spcPct val="0"/>
              </a:spcBef>
              <a:buNone/>
            </a:pPr>
            <a:r>
              <a:rPr lang="zh-CN" altLang="zh-CN" sz="1600" b="1" dirty="0"/>
              <a:t>…</a:t>
            </a:r>
          </a:p>
          <a:p>
            <a:pPr marL="0" lvl="0" indent="0" eaLnBrk="1" hangingPunct="1">
              <a:spcBef>
                <a:spcPct val="0"/>
              </a:spcBef>
              <a:buNone/>
            </a:pPr>
            <a:endParaRPr lang="zh-CN" altLang="zh-CN" sz="1600" b="1" dirty="0"/>
          </a:p>
          <a:p>
            <a:pPr marL="0" lvl="0" indent="0" eaLnBrk="1" hangingPunct="1">
              <a:spcBef>
                <a:spcPct val="0"/>
              </a:spcBef>
              <a:buNone/>
            </a:pPr>
            <a:r>
              <a:rPr lang="zh-CN" altLang="zh-CN" sz="1600" b="1" dirty="0"/>
              <a:t>restore all;</a:t>
            </a:r>
          </a:p>
          <a:p>
            <a:pPr marL="0" lvl="0" indent="0" eaLnBrk="1" hangingPunct="1">
              <a:spcBef>
                <a:spcPct val="0"/>
              </a:spcBef>
              <a:buNone/>
            </a:pPr>
            <a:endParaRPr lang="zh-CN" altLang="zh-CN" sz="1600" b="1" dirty="0"/>
          </a:p>
          <a:p>
            <a:pPr marL="0" lvl="0" indent="0" eaLnBrk="1" hangingPunct="1">
              <a:spcBef>
                <a:spcPct val="0"/>
              </a:spcBef>
              <a:buNone/>
            </a:pPr>
            <a:r>
              <a:rPr lang="zh-CN" altLang="zh-CN" sz="1600" b="1" dirty="0"/>
              <a:t>}</a:t>
            </a:r>
          </a:p>
        </p:txBody>
      </p:sp>
      <p:sp>
        <p:nvSpPr>
          <p:cNvPr id="26635" name="Text Box 9"/>
          <p:cNvSpPr txBox="1"/>
          <p:nvPr/>
        </p:nvSpPr>
        <p:spPr>
          <a:xfrm>
            <a:off x="7019925" y="1795463"/>
            <a:ext cx="1081088" cy="407987"/>
          </a:xfrm>
          <a:prstGeom prst="rect">
            <a:avLst/>
          </a:prstGeom>
          <a:solidFill>
            <a:srgbClr val="CCFF66"/>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600" b="1" dirty="0"/>
              <a:t>内核函数</a:t>
            </a:r>
          </a:p>
        </p:txBody>
      </p:sp>
      <p:sp>
        <p:nvSpPr>
          <p:cNvPr id="26636" name="Text Box 10"/>
          <p:cNvSpPr txBox="1"/>
          <p:nvPr/>
        </p:nvSpPr>
        <p:spPr>
          <a:xfrm>
            <a:off x="6834188" y="2416175"/>
            <a:ext cx="1482725" cy="2076450"/>
          </a:xfrm>
          <a:prstGeom prst="rect">
            <a:avLst/>
          </a:prstGeom>
          <a:solidFill>
            <a:srgbClr val="CCFF66"/>
          </a:solid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1600" b="1" dirty="0"/>
              <a:t>sys_read3( ) {</a:t>
            </a:r>
          </a:p>
          <a:p>
            <a:pPr marL="0" lvl="0" indent="0" eaLnBrk="1" hangingPunct="1">
              <a:spcBef>
                <a:spcPct val="0"/>
              </a:spcBef>
              <a:buNone/>
            </a:pPr>
            <a:r>
              <a:rPr lang="zh-CN" altLang="zh-CN" sz="1600" b="1" dirty="0"/>
              <a:t>…</a:t>
            </a:r>
          </a:p>
          <a:p>
            <a:pPr marL="0" lvl="0" indent="0" eaLnBrk="1" hangingPunct="1">
              <a:spcBef>
                <a:spcPct val="0"/>
              </a:spcBef>
              <a:buNone/>
            </a:pPr>
            <a:r>
              <a:rPr lang="zh-CN" altLang="zh-CN" sz="1600" b="1" dirty="0"/>
              <a:t>ret </a:t>
            </a:r>
          </a:p>
          <a:p>
            <a:pPr marL="0" lvl="0" indent="0" eaLnBrk="1" hangingPunct="1">
              <a:spcBef>
                <a:spcPct val="0"/>
              </a:spcBef>
              <a:buNone/>
            </a:pPr>
            <a:r>
              <a:rPr lang="zh-CN" altLang="zh-CN" sz="1600" b="1" dirty="0"/>
              <a:t>}</a:t>
            </a:r>
          </a:p>
        </p:txBody>
      </p:sp>
      <p:sp>
        <p:nvSpPr>
          <p:cNvPr id="26637" name="Line 11"/>
          <p:cNvSpPr/>
          <p:nvPr/>
        </p:nvSpPr>
        <p:spPr>
          <a:xfrm flipV="1">
            <a:off x="2339975" y="2625725"/>
            <a:ext cx="687388" cy="442913"/>
          </a:xfrm>
          <a:prstGeom prst="line">
            <a:avLst/>
          </a:prstGeom>
          <a:ln w="9525" cap="flat" cmpd="sng">
            <a:solidFill>
              <a:srgbClr val="000000"/>
            </a:solidFill>
            <a:prstDash val="solid"/>
            <a:headEnd type="none" w="med" len="med"/>
            <a:tailEnd type="triangle" w="med" len="med"/>
          </a:ln>
        </p:spPr>
      </p:sp>
      <p:sp>
        <p:nvSpPr>
          <p:cNvPr id="26638" name="Line 12"/>
          <p:cNvSpPr/>
          <p:nvPr/>
        </p:nvSpPr>
        <p:spPr>
          <a:xfrm flipV="1">
            <a:off x="3924300" y="2625725"/>
            <a:ext cx="592138" cy="658813"/>
          </a:xfrm>
          <a:prstGeom prst="line">
            <a:avLst/>
          </a:prstGeom>
          <a:ln w="9525" cap="flat" cmpd="sng">
            <a:solidFill>
              <a:srgbClr val="000000"/>
            </a:solidFill>
            <a:prstDash val="solid"/>
            <a:headEnd type="none" w="med" len="med"/>
            <a:tailEnd type="triangle" w="med" len="med"/>
          </a:ln>
        </p:spPr>
      </p:sp>
      <p:sp>
        <p:nvSpPr>
          <p:cNvPr id="26639" name="Line 13"/>
          <p:cNvSpPr/>
          <p:nvPr/>
        </p:nvSpPr>
        <p:spPr>
          <a:xfrm flipV="1">
            <a:off x="5867400" y="2636838"/>
            <a:ext cx="1009650" cy="863600"/>
          </a:xfrm>
          <a:prstGeom prst="line">
            <a:avLst/>
          </a:prstGeom>
          <a:ln w="9525" cap="flat" cmpd="sng">
            <a:solidFill>
              <a:srgbClr val="000000"/>
            </a:solidFill>
            <a:prstDash val="solid"/>
            <a:headEnd type="none" w="med" len="med"/>
            <a:tailEnd type="triangle" w="med" len="med"/>
          </a:ln>
        </p:spPr>
      </p:sp>
      <p:sp>
        <p:nvSpPr>
          <p:cNvPr id="26640" name="Line 14"/>
          <p:cNvSpPr/>
          <p:nvPr/>
        </p:nvSpPr>
        <p:spPr>
          <a:xfrm flipH="1">
            <a:off x="5219700" y="3357563"/>
            <a:ext cx="1584325" cy="430212"/>
          </a:xfrm>
          <a:prstGeom prst="line">
            <a:avLst/>
          </a:prstGeom>
          <a:ln w="9525" cap="flat" cmpd="sng">
            <a:solidFill>
              <a:srgbClr val="000000"/>
            </a:solidFill>
            <a:prstDash val="solid"/>
            <a:headEnd type="none" w="med" len="med"/>
            <a:tailEnd type="triangle" w="med" len="med"/>
          </a:ln>
        </p:spPr>
      </p:sp>
      <p:sp>
        <p:nvSpPr>
          <p:cNvPr id="26641" name="Line 15"/>
          <p:cNvSpPr/>
          <p:nvPr/>
        </p:nvSpPr>
        <p:spPr>
          <a:xfrm flipH="1" flipV="1">
            <a:off x="1979613" y="3284538"/>
            <a:ext cx="1047750" cy="1001712"/>
          </a:xfrm>
          <a:prstGeom prst="line">
            <a:avLst/>
          </a:prstGeom>
          <a:ln w="9525" cap="flat" cmpd="sng">
            <a:solidFill>
              <a:srgbClr val="000000"/>
            </a:solidFill>
            <a:prstDash val="solid"/>
            <a:headEnd type="none" w="med" len="med"/>
            <a:tailEnd type="triangle" w="med" len="med"/>
          </a:ln>
        </p:spPr>
      </p:sp>
      <p:sp>
        <p:nvSpPr>
          <p:cNvPr id="26642" name="AutoShape 16"/>
          <p:cNvSpPr/>
          <p:nvPr/>
        </p:nvSpPr>
        <p:spPr>
          <a:xfrm rot="-5400000">
            <a:off x="2528888" y="4273550"/>
            <a:ext cx="411162" cy="2663825"/>
          </a:xfrm>
          <a:prstGeom prst="leftBrace">
            <a:avLst>
              <a:gd name="adj1" fmla="val 53989"/>
              <a:gd name="adj2" fmla="val 50000"/>
            </a:avLst>
          </a:prstGeom>
          <a:noFill/>
          <a:ln w="1905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6643" name="AutoShape 17"/>
          <p:cNvSpPr/>
          <p:nvPr/>
        </p:nvSpPr>
        <p:spPr>
          <a:xfrm rot="-5400000">
            <a:off x="6346825" y="3957638"/>
            <a:ext cx="411163" cy="3240087"/>
          </a:xfrm>
          <a:prstGeom prst="leftBrace">
            <a:avLst>
              <a:gd name="adj1" fmla="val 65669"/>
              <a:gd name="adj2" fmla="val 50000"/>
            </a:avLst>
          </a:prstGeom>
          <a:noFill/>
          <a:ln w="1905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26644" name="Text Box 18"/>
          <p:cNvSpPr txBox="1"/>
          <p:nvPr/>
        </p:nvSpPr>
        <p:spPr>
          <a:xfrm>
            <a:off x="2160588" y="5783263"/>
            <a:ext cx="947737" cy="309562"/>
          </a:xfrm>
          <a:prstGeom prst="rect">
            <a:avLst/>
          </a:prstGeom>
          <a:solidFill>
            <a:srgbClr val="CCFF66"/>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600" b="1" dirty="0"/>
              <a:t>用户态</a:t>
            </a:r>
          </a:p>
        </p:txBody>
      </p:sp>
      <p:sp>
        <p:nvSpPr>
          <p:cNvPr id="26645" name="Text Box 19"/>
          <p:cNvSpPr txBox="1"/>
          <p:nvPr/>
        </p:nvSpPr>
        <p:spPr>
          <a:xfrm>
            <a:off x="6072188" y="5783263"/>
            <a:ext cx="947737" cy="309562"/>
          </a:xfrm>
          <a:prstGeom prst="rect">
            <a:avLst/>
          </a:prstGeom>
          <a:solidFill>
            <a:srgbClr val="CCFF66"/>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600" b="1" dirty="0"/>
              <a:t>核心态</a:t>
            </a:r>
          </a:p>
        </p:txBody>
      </p:sp>
      <p:sp>
        <p:nvSpPr>
          <p:cNvPr id="26646" name="Line 20"/>
          <p:cNvSpPr/>
          <p:nvPr/>
        </p:nvSpPr>
        <p:spPr>
          <a:xfrm flipH="1" flipV="1">
            <a:off x="3563938" y="3500438"/>
            <a:ext cx="936625" cy="1008062"/>
          </a:xfrm>
          <a:prstGeom prst="line">
            <a:avLst/>
          </a:prstGeom>
          <a:ln w="9525" cap="flat" cmpd="sng">
            <a:solidFill>
              <a:srgbClr val="000000"/>
            </a:solidFill>
            <a:prstDash val="solid"/>
            <a:headEnd type="none" w="med" len="med"/>
            <a:tailEnd type="triangle" w="med" len="med"/>
          </a:ln>
        </p:spPr>
      </p:sp>
      <p:pic>
        <p:nvPicPr>
          <p:cNvPr id="24" name="图片 23"/>
          <p:cNvPicPr>
            <a:picLocks noChangeAspect="1"/>
          </p:cNvPicPr>
          <p:nvPr/>
        </p:nvPicPr>
        <p:blipFill>
          <a:blip r:embed="rId3"/>
          <a:srcRect l="2446" t="6165" r="5508" b="1796"/>
          <a:stretch>
            <a:fillRect/>
          </a:stretch>
        </p:blipFill>
        <p:spPr>
          <a:xfrm>
            <a:off x="1884757" y="1844824"/>
            <a:ext cx="6221413" cy="4300537"/>
          </a:xfrm>
          <a:prstGeom prst="rect">
            <a:avLst/>
          </a:prstGeom>
          <a:noFill/>
          <a:ln w="9525">
            <a:noFill/>
          </a:ln>
        </p:spPr>
      </p:pic>
    </p:spTree>
    <p:extLst>
      <p:ext uri="{BB962C8B-B14F-4D97-AF65-F5344CB8AC3E}">
        <p14:creationId xmlns:p14="http://schemas.microsoft.com/office/powerpoint/2010/main" val="227226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28675"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17</a:t>
            </a:fld>
            <a:endParaRPr lang="zh-CN" altLang="zh-CN" sz="1400" dirty="0"/>
          </a:p>
        </p:txBody>
      </p:sp>
      <p:sp>
        <p:nvSpPr>
          <p:cNvPr id="28676" name="Rectangle 2"/>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2.3  系统调用</a:t>
            </a:r>
          </a:p>
        </p:txBody>
      </p:sp>
      <p:sp>
        <p:nvSpPr>
          <p:cNvPr id="16389" name="Rectangle 3"/>
          <p:cNvSpPr>
            <a:spLocks noGrp="1"/>
          </p:cNvSpPr>
          <p:nvPr>
            <p:ph idx="1"/>
          </p:nvPr>
        </p:nvSpPr>
        <p:spPr>
          <a:xfrm>
            <a:off x="976313" y="2276475"/>
            <a:ext cx="7772400" cy="4000500"/>
          </a:xfrm>
        </p:spPr>
        <p:txBody>
          <a:bodyPr vert="horz" wrap="square" lIns="91440" tIns="45720" rIns="91440" bIns="45720" anchor="t" anchorCtr="0"/>
          <a:lstStyle/>
          <a:p>
            <a:pPr eaLnBrk="1" hangingPunct="1">
              <a:lnSpc>
                <a:spcPct val="110000"/>
              </a:lnSpc>
              <a:buClr>
                <a:srgbClr val="CC0000"/>
              </a:buClr>
              <a:buSzPct val="80000"/>
              <a:buFont typeface="Wingdings" panose="05000000000000000000" pitchFamily="2" charset="2"/>
              <a:buChar char="l"/>
            </a:pPr>
            <a:r>
              <a:rPr lang="zh-CN" altLang="zh-CN" sz="2000" b="1" dirty="0"/>
              <a:t>系统调用号： </a:t>
            </a:r>
            <a:r>
              <a:rPr lang="zh-CN" altLang="zh-CN" sz="2000" b="1" dirty="0">
                <a:solidFill>
                  <a:srgbClr val="000099"/>
                </a:solidFill>
              </a:rPr>
              <a:t>用</a:t>
            </a:r>
            <a:r>
              <a:rPr lang="zh-CN" altLang="zh-CN" sz="2000" b="1" dirty="0">
                <a:solidFill>
                  <a:srgbClr val="000099"/>
                </a:solidFill>
                <a:highlight>
                  <a:srgbClr val="FFFF00"/>
                </a:highlight>
              </a:rPr>
              <a:t>寄存器eax</a:t>
            </a:r>
            <a:r>
              <a:rPr lang="zh-CN" altLang="zh-CN" sz="2000" b="1" dirty="0">
                <a:solidFill>
                  <a:srgbClr val="000099"/>
                </a:solidFill>
              </a:rPr>
              <a:t>内容指定</a:t>
            </a:r>
          </a:p>
          <a:p>
            <a:pPr eaLnBrk="1" hangingPunct="1">
              <a:lnSpc>
                <a:spcPct val="110000"/>
              </a:lnSpc>
              <a:buClr>
                <a:srgbClr val="CC0000"/>
              </a:buClr>
              <a:buSzPct val="80000"/>
              <a:buFont typeface="Wingdings" panose="05000000000000000000" pitchFamily="2" charset="2"/>
              <a:buChar char="l"/>
            </a:pPr>
            <a:r>
              <a:rPr lang="zh-CN" altLang="zh-CN" sz="2000" b="1" dirty="0"/>
              <a:t>最多直接传递</a:t>
            </a:r>
            <a:r>
              <a:rPr lang="en-US" altLang="zh-CN" sz="2000" b="1" dirty="0"/>
              <a:t>6</a:t>
            </a:r>
            <a:r>
              <a:rPr lang="zh-CN" altLang="zh-CN" sz="2000" b="1" dirty="0"/>
              <a:t>个参数：</a:t>
            </a:r>
            <a:r>
              <a:rPr lang="zh-CN" altLang="zh-CN" sz="2000" b="1" dirty="0">
                <a:solidFill>
                  <a:srgbClr val="000099"/>
                </a:solidFill>
              </a:rPr>
              <a:t>用寄存器ebx，ecx，edx</a:t>
            </a:r>
            <a:r>
              <a:rPr lang="en-US" altLang="zh-CN" sz="2000" b="1" dirty="0">
                <a:solidFill>
                  <a:srgbClr val="000099"/>
                </a:solidFill>
              </a:rPr>
              <a:t>.</a:t>
            </a:r>
            <a:r>
              <a:rPr lang="zh-CN" altLang="en-US" sz="2000" b="1" dirty="0">
                <a:solidFill>
                  <a:srgbClr val="000099"/>
                </a:solidFill>
              </a:rPr>
              <a:t>。。</a:t>
            </a:r>
            <a:endParaRPr lang="zh-CN" altLang="zh-CN" sz="2000" b="1" dirty="0">
              <a:solidFill>
                <a:srgbClr val="000099"/>
              </a:solidFill>
            </a:endParaRPr>
          </a:p>
          <a:p>
            <a:pPr eaLnBrk="1" hangingPunct="1">
              <a:lnSpc>
                <a:spcPct val="110000"/>
              </a:lnSpc>
              <a:buClr>
                <a:srgbClr val="CC0000"/>
              </a:buClr>
              <a:buSzPct val="80000"/>
              <a:buFont typeface="Wingdings" panose="05000000000000000000" pitchFamily="2" charset="2"/>
              <a:buChar char="l"/>
            </a:pPr>
            <a:r>
              <a:rPr lang="zh-CN" altLang="zh-CN" sz="2000" b="1" dirty="0"/>
              <a:t>有</a:t>
            </a:r>
            <a:r>
              <a:rPr lang="zh-CN" altLang="en-US" sz="2000" b="1" dirty="0"/>
              <a:t>几</a:t>
            </a:r>
            <a:r>
              <a:rPr lang="zh-CN" altLang="zh-CN" sz="2000" b="1" dirty="0"/>
              <a:t>种传递参数的方式：</a:t>
            </a:r>
          </a:p>
          <a:p>
            <a:pPr lvl="1" eaLnBrk="1" hangingPunct="1">
              <a:lnSpc>
                <a:spcPct val="110000"/>
              </a:lnSpc>
              <a:buClr>
                <a:srgbClr val="CC0000"/>
              </a:buClr>
              <a:buSzPct val="80000"/>
              <a:buFont typeface="Wingdings" panose="05000000000000000000" pitchFamily="2" charset="2"/>
              <a:buNone/>
            </a:pPr>
            <a:r>
              <a:rPr lang="zh-CN" altLang="zh-CN" sz="1800" b="1" dirty="0">
                <a:solidFill>
                  <a:srgbClr val="000099"/>
                </a:solidFill>
              </a:rPr>
              <a:t>（1）直接用寄存器</a:t>
            </a:r>
            <a:r>
              <a:rPr lang="zh-CN" altLang="en-US" sz="1800" b="1" dirty="0">
                <a:solidFill>
                  <a:srgbClr val="000099"/>
                </a:solidFill>
              </a:rPr>
              <a:t>。</a:t>
            </a:r>
            <a:r>
              <a:rPr lang="en-US" altLang="zh-CN" sz="1800" b="1" dirty="0">
                <a:solidFill>
                  <a:srgbClr val="000099"/>
                </a:solidFill>
              </a:rPr>
              <a:t>x86_32</a:t>
            </a:r>
            <a:r>
              <a:rPr lang="zh-CN" altLang="en-US" sz="1800" b="1" dirty="0">
                <a:solidFill>
                  <a:srgbClr val="000099"/>
                </a:solidFill>
              </a:rPr>
              <a:t>位，参数则必须按顺序放到寄存器 </a:t>
            </a:r>
            <a:r>
              <a:rPr lang="en-US" altLang="zh-CN" sz="1800" b="1" dirty="0">
                <a:solidFill>
                  <a:srgbClr val="000099"/>
                </a:solidFill>
              </a:rPr>
              <a:t>ebx</a:t>
            </a:r>
            <a:r>
              <a:rPr lang="zh-CN" altLang="en-US" sz="1800" b="1" dirty="0">
                <a:solidFill>
                  <a:srgbClr val="000099"/>
                </a:solidFill>
              </a:rPr>
              <a:t>，</a:t>
            </a:r>
            <a:r>
              <a:rPr lang="en-US" altLang="zh-CN" sz="1800" b="1" dirty="0">
                <a:solidFill>
                  <a:srgbClr val="000099"/>
                </a:solidFill>
              </a:rPr>
              <a:t>ecx</a:t>
            </a:r>
            <a:r>
              <a:rPr lang="zh-CN" altLang="en-US" sz="1800" b="1" dirty="0">
                <a:solidFill>
                  <a:srgbClr val="000099"/>
                </a:solidFill>
              </a:rPr>
              <a:t>，</a:t>
            </a:r>
            <a:r>
              <a:rPr lang="en-US" altLang="zh-CN" sz="1800" b="1" dirty="0">
                <a:solidFill>
                  <a:srgbClr val="000099"/>
                </a:solidFill>
              </a:rPr>
              <a:t>edx</a:t>
            </a:r>
            <a:r>
              <a:rPr lang="zh-CN" altLang="en-US" sz="1800" b="1" dirty="0">
                <a:solidFill>
                  <a:srgbClr val="000099"/>
                </a:solidFill>
              </a:rPr>
              <a:t>，</a:t>
            </a:r>
            <a:r>
              <a:rPr lang="en-US" altLang="zh-CN" sz="1800" b="1" dirty="0">
                <a:solidFill>
                  <a:srgbClr val="000099"/>
                </a:solidFill>
              </a:rPr>
              <a:t>esi</a:t>
            </a:r>
            <a:r>
              <a:rPr lang="zh-CN" altLang="en-US" sz="1800" b="1" dirty="0">
                <a:solidFill>
                  <a:srgbClr val="000099"/>
                </a:solidFill>
              </a:rPr>
              <a:t>，</a:t>
            </a:r>
            <a:r>
              <a:rPr lang="en-US" altLang="zh-CN" sz="1800" b="1" dirty="0">
                <a:solidFill>
                  <a:srgbClr val="000099"/>
                </a:solidFill>
              </a:rPr>
              <a:t>edi </a:t>
            </a:r>
            <a:r>
              <a:rPr lang="zh-CN" altLang="en-US" sz="1800" b="1" dirty="0">
                <a:solidFill>
                  <a:srgbClr val="000099"/>
                </a:solidFill>
              </a:rPr>
              <a:t>，</a:t>
            </a:r>
            <a:r>
              <a:rPr lang="en-US" altLang="zh-CN" sz="1800" b="1" dirty="0">
                <a:solidFill>
                  <a:srgbClr val="000099"/>
                </a:solidFill>
              </a:rPr>
              <a:t>ebp</a:t>
            </a:r>
            <a:r>
              <a:rPr lang="zh-CN" altLang="en-US" sz="1800" b="1" dirty="0">
                <a:solidFill>
                  <a:srgbClr val="000099"/>
                </a:solidFill>
              </a:rPr>
              <a:t>中。 </a:t>
            </a:r>
            <a:r>
              <a:rPr lang="en-US" altLang="zh-CN" sz="1800" b="1" dirty="0">
                <a:solidFill>
                  <a:srgbClr val="000099"/>
                </a:solidFill>
              </a:rPr>
              <a:t>intel</a:t>
            </a:r>
            <a:r>
              <a:rPr lang="zh-CN" altLang="en-US" sz="1800" b="1" dirty="0">
                <a:solidFill>
                  <a:srgbClr val="000099"/>
                </a:solidFill>
              </a:rPr>
              <a:t>体系的系统调用限制最多六个参数。</a:t>
            </a:r>
            <a:endParaRPr lang="en-US" altLang="zh-CN" sz="1800" b="1" dirty="0">
              <a:solidFill>
                <a:srgbClr val="000099"/>
              </a:solidFill>
            </a:endParaRPr>
          </a:p>
          <a:p>
            <a:pPr lvl="1" eaLnBrk="1" hangingPunct="1">
              <a:lnSpc>
                <a:spcPct val="110000"/>
              </a:lnSpc>
              <a:buClr>
                <a:srgbClr val="CC0000"/>
              </a:buClr>
              <a:buSzPct val="80000"/>
              <a:buFont typeface="Wingdings" panose="05000000000000000000" pitchFamily="2" charset="2"/>
              <a:buNone/>
            </a:pPr>
            <a:r>
              <a:rPr lang="zh-CN" altLang="zh-CN" sz="1800" b="1" dirty="0">
                <a:solidFill>
                  <a:srgbClr val="000099"/>
                </a:solidFill>
              </a:rPr>
              <a:t>（2）指定内存块</a:t>
            </a:r>
            <a:r>
              <a:rPr lang="zh-CN" altLang="en-US" sz="1800" b="1" dirty="0">
                <a:solidFill>
                  <a:srgbClr val="000099"/>
                </a:solidFill>
              </a:rPr>
              <a:t>。</a:t>
            </a:r>
            <a:r>
              <a:rPr lang="en-US" altLang="zh-CN" sz="1800" b="1" dirty="0">
                <a:solidFill>
                  <a:srgbClr val="000099"/>
                </a:solidFill>
              </a:rPr>
              <a:t> x86_32</a:t>
            </a:r>
            <a:r>
              <a:rPr lang="zh-CN" altLang="en-US" sz="1800" b="1" dirty="0">
                <a:solidFill>
                  <a:srgbClr val="000099"/>
                </a:solidFill>
              </a:rPr>
              <a:t>位，当系统调用参数大于</a:t>
            </a:r>
            <a:r>
              <a:rPr lang="en-US" altLang="zh-CN" sz="1800" b="1" dirty="0">
                <a:solidFill>
                  <a:srgbClr val="000099"/>
                </a:solidFill>
              </a:rPr>
              <a:t>6</a:t>
            </a:r>
            <a:r>
              <a:rPr lang="zh-CN" altLang="en-US" sz="1800" b="1" dirty="0">
                <a:solidFill>
                  <a:srgbClr val="000099"/>
                </a:solidFill>
              </a:rPr>
              <a:t>个时，全部参数可以依次放在一块连续的内存区域里，同时寄存器 </a:t>
            </a:r>
            <a:r>
              <a:rPr lang="en-US" altLang="zh-CN" sz="1800" b="1" dirty="0">
                <a:solidFill>
                  <a:srgbClr val="000099"/>
                </a:solidFill>
              </a:rPr>
              <a:t>ebx </a:t>
            </a:r>
            <a:r>
              <a:rPr lang="zh-CN" altLang="en-US" sz="1800" b="1" dirty="0">
                <a:solidFill>
                  <a:srgbClr val="000099"/>
                </a:solidFill>
              </a:rPr>
              <a:t>中保存指向该内存区域的指针</a:t>
            </a:r>
            <a:endParaRPr lang="en-US" altLang="zh-CN" sz="1800" b="1" dirty="0">
              <a:solidFill>
                <a:srgbClr val="000099"/>
              </a:solidFill>
            </a:endParaRPr>
          </a:p>
          <a:p>
            <a:pPr lvl="1" eaLnBrk="1" hangingPunct="1">
              <a:lnSpc>
                <a:spcPct val="110000"/>
              </a:lnSpc>
              <a:buClr>
                <a:srgbClr val="CC0000"/>
              </a:buClr>
              <a:buSzPct val="80000"/>
              <a:buFont typeface="Wingdings" panose="05000000000000000000" pitchFamily="2" charset="2"/>
              <a:buNone/>
            </a:pPr>
            <a:r>
              <a:rPr lang="zh-CN" altLang="zh-CN" sz="1800" b="1" dirty="0">
                <a:solidFill>
                  <a:srgbClr val="000099"/>
                </a:solidFill>
              </a:rPr>
              <a:t>（3）</a:t>
            </a:r>
            <a:r>
              <a:rPr lang="zh-CN" altLang="en-US" sz="1800" b="1" dirty="0">
                <a:solidFill>
                  <a:srgbClr val="000099"/>
                </a:solidFill>
              </a:rPr>
              <a:t>也可以考虑</a:t>
            </a:r>
            <a:r>
              <a:rPr lang="zh-CN" altLang="zh-CN" sz="1800" b="1" dirty="0">
                <a:solidFill>
                  <a:srgbClr val="000099"/>
                </a:solidFill>
              </a:rPr>
              <a:t>用</a:t>
            </a:r>
            <a:r>
              <a:rPr lang="zh-CN" altLang="zh-CN" sz="1800" b="1" dirty="0">
                <a:solidFill>
                  <a:srgbClr val="000099"/>
                </a:solidFill>
                <a:highlight>
                  <a:srgbClr val="FFFF00"/>
                </a:highlight>
              </a:rPr>
              <a:t>系统栈，任意多个参数</a:t>
            </a:r>
            <a:r>
              <a:rPr lang="zh-CN" altLang="en-US" sz="1800" b="1" dirty="0">
                <a:solidFill>
                  <a:srgbClr val="000099"/>
                </a:solidFill>
              </a:rPr>
              <a:t>。用的较少，实现比较复杂。</a:t>
            </a:r>
            <a:endParaRPr lang="zh-CN" altLang="zh-CN" sz="1800" b="1" dirty="0">
              <a:solidFill>
                <a:srgbClr val="000099"/>
              </a:solidFill>
            </a:endParaRPr>
          </a:p>
        </p:txBody>
      </p:sp>
      <p:sp>
        <p:nvSpPr>
          <p:cNvPr id="28678" name="Rectangle 4"/>
          <p:cNvSpPr/>
          <p:nvPr/>
        </p:nvSpPr>
        <p:spPr>
          <a:xfrm>
            <a:off x="1014413" y="1644650"/>
            <a:ext cx="6264275" cy="360363"/>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000" b="1" u="sng" dirty="0">
                <a:solidFill>
                  <a:srgbClr val="CC0000"/>
                </a:solidFill>
              </a:rPr>
              <a:t>系统调用参数传递</a:t>
            </a:r>
            <a:r>
              <a:rPr lang="zh-CN" altLang="en-US" sz="2000" b="1" u="sng" dirty="0">
                <a:solidFill>
                  <a:srgbClr val="CC0000"/>
                </a:solidFill>
              </a:rPr>
              <a:t>：规则谁来制定？谁来实现规则？</a:t>
            </a:r>
            <a:endParaRPr lang="zh-CN" altLang="zh-CN" sz="2000" b="1" u="sng" dirty="0">
              <a:solidFill>
                <a:srgbClr val="CC0000"/>
              </a:solidFill>
            </a:endParaRPr>
          </a:p>
        </p:txBody>
      </p:sp>
      <p:sp>
        <p:nvSpPr>
          <p:cNvPr id="28679" name="Rectangle 5"/>
          <p:cNvSpPr/>
          <p:nvPr/>
        </p:nvSpPr>
        <p:spPr>
          <a:xfrm>
            <a:off x="1258888" y="2133600"/>
            <a:ext cx="7489825" cy="3816350"/>
          </a:xfrm>
          <a:prstGeom prst="rect">
            <a:avLst/>
          </a:prstGeom>
          <a:noFill/>
          <a:ln w="9525" cap="flat" cmpd="sng">
            <a:solidFill>
              <a:srgbClr val="C0C0C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lnSpc>
                <a:spcPct val="110000"/>
              </a:lnSpc>
              <a:buClr>
                <a:srgbClr val="CC0000"/>
              </a:buClr>
              <a:buSzPct val="80000"/>
              <a:buFont typeface="Wingdings" panose="05000000000000000000" pitchFamily="2" charset="2"/>
              <a:buNone/>
            </a:pPr>
            <a:endParaRPr lang="zh-CN" altLang="zh-CN" sz="3600" b="1" dirty="0"/>
          </a:p>
        </p:txBody>
      </p:sp>
      <p:sp>
        <p:nvSpPr>
          <p:cNvPr id="8" name="Rectangle 4"/>
          <p:cNvSpPr/>
          <p:nvPr/>
        </p:nvSpPr>
        <p:spPr>
          <a:xfrm>
            <a:off x="6588125" y="1988820"/>
            <a:ext cx="2281555" cy="360680"/>
          </a:xfrm>
          <a:prstGeom prst="rect">
            <a:avLst/>
          </a:prstGeom>
        </p:spPr>
        <p:style>
          <a:lnRef idx="2">
            <a:schemeClr val="accent1"/>
          </a:lnRef>
          <a:fillRef idx="1">
            <a:schemeClr val="lt1"/>
          </a:fillRef>
          <a:effectRef idx="0">
            <a:schemeClr val="accent1"/>
          </a:effectRef>
          <a:fontRef idx="minor">
            <a:schemeClr val="dk1"/>
          </a:fontRef>
        </p:style>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b="1" u="sng" dirty="0">
                <a:solidFill>
                  <a:srgbClr val="0099FF"/>
                </a:solidFill>
              </a:rPr>
              <a:t>答案：</a:t>
            </a:r>
            <a:r>
              <a:rPr lang="en-US" altLang="zh-CN" sz="2000" b="1" u="sng" dirty="0">
                <a:solidFill>
                  <a:srgbClr val="0099FF"/>
                </a:solidFill>
              </a:rPr>
              <a:t>OS+</a:t>
            </a:r>
            <a:r>
              <a:rPr lang="zh-CN" altLang="en-US" sz="2000" b="1" u="sng" dirty="0">
                <a:solidFill>
                  <a:srgbClr val="0099FF"/>
                </a:solidFill>
              </a:rPr>
              <a:t>编译器</a:t>
            </a:r>
            <a:endParaRPr lang="zh-CN" altLang="zh-CN" sz="2000" b="1" u="sng" dirty="0">
              <a:solidFill>
                <a:srgbClr val="0099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9">
                                            <p:txEl>
                                              <p:pRg st="0" end="0"/>
                                            </p:txEl>
                                          </p:spTgt>
                                        </p:tgtEl>
                                        <p:attrNameLst>
                                          <p:attrName>style.visibility</p:attrName>
                                        </p:attrNameLst>
                                      </p:cBhvr>
                                      <p:to>
                                        <p:strVal val="visible"/>
                                      </p:to>
                                    </p:set>
                                    <p:anim calcmode="lin" valueType="num">
                                      <p:cBhvr additive="base">
                                        <p:cTn id="13" dur="500" fill="hold"/>
                                        <p:tgtEl>
                                          <p:spTgt spid="1638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9">
                                            <p:txEl>
                                              <p:pRg st="1" end="1"/>
                                            </p:txEl>
                                          </p:spTgt>
                                        </p:tgtEl>
                                        <p:attrNameLst>
                                          <p:attrName>style.visibility</p:attrName>
                                        </p:attrNameLst>
                                      </p:cBhvr>
                                      <p:to>
                                        <p:strVal val="visible"/>
                                      </p:to>
                                    </p:set>
                                    <p:anim calcmode="lin" valueType="num">
                                      <p:cBhvr additive="base">
                                        <p:cTn id="19" dur="500" fill="hold"/>
                                        <p:tgtEl>
                                          <p:spTgt spid="1638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9">
                                            <p:txEl>
                                              <p:pRg st="2" end="2"/>
                                            </p:txEl>
                                          </p:spTgt>
                                        </p:tgtEl>
                                        <p:attrNameLst>
                                          <p:attrName>style.visibility</p:attrName>
                                        </p:attrNameLst>
                                      </p:cBhvr>
                                      <p:to>
                                        <p:strVal val="visible"/>
                                      </p:to>
                                    </p:set>
                                    <p:anim calcmode="lin" valueType="num">
                                      <p:cBhvr additive="base">
                                        <p:cTn id="25" dur="500" fill="hold"/>
                                        <p:tgtEl>
                                          <p:spTgt spid="1638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389">
                                            <p:txEl>
                                              <p:pRg st="3" end="3"/>
                                            </p:txEl>
                                          </p:spTgt>
                                        </p:tgtEl>
                                        <p:attrNameLst>
                                          <p:attrName>style.visibility</p:attrName>
                                        </p:attrNameLst>
                                      </p:cBhvr>
                                      <p:to>
                                        <p:strVal val="visible"/>
                                      </p:to>
                                    </p:set>
                                    <p:anim calcmode="lin" valueType="num">
                                      <p:cBhvr additive="base">
                                        <p:cTn id="31" dur="500" fill="hold"/>
                                        <p:tgtEl>
                                          <p:spTgt spid="1638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389">
                                            <p:txEl>
                                              <p:pRg st="4" end="4"/>
                                            </p:txEl>
                                          </p:spTgt>
                                        </p:tgtEl>
                                        <p:attrNameLst>
                                          <p:attrName>style.visibility</p:attrName>
                                        </p:attrNameLst>
                                      </p:cBhvr>
                                      <p:to>
                                        <p:strVal val="visible"/>
                                      </p:to>
                                    </p:set>
                                    <p:anim calcmode="lin" valueType="num">
                                      <p:cBhvr additive="base">
                                        <p:cTn id="37" dur="5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389">
                                            <p:txEl>
                                              <p:pRg st="5" end="5"/>
                                            </p:txEl>
                                          </p:spTgt>
                                        </p:tgtEl>
                                        <p:attrNameLst>
                                          <p:attrName>style.visibility</p:attrName>
                                        </p:attrNameLst>
                                      </p:cBhvr>
                                      <p:to>
                                        <p:strVal val="visible"/>
                                      </p:to>
                                    </p:set>
                                    <p:anim calcmode="lin" valueType="num">
                                      <p:cBhvr additive="base">
                                        <p:cTn id="43" dur="500" fill="hold"/>
                                        <p:tgtEl>
                                          <p:spTgt spid="1638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30723"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18</a:t>
            </a:fld>
            <a:endParaRPr lang="zh-CN" altLang="zh-CN" sz="1400" dirty="0"/>
          </a:p>
        </p:txBody>
      </p:sp>
      <p:sp>
        <p:nvSpPr>
          <p:cNvPr id="30724" name="Rectangle 2"/>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2.3  系统调用</a:t>
            </a:r>
          </a:p>
        </p:txBody>
      </p:sp>
      <p:sp>
        <p:nvSpPr>
          <p:cNvPr id="17413" name="Rectangle 3"/>
          <p:cNvSpPr>
            <a:spLocks noGrp="1"/>
          </p:cNvSpPr>
          <p:nvPr>
            <p:ph idx="1"/>
          </p:nvPr>
        </p:nvSpPr>
        <p:spPr>
          <a:xfrm>
            <a:off x="1331913" y="2211388"/>
            <a:ext cx="5688012" cy="3673475"/>
          </a:xfrm>
        </p:spPr>
        <p:txBody>
          <a:bodyPr vert="horz" wrap="square" lIns="91440" tIns="45720" rIns="91440" bIns="45720" anchor="t" anchorCtr="0"/>
          <a:lstStyle/>
          <a:p>
            <a:pPr eaLnBrk="1" hangingPunct="1">
              <a:lnSpc>
                <a:spcPct val="110000"/>
              </a:lnSpc>
              <a:buClr>
                <a:srgbClr val="CC0000"/>
              </a:buClr>
              <a:buSzPct val="80000"/>
              <a:buFont typeface="Wingdings" panose="05000000000000000000" pitchFamily="2" charset="2"/>
              <a:buChar char="l"/>
            </a:pPr>
            <a:r>
              <a:rPr lang="zh-CN" altLang="zh-CN" sz="1800" b="1" dirty="0"/>
              <a:t>API：Application Program Interface</a:t>
            </a:r>
          </a:p>
          <a:p>
            <a:pPr eaLnBrk="1" hangingPunct="1">
              <a:lnSpc>
                <a:spcPct val="110000"/>
              </a:lnSpc>
              <a:buClr>
                <a:srgbClr val="CC0000"/>
              </a:buClr>
              <a:buSzPct val="80000"/>
              <a:buFont typeface="Wingdings" panose="05000000000000000000" pitchFamily="2" charset="2"/>
              <a:buChar char="l"/>
            </a:pPr>
            <a:r>
              <a:rPr lang="zh-CN" altLang="en-US" sz="1800" b="1" dirty="0"/>
              <a:t>很多</a:t>
            </a:r>
            <a:r>
              <a:rPr lang="zh-CN" altLang="zh-CN" sz="1800" b="1" dirty="0"/>
              <a:t>API是对SystemCall的封装</a:t>
            </a:r>
          </a:p>
          <a:p>
            <a:pPr eaLnBrk="1" hangingPunct="1">
              <a:lnSpc>
                <a:spcPct val="110000"/>
              </a:lnSpc>
              <a:buClr>
                <a:srgbClr val="CC0000"/>
              </a:buClr>
              <a:buSzPct val="80000"/>
              <a:buFont typeface="Wingdings" panose="05000000000000000000" pitchFamily="2" charset="2"/>
              <a:buChar char="l"/>
            </a:pPr>
            <a:r>
              <a:rPr lang="zh-CN" altLang="zh-CN" sz="1800" b="1" dirty="0"/>
              <a:t>Win32 API 2000多个</a:t>
            </a:r>
          </a:p>
          <a:p>
            <a:pPr eaLnBrk="1" hangingPunct="1">
              <a:lnSpc>
                <a:spcPct val="110000"/>
              </a:lnSpc>
              <a:buClr>
                <a:srgbClr val="CC0000"/>
              </a:buClr>
              <a:buSzPct val="80000"/>
              <a:buFont typeface="Wingdings" panose="05000000000000000000" pitchFamily="2" charset="2"/>
              <a:buChar char="l"/>
            </a:pPr>
            <a:r>
              <a:rPr lang="zh-CN" altLang="zh-CN" sz="1800" b="1" dirty="0"/>
              <a:t>POSIX API 100多个</a:t>
            </a:r>
          </a:p>
          <a:p>
            <a:pPr eaLnBrk="1" hangingPunct="1">
              <a:lnSpc>
                <a:spcPct val="110000"/>
              </a:lnSpc>
              <a:buClr>
                <a:srgbClr val="CC0000"/>
              </a:buClr>
              <a:buSzPct val="80000"/>
              <a:buFont typeface="Wingdings" panose="05000000000000000000" pitchFamily="2" charset="2"/>
              <a:buChar char="l"/>
            </a:pPr>
            <a:r>
              <a:rPr lang="zh-CN" altLang="zh-CN" sz="1800" b="1" dirty="0"/>
              <a:t>Java API 10000多个</a:t>
            </a:r>
          </a:p>
          <a:p>
            <a:pPr eaLnBrk="1" hangingPunct="1">
              <a:lnSpc>
                <a:spcPct val="110000"/>
              </a:lnSpc>
              <a:buClr>
                <a:srgbClr val="CC0000"/>
              </a:buClr>
              <a:buSzPct val="80000"/>
              <a:buFont typeface="Wingdings" panose="05000000000000000000" pitchFamily="2" charset="2"/>
              <a:buChar char="l"/>
            </a:pPr>
            <a:r>
              <a:rPr lang="zh-CN" altLang="zh-CN" sz="1800" b="1" dirty="0"/>
              <a:t>Linux2.X版本有200多个系统调用</a:t>
            </a:r>
          </a:p>
          <a:p>
            <a:pPr eaLnBrk="1" hangingPunct="1">
              <a:lnSpc>
                <a:spcPct val="110000"/>
              </a:lnSpc>
              <a:buClr>
                <a:srgbClr val="CC0000"/>
              </a:buClr>
              <a:buSzPct val="80000"/>
              <a:buFont typeface="Wingdings" panose="05000000000000000000" pitchFamily="2" charset="2"/>
              <a:buChar char="l"/>
            </a:pPr>
            <a:r>
              <a:rPr lang="zh-CN" altLang="zh-CN" sz="1800" b="1" dirty="0">
                <a:solidFill>
                  <a:srgbClr val="000099"/>
                </a:solidFill>
              </a:rPr>
              <a:t>SystemCall更底层，使用需知道更多细节</a:t>
            </a:r>
          </a:p>
          <a:p>
            <a:pPr eaLnBrk="1" hangingPunct="1">
              <a:lnSpc>
                <a:spcPct val="110000"/>
              </a:lnSpc>
              <a:buClr>
                <a:srgbClr val="CC0000"/>
              </a:buClr>
              <a:buSzPct val="80000"/>
              <a:buFont typeface="Wingdings" panose="05000000000000000000" pitchFamily="2" charset="2"/>
              <a:buChar char="l"/>
            </a:pPr>
            <a:r>
              <a:rPr lang="zh-CN" altLang="zh-CN" sz="1800" b="1" dirty="0">
                <a:solidFill>
                  <a:srgbClr val="000099"/>
                </a:solidFill>
              </a:rPr>
              <a:t>API是用SystemCall封装而成，使用方便，</a:t>
            </a:r>
            <a:br>
              <a:rPr lang="zh-CN" altLang="zh-CN" sz="1800" b="1" dirty="0">
                <a:solidFill>
                  <a:srgbClr val="000099"/>
                </a:solidFill>
              </a:rPr>
            </a:br>
            <a:r>
              <a:rPr lang="zh-CN" altLang="zh-CN" sz="1800" b="1" dirty="0">
                <a:solidFill>
                  <a:srgbClr val="000099"/>
                </a:solidFill>
              </a:rPr>
              <a:t>程序可移植性好</a:t>
            </a:r>
          </a:p>
        </p:txBody>
      </p:sp>
      <p:sp>
        <p:nvSpPr>
          <p:cNvPr id="30726" name="Rectangle 4"/>
          <p:cNvSpPr/>
          <p:nvPr/>
        </p:nvSpPr>
        <p:spPr>
          <a:xfrm>
            <a:off x="1030288" y="1628775"/>
            <a:ext cx="4046537" cy="360363"/>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solidFill>
                  <a:srgbClr val="CC0000"/>
                </a:solidFill>
              </a:rPr>
              <a:t>API与SystemCall的区别与联系</a:t>
            </a:r>
            <a:r>
              <a:rPr lang="zh-CN" altLang="en-US" sz="2000" b="1" u="sng" dirty="0">
                <a:solidFill>
                  <a:srgbClr val="CC0000"/>
                </a:solidFill>
              </a:rPr>
              <a:t>？</a:t>
            </a:r>
            <a:endParaRPr lang="zh-CN" altLang="zh-CN" sz="2000" b="1" u="sng" dirty="0">
              <a:solidFill>
                <a:srgbClr val="CC0000"/>
              </a:solidFill>
            </a:endParaRPr>
          </a:p>
        </p:txBody>
      </p:sp>
      <p:sp>
        <p:nvSpPr>
          <p:cNvPr id="30727" name="Rectangle 5"/>
          <p:cNvSpPr/>
          <p:nvPr/>
        </p:nvSpPr>
        <p:spPr>
          <a:xfrm>
            <a:off x="1187450" y="2139950"/>
            <a:ext cx="6985000" cy="3816350"/>
          </a:xfrm>
          <a:prstGeom prst="rect">
            <a:avLst/>
          </a:prstGeom>
          <a:noFill/>
          <a:ln w="9525" cap="flat" cmpd="sng">
            <a:solidFill>
              <a:srgbClr val="C0C0C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lnSpc>
                <a:spcPct val="110000"/>
              </a:lnSpc>
              <a:buClr>
                <a:srgbClr val="CC0000"/>
              </a:buClr>
              <a:buSzPct val="80000"/>
              <a:buFont typeface="Wingdings" panose="05000000000000000000" pitchFamily="2" charset="2"/>
              <a:buNone/>
            </a:pPr>
            <a:endParaRPr lang="zh-CN" altLang="zh-CN" sz="3600" b="1" dirty="0"/>
          </a:p>
        </p:txBody>
      </p:sp>
      <p:pic>
        <p:nvPicPr>
          <p:cNvPr id="30728" name="Picture 9" descr="https://gimg2.baidu.com/image_search/src=http%3A%2F%2Fimg-blog.csdn.net%2F20130529154121569&amp;refer=http%3A%2F%2Fimg-blog.csdn.net&amp;app=2002&amp;size=f9999,10000&amp;q=a80&amp;n=0&amp;g=0n&amp;fmt=auto?sec=1651192214&amp;t=1746751cd7507a9ef0d629c6e8e5d066"/>
          <p:cNvPicPr>
            <a:picLocks noChangeAspect="1"/>
          </p:cNvPicPr>
          <p:nvPr/>
        </p:nvPicPr>
        <p:blipFill>
          <a:blip r:embed="rId3"/>
          <a:srcRect b="8363"/>
          <a:stretch>
            <a:fillRect/>
          </a:stretch>
        </p:blipFill>
        <p:spPr>
          <a:xfrm>
            <a:off x="5435600" y="1509713"/>
            <a:ext cx="3455988" cy="26654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ppt_x"/>
                                          </p:val>
                                        </p:tav>
                                        <p:tav tm="100000">
                                          <p:val>
                                            <p:strVal val="#ppt_x"/>
                                          </p:val>
                                        </p:tav>
                                      </p:tavLst>
                                    </p:anim>
                                    <p:anim calcmode="lin" valueType="num">
                                      <p:cBhvr additive="base">
                                        <p:cTn id="8"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32771" name="页脚占位符 4"/>
          <p:cNvSpPr txBox="1">
            <a:spLocks noGrp="1"/>
          </p:cNvSpPr>
          <p:nvPr>
            <p:ph type="ftr" sz="quarter" idx="11"/>
          </p:nvPr>
        </p:nvSpPr>
        <p:spPr/>
        <p:txBody>
          <a:bodyPr/>
          <a:lstStyle/>
          <a:p>
            <a:pPr marL="0" indent="0" algn="ctr" eaLnBrk="1" hangingPunct="1">
              <a:spcBef>
                <a:spcPct val="0"/>
              </a:spcBef>
              <a:buNone/>
            </a:pPr>
            <a:r>
              <a:rPr lang="zh-CN" altLang="zh-CN" sz="1400" dirty="0"/>
              <a:t>哈工大</a:t>
            </a:r>
            <a:r>
              <a:rPr lang="zh-CN" altLang="en-US" sz="1400" dirty="0"/>
              <a:t>计算机学院</a:t>
            </a:r>
            <a:endParaRPr lang="zh-CN" altLang="zh-CN" sz="1400" dirty="0"/>
          </a:p>
        </p:txBody>
      </p:sp>
      <p:sp>
        <p:nvSpPr>
          <p:cNvPr id="32772"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19</a:t>
            </a:fld>
            <a:endParaRPr lang="zh-CN" altLang="zh-CN" sz="1400" dirty="0"/>
          </a:p>
        </p:txBody>
      </p:sp>
      <p:sp>
        <p:nvSpPr>
          <p:cNvPr id="32773" name="Rectangle 2"/>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2.4 系统调用类型</a:t>
            </a:r>
          </a:p>
        </p:txBody>
      </p:sp>
      <p:sp>
        <p:nvSpPr>
          <p:cNvPr id="18438" name="Rectangle 3"/>
          <p:cNvSpPr>
            <a:spLocks noGrp="1"/>
          </p:cNvSpPr>
          <p:nvPr>
            <p:ph idx="1"/>
          </p:nvPr>
        </p:nvSpPr>
        <p:spPr>
          <a:xfrm>
            <a:off x="1619250" y="2203450"/>
            <a:ext cx="6769100" cy="3817938"/>
          </a:xfrm>
        </p:spPr>
        <p:txBody>
          <a:bodyPr vert="horz" wrap="square" lIns="91440" tIns="45720" rIns="91440" bIns="45720" anchor="t" anchorCtr="0"/>
          <a:lstStyle/>
          <a:p>
            <a:pPr marL="0" indent="0" eaLnBrk="1" hangingPunct="1">
              <a:lnSpc>
                <a:spcPct val="110000"/>
              </a:lnSpc>
              <a:buSzPct val="80000"/>
              <a:buFont typeface="Wingdings" panose="05000000000000000000" pitchFamily="2" charset="2"/>
              <a:buChar char="n"/>
            </a:pPr>
            <a:r>
              <a:rPr lang="zh-CN" altLang="en-US" sz="2200" b="1" dirty="0">
                <a:solidFill>
                  <a:srgbClr val="CC0000"/>
                </a:solidFill>
              </a:rPr>
              <a:t>进程控制：</a:t>
            </a:r>
            <a:r>
              <a:rPr lang="zh-CN" altLang="en-US" sz="2000" b="1" dirty="0"/>
              <a:t>创建、装入、执行、终止、等待、唤醒、</a:t>
            </a:r>
            <a:br>
              <a:rPr lang="zh-CN" altLang="en-US" sz="2000" b="1" dirty="0"/>
            </a:br>
            <a:r>
              <a:rPr lang="zh-CN" altLang="en-US" sz="2000" b="1" dirty="0"/>
              <a:t>                         内存分配与释放… …</a:t>
            </a:r>
          </a:p>
          <a:p>
            <a:pPr marL="0" indent="0" eaLnBrk="1" hangingPunct="1">
              <a:lnSpc>
                <a:spcPct val="110000"/>
              </a:lnSpc>
              <a:buSzPct val="80000"/>
              <a:buFont typeface="Wingdings" panose="05000000000000000000" pitchFamily="2" charset="2"/>
              <a:buChar char="n"/>
            </a:pPr>
            <a:r>
              <a:rPr lang="zh-CN" altLang="en-US" sz="2200" b="1" dirty="0">
                <a:solidFill>
                  <a:srgbClr val="CC0000"/>
                </a:solidFill>
              </a:rPr>
              <a:t>文件管理：</a:t>
            </a:r>
            <a:r>
              <a:rPr lang="zh-CN" altLang="en-US" sz="2000" b="1" dirty="0"/>
              <a:t>创建、删除、打开、关闭、读、写、重定</a:t>
            </a:r>
            <a:br>
              <a:rPr lang="zh-CN" altLang="en-US" sz="2000" b="1" dirty="0"/>
            </a:br>
            <a:r>
              <a:rPr lang="zh-CN" altLang="en-US" sz="2000" b="1" dirty="0"/>
              <a:t>                         位、属性获取及设置… …</a:t>
            </a:r>
          </a:p>
          <a:p>
            <a:pPr marL="0" indent="0" eaLnBrk="1" hangingPunct="1">
              <a:lnSpc>
                <a:spcPct val="110000"/>
              </a:lnSpc>
              <a:buSzPct val="80000"/>
              <a:buFont typeface="Wingdings" panose="05000000000000000000" pitchFamily="2" charset="2"/>
              <a:buChar char="n"/>
            </a:pPr>
            <a:r>
              <a:rPr lang="zh-CN" altLang="en-US" sz="2200" b="1" dirty="0">
                <a:solidFill>
                  <a:srgbClr val="CC0000"/>
                </a:solidFill>
              </a:rPr>
              <a:t>设备管理：</a:t>
            </a:r>
            <a:r>
              <a:rPr lang="zh-CN" altLang="en-US" sz="2000" b="1" dirty="0"/>
              <a:t>请求、释放、读、写、重定位、属性获得                     </a:t>
            </a:r>
            <a:br>
              <a:rPr lang="zh-CN" altLang="en-US" sz="2000" b="1" dirty="0"/>
            </a:br>
            <a:r>
              <a:rPr lang="zh-CN" altLang="en-US" sz="2000" b="1" dirty="0"/>
              <a:t>                         设置、连接与断开 </a:t>
            </a:r>
          </a:p>
          <a:p>
            <a:pPr marL="0" indent="0" eaLnBrk="1" hangingPunct="1">
              <a:lnSpc>
                <a:spcPct val="110000"/>
              </a:lnSpc>
              <a:buSzPct val="80000"/>
              <a:buFont typeface="Wingdings" panose="05000000000000000000" pitchFamily="2" charset="2"/>
              <a:buChar char="n"/>
            </a:pPr>
            <a:r>
              <a:rPr lang="zh-CN" altLang="en-US" sz="2200" b="1" dirty="0">
                <a:solidFill>
                  <a:srgbClr val="CC0000"/>
                </a:solidFill>
              </a:rPr>
              <a:t>信息维护：</a:t>
            </a:r>
            <a:r>
              <a:rPr lang="zh-CN" altLang="en-US" sz="2000" b="1" dirty="0"/>
              <a:t>读取/设置系统数据、读取/设置时间及日</a:t>
            </a:r>
            <a:br>
              <a:rPr lang="zh-CN" altLang="en-US" sz="2000" b="1" dirty="0"/>
            </a:br>
            <a:r>
              <a:rPr lang="zh-CN" altLang="en-US" sz="2000" b="1" dirty="0"/>
              <a:t>                         期、读取/设置进程/文件/设备等属性</a:t>
            </a:r>
          </a:p>
          <a:p>
            <a:pPr marL="0" indent="0" eaLnBrk="1" hangingPunct="1">
              <a:lnSpc>
                <a:spcPct val="110000"/>
              </a:lnSpc>
              <a:buSzPct val="80000"/>
              <a:buFont typeface="Wingdings" panose="05000000000000000000" pitchFamily="2" charset="2"/>
              <a:buChar char="n"/>
            </a:pPr>
            <a:r>
              <a:rPr lang="zh-CN" altLang="en-US" sz="2200" b="1" dirty="0">
                <a:solidFill>
                  <a:srgbClr val="CC0000"/>
                </a:solidFill>
              </a:rPr>
              <a:t>通        信：</a:t>
            </a:r>
            <a:r>
              <a:rPr lang="zh-CN" altLang="en-US" sz="2000" b="1" dirty="0"/>
              <a:t>创建/删除通信连接、收发消息、连接/断开远</a:t>
            </a:r>
            <a:br>
              <a:rPr lang="zh-CN" altLang="en-US" sz="2000" b="1" dirty="0"/>
            </a:br>
            <a:r>
              <a:rPr lang="zh-CN" altLang="en-US" sz="2000" b="1" dirty="0"/>
              <a:t>                         端设备</a:t>
            </a:r>
          </a:p>
        </p:txBody>
      </p:sp>
      <p:sp>
        <p:nvSpPr>
          <p:cNvPr id="32775" name="Rectangle 4"/>
          <p:cNvSpPr/>
          <p:nvPr/>
        </p:nvSpPr>
        <p:spPr>
          <a:xfrm>
            <a:off x="827088" y="1557338"/>
            <a:ext cx="7142162" cy="360362"/>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400" b="1" u="sng" dirty="0"/>
              <a:t>五大类：</a:t>
            </a:r>
            <a:r>
              <a:rPr lang="zh-CN" altLang="zh-CN" sz="2000" b="1" u="sng" dirty="0">
                <a:solidFill>
                  <a:srgbClr val="CC0000"/>
                </a:solidFill>
              </a:rPr>
              <a:t>进程控制、文件管理、设备管理、信息维护、通信</a:t>
            </a:r>
          </a:p>
        </p:txBody>
      </p:sp>
      <p:sp>
        <p:nvSpPr>
          <p:cNvPr id="32776" name="Rectangle 5"/>
          <p:cNvSpPr/>
          <p:nvPr/>
        </p:nvSpPr>
        <p:spPr>
          <a:xfrm>
            <a:off x="1403350" y="2133600"/>
            <a:ext cx="6985000" cy="4032250"/>
          </a:xfrm>
          <a:prstGeom prst="rect">
            <a:avLst/>
          </a:prstGeom>
          <a:noFill/>
          <a:ln w="9525" cap="flat" cmpd="sng">
            <a:solidFill>
              <a:srgbClr val="C0C0C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lnSpc>
                <a:spcPct val="110000"/>
              </a:lnSpc>
              <a:buClr>
                <a:srgbClr val="CC0000"/>
              </a:buClr>
              <a:buSzPct val="80000"/>
              <a:buFont typeface="Wingdings" panose="05000000000000000000" pitchFamily="2" charset="2"/>
              <a:buNone/>
            </a:pPr>
            <a:endParaRPr lang="zh-CN" altLang="zh-CN"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anim calcmode="lin" valueType="num">
                                      <p:cBhvr additive="base">
                                        <p:cTn id="7" dur="500" fill="hold"/>
                                        <p:tgtEl>
                                          <p:spTgt spid="184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8">
                                            <p:txEl>
                                              <p:pRg st="1" end="1"/>
                                            </p:txEl>
                                          </p:spTgt>
                                        </p:tgtEl>
                                        <p:attrNameLst>
                                          <p:attrName>style.visibility</p:attrName>
                                        </p:attrNameLst>
                                      </p:cBhvr>
                                      <p:to>
                                        <p:strVal val="visible"/>
                                      </p:to>
                                    </p:set>
                                    <p:anim calcmode="lin" valueType="num">
                                      <p:cBhvr additive="base">
                                        <p:cTn id="13" dur="500" fill="hold"/>
                                        <p:tgtEl>
                                          <p:spTgt spid="184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8">
                                            <p:txEl>
                                              <p:pRg st="2" end="2"/>
                                            </p:txEl>
                                          </p:spTgt>
                                        </p:tgtEl>
                                        <p:attrNameLst>
                                          <p:attrName>style.visibility</p:attrName>
                                        </p:attrNameLst>
                                      </p:cBhvr>
                                      <p:to>
                                        <p:strVal val="visible"/>
                                      </p:to>
                                    </p:set>
                                    <p:anim calcmode="lin" valueType="num">
                                      <p:cBhvr additive="base">
                                        <p:cTn id="19" dur="500" fill="hold"/>
                                        <p:tgtEl>
                                          <p:spTgt spid="1843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8">
                                            <p:txEl>
                                              <p:pRg st="3" end="3"/>
                                            </p:txEl>
                                          </p:spTgt>
                                        </p:tgtEl>
                                        <p:attrNameLst>
                                          <p:attrName>style.visibility</p:attrName>
                                        </p:attrNameLst>
                                      </p:cBhvr>
                                      <p:to>
                                        <p:strVal val="visible"/>
                                      </p:to>
                                    </p:set>
                                    <p:anim calcmode="lin" valueType="num">
                                      <p:cBhvr additive="base">
                                        <p:cTn id="25" dur="500" fill="hold"/>
                                        <p:tgtEl>
                                          <p:spTgt spid="1843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38">
                                            <p:txEl>
                                              <p:pRg st="4" end="4"/>
                                            </p:txEl>
                                          </p:spTgt>
                                        </p:tgtEl>
                                        <p:attrNameLst>
                                          <p:attrName>style.visibility</p:attrName>
                                        </p:attrNameLst>
                                      </p:cBhvr>
                                      <p:to>
                                        <p:strVal val="visible"/>
                                      </p:to>
                                    </p:set>
                                    <p:anim calcmode="lin" valueType="num">
                                      <p:cBhvr additive="base">
                                        <p:cTn id="31" dur="500" fill="hold"/>
                                        <p:tgtEl>
                                          <p:spTgt spid="1843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vert="horz" wrap="square" lIns="91440" tIns="45720" rIns="91440" bIns="45720" anchor="ctr" anchorCtr="0"/>
          <a:lstStyle/>
          <a:p>
            <a:endParaRPr lang="zh-CN" altLang="en-US" dirty="0"/>
          </a:p>
        </p:txBody>
      </p:sp>
      <p:sp>
        <p:nvSpPr>
          <p:cNvPr id="6147" name="内容占位符 2"/>
          <p:cNvSpPr>
            <a:spLocks noGrp="1"/>
          </p:cNvSpPr>
          <p:nvPr>
            <p:ph idx="1"/>
          </p:nvPr>
        </p:nvSpPr>
        <p:spPr>
          <a:xfrm>
            <a:off x="1066800" y="1700213"/>
            <a:ext cx="7620000" cy="4176712"/>
          </a:xfrm>
        </p:spPr>
        <p:txBody>
          <a:bodyPr vert="horz" wrap="square" lIns="91440" tIns="45720" rIns="91440" bIns="45720" anchor="t" anchorCtr="0"/>
          <a:lstStyle/>
          <a:p>
            <a:r>
              <a:rPr lang="en-US" altLang="zh-CN" sz="2400" b="1" dirty="0"/>
              <a:t>OS</a:t>
            </a:r>
            <a:r>
              <a:rPr lang="zh-CN" altLang="en-US" sz="2400" b="1" dirty="0"/>
              <a:t>结构：由管理的硬件和提供的服务决定的</a:t>
            </a:r>
            <a:r>
              <a:rPr lang="en-US" altLang="zh-CN" sz="2400" b="1" dirty="0"/>
              <a:t>OS</a:t>
            </a:r>
            <a:r>
              <a:rPr lang="zh-CN" altLang="en-US" sz="2400" b="1" dirty="0"/>
              <a:t>接口、架构</a:t>
            </a:r>
            <a:endParaRPr lang="en-US" altLang="zh-CN" sz="2400" b="1" dirty="0"/>
          </a:p>
          <a:p>
            <a:r>
              <a:rPr lang="zh-CN" altLang="en-US" sz="2000" dirty="0"/>
              <a:t>单机、多核</a:t>
            </a:r>
            <a:r>
              <a:rPr lang="en-US" altLang="zh-CN" sz="2000" dirty="0">
                <a:solidFill>
                  <a:srgbClr val="FF0000"/>
                </a:solidFill>
              </a:rPr>
              <a:t>vs</a:t>
            </a:r>
            <a:r>
              <a:rPr lang="zh-CN" altLang="en-US" sz="2000" dirty="0"/>
              <a:t>多机、集群（云）</a:t>
            </a:r>
            <a:endParaRPr lang="en-US" altLang="zh-CN" sz="2000" dirty="0"/>
          </a:p>
          <a:p>
            <a:r>
              <a:rPr lang="zh-CN" altLang="en-US" sz="2000" dirty="0"/>
              <a:t>单用户、多用户</a:t>
            </a:r>
            <a:r>
              <a:rPr lang="en-US" altLang="zh-CN" sz="2000" dirty="0">
                <a:solidFill>
                  <a:srgbClr val="FF0000"/>
                </a:solidFill>
              </a:rPr>
              <a:t>vs</a:t>
            </a:r>
            <a:r>
              <a:rPr lang="zh-CN" altLang="en-US" sz="2000" dirty="0"/>
              <a:t>海量用户（负载均衡）</a:t>
            </a:r>
            <a:endParaRPr lang="en-US" altLang="zh-CN" sz="2000" dirty="0"/>
          </a:p>
          <a:p>
            <a:r>
              <a:rPr lang="zh-CN" altLang="en-US" sz="2000" b="1" dirty="0"/>
              <a:t>进程管理</a:t>
            </a:r>
            <a:r>
              <a:rPr lang="zh-CN" altLang="en-US" sz="2000" dirty="0"/>
              <a:t>：多进程管理</a:t>
            </a:r>
            <a:r>
              <a:rPr lang="en-US" altLang="zh-CN" sz="2000" dirty="0">
                <a:solidFill>
                  <a:srgbClr val="FF0000"/>
                </a:solidFill>
              </a:rPr>
              <a:t>vs</a:t>
            </a:r>
            <a:r>
              <a:rPr lang="zh-CN" altLang="en-US" sz="2000" dirty="0"/>
              <a:t>海量任务管理</a:t>
            </a:r>
            <a:endParaRPr lang="en-US" altLang="zh-CN" sz="2000" dirty="0"/>
          </a:p>
          <a:p>
            <a:r>
              <a:rPr lang="zh-CN" altLang="en-US" sz="2000" b="1" dirty="0"/>
              <a:t>进程间通信</a:t>
            </a:r>
            <a:r>
              <a:rPr lang="zh-CN" altLang="en-US" sz="2000" dirty="0"/>
              <a:t>：进程间通信</a:t>
            </a:r>
            <a:r>
              <a:rPr lang="en-US" altLang="zh-CN" sz="2000" dirty="0"/>
              <a:t>IPC</a:t>
            </a:r>
            <a:r>
              <a:rPr lang="en-US" altLang="zh-CN" sz="2000" dirty="0">
                <a:solidFill>
                  <a:srgbClr val="FF0000"/>
                </a:solidFill>
              </a:rPr>
              <a:t>vs</a:t>
            </a:r>
            <a:r>
              <a:rPr lang="en-US" altLang="zh-CN" sz="2000" dirty="0"/>
              <a:t>RPC,</a:t>
            </a:r>
            <a:r>
              <a:rPr lang="zh-CN" altLang="en-US" sz="2000" dirty="0"/>
              <a:t>分布式消息框架</a:t>
            </a:r>
            <a:endParaRPr lang="en-US" altLang="zh-CN" sz="2000" dirty="0"/>
          </a:p>
          <a:p>
            <a:r>
              <a:rPr lang="en-US" altLang="zh-CN" sz="2000" b="1" dirty="0"/>
              <a:t>CPU</a:t>
            </a:r>
            <a:r>
              <a:rPr lang="zh-CN" altLang="en-US" sz="2000" b="1" dirty="0"/>
              <a:t>调度</a:t>
            </a:r>
            <a:r>
              <a:rPr lang="zh-CN" altLang="en-US" sz="2000" dirty="0"/>
              <a:t>：</a:t>
            </a:r>
            <a:r>
              <a:rPr lang="en-US" altLang="zh-CN" sz="2000" dirty="0"/>
              <a:t>CPU</a:t>
            </a:r>
            <a:r>
              <a:rPr lang="zh-CN" altLang="en-US" sz="2000" dirty="0"/>
              <a:t>调度</a:t>
            </a:r>
            <a:r>
              <a:rPr lang="en-US" altLang="zh-CN" sz="2000" dirty="0">
                <a:solidFill>
                  <a:srgbClr val="FF0000"/>
                </a:solidFill>
              </a:rPr>
              <a:t>vs</a:t>
            </a:r>
            <a:r>
              <a:rPr lang="zh-CN" altLang="en-US" sz="2000" dirty="0"/>
              <a:t>集群</a:t>
            </a:r>
            <a:r>
              <a:rPr lang="en-US" altLang="zh-CN" sz="2000" dirty="0"/>
              <a:t>/</a:t>
            </a:r>
            <a:r>
              <a:rPr lang="zh-CN" altLang="en-US" sz="2000" dirty="0"/>
              <a:t>虚拟机</a:t>
            </a:r>
            <a:r>
              <a:rPr lang="en-US" altLang="zh-CN" sz="2000" dirty="0"/>
              <a:t>/</a:t>
            </a:r>
            <a:r>
              <a:rPr lang="zh-CN" altLang="en-US" sz="2000" dirty="0"/>
              <a:t>容器调度</a:t>
            </a:r>
            <a:endParaRPr lang="en-US" altLang="zh-CN" sz="2000" dirty="0"/>
          </a:p>
          <a:p>
            <a:r>
              <a:rPr lang="zh-CN" altLang="en-US" sz="2000" b="1" dirty="0"/>
              <a:t>存储管理</a:t>
            </a:r>
            <a:r>
              <a:rPr lang="zh-CN" altLang="en-US" sz="2000" dirty="0"/>
              <a:t>：单机</a:t>
            </a:r>
            <a:r>
              <a:rPr lang="en-US" altLang="zh-CN" sz="2000" dirty="0">
                <a:solidFill>
                  <a:srgbClr val="FF0000"/>
                </a:solidFill>
                <a:sym typeface="+mn-ea"/>
              </a:rPr>
              <a:t>vs</a:t>
            </a:r>
            <a:r>
              <a:rPr lang="zh-CN" altLang="en-US" sz="2000" dirty="0"/>
              <a:t>网络文件系统</a:t>
            </a:r>
            <a:r>
              <a:rPr lang="en-US" altLang="zh-CN" sz="2000" dirty="0">
                <a:solidFill>
                  <a:srgbClr val="FF0000"/>
                </a:solidFill>
              </a:rPr>
              <a:t>vs</a:t>
            </a:r>
            <a:r>
              <a:rPr lang="zh-CN" altLang="en-US" sz="2000" dirty="0"/>
              <a:t>分布式文件系统</a:t>
            </a:r>
            <a:endParaRPr lang="en-US" altLang="zh-CN" sz="2000" dirty="0"/>
          </a:p>
          <a:p>
            <a:r>
              <a:rPr lang="zh-CN" altLang="en-US" sz="2000" b="1" dirty="0"/>
              <a:t>内存管理</a:t>
            </a:r>
            <a:r>
              <a:rPr lang="zh-CN" altLang="en-US" sz="2000" dirty="0"/>
              <a:t>：单机内存管理</a:t>
            </a:r>
            <a:r>
              <a:rPr lang="en-US" altLang="zh-CN" sz="2000" dirty="0">
                <a:solidFill>
                  <a:srgbClr val="FF0000"/>
                </a:solidFill>
              </a:rPr>
              <a:t>vs</a:t>
            </a:r>
            <a:r>
              <a:rPr lang="zh-CN" altLang="en-US" sz="2000" dirty="0"/>
              <a:t>分布式内存管理和内存计算框架</a:t>
            </a:r>
            <a:endParaRPr lang="en-US" altLang="zh-CN" sz="2000" dirty="0"/>
          </a:p>
          <a:p>
            <a:endParaRPr lang="en-US" altLang="zh-CN" sz="2400" dirty="0"/>
          </a:p>
          <a:p>
            <a:endParaRPr lang="zh-CN" altLang="en-US" sz="2400" dirty="0"/>
          </a:p>
        </p:txBody>
      </p:sp>
      <p:sp>
        <p:nvSpPr>
          <p:cNvPr id="6148"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6149"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2</a:t>
            </a:fld>
            <a:endParaRPr lang="zh-CN" altLang="zh-CN"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34819"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20</a:t>
            </a:fld>
            <a:endParaRPr lang="zh-CN" altLang="zh-CN" sz="1400" dirty="0"/>
          </a:p>
        </p:txBody>
      </p:sp>
      <p:sp>
        <p:nvSpPr>
          <p:cNvPr id="34820" name="Rectangle 2"/>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2.5 系统程序</a:t>
            </a:r>
          </a:p>
        </p:txBody>
      </p:sp>
      <p:sp>
        <p:nvSpPr>
          <p:cNvPr id="34821" name="Rectangle 3"/>
          <p:cNvSpPr>
            <a:spLocks noGrp="1" noChangeArrowheads="1"/>
          </p:cNvSpPr>
          <p:nvPr>
            <p:ph idx="1"/>
          </p:nvPr>
        </p:nvSpPr>
        <p:spPr>
          <a:xfrm>
            <a:off x="1619250" y="2636838"/>
            <a:ext cx="6769100" cy="3384550"/>
          </a:xfrm>
        </p:spPr>
        <p:txBody>
          <a:bodyPr vert="horz" wrap="square" lIns="91440" tIns="45720" rIns="91440" bIns="45720" numCol="1" anchor="t" anchorCtr="0" compatLnSpc="1"/>
          <a:lstStyle/>
          <a:p>
            <a:pPr marL="179705" marR="0" lvl="0" indent="-179705" algn="l" defTabSz="914400" rtl="0" eaLnBrk="1" fontAlgn="base" latinLnBrk="0" hangingPunct="1">
              <a:lnSpc>
                <a:spcPct val="110000"/>
              </a:lnSpc>
              <a:spcBef>
                <a:spcPct val="20000"/>
              </a:spcBef>
              <a:spcAft>
                <a:spcPct val="0"/>
              </a:spcAft>
              <a:buClr>
                <a:srgbClr val="000099"/>
              </a:buClr>
              <a:buSzPct val="80000"/>
              <a:buFont typeface="Wingdings" panose="05000000000000000000" pitchFamily="2" charset="2"/>
              <a:buChar char="l"/>
              <a:defRPr/>
            </a:pPr>
            <a:r>
              <a:rPr kumimoji="0" lang="zh-CN" altLang="zh-CN" sz="2200" b="1" i="0" u="none" strike="noStrike" kern="0" cap="none" spc="0" normalizeH="0" baseline="0" noProof="0" dirty="0">
                <a:ln>
                  <a:noFill/>
                </a:ln>
                <a:solidFill>
                  <a:srgbClr val="CC0000"/>
                </a:solidFill>
                <a:effectLst/>
                <a:uLnTx/>
                <a:uFillTx/>
                <a:latin typeface="+mn-lt"/>
                <a:ea typeface="+mn-ea"/>
                <a:cs typeface="+mn-cs"/>
              </a:rPr>
              <a:t>文件管理：</a:t>
            </a:r>
            <a:r>
              <a:rPr kumimoji="0" lang="zh-CN" altLang="zh-CN" sz="2000" b="1" i="0" u="none" strike="noStrike" kern="0" cap="none" spc="0" normalizeH="0" baseline="0" noProof="0" dirty="0">
                <a:ln>
                  <a:noFill/>
                </a:ln>
                <a:solidFill>
                  <a:schemeClr val="tx1"/>
                </a:solidFill>
                <a:effectLst/>
                <a:uLnTx/>
                <a:uFillTx/>
                <a:latin typeface="+mn-lt"/>
                <a:ea typeface="+mn-ea"/>
                <a:cs typeface="+mn-cs"/>
              </a:rPr>
              <a:t>创建、删除、复制、命名、备份、格式化</a:t>
            </a:r>
            <a:br>
              <a:rPr kumimoji="0" lang="zh-CN" altLang="zh-CN" sz="2000" b="1" i="0" u="none" strike="noStrike" kern="0" cap="none" spc="0" normalizeH="0" baseline="0" noProof="0" dirty="0">
                <a:ln>
                  <a:noFill/>
                </a:ln>
                <a:solidFill>
                  <a:schemeClr val="tx1"/>
                </a:solidFill>
                <a:effectLst/>
                <a:uLnTx/>
                <a:uFillTx/>
                <a:latin typeface="+mn-lt"/>
                <a:ea typeface="+mn-ea"/>
                <a:cs typeface="+mn-cs"/>
              </a:rPr>
            </a:br>
            <a:r>
              <a:rPr kumimoji="0" lang="zh-CN" altLang="zh-CN" sz="2000" b="1" i="0" u="none" strike="noStrike" kern="0" cap="none" spc="0" normalizeH="0" baseline="0" noProof="0" dirty="0">
                <a:ln>
                  <a:noFill/>
                </a:ln>
                <a:solidFill>
                  <a:schemeClr val="tx1"/>
                </a:solidFill>
                <a:effectLst/>
                <a:uLnTx/>
                <a:uFillTx/>
                <a:latin typeface="+mn-lt"/>
                <a:ea typeface="+mn-ea"/>
                <a:cs typeface="+mn-cs"/>
              </a:rPr>
              <a:t>                      等，如资源管理器等</a:t>
            </a:r>
          </a:p>
          <a:p>
            <a:pPr marL="179705" marR="0" lvl="0" indent="-179705" algn="l" defTabSz="914400" rtl="0" eaLnBrk="1" fontAlgn="base" latinLnBrk="0" hangingPunct="1">
              <a:lnSpc>
                <a:spcPct val="110000"/>
              </a:lnSpc>
              <a:spcBef>
                <a:spcPct val="20000"/>
              </a:spcBef>
              <a:spcAft>
                <a:spcPct val="0"/>
              </a:spcAft>
              <a:buClr>
                <a:srgbClr val="000099"/>
              </a:buClr>
              <a:buSzPct val="80000"/>
              <a:buFont typeface="Wingdings" panose="05000000000000000000" pitchFamily="2" charset="2"/>
              <a:buChar char="l"/>
              <a:defRPr/>
            </a:pPr>
            <a:r>
              <a:rPr kumimoji="0" lang="zh-CN" altLang="zh-CN" sz="2200" b="1" i="0" u="none" strike="noStrike" kern="0" cap="none" spc="0" normalizeH="0" baseline="0" noProof="0" dirty="0">
                <a:ln>
                  <a:noFill/>
                </a:ln>
                <a:solidFill>
                  <a:srgbClr val="CC0000"/>
                </a:solidFill>
                <a:effectLst/>
                <a:uLnTx/>
                <a:uFillTx/>
                <a:latin typeface="+mn-lt"/>
                <a:ea typeface="+mn-ea"/>
                <a:cs typeface="+mn-cs"/>
              </a:rPr>
              <a:t>系统维护：</a:t>
            </a:r>
            <a:r>
              <a:rPr kumimoji="0" lang="zh-CN" altLang="zh-CN" sz="2000" b="1" i="0" u="none" strike="noStrike" kern="0" cap="none" spc="0" normalizeH="0" baseline="0" noProof="0" dirty="0">
                <a:ln>
                  <a:noFill/>
                </a:ln>
                <a:solidFill>
                  <a:schemeClr val="tx1"/>
                </a:solidFill>
                <a:effectLst/>
                <a:uLnTx/>
                <a:uFillTx/>
                <a:latin typeface="+mn-lt"/>
                <a:ea typeface="+mn-ea"/>
                <a:cs typeface="+mn-cs"/>
              </a:rPr>
              <a:t>监测、设置、性能分析等，如：安装软件，</a:t>
            </a:r>
            <a:br>
              <a:rPr kumimoji="0" lang="zh-CN" altLang="zh-CN" sz="2000" b="1" i="0" u="none" strike="noStrike" kern="0" cap="none" spc="0" normalizeH="0" baseline="0" noProof="0" dirty="0">
                <a:ln>
                  <a:noFill/>
                </a:ln>
                <a:solidFill>
                  <a:schemeClr val="tx1"/>
                </a:solidFill>
                <a:effectLst/>
                <a:uLnTx/>
                <a:uFillTx/>
                <a:latin typeface="+mn-lt"/>
                <a:ea typeface="+mn-ea"/>
                <a:cs typeface="+mn-cs"/>
              </a:rPr>
            </a:br>
            <a:r>
              <a:rPr kumimoji="0" lang="zh-CN" altLang="zh-CN" sz="2000" b="1" i="0" u="none" strike="noStrike" kern="0" cap="none" spc="0" normalizeH="0" baseline="0" noProof="0" dirty="0">
                <a:ln>
                  <a:noFill/>
                </a:ln>
                <a:solidFill>
                  <a:schemeClr val="tx1"/>
                </a:solidFill>
                <a:effectLst/>
                <a:uLnTx/>
                <a:uFillTx/>
                <a:latin typeface="+mn-lt"/>
                <a:ea typeface="+mn-ea"/>
                <a:cs typeface="+mn-cs"/>
              </a:rPr>
              <a:t>                       TaskManager</a:t>
            </a:r>
            <a:r>
              <a:rPr kumimoji="0" lang="zh-CN" altLang="en-US" sz="2000" b="1" i="0" u="none" strike="noStrike" kern="0" cap="none" spc="0" normalizeH="0" baseline="0" noProof="0" dirty="0">
                <a:ln>
                  <a:noFill/>
                </a:ln>
                <a:solidFill>
                  <a:schemeClr val="tx1"/>
                </a:solidFill>
                <a:effectLst/>
                <a:uLnTx/>
                <a:uFillTx/>
                <a:latin typeface="+mn-lt"/>
                <a:ea typeface="+mn-ea"/>
                <a:cs typeface="+mn-cs"/>
              </a:rPr>
              <a:t>（任务管理器）</a:t>
            </a:r>
            <a:r>
              <a:rPr kumimoji="0" lang="zh-CN" altLang="zh-CN" sz="2000" b="1" i="0" u="none" strike="noStrike" kern="0" cap="none" spc="0" normalizeH="0" baseline="0" noProof="0" dirty="0">
                <a:ln>
                  <a:noFill/>
                </a:ln>
                <a:solidFill>
                  <a:schemeClr val="tx1"/>
                </a:solidFill>
                <a:effectLst/>
                <a:uLnTx/>
                <a:uFillTx/>
                <a:latin typeface="+mn-lt"/>
                <a:ea typeface="+mn-ea"/>
                <a:cs typeface="+mn-cs"/>
              </a:rPr>
              <a:t>，RegEdit</a:t>
            </a:r>
            <a:r>
              <a:rPr kumimoji="0" lang="en-US" altLang="zh-CN" sz="2000" b="1" i="0" u="none" strike="noStrike" kern="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base" latinLnBrk="0" hangingPunct="1">
              <a:lnSpc>
                <a:spcPct val="110000"/>
              </a:lnSpc>
              <a:spcBef>
                <a:spcPct val="20000"/>
              </a:spcBef>
              <a:spcAft>
                <a:spcPct val="0"/>
              </a:spcAft>
              <a:buClr>
                <a:srgbClr val="000099"/>
              </a:buClr>
              <a:buSzPct val="80000"/>
              <a:buFontTx/>
              <a:buNone/>
              <a:defRPr/>
            </a:pPr>
            <a:r>
              <a:rPr kumimoji="0" lang="en-US" altLang="zh-CN" sz="2000" b="1" i="0" u="none" strike="noStrike" kern="0" cap="none" spc="0" normalizeH="0" baseline="0" noProof="0" dirty="0">
                <a:ln>
                  <a:noFill/>
                </a:ln>
                <a:solidFill>
                  <a:schemeClr val="tx1"/>
                </a:solidFill>
                <a:effectLst/>
                <a:uLnTx/>
                <a:uFillTx/>
                <a:latin typeface="+mn-lt"/>
                <a:ea typeface="+mn-ea"/>
                <a:cs typeface="+mn-cs"/>
              </a:rPr>
              <a:t>                       </a:t>
            </a:r>
            <a:r>
              <a:rPr kumimoji="0" lang="zh-CN" altLang="en-US" sz="2000" b="1" i="0" u="none" strike="noStrike" kern="0" cap="none" spc="0" normalizeH="0" baseline="0" noProof="0" dirty="0">
                <a:ln>
                  <a:noFill/>
                </a:ln>
                <a:solidFill>
                  <a:schemeClr val="tx1"/>
                </a:solidFill>
                <a:effectLst/>
                <a:uLnTx/>
                <a:uFillTx/>
                <a:latin typeface="+mn-lt"/>
                <a:ea typeface="+mn-ea"/>
                <a:cs typeface="+mn-cs"/>
              </a:rPr>
              <a:t>（注册表）</a:t>
            </a:r>
            <a:r>
              <a:rPr kumimoji="0" lang="zh-CN" altLang="zh-CN" sz="2000" b="1" i="0" u="none" strike="noStrike" kern="0" cap="none" spc="0" normalizeH="0" baseline="0" noProof="0" dirty="0">
                <a:ln>
                  <a:noFill/>
                </a:ln>
                <a:solidFill>
                  <a:schemeClr val="tx1"/>
                </a:solidFill>
                <a:effectLst/>
                <a:uLnTx/>
                <a:uFillTx/>
                <a:latin typeface="+mn-lt"/>
                <a:ea typeface="+mn-ea"/>
                <a:cs typeface="+mn-cs"/>
              </a:rPr>
              <a:t>，PS，LS，Kill等</a:t>
            </a:r>
          </a:p>
          <a:p>
            <a:pPr marL="179705" marR="0" lvl="0" indent="-179705" algn="l" defTabSz="914400" rtl="0" eaLnBrk="1" fontAlgn="base" latinLnBrk="0" hangingPunct="1">
              <a:lnSpc>
                <a:spcPct val="110000"/>
              </a:lnSpc>
              <a:spcBef>
                <a:spcPct val="20000"/>
              </a:spcBef>
              <a:spcAft>
                <a:spcPct val="0"/>
              </a:spcAft>
              <a:buClr>
                <a:srgbClr val="000099"/>
              </a:buClr>
              <a:buSzPct val="80000"/>
              <a:buFont typeface="Wingdings" panose="05000000000000000000" pitchFamily="2" charset="2"/>
              <a:buChar char="l"/>
              <a:defRPr/>
            </a:pPr>
            <a:r>
              <a:rPr kumimoji="0" lang="zh-CN" altLang="zh-CN" sz="2200" b="1" i="0" u="none" strike="noStrike" kern="0" cap="none" spc="0" normalizeH="0" baseline="0" noProof="0" dirty="0">
                <a:ln>
                  <a:noFill/>
                </a:ln>
                <a:solidFill>
                  <a:srgbClr val="CC0000"/>
                </a:solidFill>
                <a:effectLst/>
                <a:uLnTx/>
                <a:uFillTx/>
                <a:latin typeface="+mn-lt"/>
                <a:ea typeface="+mn-ea"/>
                <a:cs typeface="+mn-cs"/>
              </a:rPr>
              <a:t>程序开发支持：</a:t>
            </a:r>
            <a:r>
              <a:rPr kumimoji="0" lang="zh-CN" altLang="zh-CN" sz="2000" b="1" i="0" u="none" strike="noStrike" kern="0" cap="none" spc="0" normalizeH="0" baseline="0" noProof="0" dirty="0">
                <a:ln>
                  <a:noFill/>
                </a:ln>
                <a:solidFill>
                  <a:schemeClr val="tx1"/>
                </a:solidFill>
                <a:effectLst/>
                <a:uLnTx/>
                <a:uFillTx/>
                <a:latin typeface="+mn-lt"/>
                <a:ea typeface="+mn-ea"/>
                <a:cs typeface="+mn-cs"/>
              </a:rPr>
              <a:t>各类语言编辑/编译器，IDE开发环境，</a:t>
            </a:r>
            <a:br>
              <a:rPr kumimoji="0" lang="zh-CN" altLang="zh-CN" sz="2000" b="1" i="0" u="none" strike="noStrike" kern="0" cap="none" spc="0" normalizeH="0" baseline="0" noProof="0" dirty="0">
                <a:ln>
                  <a:noFill/>
                </a:ln>
                <a:solidFill>
                  <a:schemeClr val="tx1"/>
                </a:solidFill>
                <a:effectLst/>
                <a:uLnTx/>
                <a:uFillTx/>
                <a:latin typeface="+mn-lt"/>
                <a:ea typeface="+mn-ea"/>
                <a:cs typeface="+mn-cs"/>
              </a:rPr>
            </a:br>
            <a:r>
              <a:rPr kumimoji="0" lang="zh-CN" altLang="zh-CN" sz="2000" b="1" i="0" u="none" strike="noStrike" kern="0" cap="none" spc="0" normalizeH="0" baseline="0" noProof="0" dirty="0">
                <a:ln>
                  <a:noFill/>
                </a:ln>
                <a:solidFill>
                  <a:schemeClr val="tx1"/>
                </a:solidFill>
                <a:effectLst/>
                <a:uLnTx/>
                <a:uFillTx/>
                <a:latin typeface="+mn-lt"/>
                <a:ea typeface="+mn-ea"/>
                <a:cs typeface="+mn-cs"/>
              </a:rPr>
              <a:t>                       数据库系统</a:t>
            </a:r>
          </a:p>
          <a:p>
            <a:pPr marL="179705" marR="0" lvl="0" indent="-179705" algn="l" defTabSz="914400" rtl="0" eaLnBrk="1" fontAlgn="base" latinLnBrk="0" hangingPunct="1">
              <a:lnSpc>
                <a:spcPct val="110000"/>
              </a:lnSpc>
              <a:spcBef>
                <a:spcPct val="20000"/>
              </a:spcBef>
              <a:spcAft>
                <a:spcPct val="0"/>
              </a:spcAft>
              <a:buClr>
                <a:srgbClr val="000099"/>
              </a:buClr>
              <a:buSzPct val="80000"/>
              <a:buFont typeface="Wingdings" panose="05000000000000000000" pitchFamily="2" charset="2"/>
              <a:buChar char="l"/>
              <a:defRPr/>
            </a:pPr>
            <a:r>
              <a:rPr kumimoji="0" lang="zh-CN" altLang="zh-CN" sz="2200" b="1" i="0" u="none" strike="noStrike" kern="0" cap="none" spc="0" normalizeH="0" baseline="0" noProof="0" dirty="0">
                <a:ln>
                  <a:noFill/>
                </a:ln>
                <a:solidFill>
                  <a:srgbClr val="CC0000"/>
                </a:solidFill>
                <a:effectLst/>
                <a:uLnTx/>
                <a:uFillTx/>
                <a:latin typeface="+mn-lt"/>
                <a:ea typeface="+mn-ea"/>
                <a:cs typeface="+mn-cs"/>
              </a:rPr>
              <a:t>通        信：</a:t>
            </a:r>
            <a:r>
              <a:rPr kumimoji="0" lang="zh-CN" altLang="zh-CN" sz="2000" b="1" i="0" u="none" strike="noStrike" kern="0" cap="none" spc="0" normalizeH="0" baseline="0" noProof="0" dirty="0">
                <a:ln>
                  <a:noFill/>
                </a:ln>
                <a:solidFill>
                  <a:schemeClr val="tx1"/>
                </a:solidFill>
                <a:effectLst/>
                <a:uLnTx/>
                <a:uFillTx/>
                <a:latin typeface="+mn-lt"/>
                <a:ea typeface="+mn-ea"/>
                <a:cs typeface="+mn-cs"/>
              </a:rPr>
              <a:t>远程登录，网上邻居，网页浏览器等</a:t>
            </a:r>
          </a:p>
        </p:txBody>
      </p:sp>
      <p:sp>
        <p:nvSpPr>
          <p:cNvPr id="34822" name="Rectangle 4"/>
          <p:cNvSpPr/>
          <p:nvPr/>
        </p:nvSpPr>
        <p:spPr>
          <a:xfrm>
            <a:off x="1246188" y="1595438"/>
            <a:ext cx="7142162" cy="6365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1260475" lvl="0" indent="-1260475" eaLnBrk="1" hangingPunct="1">
              <a:spcBef>
                <a:spcPct val="0"/>
              </a:spcBef>
              <a:buNone/>
            </a:pPr>
            <a:r>
              <a:rPr lang="zh-CN" altLang="zh-CN" sz="2000" b="1" dirty="0">
                <a:solidFill>
                  <a:srgbClr val="CC0000"/>
                </a:solidFill>
              </a:rPr>
              <a:t>系统程序：</a:t>
            </a:r>
            <a:r>
              <a:rPr lang="zh-CN" altLang="zh-CN" sz="2000" b="1" dirty="0">
                <a:solidFill>
                  <a:srgbClr val="000099"/>
                </a:solidFill>
              </a:rPr>
              <a:t>介于</a:t>
            </a:r>
            <a:r>
              <a:rPr lang="zh-CN" altLang="zh-CN" sz="2000" b="1" dirty="0">
                <a:solidFill>
                  <a:srgbClr val="000099"/>
                </a:solidFill>
                <a:highlight>
                  <a:srgbClr val="FFFF00"/>
                </a:highlight>
              </a:rPr>
              <a:t>操作系统与用户应用程序之间的程序</a:t>
            </a:r>
            <a:r>
              <a:rPr lang="zh-CN" altLang="zh-CN" sz="2000" b="1" dirty="0">
                <a:solidFill>
                  <a:srgbClr val="000099"/>
                </a:solidFill>
              </a:rPr>
              <a:t>，主要提供一个方便的环境，利</a:t>
            </a:r>
            <a:r>
              <a:rPr lang="zh-CN" altLang="en-US" sz="2000" b="1" dirty="0">
                <a:solidFill>
                  <a:srgbClr val="000099"/>
                </a:solidFill>
              </a:rPr>
              <a:t>于</a:t>
            </a:r>
            <a:r>
              <a:rPr lang="zh-CN" altLang="zh-CN" sz="2000" b="1" dirty="0">
                <a:solidFill>
                  <a:srgbClr val="000099"/>
                </a:solidFill>
              </a:rPr>
              <a:t>开发程序和执行程序</a:t>
            </a:r>
          </a:p>
        </p:txBody>
      </p:sp>
      <p:sp>
        <p:nvSpPr>
          <p:cNvPr id="34823" name="Rectangle 5"/>
          <p:cNvSpPr/>
          <p:nvPr/>
        </p:nvSpPr>
        <p:spPr>
          <a:xfrm>
            <a:off x="1403350" y="2422525"/>
            <a:ext cx="6985000" cy="3527425"/>
          </a:xfrm>
          <a:prstGeom prst="rect">
            <a:avLst/>
          </a:prstGeom>
          <a:noFill/>
          <a:ln w="9525" cap="flat" cmpd="sng">
            <a:solidFill>
              <a:srgbClr val="C0C0C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lnSpc>
                <a:spcPct val="110000"/>
              </a:lnSpc>
              <a:buClr>
                <a:srgbClr val="CC0000"/>
              </a:buClr>
              <a:buSzPct val="80000"/>
              <a:buFont typeface="Wingdings" panose="05000000000000000000" pitchFamily="2" charset="2"/>
              <a:buNone/>
            </a:pPr>
            <a:endParaRPr lang="zh-CN" altLang="zh-CN" sz="36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34819"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21</a:t>
            </a:fld>
            <a:endParaRPr lang="zh-CN" altLang="zh-CN" sz="1400" dirty="0"/>
          </a:p>
        </p:txBody>
      </p:sp>
      <p:sp>
        <p:nvSpPr>
          <p:cNvPr id="34820" name="Rectangle 2"/>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2.5 系统程序</a:t>
            </a:r>
          </a:p>
        </p:txBody>
      </p:sp>
      <p:sp>
        <p:nvSpPr>
          <p:cNvPr id="34821" name="Rectangle 3"/>
          <p:cNvSpPr>
            <a:spLocks noGrp="1" noChangeArrowheads="1"/>
          </p:cNvSpPr>
          <p:nvPr>
            <p:ph idx="1"/>
          </p:nvPr>
        </p:nvSpPr>
        <p:spPr>
          <a:xfrm>
            <a:off x="1619250" y="2636838"/>
            <a:ext cx="6769100" cy="3384550"/>
          </a:xfrm>
        </p:spPr>
        <p:txBody>
          <a:bodyPr vert="horz" wrap="square" lIns="91440" tIns="45720" rIns="91440" bIns="45720" numCol="1" anchor="t" anchorCtr="0" compatLnSpc="1"/>
          <a:lstStyle/>
          <a:p>
            <a:pPr marL="179705" marR="0" lvl="0" indent="-179705" algn="l" defTabSz="914400" rtl="0" eaLnBrk="1" fontAlgn="base" latinLnBrk="0" hangingPunct="1">
              <a:lnSpc>
                <a:spcPct val="110000"/>
              </a:lnSpc>
              <a:spcBef>
                <a:spcPct val="20000"/>
              </a:spcBef>
              <a:spcAft>
                <a:spcPct val="0"/>
              </a:spcAft>
              <a:buClr>
                <a:srgbClr val="000099"/>
              </a:buClr>
              <a:buSzPct val="80000"/>
              <a:buFont typeface="Wingdings" panose="05000000000000000000" pitchFamily="2" charset="2"/>
              <a:buChar char="l"/>
              <a:defRPr/>
            </a:pPr>
            <a:r>
              <a:rPr kumimoji="0" lang="zh-CN" altLang="zh-CN" sz="2200" b="1" i="0" u="none" strike="noStrike" kern="0" cap="none" spc="0" normalizeH="0" baseline="0" noProof="0" dirty="0">
                <a:ln>
                  <a:noFill/>
                </a:ln>
                <a:solidFill>
                  <a:srgbClr val="CC0000"/>
                </a:solidFill>
                <a:effectLst/>
                <a:uLnTx/>
                <a:uFillTx/>
                <a:latin typeface="+mn-lt"/>
                <a:ea typeface="+mn-ea"/>
                <a:cs typeface="+mn-cs"/>
              </a:rPr>
              <a:t>文件管理：</a:t>
            </a:r>
            <a:r>
              <a:rPr kumimoji="0" lang="zh-CN" altLang="zh-CN" sz="2000" b="1" i="0" u="none" strike="noStrike" kern="0" cap="none" spc="0" normalizeH="0" baseline="0" noProof="0" dirty="0">
                <a:ln>
                  <a:noFill/>
                </a:ln>
                <a:solidFill>
                  <a:schemeClr val="tx1"/>
                </a:solidFill>
                <a:effectLst/>
                <a:uLnTx/>
                <a:uFillTx/>
                <a:latin typeface="+mn-lt"/>
                <a:ea typeface="+mn-ea"/>
                <a:cs typeface="+mn-cs"/>
              </a:rPr>
              <a:t>创建、删除、复制、命名、备份、格式化</a:t>
            </a:r>
            <a:br>
              <a:rPr kumimoji="0" lang="zh-CN" altLang="zh-CN" sz="2000" b="1" i="0" u="none" strike="noStrike" kern="0" cap="none" spc="0" normalizeH="0" baseline="0" noProof="0" dirty="0">
                <a:ln>
                  <a:noFill/>
                </a:ln>
                <a:solidFill>
                  <a:schemeClr val="tx1"/>
                </a:solidFill>
                <a:effectLst/>
                <a:uLnTx/>
                <a:uFillTx/>
                <a:latin typeface="+mn-lt"/>
                <a:ea typeface="+mn-ea"/>
                <a:cs typeface="+mn-cs"/>
              </a:rPr>
            </a:br>
            <a:r>
              <a:rPr kumimoji="0" lang="zh-CN" altLang="zh-CN" sz="2000" b="1" i="0" u="none" strike="noStrike" kern="0" cap="none" spc="0" normalizeH="0" baseline="0" noProof="0" dirty="0">
                <a:ln>
                  <a:noFill/>
                </a:ln>
                <a:solidFill>
                  <a:schemeClr val="tx1"/>
                </a:solidFill>
                <a:effectLst/>
                <a:uLnTx/>
                <a:uFillTx/>
                <a:latin typeface="+mn-lt"/>
                <a:ea typeface="+mn-ea"/>
                <a:cs typeface="+mn-cs"/>
              </a:rPr>
              <a:t>                      等，如资源管理器等</a:t>
            </a:r>
          </a:p>
          <a:p>
            <a:pPr marL="179705" marR="0" lvl="0" indent="-179705" algn="l" defTabSz="914400" rtl="0" eaLnBrk="1" fontAlgn="base" latinLnBrk="0" hangingPunct="1">
              <a:lnSpc>
                <a:spcPct val="110000"/>
              </a:lnSpc>
              <a:spcBef>
                <a:spcPct val="20000"/>
              </a:spcBef>
              <a:spcAft>
                <a:spcPct val="0"/>
              </a:spcAft>
              <a:buClr>
                <a:srgbClr val="000099"/>
              </a:buClr>
              <a:buSzPct val="80000"/>
              <a:buFont typeface="Wingdings" panose="05000000000000000000" pitchFamily="2" charset="2"/>
              <a:buChar char="l"/>
              <a:defRPr/>
            </a:pPr>
            <a:r>
              <a:rPr kumimoji="0" lang="zh-CN" altLang="zh-CN" sz="2200" b="1" i="0" u="none" strike="noStrike" kern="0" cap="none" spc="0" normalizeH="0" baseline="0" noProof="0" dirty="0">
                <a:ln>
                  <a:noFill/>
                </a:ln>
                <a:solidFill>
                  <a:srgbClr val="CC0000"/>
                </a:solidFill>
                <a:effectLst/>
                <a:uLnTx/>
                <a:uFillTx/>
                <a:latin typeface="+mn-lt"/>
                <a:ea typeface="+mn-ea"/>
                <a:cs typeface="+mn-cs"/>
              </a:rPr>
              <a:t>系统维护：</a:t>
            </a:r>
            <a:r>
              <a:rPr kumimoji="0" lang="zh-CN" altLang="zh-CN" sz="2000" b="1" i="0" u="none" strike="noStrike" kern="0" cap="none" spc="0" normalizeH="0" baseline="0" noProof="0" dirty="0">
                <a:ln>
                  <a:noFill/>
                </a:ln>
                <a:solidFill>
                  <a:schemeClr val="tx1"/>
                </a:solidFill>
                <a:effectLst/>
                <a:uLnTx/>
                <a:uFillTx/>
                <a:latin typeface="+mn-lt"/>
                <a:ea typeface="+mn-ea"/>
                <a:cs typeface="+mn-cs"/>
              </a:rPr>
              <a:t>监测、设置、性能分析等，如：安装软件，</a:t>
            </a:r>
            <a:br>
              <a:rPr kumimoji="0" lang="zh-CN" altLang="zh-CN" sz="2000" b="1" i="0" u="none" strike="noStrike" kern="0" cap="none" spc="0" normalizeH="0" baseline="0" noProof="0" dirty="0">
                <a:ln>
                  <a:noFill/>
                </a:ln>
                <a:solidFill>
                  <a:schemeClr val="tx1"/>
                </a:solidFill>
                <a:effectLst/>
                <a:uLnTx/>
                <a:uFillTx/>
                <a:latin typeface="+mn-lt"/>
                <a:ea typeface="+mn-ea"/>
                <a:cs typeface="+mn-cs"/>
              </a:rPr>
            </a:br>
            <a:r>
              <a:rPr kumimoji="0" lang="zh-CN" altLang="zh-CN" sz="2000" b="1" i="0" u="none" strike="noStrike" kern="0" cap="none" spc="0" normalizeH="0" baseline="0" noProof="0" dirty="0">
                <a:ln>
                  <a:noFill/>
                </a:ln>
                <a:solidFill>
                  <a:schemeClr val="tx1"/>
                </a:solidFill>
                <a:effectLst/>
                <a:uLnTx/>
                <a:uFillTx/>
                <a:latin typeface="+mn-lt"/>
                <a:ea typeface="+mn-ea"/>
                <a:cs typeface="+mn-cs"/>
              </a:rPr>
              <a:t>                       TaskManager</a:t>
            </a:r>
            <a:r>
              <a:rPr kumimoji="0" lang="zh-CN" altLang="en-US" sz="2000" b="1" i="0" u="none" strike="noStrike" kern="0" cap="none" spc="0" normalizeH="0" baseline="0" noProof="0" dirty="0">
                <a:ln>
                  <a:noFill/>
                </a:ln>
                <a:solidFill>
                  <a:schemeClr val="tx1"/>
                </a:solidFill>
                <a:effectLst/>
                <a:uLnTx/>
                <a:uFillTx/>
                <a:latin typeface="+mn-lt"/>
                <a:ea typeface="+mn-ea"/>
                <a:cs typeface="+mn-cs"/>
              </a:rPr>
              <a:t>（任务管理器）</a:t>
            </a:r>
            <a:r>
              <a:rPr kumimoji="0" lang="zh-CN" altLang="zh-CN" sz="2000" b="1" i="0" u="none" strike="noStrike" kern="0" cap="none" spc="0" normalizeH="0" baseline="0" noProof="0" dirty="0">
                <a:ln>
                  <a:noFill/>
                </a:ln>
                <a:solidFill>
                  <a:schemeClr val="tx1"/>
                </a:solidFill>
                <a:effectLst/>
                <a:uLnTx/>
                <a:uFillTx/>
                <a:latin typeface="+mn-lt"/>
                <a:ea typeface="+mn-ea"/>
                <a:cs typeface="+mn-cs"/>
              </a:rPr>
              <a:t>，RegEdit</a:t>
            </a:r>
            <a:r>
              <a:rPr kumimoji="0" lang="en-US" altLang="zh-CN" sz="2000" b="1" i="0" u="none" strike="noStrike" kern="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base" latinLnBrk="0" hangingPunct="1">
              <a:lnSpc>
                <a:spcPct val="110000"/>
              </a:lnSpc>
              <a:spcBef>
                <a:spcPct val="20000"/>
              </a:spcBef>
              <a:spcAft>
                <a:spcPct val="0"/>
              </a:spcAft>
              <a:buClr>
                <a:srgbClr val="000099"/>
              </a:buClr>
              <a:buSzPct val="80000"/>
              <a:buFontTx/>
              <a:buNone/>
              <a:defRPr/>
            </a:pPr>
            <a:r>
              <a:rPr kumimoji="0" lang="en-US" altLang="zh-CN" sz="2000" b="1" i="0" u="none" strike="noStrike" kern="0" cap="none" spc="0" normalizeH="0" baseline="0" noProof="0" dirty="0">
                <a:ln>
                  <a:noFill/>
                </a:ln>
                <a:solidFill>
                  <a:schemeClr val="tx1"/>
                </a:solidFill>
                <a:effectLst/>
                <a:uLnTx/>
                <a:uFillTx/>
                <a:latin typeface="+mn-lt"/>
                <a:ea typeface="+mn-ea"/>
                <a:cs typeface="+mn-cs"/>
              </a:rPr>
              <a:t>                       </a:t>
            </a:r>
            <a:r>
              <a:rPr kumimoji="0" lang="zh-CN" altLang="en-US" sz="2000" b="1" i="0" u="none" strike="noStrike" kern="0" cap="none" spc="0" normalizeH="0" baseline="0" noProof="0" dirty="0">
                <a:ln>
                  <a:noFill/>
                </a:ln>
                <a:solidFill>
                  <a:schemeClr val="tx1"/>
                </a:solidFill>
                <a:effectLst/>
                <a:uLnTx/>
                <a:uFillTx/>
                <a:latin typeface="+mn-lt"/>
                <a:ea typeface="+mn-ea"/>
                <a:cs typeface="+mn-cs"/>
              </a:rPr>
              <a:t>（注册表）</a:t>
            </a:r>
            <a:r>
              <a:rPr kumimoji="0" lang="zh-CN" altLang="zh-CN" sz="2000" b="1" i="0" u="none" strike="noStrike" kern="0" cap="none" spc="0" normalizeH="0" baseline="0" noProof="0" dirty="0">
                <a:ln>
                  <a:noFill/>
                </a:ln>
                <a:solidFill>
                  <a:schemeClr val="tx1"/>
                </a:solidFill>
                <a:effectLst/>
                <a:uLnTx/>
                <a:uFillTx/>
                <a:latin typeface="+mn-lt"/>
                <a:ea typeface="+mn-ea"/>
                <a:cs typeface="+mn-cs"/>
              </a:rPr>
              <a:t>，PS，LS，Kill等</a:t>
            </a:r>
          </a:p>
          <a:p>
            <a:pPr marL="179705" marR="0" lvl="0" indent="-179705" algn="l" defTabSz="914400" rtl="0" eaLnBrk="1" fontAlgn="base" latinLnBrk="0" hangingPunct="1">
              <a:lnSpc>
                <a:spcPct val="110000"/>
              </a:lnSpc>
              <a:spcBef>
                <a:spcPct val="20000"/>
              </a:spcBef>
              <a:spcAft>
                <a:spcPct val="0"/>
              </a:spcAft>
              <a:buClr>
                <a:srgbClr val="000099"/>
              </a:buClr>
              <a:buSzPct val="80000"/>
              <a:buFont typeface="Wingdings" panose="05000000000000000000" pitchFamily="2" charset="2"/>
              <a:buChar char="l"/>
              <a:defRPr/>
            </a:pPr>
            <a:r>
              <a:rPr kumimoji="0" lang="zh-CN" altLang="zh-CN" sz="2200" b="1" i="0" u="none" strike="noStrike" kern="0" cap="none" spc="0" normalizeH="0" baseline="0" noProof="0" dirty="0">
                <a:ln>
                  <a:noFill/>
                </a:ln>
                <a:solidFill>
                  <a:srgbClr val="CC0000"/>
                </a:solidFill>
                <a:effectLst/>
                <a:uLnTx/>
                <a:uFillTx/>
                <a:latin typeface="+mn-lt"/>
                <a:ea typeface="+mn-ea"/>
                <a:cs typeface="+mn-cs"/>
              </a:rPr>
              <a:t>程序开发支持：</a:t>
            </a:r>
            <a:r>
              <a:rPr kumimoji="0" lang="zh-CN" altLang="zh-CN" sz="2000" b="1" i="0" u="none" strike="noStrike" kern="0" cap="none" spc="0" normalizeH="0" baseline="0" noProof="0" dirty="0">
                <a:ln>
                  <a:noFill/>
                </a:ln>
                <a:solidFill>
                  <a:schemeClr val="tx1"/>
                </a:solidFill>
                <a:effectLst/>
                <a:uLnTx/>
                <a:uFillTx/>
                <a:latin typeface="+mn-lt"/>
                <a:ea typeface="+mn-ea"/>
                <a:cs typeface="+mn-cs"/>
              </a:rPr>
              <a:t>各类语言编辑/编译器，IDE开发环境，</a:t>
            </a:r>
            <a:br>
              <a:rPr kumimoji="0" lang="zh-CN" altLang="zh-CN" sz="2000" b="1" i="0" u="none" strike="noStrike" kern="0" cap="none" spc="0" normalizeH="0" baseline="0" noProof="0" dirty="0">
                <a:ln>
                  <a:noFill/>
                </a:ln>
                <a:solidFill>
                  <a:schemeClr val="tx1"/>
                </a:solidFill>
                <a:effectLst/>
                <a:uLnTx/>
                <a:uFillTx/>
                <a:latin typeface="+mn-lt"/>
                <a:ea typeface="+mn-ea"/>
                <a:cs typeface="+mn-cs"/>
              </a:rPr>
            </a:br>
            <a:r>
              <a:rPr kumimoji="0" lang="zh-CN" altLang="zh-CN" sz="2000" b="1" i="0" u="none" strike="noStrike" kern="0" cap="none" spc="0" normalizeH="0" baseline="0" noProof="0" dirty="0">
                <a:ln>
                  <a:noFill/>
                </a:ln>
                <a:solidFill>
                  <a:schemeClr val="tx1"/>
                </a:solidFill>
                <a:effectLst/>
                <a:uLnTx/>
                <a:uFillTx/>
                <a:latin typeface="+mn-lt"/>
                <a:ea typeface="+mn-ea"/>
                <a:cs typeface="+mn-cs"/>
              </a:rPr>
              <a:t>                       数据库系统</a:t>
            </a:r>
          </a:p>
          <a:p>
            <a:pPr marL="179705" marR="0" lvl="0" indent="-179705" algn="l" defTabSz="914400" rtl="0" eaLnBrk="1" fontAlgn="base" latinLnBrk="0" hangingPunct="1">
              <a:lnSpc>
                <a:spcPct val="110000"/>
              </a:lnSpc>
              <a:spcBef>
                <a:spcPct val="20000"/>
              </a:spcBef>
              <a:spcAft>
                <a:spcPct val="0"/>
              </a:spcAft>
              <a:buClr>
                <a:srgbClr val="000099"/>
              </a:buClr>
              <a:buSzPct val="80000"/>
              <a:buFont typeface="Wingdings" panose="05000000000000000000" pitchFamily="2" charset="2"/>
              <a:buChar char="l"/>
              <a:defRPr/>
            </a:pPr>
            <a:r>
              <a:rPr kumimoji="0" lang="zh-CN" altLang="zh-CN" sz="2200" b="1" i="0" u="none" strike="noStrike" kern="0" cap="none" spc="0" normalizeH="0" baseline="0" noProof="0" dirty="0">
                <a:ln>
                  <a:noFill/>
                </a:ln>
                <a:solidFill>
                  <a:srgbClr val="CC0000"/>
                </a:solidFill>
                <a:effectLst/>
                <a:uLnTx/>
                <a:uFillTx/>
                <a:latin typeface="+mn-lt"/>
                <a:ea typeface="+mn-ea"/>
                <a:cs typeface="+mn-cs"/>
              </a:rPr>
              <a:t>通        信：</a:t>
            </a:r>
            <a:r>
              <a:rPr kumimoji="0" lang="zh-CN" altLang="zh-CN" sz="2000" b="1" i="0" u="none" strike="noStrike" kern="0" cap="none" spc="0" normalizeH="0" baseline="0" noProof="0" dirty="0">
                <a:ln>
                  <a:noFill/>
                </a:ln>
                <a:solidFill>
                  <a:schemeClr val="tx1"/>
                </a:solidFill>
                <a:effectLst/>
                <a:uLnTx/>
                <a:uFillTx/>
                <a:latin typeface="+mn-lt"/>
                <a:ea typeface="+mn-ea"/>
                <a:cs typeface="+mn-cs"/>
              </a:rPr>
              <a:t>远程登录，网上邻居，网页浏览器等</a:t>
            </a:r>
          </a:p>
        </p:txBody>
      </p:sp>
      <p:sp>
        <p:nvSpPr>
          <p:cNvPr id="34822" name="Rectangle 4"/>
          <p:cNvSpPr/>
          <p:nvPr/>
        </p:nvSpPr>
        <p:spPr>
          <a:xfrm>
            <a:off x="1246188" y="1595438"/>
            <a:ext cx="7142162" cy="6365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1260475" lvl="0" indent="-1260475" eaLnBrk="1" hangingPunct="1">
              <a:spcBef>
                <a:spcPct val="0"/>
              </a:spcBef>
              <a:buNone/>
            </a:pPr>
            <a:r>
              <a:rPr lang="zh-CN" altLang="zh-CN" sz="2000" b="1" dirty="0">
                <a:solidFill>
                  <a:srgbClr val="CC0000"/>
                </a:solidFill>
              </a:rPr>
              <a:t>系统程序：</a:t>
            </a:r>
            <a:r>
              <a:rPr lang="zh-CN" altLang="zh-CN" sz="2000" b="1" dirty="0">
                <a:solidFill>
                  <a:srgbClr val="000099"/>
                </a:solidFill>
              </a:rPr>
              <a:t>介于操作系统与用户应用程序之间的程序，主要提供一个方便的环境，利</a:t>
            </a:r>
            <a:r>
              <a:rPr lang="zh-CN" altLang="en-US" sz="2000" b="1" dirty="0">
                <a:solidFill>
                  <a:srgbClr val="000099"/>
                </a:solidFill>
              </a:rPr>
              <a:t>于</a:t>
            </a:r>
            <a:r>
              <a:rPr lang="zh-CN" altLang="zh-CN" sz="2000" b="1" dirty="0">
                <a:solidFill>
                  <a:srgbClr val="000099"/>
                </a:solidFill>
              </a:rPr>
              <a:t>开发程序和执行程序</a:t>
            </a:r>
          </a:p>
        </p:txBody>
      </p:sp>
      <p:sp>
        <p:nvSpPr>
          <p:cNvPr id="34823" name="Rectangle 5"/>
          <p:cNvSpPr/>
          <p:nvPr/>
        </p:nvSpPr>
        <p:spPr>
          <a:xfrm>
            <a:off x="1403350" y="2422525"/>
            <a:ext cx="6985000" cy="3527425"/>
          </a:xfrm>
          <a:prstGeom prst="rect">
            <a:avLst/>
          </a:prstGeom>
          <a:noFill/>
          <a:ln w="9525" cap="flat" cmpd="sng">
            <a:solidFill>
              <a:srgbClr val="C0C0C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lnSpc>
                <a:spcPct val="110000"/>
              </a:lnSpc>
              <a:buClr>
                <a:srgbClr val="CC0000"/>
              </a:buClr>
              <a:buSzPct val="80000"/>
              <a:buFont typeface="Wingdings" panose="05000000000000000000" pitchFamily="2" charset="2"/>
              <a:buNone/>
            </a:pPr>
            <a:endParaRPr lang="zh-CN" altLang="zh-CN" sz="3600" b="1" dirty="0"/>
          </a:p>
        </p:txBody>
      </p:sp>
      <p:pic>
        <p:nvPicPr>
          <p:cNvPr id="34824" name="图片 1"/>
          <p:cNvPicPr>
            <a:picLocks noChangeAspect="1"/>
          </p:cNvPicPr>
          <p:nvPr/>
        </p:nvPicPr>
        <p:blipFill>
          <a:blip r:embed="rId2"/>
          <a:stretch>
            <a:fillRect/>
          </a:stretch>
        </p:blipFill>
        <p:spPr>
          <a:xfrm>
            <a:off x="2232025" y="2092325"/>
            <a:ext cx="6554788" cy="4441825"/>
          </a:xfrm>
          <a:prstGeom prst="rect">
            <a:avLst/>
          </a:prstGeom>
          <a:noFill/>
          <a:ln w="9525">
            <a:noFill/>
          </a:ln>
        </p:spPr>
      </p:pic>
    </p:spTree>
    <p:extLst>
      <p:ext uri="{BB962C8B-B14F-4D97-AF65-F5344CB8AC3E}">
        <p14:creationId xmlns:p14="http://schemas.microsoft.com/office/powerpoint/2010/main" val="247143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24"/>
                                        </p:tgtEl>
                                        <p:attrNameLst>
                                          <p:attrName>style.visibility</p:attrName>
                                        </p:attrNameLst>
                                      </p:cBhvr>
                                      <p:to>
                                        <p:strVal val="visible"/>
                                      </p:to>
                                    </p:set>
                                    <p:anim calcmode="lin" valueType="num">
                                      <p:cBhvr additive="base">
                                        <p:cTn id="7" dur="500" fill="hold"/>
                                        <p:tgtEl>
                                          <p:spTgt spid="34824"/>
                                        </p:tgtEl>
                                        <p:attrNameLst>
                                          <p:attrName>ppt_x</p:attrName>
                                        </p:attrNameLst>
                                      </p:cBhvr>
                                      <p:tavLst>
                                        <p:tav tm="0">
                                          <p:val>
                                            <p:strVal val="#ppt_x"/>
                                          </p:val>
                                        </p:tav>
                                        <p:tav tm="100000">
                                          <p:val>
                                            <p:strVal val="#ppt_x"/>
                                          </p:val>
                                        </p:tav>
                                      </p:tavLst>
                                    </p:anim>
                                    <p:anim calcmode="lin" valueType="num">
                                      <p:cBhvr additive="base">
                                        <p:cTn id="8" dur="500" fill="hold"/>
                                        <p:tgtEl>
                                          <p:spTgt spid="348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35843" name="页脚占位符 4"/>
          <p:cNvSpPr txBox="1">
            <a:spLocks noGrp="1"/>
          </p:cNvSpPr>
          <p:nvPr>
            <p:ph type="ftr" sz="quarter" idx="11"/>
          </p:nvPr>
        </p:nvSpPr>
        <p:spPr/>
        <p:txBody>
          <a:bodyPr/>
          <a:lstStyle/>
          <a:p>
            <a:pPr marL="0" indent="0" algn="ctr" eaLnBrk="1" hangingPunct="1">
              <a:spcBef>
                <a:spcPct val="0"/>
              </a:spcBef>
              <a:buNone/>
            </a:pPr>
            <a:r>
              <a:rPr lang="zh-CN" altLang="zh-CN" sz="1400" dirty="0"/>
              <a:t>哈工大</a:t>
            </a:r>
            <a:r>
              <a:rPr lang="zh-CN" altLang="en-US" sz="1400" dirty="0"/>
              <a:t>计算机学院</a:t>
            </a:r>
            <a:endParaRPr lang="zh-CN" altLang="zh-CN" sz="1400" dirty="0"/>
          </a:p>
        </p:txBody>
      </p:sp>
      <p:sp>
        <p:nvSpPr>
          <p:cNvPr id="35844"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22</a:t>
            </a:fld>
            <a:endParaRPr lang="zh-CN" altLang="zh-CN" sz="1400" dirty="0"/>
          </a:p>
        </p:txBody>
      </p:sp>
      <p:sp>
        <p:nvSpPr>
          <p:cNvPr id="35845" name="Rectangle 2"/>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2.6 操作系统结构</a:t>
            </a:r>
          </a:p>
        </p:txBody>
      </p:sp>
      <p:sp>
        <p:nvSpPr>
          <p:cNvPr id="35846" name="Rectangle 3"/>
          <p:cNvSpPr/>
          <p:nvPr/>
        </p:nvSpPr>
        <p:spPr>
          <a:xfrm>
            <a:off x="3563938" y="6092825"/>
            <a:ext cx="2592387" cy="360363"/>
          </a:xfrm>
          <a:prstGeom prst="rect">
            <a:avLst/>
          </a:prstGeom>
          <a:solidFill>
            <a:srgbClr val="EDE7E3"/>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gn="just" eaLnBrk="1" hangingPunct="1">
              <a:lnSpc>
                <a:spcPct val="90000"/>
              </a:lnSpc>
              <a:buNone/>
            </a:pPr>
            <a:r>
              <a:rPr lang="zh-CN" altLang="zh-CN" sz="1800" b="1" dirty="0"/>
              <a:t>MS-DOS层次结构</a:t>
            </a:r>
            <a:endParaRPr lang="zh-CN" altLang="zh-CN" sz="1800" b="1" dirty="0">
              <a:solidFill>
                <a:srgbClr val="6600FF"/>
              </a:solidFill>
            </a:endParaRPr>
          </a:p>
        </p:txBody>
      </p:sp>
      <p:sp>
        <p:nvSpPr>
          <p:cNvPr id="35847" name="Rectangle 4"/>
          <p:cNvSpPr/>
          <p:nvPr/>
        </p:nvSpPr>
        <p:spPr>
          <a:xfrm>
            <a:off x="1246188" y="1628775"/>
            <a:ext cx="7142162" cy="576263"/>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1260475" lvl="0" indent="-1260475" eaLnBrk="1" hangingPunct="1">
              <a:spcBef>
                <a:spcPct val="0"/>
              </a:spcBef>
              <a:buNone/>
            </a:pPr>
            <a:r>
              <a:rPr lang="zh-CN" altLang="zh-CN" sz="2000" b="1" dirty="0">
                <a:solidFill>
                  <a:srgbClr val="CC0000"/>
                </a:solidFill>
              </a:rPr>
              <a:t>1. 简单结构：</a:t>
            </a:r>
            <a:r>
              <a:rPr lang="zh-CN" altLang="zh-CN" sz="2000" b="1" dirty="0">
                <a:solidFill>
                  <a:srgbClr val="000099"/>
                </a:solidFill>
              </a:rPr>
              <a:t>整个操作系统</a:t>
            </a:r>
            <a:r>
              <a:rPr lang="zh-CN" altLang="en-US" sz="2000" b="1" dirty="0">
                <a:solidFill>
                  <a:srgbClr val="000099"/>
                </a:solidFill>
              </a:rPr>
              <a:t>近</a:t>
            </a:r>
            <a:r>
              <a:rPr lang="zh-CN" altLang="zh-CN" sz="2000" b="1" dirty="0">
                <a:solidFill>
                  <a:srgbClr val="000099"/>
                </a:solidFill>
              </a:rPr>
              <a:t>乎是个单一的整体，不注重模</a:t>
            </a:r>
            <a:br>
              <a:rPr lang="zh-CN" altLang="zh-CN" sz="2000" b="1" dirty="0">
                <a:solidFill>
                  <a:srgbClr val="000099"/>
                </a:solidFill>
              </a:rPr>
            </a:br>
            <a:r>
              <a:rPr lang="zh-CN" altLang="zh-CN" sz="2000" b="1" dirty="0">
                <a:solidFill>
                  <a:srgbClr val="000099"/>
                </a:solidFill>
              </a:rPr>
              <a:t>    块的划分和接口与功能层次。典型例子：</a:t>
            </a:r>
            <a:r>
              <a:rPr lang="zh-CN" altLang="zh-CN" sz="2000" b="1" dirty="0">
                <a:solidFill>
                  <a:srgbClr val="CC0000"/>
                </a:solidFill>
              </a:rPr>
              <a:t>DOS</a:t>
            </a:r>
          </a:p>
        </p:txBody>
      </p:sp>
      <p:sp>
        <p:nvSpPr>
          <p:cNvPr id="35848" name="Rectangle 5"/>
          <p:cNvSpPr/>
          <p:nvPr/>
        </p:nvSpPr>
        <p:spPr>
          <a:xfrm>
            <a:off x="1403350" y="2422525"/>
            <a:ext cx="6985000" cy="3527425"/>
          </a:xfrm>
          <a:prstGeom prst="rect">
            <a:avLst/>
          </a:prstGeom>
          <a:noFill/>
          <a:ln w="9525" cap="flat" cmpd="sng">
            <a:solidFill>
              <a:srgbClr val="C0C0C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lnSpc>
                <a:spcPct val="110000"/>
              </a:lnSpc>
              <a:buClr>
                <a:srgbClr val="CC0000"/>
              </a:buClr>
              <a:buSzPct val="80000"/>
              <a:buFont typeface="Wingdings" panose="05000000000000000000" pitchFamily="2" charset="2"/>
              <a:buNone/>
            </a:pPr>
            <a:endParaRPr lang="zh-CN" altLang="zh-CN" sz="3600" b="1" dirty="0"/>
          </a:p>
        </p:txBody>
      </p:sp>
      <p:sp>
        <p:nvSpPr>
          <p:cNvPr id="35849" name="AutoShape 6"/>
          <p:cNvSpPr/>
          <p:nvPr/>
        </p:nvSpPr>
        <p:spPr>
          <a:xfrm>
            <a:off x="1479233" y="2565400"/>
            <a:ext cx="3960812" cy="576263"/>
          </a:xfrm>
          <a:prstGeom prst="cube">
            <a:avLst>
              <a:gd name="adj" fmla="val 11023"/>
            </a:avLst>
          </a:prstGeom>
          <a:solidFill>
            <a:srgbClr val="DDDDDD"/>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400" b="1" dirty="0">
                <a:solidFill>
                  <a:srgbClr val="CC0000"/>
                </a:solidFill>
              </a:rPr>
              <a:t>应用程序</a:t>
            </a:r>
          </a:p>
        </p:txBody>
      </p:sp>
      <p:sp>
        <p:nvSpPr>
          <p:cNvPr id="35850" name="AutoShape 7"/>
          <p:cNvSpPr/>
          <p:nvPr/>
        </p:nvSpPr>
        <p:spPr>
          <a:xfrm>
            <a:off x="1479233" y="3500438"/>
            <a:ext cx="3240087" cy="576262"/>
          </a:xfrm>
          <a:prstGeom prst="cube">
            <a:avLst>
              <a:gd name="adj" fmla="val 14630"/>
            </a:avLst>
          </a:prstGeom>
          <a:solidFill>
            <a:srgbClr val="DDDDDD"/>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400" b="1" dirty="0">
                <a:solidFill>
                  <a:srgbClr val="CC0000"/>
                </a:solidFill>
              </a:rPr>
              <a:t>系统驻留程序</a:t>
            </a:r>
          </a:p>
        </p:txBody>
      </p:sp>
      <p:sp>
        <p:nvSpPr>
          <p:cNvPr id="35851" name="AutoShape 8"/>
          <p:cNvSpPr/>
          <p:nvPr/>
        </p:nvSpPr>
        <p:spPr>
          <a:xfrm>
            <a:off x="1480820" y="4365625"/>
            <a:ext cx="2663825" cy="576263"/>
          </a:xfrm>
          <a:prstGeom prst="cube">
            <a:avLst>
              <a:gd name="adj" fmla="val 12824"/>
            </a:avLst>
          </a:prstGeom>
          <a:solidFill>
            <a:srgbClr val="DDDDDD"/>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400" b="1" dirty="0">
                <a:solidFill>
                  <a:srgbClr val="CC0000"/>
                </a:solidFill>
              </a:rPr>
              <a:t>MS-DOS设备驱动</a:t>
            </a:r>
          </a:p>
        </p:txBody>
      </p:sp>
      <p:sp>
        <p:nvSpPr>
          <p:cNvPr id="35852" name="AutoShape 9"/>
          <p:cNvSpPr/>
          <p:nvPr/>
        </p:nvSpPr>
        <p:spPr>
          <a:xfrm>
            <a:off x="1479233" y="5229225"/>
            <a:ext cx="3960812" cy="576263"/>
          </a:xfrm>
          <a:prstGeom prst="cube">
            <a:avLst>
              <a:gd name="adj" fmla="val 11023"/>
            </a:avLst>
          </a:prstGeom>
          <a:solidFill>
            <a:srgbClr val="DDDDDD"/>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400" b="1" dirty="0">
                <a:solidFill>
                  <a:srgbClr val="CC0000"/>
                </a:solidFill>
              </a:rPr>
              <a:t>ROM B</a:t>
            </a:r>
            <a:r>
              <a:rPr lang="en-US" altLang="zh-CN" sz="2400" b="1" dirty="0">
                <a:solidFill>
                  <a:srgbClr val="CC0000"/>
                </a:solidFill>
              </a:rPr>
              <a:t>IO</a:t>
            </a:r>
            <a:r>
              <a:rPr lang="zh-CN" altLang="zh-CN" sz="2400" b="1" dirty="0">
                <a:solidFill>
                  <a:srgbClr val="CC0000"/>
                </a:solidFill>
              </a:rPr>
              <a:t>S设备驱动</a:t>
            </a:r>
          </a:p>
        </p:txBody>
      </p:sp>
      <p:sp>
        <p:nvSpPr>
          <p:cNvPr id="35853" name="AutoShape 10"/>
          <p:cNvSpPr/>
          <p:nvPr/>
        </p:nvSpPr>
        <p:spPr>
          <a:xfrm>
            <a:off x="4936808" y="3141663"/>
            <a:ext cx="215900" cy="2087562"/>
          </a:xfrm>
          <a:prstGeom prst="downArrow">
            <a:avLst>
              <a:gd name="adj1" fmla="val 50000"/>
              <a:gd name="adj2" fmla="val 241727"/>
            </a:avLst>
          </a:prstGeom>
          <a:solidFill>
            <a:schemeClr val="accent2"/>
          </a:solidFill>
          <a:ln w="9525" cap="flat" cmpd="sng">
            <a:solidFill>
              <a:srgbClr val="333399"/>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35854" name="AutoShape 11"/>
          <p:cNvSpPr/>
          <p:nvPr/>
        </p:nvSpPr>
        <p:spPr>
          <a:xfrm>
            <a:off x="1984058" y="3141663"/>
            <a:ext cx="215900" cy="431800"/>
          </a:xfrm>
          <a:prstGeom prst="downArrow">
            <a:avLst>
              <a:gd name="adj1" fmla="val 50000"/>
              <a:gd name="adj2" fmla="val 50000"/>
            </a:avLst>
          </a:prstGeom>
          <a:solidFill>
            <a:schemeClr val="accent2"/>
          </a:solidFill>
          <a:ln w="9525" cap="flat" cmpd="sng">
            <a:solidFill>
              <a:srgbClr val="333399"/>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35855" name="AutoShape 12"/>
          <p:cNvSpPr/>
          <p:nvPr/>
        </p:nvSpPr>
        <p:spPr>
          <a:xfrm>
            <a:off x="1984058" y="4913313"/>
            <a:ext cx="215900" cy="387350"/>
          </a:xfrm>
          <a:prstGeom prst="downArrow">
            <a:avLst>
              <a:gd name="adj1" fmla="val 50000"/>
              <a:gd name="adj2" fmla="val 44852"/>
            </a:avLst>
          </a:prstGeom>
          <a:solidFill>
            <a:schemeClr val="accent2"/>
          </a:solidFill>
          <a:ln w="9525" cap="flat" cmpd="sng">
            <a:solidFill>
              <a:srgbClr val="333399"/>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35856" name="AutoShape 13"/>
          <p:cNvSpPr/>
          <p:nvPr/>
        </p:nvSpPr>
        <p:spPr>
          <a:xfrm>
            <a:off x="1984058" y="4076700"/>
            <a:ext cx="215900" cy="360363"/>
          </a:xfrm>
          <a:prstGeom prst="downArrow">
            <a:avLst>
              <a:gd name="adj1" fmla="val 50000"/>
              <a:gd name="adj2" fmla="val 41727"/>
            </a:avLst>
          </a:prstGeom>
          <a:solidFill>
            <a:schemeClr val="accent2"/>
          </a:solidFill>
          <a:ln w="9525" cap="flat" cmpd="sng">
            <a:solidFill>
              <a:srgbClr val="333399"/>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35857" name="AutoShape 14"/>
          <p:cNvSpPr/>
          <p:nvPr/>
        </p:nvSpPr>
        <p:spPr>
          <a:xfrm>
            <a:off x="4216083" y="4076700"/>
            <a:ext cx="215900" cy="1152525"/>
          </a:xfrm>
          <a:prstGeom prst="downArrow">
            <a:avLst>
              <a:gd name="adj1" fmla="val 50000"/>
              <a:gd name="adj2" fmla="val 133455"/>
            </a:avLst>
          </a:prstGeom>
          <a:solidFill>
            <a:schemeClr val="accent2"/>
          </a:solidFill>
          <a:ln w="9525" cap="flat" cmpd="sng">
            <a:solidFill>
              <a:srgbClr val="333399"/>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pic>
        <p:nvPicPr>
          <p:cNvPr id="24" name="图片 23"/>
          <p:cNvPicPr>
            <a:picLocks noChangeAspect="1"/>
          </p:cNvPicPr>
          <p:nvPr/>
        </p:nvPicPr>
        <p:blipFill>
          <a:blip r:embed="rId3"/>
          <a:srcRect l="2446" t="6165" r="5508" b="1796"/>
          <a:stretch>
            <a:fillRect/>
          </a:stretch>
        </p:blipFill>
        <p:spPr>
          <a:xfrm>
            <a:off x="5511483" y="2953459"/>
            <a:ext cx="3550779" cy="245399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4"/>
                                        </p:tgtEl>
                                        <p:attrNameLst>
                                          <p:attrName>ppt_x</p:attrName>
                                        </p:attrNameLst>
                                      </p:cBhvr>
                                      <p:tavLst>
                                        <p:tav tm="0">
                                          <p:val>
                                            <p:strVal val="ppt_x"/>
                                          </p:val>
                                        </p:tav>
                                        <p:tav tm="100000">
                                          <p:val>
                                            <p:strVal val="ppt_x"/>
                                          </p:val>
                                        </p:tav>
                                      </p:tavLst>
                                    </p:anim>
                                    <p:anim calcmode="lin" valueType="num">
                                      <p:cBhvr additive="base">
                                        <p:cTn id="13" dur="500"/>
                                        <p:tgtEl>
                                          <p:spTgt spid="24"/>
                                        </p:tgtEl>
                                        <p:attrNameLst>
                                          <p:attrName>ppt_y</p:attrName>
                                        </p:attrNameLst>
                                      </p:cBhvr>
                                      <p:tavLst>
                                        <p:tav tm="0">
                                          <p:val>
                                            <p:strVal val="ppt_y"/>
                                          </p:val>
                                        </p:tav>
                                        <p:tav tm="100000">
                                          <p:val>
                                            <p:strVal val="1+ppt_h/2"/>
                                          </p:val>
                                        </p:tav>
                                      </p:tavLst>
                                    </p:anim>
                                    <p:set>
                                      <p:cBhvr>
                                        <p:cTn id="14"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p:cNvSpPr>
          <p:nvPr>
            <p:ph type="dt" sz="half" idx="10"/>
          </p:nvPr>
        </p:nvSpPr>
        <p:spPr>
          <a:xfrm>
            <a:off x="1014413" y="6356350"/>
            <a:ext cx="1905000" cy="457200"/>
          </a:xfrm>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37891" name="灯片编号占位符 5"/>
          <p:cNvSpPr txBox="1">
            <a:spLocks noGrp="1"/>
          </p:cNvSpPr>
          <p:nvPr>
            <p:ph type="sldNum" sz="quarter" idx="12"/>
          </p:nvPr>
        </p:nvSpPr>
        <p:spPr>
          <a:xfrm>
            <a:off x="6881813" y="6356350"/>
            <a:ext cx="1905000" cy="457200"/>
          </a:xfrm>
        </p:spPr>
        <p:txBody>
          <a:bodyPr/>
          <a:lstStyle/>
          <a:p>
            <a:pPr marL="0" indent="0" algn="r" eaLnBrk="1" hangingPunct="1">
              <a:spcBef>
                <a:spcPct val="0"/>
              </a:spcBef>
              <a:buNone/>
            </a:pPr>
            <a:fld id="{9A0DB2DC-4C9A-4742-B13C-FB6460FD3503}" type="slidenum">
              <a:rPr lang="zh-CN" altLang="zh-CN" sz="1400" dirty="0"/>
              <a:t>23</a:t>
            </a:fld>
            <a:endParaRPr lang="zh-CN" altLang="zh-CN" sz="1400" dirty="0"/>
          </a:p>
        </p:txBody>
      </p:sp>
      <p:sp>
        <p:nvSpPr>
          <p:cNvPr id="37892" name="Rectangle 2"/>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2.6 操作系统结构</a:t>
            </a:r>
          </a:p>
        </p:txBody>
      </p:sp>
      <p:sp>
        <p:nvSpPr>
          <p:cNvPr id="37893" name="Rectangle 3"/>
          <p:cNvSpPr/>
          <p:nvPr/>
        </p:nvSpPr>
        <p:spPr>
          <a:xfrm>
            <a:off x="6081713" y="6237288"/>
            <a:ext cx="2593975" cy="360362"/>
          </a:xfrm>
          <a:prstGeom prst="rect">
            <a:avLst/>
          </a:prstGeom>
          <a:solidFill>
            <a:srgbClr val="EDE7E3"/>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gn="just" eaLnBrk="1" hangingPunct="1">
              <a:lnSpc>
                <a:spcPct val="90000"/>
              </a:lnSpc>
              <a:buNone/>
            </a:pPr>
            <a:r>
              <a:rPr lang="zh-CN" altLang="zh-CN" sz="1800" b="1" dirty="0"/>
              <a:t>Linux单内核结构</a:t>
            </a:r>
          </a:p>
        </p:txBody>
      </p:sp>
      <p:sp>
        <p:nvSpPr>
          <p:cNvPr id="37894" name="Text Box 4"/>
          <p:cNvSpPr txBox="1"/>
          <p:nvPr/>
        </p:nvSpPr>
        <p:spPr>
          <a:xfrm>
            <a:off x="7275513" y="2525713"/>
            <a:ext cx="1084262" cy="431800"/>
          </a:xfrm>
          <a:prstGeom prst="rect">
            <a:avLst/>
          </a:prstGeom>
          <a:solidFill>
            <a:srgbClr val="FFCC66"/>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zh-CN" sz="2000" b="1" dirty="0">
                <a:latin typeface="华文新魏" panose="02010800040101010101" pitchFamily="2" charset="-122"/>
                <a:ea typeface="华文新魏" panose="02010800040101010101" pitchFamily="2" charset="-122"/>
              </a:rPr>
              <a:t>用户态</a:t>
            </a:r>
          </a:p>
        </p:txBody>
      </p:sp>
      <p:sp>
        <p:nvSpPr>
          <p:cNvPr id="37895" name="Text Box 5"/>
          <p:cNvSpPr txBox="1"/>
          <p:nvPr/>
        </p:nvSpPr>
        <p:spPr>
          <a:xfrm>
            <a:off x="2513013" y="2808288"/>
            <a:ext cx="2914650" cy="523875"/>
          </a:xfrm>
          <a:prstGeom prst="rect">
            <a:avLst/>
          </a:prstGeom>
          <a:solidFill>
            <a:srgbClr val="FFCC66"/>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华文新魏" panose="02010800040101010101" pitchFamily="2" charset="-122"/>
                <a:ea typeface="华文新魏" panose="02010800040101010101" pitchFamily="2" charset="-122"/>
              </a:rPr>
              <a:t>系统库(函数库)</a:t>
            </a:r>
          </a:p>
        </p:txBody>
      </p:sp>
      <p:sp>
        <p:nvSpPr>
          <p:cNvPr id="37896" name="Text Box 6"/>
          <p:cNvSpPr txBox="1"/>
          <p:nvPr/>
        </p:nvSpPr>
        <p:spPr>
          <a:xfrm>
            <a:off x="3306763" y="2160588"/>
            <a:ext cx="1625600" cy="452437"/>
          </a:xfrm>
          <a:prstGeom prst="rect">
            <a:avLst/>
          </a:prstGeom>
          <a:solidFill>
            <a:srgbClr val="FFCC66"/>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华文新魏" panose="02010800040101010101" pitchFamily="2" charset="-122"/>
                <a:ea typeface="华文新魏" panose="02010800040101010101" pitchFamily="2" charset="-122"/>
              </a:rPr>
              <a:t>应用程序</a:t>
            </a:r>
          </a:p>
        </p:txBody>
      </p:sp>
      <p:sp>
        <p:nvSpPr>
          <p:cNvPr id="37897" name="Text Box 7"/>
          <p:cNvSpPr txBox="1"/>
          <p:nvPr/>
        </p:nvSpPr>
        <p:spPr>
          <a:xfrm>
            <a:off x="2513013" y="3508375"/>
            <a:ext cx="4238625" cy="2368550"/>
          </a:xfrm>
          <a:prstGeom prst="rect">
            <a:avLst/>
          </a:prstGeom>
          <a:solidFill>
            <a:schemeClr val="accent1"/>
          </a:solidFill>
          <a:ln w="19050"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2000" b="1" dirty="0">
              <a:latin typeface="华文新魏" panose="02010800040101010101" pitchFamily="2" charset="-122"/>
              <a:ea typeface="华文新魏" panose="02010800040101010101" pitchFamily="2" charset="-122"/>
            </a:endParaRPr>
          </a:p>
        </p:txBody>
      </p:sp>
      <p:sp>
        <p:nvSpPr>
          <p:cNvPr id="37898" name="Text Box 8"/>
          <p:cNvSpPr txBox="1"/>
          <p:nvPr/>
        </p:nvSpPr>
        <p:spPr>
          <a:xfrm>
            <a:off x="2778125" y="3683000"/>
            <a:ext cx="3708400" cy="523875"/>
          </a:xfrm>
          <a:prstGeom prst="rect">
            <a:avLst/>
          </a:prstGeom>
          <a:solidFill>
            <a:schemeClr val="accent1"/>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华文新魏" panose="02010800040101010101" pitchFamily="2" charset="-122"/>
                <a:ea typeface="华文新魏" panose="02010800040101010101" pitchFamily="2" charset="-122"/>
              </a:rPr>
              <a:t>系统调用接口</a:t>
            </a:r>
          </a:p>
        </p:txBody>
      </p:sp>
      <p:sp>
        <p:nvSpPr>
          <p:cNvPr id="37899" name="Text Box 9"/>
          <p:cNvSpPr txBox="1"/>
          <p:nvPr/>
        </p:nvSpPr>
        <p:spPr>
          <a:xfrm>
            <a:off x="2778125" y="4381500"/>
            <a:ext cx="1323975" cy="523875"/>
          </a:xfrm>
          <a:prstGeom prst="rect">
            <a:avLst/>
          </a:prstGeom>
          <a:solidFill>
            <a:schemeClr val="accent1"/>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华文新魏" panose="02010800040101010101" pitchFamily="2" charset="-122"/>
                <a:ea typeface="华文新魏" panose="02010800040101010101" pitchFamily="2" charset="-122"/>
              </a:rPr>
              <a:t>模块</a:t>
            </a:r>
          </a:p>
        </p:txBody>
      </p:sp>
      <p:sp>
        <p:nvSpPr>
          <p:cNvPr id="37900" name="Text Box 10"/>
          <p:cNvSpPr txBox="1"/>
          <p:nvPr/>
        </p:nvSpPr>
        <p:spPr>
          <a:xfrm>
            <a:off x="4367213" y="4381500"/>
            <a:ext cx="2119312" cy="1344613"/>
          </a:xfrm>
          <a:prstGeom prst="rect">
            <a:avLst/>
          </a:prstGeom>
          <a:solidFill>
            <a:schemeClr val="accent1"/>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000" b="1" dirty="0">
                <a:latin typeface="华文新魏" panose="02010800040101010101" pitchFamily="2" charset="-122"/>
                <a:ea typeface="华文新魏" panose="02010800040101010101" pitchFamily="2" charset="-122"/>
              </a:rPr>
              <a:t>内核(进程管理、存储管理、文件管理、设备管理、网络管理)</a:t>
            </a:r>
          </a:p>
        </p:txBody>
      </p:sp>
      <p:sp>
        <p:nvSpPr>
          <p:cNvPr id="37901" name="Text Box 11"/>
          <p:cNvSpPr txBox="1"/>
          <p:nvPr/>
        </p:nvSpPr>
        <p:spPr>
          <a:xfrm>
            <a:off x="2778125" y="5081588"/>
            <a:ext cx="1323975" cy="644525"/>
          </a:xfrm>
          <a:prstGeom prst="rect">
            <a:avLst/>
          </a:prstGeom>
          <a:solidFill>
            <a:schemeClr val="accent1"/>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华文新魏" panose="02010800040101010101" pitchFamily="2" charset="-122"/>
                <a:ea typeface="华文新魏" panose="02010800040101010101" pitchFamily="2" charset="-122"/>
              </a:rPr>
              <a:t>设备驱动</a:t>
            </a:r>
          </a:p>
        </p:txBody>
      </p:sp>
      <p:sp>
        <p:nvSpPr>
          <p:cNvPr id="37902" name="Text Box 12"/>
          <p:cNvSpPr txBox="1"/>
          <p:nvPr/>
        </p:nvSpPr>
        <p:spPr>
          <a:xfrm>
            <a:off x="3041650" y="6027738"/>
            <a:ext cx="2651125" cy="452437"/>
          </a:xfrm>
          <a:prstGeom prst="rect">
            <a:avLst/>
          </a:prstGeom>
          <a:solidFill>
            <a:schemeClr val="accent1"/>
          </a:solid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华文新魏" panose="02010800040101010101" pitchFamily="2" charset="-122"/>
                <a:ea typeface="华文新魏" panose="02010800040101010101" pitchFamily="2" charset="-122"/>
              </a:rPr>
              <a:t>计算机硬件</a:t>
            </a:r>
          </a:p>
        </p:txBody>
      </p:sp>
      <p:sp>
        <p:nvSpPr>
          <p:cNvPr id="37903" name="Line 13"/>
          <p:cNvSpPr/>
          <p:nvPr/>
        </p:nvSpPr>
        <p:spPr>
          <a:xfrm>
            <a:off x="3836988" y="3332163"/>
            <a:ext cx="0" cy="350837"/>
          </a:xfrm>
          <a:prstGeom prst="line">
            <a:avLst/>
          </a:prstGeom>
          <a:ln w="9525" cap="flat" cmpd="sng">
            <a:solidFill>
              <a:srgbClr val="000000"/>
            </a:solidFill>
            <a:prstDash val="solid"/>
            <a:headEnd type="none" w="med" len="med"/>
            <a:tailEnd type="none" w="med" len="med"/>
          </a:ln>
        </p:spPr>
      </p:sp>
      <p:sp>
        <p:nvSpPr>
          <p:cNvPr id="37904" name="Line 14"/>
          <p:cNvSpPr/>
          <p:nvPr/>
        </p:nvSpPr>
        <p:spPr>
          <a:xfrm>
            <a:off x="2513013" y="2060575"/>
            <a:ext cx="4238625" cy="0"/>
          </a:xfrm>
          <a:prstGeom prst="line">
            <a:avLst/>
          </a:prstGeom>
          <a:ln w="9525" cap="flat" cmpd="sng">
            <a:solidFill>
              <a:srgbClr val="000000"/>
            </a:solidFill>
            <a:prstDash val="solid"/>
            <a:headEnd type="none" w="med" len="med"/>
            <a:tailEnd type="none" w="med" len="med"/>
          </a:ln>
        </p:spPr>
      </p:sp>
      <p:sp>
        <p:nvSpPr>
          <p:cNvPr id="37905" name="Line 15"/>
          <p:cNvSpPr/>
          <p:nvPr/>
        </p:nvSpPr>
        <p:spPr>
          <a:xfrm>
            <a:off x="2513013" y="2185988"/>
            <a:ext cx="0" cy="525462"/>
          </a:xfrm>
          <a:prstGeom prst="line">
            <a:avLst/>
          </a:prstGeom>
          <a:ln w="9525" cap="flat" cmpd="sng">
            <a:solidFill>
              <a:srgbClr val="000000"/>
            </a:solidFill>
            <a:prstDash val="solid"/>
            <a:headEnd type="none" w="med" len="med"/>
            <a:tailEnd type="none" w="med" len="med"/>
          </a:ln>
        </p:spPr>
      </p:sp>
      <p:sp>
        <p:nvSpPr>
          <p:cNvPr id="37906" name="Line 16"/>
          <p:cNvSpPr/>
          <p:nvPr/>
        </p:nvSpPr>
        <p:spPr>
          <a:xfrm flipH="1">
            <a:off x="5957888" y="2711450"/>
            <a:ext cx="0" cy="620713"/>
          </a:xfrm>
          <a:prstGeom prst="line">
            <a:avLst/>
          </a:prstGeom>
          <a:ln w="9525" cap="flat" cmpd="sng">
            <a:solidFill>
              <a:srgbClr val="000000"/>
            </a:solidFill>
            <a:prstDash val="solid"/>
            <a:headEnd type="none" w="med" len="med"/>
            <a:tailEnd type="none" w="med" len="med"/>
          </a:ln>
        </p:spPr>
      </p:sp>
      <p:sp>
        <p:nvSpPr>
          <p:cNvPr id="37907" name="Line 17"/>
          <p:cNvSpPr/>
          <p:nvPr/>
        </p:nvSpPr>
        <p:spPr>
          <a:xfrm flipV="1">
            <a:off x="5957888" y="3314700"/>
            <a:ext cx="793750" cy="0"/>
          </a:xfrm>
          <a:prstGeom prst="line">
            <a:avLst/>
          </a:prstGeom>
          <a:ln w="9525" cap="flat" cmpd="sng">
            <a:solidFill>
              <a:srgbClr val="000000"/>
            </a:solidFill>
            <a:prstDash val="solid"/>
            <a:headEnd type="none" w="med" len="med"/>
            <a:tailEnd type="none" w="med" len="med"/>
          </a:ln>
        </p:spPr>
      </p:sp>
      <p:sp>
        <p:nvSpPr>
          <p:cNvPr id="37908" name="Line 18"/>
          <p:cNvSpPr/>
          <p:nvPr/>
        </p:nvSpPr>
        <p:spPr>
          <a:xfrm>
            <a:off x="6751638" y="1858963"/>
            <a:ext cx="0" cy="1223962"/>
          </a:xfrm>
          <a:prstGeom prst="line">
            <a:avLst/>
          </a:prstGeom>
          <a:ln w="9525" cap="flat" cmpd="sng">
            <a:solidFill>
              <a:srgbClr val="000000"/>
            </a:solidFill>
            <a:prstDash val="solid"/>
            <a:headEnd type="none" w="med" len="med"/>
            <a:tailEnd type="none" w="med" len="med"/>
          </a:ln>
        </p:spPr>
      </p:sp>
      <p:sp>
        <p:nvSpPr>
          <p:cNvPr id="37909" name="Line 19"/>
          <p:cNvSpPr/>
          <p:nvPr/>
        </p:nvSpPr>
        <p:spPr>
          <a:xfrm>
            <a:off x="6221413" y="3332163"/>
            <a:ext cx="0" cy="350837"/>
          </a:xfrm>
          <a:prstGeom prst="line">
            <a:avLst/>
          </a:prstGeom>
          <a:ln w="9525" cap="flat" cmpd="sng">
            <a:solidFill>
              <a:srgbClr val="000000"/>
            </a:solidFill>
            <a:prstDash val="solid"/>
            <a:headEnd type="none" w="med" len="med"/>
            <a:tailEnd type="none" w="med" len="med"/>
          </a:ln>
        </p:spPr>
      </p:sp>
      <p:sp>
        <p:nvSpPr>
          <p:cNvPr id="37910" name="AutoShape 20"/>
          <p:cNvSpPr/>
          <p:nvPr/>
        </p:nvSpPr>
        <p:spPr>
          <a:xfrm>
            <a:off x="6875463" y="2060575"/>
            <a:ext cx="360362" cy="1223963"/>
          </a:xfrm>
          <a:prstGeom prst="rightBrace">
            <a:avLst>
              <a:gd name="adj1" fmla="val 28304"/>
              <a:gd name="adj2" fmla="val 50000"/>
            </a:avLst>
          </a:prstGeom>
          <a:noFill/>
          <a:ln w="9525" cap="flat" cmpd="sng">
            <a:solidFill>
              <a:srgbClr val="000000"/>
            </a:solidFill>
            <a:prstDash val="solid"/>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37911" name="Text Box 21"/>
          <p:cNvSpPr txBox="1"/>
          <p:nvPr/>
        </p:nvSpPr>
        <p:spPr>
          <a:xfrm>
            <a:off x="7378700" y="4144963"/>
            <a:ext cx="506413" cy="1058862"/>
          </a:xfrm>
          <a:prstGeom prst="rect">
            <a:avLst/>
          </a:prstGeom>
          <a:solidFill>
            <a:schemeClr val="accent1"/>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zh-CN" sz="2000" b="1" dirty="0">
                <a:latin typeface="华文新魏" panose="02010800040101010101" pitchFamily="2" charset="-122"/>
                <a:ea typeface="华文新魏" panose="02010800040101010101" pitchFamily="2" charset="-122"/>
              </a:rPr>
              <a:t>核</a:t>
            </a:r>
          </a:p>
          <a:p>
            <a:pPr marL="0" lvl="0" indent="0" algn="just" eaLnBrk="1" hangingPunct="1">
              <a:spcBef>
                <a:spcPct val="0"/>
              </a:spcBef>
              <a:buNone/>
            </a:pPr>
            <a:r>
              <a:rPr lang="zh-CN" altLang="zh-CN" sz="2000" b="1" dirty="0">
                <a:latin typeface="华文新魏" panose="02010800040101010101" pitchFamily="2" charset="-122"/>
                <a:ea typeface="华文新魏" panose="02010800040101010101" pitchFamily="2" charset="-122"/>
              </a:rPr>
              <a:t>心</a:t>
            </a:r>
          </a:p>
          <a:p>
            <a:pPr marL="0" lvl="0" indent="0" algn="just" eaLnBrk="1" hangingPunct="1">
              <a:spcBef>
                <a:spcPct val="0"/>
              </a:spcBef>
              <a:buNone/>
            </a:pPr>
            <a:r>
              <a:rPr lang="zh-CN" altLang="zh-CN" sz="2000" b="1" dirty="0">
                <a:latin typeface="华文新魏" panose="02010800040101010101" pitchFamily="2" charset="-122"/>
                <a:ea typeface="华文新魏" panose="02010800040101010101" pitchFamily="2" charset="-122"/>
              </a:rPr>
              <a:t>态</a:t>
            </a:r>
          </a:p>
        </p:txBody>
      </p:sp>
      <p:sp>
        <p:nvSpPr>
          <p:cNvPr id="37912" name="AutoShape 22"/>
          <p:cNvSpPr/>
          <p:nvPr/>
        </p:nvSpPr>
        <p:spPr>
          <a:xfrm>
            <a:off x="6850063" y="3508375"/>
            <a:ext cx="458787" cy="2368550"/>
          </a:xfrm>
          <a:prstGeom prst="rightBrace">
            <a:avLst>
              <a:gd name="adj1" fmla="val 43021"/>
              <a:gd name="adj2" fmla="val 50000"/>
            </a:avLst>
          </a:prstGeom>
          <a:noFill/>
          <a:ln w="9525" cap="flat" cmpd="sng">
            <a:solidFill>
              <a:srgbClr val="000000"/>
            </a:solidFill>
            <a:prstDash val="solid"/>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37913" name="AutoShape 23"/>
          <p:cNvSpPr/>
          <p:nvPr/>
        </p:nvSpPr>
        <p:spPr>
          <a:xfrm flipH="1">
            <a:off x="2051050" y="3552825"/>
            <a:ext cx="387350" cy="2271713"/>
          </a:xfrm>
          <a:prstGeom prst="rightBrace">
            <a:avLst>
              <a:gd name="adj1" fmla="val 48872"/>
              <a:gd name="adj2" fmla="val 50000"/>
            </a:avLst>
          </a:prstGeom>
          <a:noFill/>
          <a:ln w="9525" cap="flat" cmpd="sng">
            <a:solidFill>
              <a:srgbClr val="000000"/>
            </a:solidFill>
            <a:prstDash val="solid"/>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37914" name="Text Box 24"/>
          <p:cNvSpPr txBox="1"/>
          <p:nvPr/>
        </p:nvSpPr>
        <p:spPr>
          <a:xfrm>
            <a:off x="1476375" y="4167188"/>
            <a:ext cx="503238" cy="1008062"/>
          </a:xfrm>
          <a:prstGeom prst="rect">
            <a:avLst/>
          </a:prstGeom>
          <a:solidFill>
            <a:schemeClr val="accent1"/>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000" b="1" dirty="0">
                <a:solidFill>
                  <a:srgbClr val="FF0000"/>
                </a:solidFill>
                <a:latin typeface="华文新魏" panose="02010800040101010101" pitchFamily="2" charset="-122"/>
                <a:ea typeface="华文新魏" panose="02010800040101010101" pitchFamily="2" charset="-122"/>
              </a:rPr>
              <a:t>单</a:t>
            </a:r>
          </a:p>
          <a:p>
            <a:pPr marL="0" lvl="0" indent="0" eaLnBrk="1" hangingPunct="1">
              <a:spcBef>
                <a:spcPct val="0"/>
              </a:spcBef>
              <a:buNone/>
            </a:pPr>
            <a:r>
              <a:rPr lang="zh-CN" altLang="zh-CN" sz="2000" b="1" dirty="0">
                <a:solidFill>
                  <a:srgbClr val="FF0000"/>
                </a:solidFill>
                <a:latin typeface="华文新魏" panose="02010800040101010101" pitchFamily="2" charset="-122"/>
                <a:ea typeface="华文新魏" panose="02010800040101010101" pitchFamily="2" charset="-122"/>
              </a:rPr>
              <a:t>内</a:t>
            </a:r>
          </a:p>
          <a:p>
            <a:pPr marL="0" lvl="0" indent="0" eaLnBrk="1" hangingPunct="1">
              <a:spcBef>
                <a:spcPct val="0"/>
              </a:spcBef>
              <a:buNone/>
            </a:pPr>
            <a:r>
              <a:rPr lang="zh-CN" altLang="zh-CN" sz="2000" b="1" dirty="0">
                <a:solidFill>
                  <a:srgbClr val="FF0000"/>
                </a:solidFill>
                <a:latin typeface="华文新魏" panose="02010800040101010101" pitchFamily="2" charset="-122"/>
                <a:ea typeface="华文新魏" panose="02010800040101010101" pitchFamily="2" charset="-122"/>
              </a:rPr>
              <a:t>核</a:t>
            </a:r>
          </a:p>
        </p:txBody>
      </p:sp>
      <p:sp>
        <p:nvSpPr>
          <p:cNvPr id="37915" name="Line 25"/>
          <p:cNvSpPr/>
          <p:nvPr/>
        </p:nvSpPr>
        <p:spPr>
          <a:xfrm>
            <a:off x="3836988" y="2711450"/>
            <a:ext cx="0" cy="96838"/>
          </a:xfrm>
          <a:prstGeom prst="line">
            <a:avLst/>
          </a:prstGeom>
          <a:ln w="9525" cap="flat" cmpd="sng">
            <a:solidFill>
              <a:srgbClr val="000000"/>
            </a:solidFill>
            <a:prstDash val="solid"/>
            <a:headEnd type="none" w="med" len="med"/>
            <a:tailEnd type="none" w="med" len="med"/>
          </a:ln>
        </p:spPr>
      </p:sp>
      <p:sp>
        <p:nvSpPr>
          <p:cNvPr id="37916" name="Line 26"/>
          <p:cNvSpPr/>
          <p:nvPr/>
        </p:nvSpPr>
        <p:spPr>
          <a:xfrm>
            <a:off x="4367213" y="5876925"/>
            <a:ext cx="0" cy="150813"/>
          </a:xfrm>
          <a:prstGeom prst="line">
            <a:avLst/>
          </a:prstGeom>
          <a:ln w="9525" cap="flat" cmpd="sng">
            <a:solidFill>
              <a:srgbClr val="000000"/>
            </a:solidFill>
            <a:prstDash val="solid"/>
            <a:headEnd type="none" w="med" len="med"/>
            <a:tailEnd type="none" w="med" len="med"/>
          </a:ln>
        </p:spPr>
      </p:sp>
      <p:sp>
        <p:nvSpPr>
          <p:cNvPr id="37917" name="Line 27"/>
          <p:cNvSpPr/>
          <p:nvPr/>
        </p:nvSpPr>
        <p:spPr>
          <a:xfrm>
            <a:off x="2513013" y="2711450"/>
            <a:ext cx="3444875" cy="0"/>
          </a:xfrm>
          <a:prstGeom prst="line">
            <a:avLst/>
          </a:prstGeom>
          <a:ln w="9525" cap="flat" cmpd="sng">
            <a:solidFill>
              <a:srgbClr val="000000"/>
            </a:solidFill>
            <a:prstDash val="solid"/>
            <a:headEnd type="none" w="med" len="med"/>
            <a:tailEnd type="none" w="med" len="med"/>
          </a:ln>
        </p:spPr>
      </p:sp>
      <p:sp>
        <p:nvSpPr>
          <p:cNvPr id="37918" name="Line 28"/>
          <p:cNvSpPr/>
          <p:nvPr/>
        </p:nvSpPr>
        <p:spPr>
          <a:xfrm>
            <a:off x="2513013" y="1858963"/>
            <a:ext cx="0" cy="96837"/>
          </a:xfrm>
          <a:prstGeom prst="line">
            <a:avLst/>
          </a:prstGeom>
          <a:ln w="9525" cap="flat" cmpd="sng">
            <a:solidFill>
              <a:srgbClr val="000000"/>
            </a:solidFill>
            <a:prstDash val="solid"/>
            <a:headEnd type="none" w="med" len="med"/>
            <a:tailEnd type="none" w="med" len="med"/>
          </a:ln>
        </p:spPr>
      </p:sp>
      <p:sp>
        <p:nvSpPr>
          <p:cNvPr id="2" name="矩形 1"/>
          <p:cNvSpPr/>
          <p:nvPr/>
        </p:nvSpPr>
        <p:spPr bwMode="auto">
          <a:xfrm>
            <a:off x="1065213" y="3781425"/>
            <a:ext cx="985838" cy="2043113"/>
          </a:xfrm>
          <a:prstGeom prst="rect">
            <a:avLst/>
          </a:prstGeom>
          <a:noFill/>
          <a:ln w="9525" cap="flat" cmpd="sng" algn="ctr">
            <a:solidFill>
              <a:schemeClr val="tx1">
                <a:lumMod val="65000"/>
                <a:lumOff val="35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7920" name="Rectangle 4"/>
          <p:cNvSpPr/>
          <p:nvPr/>
        </p:nvSpPr>
        <p:spPr>
          <a:xfrm>
            <a:off x="1149350" y="1484313"/>
            <a:ext cx="7142163" cy="360362"/>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1260475" lvl="0" indent="-1260475" eaLnBrk="1" hangingPunct="1">
              <a:spcBef>
                <a:spcPct val="0"/>
              </a:spcBef>
              <a:buNone/>
            </a:pPr>
            <a:r>
              <a:rPr lang="en-US" altLang="zh-CN" sz="2000" b="1" dirty="0">
                <a:solidFill>
                  <a:srgbClr val="CC0000"/>
                </a:solidFill>
              </a:rPr>
              <a:t>2</a:t>
            </a:r>
            <a:r>
              <a:rPr lang="zh-CN" altLang="zh-CN" sz="2000" b="1" dirty="0">
                <a:solidFill>
                  <a:srgbClr val="CC0000"/>
                </a:solidFill>
              </a:rPr>
              <a:t>. </a:t>
            </a:r>
            <a:r>
              <a:rPr lang="zh-CN" altLang="en-US" sz="2000" b="1" dirty="0">
                <a:solidFill>
                  <a:srgbClr val="CC0000"/>
                </a:solidFill>
              </a:rPr>
              <a:t>模块化</a:t>
            </a:r>
            <a:r>
              <a:rPr lang="zh-CN" altLang="zh-CN" sz="2000" b="1" dirty="0">
                <a:solidFill>
                  <a:srgbClr val="CC0000"/>
                </a:solidFill>
              </a:rPr>
              <a:t>：</a:t>
            </a:r>
            <a:r>
              <a:rPr lang="zh-CN" altLang="en-US" sz="2000" b="1" dirty="0">
                <a:solidFill>
                  <a:srgbClr val="CC0000"/>
                </a:solidFill>
              </a:rPr>
              <a:t>面向对象技术生成模块化的内核。使用动态加载模块，现代</a:t>
            </a:r>
            <a:r>
              <a:rPr lang="en-US" altLang="zh-CN" sz="2000" b="1" dirty="0">
                <a:solidFill>
                  <a:srgbClr val="CC0000"/>
                </a:solidFill>
              </a:rPr>
              <a:t>UNIX,Solaris,Linux, Mac os X</a:t>
            </a:r>
            <a:endParaRPr lang="zh-CN" altLang="zh-CN" sz="2000" b="1" dirty="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p:cNvSpPr>
          <p:nvPr>
            <p:ph type="dt" sz="half" idx="10"/>
          </p:nvPr>
        </p:nvSpPr>
        <p:spPr>
          <a:xfrm>
            <a:off x="1014413" y="6356350"/>
            <a:ext cx="1905000" cy="457200"/>
          </a:xfrm>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37891" name="灯片编号占位符 5"/>
          <p:cNvSpPr txBox="1">
            <a:spLocks noGrp="1"/>
          </p:cNvSpPr>
          <p:nvPr>
            <p:ph type="sldNum" sz="quarter" idx="12"/>
          </p:nvPr>
        </p:nvSpPr>
        <p:spPr>
          <a:xfrm>
            <a:off x="6881813" y="6356350"/>
            <a:ext cx="1905000" cy="457200"/>
          </a:xfrm>
        </p:spPr>
        <p:txBody>
          <a:bodyPr/>
          <a:lstStyle/>
          <a:p>
            <a:pPr marL="0" indent="0" algn="r" eaLnBrk="1" hangingPunct="1">
              <a:spcBef>
                <a:spcPct val="0"/>
              </a:spcBef>
              <a:buNone/>
            </a:pPr>
            <a:fld id="{9A0DB2DC-4C9A-4742-B13C-FB6460FD3503}" type="slidenum">
              <a:rPr lang="zh-CN" altLang="zh-CN" sz="1400" dirty="0"/>
              <a:t>24</a:t>
            </a:fld>
            <a:endParaRPr lang="zh-CN" altLang="zh-CN" sz="1400" dirty="0"/>
          </a:p>
        </p:txBody>
      </p:sp>
      <p:sp>
        <p:nvSpPr>
          <p:cNvPr id="37892" name="Rectangle 2"/>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2.6 操作系统结构</a:t>
            </a:r>
          </a:p>
        </p:txBody>
      </p:sp>
      <p:sp>
        <p:nvSpPr>
          <p:cNvPr id="37893" name="Rectangle 3"/>
          <p:cNvSpPr/>
          <p:nvPr/>
        </p:nvSpPr>
        <p:spPr>
          <a:xfrm>
            <a:off x="6081713" y="6237288"/>
            <a:ext cx="2593975" cy="360362"/>
          </a:xfrm>
          <a:prstGeom prst="rect">
            <a:avLst/>
          </a:prstGeom>
          <a:solidFill>
            <a:srgbClr val="EDE7E3"/>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gn="just" eaLnBrk="1" hangingPunct="1">
              <a:lnSpc>
                <a:spcPct val="90000"/>
              </a:lnSpc>
              <a:buNone/>
            </a:pPr>
            <a:r>
              <a:rPr lang="zh-CN" altLang="zh-CN" sz="1800" b="1" dirty="0"/>
              <a:t>Linux单内核结构</a:t>
            </a:r>
          </a:p>
        </p:txBody>
      </p:sp>
      <p:sp>
        <p:nvSpPr>
          <p:cNvPr id="37894" name="Text Box 4"/>
          <p:cNvSpPr txBox="1"/>
          <p:nvPr/>
        </p:nvSpPr>
        <p:spPr>
          <a:xfrm>
            <a:off x="7275513" y="2525713"/>
            <a:ext cx="1084262" cy="431800"/>
          </a:xfrm>
          <a:prstGeom prst="rect">
            <a:avLst/>
          </a:prstGeom>
          <a:solidFill>
            <a:srgbClr val="FFCC66"/>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zh-CN" sz="2000" b="1" dirty="0">
                <a:latin typeface="华文新魏" panose="02010800040101010101" pitchFamily="2" charset="-122"/>
                <a:ea typeface="华文新魏" panose="02010800040101010101" pitchFamily="2" charset="-122"/>
              </a:rPr>
              <a:t>用户态</a:t>
            </a:r>
          </a:p>
        </p:txBody>
      </p:sp>
      <p:sp>
        <p:nvSpPr>
          <p:cNvPr id="37895" name="Text Box 5"/>
          <p:cNvSpPr txBox="1"/>
          <p:nvPr/>
        </p:nvSpPr>
        <p:spPr>
          <a:xfrm>
            <a:off x="2513013" y="2808288"/>
            <a:ext cx="2914650" cy="523875"/>
          </a:xfrm>
          <a:prstGeom prst="rect">
            <a:avLst/>
          </a:prstGeom>
          <a:solidFill>
            <a:srgbClr val="FFCC66"/>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华文新魏" panose="02010800040101010101" pitchFamily="2" charset="-122"/>
                <a:ea typeface="华文新魏" panose="02010800040101010101" pitchFamily="2" charset="-122"/>
              </a:rPr>
              <a:t>系统库(函数库)</a:t>
            </a:r>
          </a:p>
        </p:txBody>
      </p:sp>
      <p:sp>
        <p:nvSpPr>
          <p:cNvPr id="37896" name="Text Box 6"/>
          <p:cNvSpPr txBox="1"/>
          <p:nvPr/>
        </p:nvSpPr>
        <p:spPr>
          <a:xfrm>
            <a:off x="3306763" y="2160588"/>
            <a:ext cx="1625600" cy="452437"/>
          </a:xfrm>
          <a:prstGeom prst="rect">
            <a:avLst/>
          </a:prstGeom>
          <a:solidFill>
            <a:srgbClr val="FFCC66"/>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华文新魏" panose="02010800040101010101" pitchFamily="2" charset="-122"/>
                <a:ea typeface="华文新魏" panose="02010800040101010101" pitchFamily="2" charset="-122"/>
              </a:rPr>
              <a:t>应用程序</a:t>
            </a:r>
          </a:p>
        </p:txBody>
      </p:sp>
      <p:sp>
        <p:nvSpPr>
          <p:cNvPr id="37897" name="Text Box 7"/>
          <p:cNvSpPr txBox="1"/>
          <p:nvPr/>
        </p:nvSpPr>
        <p:spPr>
          <a:xfrm>
            <a:off x="2513013" y="3508375"/>
            <a:ext cx="4238625" cy="2368550"/>
          </a:xfrm>
          <a:prstGeom prst="rect">
            <a:avLst/>
          </a:prstGeom>
          <a:solidFill>
            <a:schemeClr val="accent1"/>
          </a:solidFill>
          <a:ln w="19050"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2000" b="1" dirty="0">
              <a:latin typeface="华文新魏" panose="02010800040101010101" pitchFamily="2" charset="-122"/>
              <a:ea typeface="华文新魏" panose="02010800040101010101" pitchFamily="2" charset="-122"/>
            </a:endParaRPr>
          </a:p>
        </p:txBody>
      </p:sp>
      <p:sp>
        <p:nvSpPr>
          <p:cNvPr id="37898" name="Text Box 8"/>
          <p:cNvSpPr txBox="1"/>
          <p:nvPr/>
        </p:nvSpPr>
        <p:spPr>
          <a:xfrm>
            <a:off x="2778125" y="3683000"/>
            <a:ext cx="3708400" cy="523875"/>
          </a:xfrm>
          <a:prstGeom prst="rect">
            <a:avLst/>
          </a:prstGeom>
          <a:solidFill>
            <a:schemeClr val="accent1"/>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华文新魏" panose="02010800040101010101" pitchFamily="2" charset="-122"/>
                <a:ea typeface="华文新魏" panose="02010800040101010101" pitchFamily="2" charset="-122"/>
              </a:rPr>
              <a:t>系统调用接口</a:t>
            </a:r>
          </a:p>
        </p:txBody>
      </p:sp>
      <p:sp>
        <p:nvSpPr>
          <p:cNvPr id="37899" name="Text Box 9"/>
          <p:cNvSpPr txBox="1"/>
          <p:nvPr/>
        </p:nvSpPr>
        <p:spPr>
          <a:xfrm>
            <a:off x="2778125" y="4381500"/>
            <a:ext cx="1323975" cy="523875"/>
          </a:xfrm>
          <a:prstGeom prst="rect">
            <a:avLst/>
          </a:prstGeom>
          <a:solidFill>
            <a:schemeClr val="accent1"/>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华文新魏" panose="02010800040101010101" pitchFamily="2" charset="-122"/>
                <a:ea typeface="华文新魏" panose="02010800040101010101" pitchFamily="2" charset="-122"/>
              </a:rPr>
              <a:t>模块</a:t>
            </a:r>
          </a:p>
        </p:txBody>
      </p:sp>
      <p:sp>
        <p:nvSpPr>
          <p:cNvPr id="37900" name="Text Box 10"/>
          <p:cNvSpPr txBox="1"/>
          <p:nvPr/>
        </p:nvSpPr>
        <p:spPr>
          <a:xfrm>
            <a:off x="4367213" y="4381500"/>
            <a:ext cx="2119312" cy="1344613"/>
          </a:xfrm>
          <a:prstGeom prst="rect">
            <a:avLst/>
          </a:prstGeom>
          <a:solidFill>
            <a:schemeClr val="accent1"/>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000" b="1" dirty="0">
                <a:latin typeface="华文新魏" panose="02010800040101010101" pitchFamily="2" charset="-122"/>
                <a:ea typeface="华文新魏" panose="02010800040101010101" pitchFamily="2" charset="-122"/>
              </a:rPr>
              <a:t>内核(进程管理、存储管理、文件管理、设备管理、网络管理)</a:t>
            </a:r>
          </a:p>
        </p:txBody>
      </p:sp>
      <p:sp>
        <p:nvSpPr>
          <p:cNvPr id="37901" name="Text Box 11"/>
          <p:cNvSpPr txBox="1"/>
          <p:nvPr/>
        </p:nvSpPr>
        <p:spPr>
          <a:xfrm>
            <a:off x="2778125" y="5081588"/>
            <a:ext cx="1323975" cy="644525"/>
          </a:xfrm>
          <a:prstGeom prst="rect">
            <a:avLst/>
          </a:prstGeom>
          <a:solidFill>
            <a:schemeClr val="accent1"/>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华文新魏" panose="02010800040101010101" pitchFamily="2" charset="-122"/>
                <a:ea typeface="华文新魏" panose="02010800040101010101" pitchFamily="2" charset="-122"/>
              </a:rPr>
              <a:t>设备驱动</a:t>
            </a:r>
          </a:p>
        </p:txBody>
      </p:sp>
      <p:sp>
        <p:nvSpPr>
          <p:cNvPr id="37902" name="Text Box 12"/>
          <p:cNvSpPr txBox="1"/>
          <p:nvPr/>
        </p:nvSpPr>
        <p:spPr>
          <a:xfrm>
            <a:off x="3041650" y="6027738"/>
            <a:ext cx="2651125" cy="452437"/>
          </a:xfrm>
          <a:prstGeom prst="rect">
            <a:avLst/>
          </a:prstGeom>
          <a:solidFill>
            <a:schemeClr val="accent1"/>
          </a:solidFill>
          <a:ln w="9525" cap="flat" cmpd="sng">
            <a:solidFill>
              <a:srgbClr val="000000"/>
            </a:solidFill>
            <a:prstDash val="solid"/>
            <a:miter/>
            <a:headEnd type="none" w="med" len="med"/>
            <a:tailEnd type="none" w="med" len="med"/>
          </a:ln>
          <a:effectLst>
            <a:outerShdw dist="107763" dir="2699999" algn="ctr" rotWithShape="0">
              <a:srgbClr val="808080">
                <a:alpha val="50000"/>
              </a:srgbClr>
            </a:outerShdw>
          </a:effectLst>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latin typeface="华文新魏" panose="02010800040101010101" pitchFamily="2" charset="-122"/>
                <a:ea typeface="华文新魏" panose="02010800040101010101" pitchFamily="2" charset="-122"/>
              </a:rPr>
              <a:t>计算机硬件</a:t>
            </a:r>
          </a:p>
        </p:txBody>
      </p:sp>
      <p:sp>
        <p:nvSpPr>
          <p:cNvPr id="37903" name="Line 13"/>
          <p:cNvSpPr/>
          <p:nvPr/>
        </p:nvSpPr>
        <p:spPr>
          <a:xfrm>
            <a:off x="3836988" y="3332163"/>
            <a:ext cx="0" cy="350837"/>
          </a:xfrm>
          <a:prstGeom prst="line">
            <a:avLst/>
          </a:prstGeom>
          <a:ln w="9525" cap="flat" cmpd="sng">
            <a:solidFill>
              <a:srgbClr val="000000"/>
            </a:solidFill>
            <a:prstDash val="solid"/>
            <a:headEnd type="none" w="med" len="med"/>
            <a:tailEnd type="none" w="med" len="med"/>
          </a:ln>
        </p:spPr>
      </p:sp>
      <p:sp>
        <p:nvSpPr>
          <p:cNvPr id="37904" name="Line 14"/>
          <p:cNvSpPr/>
          <p:nvPr/>
        </p:nvSpPr>
        <p:spPr>
          <a:xfrm>
            <a:off x="2513013" y="2060575"/>
            <a:ext cx="4238625" cy="0"/>
          </a:xfrm>
          <a:prstGeom prst="line">
            <a:avLst/>
          </a:prstGeom>
          <a:ln w="9525" cap="flat" cmpd="sng">
            <a:solidFill>
              <a:srgbClr val="000000"/>
            </a:solidFill>
            <a:prstDash val="solid"/>
            <a:headEnd type="none" w="med" len="med"/>
            <a:tailEnd type="none" w="med" len="med"/>
          </a:ln>
        </p:spPr>
      </p:sp>
      <p:sp>
        <p:nvSpPr>
          <p:cNvPr id="37905" name="Line 15"/>
          <p:cNvSpPr/>
          <p:nvPr/>
        </p:nvSpPr>
        <p:spPr>
          <a:xfrm>
            <a:off x="2513013" y="2185988"/>
            <a:ext cx="0" cy="525462"/>
          </a:xfrm>
          <a:prstGeom prst="line">
            <a:avLst/>
          </a:prstGeom>
          <a:ln w="9525" cap="flat" cmpd="sng">
            <a:solidFill>
              <a:srgbClr val="000000"/>
            </a:solidFill>
            <a:prstDash val="solid"/>
            <a:headEnd type="none" w="med" len="med"/>
            <a:tailEnd type="none" w="med" len="med"/>
          </a:ln>
        </p:spPr>
      </p:sp>
      <p:sp>
        <p:nvSpPr>
          <p:cNvPr id="37906" name="Line 16"/>
          <p:cNvSpPr/>
          <p:nvPr/>
        </p:nvSpPr>
        <p:spPr>
          <a:xfrm flipH="1">
            <a:off x="5957888" y="2711450"/>
            <a:ext cx="0" cy="620713"/>
          </a:xfrm>
          <a:prstGeom prst="line">
            <a:avLst/>
          </a:prstGeom>
          <a:ln w="9525" cap="flat" cmpd="sng">
            <a:solidFill>
              <a:srgbClr val="000000"/>
            </a:solidFill>
            <a:prstDash val="solid"/>
            <a:headEnd type="none" w="med" len="med"/>
            <a:tailEnd type="none" w="med" len="med"/>
          </a:ln>
        </p:spPr>
      </p:sp>
      <p:sp>
        <p:nvSpPr>
          <p:cNvPr id="37907" name="Line 17"/>
          <p:cNvSpPr/>
          <p:nvPr/>
        </p:nvSpPr>
        <p:spPr>
          <a:xfrm flipV="1">
            <a:off x="5957888" y="3314700"/>
            <a:ext cx="793750" cy="0"/>
          </a:xfrm>
          <a:prstGeom prst="line">
            <a:avLst/>
          </a:prstGeom>
          <a:ln w="9525" cap="flat" cmpd="sng">
            <a:solidFill>
              <a:srgbClr val="000000"/>
            </a:solidFill>
            <a:prstDash val="solid"/>
            <a:headEnd type="none" w="med" len="med"/>
            <a:tailEnd type="none" w="med" len="med"/>
          </a:ln>
        </p:spPr>
      </p:sp>
      <p:sp>
        <p:nvSpPr>
          <p:cNvPr id="37908" name="Line 18"/>
          <p:cNvSpPr/>
          <p:nvPr/>
        </p:nvSpPr>
        <p:spPr>
          <a:xfrm>
            <a:off x="6751638" y="1858963"/>
            <a:ext cx="0" cy="1223962"/>
          </a:xfrm>
          <a:prstGeom prst="line">
            <a:avLst/>
          </a:prstGeom>
          <a:ln w="9525" cap="flat" cmpd="sng">
            <a:solidFill>
              <a:srgbClr val="000000"/>
            </a:solidFill>
            <a:prstDash val="solid"/>
            <a:headEnd type="none" w="med" len="med"/>
            <a:tailEnd type="none" w="med" len="med"/>
          </a:ln>
        </p:spPr>
      </p:sp>
      <p:sp>
        <p:nvSpPr>
          <p:cNvPr id="37909" name="Line 19"/>
          <p:cNvSpPr/>
          <p:nvPr/>
        </p:nvSpPr>
        <p:spPr>
          <a:xfrm>
            <a:off x="6221413" y="3332163"/>
            <a:ext cx="0" cy="350837"/>
          </a:xfrm>
          <a:prstGeom prst="line">
            <a:avLst/>
          </a:prstGeom>
          <a:ln w="9525" cap="flat" cmpd="sng">
            <a:solidFill>
              <a:srgbClr val="000000"/>
            </a:solidFill>
            <a:prstDash val="solid"/>
            <a:headEnd type="none" w="med" len="med"/>
            <a:tailEnd type="none" w="med" len="med"/>
          </a:ln>
        </p:spPr>
      </p:sp>
      <p:sp>
        <p:nvSpPr>
          <p:cNvPr id="37910" name="AutoShape 20"/>
          <p:cNvSpPr/>
          <p:nvPr/>
        </p:nvSpPr>
        <p:spPr>
          <a:xfrm>
            <a:off x="6875463" y="2060575"/>
            <a:ext cx="360362" cy="1223963"/>
          </a:xfrm>
          <a:prstGeom prst="rightBrace">
            <a:avLst>
              <a:gd name="adj1" fmla="val 28304"/>
              <a:gd name="adj2" fmla="val 50000"/>
            </a:avLst>
          </a:prstGeom>
          <a:noFill/>
          <a:ln w="9525" cap="flat" cmpd="sng">
            <a:solidFill>
              <a:srgbClr val="000000"/>
            </a:solidFill>
            <a:prstDash val="solid"/>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37911" name="Text Box 21"/>
          <p:cNvSpPr txBox="1"/>
          <p:nvPr/>
        </p:nvSpPr>
        <p:spPr>
          <a:xfrm>
            <a:off x="7378700" y="4144963"/>
            <a:ext cx="506413" cy="1058862"/>
          </a:xfrm>
          <a:prstGeom prst="rect">
            <a:avLst/>
          </a:prstGeom>
          <a:solidFill>
            <a:schemeClr val="accent1"/>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zh-CN" sz="2000" b="1" dirty="0">
                <a:latin typeface="华文新魏" panose="02010800040101010101" pitchFamily="2" charset="-122"/>
                <a:ea typeface="华文新魏" panose="02010800040101010101" pitchFamily="2" charset="-122"/>
              </a:rPr>
              <a:t>核</a:t>
            </a:r>
          </a:p>
          <a:p>
            <a:pPr marL="0" lvl="0" indent="0" algn="just" eaLnBrk="1" hangingPunct="1">
              <a:spcBef>
                <a:spcPct val="0"/>
              </a:spcBef>
              <a:buNone/>
            </a:pPr>
            <a:r>
              <a:rPr lang="zh-CN" altLang="zh-CN" sz="2000" b="1" dirty="0">
                <a:latin typeface="华文新魏" panose="02010800040101010101" pitchFamily="2" charset="-122"/>
                <a:ea typeface="华文新魏" panose="02010800040101010101" pitchFamily="2" charset="-122"/>
              </a:rPr>
              <a:t>心</a:t>
            </a:r>
          </a:p>
          <a:p>
            <a:pPr marL="0" lvl="0" indent="0" algn="just" eaLnBrk="1" hangingPunct="1">
              <a:spcBef>
                <a:spcPct val="0"/>
              </a:spcBef>
              <a:buNone/>
            </a:pPr>
            <a:r>
              <a:rPr lang="zh-CN" altLang="zh-CN" sz="2000" b="1" dirty="0">
                <a:latin typeface="华文新魏" panose="02010800040101010101" pitchFamily="2" charset="-122"/>
                <a:ea typeface="华文新魏" panose="02010800040101010101" pitchFamily="2" charset="-122"/>
              </a:rPr>
              <a:t>态</a:t>
            </a:r>
          </a:p>
        </p:txBody>
      </p:sp>
      <p:sp>
        <p:nvSpPr>
          <p:cNvPr id="37912" name="AutoShape 22"/>
          <p:cNvSpPr/>
          <p:nvPr/>
        </p:nvSpPr>
        <p:spPr>
          <a:xfrm>
            <a:off x="6850063" y="3508375"/>
            <a:ext cx="458787" cy="2368550"/>
          </a:xfrm>
          <a:prstGeom prst="rightBrace">
            <a:avLst>
              <a:gd name="adj1" fmla="val 43021"/>
              <a:gd name="adj2" fmla="val 50000"/>
            </a:avLst>
          </a:prstGeom>
          <a:noFill/>
          <a:ln w="9525" cap="flat" cmpd="sng">
            <a:solidFill>
              <a:srgbClr val="000000"/>
            </a:solidFill>
            <a:prstDash val="solid"/>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37913" name="AutoShape 23"/>
          <p:cNvSpPr/>
          <p:nvPr/>
        </p:nvSpPr>
        <p:spPr>
          <a:xfrm flipH="1">
            <a:off x="2051050" y="3552825"/>
            <a:ext cx="387350" cy="2271713"/>
          </a:xfrm>
          <a:prstGeom prst="rightBrace">
            <a:avLst>
              <a:gd name="adj1" fmla="val 48872"/>
              <a:gd name="adj2" fmla="val 50000"/>
            </a:avLst>
          </a:prstGeom>
          <a:noFill/>
          <a:ln w="9525" cap="flat" cmpd="sng">
            <a:solidFill>
              <a:srgbClr val="000000"/>
            </a:solidFill>
            <a:prstDash val="solid"/>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37914" name="Text Box 24"/>
          <p:cNvSpPr txBox="1"/>
          <p:nvPr/>
        </p:nvSpPr>
        <p:spPr>
          <a:xfrm>
            <a:off x="1476375" y="4167188"/>
            <a:ext cx="503238" cy="1008062"/>
          </a:xfrm>
          <a:prstGeom prst="rect">
            <a:avLst/>
          </a:prstGeom>
          <a:solidFill>
            <a:schemeClr val="accent1"/>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000" b="1" dirty="0">
                <a:solidFill>
                  <a:srgbClr val="FF0000"/>
                </a:solidFill>
                <a:latin typeface="华文新魏" panose="02010800040101010101" pitchFamily="2" charset="-122"/>
                <a:ea typeface="华文新魏" panose="02010800040101010101" pitchFamily="2" charset="-122"/>
              </a:rPr>
              <a:t>单</a:t>
            </a:r>
          </a:p>
          <a:p>
            <a:pPr marL="0" lvl="0" indent="0" eaLnBrk="1" hangingPunct="1">
              <a:spcBef>
                <a:spcPct val="0"/>
              </a:spcBef>
              <a:buNone/>
            </a:pPr>
            <a:r>
              <a:rPr lang="zh-CN" altLang="zh-CN" sz="2000" b="1" dirty="0">
                <a:solidFill>
                  <a:srgbClr val="FF0000"/>
                </a:solidFill>
                <a:latin typeface="华文新魏" panose="02010800040101010101" pitchFamily="2" charset="-122"/>
                <a:ea typeface="华文新魏" panose="02010800040101010101" pitchFamily="2" charset="-122"/>
              </a:rPr>
              <a:t>内</a:t>
            </a:r>
          </a:p>
          <a:p>
            <a:pPr marL="0" lvl="0" indent="0" eaLnBrk="1" hangingPunct="1">
              <a:spcBef>
                <a:spcPct val="0"/>
              </a:spcBef>
              <a:buNone/>
            </a:pPr>
            <a:r>
              <a:rPr lang="zh-CN" altLang="zh-CN" sz="2000" b="1" dirty="0">
                <a:solidFill>
                  <a:srgbClr val="FF0000"/>
                </a:solidFill>
                <a:latin typeface="华文新魏" panose="02010800040101010101" pitchFamily="2" charset="-122"/>
                <a:ea typeface="华文新魏" panose="02010800040101010101" pitchFamily="2" charset="-122"/>
              </a:rPr>
              <a:t>核</a:t>
            </a:r>
          </a:p>
        </p:txBody>
      </p:sp>
      <p:sp>
        <p:nvSpPr>
          <p:cNvPr id="37915" name="Line 25"/>
          <p:cNvSpPr/>
          <p:nvPr/>
        </p:nvSpPr>
        <p:spPr>
          <a:xfrm>
            <a:off x="3836988" y="2711450"/>
            <a:ext cx="0" cy="96838"/>
          </a:xfrm>
          <a:prstGeom prst="line">
            <a:avLst/>
          </a:prstGeom>
          <a:ln w="9525" cap="flat" cmpd="sng">
            <a:solidFill>
              <a:srgbClr val="000000"/>
            </a:solidFill>
            <a:prstDash val="solid"/>
            <a:headEnd type="none" w="med" len="med"/>
            <a:tailEnd type="none" w="med" len="med"/>
          </a:ln>
        </p:spPr>
      </p:sp>
      <p:sp>
        <p:nvSpPr>
          <p:cNvPr id="37916" name="Line 26"/>
          <p:cNvSpPr/>
          <p:nvPr/>
        </p:nvSpPr>
        <p:spPr>
          <a:xfrm>
            <a:off x="4367213" y="5876925"/>
            <a:ext cx="0" cy="150813"/>
          </a:xfrm>
          <a:prstGeom prst="line">
            <a:avLst/>
          </a:prstGeom>
          <a:ln w="9525" cap="flat" cmpd="sng">
            <a:solidFill>
              <a:srgbClr val="000000"/>
            </a:solidFill>
            <a:prstDash val="solid"/>
            <a:headEnd type="none" w="med" len="med"/>
            <a:tailEnd type="none" w="med" len="med"/>
          </a:ln>
        </p:spPr>
      </p:sp>
      <p:sp>
        <p:nvSpPr>
          <p:cNvPr id="37917" name="Line 27"/>
          <p:cNvSpPr/>
          <p:nvPr/>
        </p:nvSpPr>
        <p:spPr>
          <a:xfrm>
            <a:off x="2513013" y="2711450"/>
            <a:ext cx="3444875" cy="0"/>
          </a:xfrm>
          <a:prstGeom prst="line">
            <a:avLst/>
          </a:prstGeom>
          <a:ln w="9525" cap="flat" cmpd="sng">
            <a:solidFill>
              <a:srgbClr val="000000"/>
            </a:solidFill>
            <a:prstDash val="solid"/>
            <a:headEnd type="none" w="med" len="med"/>
            <a:tailEnd type="none" w="med" len="med"/>
          </a:ln>
        </p:spPr>
      </p:sp>
      <p:sp>
        <p:nvSpPr>
          <p:cNvPr id="37918" name="Line 28"/>
          <p:cNvSpPr/>
          <p:nvPr/>
        </p:nvSpPr>
        <p:spPr>
          <a:xfrm>
            <a:off x="2513013" y="1858963"/>
            <a:ext cx="0" cy="96837"/>
          </a:xfrm>
          <a:prstGeom prst="line">
            <a:avLst/>
          </a:prstGeom>
          <a:ln w="9525" cap="flat" cmpd="sng">
            <a:solidFill>
              <a:srgbClr val="000000"/>
            </a:solidFill>
            <a:prstDash val="solid"/>
            <a:headEnd type="none" w="med" len="med"/>
            <a:tailEnd type="none" w="med" len="med"/>
          </a:ln>
        </p:spPr>
      </p:sp>
      <p:sp>
        <p:nvSpPr>
          <p:cNvPr id="2" name="矩形 1"/>
          <p:cNvSpPr/>
          <p:nvPr/>
        </p:nvSpPr>
        <p:spPr bwMode="auto">
          <a:xfrm>
            <a:off x="1065213" y="3781425"/>
            <a:ext cx="985838" cy="2043113"/>
          </a:xfrm>
          <a:prstGeom prst="rect">
            <a:avLst/>
          </a:prstGeom>
          <a:noFill/>
          <a:ln w="9525" cap="flat" cmpd="sng" algn="ctr">
            <a:solidFill>
              <a:schemeClr val="tx1">
                <a:lumMod val="65000"/>
                <a:lumOff val="35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7920" name="Rectangle 4"/>
          <p:cNvSpPr/>
          <p:nvPr/>
        </p:nvSpPr>
        <p:spPr>
          <a:xfrm>
            <a:off x="1149350" y="1484313"/>
            <a:ext cx="7142163" cy="360362"/>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1260475" lvl="0" indent="-1260475" eaLnBrk="1" hangingPunct="1">
              <a:spcBef>
                <a:spcPct val="0"/>
              </a:spcBef>
              <a:buNone/>
            </a:pPr>
            <a:r>
              <a:rPr lang="en-US" altLang="zh-CN" sz="2000" b="1" dirty="0">
                <a:solidFill>
                  <a:srgbClr val="CC0000"/>
                </a:solidFill>
              </a:rPr>
              <a:t>2</a:t>
            </a:r>
            <a:r>
              <a:rPr lang="zh-CN" altLang="zh-CN" sz="2000" b="1" dirty="0">
                <a:solidFill>
                  <a:srgbClr val="CC0000"/>
                </a:solidFill>
              </a:rPr>
              <a:t>. </a:t>
            </a:r>
            <a:r>
              <a:rPr lang="zh-CN" altLang="en-US" sz="2000" b="1" dirty="0">
                <a:solidFill>
                  <a:srgbClr val="CC0000"/>
                </a:solidFill>
              </a:rPr>
              <a:t>模块化</a:t>
            </a:r>
            <a:r>
              <a:rPr lang="zh-CN" altLang="zh-CN" sz="2000" b="1" dirty="0">
                <a:solidFill>
                  <a:srgbClr val="CC0000"/>
                </a:solidFill>
              </a:rPr>
              <a:t>：</a:t>
            </a:r>
            <a:r>
              <a:rPr lang="zh-CN" altLang="en-US" sz="2000" b="1" dirty="0">
                <a:solidFill>
                  <a:srgbClr val="CC0000"/>
                </a:solidFill>
              </a:rPr>
              <a:t>面向对象技术生成模块化的内核。使用动态加载模块，现代</a:t>
            </a:r>
            <a:r>
              <a:rPr lang="en-US" altLang="zh-CN" sz="2000" b="1" dirty="0">
                <a:solidFill>
                  <a:srgbClr val="CC0000"/>
                </a:solidFill>
              </a:rPr>
              <a:t>UNIX,Solaris,Linux, Mac os X</a:t>
            </a:r>
            <a:endParaRPr lang="zh-CN" altLang="zh-CN" sz="2000" b="1" dirty="0">
              <a:solidFill>
                <a:srgbClr val="CC0000"/>
              </a:solidFill>
            </a:endParaRPr>
          </a:p>
        </p:txBody>
      </p:sp>
      <p:sp>
        <p:nvSpPr>
          <p:cNvPr id="4" name="矩形 3"/>
          <p:cNvSpPr/>
          <p:nvPr/>
        </p:nvSpPr>
        <p:spPr>
          <a:xfrm>
            <a:off x="125413" y="2671763"/>
            <a:ext cx="2092325" cy="35401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mn-lt"/>
                <a:ea typeface="+mn-ea"/>
                <a:cs typeface="+mn-cs"/>
              </a:rPr>
              <a:t>单内核</a:t>
            </a:r>
            <a:r>
              <a:rPr kumimoji="0" lang="en-US" altLang="zh-CN" sz="1600" b="0" i="0" u="none" strike="noStrike" kern="1200" cap="none" spc="0" normalizeH="0" baseline="0" noProof="0" dirty="0">
                <a:ln>
                  <a:noFill/>
                </a:ln>
                <a:solidFill>
                  <a:schemeClr val="tx1"/>
                </a:solidFill>
                <a:effectLst/>
                <a:uLnTx/>
                <a:uFillTx/>
                <a:latin typeface="+mn-lt"/>
                <a:ea typeface="+mn-ea"/>
                <a:cs typeface="+mn-cs"/>
              </a:rPr>
              <a:t>(Monolithic kernel)</a:t>
            </a:r>
            <a:r>
              <a:rPr kumimoji="0" lang="zh-CN" altLang="en-US" sz="1600" b="0" i="0" u="none" strike="noStrike" kern="1200" cap="none" spc="0" normalizeH="0" baseline="0" noProof="0" dirty="0">
                <a:ln>
                  <a:noFill/>
                </a:ln>
                <a:solidFill>
                  <a:schemeClr val="tx1"/>
                </a:solidFill>
                <a:effectLst/>
                <a:uLnTx/>
                <a:uFillTx/>
                <a:latin typeface="+mn-lt"/>
                <a:ea typeface="+mn-ea"/>
                <a:cs typeface="+mn-cs"/>
              </a:rPr>
              <a:t>，有时称之为宏内核</a:t>
            </a:r>
            <a:r>
              <a:rPr kumimoji="0" lang="en-US" altLang="zh-CN" sz="1600" b="0" i="0" u="none" strike="noStrike" kern="1200" cap="none" spc="0" normalizeH="0" baseline="0" noProof="0" dirty="0" err="1">
                <a:ln>
                  <a:noFill/>
                </a:ln>
                <a:solidFill>
                  <a:schemeClr val="tx1"/>
                </a:solidFill>
                <a:effectLst/>
                <a:uLnTx/>
                <a:uFillTx/>
                <a:latin typeface="+mn-lt"/>
                <a:ea typeface="+mn-ea"/>
                <a:cs typeface="+mn-cs"/>
              </a:rPr>
              <a:t>Macrokernel</a:t>
            </a:r>
            <a:r>
              <a:rPr kumimoji="0" lang="zh-CN" altLang="en-US" sz="1600" b="0" i="0" u="none" strike="noStrike" kern="1200" cap="none" spc="0" normalizeH="0" baseline="0" noProof="0" dirty="0">
                <a:ln>
                  <a:noFill/>
                </a:ln>
                <a:solidFill>
                  <a:schemeClr val="tx1"/>
                </a:solidFill>
                <a:effectLst/>
                <a:uLnTx/>
                <a:uFillTx/>
                <a:latin typeface="+mn-lt"/>
                <a:ea typeface="+mn-ea"/>
                <a:cs typeface="+mn-cs"/>
              </a:rPr>
              <a:t>：单内核是个很大的进程。他的内部又能够被分为若干模块（或是层次或其他形式）。</a:t>
            </a:r>
            <a:r>
              <a:rPr kumimoji="0" lang="zh-CN" altLang="en-US" sz="1600" b="1" i="0" u="none" strike="noStrike" kern="1200" cap="none" spc="0" normalizeH="0" baseline="0" noProof="0" dirty="0">
                <a:ln>
                  <a:noFill/>
                </a:ln>
                <a:solidFill>
                  <a:srgbClr val="FF0000"/>
                </a:solidFill>
                <a:effectLst/>
                <a:uLnTx/>
                <a:uFillTx/>
                <a:latin typeface="+mn-lt"/>
                <a:ea typeface="+mn-ea"/>
                <a:cs typeface="+mn-cs"/>
              </a:rPr>
              <a:t>但是在运行的时候，他是个单独的二进制大映象。</a:t>
            </a:r>
            <a:r>
              <a:rPr kumimoji="0" lang="zh-CN" altLang="en-US" sz="1600" b="1" i="0" u="none" strike="noStrike" kern="1200" cap="none" spc="0" normalizeH="0" baseline="0" noProof="0" dirty="0">
                <a:ln>
                  <a:noFill/>
                </a:ln>
                <a:solidFill>
                  <a:schemeClr val="tx1"/>
                </a:solidFill>
                <a:effectLst/>
                <a:uLnTx/>
                <a:uFillTx/>
                <a:latin typeface="+mn-lt"/>
                <a:ea typeface="+mn-ea"/>
                <a:cs typeface="+mn-cs"/>
              </a:rPr>
              <a:t>其模块间的通讯是通过直接调用其他模块中的函数实现的</a:t>
            </a:r>
            <a:r>
              <a:rPr kumimoji="0" lang="zh-CN" altLang="en-US" sz="1600" b="0" i="0" u="none" strike="noStrike" kern="1200" cap="none" spc="0" normalizeH="0" baseline="0" noProof="0" dirty="0">
                <a:ln>
                  <a:noFill/>
                </a:ln>
                <a:solidFill>
                  <a:schemeClr val="tx1"/>
                </a:solidFill>
                <a:effectLst/>
                <a:uLnTx/>
                <a:uFillTx/>
                <a:latin typeface="+mn-lt"/>
                <a:ea typeface="+mn-ea"/>
                <a:cs typeface="+mn-cs"/>
              </a:rPr>
              <a:t>，而不是消息传递。</a:t>
            </a:r>
            <a:endParaRPr kumimoji="0" lang="zh-CN" altLang="en-US" sz="1600" b="0" i="0" u="none" strike="noStrike" kern="1200" cap="none" spc="0" normalizeH="0" baseline="0" noProof="0" dirty="0">
              <a:ln>
                <a:noFill/>
              </a:ln>
              <a:solidFill>
                <a:schemeClr val="dk1"/>
              </a:solidFill>
              <a:effectLst/>
              <a:uLnTx/>
              <a:uFillTx/>
              <a:latin typeface="+mn-lt"/>
              <a:ea typeface="+mn-ea"/>
              <a:cs typeface="+mn-cs"/>
            </a:endParaRPr>
          </a:p>
        </p:txBody>
      </p:sp>
      <p:pic>
        <p:nvPicPr>
          <p:cNvPr id="37924" name="Picture 36" descr="https://gimg2.baidu.com/image_search/src=http%3A%2F%2Fdownload.huawei.com%2Fmdl%2FimgDownload%3Fuuid%3Dbeb995a29e8841db8169f0637a24a145.png&amp;refer=http%3A%2F%2Fdownload.huawei.com&amp;app=2002&amp;size=f9999,10000&amp;q=a80&amp;n=0&amp;g=0n&amp;fmt=auto?sec=1651192880&amp;t=28b3ad55233194e5d9aa0d4798687d40"/>
          <p:cNvPicPr>
            <a:picLocks noChangeAspect="1"/>
          </p:cNvPicPr>
          <p:nvPr/>
        </p:nvPicPr>
        <p:blipFill>
          <a:blip r:embed="rId3"/>
          <a:stretch>
            <a:fillRect/>
          </a:stretch>
        </p:blipFill>
        <p:spPr>
          <a:xfrm>
            <a:off x="2420938" y="217488"/>
            <a:ext cx="6450012" cy="4454525"/>
          </a:xfrm>
          <a:prstGeom prst="rect">
            <a:avLst/>
          </a:prstGeom>
          <a:noFill/>
          <a:ln w="9525">
            <a:noFill/>
          </a:ln>
        </p:spPr>
      </p:pic>
    </p:spTree>
    <p:extLst>
      <p:ext uri="{BB962C8B-B14F-4D97-AF65-F5344CB8AC3E}">
        <p14:creationId xmlns:p14="http://schemas.microsoft.com/office/powerpoint/2010/main" val="86489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924"/>
                                        </p:tgtEl>
                                        <p:attrNameLst>
                                          <p:attrName>style.visibility</p:attrName>
                                        </p:attrNameLst>
                                      </p:cBhvr>
                                      <p:to>
                                        <p:strVal val="visible"/>
                                      </p:to>
                                    </p:set>
                                    <p:anim calcmode="lin" valueType="num">
                                      <p:cBhvr additive="base">
                                        <p:cTn id="19" dur="500" fill="hold"/>
                                        <p:tgtEl>
                                          <p:spTgt spid="37924"/>
                                        </p:tgtEl>
                                        <p:attrNameLst>
                                          <p:attrName>ppt_x</p:attrName>
                                        </p:attrNameLst>
                                      </p:cBhvr>
                                      <p:tavLst>
                                        <p:tav tm="0">
                                          <p:val>
                                            <p:strVal val="#ppt_x"/>
                                          </p:val>
                                        </p:tav>
                                        <p:tav tm="100000">
                                          <p:val>
                                            <p:strVal val="#ppt_x"/>
                                          </p:val>
                                        </p:tav>
                                      </p:tavLst>
                                    </p:anim>
                                    <p:anim calcmode="lin" valueType="num">
                                      <p:cBhvr additive="base">
                                        <p:cTn id="20" dur="500" fill="hold"/>
                                        <p:tgtEl>
                                          <p:spTgt spid="37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39939" name="页脚占位符 4"/>
          <p:cNvSpPr txBox="1">
            <a:spLocks noGrp="1"/>
          </p:cNvSpPr>
          <p:nvPr>
            <p:ph type="ftr" sz="quarter" idx="11"/>
          </p:nvPr>
        </p:nvSpPr>
        <p:spPr/>
        <p:txBody>
          <a:bodyPr/>
          <a:lstStyle/>
          <a:p>
            <a:pPr marL="0" indent="0" algn="ctr" eaLnBrk="1" hangingPunct="1">
              <a:spcBef>
                <a:spcPct val="0"/>
              </a:spcBef>
              <a:buNone/>
            </a:pPr>
            <a:r>
              <a:rPr lang="zh-CN" altLang="zh-CN" sz="1400" dirty="0"/>
              <a:t>哈工大</a:t>
            </a:r>
            <a:r>
              <a:rPr lang="zh-CN" altLang="en-US" sz="1400" dirty="0"/>
              <a:t>计算机学院</a:t>
            </a:r>
            <a:endParaRPr lang="zh-CN" altLang="zh-CN" sz="1400" dirty="0"/>
          </a:p>
        </p:txBody>
      </p:sp>
      <p:sp>
        <p:nvSpPr>
          <p:cNvPr id="39940"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25</a:t>
            </a:fld>
            <a:endParaRPr lang="zh-CN" altLang="zh-CN" sz="1400" dirty="0"/>
          </a:p>
        </p:txBody>
      </p:sp>
      <p:sp>
        <p:nvSpPr>
          <p:cNvPr id="39941" name="Rectangle 2"/>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2.6 操作系统结构</a:t>
            </a:r>
          </a:p>
        </p:txBody>
      </p:sp>
      <p:sp>
        <p:nvSpPr>
          <p:cNvPr id="39942" name="Rectangle 3"/>
          <p:cNvSpPr/>
          <p:nvPr/>
        </p:nvSpPr>
        <p:spPr>
          <a:xfrm>
            <a:off x="3563938" y="6237288"/>
            <a:ext cx="2592387" cy="360362"/>
          </a:xfrm>
          <a:prstGeom prst="rect">
            <a:avLst/>
          </a:prstGeom>
          <a:solidFill>
            <a:srgbClr val="EDE7E3"/>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gn="just" eaLnBrk="1" hangingPunct="1">
              <a:lnSpc>
                <a:spcPct val="90000"/>
              </a:lnSpc>
              <a:buNone/>
            </a:pPr>
            <a:r>
              <a:rPr lang="zh-CN" altLang="zh-CN" sz="1800" b="1" dirty="0"/>
              <a:t>分层操作系统结构模型</a:t>
            </a:r>
            <a:endParaRPr lang="zh-CN" altLang="zh-CN" sz="1800" b="1" dirty="0">
              <a:solidFill>
                <a:srgbClr val="6600FF"/>
              </a:solidFill>
            </a:endParaRPr>
          </a:p>
        </p:txBody>
      </p:sp>
      <p:sp>
        <p:nvSpPr>
          <p:cNvPr id="39943" name="Rectangle 4"/>
          <p:cNvSpPr/>
          <p:nvPr/>
        </p:nvSpPr>
        <p:spPr>
          <a:xfrm>
            <a:off x="1246188" y="1700213"/>
            <a:ext cx="7142162" cy="360362"/>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1260475" lvl="0" indent="-1260475" eaLnBrk="1" hangingPunct="1">
              <a:spcBef>
                <a:spcPct val="0"/>
              </a:spcBef>
              <a:buNone/>
            </a:pPr>
            <a:r>
              <a:rPr lang="en-US" altLang="zh-CN" sz="2000" b="1" dirty="0">
                <a:solidFill>
                  <a:srgbClr val="CC0000"/>
                </a:solidFill>
              </a:rPr>
              <a:t>3</a:t>
            </a:r>
            <a:r>
              <a:rPr lang="zh-CN" altLang="zh-CN" sz="2000" b="1" dirty="0">
                <a:solidFill>
                  <a:srgbClr val="CC0000"/>
                </a:solidFill>
              </a:rPr>
              <a:t>. 分层结构：</a:t>
            </a:r>
            <a:r>
              <a:rPr lang="zh-CN" altLang="zh-CN" sz="2000" b="1" dirty="0">
                <a:solidFill>
                  <a:srgbClr val="000099"/>
                </a:solidFill>
              </a:rPr>
              <a:t>整个操作系统分为若干层，</a:t>
            </a:r>
            <a:r>
              <a:rPr lang="zh-CN" altLang="zh-CN" sz="2000" b="1" dirty="0">
                <a:solidFill>
                  <a:srgbClr val="000099"/>
                </a:solidFill>
                <a:highlight>
                  <a:srgbClr val="FFFF00"/>
                </a:highlight>
              </a:rPr>
              <a:t>至底向上层层封装</a:t>
            </a:r>
          </a:p>
        </p:txBody>
      </p:sp>
      <p:pic>
        <p:nvPicPr>
          <p:cNvPr id="39944" name="Picture 5"/>
          <p:cNvPicPr>
            <a:picLocks noChangeAspect="1"/>
          </p:cNvPicPr>
          <p:nvPr/>
        </p:nvPicPr>
        <p:blipFill>
          <a:blip r:embed="rId3"/>
          <a:srcRect l="13089" t="708" r="13089" b="708"/>
          <a:stretch>
            <a:fillRect/>
          </a:stretch>
        </p:blipFill>
        <p:spPr>
          <a:xfrm>
            <a:off x="2484438" y="2205038"/>
            <a:ext cx="4537075" cy="3981450"/>
          </a:xfrm>
          <a:prstGeom prst="rect">
            <a:avLst/>
          </a:prstGeom>
          <a:noFill/>
          <a:ln w="38100" cap="flat" cmpd="dbl">
            <a:solidFill>
              <a:srgbClr val="CC6600"/>
            </a:solidFill>
            <a:prstDash val="solid"/>
            <a:miter/>
            <a:headEnd type="none" w="med" len="med"/>
            <a:tailEnd type="none" w="med" len="med"/>
          </a:ln>
        </p:spPr>
      </p:pic>
      <p:sp>
        <p:nvSpPr>
          <p:cNvPr id="32774" name="Rectangle 6"/>
          <p:cNvSpPr/>
          <p:nvPr/>
        </p:nvSpPr>
        <p:spPr>
          <a:xfrm>
            <a:off x="1115616" y="5006245"/>
            <a:ext cx="5587082" cy="716979"/>
          </a:xfrm>
          <a:prstGeom prst="rect">
            <a:avLst/>
          </a:prstGeom>
          <a:solidFill>
            <a:srgbClr val="EDE7E3"/>
          </a:solidFill>
          <a:ln w="9525" cap="flat" cmpd="sng">
            <a:solidFill>
              <a:srgbClr val="C0C0C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10000"/>
              </a:lnSpc>
              <a:buClr>
                <a:srgbClr val="CC0000"/>
              </a:buClr>
              <a:buSzPct val="80000"/>
              <a:buFont typeface="Wingdings" panose="05000000000000000000" pitchFamily="2" charset="2"/>
              <a:buNone/>
            </a:pPr>
            <a:r>
              <a:rPr lang="zh-CN" altLang="zh-CN" sz="1800" b="1" dirty="0">
                <a:solidFill>
                  <a:srgbClr val="CC0000"/>
                </a:solidFill>
                <a:highlight>
                  <a:srgbClr val="66FF33"/>
                </a:highlight>
              </a:rPr>
              <a:t>第i层只能调用0..i-1层提供的函数或调用；</a:t>
            </a:r>
          </a:p>
          <a:p>
            <a:pPr marL="0" lvl="0" indent="0" eaLnBrk="1" hangingPunct="1">
              <a:lnSpc>
                <a:spcPct val="110000"/>
              </a:lnSpc>
              <a:buClr>
                <a:srgbClr val="CC0000"/>
              </a:buClr>
              <a:buSzPct val="80000"/>
              <a:buFont typeface="Wingdings" panose="05000000000000000000" pitchFamily="2" charset="2"/>
              <a:buNone/>
            </a:pPr>
            <a:r>
              <a:rPr lang="zh-CN" altLang="zh-CN" sz="1800" b="1" dirty="0">
                <a:solidFill>
                  <a:srgbClr val="CC0000"/>
                </a:solidFill>
              </a:rPr>
              <a:t>更严格的分层：</a:t>
            </a:r>
            <a:r>
              <a:rPr lang="zh-CN" altLang="zh-CN" sz="1800" b="1" dirty="0">
                <a:highlight>
                  <a:srgbClr val="66FF33"/>
                </a:highlight>
              </a:rPr>
              <a:t>第i层只能调用i-1层提供的函数或调用</a:t>
            </a:r>
          </a:p>
        </p:txBody>
      </p:sp>
      <p:sp>
        <p:nvSpPr>
          <p:cNvPr id="2" name="矩形 1"/>
          <p:cNvSpPr/>
          <p:nvPr/>
        </p:nvSpPr>
        <p:spPr>
          <a:xfrm>
            <a:off x="7235825" y="2060575"/>
            <a:ext cx="1512888" cy="3140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b="1" dirty="0">
                <a:solidFill>
                  <a:srgbClr val="FF0000"/>
                </a:solidFill>
              </a:rPr>
              <a:t>优点是构造和调试的简单化</a:t>
            </a:r>
            <a:r>
              <a:rPr lang="zh-CN" altLang="en-US" sz="1800" b="1" dirty="0">
                <a:solidFill>
                  <a:schemeClr val="tx2"/>
                </a:solidFill>
              </a:rPr>
              <a:t>。缺点：分层法主要困难是对层的详细定义，这是因为一层只能使用其下的较低层。</a:t>
            </a:r>
            <a:r>
              <a:rPr lang="zh-CN" altLang="en-US" sz="1800" b="1" dirty="0">
                <a:solidFill>
                  <a:srgbClr val="FF0000"/>
                </a:solidFill>
              </a:rPr>
              <a:t>分层结构效率低</a:t>
            </a:r>
            <a:r>
              <a:rPr lang="zh-CN" altLang="en-US" sz="1800" b="1" dirty="0">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slide(fromBottom)">
                                      <p:cBhvr>
                                        <p:cTn id="7" dur="1000"/>
                                        <p:tgtEl>
                                          <p:spTgt spid="327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41987"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26</a:t>
            </a:fld>
            <a:endParaRPr lang="zh-CN" altLang="zh-CN" sz="1400" dirty="0"/>
          </a:p>
        </p:txBody>
      </p:sp>
      <p:sp>
        <p:nvSpPr>
          <p:cNvPr id="41988" name="Rectangle 2"/>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2.6 操作系统结构</a:t>
            </a:r>
          </a:p>
        </p:txBody>
      </p:sp>
      <p:sp>
        <p:nvSpPr>
          <p:cNvPr id="41989" name="Rectangle 4"/>
          <p:cNvSpPr/>
          <p:nvPr/>
        </p:nvSpPr>
        <p:spPr>
          <a:xfrm>
            <a:off x="1246188" y="1528763"/>
            <a:ext cx="7142162" cy="360362"/>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1260475" lvl="0" indent="-1260475" eaLnBrk="1" hangingPunct="1">
              <a:spcBef>
                <a:spcPct val="0"/>
              </a:spcBef>
              <a:buNone/>
            </a:pPr>
            <a:r>
              <a:rPr lang="en-US" altLang="zh-CN" sz="2000" b="1" dirty="0">
                <a:solidFill>
                  <a:srgbClr val="CC0000"/>
                </a:solidFill>
              </a:rPr>
              <a:t>3</a:t>
            </a:r>
            <a:r>
              <a:rPr lang="zh-CN" altLang="zh-CN" sz="2000" b="1" dirty="0">
                <a:solidFill>
                  <a:srgbClr val="CC0000"/>
                </a:solidFill>
              </a:rPr>
              <a:t>. 分层结构：</a:t>
            </a:r>
            <a:r>
              <a:rPr lang="zh-CN" altLang="zh-CN" sz="2000" b="1" dirty="0">
                <a:solidFill>
                  <a:srgbClr val="000099"/>
                </a:solidFill>
              </a:rPr>
              <a:t>整个操作系统分为若干层，至底向上层层封装</a:t>
            </a:r>
          </a:p>
        </p:txBody>
      </p:sp>
      <p:sp>
        <p:nvSpPr>
          <p:cNvPr id="41990" name="矩形 2"/>
          <p:cNvSpPr/>
          <p:nvPr/>
        </p:nvSpPr>
        <p:spPr>
          <a:xfrm>
            <a:off x="1268312" y="1857029"/>
            <a:ext cx="7286625" cy="9233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b="1" dirty="0">
                <a:solidFill>
                  <a:schemeClr val="tx2"/>
                </a:solidFill>
              </a:rPr>
              <a:t>最高层</a:t>
            </a:r>
            <a:r>
              <a:rPr lang="zh-CN" altLang="en-US" sz="1800" dirty="0">
                <a:solidFill>
                  <a:schemeClr val="tx2"/>
                </a:solidFill>
              </a:rPr>
              <a:t>：</a:t>
            </a:r>
            <a:r>
              <a:rPr lang="zh-CN" altLang="en-US" sz="1800" dirty="0">
                <a:solidFill>
                  <a:schemeClr val="tx2"/>
                </a:solidFill>
                <a:highlight>
                  <a:srgbClr val="66FF33"/>
                </a:highlight>
              </a:rPr>
              <a:t>接口</a:t>
            </a:r>
          </a:p>
          <a:p>
            <a:pPr marL="0" lvl="0" indent="0" eaLnBrk="1" hangingPunct="1">
              <a:spcBef>
                <a:spcPct val="0"/>
              </a:spcBef>
              <a:buNone/>
            </a:pPr>
            <a:r>
              <a:rPr lang="zh-CN" altLang="en-US" sz="1800" b="1" dirty="0">
                <a:solidFill>
                  <a:schemeClr val="tx2"/>
                </a:solidFill>
              </a:rPr>
              <a:t>中间层</a:t>
            </a:r>
            <a:r>
              <a:rPr lang="zh-CN" altLang="en-US" sz="1800" dirty="0">
                <a:solidFill>
                  <a:schemeClr val="tx2"/>
                </a:solidFill>
              </a:rPr>
              <a:t>：对对象进行操纵和管理的软件集合</a:t>
            </a:r>
          </a:p>
          <a:p>
            <a:pPr marL="0" lvl="0" indent="0" eaLnBrk="1" hangingPunct="1">
              <a:spcBef>
                <a:spcPct val="0"/>
              </a:spcBef>
              <a:buNone/>
            </a:pPr>
            <a:r>
              <a:rPr lang="zh-CN" altLang="en-US" sz="1800" b="1" dirty="0">
                <a:solidFill>
                  <a:schemeClr val="tx2"/>
                </a:solidFill>
              </a:rPr>
              <a:t>最底层</a:t>
            </a:r>
            <a:r>
              <a:rPr lang="zh-CN" altLang="en-US" sz="1800" dirty="0">
                <a:solidFill>
                  <a:schemeClr val="tx2"/>
                </a:solidFill>
              </a:rPr>
              <a:t>：</a:t>
            </a:r>
            <a:r>
              <a:rPr lang="en-US" altLang="zh-CN" sz="1800" dirty="0">
                <a:solidFill>
                  <a:schemeClr val="tx2"/>
                </a:solidFill>
                <a:highlight>
                  <a:srgbClr val="66FF33"/>
                </a:highlight>
              </a:rPr>
              <a:t>OS</a:t>
            </a:r>
            <a:r>
              <a:rPr lang="zh-CN" altLang="en-US" sz="1800" dirty="0">
                <a:solidFill>
                  <a:schemeClr val="tx2"/>
                </a:solidFill>
                <a:highlight>
                  <a:srgbClr val="66FF33"/>
                </a:highlight>
              </a:rPr>
              <a:t>操纵和管理的对象，包括各类软硬件资源</a:t>
            </a:r>
          </a:p>
        </p:txBody>
      </p:sp>
      <p:pic>
        <p:nvPicPr>
          <p:cNvPr id="69634" name="Picture 2"/>
          <p:cNvPicPr>
            <a:picLocks noChangeAspect="1"/>
          </p:cNvPicPr>
          <p:nvPr/>
        </p:nvPicPr>
        <p:blipFill>
          <a:blip r:embed="rId3"/>
          <a:stretch>
            <a:fillRect/>
          </a:stretch>
        </p:blipFill>
        <p:spPr>
          <a:xfrm>
            <a:off x="2075056" y="2708920"/>
            <a:ext cx="6696744" cy="3570681"/>
          </a:xfrm>
          <a:prstGeom prst="rect">
            <a:avLst/>
          </a:prstGeom>
          <a:noFill/>
          <a:ln w="9525">
            <a:noFill/>
          </a:ln>
        </p:spPr>
      </p:pic>
      <p:sp>
        <p:nvSpPr>
          <p:cNvPr id="4" name="TextBox 3"/>
          <p:cNvSpPr txBox="1"/>
          <p:nvPr/>
        </p:nvSpPr>
        <p:spPr>
          <a:xfrm>
            <a:off x="2555776" y="6173361"/>
            <a:ext cx="43910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solidFill>
                  <a:schemeClr val="tx2"/>
                </a:solidFill>
              </a:rPr>
              <a:t>UNIX</a:t>
            </a:r>
            <a:r>
              <a:rPr lang="zh-CN" altLang="en-US" sz="2000" dirty="0">
                <a:solidFill>
                  <a:schemeClr val="tx2"/>
                </a:solidFill>
              </a:rPr>
              <a:t>操作系统</a:t>
            </a:r>
          </a:p>
        </p:txBody>
      </p:sp>
      <p:sp>
        <p:nvSpPr>
          <p:cNvPr id="5" name="TextBox 4"/>
          <p:cNvSpPr txBox="1"/>
          <p:nvPr/>
        </p:nvSpPr>
        <p:spPr>
          <a:xfrm>
            <a:off x="779463" y="5300663"/>
            <a:ext cx="148907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FF0000"/>
                </a:solidFill>
              </a:rPr>
              <a:t>Windows</a:t>
            </a:r>
            <a:endParaRPr lang="zh-CN" altLang="en-US"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additive="base">
                                        <p:cTn id="7" dur="500" fill="hold"/>
                                        <p:tgtEl>
                                          <p:spTgt spid="69634"/>
                                        </p:tgtEl>
                                        <p:attrNameLst>
                                          <p:attrName>ppt_x</p:attrName>
                                        </p:attrNameLst>
                                      </p:cBhvr>
                                      <p:tavLst>
                                        <p:tav tm="0">
                                          <p:val>
                                            <p:strVal val="#ppt_x"/>
                                          </p:val>
                                        </p:tav>
                                        <p:tav tm="100000">
                                          <p:val>
                                            <p:strVal val="#ppt_x"/>
                                          </p:val>
                                        </p:tav>
                                      </p:tavLst>
                                    </p:anim>
                                    <p:anim calcmode="lin" valueType="num">
                                      <p:cBhvr additive="base">
                                        <p:cTn id="8" dur="500" fill="hold"/>
                                        <p:tgtEl>
                                          <p:spTgt spid="696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9634"/>
                                        </p:tgtEl>
                                      </p:cBhvr>
                                    </p:animEffect>
                                    <p:set>
                                      <p:cBhvr>
                                        <p:cTn id="17" dur="1" fill="hold">
                                          <p:stCondLst>
                                            <p:cond delay="499"/>
                                          </p:stCondLst>
                                        </p:cTn>
                                        <p:tgtEl>
                                          <p:spTgt spid="69634"/>
                                        </p:tgtEl>
                                        <p:attrNameLst>
                                          <p:attrName>style.visibility</p:attrName>
                                        </p:attrNameLst>
                                      </p:cBhvr>
                                      <p:to>
                                        <p:strVal val="hidden"/>
                                      </p:to>
                                    </p:set>
                                  </p:childTnLst>
                                </p:cTn>
                              </p:par>
                              <p:par>
                                <p:cTn id="18" presetID="2" presetClass="entr" presetSubtype="4"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41987"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27</a:t>
            </a:fld>
            <a:endParaRPr lang="zh-CN" altLang="zh-CN" sz="1400" dirty="0"/>
          </a:p>
        </p:txBody>
      </p:sp>
      <p:sp>
        <p:nvSpPr>
          <p:cNvPr id="41988" name="Rectangle 2"/>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2.6 操作系统结构</a:t>
            </a:r>
          </a:p>
        </p:txBody>
      </p:sp>
      <p:sp>
        <p:nvSpPr>
          <p:cNvPr id="41989" name="Rectangle 4"/>
          <p:cNvSpPr/>
          <p:nvPr/>
        </p:nvSpPr>
        <p:spPr>
          <a:xfrm>
            <a:off x="1246188" y="1528763"/>
            <a:ext cx="7142162" cy="360362"/>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1260475" lvl="0" indent="-1260475" eaLnBrk="1" hangingPunct="1">
              <a:spcBef>
                <a:spcPct val="0"/>
              </a:spcBef>
              <a:buNone/>
            </a:pPr>
            <a:r>
              <a:rPr lang="en-US" altLang="zh-CN" sz="2000" b="1" dirty="0">
                <a:solidFill>
                  <a:srgbClr val="CC0000"/>
                </a:solidFill>
              </a:rPr>
              <a:t>3</a:t>
            </a:r>
            <a:r>
              <a:rPr lang="zh-CN" altLang="zh-CN" sz="2000" b="1" dirty="0">
                <a:solidFill>
                  <a:srgbClr val="CC0000"/>
                </a:solidFill>
              </a:rPr>
              <a:t>. 分层结构：</a:t>
            </a:r>
            <a:r>
              <a:rPr lang="zh-CN" altLang="zh-CN" sz="2000" b="1" dirty="0">
                <a:solidFill>
                  <a:srgbClr val="000099"/>
                </a:solidFill>
              </a:rPr>
              <a:t>整个操作系统分为若干层，至底向上层层封装</a:t>
            </a:r>
          </a:p>
        </p:txBody>
      </p:sp>
      <p:sp>
        <p:nvSpPr>
          <p:cNvPr id="41990" name="矩形 2"/>
          <p:cNvSpPr/>
          <p:nvPr/>
        </p:nvSpPr>
        <p:spPr>
          <a:xfrm>
            <a:off x="1246188" y="2060575"/>
            <a:ext cx="7286625"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tx2"/>
                </a:solidFill>
              </a:rPr>
              <a:t>最高层</a:t>
            </a:r>
            <a:r>
              <a:rPr lang="zh-CN" altLang="en-US" sz="2400" dirty="0">
                <a:solidFill>
                  <a:schemeClr val="tx2"/>
                </a:solidFill>
              </a:rPr>
              <a:t>：接口</a:t>
            </a:r>
          </a:p>
          <a:p>
            <a:pPr marL="0" lvl="0" indent="0" eaLnBrk="1" hangingPunct="1">
              <a:spcBef>
                <a:spcPct val="0"/>
              </a:spcBef>
              <a:buNone/>
            </a:pPr>
            <a:r>
              <a:rPr lang="zh-CN" altLang="en-US" sz="2400" b="1" dirty="0">
                <a:solidFill>
                  <a:schemeClr val="tx2"/>
                </a:solidFill>
              </a:rPr>
              <a:t>中间层</a:t>
            </a:r>
            <a:r>
              <a:rPr lang="zh-CN" altLang="en-US" sz="2400" dirty="0">
                <a:solidFill>
                  <a:schemeClr val="tx2"/>
                </a:solidFill>
              </a:rPr>
              <a:t>：对对象进行操纵和管理的软件集合</a:t>
            </a:r>
          </a:p>
          <a:p>
            <a:pPr marL="0" lvl="0" indent="0" eaLnBrk="1" hangingPunct="1">
              <a:spcBef>
                <a:spcPct val="0"/>
              </a:spcBef>
              <a:buNone/>
            </a:pPr>
            <a:r>
              <a:rPr lang="zh-CN" altLang="en-US" sz="2400" b="1" dirty="0">
                <a:solidFill>
                  <a:schemeClr val="tx2"/>
                </a:solidFill>
              </a:rPr>
              <a:t>最底层</a:t>
            </a:r>
            <a:r>
              <a:rPr lang="zh-CN" altLang="en-US" sz="2400" dirty="0">
                <a:solidFill>
                  <a:schemeClr val="tx2"/>
                </a:solidFill>
              </a:rPr>
              <a:t>：</a:t>
            </a:r>
            <a:r>
              <a:rPr lang="en-US" altLang="zh-CN" sz="2400" dirty="0">
                <a:solidFill>
                  <a:schemeClr val="tx2"/>
                </a:solidFill>
              </a:rPr>
              <a:t>OS</a:t>
            </a:r>
            <a:r>
              <a:rPr lang="zh-CN" altLang="en-US" sz="2400" dirty="0">
                <a:solidFill>
                  <a:schemeClr val="tx2"/>
                </a:solidFill>
              </a:rPr>
              <a:t>操纵和管理的对象，包括各类软硬件资源</a:t>
            </a:r>
          </a:p>
        </p:txBody>
      </p:sp>
      <p:pic>
        <p:nvPicPr>
          <p:cNvPr id="69634" name="Picture 2"/>
          <p:cNvPicPr>
            <a:picLocks noChangeAspect="1"/>
          </p:cNvPicPr>
          <p:nvPr/>
        </p:nvPicPr>
        <p:blipFill>
          <a:blip r:embed="rId3"/>
          <a:stretch>
            <a:fillRect/>
          </a:stretch>
        </p:blipFill>
        <p:spPr>
          <a:xfrm>
            <a:off x="1116013" y="1889125"/>
            <a:ext cx="7747000" cy="4130675"/>
          </a:xfrm>
          <a:prstGeom prst="rect">
            <a:avLst/>
          </a:prstGeom>
          <a:noFill/>
          <a:ln w="9525">
            <a:noFill/>
          </a:ln>
        </p:spPr>
      </p:pic>
      <p:sp>
        <p:nvSpPr>
          <p:cNvPr id="4" name="TextBox 3"/>
          <p:cNvSpPr txBox="1"/>
          <p:nvPr/>
        </p:nvSpPr>
        <p:spPr>
          <a:xfrm>
            <a:off x="2484438" y="6021388"/>
            <a:ext cx="43910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solidFill>
                  <a:schemeClr val="tx2"/>
                </a:solidFill>
              </a:rPr>
              <a:t>UNIX</a:t>
            </a:r>
            <a:r>
              <a:rPr lang="zh-CN" altLang="en-US" sz="2000" dirty="0">
                <a:solidFill>
                  <a:schemeClr val="tx2"/>
                </a:solidFill>
              </a:rPr>
              <a:t>操作系统</a:t>
            </a:r>
          </a:p>
        </p:txBody>
      </p:sp>
      <p:pic>
        <p:nvPicPr>
          <p:cNvPr id="69635" name="Picture 3"/>
          <p:cNvPicPr>
            <a:picLocks noChangeAspect="1"/>
          </p:cNvPicPr>
          <p:nvPr/>
        </p:nvPicPr>
        <p:blipFill>
          <a:blip r:embed="rId4"/>
          <a:stretch>
            <a:fillRect/>
          </a:stretch>
        </p:blipFill>
        <p:spPr>
          <a:xfrm>
            <a:off x="2268538" y="981075"/>
            <a:ext cx="5953125" cy="5581650"/>
          </a:xfrm>
          <a:prstGeom prst="rect">
            <a:avLst/>
          </a:prstGeom>
          <a:noFill/>
          <a:ln w="9525">
            <a:noFill/>
          </a:ln>
        </p:spPr>
      </p:pic>
      <p:sp>
        <p:nvSpPr>
          <p:cNvPr id="5" name="TextBox 4"/>
          <p:cNvSpPr txBox="1"/>
          <p:nvPr/>
        </p:nvSpPr>
        <p:spPr>
          <a:xfrm>
            <a:off x="779463" y="5300663"/>
            <a:ext cx="148907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FF0000"/>
                </a:solidFill>
              </a:rPr>
              <a:t>Windows</a:t>
            </a:r>
            <a:endParaRPr lang="zh-CN" altLang="en-US" sz="2000" b="1" dirty="0">
              <a:solidFill>
                <a:srgbClr val="FF0000"/>
              </a:solidFill>
            </a:endParaRPr>
          </a:p>
        </p:txBody>
      </p:sp>
      <p:sp>
        <p:nvSpPr>
          <p:cNvPr id="2" name="矩形 1"/>
          <p:cNvSpPr/>
          <p:nvPr/>
        </p:nvSpPr>
        <p:spPr>
          <a:xfrm>
            <a:off x="3779838" y="2506663"/>
            <a:ext cx="3960813" cy="646113"/>
          </a:xfrm>
          <a:prstGeom prst="rect">
            <a:avLst/>
          </a:prstGeom>
          <a:solidFill>
            <a:schemeClr val="bg1">
              <a:lumMod val="9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4D4D4D"/>
                </a:solidFill>
                <a:effectLst/>
                <a:uLnTx/>
                <a:uFillTx/>
                <a:latin typeface="-apple-system"/>
                <a:ea typeface="宋体" panose="02010600030101010101" pitchFamily="2" charset="-122"/>
                <a:cs typeface="+mn-cs"/>
              </a:rPr>
              <a:t>经过</a:t>
            </a:r>
            <a:r>
              <a:rPr kumimoji="0" lang="en-US" altLang="zh-CN" sz="1800" b="1" i="0" u="none" strike="noStrike" kern="1200" cap="none" spc="0" normalizeH="0" baseline="0" noProof="0" dirty="0">
                <a:ln>
                  <a:noFill/>
                </a:ln>
                <a:solidFill>
                  <a:srgbClr val="4D4D4D"/>
                </a:solidFill>
                <a:effectLst/>
                <a:uLnTx/>
                <a:uFillTx/>
                <a:latin typeface="-apple-system"/>
                <a:ea typeface="宋体" panose="02010600030101010101" pitchFamily="2" charset="-122"/>
                <a:cs typeface="+mn-cs"/>
              </a:rPr>
              <a:t>ntdll.dll</a:t>
            </a:r>
            <a:r>
              <a:rPr kumimoji="0" lang="zh-CN" altLang="en-US" sz="1800" b="1" i="0" u="none" strike="noStrike" kern="1200" cap="none" spc="0" normalizeH="0" baseline="0" noProof="0" dirty="0">
                <a:ln>
                  <a:noFill/>
                </a:ln>
                <a:solidFill>
                  <a:srgbClr val="4D4D4D"/>
                </a:solidFill>
                <a:effectLst/>
                <a:uLnTx/>
                <a:uFillTx/>
                <a:latin typeface="-apple-system"/>
                <a:ea typeface="宋体" panose="02010600030101010101" pitchFamily="2" charset="-122"/>
                <a:cs typeface="+mn-cs"/>
              </a:rPr>
              <a:t>中的</a:t>
            </a:r>
            <a:r>
              <a:rPr kumimoji="0" lang="en-US" altLang="zh-CN" sz="1800" b="1" i="0" u="none" strike="noStrike" kern="1200" cap="none" spc="0" normalizeH="0" baseline="0" noProof="0" dirty="0">
                <a:ln>
                  <a:noFill/>
                </a:ln>
                <a:solidFill>
                  <a:srgbClr val="4D4D4D"/>
                </a:solidFill>
                <a:effectLst/>
                <a:uLnTx/>
                <a:uFillTx/>
                <a:latin typeface="-apple-system"/>
                <a:ea typeface="宋体" panose="02010600030101010101" pitchFamily="2" charset="-122"/>
                <a:cs typeface="+mn-cs"/>
              </a:rPr>
              <a:t>stub</a:t>
            </a:r>
            <a:r>
              <a:rPr kumimoji="0" lang="zh-CN" altLang="en-US" sz="1800" b="1" i="0" u="none" strike="noStrike" kern="1200" cap="none" spc="0" normalizeH="0" baseline="0" noProof="0" dirty="0">
                <a:ln>
                  <a:noFill/>
                </a:ln>
                <a:solidFill>
                  <a:srgbClr val="4D4D4D"/>
                </a:solidFill>
                <a:effectLst/>
                <a:uLnTx/>
                <a:uFillTx/>
                <a:latin typeface="-apple-system"/>
                <a:ea typeface="宋体" panose="02010600030101010101" pitchFamily="2" charset="-122"/>
                <a:cs typeface="+mn-cs"/>
              </a:rPr>
              <a:t>函数，再通过</a:t>
            </a:r>
            <a:r>
              <a:rPr kumimoji="0" lang="en-US" altLang="zh-CN" sz="1800" b="1" i="0" u="none" strike="noStrike" kern="1200" cap="none" spc="0" normalizeH="0" baseline="0" noProof="0" dirty="0" err="1">
                <a:ln>
                  <a:noFill/>
                </a:ln>
                <a:solidFill>
                  <a:srgbClr val="4D4D4D"/>
                </a:solidFill>
                <a:effectLst/>
                <a:uLnTx/>
                <a:uFillTx/>
                <a:latin typeface="-apple-system"/>
                <a:ea typeface="宋体" panose="02010600030101010101" pitchFamily="2" charset="-122"/>
                <a:cs typeface="+mn-cs"/>
              </a:rPr>
              <a:t>sysenter</a:t>
            </a:r>
            <a:r>
              <a:rPr kumimoji="0" lang="en-US" altLang="zh-CN" sz="1800" b="1" i="0" u="none" strike="noStrike" kern="1200" cap="none" spc="0" normalizeH="0" baseline="0" noProof="0" dirty="0">
                <a:ln>
                  <a:noFill/>
                </a:ln>
                <a:solidFill>
                  <a:srgbClr val="4D4D4D"/>
                </a:solidFill>
                <a:effectLst/>
                <a:uLnTx/>
                <a:uFillTx/>
                <a:latin typeface="-apple-system"/>
                <a:ea typeface="宋体" panose="02010600030101010101" pitchFamily="2" charset="-122"/>
                <a:cs typeface="+mn-cs"/>
              </a:rPr>
              <a:t>/</a:t>
            </a:r>
            <a:r>
              <a:rPr kumimoji="0" lang="en-US" altLang="zh-CN" sz="1800" b="1" i="0" u="none" strike="noStrike" kern="1200" cap="none" spc="0" normalizeH="0" baseline="0" noProof="0" dirty="0" err="1">
                <a:ln>
                  <a:noFill/>
                </a:ln>
                <a:solidFill>
                  <a:srgbClr val="4D4D4D"/>
                </a:solidFill>
                <a:effectLst/>
                <a:uLnTx/>
                <a:uFillTx/>
                <a:latin typeface="-apple-system"/>
                <a:ea typeface="宋体" panose="02010600030101010101" pitchFamily="2" charset="-122"/>
                <a:cs typeface="+mn-cs"/>
              </a:rPr>
              <a:t>syscall</a:t>
            </a:r>
            <a:r>
              <a:rPr kumimoji="0" lang="zh-CN" altLang="en-US" sz="1800" b="1" i="0" u="none" strike="noStrike" kern="1200" cap="none" spc="0" normalizeH="0" baseline="0" noProof="0" dirty="0">
                <a:ln>
                  <a:noFill/>
                </a:ln>
                <a:solidFill>
                  <a:srgbClr val="4D4D4D"/>
                </a:solidFill>
                <a:effectLst/>
                <a:uLnTx/>
                <a:uFillTx/>
                <a:latin typeface="-apple-system"/>
                <a:ea typeface="宋体" panose="02010600030101010101" pitchFamily="2" charset="-122"/>
                <a:cs typeface="+mn-cs"/>
              </a:rPr>
              <a:t>或</a:t>
            </a:r>
            <a:r>
              <a:rPr kumimoji="0" lang="en-US" altLang="zh-CN" sz="1800" b="1" i="0" u="none" strike="noStrike" kern="1200" cap="none" spc="0" normalizeH="0" baseline="0" noProof="0" dirty="0" err="1">
                <a:ln>
                  <a:noFill/>
                </a:ln>
                <a:solidFill>
                  <a:srgbClr val="4D4D4D"/>
                </a:solidFill>
                <a:effectLst/>
                <a:uLnTx/>
                <a:uFillTx/>
                <a:latin typeface="-apple-system"/>
                <a:ea typeface="宋体" panose="02010600030101010101" pitchFamily="2" charset="-122"/>
                <a:cs typeface="+mn-cs"/>
              </a:rPr>
              <a:t>int</a:t>
            </a:r>
            <a:r>
              <a:rPr kumimoji="0" lang="en-US" altLang="zh-CN" sz="1800" b="1" i="0" u="none" strike="noStrike" kern="1200" cap="none" spc="0" normalizeH="0" baseline="0" noProof="0" dirty="0">
                <a:ln>
                  <a:noFill/>
                </a:ln>
                <a:solidFill>
                  <a:srgbClr val="4D4D4D"/>
                </a:solidFill>
                <a:effectLst/>
                <a:uLnTx/>
                <a:uFillTx/>
                <a:latin typeface="-apple-system"/>
                <a:ea typeface="宋体" panose="02010600030101010101" pitchFamily="2" charset="-122"/>
                <a:cs typeface="+mn-cs"/>
              </a:rPr>
              <a:t> 2EH</a:t>
            </a:r>
            <a:r>
              <a:rPr kumimoji="0" lang="zh-CN" altLang="en-US" sz="1800" b="1" i="0" u="none" strike="noStrike" kern="1200" cap="none" spc="0" normalizeH="0" baseline="0" noProof="0" dirty="0">
                <a:ln>
                  <a:noFill/>
                </a:ln>
                <a:solidFill>
                  <a:srgbClr val="4D4D4D"/>
                </a:solidFill>
                <a:effectLst/>
                <a:uLnTx/>
                <a:uFillTx/>
                <a:latin typeface="-apple-system"/>
                <a:ea typeface="宋体" panose="02010600030101010101" pitchFamily="2" charset="-122"/>
                <a:cs typeface="+mn-cs"/>
              </a:rPr>
              <a:t>指令</a:t>
            </a:r>
            <a:endParaRPr kumimoji="0" lang="zh-CN" altLang="en-US" sz="18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0838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additive="base">
                                        <p:cTn id="7" dur="500" fill="hold"/>
                                        <p:tgtEl>
                                          <p:spTgt spid="69634"/>
                                        </p:tgtEl>
                                        <p:attrNameLst>
                                          <p:attrName>ppt_x</p:attrName>
                                        </p:attrNameLst>
                                      </p:cBhvr>
                                      <p:tavLst>
                                        <p:tav tm="0">
                                          <p:val>
                                            <p:strVal val="#ppt_x"/>
                                          </p:val>
                                        </p:tav>
                                        <p:tav tm="100000">
                                          <p:val>
                                            <p:strVal val="#ppt_x"/>
                                          </p:val>
                                        </p:tav>
                                      </p:tavLst>
                                    </p:anim>
                                    <p:anim calcmode="lin" valueType="num">
                                      <p:cBhvr additive="base">
                                        <p:cTn id="8" dur="500" fill="hold"/>
                                        <p:tgtEl>
                                          <p:spTgt spid="696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9634"/>
                                        </p:tgtEl>
                                      </p:cBhvr>
                                    </p:animEffect>
                                    <p:set>
                                      <p:cBhvr>
                                        <p:cTn id="17" dur="1" fill="hold">
                                          <p:stCondLst>
                                            <p:cond delay="499"/>
                                          </p:stCondLst>
                                        </p:cTn>
                                        <p:tgtEl>
                                          <p:spTgt spid="6963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9635"/>
                                        </p:tgtEl>
                                        <p:attrNameLst>
                                          <p:attrName>style.visibility</p:attrName>
                                        </p:attrNameLst>
                                      </p:cBhvr>
                                      <p:to>
                                        <p:strVal val="visible"/>
                                      </p:to>
                                    </p:set>
                                    <p:anim calcmode="lin" valueType="num">
                                      <p:cBhvr additive="base">
                                        <p:cTn id="22" dur="500" fill="hold"/>
                                        <p:tgtEl>
                                          <p:spTgt spid="69635"/>
                                        </p:tgtEl>
                                        <p:attrNameLst>
                                          <p:attrName>ppt_x</p:attrName>
                                        </p:attrNameLst>
                                      </p:cBhvr>
                                      <p:tavLst>
                                        <p:tav tm="0">
                                          <p:val>
                                            <p:strVal val="#ppt_x"/>
                                          </p:val>
                                        </p:tav>
                                        <p:tav tm="100000">
                                          <p:val>
                                            <p:strVal val="#ppt_x"/>
                                          </p:val>
                                        </p:tav>
                                      </p:tavLst>
                                    </p:anim>
                                    <p:anim calcmode="lin" valueType="num">
                                      <p:cBhvr additive="base">
                                        <p:cTn id="23" dur="500" fill="hold"/>
                                        <p:tgtEl>
                                          <p:spTgt spid="6963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circle(in)">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txBox="1">
            <a:spLocks noGrp="1"/>
          </p:cNvSpPr>
          <p:nvPr>
            <p:ph type="dt" sz="half" idx="10"/>
          </p:nvPr>
        </p:nvSpPr>
        <p:spPr>
          <a:xfrm>
            <a:off x="1211263" y="6107113"/>
            <a:ext cx="1905000" cy="457200"/>
          </a:xfrm>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44035"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28</a:t>
            </a:fld>
            <a:endParaRPr lang="zh-CN" altLang="zh-CN" sz="1400" dirty="0"/>
          </a:p>
        </p:txBody>
      </p:sp>
      <p:sp>
        <p:nvSpPr>
          <p:cNvPr id="44037" name="Text Box 3"/>
          <p:cNvSpPr txBox="1"/>
          <p:nvPr/>
        </p:nvSpPr>
        <p:spPr>
          <a:xfrm>
            <a:off x="5092700" y="2349500"/>
            <a:ext cx="1612900" cy="728663"/>
          </a:xfrm>
          <a:prstGeom prst="rect">
            <a:avLst/>
          </a:prstGeom>
          <a:solidFill>
            <a:srgbClr val="FFCC66"/>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zh-CN" sz="2400" b="1" dirty="0">
                <a:solidFill>
                  <a:schemeClr val="accent2"/>
                </a:solidFill>
                <a:latin typeface="华文新魏" panose="02010800040101010101" pitchFamily="2" charset="-122"/>
                <a:ea typeface="华文新魏" panose="02010800040101010101" pitchFamily="2" charset="-122"/>
              </a:rPr>
              <a:t>操作系统服务进程</a:t>
            </a:r>
          </a:p>
        </p:txBody>
      </p:sp>
      <p:sp>
        <p:nvSpPr>
          <p:cNvPr id="44038" name="Text Box 4"/>
          <p:cNvSpPr txBox="1"/>
          <p:nvPr/>
        </p:nvSpPr>
        <p:spPr>
          <a:xfrm>
            <a:off x="1384300" y="3706813"/>
            <a:ext cx="1128713" cy="728662"/>
          </a:xfrm>
          <a:prstGeom prst="rect">
            <a:avLst/>
          </a:prstGeom>
          <a:solidFill>
            <a:srgbClr val="FFCC66"/>
          </a:solidFill>
          <a:ln w="9525" cap="flat" cmpd="sng">
            <a:solidFill>
              <a:srgbClr val="000000"/>
            </a:solidFill>
            <a:prstDash val="solid"/>
            <a:miter/>
            <a:headEnd type="none" w="med" len="med"/>
            <a:tailEnd type="none" w="med" len="med"/>
          </a:ln>
          <a:effectLst>
            <a:outerShdw dist="107763" dir="18900000" algn="ctr" rotWithShape="0">
              <a:srgbClr val="808080"/>
            </a:outerShdw>
          </a:effectLst>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zh-CN" sz="2400" b="1" dirty="0">
                <a:solidFill>
                  <a:schemeClr val="accent2"/>
                </a:solidFill>
                <a:latin typeface="华文新魏" panose="02010800040101010101" pitchFamily="2" charset="-122"/>
                <a:ea typeface="华文新魏" panose="02010800040101010101" pitchFamily="2" charset="-122"/>
              </a:rPr>
              <a:t>客户</a:t>
            </a:r>
          </a:p>
          <a:p>
            <a:pPr marL="0" lvl="0" indent="0" algn="just" eaLnBrk="1" hangingPunct="1">
              <a:spcBef>
                <a:spcPct val="0"/>
              </a:spcBef>
              <a:buNone/>
            </a:pPr>
            <a:r>
              <a:rPr lang="zh-CN" altLang="zh-CN" sz="2400" b="1" dirty="0">
                <a:solidFill>
                  <a:schemeClr val="accent2"/>
                </a:solidFill>
                <a:latin typeface="华文新魏" panose="02010800040101010101" pitchFamily="2" charset="-122"/>
                <a:ea typeface="华文新魏" panose="02010800040101010101" pitchFamily="2" charset="-122"/>
              </a:rPr>
              <a:t>进程1</a:t>
            </a:r>
          </a:p>
        </p:txBody>
      </p:sp>
      <p:sp>
        <p:nvSpPr>
          <p:cNvPr id="44039" name="Text Box 5"/>
          <p:cNvSpPr txBox="1"/>
          <p:nvPr/>
        </p:nvSpPr>
        <p:spPr>
          <a:xfrm>
            <a:off x="2513013" y="3706813"/>
            <a:ext cx="1128712" cy="728662"/>
          </a:xfrm>
          <a:prstGeom prst="rect">
            <a:avLst/>
          </a:prstGeom>
          <a:solidFill>
            <a:srgbClr val="FFCC66"/>
          </a:solidFill>
          <a:ln w="9525" cap="flat" cmpd="sng">
            <a:solidFill>
              <a:srgbClr val="000000"/>
            </a:solidFill>
            <a:prstDash val="solid"/>
            <a:miter/>
            <a:headEnd type="none" w="med" len="med"/>
            <a:tailEnd type="none" w="med" len="med"/>
          </a:ln>
          <a:effectLst>
            <a:outerShdw dist="107763" dir="18900000" algn="ctr" rotWithShape="0">
              <a:srgbClr val="808080"/>
            </a:outerShdw>
          </a:effectLst>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zh-CN" sz="2400" b="1" dirty="0">
                <a:solidFill>
                  <a:schemeClr val="accent2"/>
                </a:solidFill>
                <a:latin typeface="华文新魏" panose="02010800040101010101" pitchFamily="2" charset="-122"/>
                <a:ea typeface="华文新魏" panose="02010800040101010101" pitchFamily="2" charset="-122"/>
              </a:rPr>
              <a:t>客户</a:t>
            </a:r>
          </a:p>
          <a:p>
            <a:pPr marL="0" lvl="0" indent="0" algn="just" eaLnBrk="1" hangingPunct="1">
              <a:spcBef>
                <a:spcPct val="0"/>
              </a:spcBef>
              <a:buNone/>
            </a:pPr>
            <a:r>
              <a:rPr lang="zh-CN" altLang="zh-CN" sz="2400" b="1" dirty="0">
                <a:solidFill>
                  <a:schemeClr val="accent2"/>
                </a:solidFill>
                <a:latin typeface="华文新魏" panose="02010800040101010101" pitchFamily="2" charset="-122"/>
                <a:ea typeface="华文新魏" panose="02010800040101010101" pitchFamily="2" charset="-122"/>
              </a:rPr>
              <a:t>进程2</a:t>
            </a:r>
          </a:p>
        </p:txBody>
      </p:sp>
      <p:sp>
        <p:nvSpPr>
          <p:cNvPr id="44040" name="Text Box 6"/>
          <p:cNvSpPr txBox="1"/>
          <p:nvPr/>
        </p:nvSpPr>
        <p:spPr>
          <a:xfrm>
            <a:off x="3641725" y="3706813"/>
            <a:ext cx="1128713" cy="728662"/>
          </a:xfrm>
          <a:prstGeom prst="rect">
            <a:avLst/>
          </a:prstGeom>
          <a:solidFill>
            <a:srgbClr val="FFCC66"/>
          </a:solidFill>
          <a:ln w="9525" cap="flat" cmpd="sng">
            <a:solidFill>
              <a:srgbClr val="000000"/>
            </a:solidFill>
            <a:prstDash val="solid"/>
            <a:miter/>
            <a:headEnd type="none" w="med" len="med"/>
            <a:tailEnd type="none" w="med" len="med"/>
          </a:ln>
          <a:effectLst>
            <a:outerShdw dist="107763" dir="18900000" algn="ctr" rotWithShape="0">
              <a:srgbClr val="808080"/>
            </a:outerShdw>
          </a:effectLst>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zh-CN" sz="2400" b="1" dirty="0">
                <a:solidFill>
                  <a:schemeClr val="accent2"/>
                </a:solidFill>
                <a:latin typeface="华文新魏" panose="02010800040101010101" pitchFamily="2" charset="-122"/>
                <a:ea typeface="华文新魏" panose="02010800040101010101" pitchFamily="2" charset="-122"/>
              </a:rPr>
              <a:t>文件服务器</a:t>
            </a:r>
          </a:p>
        </p:txBody>
      </p:sp>
      <p:sp>
        <p:nvSpPr>
          <p:cNvPr id="44041" name="Text Box 7"/>
          <p:cNvSpPr txBox="1"/>
          <p:nvPr/>
        </p:nvSpPr>
        <p:spPr>
          <a:xfrm>
            <a:off x="4770438" y="3706813"/>
            <a:ext cx="1128712" cy="728662"/>
          </a:xfrm>
          <a:prstGeom prst="rect">
            <a:avLst/>
          </a:prstGeom>
          <a:solidFill>
            <a:srgbClr val="FFCC66"/>
          </a:solidFill>
          <a:ln w="9525" cap="flat" cmpd="sng">
            <a:solidFill>
              <a:srgbClr val="000000"/>
            </a:solidFill>
            <a:prstDash val="solid"/>
            <a:miter/>
            <a:headEnd type="none" w="med" len="med"/>
            <a:tailEnd type="none" w="med" len="med"/>
          </a:ln>
          <a:effectLst>
            <a:outerShdw dist="107763" dir="18900000" algn="ctr" rotWithShape="0">
              <a:srgbClr val="808080"/>
            </a:outerShdw>
          </a:effectLst>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zh-CN" sz="2400" b="1" dirty="0">
                <a:solidFill>
                  <a:schemeClr val="accent2"/>
                </a:solidFill>
                <a:latin typeface="华文新魏" panose="02010800040101010101" pitchFamily="2" charset="-122"/>
                <a:ea typeface="华文新魏" panose="02010800040101010101" pitchFamily="2" charset="-122"/>
              </a:rPr>
              <a:t>进程服务器</a:t>
            </a:r>
          </a:p>
        </p:txBody>
      </p:sp>
      <p:sp>
        <p:nvSpPr>
          <p:cNvPr id="44042" name="Text Box 8"/>
          <p:cNvSpPr txBox="1"/>
          <p:nvPr/>
        </p:nvSpPr>
        <p:spPr>
          <a:xfrm>
            <a:off x="5899150" y="3706813"/>
            <a:ext cx="1128713" cy="728662"/>
          </a:xfrm>
          <a:prstGeom prst="rect">
            <a:avLst/>
          </a:prstGeom>
          <a:solidFill>
            <a:srgbClr val="FFCC66"/>
          </a:solidFill>
          <a:ln w="9525" cap="flat" cmpd="sng">
            <a:solidFill>
              <a:srgbClr val="000000"/>
            </a:solidFill>
            <a:prstDash val="solid"/>
            <a:miter/>
            <a:headEnd type="none" w="med" len="med"/>
            <a:tailEnd type="none" w="med" len="med"/>
          </a:ln>
          <a:effectLst>
            <a:outerShdw dist="107763" dir="18900000" algn="ctr" rotWithShape="0">
              <a:srgbClr val="808080"/>
            </a:outerShdw>
          </a:effectLst>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400" b="1" dirty="0">
                <a:solidFill>
                  <a:schemeClr val="accent2"/>
                </a:solidFill>
                <a:latin typeface="华文新魏" panose="02010800040101010101" pitchFamily="2" charset="-122"/>
                <a:ea typeface="华文新魏" panose="02010800040101010101" pitchFamily="2" charset="-122"/>
              </a:rPr>
              <a:t>辅</a:t>
            </a:r>
            <a:r>
              <a:rPr lang="zh-CN" altLang="zh-CN" sz="2400" b="1" dirty="0">
                <a:solidFill>
                  <a:schemeClr val="accent2"/>
                </a:solidFill>
                <a:latin typeface="华文新魏" panose="02010800040101010101" pitchFamily="2" charset="-122"/>
                <a:ea typeface="华文新魏" panose="02010800040101010101" pitchFamily="2" charset="-122"/>
              </a:rPr>
              <a:t>存服务器</a:t>
            </a:r>
          </a:p>
        </p:txBody>
      </p:sp>
      <p:sp>
        <p:nvSpPr>
          <p:cNvPr id="44043" name="Text Box 9"/>
          <p:cNvSpPr txBox="1"/>
          <p:nvPr/>
        </p:nvSpPr>
        <p:spPr>
          <a:xfrm>
            <a:off x="7027863" y="3706813"/>
            <a:ext cx="1128712" cy="728662"/>
          </a:xfrm>
          <a:prstGeom prst="rect">
            <a:avLst/>
          </a:prstGeom>
          <a:solidFill>
            <a:srgbClr val="FFCC66"/>
          </a:solidFill>
          <a:ln w="9525" cap="flat" cmpd="sng">
            <a:solidFill>
              <a:srgbClr val="000000"/>
            </a:solidFill>
            <a:prstDash val="solid"/>
            <a:miter/>
            <a:headEnd type="none" w="med" len="med"/>
            <a:tailEnd type="none" w="med" len="med"/>
          </a:ln>
          <a:effectLst>
            <a:outerShdw dist="107763" dir="18900000" algn="ctr" rotWithShape="0">
              <a:srgbClr val="808080"/>
            </a:outerShdw>
          </a:effectLst>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zh-CN" sz="2400" b="1" dirty="0">
                <a:solidFill>
                  <a:schemeClr val="accent2"/>
                </a:solidFill>
                <a:ea typeface="华文新魏" panose="02010800040101010101" pitchFamily="2" charset="-122"/>
              </a:rPr>
              <a:t>……</a:t>
            </a:r>
            <a:endParaRPr lang="zh-CN" altLang="zh-CN" sz="2400" b="1" dirty="0">
              <a:solidFill>
                <a:schemeClr val="accent2"/>
              </a:solidFill>
              <a:latin typeface="华文新魏" panose="02010800040101010101" pitchFamily="2" charset="-122"/>
              <a:ea typeface="华文新魏" panose="02010800040101010101" pitchFamily="2" charset="-122"/>
            </a:endParaRPr>
          </a:p>
        </p:txBody>
      </p:sp>
      <p:sp>
        <p:nvSpPr>
          <p:cNvPr id="44044" name="Text Box 10"/>
          <p:cNvSpPr txBox="1"/>
          <p:nvPr/>
        </p:nvSpPr>
        <p:spPr>
          <a:xfrm>
            <a:off x="1384300" y="4437063"/>
            <a:ext cx="6772275" cy="647700"/>
          </a:xfrm>
          <a:prstGeom prst="rect">
            <a:avLst/>
          </a:prstGeom>
          <a:solidFill>
            <a:schemeClr val="accent1"/>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zh-CN" sz="2400" b="1" dirty="0">
                <a:solidFill>
                  <a:schemeClr val="accent2"/>
                </a:solidFill>
                <a:latin typeface="华文新魏" panose="02010800040101010101" pitchFamily="2" charset="-122"/>
                <a:ea typeface="华文新魏" panose="02010800040101010101" pitchFamily="2" charset="-122"/>
              </a:rPr>
              <a:t>                           微内核</a:t>
            </a:r>
            <a:r>
              <a:rPr lang="zh-CN" altLang="zh-CN" sz="1800" b="1" dirty="0">
                <a:solidFill>
                  <a:srgbClr val="CC0000"/>
                </a:solidFill>
                <a:latin typeface="华文新魏" panose="02010800040101010101" pitchFamily="2" charset="-122"/>
                <a:ea typeface="华文新魏" panose="02010800040101010101" pitchFamily="2" charset="-122"/>
              </a:rPr>
              <a:t>(消息传递、进程调度、内存管理)</a:t>
            </a:r>
          </a:p>
        </p:txBody>
      </p:sp>
      <p:sp>
        <p:nvSpPr>
          <p:cNvPr id="44045" name="Text Box 11"/>
          <p:cNvSpPr txBox="1"/>
          <p:nvPr/>
        </p:nvSpPr>
        <p:spPr>
          <a:xfrm>
            <a:off x="1384300" y="5084763"/>
            <a:ext cx="6772275" cy="636587"/>
          </a:xfrm>
          <a:prstGeom prst="rect">
            <a:avLst/>
          </a:prstGeom>
          <a:solidFill>
            <a:schemeClr val="accent1"/>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zh-CN" sz="2400" b="1" dirty="0">
                <a:solidFill>
                  <a:schemeClr val="accent2"/>
                </a:solidFill>
                <a:latin typeface="华文新魏" panose="02010800040101010101" pitchFamily="2" charset="-122"/>
                <a:ea typeface="华文新魏" panose="02010800040101010101" pitchFamily="2" charset="-122"/>
              </a:rPr>
              <a:t>计算机硬件</a:t>
            </a:r>
          </a:p>
        </p:txBody>
      </p:sp>
      <p:sp>
        <p:nvSpPr>
          <p:cNvPr id="44046" name="Text Box 12"/>
          <p:cNvSpPr txBox="1"/>
          <p:nvPr/>
        </p:nvSpPr>
        <p:spPr>
          <a:xfrm>
            <a:off x="2028825" y="2349500"/>
            <a:ext cx="1128713" cy="728663"/>
          </a:xfrm>
          <a:prstGeom prst="rect">
            <a:avLst/>
          </a:prstGeom>
          <a:solidFill>
            <a:srgbClr val="FFCC66"/>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zh-CN" sz="2400" b="1" dirty="0">
                <a:solidFill>
                  <a:schemeClr val="accent2"/>
                </a:solidFill>
                <a:latin typeface="华文新魏" panose="02010800040101010101" pitchFamily="2" charset="-122"/>
                <a:ea typeface="华文新魏" panose="02010800040101010101" pitchFamily="2" charset="-122"/>
              </a:rPr>
              <a:t> 用户</a:t>
            </a:r>
          </a:p>
          <a:p>
            <a:pPr marL="0" lvl="0" indent="0" algn="just" eaLnBrk="1" hangingPunct="1">
              <a:spcBef>
                <a:spcPct val="0"/>
              </a:spcBef>
              <a:buNone/>
            </a:pPr>
            <a:r>
              <a:rPr lang="zh-CN" altLang="zh-CN" sz="2400" b="1" dirty="0">
                <a:solidFill>
                  <a:schemeClr val="accent2"/>
                </a:solidFill>
                <a:latin typeface="华文新魏" panose="02010800040101010101" pitchFamily="2" charset="-122"/>
                <a:ea typeface="华文新魏" panose="02010800040101010101" pitchFamily="2" charset="-122"/>
              </a:rPr>
              <a:t> 进程</a:t>
            </a:r>
          </a:p>
        </p:txBody>
      </p:sp>
      <p:sp>
        <p:nvSpPr>
          <p:cNvPr id="44047" name="AutoShape 13"/>
          <p:cNvSpPr/>
          <p:nvPr/>
        </p:nvSpPr>
        <p:spPr>
          <a:xfrm rot="5400000">
            <a:off x="2297113" y="2228850"/>
            <a:ext cx="431800" cy="2257425"/>
          </a:xfrm>
          <a:prstGeom prst="leftBrace">
            <a:avLst>
              <a:gd name="adj1" fmla="val 43566"/>
              <a:gd name="adj2" fmla="val 50000"/>
            </a:avLst>
          </a:prstGeom>
          <a:noFill/>
          <a:ln w="9525" cap="flat" cmpd="sng">
            <a:solidFill>
              <a:srgbClr val="000000"/>
            </a:solidFill>
            <a:prstDash val="solid"/>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44048" name="AutoShape 14"/>
          <p:cNvSpPr/>
          <p:nvPr/>
        </p:nvSpPr>
        <p:spPr>
          <a:xfrm rot="5400000">
            <a:off x="5683250" y="1100138"/>
            <a:ext cx="431800" cy="4514850"/>
          </a:xfrm>
          <a:prstGeom prst="leftBrace">
            <a:avLst>
              <a:gd name="adj1" fmla="val 87132"/>
              <a:gd name="adj2" fmla="val 50000"/>
            </a:avLst>
          </a:prstGeom>
          <a:noFill/>
          <a:ln w="9525" cap="flat" cmpd="sng">
            <a:solidFill>
              <a:srgbClr val="000000"/>
            </a:solidFill>
            <a:prstDash val="solid"/>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44049" name="AutoShape 17"/>
          <p:cNvSpPr/>
          <p:nvPr/>
        </p:nvSpPr>
        <p:spPr>
          <a:xfrm>
            <a:off x="8156575" y="3740150"/>
            <a:ext cx="160338" cy="636588"/>
          </a:xfrm>
          <a:prstGeom prst="rightBrace">
            <a:avLst>
              <a:gd name="adj1" fmla="val 33085"/>
              <a:gd name="adj2" fmla="val 50000"/>
            </a:avLst>
          </a:prstGeom>
          <a:solidFill>
            <a:schemeClr val="accent1"/>
          </a:solidFill>
          <a:ln w="9525" cap="flat" cmpd="sng">
            <a:solidFill>
              <a:srgbClr val="000000"/>
            </a:solidFill>
            <a:prstDash val="solid"/>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44050" name="AutoShape 18"/>
          <p:cNvSpPr/>
          <p:nvPr/>
        </p:nvSpPr>
        <p:spPr>
          <a:xfrm>
            <a:off x="8156575" y="4445000"/>
            <a:ext cx="160338" cy="1274763"/>
          </a:xfrm>
          <a:prstGeom prst="rightBrace">
            <a:avLst>
              <a:gd name="adj1" fmla="val 66253"/>
              <a:gd name="adj2" fmla="val 50000"/>
            </a:avLst>
          </a:prstGeom>
          <a:solidFill>
            <a:srgbClr val="CC0000"/>
          </a:solidFill>
          <a:ln w="9525" cap="flat" cmpd="sng">
            <a:solidFill>
              <a:srgbClr val="000000"/>
            </a:solidFill>
            <a:prstDash val="solid"/>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44051" name="AutoShape 19"/>
          <p:cNvSpPr/>
          <p:nvPr/>
        </p:nvSpPr>
        <p:spPr>
          <a:xfrm>
            <a:off x="2320925" y="4405313"/>
            <a:ext cx="1943100" cy="247650"/>
          </a:xfrm>
          <a:prstGeom prst="curvedUpArrow">
            <a:avLst>
              <a:gd name="adj1" fmla="val 156923"/>
              <a:gd name="adj2" fmla="val 313846"/>
              <a:gd name="adj3" fmla="val 33333"/>
            </a:avLst>
          </a:prstGeom>
          <a:solidFill>
            <a:srgbClr val="FFCC66"/>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44052" name="AutoShape 20"/>
          <p:cNvSpPr/>
          <p:nvPr/>
        </p:nvSpPr>
        <p:spPr>
          <a:xfrm>
            <a:off x="1508125" y="5383176"/>
            <a:ext cx="1660525" cy="849660"/>
          </a:xfrm>
          <a:prstGeom prst="wedgeRectCallout">
            <a:avLst>
              <a:gd name="adj1" fmla="val 44986"/>
              <a:gd name="adj2" fmla="val -133995"/>
            </a:avLst>
          </a:prstGeom>
          <a:solidFill>
            <a:srgbClr val="FFCC66"/>
          </a:solidFill>
          <a:ln w="9525" cap="flat" cmpd="sng">
            <a:solidFill>
              <a:srgbClr val="000000"/>
            </a:solidFill>
            <a:prstDash val="solid"/>
            <a:miter/>
            <a:headEnd type="none" w="med" len="med"/>
            <a:tailEnd type="none" w="med" len="med"/>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1800" b="1" dirty="0">
                <a:solidFill>
                  <a:schemeClr val="accent2"/>
                </a:solidFill>
                <a:latin typeface="华文新魏" panose="02010800040101010101" pitchFamily="2" charset="-122"/>
                <a:ea typeface="华文新魏" panose="02010800040101010101" pitchFamily="2" charset="-122"/>
              </a:rPr>
              <a:t>客户通过微内核发送消息给文件服务器</a:t>
            </a:r>
          </a:p>
        </p:txBody>
      </p:sp>
      <p:sp>
        <p:nvSpPr>
          <p:cNvPr id="44053" name="Rectangle 21"/>
          <p:cNvSpPr/>
          <p:nvPr/>
        </p:nvSpPr>
        <p:spPr>
          <a:xfrm>
            <a:off x="5795963" y="622300"/>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44054" name="Rectangle 22"/>
          <p:cNvSpPr/>
          <p:nvPr/>
        </p:nvSpPr>
        <p:spPr>
          <a:xfrm>
            <a:off x="3328988" y="5908675"/>
            <a:ext cx="4897437" cy="360363"/>
          </a:xfrm>
          <a:prstGeom prst="rect">
            <a:avLst/>
          </a:prstGeom>
          <a:solidFill>
            <a:srgbClr val="EDE7E3"/>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gn="just" eaLnBrk="1" hangingPunct="1">
              <a:lnSpc>
                <a:spcPct val="90000"/>
              </a:lnSpc>
              <a:buNone/>
            </a:pPr>
            <a:r>
              <a:rPr lang="zh-CN" altLang="zh-CN" sz="1800" b="1" dirty="0"/>
              <a:t>微内核结构模型</a:t>
            </a:r>
            <a:r>
              <a:rPr lang="zh-CN" altLang="en-US" sz="1800" b="1" dirty="0"/>
              <a:t>（</a:t>
            </a:r>
            <a:r>
              <a:rPr lang="en-US" altLang="zh-CN" sz="1800" b="1" dirty="0"/>
              <a:t>QNX, Mach,Vxworks</a:t>
            </a:r>
            <a:r>
              <a:rPr lang="zh-CN" altLang="en-US" sz="1800" b="1" dirty="0"/>
              <a:t>等）</a:t>
            </a:r>
            <a:endParaRPr lang="zh-CN" altLang="zh-CN" sz="1800" b="1" dirty="0">
              <a:solidFill>
                <a:srgbClr val="6600FF"/>
              </a:solidFill>
            </a:endParaRPr>
          </a:p>
        </p:txBody>
      </p:sp>
      <p:sp>
        <p:nvSpPr>
          <p:cNvPr id="44055" name="Rectangle 23"/>
          <p:cNvSpPr/>
          <p:nvPr/>
        </p:nvSpPr>
        <p:spPr>
          <a:xfrm>
            <a:off x="858838" y="1236663"/>
            <a:ext cx="7927975" cy="8651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4</a:t>
            </a:r>
            <a:r>
              <a:rPr lang="zh-CN" altLang="zh-CN" sz="2000" b="1" dirty="0">
                <a:solidFill>
                  <a:srgbClr val="CC0000"/>
                </a:solidFill>
              </a:rPr>
              <a:t> 微内核结构：</a:t>
            </a:r>
            <a:r>
              <a:rPr lang="zh-CN" altLang="zh-CN" sz="2000" b="1" dirty="0">
                <a:solidFill>
                  <a:srgbClr val="000099"/>
                </a:solidFill>
                <a:highlight>
                  <a:srgbClr val="66FF33"/>
                </a:highlight>
              </a:rPr>
              <a:t>最基本的功能作为内核，包括最小的进程管理、内存管理和通信功能</a:t>
            </a:r>
            <a:r>
              <a:rPr lang="zh-CN" altLang="zh-CN" sz="2000" b="1" dirty="0">
                <a:solidFill>
                  <a:srgbClr val="000099"/>
                </a:solidFill>
              </a:rPr>
              <a:t>，其他功能作为系统程序或用户程序出现。</a:t>
            </a:r>
            <a:r>
              <a:rPr lang="zh-CN" altLang="en-US" sz="2000" b="1" dirty="0">
                <a:solidFill>
                  <a:srgbClr val="000099"/>
                </a:solidFill>
              </a:rPr>
              <a:t>采用</a:t>
            </a:r>
            <a:r>
              <a:rPr lang="en-US" altLang="zh-CN" sz="2000" b="1" dirty="0">
                <a:solidFill>
                  <a:srgbClr val="000099"/>
                </a:solidFill>
              </a:rPr>
              <a:t>CS</a:t>
            </a:r>
            <a:r>
              <a:rPr lang="zh-CN" altLang="en-US" sz="2000" b="1" dirty="0">
                <a:solidFill>
                  <a:srgbClr val="000099"/>
                </a:solidFill>
              </a:rPr>
              <a:t>模式（</a:t>
            </a:r>
            <a:r>
              <a:rPr lang="en-US" altLang="zh-CN" sz="2000" b="1" dirty="0">
                <a:solidFill>
                  <a:srgbClr val="000099"/>
                </a:solidFill>
              </a:rPr>
              <a:t>client-server</a:t>
            </a:r>
            <a:r>
              <a:rPr lang="zh-CN" altLang="en-US" sz="2000" b="1" dirty="0">
                <a:solidFill>
                  <a:srgbClr val="000099"/>
                </a:solidFill>
              </a:rPr>
              <a:t>），</a:t>
            </a:r>
            <a:r>
              <a:rPr lang="zh-CN" altLang="en-US" sz="2000" b="1" dirty="0">
                <a:solidFill>
                  <a:srgbClr val="FF0000"/>
                </a:solidFill>
              </a:rPr>
              <a:t>微内核经常扮演消息传递的功能</a:t>
            </a:r>
            <a:r>
              <a:rPr lang="zh-CN" altLang="en-US" sz="2000" b="1" dirty="0">
                <a:solidFill>
                  <a:srgbClr val="000099"/>
                </a:solidFill>
              </a:rPr>
              <a:t>。很多嵌入式操作系统都是这种结构。</a:t>
            </a:r>
            <a:endParaRPr lang="zh-CN" altLang="zh-CN" sz="2000" b="1" dirty="0">
              <a:solidFill>
                <a:srgbClr val="000099"/>
              </a:solidFill>
            </a:endParaRPr>
          </a:p>
        </p:txBody>
      </p:sp>
      <p:sp>
        <p:nvSpPr>
          <p:cNvPr id="2" name="矩形 1"/>
          <p:cNvSpPr/>
          <p:nvPr/>
        </p:nvSpPr>
        <p:spPr>
          <a:xfrm>
            <a:off x="1494830" y="6294736"/>
            <a:ext cx="6822083"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dirty="0">
                <a:ln>
                  <a:noFill/>
                </a:ln>
                <a:solidFill>
                  <a:srgbClr val="4D4D4D"/>
                </a:solidFill>
                <a:effectLst/>
                <a:uLnTx/>
                <a:uFillTx/>
                <a:latin typeface="-apple-system"/>
                <a:ea typeface="+mn-ea"/>
                <a:cs typeface="+mn-cs"/>
              </a:rPr>
              <a:t>单内核的支持者</a:t>
            </a:r>
            <a:r>
              <a:rPr kumimoji="0" lang="zh-CN" altLang="en-US" sz="1200" b="0" i="0" u="none" strike="noStrike" kern="1200" cap="none" spc="0" normalizeH="0" baseline="0" noProof="0" dirty="0">
                <a:ln>
                  <a:noFill/>
                </a:ln>
                <a:solidFill>
                  <a:srgbClr val="4D4D4D"/>
                </a:solidFill>
                <a:effectLst/>
                <a:uLnTx/>
                <a:uFillTx/>
                <a:latin typeface="-apple-system"/>
                <a:ea typeface="+mn-ea"/>
                <a:cs typeface="+mn-cs"/>
              </a:rPr>
              <a:t>声称微内核的消息传递开销引起了效率的损失。</a:t>
            </a:r>
            <a:endParaRPr kumimoji="0" lang="en-US" altLang="zh-CN" sz="1200" b="0" i="0" u="none" strike="noStrike" kern="1200" cap="none" spc="0" normalizeH="0" baseline="0" noProof="0" dirty="0">
              <a:ln>
                <a:noFill/>
              </a:ln>
              <a:solidFill>
                <a:srgbClr val="4D4D4D"/>
              </a:solidFill>
              <a:effectLst/>
              <a:uLnTx/>
              <a:uFillTx/>
              <a:latin typeface="-apple-system"/>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dirty="0">
                <a:ln>
                  <a:noFill/>
                </a:ln>
                <a:solidFill>
                  <a:srgbClr val="4D4D4D"/>
                </a:solidFill>
                <a:effectLst/>
                <a:uLnTx/>
                <a:uFillTx/>
                <a:latin typeface="-apple-system"/>
                <a:ea typeface="+mn-ea"/>
                <a:cs typeface="+mn-cs"/>
              </a:rPr>
              <a:t>微内核的支持者</a:t>
            </a:r>
            <a:r>
              <a:rPr kumimoji="0" lang="zh-CN" altLang="en-US" sz="1200" b="0" i="0" u="none" strike="noStrike" kern="1200" cap="none" spc="0" normalizeH="0" baseline="0" noProof="0" dirty="0">
                <a:ln>
                  <a:noFill/>
                </a:ln>
                <a:solidFill>
                  <a:srgbClr val="4D4D4D"/>
                </a:solidFill>
                <a:effectLst/>
                <a:uLnTx/>
                <a:uFillTx/>
                <a:latin typeface="-apple-system"/>
                <a:ea typeface="+mn-ea"/>
                <a:cs typeface="+mn-cs"/>
              </a:rPr>
              <a:t>则认为增加的内核设计的</a:t>
            </a:r>
            <a:r>
              <a:rPr kumimoji="0" lang="zh-CN" altLang="en-US" sz="1200" b="1" i="0" u="none" strike="noStrike" kern="1200" cap="none" spc="0" normalizeH="0" baseline="0" noProof="0" dirty="0">
                <a:ln>
                  <a:noFill/>
                </a:ln>
                <a:solidFill>
                  <a:srgbClr val="4D4D4D"/>
                </a:solidFill>
                <a:effectLst/>
                <a:uLnTx/>
                <a:uFillTx/>
                <a:latin typeface="-apple-system"/>
                <a:ea typeface="+mn-ea"/>
                <a:cs typeface="+mn-cs"/>
              </a:rPr>
              <a:t>灵活性和可维护性（可裁剪性）</a:t>
            </a:r>
            <a:r>
              <a:rPr kumimoji="0" lang="zh-CN" altLang="en-US" sz="1200" b="0" i="0" u="none" strike="noStrike" kern="1200" cap="none" spc="0" normalizeH="0" baseline="0" noProof="0" dirty="0">
                <a:ln>
                  <a:noFill/>
                </a:ln>
                <a:solidFill>
                  <a:srgbClr val="4D4D4D"/>
                </a:solidFill>
                <a:effectLst/>
                <a:uLnTx/>
                <a:uFillTx/>
                <a:latin typeface="-apple-system"/>
                <a:ea typeface="+mn-ea"/>
                <a:cs typeface="+mn-cs"/>
              </a:rPr>
              <a:t>能够弥补开销损失。</a:t>
            </a:r>
            <a:endParaRPr kumimoji="0" lang="zh-CN" altLang="en-US" sz="1200" b="0" i="0" u="none" strike="noStrike" kern="1200" cap="none" spc="0" normalizeH="0" baseline="0" noProof="0" dirty="0">
              <a:ln>
                <a:noFill/>
              </a:ln>
              <a:solidFill>
                <a:schemeClr val="dk1"/>
              </a:solidFill>
              <a:effectLst/>
              <a:uLnTx/>
              <a:uFillTx/>
              <a:ea typeface="+mn-ea"/>
              <a:cs typeface="+mn-cs"/>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46083" name="Rectangle 23"/>
          <p:cNvSpPr/>
          <p:nvPr/>
        </p:nvSpPr>
        <p:spPr>
          <a:xfrm>
            <a:off x="1044575" y="1412875"/>
            <a:ext cx="7488238" cy="865188"/>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4</a:t>
            </a:r>
            <a:r>
              <a:rPr lang="zh-CN" altLang="zh-CN" sz="2000" b="1" dirty="0">
                <a:solidFill>
                  <a:srgbClr val="CC0000"/>
                </a:solidFill>
              </a:rPr>
              <a:t>. 微内核结构：</a:t>
            </a:r>
            <a:r>
              <a:rPr lang="zh-CN" altLang="en-US" sz="2000" b="1" dirty="0">
                <a:solidFill>
                  <a:srgbClr val="000099"/>
                </a:solidFill>
              </a:rPr>
              <a:t>微内核嵌入式操作系统几乎都支持定制裁剪。嵌入式操作系统多数不区分用户态核心态（一个可执行映像）。</a:t>
            </a:r>
            <a:endParaRPr lang="zh-CN" altLang="zh-CN" sz="2000" b="1" dirty="0">
              <a:solidFill>
                <a:srgbClr val="000099"/>
              </a:solidFill>
            </a:endParaRPr>
          </a:p>
        </p:txBody>
      </p:sp>
      <p:pic>
        <p:nvPicPr>
          <p:cNvPr id="70659" name="Picture 3"/>
          <p:cNvPicPr>
            <a:picLocks noChangeAspect="1"/>
          </p:cNvPicPr>
          <p:nvPr/>
        </p:nvPicPr>
        <p:blipFill>
          <a:blip r:embed="rId3"/>
          <a:stretch>
            <a:fillRect/>
          </a:stretch>
        </p:blipFill>
        <p:spPr>
          <a:xfrm>
            <a:off x="899591" y="2204864"/>
            <a:ext cx="5458823" cy="2198202"/>
          </a:xfrm>
          <a:prstGeom prst="rect">
            <a:avLst/>
          </a:prstGeom>
          <a:noFill/>
          <a:ln w="9525">
            <a:noFill/>
          </a:ln>
        </p:spPr>
      </p:pic>
      <p:pic>
        <p:nvPicPr>
          <p:cNvPr id="25606" name="Picture 6"/>
          <p:cNvPicPr>
            <a:picLocks noChangeAspect="1"/>
          </p:cNvPicPr>
          <p:nvPr/>
        </p:nvPicPr>
        <p:blipFill>
          <a:blip r:embed="rId4"/>
          <a:stretch>
            <a:fillRect/>
          </a:stretch>
        </p:blipFill>
        <p:spPr>
          <a:xfrm>
            <a:off x="5508104" y="4403066"/>
            <a:ext cx="3177109" cy="2131083"/>
          </a:xfrm>
          <a:prstGeom prst="rect">
            <a:avLst/>
          </a:prstGeom>
          <a:noFill/>
          <a:ln w="9525">
            <a:noFill/>
          </a:ln>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5606"/>
                                        </p:tgtEl>
                                        <p:attrNameLst>
                                          <p:attrName>style.visibility</p:attrName>
                                        </p:attrNameLst>
                                      </p:cBhvr>
                                      <p:to>
                                        <p:strVal val="visible"/>
                                      </p:to>
                                    </p:set>
                                    <p:anim calcmode="lin" valueType="num">
                                      <p:cBhvr additive="base">
                                        <p:cTn id="11" dur="500" fill="hold"/>
                                        <p:tgtEl>
                                          <p:spTgt spid="25606"/>
                                        </p:tgtEl>
                                        <p:attrNameLst>
                                          <p:attrName>ppt_x</p:attrName>
                                        </p:attrNameLst>
                                      </p:cBhvr>
                                      <p:tavLst>
                                        <p:tav tm="0">
                                          <p:val>
                                            <p:strVal val="#ppt_x"/>
                                          </p:val>
                                        </p:tav>
                                        <p:tav tm="100000">
                                          <p:val>
                                            <p:strVal val="#ppt_x"/>
                                          </p:val>
                                        </p:tav>
                                      </p:tavLst>
                                    </p:anim>
                                    <p:anim calcmode="lin" valueType="num">
                                      <p:cBhvr additive="base">
                                        <p:cTn id="12"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7171"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3</a:t>
            </a:fld>
            <a:endParaRPr lang="zh-CN" altLang="zh-CN" sz="1400" dirty="0"/>
          </a:p>
        </p:txBody>
      </p:sp>
      <p:sp>
        <p:nvSpPr>
          <p:cNvPr id="3076" name="Rectangle 2"/>
          <p:cNvSpPr>
            <a:spLocks noGrp="1" noChangeArrowheads="1"/>
          </p:cNvSpPr>
          <p:nvPr>
            <p:ph idx="1"/>
          </p:nvPr>
        </p:nvSpPr>
        <p:spPr>
          <a:xfrm>
            <a:off x="1982788" y="1695450"/>
            <a:ext cx="5703888" cy="468630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zh-CN" altLang="zh-CN" sz="2200" b="1" i="0" u="none" strike="noStrike" kern="0" cap="none" spc="0" normalizeH="0" baseline="0" noProof="0" dirty="0">
                <a:ln>
                  <a:noFill/>
                </a:ln>
                <a:solidFill>
                  <a:srgbClr val="990000"/>
                </a:solidFill>
                <a:effectLst/>
                <a:uLnTx/>
                <a:uFillTx/>
                <a:latin typeface="宋体" panose="02010600030101010101" pitchFamily="2" charset="-122"/>
                <a:ea typeface="+mn-ea"/>
                <a:cs typeface="+mn-cs"/>
              </a:rPr>
              <a:t>讨论操作系统结构，一般包括3个方面：</a:t>
            </a:r>
            <a:endParaRPr kumimoji="0" lang="zh-CN" altLang="zh-CN" sz="22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742950" marR="0" lvl="1" indent="-285750" algn="l" defTabSz="914400" rtl="0" eaLnBrk="1" fontAlgn="base" latinLnBrk="0" hangingPunct="1">
              <a:lnSpc>
                <a:spcPct val="110000"/>
              </a:lnSpc>
              <a:spcBef>
                <a:spcPct val="20000"/>
              </a:spcBef>
              <a:spcAft>
                <a:spcPct val="0"/>
              </a:spcAft>
              <a:buClr>
                <a:srgbClr val="CC0000"/>
              </a:buClr>
              <a:buSzPct val="80000"/>
              <a:buFont typeface="Wingdings" panose="05000000000000000000" pitchFamily="2" charset="2"/>
              <a:buChar char="l"/>
              <a:defRPr/>
            </a:pPr>
            <a:r>
              <a:rPr kumimoji="0" lang="zh-CN" altLang="zh-CN" sz="2000" b="1" i="0" u="none" strike="noStrike" kern="0" cap="none" spc="0" normalizeH="0" baseline="0" noProof="0" dirty="0">
                <a:ln>
                  <a:noFill/>
                </a:ln>
                <a:solidFill>
                  <a:srgbClr val="6600FF"/>
                </a:solidFill>
                <a:effectLst/>
                <a:uLnTx/>
                <a:uFillTx/>
                <a:latin typeface="+mn-lt"/>
                <a:ea typeface="+mn-ea"/>
              </a:rPr>
              <a:t>操作系统所提供的服务</a:t>
            </a:r>
            <a:br>
              <a:rPr kumimoji="0" lang="zh-CN" altLang="zh-CN" sz="2000" b="1" i="0" u="none" strike="noStrike" kern="0" cap="none" spc="0" normalizeH="0" baseline="0" noProof="0" dirty="0">
                <a:ln>
                  <a:noFill/>
                </a:ln>
                <a:solidFill>
                  <a:srgbClr val="6600FF"/>
                </a:solidFill>
                <a:effectLst/>
                <a:uLnTx/>
                <a:uFillTx/>
                <a:latin typeface="+mn-lt"/>
                <a:ea typeface="+mn-ea"/>
              </a:rPr>
            </a:br>
            <a:r>
              <a:rPr kumimoji="0" lang="zh-CN" altLang="zh-CN" sz="2000" b="1" i="0" u="none" strike="noStrike" kern="0" cap="none" spc="0" normalizeH="0" baseline="0" noProof="0" dirty="0">
                <a:ln>
                  <a:noFill/>
                </a:ln>
                <a:solidFill>
                  <a:schemeClr val="tx1"/>
                </a:solidFill>
                <a:effectLst/>
                <a:uLnTx/>
                <a:uFillTx/>
                <a:latin typeface="+mn-lt"/>
                <a:ea typeface="+mn-ea"/>
              </a:rPr>
              <a:t> 2.1 操作系统服务                     </a:t>
            </a:r>
          </a:p>
          <a:p>
            <a:pPr marL="742950" marR="0" lvl="1" indent="-285750" algn="l" defTabSz="914400" rtl="0" eaLnBrk="1" fontAlgn="base" latinLnBrk="0" hangingPunct="1">
              <a:lnSpc>
                <a:spcPct val="110000"/>
              </a:lnSpc>
              <a:spcBef>
                <a:spcPct val="20000"/>
              </a:spcBef>
              <a:spcAft>
                <a:spcPct val="0"/>
              </a:spcAft>
              <a:buClr>
                <a:srgbClr val="CC0000"/>
              </a:buClr>
              <a:buSzPct val="80000"/>
              <a:buFont typeface="Wingdings" panose="05000000000000000000" pitchFamily="2" charset="2"/>
              <a:buChar char="l"/>
              <a:defRPr/>
            </a:pPr>
            <a:r>
              <a:rPr kumimoji="0" lang="zh-CN" altLang="zh-CN" sz="2000" b="1" i="0" u="none" strike="noStrike" kern="0" cap="none" spc="0" normalizeH="0" baseline="0" noProof="0" dirty="0">
                <a:ln>
                  <a:noFill/>
                </a:ln>
                <a:solidFill>
                  <a:srgbClr val="6600FF"/>
                </a:solidFill>
                <a:effectLst/>
                <a:uLnTx/>
                <a:uFillTx/>
                <a:latin typeface="+mn-lt"/>
                <a:ea typeface="+mn-ea"/>
              </a:rPr>
              <a:t>操作系统为用户和程序员提供的接口</a:t>
            </a:r>
            <a:br>
              <a:rPr kumimoji="0" lang="zh-CN" altLang="zh-CN" sz="2000" b="1" i="0" u="none" strike="noStrike" kern="0" cap="none" spc="0" normalizeH="0" baseline="0" noProof="0" dirty="0">
                <a:ln>
                  <a:noFill/>
                </a:ln>
                <a:solidFill>
                  <a:srgbClr val="6600FF"/>
                </a:solidFill>
                <a:effectLst/>
                <a:uLnTx/>
                <a:uFillTx/>
                <a:latin typeface="+mn-lt"/>
                <a:ea typeface="+mn-ea"/>
              </a:rPr>
            </a:br>
            <a:r>
              <a:rPr kumimoji="0" lang="zh-CN" altLang="zh-CN" sz="2000" b="1" i="0" u="none" strike="noStrike" kern="0" cap="none" spc="0" normalizeH="0" baseline="0" noProof="0" dirty="0">
                <a:ln>
                  <a:noFill/>
                </a:ln>
                <a:solidFill>
                  <a:srgbClr val="6600FF"/>
                </a:solidFill>
                <a:effectLst/>
                <a:uLnTx/>
                <a:uFillTx/>
                <a:latin typeface="+mn-lt"/>
                <a:ea typeface="+mn-ea"/>
              </a:rPr>
              <a:t> </a:t>
            </a:r>
            <a:r>
              <a:rPr kumimoji="0" lang="zh-CN" altLang="zh-CN" sz="2000" b="1" i="0" u="none" strike="noStrike" kern="0" cap="none" spc="0" normalizeH="0" baseline="0" noProof="0" dirty="0">
                <a:ln>
                  <a:noFill/>
                </a:ln>
                <a:solidFill>
                  <a:schemeClr val="tx1"/>
                </a:solidFill>
                <a:effectLst/>
                <a:uLnTx/>
                <a:uFillTx/>
                <a:latin typeface="+mn-lt"/>
                <a:ea typeface="+mn-ea"/>
              </a:rPr>
              <a:t>2.2 操作系统的用户界面</a:t>
            </a:r>
            <a:br>
              <a:rPr kumimoji="0" lang="zh-CN" altLang="zh-CN" sz="2000" b="1" i="0" u="none" strike="noStrike" kern="0" cap="none" spc="0" normalizeH="0" baseline="0" noProof="0" dirty="0">
                <a:ln>
                  <a:noFill/>
                </a:ln>
                <a:solidFill>
                  <a:schemeClr val="tx1"/>
                </a:solidFill>
                <a:effectLst/>
                <a:uLnTx/>
                <a:uFillTx/>
                <a:latin typeface="+mn-lt"/>
                <a:ea typeface="+mn-ea"/>
              </a:rPr>
            </a:br>
            <a:r>
              <a:rPr kumimoji="0" lang="zh-CN" altLang="zh-CN" sz="2000" b="1" i="0" u="none" strike="noStrike" kern="0" cap="none" spc="0" normalizeH="0" baseline="0" noProof="0" dirty="0">
                <a:ln>
                  <a:noFill/>
                </a:ln>
                <a:solidFill>
                  <a:schemeClr val="tx1"/>
                </a:solidFill>
                <a:effectLst/>
                <a:uLnTx/>
                <a:uFillTx/>
                <a:latin typeface="+mn-lt"/>
                <a:ea typeface="+mn-ea"/>
              </a:rPr>
              <a:t> 2.3 系统调用</a:t>
            </a:r>
            <a:r>
              <a:rPr kumimoji="0" lang="zh-CN" altLang="en-US" sz="2000" b="1" i="0" u="none" strike="noStrike" kern="0" cap="none" spc="0" normalizeH="0" baseline="0" noProof="0" dirty="0">
                <a:ln>
                  <a:noFill/>
                </a:ln>
                <a:solidFill>
                  <a:schemeClr val="tx1"/>
                </a:solidFill>
                <a:effectLst/>
                <a:uLnTx/>
                <a:uFillTx/>
                <a:latin typeface="+mn-lt"/>
                <a:ea typeface="+mn-ea"/>
              </a:rPr>
              <a:t>（重点）</a:t>
            </a:r>
            <a:br>
              <a:rPr kumimoji="0" lang="zh-CN" altLang="zh-CN" sz="2000" b="1" i="0" u="none" strike="noStrike" kern="0" cap="none" spc="0" normalizeH="0" baseline="0" noProof="0" dirty="0">
                <a:ln>
                  <a:noFill/>
                </a:ln>
                <a:solidFill>
                  <a:schemeClr val="tx1"/>
                </a:solidFill>
                <a:effectLst/>
                <a:uLnTx/>
                <a:uFillTx/>
                <a:latin typeface="+mn-lt"/>
                <a:ea typeface="+mn-ea"/>
              </a:rPr>
            </a:br>
            <a:r>
              <a:rPr kumimoji="0" lang="zh-CN" altLang="zh-CN" sz="2000" b="1" i="0" u="none" strike="noStrike" kern="0" cap="none" spc="0" normalizeH="0" baseline="0" noProof="0" dirty="0">
                <a:ln>
                  <a:noFill/>
                </a:ln>
                <a:solidFill>
                  <a:schemeClr val="tx1"/>
                </a:solidFill>
                <a:effectLst/>
                <a:uLnTx/>
                <a:uFillTx/>
                <a:latin typeface="+mn-lt"/>
                <a:ea typeface="+mn-ea"/>
              </a:rPr>
              <a:t> 2.4 系统调用类型</a:t>
            </a:r>
            <a:br>
              <a:rPr kumimoji="0" lang="zh-CN" altLang="zh-CN" sz="2000" b="1" i="0" u="none" strike="noStrike" kern="0" cap="none" spc="0" normalizeH="0" baseline="0" noProof="0" dirty="0">
                <a:ln>
                  <a:noFill/>
                </a:ln>
                <a:solidFill>
                  <a:schemeClr val="tx1"/>
                </a:solidFill>
                <a:effectLst/>
                <a:uLnTx/>
                <a:uFillTx/>
                <a:latin typeface="+mn-lt"/>
                <a:ea typeface="+mn-ea"/>
              </a:rPr>
            </a:br>
            <a:r>
              <a:rPr kumimoji="0" lang="zh-CN" altLang="zh-CN" sz="2000" b="1" i="0" u="none" strike="noStrike" kern="0" cap="none" spc="0" normalizeH="0" baseline="0" noProof="0" dirty="0">
                <a:ln>
                  <a:noFill/>
                </a:ln>
                <a:solidFill>
                  <a:schemeClr val="tx1"/>
                </a:solidFill>
                <a:effectLst/>
                <a:uLnTx/>
                <a:uFillTx/>
                <a:latin typeface="+mn-lt"/>
                <a:ea typeface="+mn-ea"/>
              </a:rPr>
              <a:t> 2.5 系统程序</a:t>
            </a:r>
          </a:p>
          <a:p>
            <a:pPr marL="742950" marR="0" lvl="1" indent="-285750" algn="l" defTabSz="914400" rtl="0" eaLnBrk="1" fontAlgn="base" latinLnBrk="0" hangingPunct="1">
              <a:lnSpc>
                <a:spcPct val="110000"/>
              </a:lnSpc>
              <a:spcBef>
                <a:spcPct val="20000"/>
              </a:spcBef>
              <a:spcAft>
                <a:spcPct val="0"/>
              </a:spcAft>
              <a:buClr>
                <a:srgbClr val="CC0000"/>
              </a:buClr>
              <a:buSzPct val="80000"/>
              <a:buFont typeface="Wingdings" panose="05000000000000000000" pitchFamily="2" charset="2"/>
              <a:buChar char="l"/>
              <a:defRPr/>
            </a:pPr>
            <a:r>
              <a:rPr kumimoji="0" lang="zh-CN" altLang="zh-CN" sz="2000" b="1" i="0" u="none" strike="noStrike" kern="0" cap="none" spc="0" normalizeH="0" baseline="0" noProof="0" dirty="0">
                <a:ln>
                  <a:noFill/>
                </a:ln>
                <a:solidFill>
                  <a:srgbClr val="6600FF"/>
                </a:solidFill>
                <a:effectLst/>
                <a:uLnTx/>
                <a:uFillTx/>
                <a:latin typeface="+mn-lt"/>
                <a:ea typeface="+mn-ea"/>
              </a:rPr>
              <a:t>操作系统</a:t>
            </a:r>
            <a:r>
              <a:rPr kumimoji="0" lang="zh-CN" altLang="en-US" sz="2000" b="1" i="0" u="none" strike="noStrike" kern="0" cap="none" spc="0" normalizeH="0" baseline="0" noProof="0" dirty="0">
                <a:ln>
                  <a:noFill/>
                </a:ln>
                <a:solidFill>
                  <a:srgbClr val="6600FF"/>
                </a:solidFill>
                <a:effectLst/>
                <a:uLnTx/>
                <a:uFillTx/>
                <a:latin typeface="+mn-lt"/>
                <a:ea typeface="+mn-ea"/>
              </a:rPr>
              <a:t>结构</a:t>
            </a:r>
            <a:r>
              <a:rPr kumimoji="0" lang="zh-CN" altLang="zh-CN" sz="2000" b="1" i="0" u="none" strike="noStrike" kern="0" cap="none" spc="0" normalizeH="0" baseline="0" noProof="0" dirty="0">
                <a:ln>
                  <a:noFill/>
                </a:ln>
                <a:solidFill>
                  <a:srgbClr val="6600FF"/>
                </a:solidFill>
                <a:effectLst/>
                <a:uLnTx/>
                <a:uFillTx/>
                <a:latin typeface="+mn-lt"/>
                <a:ea typeface="+mn-ea"/>
              </a:rPr>
              <a:t>及其相互关系</a:t>
            </a:r>
            <a:br>
              <a:rPr kumimoji="0" lang="zh-CN" altLang="zh-CN" sz="2000" b="1" i="0" u="none" strike="noStrike" kern="0" cap="none" spc="0" normalizeH="0" baseline="0" noProof="0" dirty="0">
                <a:ln>
                  <a:noFill/>
                </a:ln>
                <a:solidFill>
                  <a:srgbClr val="6600FF"/>
                </a:solidFill>
                <a:effectLst/>
                <a:uLnTx/>
                <a:uFillTx/>
                <a:latin typeface="+mn-lt"/>
                <a:ea typeface="+mn-ea"/>
              </a:rPr>
            </a:br>
            <a:r>
              <a:rPr kumimoji="0" lang="zh-CN" altLang="zh-CN" sz="2000" b="1" i="0" u="none" strike="noStrike" kern="0" cap="none" spc="0" normalizeH="0" baseline="0" noProof="0" dirty="0">
                <a:ln>
                  <a:noFill/>
                </a:ln>
                <a:solidFill>
                  <a:srgbClr val="6600FF"/>
                </a:solidFill>
                <a:effectLst/>
                <a:uLnTx/>
                <a:uFillTx/>
                <a:latin typeface="+mn-lt"/>
                <a:ea typeface="+mn-ea"/>
              </a:rPr>
              <a:t> </a:t>
            </a:r>
            <a:r>
              <a:rPr kumimoji="0" lang="zh-CN" altLang="zh-CN" sz="2000" b="1" i="0" u="none" strike="noStrike" kern="0" cap="none" spc="0" normalizeH="0" baseline="0" noProof="0" dirty="0">
                <a:ln>
                  <a:noFill/>
                </a:ln>
                <a:solidFill>
                  <a:schemeClr val="tx1"/>
                </a:solidFill>
                <a:effectLst/>
                <a:uLnTx/>
                <a:uFillTx/>
                <a:latin typeface="+mn-lt"/>
                <a:ea typeface="+mn-ea"/>
              </a:rPr>
              <a:t>2.6 操作系统结构</a:t>
            </a:r>
            <a:endParaRPr kumimoji="0" lang="en-US" altLang="zh-CN" sz="2000" b="1" i="0" u="none" strike="noStrike" kern="0" cap="none" spc="0" normalizeH="0" baseline="0" noProof="0" dirty="0">
              <a:ln>
                <a:noFill/>
              </a:ln>
              <a:solidFill>
                <a:schemeClr val="tx1"/>
              </a:solidFill>
              <a:effectLst/>
              <a:uLnTx/>
              <a:uFillTx/>
              <a:latin typeface="+mn-lt"/>
              <a:ea typeface="+mn-ea"/>
            </a:endParaRPr>
          </a:p>
          <a:p>
            <a:pPr marL="457200" marR="0" lvl="1" indent="0" algn="l" defTabSz="914400" rtl="0" eaLnBrk="1" fontAlgn="base" latinLnBrk="0" hangingPunct="1">
              <a:lnSpc>
                <a:spcPct val="110000"/>
              </a:lnSpc>
              <a:spcBef>
                <a:spcPct val="20000"/>
              </a:spcBef>
              <a:spcAft>
                <a:spcPct val="0"/>
              </a:spcAft>
              <a:buClr>
                <a:srgbClr val="CC0000"/>
              </a:buClr>
              <a:buSzPct val="80000"/>
              <a:buFontTx/>
              <a:buNone/>
              <a:defRPr/>
            </a:pPr>
            <a:r>
              <a:rPr kumimoji="0" lang="en-US" altLang="zh-CN" sz="2000" b="1" i="0" u="none" strike="noStrike" kern="0" cap="none" spc="0" normalizeH="0" baseline="0" noProof="0" dirty="0">
                <a:ln>
                  <a:noFill/>
                </a:ln>
                <a:solidFill>
                  <a:schemeClr val="tx1"/>
                </a:solidFill>
                <a:effectLst/>
                <a:uLnTx/>
                <a:uFillTx/>
                <a:latin typeface="+mn-lt"/>
                <a:ea typeface="+mn-ea"/>
              </a:rPr>
              <a:t>     2.7</a:t>
            </a:r>
            <a:r>
              <a:rPr kumimoji="0" lang="zh-CN" altLang="en-US" sz="2000" b="1" i="0" u="none" strike="noStrike" kern="0" cap="none" spc="0" normalizeH="0" baseline="0" noProof="0" dirty="0">
                <a:ln>
                  <a:noFill/>
                </a:ln>
                <a:solidFill>
                  <a:schemeClr val="tx1"/>
                </a:solidFill>
                <a:effectLst/>
                <a:uLnTx/>
                <a:uFillTx/>
                <a:latin typeface="+mn-lt"/>
                <a:ea typeface="+mn-ea"/>
              </a:rPr>
              <a:t>虚拟化技术</a:t>
            </a:r>
            <a:br>
              <a:rPr kumimoji="0" lang="zh-CN" altLang="zh-CN" sz="2000" b="1" i="0" u="none" strike="noStrike" kern="0" cap="none" spc="0" normalizeH="0" baseline="0" noProof="0" dirty="0">
                <a:ln>
                  <a:noFill/>
                </a:ln>
                <a:solidFill>
                  <a:schemeClr val="tx1"/>
                </a:solidFill>
                <a:effectLst/>
                <a:uLnTx/>
                <a:uFillTx/>
                <a:latin typeface="+mn-lt"/>
                <a:ea typeface="+mn-ea"/>
              </a:rPr>
            </a:br>
            <a:r>
              <a:rPr kumimoji="0" lang="zh-CN" altLang="zh-CN" sz="2000" b="1" i="0" u="none" strike="noStrike" kern="0" cap="none" spc="0" normalizeH="0" baseline="0" noProof="0" dirty="0">
                <a:ln>
                  <a:noFill/>
                </a:ln>
                <a:solidFill>
                  <a:schemeClr val="tx1"/>
                </a:solidFill>
                <a:effectLst/>
                <a:uLnTx/>
                <a:uFillTx/>
                <a:latin typeface="+mn-lt"/>
                <a:ea typeface="+mn-ea"/>
              </a:rPr>
              <a:t> </a:t>
            </a:r>
            <a:r>
              <a:rPr kumimoji="0" lang="en-US" altLang="zh-CN" sz="2000" b="1" i="0" u="none" strike="noStrike" kern="0" cap="none" spc="0" normalizeH="0" baseline="0" noProof="0" dirty="0">
                <a:ln>
                  <a:noFill/>
                </a:ln>
                <a:solidFill>
                  <a:schemeClr val="tx1"/>
                </a:solidFill>
                <a:effectLst/>
                <a:uLnTx/>
                <a:uFillTx/>
                <a:latin typeface="+mn-lt"/>
                <a:ea typeface="+mn-ea"/>
              </a:rPr>
              <a:t>    </a:t>
            </a:r>
            <a:r>
              <a:rPr kumimoji="0" lang="zh-CN" altLang="zh-CN" sz="2000" b="1" i="0" u="none" strike="noStrike" kern="0" cap="none" spc="0" normalizeH="0" baseline="0" noProof="0" dirty="0">
                <a:ln>
                  <a:noFill/>
                </a:ln>
                <a:solidFill>
                  <a:schemeClr val="tx1"/>
                </a:solidFill>
                <a:effectLst/>
                <a:uLnTx/>
                <a:uFillTx/>
                <a:latin typeface="+mn-lt"/>
                <a:ea typeface="+mn-ea"/>
              </a:rPr>
              <a:t>2.</a:t>
            </a:r>
            <a:r>
              <a:rPr kumimoji="0" lang="en-US" altLang="zh-CN" sz="2000" b="1" i="0" u="none" strike="noStrike" kern="0" cap="none" spc="0" normalizeH="0" baseline="0" noProof="0" dirty="0">
                <a:ln>
                  <a:noFill/>
                </a:ln>
                <a:solidFill>
                  <a:schemeClr val="tx1"/>
                </a:solidFill>
                <a:effectLst/>
                <a:uLnTx/>
                <a:uFillTx/>
                <a:latin typeface="+mn-lt"/>
                <a:ea typeface="+mn-ea"/>
              </a:rPr>
              <a:t>8</a:t>
            </a:r>
            <a:r>
              <a:rPr kumimoji="0" lang="zh-CN" altLang="zh-CN" sz="2000" b="1" i="0" u="none" strike="noStrike" kern="0" cap="none" spc="0" normalizeH="0" baseline="0" noProof="0" dirty="0">
                <a:ln>
                  <a:noFill/>
                </a:ln>
                <a:solidFill>
                  <a:schemeClr val="tx1"/>
                </a:solidFill>
                <a:effectLst/>
                <a:uLnTx/>
                <a:uFillTx/>
                <a:latin typeface="+mn-lt"/>
                <a:ea typeface="+mn-ea"/>
              </a:rPr>
              <a:t> 虚拟机</a:t>
            </a:r>
            <a:r>
              <a:rPr kumimoji="0" lang="zh-CN" altLang="en-US" sz="2000" b="1" i="0" u="none" strike="noStrike" kern="0" cap="none" spc="0" normalizeH="0" baseline="0" noProof="0" dirty="0">
                <a:ln>
                  <a:noFill/>
                </a:ln>
                <a:solidFill>
                  <a:schemeClr val="tx1"/>
                </a:solidFill>
                <a:effectLst/>
                <a:uLnTx/>
                <a:uFillTx/>
                <a:latin typeface="+mn-lt"/>
                <a:ea typeface="+mn-ea"/>
              </a:rPr>
              <a:t>与分区操作系统</a:t>
            </a:r>
            <a:endParaRPr kumimoji="0" lang="en-US" altLang="zh-CN" sz="2000" b="1" i="0" u="none" strike="noStrike" kern="0" cap="none" spc="0" normalizeH="0" baseline="0" noProof="0" dirty="0">
              <a:ln>
                <a:noFill/>
              </a:ln>
              <a:solidFill>
                <a:schemeClr val="tx1"/>
              </a:solidFill>
              <a:effectLst/>
              <a:uLnTx/>
              <a:uFillTx/>
              <a:latin typeface="+mn-lt"/>
              <a:ea typeface="+mn-ea"/>
            </a:endParaRPr>
          </a:p>
          <a:p>
            <a:pPr marL="457200" marR="0" lvl="1" indent="0" algn="l" defTabSz="914400" rtl="0" eaLnBrk="1" fontAlgn="base" latinLnBrk="0" hangingPunct="1">
              <a:lnSpc>
                <a:spcPct val="110000"/>
              </a:lnSpc>
              <a:spcBef>
                <a:spcPct val="20000"/>
              </a:spcBef>
              <a:spcAft>
                <a:spcPct val="0"/>
              </a:spcAft>
              <a:buClr>
                <a:srgbClr val="CC0000"/>
              </a:buClr>
              <a:buSzPct val="80000"/>
              <a:buFontTx/>
              <a:buNone/>
              <a:defRPr/>
            </a:pPr>
            <a:r>
              <a:rPr kumimoji="0" lang="en-US" altLang="zh-CN" sz="2000" b="1" i="0" u="none" strike="noStrike" kern="0" cap="none" spc="0" normalizeH="0" baseline="0" noProof="0" dirty="0">
                <a:ln>
                  <a:noFill/>
                </a:ln>
                <a:solidFill>
                  <a:schemeClr val="tx1"/>
                </a:solidFill>
                <a:effectLst/>
                <a:uLnTx/>
                <a:uFillTx/>
                <a:latin typeface="+mn-lt"/>
                <a:ea typeface="+mn-ea"/>
              </a:rPr>
              <a:t> </a:t>
            </a:r>
            <a:r>
              <a:rPr kumimoji="0" lang="zh-CN" altLang="en-US" sz="2000" b="1" i="0" u="none" strike="noStrike" kern="0" cap="none" spc="0" normalizeH="0" baseline="0" noProof="0" dirty="0">
                <a:ln>
                  <a:noFill/>
                </a:ln>
                <a:solidFill>
                  <a:schemeClr val="tx1"/>
                </a:solidFill>
                <a:effectLst/>
                <a:uLnTx/>
                <a:uFillTx/>
                <a:latin typeface="+mn-lt"/>
                <a:ea typeface="+mn-ea"/>
              </a:rPr>
              <a:t>    </a:t>
            </a:r>
            <a:r>
              <a:rPr kumimoji="0" lang="en-US" altLang="zh-CN" sz="2000" b="1" i="0" u="none" strike="noStrike" kern="0" cap="none" spc="0" normalizeH="0" baseline="0" noProof="0" dirty="0">
                <a:ln>
                  <a:noFill/>
                </a:ln>
                <a:solidFill>
                  <a:schemeClr val="tx1"/>
                </a:solidFill>
                <a:effectLst/>
                <a:uLnTx/>
                <a:uFillTx/>
                <a:latin typeface="+mn-lt"/>
                <a:ea typeface="+mn-ea"/>
              </a:rPr>
              <a:t>2.9 Docker</a:t>
            </a:r>
            <a:r>
              <a:rPr kumimoji="0" lang="zh-CN" altLang="en-US" sz="2000" b="1" i="0" u="none" strike="noStrike" kern="0" cap="none" spc="0" normalizeH="0" baseline="0" noProof="0" dirty="0">
                <a:ln>
                  <a:noFill/>
                </a:ln>
                <a:solidFill>
                  <a:schemeClr val="tx1"/>
                </a:solidFill>
                <a:effectLst/>
                <a:uLnTx/>
                <a:uFillTx/>
                <a:latin typeface="+mn-lt"/>
                <a:ea typeface="+mn-ea"/>
              </a:rPr>
              <a:t>容器</a:t>
            </a:r>
            <a:endParaRPr kumimoji="0" lang="zh-CN" altLang="zh-CN" sz="2000" b="1" i="0" u="none" strike="noStrike" kern="0" cap="none" spc="0" normalizeH="0" baseline="0" noProof="0" dirty="0">
              <a:ln>
                <a:noFill/>
              </a:ln>
              <a:solidFill>
                <a:schemeClr val="tx1"/>
              </a:solidFill>
              <a:effectLst/>
              <a:uLnTx/>
              <a:uFillTx/>
              <a:latin typeface="+mn-lt"/>
              <a:ea typeface="+mn-ea"/>
            </a:endParaRPr>
          </a:p>
        </p:txBody>
      </p:sp>
      <p:sp>
        <p:nvSpPr>
          <p:cNvPr id="7173" name="Rectangle 3"/>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基本内容</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7" descr="http://hi.csdn.net/attachment/201012/18/0_1292643899dp4m.gif"/>
          <p:cNvPicPr>
            <a:picLocks noChangeAspect="1"/>
          </p:cNvPicPr>
          <p:nvPr/>
        </p:nvPicPr>
        <p:blipFill>
          <a:blip r:embed="rId3"/>
          <a:stretch>
            <a:fillRect/>
          </a:stretch>
        </p:blipFill>
        <p:spPr>
          <a:xfrm>
            <a:off x="1239838" y="1846263"/>
            <a:ext cx="7096125" cy="4810125"/>
          </a:xfrm>
          <a:prstGeom prst="rect">
            <a:avLst/>
          </a:prstGeom>
          <a:noFill/>
          <a:ln w="9525">
            <a:noFill/>
          </a:ln>
        </p:spPr>
      </p:pic>
      <p:sp>
        <p:nvSpPr>
          <p:cNvPr id="48131"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48132" name="Rectangle 23"/>
          <p:cNvSpPr/>
          <p:nvPr/>
        </p:nvSpPr>
        <p:spPr>
          <a:xfrm>
            <a:off x="1044575" y="1412875"/>
            <a:ext cx="7488238" cy="433388"/>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4</a:t>
            </a:r>
            <a:r>
              <a:rPr lang="zh-CN" altLang="zh-CN" sz="2000" b="1" dirty="0">
                <a:solidFill>
                  <a:srgbClr val="CC0000"/>
                </a:solidFill>
              </a:rPr>
              <a:t>. 微内核结构：</a:t>
            </a:r>
            <a:r>
              <a:rPr lang="en-US" altLang="zh-CN" sz="2000" b="1" dirty="0">
                <a:solidFill>
                  <a:srgbClr val="000099"/>
                </a:solidFill>
              </a:rPr>
              <a:t>RTEMS</a:t>
            </a:r>
            <a:r>
              <a:rPr lang="zh-CN" altLang="en-US" sz="2000" b="1" dirty="0">
                <a:solidFill>
                  <a:srgbClr val="000099"/>
                </a:solidFill>
              </a:rPr>
              <a:t>是使用面向对象思想设计的开源</a:t>
            </a:r>
            <a:r>
              <a:rPr lang="en-US" altLang="zh-CN" sz="2000" b="1" dirty="0">
                <a:solidFill>
                  <a:srgbClr val="000099"/>
                </a:solidFill>
              </a:rPr>
              <a:t>OS</a:t>
            </a:r>
            <a:endParaRPr lang="zh-CN" altLang="zh-CN" sz="2000" b="1" dirty="0">
              <a:solidFill>
                <a:srgbClr val="000099"/>
              </a:solidFill>
            </a:endParaRPr>
          </a:p>
        </p:txBody>
      </p:sp>
      <p:sp>
        <p:nvSpPr>
          <p:cNvPr id="3" name="TextBox 2"/>
          <p:cNvSpPr txBox="1"/>
          <p:nvPr/>
        </p:nvSpPr>
        <p:spPr>
          <a:xfrm>
            <a:off x="2051050" y="4724400"/>
            <a:ext cx="2736850" cy="769938"/>
          </a:xfrm>
          <a:prstGeom prst="rect">
            <a:avLst/>
          </a:prstGeom>
          <a:noFill/>
          <a:ln w="25400" cap="flat" cmpd="sng">
            <a:solidFill>
              <a:srgbClr val="CC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en-US" sz="4400" dirty="0">
              <a:solidFill>
                <a:schemeClr val="tx2"/>
              </a:solidFill>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50179"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31</a:t>
            </a:fld>
            <a:endParaRPr lang="zh-CN" altLang="zh-CN" sz="1400" dirty="0"/>
          </a:p>
        </p:txBody>
      </p:sp>
      <p:sp>
        <p:nvSpPr>
          <p:cNvPr id="50180"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50181" name="Rectangle 22"/>
          <p:cNvSpPr/>
          <p:nvPr/>
        </p:nvSpPr>
        <p:spPr>
          <a:xfrm>
            <a:off x="2555875" y="5373688"/>
            <a:ext cx="4897438" cy="360362"/>
          </a:xfrm>
          <a:prstGeom prst="rect">
            <a:avLst/>
          </a:prstGeom>
          <a:solidFill>
            <a:srgbClr val="EDE7E3"/>
          </a:solidFill>
          <a:ln w="9525">
            <a:noFill/>
          </a:ln>
        </p:spPr>
        <p:txBody>
          <a:bodyPr anchor="ctr"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gn="just" eaLnBrk="1" hangingPunct="1">
              <a:lnSpc>
                <a:spcPct val="90000"/>
              </a:lnSpc>
              <a:buNone/>
            </a:pPr>
            <a:r>
              <a:rPr lang="zh-CN" altLang="zh-CN" sz="1800" b="1" dirty="0"/>
              <a:t>微内核结构模型</a:t>
            </a:r>
            <a:r>
              <a:rPr lang="zh-CN" altLang="en-US" sz="1800" b="1" dirty="0"/>
              <a:t>（</a:t>
            </a:r>
            <a:r>
              <a:rPr lang="en-US" altLang="zh-CN" sz="1800" b="1" dirty="0"/>
              <a:t>QNX, Mach,Vxworks</a:t>
            </a:r>
            <a:r>
              <a:rPr lang="zh-CN" altLang="en-US" sz="1800" b="1" dirty="0"/>
              <a:t>）</a:t>
            </a:r>
            <a:endParaRPr lang="zh-CN" altLang="zh-CN" sz="1800" b="1" dirty="0">
              <a:solidFill>
                <a:srgbClr val="6600FF"/>
              </a:solidFill>
            </a:endParaRPr>
          </a:p>
        </p:txBody>
      </p:sp>
      <p:sp>
        <p:nvSpPr>
          <p:cNvPr id="50182" name="Rectangle 23"/>
          <p:cNvSpPr/>
          <p:nvPr/>
        </p:nvSpPr>
        <p:spPr>
          <a:xfrm>
            <a:off x="1155700" y="1052513"/>
            <a:ext cx="1831975" cy="4333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4</a:t>
            </a:r>
            <a:r>
              <a:rPr lang="zh-CN" altLang="zh-CN" sz="2000" b="1" dirty="0">
                <a:solidFill>
                  <a:srgbClr val="CC0000"/>
                </a:solidFill>
              </a:rPr>
              <a:t>. 微内核结构</a:t>
            </a:r>
            <a:endParaRPr lang="zh-CN" altLang="zh-CN" sz="2000" b="1" dirty="0">
              <a:solidFill>
                <a:srgbClr val="000099"/>
              </a:solidFill>
            </a:endParaRPr>
          </a:p>
        </p:txBody>
      </p:sp>
      <p:pic>
        <p:nvPicPr>
          <p:cNvPr id="50183" name="内容占位符 4"/>
          <p:cNvPicPr>
            <a:picLocks noGrp="1" noChangeAspect="1"/>
          </p:cNvPicPr>
          <p:nvPr>
            <p:ph idx="1"/>
          </p:nvPr>
        </p:nvPicPr>
        <p:blipFill>
          <a:blip r:embed="rId3"/>
          <a:srcRect l="5519" t="3911" r="7025"/>
          <a:stretch>
            <a:fillRect/>
          </a:stretch>
        </p:blipFill>
        <p:spPr>
          <a:xfrm>
            <a:off x="1231900" y="1352550"/>
            <a:ext cx="7286625" cy="5303838"/>
          </a:xfrm>
        </p:spPr>
      </p:pic>
      <p:sp>
        <p:nvSpPr>
          <p:cNvPr id="3" name="矩形 2"/>
          <p:cNvSpPr/>
          <p:nvPr/>
        </p:nvSpPr>
        <p:spPr bwMode="auto">
          <a:xfrm>
            <a:off x="3203575" y="6237288"/>
            <a:ext cx="2873375" cy="431800"/>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400" b="0" i="0" u="none" strike="noStrike" kern="1200" cap="none" spc="0" normalizeH="0" baseline="0" noProof="0">
              <a:ln w="0"/>
              <a:solidFill>
                <a:schemeClr val="accent1"/>
              </a:solidFill>
              <a:effectLst>
                <a:outerShdw blurRad="38100" dist="25400" dir="5400000" algn="ctr" rotWithShape="0">
                  <a:srgbClr val="6E747A">
                    <a:alpha val="43000"/>
                  </a:srgbClr>
                </a:outerShdw>
              </a:effectLst>
              <a:uLnTx/>
              <a:uFillTx/>
              <a:latin typeface="+mn-lt"/>
              <a:ea typeface="+mn-ea"/>
              <a:cs typeface="+mn-cs"/>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52227" name="Rectangle 23"/>
          <p:cNvSpPr/>
          <p:nvPr/>
        </p:nvSpPr>
        <p:spPr>
          <a:xfrm>
            <a:off x="971550" y="1392238"/>
            <a:ext cx="7488238" cy="4333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4</a:t>
            </a:r>
            <a:r>
              <a:rPr lang="zh-CN" altLang="zh-CN" sz="2000" b="1" dirty="0">
                <a:solidFill>
                  <a:srgbClr val="CC0000"/>
                </a:solidFill>
              </a:rPr>
              <a:t>. 微内核结构：</a:t>
            </a:r>
            <a:r>
              <a:rPr lang="zh-CN" altLang="en-US" sz="2000" b="1" dirty="0">
                <a:solidFill>
                  <a:srgbClr val="CC0000"/>
                </a:solidFill>
              </a:rPr>
              <a:t>几种优秀操作系统比较</a:t>
            </a:r>
            <a:endParaRPr lang="zh-CN" altLang="zh-CN" sz="2000" b="1" dirty="0">
              <a:solidFill>
                <a:srgbClr val="000099"/>
              </a:solidFill>
            </a:endParaRPr>
          </a:p>
        </p:txBody>
      </p:sp>
      <p:pic>
        <p:nvPicPr>
          <p:cNvPr id="87042" name="Picture 2"/>
          <p:cNvPicPr>
            <a:picLocks noChangeAspect="1"/>
          </p:cNvPicPr>
          <p:nvPr/>
        </p:nvPicPr>
        <p:blipFill>
          <a:blip r:embed="rId3"/>
          <a:stretch>
            <a:fillRect/>
          </a:stretch>
        </p:blipFill>
        <p:spPr>
          <a:xfrm>
            <a:off x="117311" y="2132856"/>
            <a:ext cx="4598358" cy="4230489"/>
          </a:xfrm>
          <a:prstGeom prst="rect">
            <a:avLst/>
          </a:prstGeom>
          <a:noFill/>
          <a:ln w="9525">
            <a:noFill/>
          </a:ln>
        </p:spPr>
      </p:pic>
      <p:pic>
        <p:nvPicPr>
          <p:cNvPr id="2" name="Picture 3">
            <a:extLst>
              <a:ext uri="{FF2B5EF4-FFF2-40B4-BE49-F238E27FC236}">
                <a16:creationId xmlns:a16="http://schemas.microsoft.com/office/drawing/2014/main" id="{48240DC7-3923-61C5-C388-27D018838852}"/>
              </a:ext>
            </a:extLst>
          </p:cNvPr>
          <p:cNvPicPr>
            <a:picLocks noChangeAspect="1"/>
          </p:cNvPicPr>
          <p:nvPr/>
        </p:nvPicPr>
        <p:blipFill>
          <a:blip r:embed="rId4"/>
          <a:stretch>
            <a:fillRect/>
          </a:stretch>
        </p:blipFill>
        <p:spPr>
          <a:xfrm>
            <a:off x="4716016" y="2369380"/>
            <a:ext cx="4332191" cy="3757439"/>
          </a:xfrm>
          <a:prstGeom prst="rect">
            <a:avLst/>
          </a:prstGeom>
          <a:noFill/>
          <a:ln w="9525">
            <a:noFill/>
          </a:ln>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52227" name="Rectangle 23"/>
          <p:cNvSpPr/>
          <p:nvPr/>
        </p:nvSpPr>
        <p:spPr>
          <a:xfrm>
            <a:off x="971550" y="1392238"/>
            <a:ext cx="7488238" cy="4333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4</a:t>
            </a:r>
            <a:r>
              <a:rPr lang="zh-CN" altLang="zh-CN" sz="2000" b="1" dirty="0">
                <a:solidFill>
                  <a:srgbClr val="CC0000"/>
                </a:solidFill>
              </a:rPr>
              <a:t>. 微内核结构：</a:t>
            </a:r>
            <a:r>
              <a:rPr lang="zh-CN" altLang="en-US" sz="2000" b="1" dirty="0">
                <a:solidFill>
                  <a:srgbClr val="CC0000"/>
                </a:solidFill>
              </a:rPr>
              <a:t>几种优秀操作系统比较</a:t>
            </a:r>
            <a:endParaRPr lang="zh-CN" altLang="zh-CN" sz="2000" b="1" dirty="0">
              <a:solidFill>
                <a:srgbClr val="000099"/>
              </a:solidFill>
            </a:endParaRPr>
          </a:p>
        </p:txBody>
      </p:sp>
      <p:pic>
        <p:nvPicPr>
          <p:cNvPr id="87044" name="Picture 4"/>
          <p:cNvPicPr>
            <a:picLocks noChangeAspect="1"/>
          </p:cNvPicPr>
          <p:nvPr/>
        </p:nvPicPr>
        <p:blipFill>
          <a:blip r:embed="rId3"/>
          <a:stretch>
            <a:fillRect/>
          </a:stretch>
        </p:blipFill>
        <p:spPr>
          <a:xfrm>
            <a:off x="1872456" y="1836971"/>
            <a:ext cx="5686425" cy="4495800"/>
          </a:xfrm>
          <a:prstGeom prst="rect">
            <a:avLst/>
          </a:prstGeom>
          <a:noFill/>
          <a:ln w="9525">
            <a:noFill/>
          </a:ln>
        </p:spPr>
      </p:pic>
    </p:spTree>
    <p:extLst>
      <p:ext uri="{BB962C8B-B14F-4D97-AF65-F5344CB8AC3E}">
        <p14:creationId xmlns:p14="http://schemas.microsoft.com/office/powerpoint/2010/main" val="1365169801"/>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044"/>
                                        </p:tgtEl>
                                        <p:attrNameLst>
                                          <p:attrName>style.visibility</p:attrName>
                                        </p:attrNameLst>
                                      </p:cBhvr>
                                      <p:to>
                                        <p:strVal val="visible"/>
                                      </p:to>
                                    </p:set>
                                    <p:anim calcmode="lin" valueType="num">
                                      <p:cBhvr additive="base">
                                        <p:cTn id="7" dur="500" fill="hold"/>
                                        <p:tgtEl>
                                          <p:spTgt spid="87044"/>
                                        </p:tgtEl>
                                        <p:attrNameLst>
                                          <p:attrName>ppt_x</p:attrName>
                                        </p:attrNameLst>
                                      </p:cBhvr>
                                      <p:tavLst>
                                        <p:tav tm="0">
                                          <p:val>
                                            <p:strVal val="#ppt_x"/>
                                          </p:val>
                                        </p:tav>
                                        <p:tav tm="100000">
                                          <p:val>
                                            <p:strVal val="#ppt_x"/>
                                          </p:val>
                                        </p:tav>
                                      </p:tavLst>
                                    </p:anim>
                                    <p:anim calcmode="lin" valueType="num">
                                      <p:cBhvr additive="base">
                                        <p:cTn id="8" dur="500" fill="hold"/>
                                        <p:tgtEl>
                                          <p:spTgt spid="870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54275" name="Rectangle 23"/>
          <p:cNvSpPr/>
          <p:nvPr/>
        </p:nvSpPr>
        <p:spPr>
          <a:xfrm>
            <a:off x="971550" y="1392238"/>
            <a:ext cx="7488238" cy="4333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4</a:t>
            </a:r>
            <a:r>
              <a:rPr lang="zh-CN" altLang="zh-CN" sz="2000" b="1" dirty="0">
                <a:solidFill>
                  <a:srgbClr val="CC0000"/>
                </a:solidFill>
              </a:rPr>
              <a:t>. 微内核结构：</a:t>
            </a:r>
            <a:r>
              <a:rPr lang="zh-CN" altLang="en-US" sz="2000" b="1" dirty="0">
                <a:solidFill>
                  <a:srgbClr val="CC0000"/>
                </a:solidFill>
              </a:rPr>
              <a:t>几种优秀操作系统比较</a:t>
            </a:r>
            <a:endParaRPr lang="zh-CN" altLang="zh-CN" sz="2000" b="1" dirty="0">
              <a:solidFill>
                <a:srgbClr val="000099"/>
              </a:solidFill>
            </a:endParaRPr>
          </a:p>
        </p:txBody>
      </p:sp>
      <p:pic>
        <p:nvPicPr>
          <p:cNvPr id="54276" name="图片 1"/>
          <p:cNvPicPr>
            <a:picLocks noChangeAspect="1"/>
          </p:cNvPicPr>
          <p:nvPr/>
        </p:nvPicPr>
        <p:blipFill>
          <a:blip r:embed="rId3"/>
          <a:stretch>
            <a:fillRect/>
          </a:stretch>
        </p:blipFill>
        <p:spPr>
          <a:xfrm>
            <a:off x="4667252" y="620688"/>
            <a:ext cx="4184650" cy="5976938"/>
          </a:xfrm>
          <a:prstGeom prst="rect">
            <a:avLst/>
          </a:prstGeom>
          <a:noFill/>
          <a:ln w="9525">
            <a:noFill/>
          </a:ln>
        </p:spPr>
      </p:pic>
      <p:sp>
        <p:nvSpPr>
          <p:cNvPr id="3" name="矩形 2"/>
          <p:cNvSpPr/>
          <p:nvPr/>
        </p:nvSpPr>
        <p:spPr>
          <a:xfrm>
            <a:off x="665162" y="1967979"/>
            <a:ext cx="3811588" cy="3784600"/>
          </a:xfrm>
          <a:prstGeom prst="rect">
            <a:avLst/>
          </a:prstGeom>
          <a:solidFill>
            <a:schemeClr val="accent5">
              <a:lumMod val="20000"/>
              <a:lumOff val="80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国产翼辉</a:t>
            </a:r>
            <a:r>
              <a:rPr kumimoji="0" lang="en-US" altLang="zh-CN" sz="1600" b="1"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a:t>
            </a:r>
            <a:r>
              <a:rPr kumimoji="0" lang="zh-CN" altLang="en-US" sz="1600" b="1"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硬实时嵌入式</a:t>
            </a:r>
            <a:r>
              <a:rPr kumimoji="0" lang="en-US" altLang="zh-CN" sz="1600" b="1"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OS</a:t>
            </a:r>
            <a:r>
              <a:rPr kumimoji="0" lang="zh-CN" altLang="en-US" sz="1600" b="0" i="0" u="none" strike="noStrike" kern="1200" cap="none" spc="0" normalizeH="0" baseline="0" noProof="0" dirty="0">
                <a:ln>
                  <a:noFill/>
                </a:ln>
                <a:solidFill>
                  <a:srgbClr val="030A12"/>
                </a:solidFill>
                <a:effectLst/>
                <a:uLnTx/>
                <a:uFillTx/>
                <a:latin typeface="San Francisco"/>
                <a:ea typeface="宋体" panose="02010600030101010101" pitchFamily="2" charset="-122"/>
                <a:cs typeface="+mn-cs"/>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zh-CN" sz="1600" b="0" i="0" u="none" strike="noStrike" kern="1200" cap="none" spc="0" normalizeH="0" baseline="0" noProof="0" dirty="0" err="1">
                <a:ln>
                  <a:noFill/>
                </a:ln>
                <a:solidFill>
                  <a:srgbClr val="030A12"/>
                </a:solidFill>
                <a:effectLst/>
                <a:uLnTx/>
                <a:uFillTx/>
                <a:latin typeface="inherit"/>
                <a:ea typeface="宋体" panose="02010600030101010101" pitchFamily="2" charset="-122"/>
                <a:cs typeface="+mn-cs"/>
              </a:rPr>
              <a:t>SylixOS</a:t>
            </a:r>
            <a:r>
              <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 </a:t>
            </a: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内核自主化率达到 </a:t>
            </a:r>
            <a:r>
              <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100% </a:t>
            </a: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（依据工信部评估报告）， 拥有完全自主可控的技术能力，满足国产化需求</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zh-CN" sz="1600" b="0" i="0" u="none" strike="noStrike" kern="1200" cap="none" spc="0" normalizeH="0" baseline="0" noProof="0" dirty="0" err="1">
                <a:ln>
                  <a:noFill/>
                </a:ln>
                <a:solidFill>
                  <a:srgbClr val="030A12"/>
                </a:solidFill>
                <a:effectLst/>
                <a:uLnTx/>
                <a:uFillTx/>
                <a:latin typeface="inherit"/>
                <a:ea typeface="宋体" panose="02010600030101010101" pitchFamily="2" charset="-122"/>
                <a:cs typeface="+mn-cs"/>
              </a:rPr>
              <a:t>SylixOS</a:t>
            </a:r>
            <a:r>
              <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 </a:t>
            </a:r>
            <a:r>
              <a:rPr kumimoji="0" lang="zh-CN" altLang="en-US" sz="1600" b="1"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支持对称多处理器（</a:t>
            </a:r>
            <a:r>
              <a:rPr kumimoji="0" lang="en-US" altLang="zh-CN" sz="1600" b="1"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SMP</a:t>
            </a:r>
            <a:r>
              <a:rPr kumimoji="0" lang="zh-CN" altLang="en-US" sz="1600" b="1"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）平台，并且具有实时进程及动态加载机制</a:t>
            </a: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，基于优先级的抢占式任务调度</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支持中断嵌套</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支持同优先级任务调度</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支持实时进程</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互斥量支持优先级继承，防止优先级翻转</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任务调度时间与负载无关，时间复杂度为 </a:t>
            </a:r>
            <a:r>
              <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O(1)</a:t>
            </a:r>
          </a:p>
        </p:txBody>
      </p:sp>
    </p:spTree>
  </p:cSld>
  <p:clrMapOvr>
    <a:masterClrMapping/>
  </p:clrMapOvr>
  <p:transition>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56323" name="Rectangle 23"/>
          <p:cNvSpPr/>
          <p:nvPr/>
        </p:nvSpPr>
        <p:spPr>
          <a:xfrm>
            <a:off x="971550" y="1392238"/>
            <a:ext cx="7488238" cy="4333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4</a:t>
            </a:r>
            <a:r>
              <a:rPr lang="zh-CN" altLang="zh-CN" sz="2000" b="1" dirty="0">
                <a:solidFill>
                  <a:srgbClr val="CC0000"/>
                </a:solidFill>
              </a:rPr>
              <a:t>. 微内核结构：</a:t>
            </a:r>
            <a:r>
              <a:rPr lang="zh-CN" altLang="en-US" sz="2000" b="1" dirty="0">
                <a:solidFill>
                  <a:srgbClr val="CC0000"/>
                </a:solidFill>
              </a:rPr>
              <a:t>几种优秀操作系统比较</a:t>
            </a:r>
            <a:endParaRPr lang="zh-CN" altLang="zh-CN" sz="2000" b="1" dirty="0">
              <a:solidFill>
                <a:srgbClr val="000099"/>
              </a:solidFill>
            </a:endParaRPr>
          </a:p>
        </p:txBody>
      </p:sp>
      <p:sp>
        <p:nvSpPr>
          <p:cNvPr id="3" name="矩形 2"/>
          <p:cNvSpPr/>
          <p:nvPr/>
        </p:nvSpPr>
        <p:spPr>
          <a:xfrm>
            <a:off x="468313" y="1849438"/>
            <a:ext cx="8315325" cy="3046413"/>
          </a:xfrm>
          <a:prstGeom prst="rect">
            <a:avLst/>
          </a:prstGeom>
          <a:solidFill>
            <a:schemeClr val="accent5">
              <a:lumMod val="20000"/>
              <a:lumOff val="8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Huawei </a:t>
            </a:r>
            <a:r>
              <a:rPr kumimoji="0" lang="en-US" altLang="zh-CN" sz="1600" b="1" i="0" u="none" strike="noStrike" kern="1200" cap="none" spc="0" normalizeH="0" baseline="0" noProof="0" dirty="0" err="1">
                <a:ln>
                  <a:noFill/>
                </a:ln>
                <a:solidFill>
                  <a:srgbClr val="030A12"/>
                </a:solidFill>
                <a:effectLst/>
                <a:uLnTx/>
                <a:uFillTx/>
                <a:latin typeface="inherit"/>
                <a:ea typeface="宋体" panose="02010600030101010101" pitchFamily="2" charset="-122"/>
                <a:cs typeface="+mn-cs"/>
              </a:rPr>
              <a:t>LiteOS</a:t>
            </a:r>
            <a:r>
              <a:rPr kumimoji="0" lang="zh-CN" altLang="en-US" sz="1600" b="1"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是华为面向</a:t>
            </a:r>
            <a:r>
              <a:rPr kumimoji="0" lang="en-US" altLang="zh-CN" sz="1600" b="1" i="0" u="none" strike="noStrike" kern="1200" cap="none" spc="0" normalizeH="0" baseline="0" noProof="0" dirty="0" err="1">
                <a:ln>
                  <a:noFill/>
                </a:ln>
                <a:solidFill>
                  <a:srgbClr val="030A12"/>
                </a:solidFill>
                <a:effectLst/>
                <a:uLnTx/>
                <a:uFillTx/>
                <a:latin typeface="inherit"/>
                <a:ea typeface="宋体" panose="02010600030101010101" pitchFamily="2" charset="-122"/>
                <a:cs typeface="+mn-cs"/>
              </a:rPr>
              <a:t>IoT</a:t>
            </a:r>
            <a:r>
              <a:rPr kumimoji="0" lang="zh-CN" altLang="en-US" sz="1600" b="1"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领域，构建的轻量级物联网操作系统，可广泛应用于智能家居、个人穿戴、车联网、城市公共服务、制造业等领域。</a:t>
            </a:r>
            <a:endParaRPr kumimoji="0" lang="en-US" altLang="zh-CN" sz="1600" b="1"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600" b="1"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Huawei </a:t>
            </a:r>
            <a:r>
              <a:rPr kumimoji="0" lang="en-US" altLang="zh-CN" sz="1600" b="0" i="0" u="none" strike="noStrike" kern="1200" cap="none" spc="0" normalizeH="0" baseline="0" noProof="0" dirty="0" err="1">
                <a:ln>
                  <a:noFill/>
                </a:ln>
                <a:solidFill>
                  <a:srgbClr val="030A12"/>
                </a:solidFill>
                <a:effectLst/>
                <a:uLnTx/>
                <a:uFillTx/>
                <a:latin typeface="inherit"/>
                <a:ea typeface="宋体" panose="02010600030101010101" pitchFamily="2" charset="-122"/>
                <a:cs typeface="+mn-cs"/>
              </a:rPr>
              <a:t>LiteOS</a:t>
            </a: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开源项目目前支持 </a:t>
            </a:r>
            <a:r>
              <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ARM64</a:t>
            </a: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a:t>
            </a:r>
            <a:r>
              <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ARM Cortex-A</a:t>
            </a: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a:t>
            </a:r>
            <a:r>
              <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ARM Cortex-M0</a:t>
            </a: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a:t>
            </a:r>
            <a:r>
              <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Cortex-M3</a:t>
            </a: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a:t>
            </a:r>
            <a:r>
              <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Cortex-M4</a:t>
            </a: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a:t>
            </a:r>
            <a:r>
              <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Cortex-M7 </a:t>
            </a: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等芯片架构。</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优势</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高实时性，高稳定性。</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超小内核，基础内核可以裁剪至不到</a:t>
            </a:r>
            <a:r>
              <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10K</a:t>
            </a: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低功耗，配套芯片整体功耗低至</a:t>
            </a:r>
            <a:r>
              <a:rPr kumimoji="0" lang="en-US" altLang="zh-CN" sz="1600" b="0" i="0" u="none" strike="noStrike" kern="1200" cap="none" spc="0" normalizeH="0" baseline="0" noProof="0" dirty="0" err="1">
                <a:ln>
                  <a:noFill/>
                </a:ln>
                <a:solidFill>
                  <a:srgbClr val="030A12"/>
                </a:solidFill>
                <a:effectLst/>
                <a:uLnTx/>
                <a:uFillTx/>
                <a:latin typeface="inherit"/>
                <a:ea typeface="宋体" panose="02010600030101010101" pitchFamily="2" charset="-122"/>
                <a:cs typeface="+mn-cs"/>
              </a:rPr>
              <a:t>uA</a:t>
            </a: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级。</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支持功能静态裁剪。</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License</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Huawei </a:t>
            </a:r>
            <a:r>
              <a:rPr kumimoji="0" lang="en-US" altLang="zh-CN" sz="1600" b="0" i="0" u="none" strike="noStrike" kern="1200" cap="none" spc="0" normalizeH="0" baseline="0" noProof="0" dirty="0" err="1">
                <a:ln>
                  <a:noFill/>
                </a:ln>
                <a:solidFill>
                  <a:srgbClr val="030A12"/>
                </a:solidFill>
                <a:effectLst/>
                <a:uLnTx/>
                <a:uFillTx/>
                <a:latin typeface="inherit"/>
                <a:ea typeface="宋体" panose="02010600030101010101" pitchFamily="2" charset="-122"/>
                <a:cs typeface="+mn-cs"/>
              </a:rPr>
              <a:t>LiteOS</a:t>
            </a: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遵循</a:t>
            </a:r>
            <a:r>
              <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BSD-3</a:t>
            </a:r>
            <a:r>
              <a:rPr kumimoji="0" lang="zh-CN" altLang="en-US"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rPr>
              <a:t>开源许可协议。</a:t>
            </a:r>
            <a:endParaRPr kumimoji="0" lang="en-US" altLang="zh-CN" sz="1600" b="0" i="0" u="none" strike="noStrike" kern="1200" cap="none" spc="0" normalizeH="0" baseline="0" noProof="0" dirty="0">
              <a:ln>
                <a:noFill/>
              </a:ln>
              <a:solidFill>
                <a:srgbClr val="030A12"/>
              </a:solidFill>
              <a:effectLst/>
              <a:uLnTx/>
              <a:uFillTx/>
              <a:latin typeface="inherit"/>
              <a:ea typeface="宋体" panose="02010600030101010101" pitchFamily="2" charset="-122"/>
              <a:cs typeface="+mn-cs"/>
            </a:endParaRPr>
          </a:p>
        </p:txBody>
      </p:sp>
      <p:pic>
        <p:nvPicPr>
          <p:cNvPr id="56325" name="图片 1"/>
          <p:cNvPicPr>
            <a:picLocks noChangeAspect="1"/>
          </p:cNvPicPr>
          <p:nvPr/>
        </p:nvPicPr>
        <p:blipFill>
          <a:blip r:embed="rId3"/>
          <a:stretch>
            <a:fillRect/>
          </a:stretch>
        </p:blipFill>
        <p:spPr>
          <a:xfrm>
            <a:off x="4355976" y="3068960"/>
            <a:ext cx="4953000" cy="3562350"/>
          </a:xfrm>
          <a:prstGeom prst="rect">
            <a:avLst/>
          </a:prstGeom>
          <a:noFill/>
          <a:ln w="9525">
            <a:noFill/>
          </a:ln>
        </p:spPr>
      </p:pic>
    </p:spTree>
  </p:cSld>
  <p:clrMapOvr>
    <a:masterClrMapping/>
  </p:clrMapOvr>
  <p:transition>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27651" name="Rectangle 23"/>
          <p:cNvSpPr>
            <a:spLocks noChangeArrowheads="1"/>
          </p:cNvSpPr>
          <p:nvPr/>
        </p:nvSpPr>
        <p:spPr bwMode="auto">
          <a:xfrm>
            <a:off x="1044575" y="1412875"/>
            <a:ext cx="7488238" cy="433388"/>
          </a:xfrm>
          <a:prstGeom prst="rect">
            <a:avLst/>
          </a:prstGeom>
          <a:solidFill>
            <a:srgbClr val="EDE7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39750" indent="-539750">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marL="539750" marR="0" lvl="0" indent="-53975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5</a:t>
            </a:r>
            <a:r>
              <a:rPr kumimoji="0" lang="zh-CN"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分布式特征</a:t>
            </a:r>
            <a:r>
              <a:rPr kumimoji="0" lang="zh-CN"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阿里飞天</a:t>
            </a:r>
            <a:r>
              <a:rPr kumimoji="0" lang="zh-CN" altLang="en-US"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200" cap="none" spc="0" normalizeH="0" baseline="0" noProof="0" dirty="0" err="1">
                <a:ln>
                  <a:noFill/>
                </a:ln>
                <a:solidFill>
                  <a:srgbClr val="CC0000"/>
                </a:solidFill>
                <a:effectLst/>
                <a:uLnTx/>
                <a:uFillTx/>
                <a:latin typeface="Times New Roman" panose="02020603050405020304" pitchFamily="18" charset="0"/>
                <a:ea typeface="宋体" panose="02010600030101010101" pitchFamily="2" charset="-122"/>
                <a:cs typeface="+mn-cs"/>
              </a:rPr>
              <a:t>AliOS</a:t>
            </a:r>
            <a:r>
              <a:rPr kumimoji="0" lang="zh-CN" altLang="en-US"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、百度</a:t>
            </a:r>
            <a:r>
              <a:rPr kumimoji="0" lang="en-US" altLang="zh-CN" sz="2000" b="1" i="0" u="none" strike="noStrike" kern="1200" cap="none" spc="0" normalizeH="0" baseline="0" noProof="0" dirty="0" err="1">
                <a:ln>
                  <a:noFill/>
                </a:ln>
                <a:solidFill>
                  <a:srgbClr val="CC0000"/>
                </a:solidFill>
                <a:effectLst/>
                <a:uLnTx/>
                <a:uFillTx/>
                <a:latin typeface="Times New Roman" panose="02020603050405020304" pitchFamily="18" charset="0"/>
                <a:ea typeface="宋体" panose="02010600030101010101" pitchFamily="2" charset="-122"/>
                <a:cs typeface="+mn-cs"/>
              </a:rPr>
              <a:t>DureOS</a:t>
            </a:r>
            <a:r>
              <a:rPr kumimoji="0" lang="zh-CN" altLang="en-US"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200" cap="none" spc="0" normalizeH="0" baseline="0" noProof="0" dirty="0" err="1">
                <a:ln>
                  <a:noFill/>
                </a:ln>
                <a:solidFill>
                  <a:srgbClr val="CC0000"/>
                </a:solidFill>
                <a:effectLst/>
                <a:uLnTx/>
                <a:uFillTx/>
                <a:latin typeface="Times New Roman" panose="02020603050405020304" pitchFamily="18" charset="0"/>
                <a:ea typeface="宋体" panose="02010600030101010101" pitchFamily="2" charset="-122"/>
                <a:cs typeface="+mn-cs"/>
              </a:rPr>
              <a:t>ROS</a:t>
            </a:r>
            <a:endParaRPr kumimoji="0" lang="zh-CN" altLang="zh-CN" sz="20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endParaRPr>
          </a:p>
        </p:txBody>
      </p:sp>
      <p:sp>
        <p:nvSpPr>
          <p:cNvPr id="2" name="矩形 1"/>
          <p:cNvSpPr/>
          <p:nvPr/>
        </p:nvSpPr>
        <p:spPr>
          <a:xfrm>
            <a:off x="984250" y="1887538"/>
            <a:ext cx="6985000" cy="3416300"/>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zh-CN" sz="2400" b="1" i="0" u="none" strike="noStrike" kern="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Arial" panose="020B0604020202020204" pitchFamily="34" charset="0"/>
              </a:rPr>
              <a:t>飞天（阿里云自主研发计算机操作系统）</a:t>
            </a:r>
            <a:endParaRPr kumimoji="0" lang="zh-CN" altLang="zh-CN" sz="2400" b="1"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zh-CN" sz="2400" b="0" i="0" u="none" strike="noStrike" kern="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Arial" panose="020B0604020202020204" pitchFamily="34" charset="0"/>
              </a:rPr>
              <a:t>飞天（</a:t>
            </a:r>
            <a:r>
              <a:rPr kumimoji="0" lang="en-US" altLang="zh-CN" sz="2400" b="0" i="0" u="none" strike="noStrike" kern="0" cap="none" spc="0" normalizeH="0" baseline="0" noProof="0" dirty="0" err="1">
                <a:ln>
                  <a:noFill/>
                </a:ln>
                <a:solidFill>
                  <a:srgbClr val="333333"/>
                </a:solidFill>
                <a:effectLst/>
                <a:uLnTx/>
                <a:uFillTx/>
                <a:latin typeface="Arial" panose="020B0604020202020204" pitchFamily="34" charset="0"/>
                <a:ea typeface="宋体" panose="02010600030101010101" pitchFamily="2" charset="-122"/>
                <a:cs typeface="Times New Roman" panose="02020603050405020304" pitchFamily="18" charset="0"/>
              </a:rPr>
              <a:t>Apsara</a:t>
            </a:r>
            <a:r>
              <a:rPr kumimoji="0" lang="zh-CN" altLang="zh-CN" sz="2400" b="0" i="0" u="none" strike="noStrike" kern="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Arial" panose="020B0604020202020204" pitchFamily="34" charset="0"/>
              </a:rPr>
              <a:t>）是由阿里云自主研发、服务全球的超大规模通用计算</a:t>
            </a:r>
            <a:r>
              <a:rPr kumimoji="0" lang="en-US" altLang="zh-CN" sz="2400" b="0" i="0" u="none" strike="noStrike" kern="0" cap="none" spc="0" normalizeH="0" baseline="0" noProof="0" dirty="0" err="1">
                <a:ln>
                  <a:noFill/>
                </a:ln>
                <a:solidFill>
                  <a:srgbClr val="333333"/>
                </a:solidFill>
                <a:effectLst/>
                <a:uLnTx/>
                <a:uFillTx/>
                <a:latin typeface="宋体" panose="02010600030101010101" pitchFamily="2" charset="-122"/>
                <a:ea typeface="宋体" panose="02010600030101010101" pitchFamily="2" charset="-122"/>
                <a:cs typeface="Times New Roman" panose="02020603050405020304" pitchFamily="18" charset="0"/>
                <a:hlinkClick r:id="rId3"/>
              </a:rPr>
              <a:t>操作系统</a:t>
            </a:r>
            <a:r>
              <a:rPr kumimoji="0" lang="zh-CN" altLang="zh-CN" sz="2400" b="0" i="0" u="none" strike="noStrike" kern="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zh-CN" sz="24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zh-CN" sz="2400" b="0" i="0" u="none" strike="noStrike" kern="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Arial" panose="020B0604020202020204" pitchFamily="34" charset="0"/>
              </a:rPr>
              <a:t>它可以将遍布全球的百万级服务器连成一台</a:t>
            </a:r>
            <a:r>
              <a:rPr kumimoji="0" lang="en-US" altLang="zh-CN" sz="2400" b="0" i="0" u="none" strike="noStrike" kern="0" cap="none" spc="0" normalizeH="0" baseline="0" noProof="0" dirty="0" err="1">
                <a:ln>
                  <a:noFill/>
                </a:ln>
                <a:solidFill>
                  <a:srgbClr val="333333"/>
                </a:solidFill>
                <a:effectLst/>
                <a:uLnTx/>
                <a:uFillTx/>
                <a:latin typeface="宋体" panose="02010600030101010101" pitchFamily="2" charset="-122"/>
                <a:ea typeface="宋体" panose="02010600030101010101" pitchFamily="2" charset="-122"/>
                <a:cs typeface="Times New Roman" panose="02020603050405020304" pitchFamily="18" charset="0"/>
                <a:hlinkClick r:id="rId4"/>
              </a:rPr>
              <a:t>超级计算机</a:t>
            </a:r>
            <a:r>
              <a:rPr kumimoji="0" lang="zh-CN" altLang="zh-CN" sz="2400" b="0" i="0" u="none" strike="noStrike" kern="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Arial" panose="020B0604020202020204" pitchFamily="34" charset="0"/>
              </a:rPr>
              <a:t>，以在线公共服务的方式为社会提供</a:t>
            </a:r>
            <a:r>
              <a:rPr kumimoji="0" lang="en-US" altLang="zh-CN" sz="2400" b="0" i="0" u="none" strike="noStrike" kern="0" cap="none" spc="0" normalizeH="0" baseline="0" noProof="0" dirty="0" err="1">
                <a:ln>
                  <a:noFill/>
                </a:ln>
                <a:solidFill>
                  <a:srgbClr val="333333"/>
                </a:solidFill>
                <a:effectLst/>
                <a:uLnTx/>
                <a:uFillTx/>
                <a:latin typeface="宋体" panose="02010600030101010101" pitchFamily="2" charset="-122"/>
                <a:ea typeface="宋体" panose="02010600030101010101" pitchFamily="2" charset="-122"/>
                <a:cs typeface="Times New Roman" panose="02020603050405020304" pitchFamily="18" charset="0"/>
                <a:hlinkClick r:id="rId5"/>
              </a:rPr>
              <a:t>计算能力</a:t>
            </a:r>
            <a:r>
              <a:rPr kumimoji="0" lang="zh-CN" altLang="zh-CN" sz="2400" b="0" i="0" u="none" strike="noStrike" kern="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en-US" altLang="zh-CN" sz="24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zh-CN" sz="2400" b="0" i="0" u="none" strike="noStrike" kern="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Arial" panose="020B0604020202020204" pitchFamily="34" charset="0"/>
              </a:rPr>
              <a:t>飞天的革命性在于将</a:t>
            </a:r>
            <a:r>
              <a:rPr kumimoji="0" lang="en-US" altLang="zh-CN" sz="2400" b="0" i="0" u="none" strike="noStrike" kern="0" cap="none" spc="0" normalizeH="0" baseline="0" noProof="0" dirty="0" err="1">
                <a:ln>
                  <a:noFill/>
                </a:ln>
                <a:solidFill>
                  <a:srgbClr val="333333"/>
                </a:solidFill>
                <a:effectLst/>
                <a:uLnTx/>
                <a:uFillTx/>
                <a:latin typeface="宋体" panose="02010600030101010101" pitchFamily="2" charset="-122"/>
                <a:ea typeface="宋体" panose="02010600030101010101" pitchFamily="2" charset="-122"/>
                <a:cs typeface="Times New Roman" panose="02020603050405020304" pitchFamily="18" charset="0"/>
                <a:hlinkClick r:id="rId6"/>
              </a:rPr>
              <a:t>云计算</a:t>
            </a:r>
            <a:r>
              <a:rPr kumimoji="0" lang="zh-CN" altLang="zh-CN" sz="2400" b="0" i="0" u="none" strike="noStrike" kern="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Arial" panose="020B0604020202020204" pitchFamily="34" charset="0"/>
              </a:rPr>
              <a:t>的三个方向整合起来：提供足够强大的计算能力，提供通用的计算能力，提供普惠的计算能力。</a:t>
            </a:r>
            <a:endParaRPr kumimoji="0" lang="zh-CN" altLang="zh-CN" sz="24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27651" name="Rectangle 23"/>
          <p:cNvSpPr>
            <a:spLocks noChangeArrowheads="1"/>
          </p:cNvSpPr>
          <p:nvPr/>
        </p:nvSpPr>
        <p:spPr bwMode="auto">
          <a:xfrm>
            <a:off x="1044575" y="1412875"/>
            <a:ext cx="7488238" cy="433388"/>
          </a:xfrm>
          <a:prstGeom prst="rect">
            <a:avLst/>
          </a:prstGeom>
          <a:solidFill>
            <a:srgbClr val="EDE7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39750" indent="-539750">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marL="539750" marR="0" lvl="0" indent="-53975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5</a:t>
            </a:r>
            <a:r>
              <a:rPr kumimoji="0" lang="zh-CN"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分布式特征</a:t>
            </a:r>
            <a:r>
              <a:rPr kumimoji="0" lang="zh-CN"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阿里飞天</a:t>
            </a:r>
            <a:endParaRPr kumimoji="0" lang="zh-CN" altLang="zh-CN" sz="20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endParaRPr>
          </a:p>
        </p:txBody>
      </p:sp>
      <p:sp>
        <p:nvSpPr>
          <p:cNvPr id="3" name="矩形 2"/>
          <p:cNvSpPr/>
          <p:nvPr/>
        </p:nvSpPr>
        <p:spPr>
          <a:xfrm>
            <a:off x="1044575" y="1870075"/>
            <a:ext cx="7200900" cy="4524375"/>
          </a:xfrm>
          <a:prstGeom prst="rect">
            <a:avLst/>
          </a:prstGeom>
        </p:spPr>
        <p:txBody>
          <a:bodyPr>
            <a:spAutoFit/>
          </a:bodyPr>
          <a:lstStyle/>
          <a:p>
            <a:pPr indent="304800">
              <a:buNone/>
            </a:pPr>
            <a:r>
              <a:rPr lang="zh-CN" altLang="zh-CN" sz="2400" b="1" dirty="0">
                <a:solidFill>
                  <a:srgbClr val="333333"/>
                </a:solidFill>
                <a:latin typeface="Arial" panose="020B0604020202020204" pitchFamily="34" charset="0"/>
                <a:cs typeface="Arial" panose="020B0604020202020204" pitchFamily="34" charset="0"/>
              </a:rPr>
              <a:t>飞天操作系统的核心竞争力和核心能力是什么？</a:t>
            </a:r>
            <a:endParaRPr lang="zh-CN" altLang="zh-CN" sz="2400" dirty="0">
              <a:latin typeface="等线" panose="02010600030101010101" pitchFamily="2" charset="-122"/>
              <a:ea typeface="等线" panose="02010600030101010101" pitchFamily="2" charset="-122"/>
            </a:endParaRPr>
          </a:p>
          <a:p>
            <a:pPr indent="304800">
              <a:buSzTx/>
              <a:buFont typeface="Symbol" panose="05050102010706020507" pitchFamily="18" charset="2"/>
              <a:buChar char=""/>
            </a:pPr>
            <a:r>
              <a:rPr lang="zh-CN" altLang="zh-CN" sz="2400" dirty="0">
                <a:solidFill>
                  <a:srgbClr val="333333"/>
                </a:solidFill>
                <a:latin typeface="Arial" panose="020B0604020202020204" pitchFamily="34" charset="0"/>
                <a:cs typeface="Arial" panose="020B0604020202020204" pitchFamily="34" charset="0"/>
              </a:rPr>
              <a:t>自主可控：对</a:t>
            </a:r>
            <a:r>
              <a:rPr lang="en-US" altLang="zh-CN" sz="2400" dirty="0">
                <a:solidFill>
                  <a:srgbClr val="136EC2"/>
                </a:solidFill>
                <a:latin typeface="宋体" panose="02010600030101010101" pitchFamily="2" charset="-122"/>
                <a:cs typeface="Times New Roman" panose="02020603050405020304" pitchFamily="18" charset="0"/>
                <a:hlinkClick r:id="rId3"/>
              </a:rPr>
              <a:t>云计算</a:t>
            </a:r>
            <a:r>
              <a:rPr lang="zh-CN" altLang="zh-CN" sz="2400" dirty="0">
                <a:solidFill>
                  <a:srgbClr val="333333"/>
                </a:solidFill>
                <a:latin typeface="Arial" panose="020B0604020202020204" pitchFamily="34" charset="0"/>
                <a:cs typeface="Arial" panose="020B0604020202020204" pitchFamily="34" charset="0"/>
              </a:rPr>
              <a:t>底层技术体系的把控力，</a:t>
            </a:r>
            <a:r>
              <a:rPr lang="zh-CN" altLang="en-US" sz="2400" dirty="0">
                <a:solidFill>
                  <a:srgbClr val="333333"/>
                </a:solidFill>
                <a:latin typeface="Arial" panose="020B0604020202020204" pitchFamily="34" charset="0"/>
                <a:cs typeface="Arial" panose="020B0604020202020204" pitchFamily="34" charset="0"/>
              </a:rPr>
              <a:t>（</a:t>
            </a:r>
            <a:r>
              <a:rPr lang="zh-CN" altLang="zh-CN" sz="2400" dirty="0">
                <a:solidFill>
                  <a:srgbClr val="333333"/>
                </a:solidFill>
                <a:latin typeface="Arial" panose="020B0604020202020204" pitchFamily="34" charset="0"/>
                <a:cs typeface="Arial" panose="020B0604020202020204" pitchFamily="34" charset="0"/>
              </a:rPr>
              <a:t>自主</a:t>
            </a:r>
            <a:r>
              <a:rPr lang="zh-CN" altLang="en-US" sz="2400" dirty="0">
                <a:solidFill>
                  <a:srgbClr val="333333"/>
                </a:solidFill>
                <a:latin typeface="Arial" panose="020B0604020202020204" pitchFamily="34" charset="0"/>
                <a:cs typeface="Arial" panose="020B0604020202020204" pitchFamily="34" charset="0"/>
              </a:rPr>
              <a:t>）</a:t>
            </a:r>
            <a:r>
              <a:rPr lang="zh-CN" altLang="zh-CN" sz="2400" dirty="0">
                <a:solidFill>
                  <a:srgbClr val="333333"/>
                </a:solidFill>
                <a:latin typeface="Arial" panose="020B0604020202020204" pitchFamily="34" charset="0"/>
                <a:cs typeface="Arial" panose="020B0604020202020204" pitchFamily="34" charset="0"/>
              </a:rPr>
              <a:t>研发，自己解决核心问题。</a:t>
            </a:r>
            <a:endParaRPr lang="zh-CN" altLang="zh-CN" sz="2400" dirty="0">
              <a:latin typeface="等线" panose="02010600030101010101" pitchFamily="2" charset="-122"/>
              <a:ea typeface="等线" panose="02010600030101010101" pitchFamily="2" charset="-122"/>
            </a:endParaRPr>
          </a:p>
          <a:p>
            <a:pPr indent="304800">
              <a:buSzTx/>
              <a:buFont typeface="Symbol" panose="05050102010706020507" pitchFamily="18" charset="2"/>
              <a:buChar char=""/>
            </a:pPr>
            <a:r>
              <a:rPr lang="zh-CN" altLang="zh-CN" sz="2400" dirty="0">
                <a:solidFill>
                  <a:srgbClr val="333333"/>
                </a:solidFill>
                <a:latin typeface="Arial" panose="020B0604020202020204" pitchFamily="34" charset="0"/>
                <a:cs typeface="Arial" panose="020B0604020202020204" pitchFamily="34" charset="0"/>
              </a:rPr>
              <a:t>调度能力：</a:t>
            </a:r>
            <a:r>
              <a:rPr lang="en-US" altLang="zh-CN" sz="2400" dirty="0">
                <a:solidFill>
                  <a:srgbClr val="333333"/>
                </a:solidFill>
                <a:latin typeface="Arial" panose="020B0604020202020204" pitchFamily="34" charset="0"/>
                <a:cs typeface="Times New Roman" panose="02020603050405020304" pitchFamily="18" charset="0"/>
              </a:rPr>
              <a:t>10K</a:t>
            </a:r>
            <a:r>
              <a:rPr lang="zh-CN" altLang="zh-CN" sz="2400" dirty="0">
                <a:solidFill>
                  <a:srgbClr val="333333"/>
                </a:solidFill>
                <a:latin typeface="Arial" panose="020B0604020202020204" pitchFamily="34" charset="0"/>
                <a:cs typeface="Arial" panose="020B0604020202020204" pitchFamily="34" charset="0"/>
              </a:rPr>
              <a:t>（单集群</a:t>
            </a:r>
            <a:r>
              <a:rPr lang="en-US" altLang="zh-CN" sz="2400" dirty="0">
                <a:solidFill>
                  <a:srgbClr val="333333"/>
                </a:solidFill>
                <a:latin typeface="Arial" panose="020B0604020202020204" pitchFamily="34" charset="0"/>
                <a:cs typeface="Times New Roman" panose="02020603050405020304" pitchFamily="18" charset="0"/>
              </a:rPr>
              <a:t>1</a:t>
            </a:r>
            <a:r>
              <a:rPr lang="zh-CN" altLang="zh-CN" sz="2400" dirty="0">
                <a:solidFill>
                  <a:srgbClr val="333333"/>
                </a:solidFill>
                <a:latin typeface="Arial" panose="020B0604020202020204" pitchFamily="34" charset="0"/>
                <a:cs typeface="Arial" panose="020B0604020202020204" pitchFamily="34" charset="0"/>
              </a:rPr>
              <a:t>万台服务器）的任务分布式部署和监控。</a:t>
            </a:r>
            <a:endParaRPr lang="zh-CN" altLang="zh-CN" sz="2400" dirty="0">
              <a:latin typeface="等线" panose="02010600030101010101" pitchFamily="2" charset="-122"/>
              <a:ea typeface="等线" panose="02010600030101010101" pitchFamily="2" charset="-122"/>
            </a:endParaRPr>
          </a:p>
          <a:p>
            <a:pPr indent="304800">
              <a:buSzTx/>
              <a:buFont typeface="Symbol" panose="05050102010706020507" pitchFamily="18" charset="2"/>
              <a:buChar char=""/>
            </a:pPr>
            <a:r>
              <a:rPr lang="zh-CN" altLang="zh-CN" sz="2400" dirty="0">
                <a:solidFill>
                  <a:srgbClr val="333333"/>
                </a:solidFill>
                <a:latin typeface="Arial" panose="020B0604020202020204" pitchFamily="34" charset="0"/>
                <a:cs typeface="Arial" panose="020B0604020202020204" pitchFamily="34" charset="0"/>
              </a:rPr>
              <a:t>数据能力：</a:t>
            </a:r>
            <a:r>
              <a:rPr lang="en-US" altLang="zh-CN" sz="2400" dirty="0">
                <a:solidFill>
                  <a:srgbClr val="333333"/>
                </a:solidFill>
                <a:latin typeface="Arial" panose="020B0604020202020204" pitchFamily="34" charset="0"/>
                <a:cs typeface="Times New Roman" panose="02020603050405020304" pitchFamily="18" charset="0"/>
              </a:rPr>
              <a:t>EB</a:t>
            </a:r>
            <a:r>
              <a:rPr lang="zh-CN" altLang="zh-CN" sz="2400" dirty="0">
                <a:solidFill>
                  <a:srgbClr val="333333"/>
                </a:solidFill>
                <a:latin typeface="Arial" panose="020B0604020202020204" pitchFamily="34" charset="0"/>
                <a:cs typeface="Arial" panose="020B0604020202020204" pitchFamily="34" charset="0"/>
              </a:rPr>
              <a:t>（</a:t>
            </a:r>
            <a:r>
              <a:rPr lang="en-US" altLang="zh-CN" sz="2400" dirty="0">
                <a:solidFill>
                  <a:srgbClr val="333333"/>
                </a:solidFill>
                <a:latin typeface="Arial" panose="020B0604020202020204" pitchFamily="34" charset="0"/>
                <a:cs typeface="Times New Roman" panose="02020603050405020304" pitchFamily="18" charset="0"/>
              </a:rPr>
              <a:t>10</a:t>
            </a:r>
            <a:r>
              <a:rPr lang="zh-CN" altLang="zh-CN" sz="2400" dirty="0">
                <a:solidFill>
                  <a:srgbClr val="333333"/>
                </a:solidFill>
                <a:latin typeface="Arial" panose="020B0604020202020204" pitchFamily="34" charset="0"/>
                <a:cs typeface="Arial" panose="020B0604020202020204" pitchFamily="34" charset="0"/>
              </a:rPr>
              <a:t>亿</a:t>
            </a:r>
            <a:r>
              <a:rPr lang="en-US" altLang="zh-CN" sz="2400" dirty="0">
                <a:solidFill>
                  <a:srgbClr val="333333"/>
                </a:solidFill>
                <a:latin typeface="Arial" panose="020B0604020202020204" pitchFamily="34" charset="0"/>
                <a:cs typeface="Times New Roman" panose="02020603050405020304" pitchFamily="18" charset="0"/>
              </a:rPr>
              <a:t>GB</a:t>
            </a:r>
            <a:r>
              <a:rPr lang="zh-CN" altLang="zh-CN" sz="2400" dirty="0">
                <a:solidFill>
                  <a:srgbClr val="333333"/>
                </a:solidFill>
                <a:latin typeface="Arial" panose="020B0604020202020204" pitchFamily="34" charset="0"/>
                <a:cs typeface="Arial" panose="020B0604020202020204" pitchFamily="34" charset="0"/>
              </a:rPr>
              <a:t>）级的大数据存储和分析能力。</a:t>
            </a:r>
            <a:endParaRPr lang="zh-CN" altLang="zh-CN" sz="2400" dirty="0">
              <a:latin typeface="等线" panose="02010600030101010101" pitchFamily="2" charset="-122"/>
              <a:ea typeface="等线" panose="02010600030101010101" pitchFamily="2" charset="-122"/>
            </a:endParaRPr>
          </a:p>
          <a:p>
            <a:pPr indent="304800">
              <a:buSzTx/>
              <a:buFont typeface="Symbol" panose="05050102010706020507" pitchFamily="18" charset="2"/>
              <a:buChar char=""/>
            </a:pPr>
            <a:r>
              <a:rPr lang="zh-CN" altLang="zh-CN" sz="2400" dirty="0">
                <a:solidFill>
                  <a:srgbClr val="333333"/>
                </a:solidFill>
                <a:latin typeface="Arial" panose="020B0604020202020204" pitchFamily="34" charset="0"/>
                <a:cs typeface="Arial" panose="020B0604020202020204" pitchFamily="34" charset="0"/>
              </a:rPr>
              <a:t>安全能力：为中国</a:t>
            </a:r>
            <a:r>
              <a:rPr lang="en-US" altLang="zh-CN" sz="2400" dirty="0">
                <a:solidFill>
                  <a:srgbClr val="333333"/>
                </a:solidFill>
                <a:latin typeface="Arial" panose="020B0604020202020204" pitchFamily="34" charset="0"/>
                <a:cs typeface="Times New Roman" panose="02020603050405020304" pitchFamily="18" charset="0"/>
              </a:rPr>
              <a:t>35%</a:t>
            </a:r>
            <a:r>
              <a:rPr lang="zh-CN" altLang="zh-CN" sz="2400" dirty="0">
                <a:solidFill>
                  <a:srgbClr val="333333"/>
                </a:solidFill>
                <a:latin typeface="Arial" panose="020B0604020202020204" pitchFamily="34" charset="0"/>
                <a:cs typeface="Arial" panose="020B0604020202020204" pitchFamily="34" charset="0"/>
              </a:rPr>
              <a:t>的网站提供防御。</a:t>
            </a:r>
            <a:endParaRPr lang="zh-CN" altLang="zh-CN" sz="2400" dirty="0">
              <a:latin typeface="等线" panose="02010600030101010101" pitchFamily="2" charset="-122"/>
              <a:ea typeface="等线" panose="02010600030101010101" pitchFamily="2" charset="-122"/>
            </a:endParaRPr>
          </a:p>
          <a:p>
            <a:pPr indent="304800">
              <a:buSzTx/>
              <a:buFont typeface="Symbol" panose="05050102010706020507" pitchFamily="18" charset="2"/>
              <a:buChar char=""/>
            </a:pPr>
            <a:r>
              <a:rPr lang="zh-CN" altLang="zh-CN" sz="2400" dirty="0">
                <a:solidFill>
                  <a:srgbClr val="333333"/>
                </a:solidFill>
                <a:latin typeface="Arial" panose="020B0604020202020204" pitchFamily="34" charset="0"/>
                <a:cs typeface="Arial" panose="020B0604020202020204" pitchFamily="34" charset="0"/>
              </a:rPr>
              <a:t>大规模实践：经</a:t>
            </a:r>
            <a:r>
              <a:rPr lang="zh-CN" altLang="zh-CN" sz="2400" dirty="0">
                <a:solidFill>
                  <a:srgbClr val="FF0000"/>
                </a:solidFill>
                <a:latin typeface="Arial" panose="020B0604020202020204" pitchFamily="34" charset="0"/>
                <a:cs typeface="Arial" panose="020B0604020202020204" pitchFamily="34" charset="0"/>
              </a:rPr>
              <a:t>受双</a:t>
            </a:r>
            <a:r>
              <a:rPr lang="en-US" altLang="zh-CN" sz="2400" dirty="0">
                <a:solidFill>
                  <a:srgbClr val="FF0000"/>
                </a:solidFill>
                <a:latin typeface="Arial" panose="020B0604020202020204" pitchFamily="34" charset="0"/>
                <a:cs typeface="Times New Roman" panose="02020603050405020304" pitchFamily="18" charset="0"/>
              </a:rPr>
              <a:t>11</a:t>
            </a:r>
            <a:r>
              <a:rPr lang="zh-CN" altLang="zh-CN" sz="2400" dirty="0">
                <a:solidFill>
                  <a:srgbClr val="FF0000"/>
                </a:solidFill>
                <a:latin typeface="Arial" panose="020B0604020202020204" pitchFamily="34" charset="0"/>
                <a:cs typeface="Arial" panose="020B0604020202020204" pitchFamily="34" charset="0"/>
              </a:rPr>
              <a:t>、</a:t>
            </a:r>
            <a:r>
              <a:rPr lang="en-US" altLang="zh-CN" sz="2400" dirty="0">
                <a:solidFill>
                  <a:srgbClr val="FF0000"/>
                </a:solidFill>
                <a:latin typeface="Arial" panose="020B0604020202020204" pitchFamily="34" charset="0"/>
                <a:cs typeface="Times New Roman" panose="02020603050405020304" pitchFamily="18" charset="0"/>
              </a:rPr>
              <a:t>12306</a:t>
            </a:r>
            <a:r>
              <a:rPr lang="zh-CN" altLang="zh-CN" sz="2400" dirty="0">
                <a:solidFill>
                  <a:srgbClr val="FF0000"/>
                </a:solidFill>
                <a:latin typeface="Arial" panose="020B0604020202020204" pitchFamily="34" charset="0"/>
                <a:cs typeface="Arial" panose="020B0604020202020204" pitchFamily="34" charset="0"/>
              </a:rPr>
              <a:t>春运购票</a:t>
            </a:r>
            <a:r>
              <a:rPr lang="zh-CN" altLang="zh-CN" sz="2400" dirty="0">
                <a:solidFill>
                  <a:srgbClr val="333333"/>
                </a:solidFill>
                <a:latin typeface="Arial" panose="020B0604020202020204" pitchFamily="34" charset="0"/>
                <a:cs typeface="Arial" panose="020B0604020202020204" pitchFamily="34" charset="0"/>
              </a:rPr>
              <a:t>等极限并发场景挑战。</a:t>
            </a:r>
            <a:endParaRPr lang="zh-CN" altLang="zh-CN" sz="2400" dirty="0">
              <a:latin typeface="等线" panose="02010600030101010101" pitchFamily="2" charset="-122"/>
              <a:ea typeface="等线" panose="02010600030101010101" pitchFamily="2" charset="-122"/>
            </a:endParaRPr>
          </a:p>
          <a:p>
            <a:pPr indent="304800">
              <a:buSzTx/>
              <a:buFont typeface="Symbol" panose="05050102010706020507" pitchFamily="18" charset="2"/>
              <a:buChar char=""/>
            </a:pPr>
            <a:r>
              <a:rPr lang="zh-CN" altLang="zh-CN" sz="2400" dirty="0">
                <a:solidFill>
                  <a:srgbClr val="333333"/>
                </a:solidFill>
                <a:latin typeface="Arial" panose="020B0604020202020204" pitchFamily="34" charset="0"/>
                <a:cs typeface="Arial" panose="020B0604020202020204" pitchFamily="34" charset="0"/>
              </a:rPr>
              <a:t>开放的生态：兼容大多数生态软件和硬件，比如</a:t>
            </a:r>
            <a:r>
              <a:rPr lang="en-US" altLang="zh-CN" sz="2400" dirty="0">
                <a:solidFill>
                  <a:srgbClr val="136EC2"/>
                </a:solidFill>
                <a:latin typeface="Arial" panose="020B0604020202020204" pitchFamily="34" charset="0"/>
                <a:cs typeface="Times New Roman" panose="02020603050405020304" pitchFamily="18" charset="0"/>
                <a:hlinkClick r:id="rId4"/>
              </a:rPr>
              <a:t>Cloud foundry</a:t>
            </a:r>
            <a:r>
              <a:rPr lang="zh-CN" altLang="zh-CN" sz="2400" dirty="0">
                <a:solidFill>
                  <a:srgbClr val="333333"/>
                </a:solidFill>
                <a:latin typeface="Arial" panose="020B0604020202020204" pitchFamily="34" charset="0"/>
                <a:cs typeface="Arial" panose="020B0604020202020204" pitchFamily="34" charset="0"/>
              </a:rPr>
              <a:t>、</a:t>
            </a:r>
            <a:r>
              <a:rPr lang="en-US" altLang="zh-CN" sz="2400" dirty="0">
                <a:solidFill>
                  <a:srgbClr val="136EC2"/>
                </a:solidFill>
                <a:latin typeface="Arial" panose="020B0604020202020204" pitchFamily="34" charset="0"/>
                <a:cs typeface="Times New Roman" panose="02020603050405020304" pitchFamily="18" charset="0"/>
                <a:hlinkClick r:id="rId5"/>
              </a:rPr>
              <a:t>Docker</a:t>
            </a:r>
            <a:r>
              <a:rPr lang="zh-CN" altLang="zh-CN" sz="2400" dirty="0">
                <a:solidFill>
                  <a:srgbClr val="333333"/>
                </a:solidFill>
                <a:latin typeface="Arial" panose="020B0604020202020204" pitchFamily="34" charset="0"/>
                <a:cs typeface="Arial" panose="020B0604020202020204" pitchFamily="34" charset="0"/>
              </a:rPr>
              <a:t>、</a:t>
            </a:r>
            <a:r>
              <a:rPr lang="en-US" altLang="zh-CN" sz="2400" dirty="0">
                <a:solidFill>
                  <a:srgbClr val="333333"/>
                </a:solidFill>
                <a:latin typeface="Arial" panose="020B0604020202020204" pitchFamily="34" charset="0"/>
                <a:cs typeface="Times New Roman" panose="02020603050405020304" pitchFamily="18" charset="0"/>
              </a:rPr>
              <a:t> </a:t>
            </a:r>
            <a:r>
              <a:rPr lang="en-US" altLang="zh-CN" sz="2400" dirty="0">
                <a:solidFill>
                  <a:srgbClr val="136EC2"/>
                </a:solidFill>
                <a:latin typeface="Arial" panose="020B0604020202020204" pitchFamily="34" charset="0"/>
                <a:cs typeface="Times New Roman" panose="02020603050405020304" pitchFamily="18" charset="0"/>
                <a:hlinkClick r:id="rId6"/>
              </a:rPr>
              <a:t>Hadoop</a:t>
            </a:r>
            <a:r>
              <a:rPr lang="zh-CN" altLang="zh-CN" sz="2400" dirty="0">
                <a:solidFill>
                  <a:srgbClr val="333333"/>
                </a:solidFill>
                <a:latin typeface="Arial" panose="020B0604020202020204" pitchFamily="34" charset="0"/>
                <a:cs typeface="Arial" panose="020B0604020202020204" pitchFamily="34" charset="0"/>
              </a:rPr>
              <a:t>。</a:t>
            </a:r>
            <a:endParaRPr lang="zh-CN" altLang="zh-CN" sz="2400" dirty="0">
              <a:latin typeface="等线" panose="02010600030101010101" pitchFamily="2" charset="-122"/>
              <a:ea typeface="等线" panose="02010600030101010101" pitchFamily="2" charset="-122"/>
            </a:endParaRPr>
          </a:p>
        </p:txBody>
      </p:sp>
    </p:spTree>
  </p:cSld>
  <p:clrMapOvr>
    <a:masterClrMapping/>
  </p:clrMapOvr>
  <p:transition>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C6F5A89-7380-457A-F9C5-3258FE8942C0}"/>
              </a:ext>
            </a:extLst>
          </p:cNvPr>
          <p:cNvSpPr txBox="1"/>
          <p:nvPr/>
        </p:nvSpPr>
        <p:spPr>
          <a:xfrm>
            <a:off x="2051720" y="1484784"/>
            <a:ext cx="5400600" cy="4708981"/>
          </a:xfrm>
          <a:prstGeom prst="rect">
            <a:avLst/>
          </a:prstGeom>
          <a:noFill/>
        </p:spPr>
        <p:txBody>
          <a:bodyPr wrap="square" rtlCol="0">
            <a:spAutoFit/>
          </a:bodyPr>
          <a:lstStyle/>
          <a:p>
            <a:r>
              <a:rPr lang="en-US" altLang="zh-CN" sz="1500" dirty="0"/>
              <a:t>Cloud Foundry</a:t>
            </a:r>
            <a:r>
              <a:rPr lang="zh-CN" altLang="en-US" sz="1500" dirty="0"/>
              <a:t>是一个开源的、云原生的应用程序平台，可以帮助开发人员轻松构建、部署和运行应用程序。它支持多种编程语言和框架，包括</a:t>
            </a:r>
            <a:r>
              <a:rPr lang="en-US" altLang="zh-CN" sz="1500" dirty="0"/>
              <a:t>Java</a:t>
            </a:r>
            <a:r>
              <a:rPr lang="zh-CN" altLang="en-US" sz="1500" dirty="0"/>
              <a:t>、</a:t>
            </a:r>
            <a:r>
              <a:rPr lang="en-US" altLang="zh-CN" sz="1500" dirty="0"/>
              <a:t>Node.js</a:t>
            </a:r>
            <a:r>
              <a:rPr lang="zh-CN" altLang="en-US" sz="1500" dirty="0"/>
              <a:t>、</a:t>
            </a:r>
            <a:r>
              <a:rPr lang="en-US" altLang="zh-CN" sz="1500" dirty="0"/>
              <a:t>Go</a:t>
            </a:r>
            <a:r>
              <a:rPr lang="zh-CN" altLang="en-US" sz="1500" dirty="0"/>
              <a:t>、</a:t>
            </a:r>
            <a:r>
              <a:rPr lang="en-US" altLang="zh-CN" sz="1500" dirty="0"/>
              <a:t>PHP</a:t>
            </a:r>
            <a:r>
              <a:rPr lang="zh-CN" altLang="en-US" sz="1500" dirty="0"/>
              <a:t>、</a:t>
            </a:r>
            <a:r>
              <a:rPr lang="en-US" altLang="zh-CN" sz="1500" dirty="0"/>
              <a:t>Ruby</a:t>
            </a:r>
            <a:r>
              <a:rPr lang="zh-CN" altLang="en-US" sz="1500" dirty="0"/>
              <a:t>等，可以在各种云环境中运行，如</a:t>
            </a:r>
            <a:r>
              <a:rPr lang="en-US" altLang="zh-CN" sz="1500" dirty="0"/>
              <a:t>AWS</a:t>
            </a:r>
            <a:r>
              <a:rPr lang="zh-CN" altLang="en-US" sz="1500" dirty="0"/>
              <a:t>、</a:t>
            </a:r>
            <a:r>
              <a:rPr lang="en-US" altLang="zh-CN" sz="1500" dirty="0"/>
              <a:t>Azure</a:t>
            </a:r>
            <a:r>
              <a:rPr lang="zh-CN" altLang="en-US" sz="1500" dirty="0"/>
              <a:t>、</a:t>
            </a:r>
            <a:r>
              <a:rPr lang="en-US" altLang="zh-CN" sz="1500" dirty="0"/>
              <a:t>Google Cloud</a:t>
            </a:r>
            <a:r>
              <a:rPr lang="zh-CN" altLang="en-US" sz="1500" dirty="0"/>
              <a:t>等。</a:t>
            </a:r>
            <a:r>
              <a:rPr lang="en-US" altLang="zh-CN" sz="1500" dirty="0"/>
              <a:t>Cloud Foundry</a:t>
            </a:r>
            <a:r>
              <a:rPr lang="zh-CN" altLang="en-US" sz="1500" dirty="0"/>
              <a:t>提供了简单、快速、弹性的应用程序开发和部署流程，使得企业和开发者可以更加专注于应用程序开发和创新，而不用关注底层的运维和基础设施。</a:t>
            </a:r>
          </a:p>
          <a:p>
            <a:endParaRPr lang="zh-CN" altLang="en-US" sz="1500" dirty="0"/>
          </a:p>
          <a:p>
            <a:r>
              <a:rPr lang="en-US" altLang="zh-CN" sz="1500" dirty="0"/>
              <a:t>Docker</a:t>
            </a:r>
            <a:r>
              <a:rPr lang="zh-CN" altLang="en-US" sz="1500" dirty="0"/>
              <a:t>是一个开源的容器化平台，可以轻松构建、部署和运行应用程序。</a:t>
            </a:r>
            <a:r>
              <a:rPr lang="en-US" altLang="zh-CN" sz="1500" dirty="0"/>
              <a:t>Docker</a:t>
            </a:r>
            <a:r>
              <a:rPr lang="zh-CN" altLang="en-US" sz="1500" dirty="0"/>
              <a:t>将应用程序及其所有依赖关系打包到容器中，使得部署和移植应用程序变得简单、快速和可靠。</a:t>
            </a:r>
            <a:r>
              <a:rPr lang="en-US" altLang="zh-CN" sz="1500" dirty="0"/>
              <a:t>Docker</a:t>
            </a:r>
            <a:r>
              <a:rPr lang="zh-CN" altLang="en-US" sz="1500" dirty="0"/>
              <a:t>还提供了基于镜像的构建、分发和管理机制，使得用户可以轻松地共享和重用应用程序和依赖关系。</a:t>
            </a:r>
          </a:p>
          <a:p>
            <a:endParaRPr lang="zh-CN" altLang="en-US" sz="1500" dirty="0"/>
          </a:p>
          <a:p>
            <a:r>
              <a:rPr lang="en-US" altLang="zh-CN" sz="1500" dirty="0"/>
              <a:t>Hadoop</a:t>
            </a:r>
            <a:r>
              <a:rPr lang="zh-CN" altLang="en-US" sz="1500" dirty="0"/>
              <a:t>是一个用于分布式计算和存储的开源框架，用于处理大型数据集。</a:t>
            </a:r>
            <a:r>
              <a:rPr lang="en-US" altLang="zh-CN" sz="1500" dirty="0"/>
              <a:t>Hadoop</a:t>
            </a:r>
            <a:r>
              <a:rPr lang="zh-CN" altLang="en-US" sz="1500" dirty="0"/>
              <a:t>由两个核心组件组成：分布式文件系统</a:t>
            </a:r>
            <a:r>
              <a:rPr lang="en-US" altLang="zh-CN" sz="1500" dirty="0"/>
              <a:t>HDFS</a:t>
            </a:r>
            <a:r>
              <a:rPr lang="zh-CN" altLang="en-US" sz="1500" dirty="0"/>
              <a:t>和</a:t>
            </a:r>
            <a:r>
              <a:rPr lang="en-US" altLang="zh-CN" sz="1500" dirty="0"/>
              <a:t>MapReduce</a:t>
            </a:r>
            <a:r>
              <a:rPr lang="zh-CN" altLang="en-US" sz="1500" dirty="0"/>
              <a:t>计算框架。它支持在大规模集群上运行复杂的分布式计算任务，如批处理、数据挖掘、机器学习等。</a:t>
            </a:r>
            <a:r>
              <a:rPr lang="en-US" altLang="zh-CN" sz="1500" dirty="0"/>
              <a:t>Hadoop</a:t>
            </a:r>
            <a:r>
              <a:rPr lang="zh-CN" altLang="en-US" sz="1500" dirty="0"/>
              <a:t>还提供了多种工具和组件来管理和处理大数据集，如</a:t>
            </a:r>
            <a:r>
              <a:rPr lang="en-US" altLang="zh-CN" sz="1500" dirty="0"/>
              <a:t>Hive</a:t>
            </a:r>
            <a:r>
              <a:rPr lang="zh-CN" altLang="en-US" sz="1500" dirty="0"/>
              <a:t>、</a:t>
            </a:r>
            <a:r>
              <a:rPr lang="en-US" altLang="zh-CN" sz="1500" dirty="0"/>
              <a:t>Pig</a:t>
            </a:r>
            <a:r>
              <a:rPr lang="zh-CN" altLang="en-US" sz="1500" dirty="0"/>
              <a:t>、</a:t>
            </a:r>
            <a:r>
              <a:rPr lang="en-US" altLang="zh-CN" sz="1500" dirty="0"/>
              <a:t>Mahout</a:t>
            </a:r>
            <a:r>
              <a:rPr lang="zh-CN" altLang="en-US" sz="1500" dirty="0"/>
              <a:t>、</a:t>
            </a:r>
            <a:r>
              <a:rPr lang="en-US" altLang="zh-CN" sz="1500" dirty="0"/>
              <a:t>Spark</a:t>
            </a:r>
            <a:r>
              <a:rPr lang="zh-CN" altLang="en-US" sz="1500" dirty="0"/>
              <a:t>等。</a:t>
            </a:r>
          </a:p>
        </p:txBody>
      </p:sp>
    </p:spTree>
    <p:extLst>
      <p:ext uri="{BB962C8B-B14F-4D97-AF65-F5344CB8AC3E}">
        <p14:creationId xmlns:p14="http://schemas.microsoft.com/office/powerpoint/2010/main" val="1481206308"/>
      </p:ext>
    </p:extLst>
  </p:cSld>
  <p:clrMapOvr>
    <a:masterClrMapping/>
  </p:clrMapOvr>
  <p:transition>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27651" name="Rectangle 23"/>
          <p:cNvSpPr>
            <a:spLocks noChangeArrowheads="1"/>
          </p:cNvSpPr>
          <p:nvPr/>
        </p:nvSpPr>
        <p:spPr bwMode="auto">
          <a:xfrm>
            <a:off x="1044575" y="1411288"/>
            <a:ext cx="7488238" cy="433388"/>
          </a:xfrm>
          <a:prstGeom prst="rect">
            <a:avLst/>
          </a:prstGeom>
          <a:solidFill>
            <a:srgbClr val="EDE7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39750" indent="-539750">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marL="539750" marR="0" lvl="0" indent="-53975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5</a:t>
            </a:r>
            <a:r>
              <a:rPr kumimoji="0" lang="zh-CN"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分布式特征</a:t>
            </a:r>
            <a:r>
              <a:rPr kumimoji="0" lang="zh-CN"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阿里飞天</a:t>
            </a:r>
            <a:r>
              <a:rPr kumimoji="0" lang="en-US" altLang="zh-CN"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OS</a:t>
            </a:r>
            <a:r>
              <a:rPr kumimoji="0" lang="zh-CN" altLang="en-US"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的整体结构</a:t>
            </a:r>
            <a:endParaRPr kumimoji="0" lang="zh-CN" altLang="zh-CN" sz="20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endParaRPr>
          </a:p>
        </p:txBody>
      </p:sp>
      <p:pic>
        <p:nvPicPr>
          <p:cNvPr id="62468" name="图片 4" descr="http://images2015.cnblogs.com/blog/435404/201511/435404-20151122210351296-245776645.jpg"/>
          <p:cNvPicPr>
            <a:picLocks noChangeAspect="1"/>
          </p:cNvPicPr>
          <p:nvPr/>
        </p:nvPicPr>
        <p:blipFill>
          <a:blip r:embed="rId3"/>
          <a:stretch>
            <a:fillRect/>
          </a:stretch>
        </p:blipFill>
        <p:spPr>
          <a:xfrm>
            <a:off x="1691680" y="2742384"/>
            <a:ext cx="6192688" cy="4018146"/>
          </a:xfrm>
          <a:prstGeom prst="rect">
            <a:avLst/>
          </a:prstGeom>
          <a:noFill/>
          <a:ln w="9525">
            <a:noFill/>
          </a:ln>
        </p:spPr>
      </p:pic>
      <p:sp>
        <p:nvSpPr>
          <p:cNvPr id="2" name="矩形 1"/>
          <p:cNvSpPr/>
          <p:nvPr/>
        </p:nvSpPr>
        <p:spPr>
          <a:xfrm>
            <a:off x="1475656" y="1906965"/>
            <a:ext cx="6481762" cy="830997"/>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200" dirty="0"/>
              <a:t>云引擎 </a:t>
            </a:r>
            <a:r>
              <a:rPr lang="en-US" altLang="zh-CN" sz="1200" b="1" dirty="0"/>
              <a:t>ACE</a:t>
            </a:r>
            <a:r>
              <a:rPr lang="zh-CN" altLang="en-US" sz="1200" dirty="0"/>
              <a:t>（</a:t>
            </a:r>
            <a:r>
              <a:rPr lang="en-US" altLang="zh-CN" sz="1200" dirty="0"/>
              <a:t>AliCloud Engine</a:t>
            </a:r>
            <a:r>
              <a:rPr lang="zh-CN" altLang="en-US" sz="1200" dirty="0"/>
              <a:t>）是</a:t>
            </a:r>
            <a:r>
              <a:rPr lang="zh-CN" altLang="en-US" sz="1200" b="1" dirty="0"/>
              <a:t>阿里云</a:t>
            </a:r>
            <a:r>
              <a:rPr lang="zh-CN" altLang="en-US" sz="1200" dirty="0"/>
              <a:t>推出的应用托管平台，支持托管</a:t>
            </a:r>
            <a:r>
              <a:rPr lang="en-US" altLang="zh-CN" sz="1200" dirty="0"/>
              <a:t>Java</a:t>
            </a:r>
            <a:r>
              <a:rPr lang="zh-CN" altLang="en-US" sz="1200" dirty="0"/>
              <a:t>、</a:t>
            </a:r>
            <a:r>
              <a:rPr lang="en-US" altLang="zh-CN" sz="1200" dirty="0"/>
              <a:t>PHP</a:t>
            </a:r>
            <a:r>
              <a:rPr lang="zh-CN" altLang="en-US" sz="1200" dirty="0"/>
              <a:t>、</a:t>
            </a:r>
            <a:r>
              <a:rPr lang="en-US" altLang="zh-CN" sz="1200" dirty="0"/>
              <a:t>Node.js</a:t>
            </a:r>
            <a:r>
              <a:rPr lang="zh-CN" altLang="en-US" sz="1200" dirty="0"/>
              <a:t>、</a:t>
            </a:r>
            <a:r>
              <a:rPr lang="en-US" altLang="zh-CN" sz="1200" dirty="0"/>
              <a:t>Python</a:t>
            </a:r>
            <a:r>
              <a:rPr lang="zh-CN" altLang="en-US" sz="1200" dirty="0"/>
              <a:t>等语言开发的</a:t>
            </a:r>
            <a:r>
              <a:rPr lang="en-US" altLang="zh-CN" sz="1200" dirty="0"/>
              <a:t>Web</a:t>
            </a:r>
            <a:r>
              <a:rPr lang="zh-CN" altLang="en-US" sz="1200" dirty="0"/>
              <a:t>应用和</a:t>
            </a:r>
            <a:r>
              <a:rPr lang="en-US" altLang="zh-CN" sz="1200" dirty="0"/>
              <a:t>API</a:t>
            </a:r>
            <a:r>
              <a:rPr lang="zh-CN" altLang="en-US" sz="1200" dirty="0"/>
              <a:t>服务。只需上传开发完成的应用代码，</a:t>
            </a:r>
            <a:r>
              <a:rPr lang="en-US" altLang="zh-CN" sz="1200" b="1" dirty="0"/>
              <a:t>ACE</a:t>
            </a:r>
            <a:r>
              <a:rPr lang="zh-CN" altLang="en-US" sz="1200" dirty="0"/>
              <a:t>会自动完成资源分配、运行环境初始化、程序启动、负载均衡配置、运行状况监控、日志采集、自动伸缩等一系列连贯的部署工作。</a:t>
            </a:r>
            <a:endParaRPr lang="zh-CN" altLang="en-US" sz="1200" dirty="0">
              <a:solidFill>
                <a:schemeClr val="tx2"/>
              </a:solidFill>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8195"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4</a:t>
            </a:fld>
            <a:endParaRPr lang="zh-CN" altLang="zh-CN" sz="1400" dirty="0"/>
          </a:p>
        </p:txBody>
      </p:sp>
      <p:sp>
        <p:nvSpPr>
          <p:cNvPr id="8196" name="Rectangle 2"/>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2.1  操作系统服务</a:t>
            </a:r>
          </a:p>
        </p:txBody>
      </p:sp>
      <p:sp>
        <p:nvSpPr>
          <p:cNvPr id="5125" name="Rectangle 3"/>
          <p:cNvSpPr>
            <a:spLocks noGrp="1" noChangeArrowheads="1"/>
          </p:cNvSpPr>
          <p:nvPr>
            <p:ph idx="1"/>
          </p:nvPr>
        </p:nvSpPr>
        <p:spPr>
          <a:xfrm>
            <a:off x="1331913" y="1795463"/>
            <a:ext cx="7127875" cy="415448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zh-CN" altLang="zh-CN" sz="2400" b="1" i="0" u="none" strike="noStrike" kern="0" cap="none" spc="0" normalizeH="0" baseline="0" noProof="0" dirty="0">
                <a:ln>
                  <a:noFill/>
                </a:ln>
                <a:solidFill>
                  <a:srgbClr val="CC0000"/>
                </a:solidFill>
                <a:effectLst/>
                <a:uLnTx/>
                <a:uFillTx/>
                <a:latin typeface="+mn-lt"/>
                <a:ea typeface="+mn-ea"/>
                <a:cs typeface="+mn-cs"/>
              </a:rPr>
              <a:t>操作系统</a:t>
            </a:r>
            <a:r>
              <a:rPr kumimoji="0" lang="zh-CN" altLang="zh-CN" sz="2400" b="1" i="0" u="sng" strike="noStrike" kern="0" cap="none" spc="0" normalizeH="0" baseline="0" noProof="0" dirty="0">
                <a:ln>
                  <a:noFill/>
                </a:ln>
                <a:solidFill>
                  <a:srgbClr val="CC0000"/>
                </a:solidFill>
                <a:effectLst>
                  <a:outerShdw blurRad="38100" dist="38100" dir="2700000" algn="tl">
                    <a:srgbClr val="000000">
                      <a:alpha val="43137"/>
                    </a:srgbClr>
                  </a:outerShdw>
                </a:effectLst>
                <a:uLnTx/>
                <a:uFillTx/>
                <a:latin typeface="+mn-lt"/>
                <a:ea typeface="+mn-ea"/>
                <a:cs typeface="+mn-cs"/>
              </a:rPr>
              <a:t>一般</a:t>
            </a:r>
            <a:r>
              <a:rPr kumimoji="0" lang="zh-CN" altLang="zh-CN" sz="2400" b="1" i="0" u="none" strike="noStrike" kern="0" cap="none" spc="0" normalizeH="0" baseline="0" noProof="0" dirty="0">
                <a:ln>
                  <a:noFill/>
                </a:ln>
                <a:solidFill>
                  <a:srgbClr val="CC0000"/>
                </a:solidFill>
                <a:effectLst/>
                <a:uLnTx/>
                <a:uFillTx/>
                <a:latin typeface="+mn-lt"/>
                <a:ea typeface="+mn-ea"/>
                <a:cs typeface="+mn-cs"/>
              </a:rPr>
              <a:t>服务包括：</a:t>
            </a:r>
            <a:r>
              <a:rPr kumimoji="0" lang="zh-CN" altLang="en-US" sz="2400" b="1" i="0" u="none" strike="noStrike" kern="0" cap="none" spc="0" normalizeH="0" baseline="0" noProof="0" dirty="0">
                <a:ln>
                  <a:noFill/>
                </a:ln>
                <a:solidFill>
                  <a:srgbClr val="CC0000"/>
                </a:solidFill>
                <a:effectLst/>
                <a:uLnTx/>
                <a:uFillTx/>
                <a:latin typeface="+mn-lt"/>
                <a:ea typeface="+mn-ea"/>
                <a:cs typeface="+mn-cs"/>
              </a:rPr>
              <a:t>面向普通用户和程序员</a:t>
            </a:r>
            <a:endParaRPr kumimoji="0" lang="zh-CN" altLang="zh-CN" sz="2400" b="1" i="0" u="none" strike="noStrike" kern="0" cap="none" spc="0" normalizeH="0" baseline="0" noProof="0" dirty="0">
              <a:ln>
                <a:noFill/>
              </a:ln>
              <a:solidFill>
                <a:srgbClr val="CC0000"/>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CC0000"/>
              </a:buClr>
              <a:buSzPct val="80000"/>
              <a:buFont typeface="Wingdings" panose="05000000000000000000" pitchFamily="2" charset="2"/>
              <a:buChar char="l"/>
              <a:defRPr/>
            </a:pPr>
            <a:r>
              <a:rPr kumimoji="0" lang="zh-CN" altLang="zh-CN" sz="2000" b="1" i="0" u="none" strike="noStrike" kern="0" cap="none" spc="0" normalizeH="0" baseline="0" noProof="0" dirty="0">
                <a:ln>
                  <a:noFill/>
                </a:ln>
                <a:solidFill>
                  <a:schemeClr val="tx1"/>
                </a:solidFill>
                <a:effectLst/>
                <a:uLnTx/>
                <a:uFillTx/>
                <a:latin typeface="+mn-lt"/>
                <a:ea typeface="+mn-ea"/>
                <a:cs typeface="+mn-cs"/>
              </a:rPr>
              <a:t>用户界面：</a:t>
            </a:r>
            <a:r>
              <a:rPr kumimoji="0" lang="zh-CN" altLang="zh-CN" sz="2000" b="1" i="0" u="sng" strike="noStrike" kern="0" cap="none" spc="0" normalizeH="0" baseline="0" noProof="0" dirty="0">
                <a:ln>
                  <a:noFill/>
                </a:ln>
                <a:solidFill>
                  <a:srgbClr val="000099"/>
                </a:solidFill>
                <a:effectLst/>
                <a:uLnTx/>
                <a:uFillTx/>
                <a:latin typeface="+mn-lt"/>
                <a:ea typeface="+mn-ea"/>
                <a:cs typeface="+mn-cs"/>
              </a:rPr>
              <a:t>CUI、GUI</a:t>
            </a:r>
            <a:r>
              <a:rPr kumimoji="0" lang="en-US" altLang="zh-CN" sz="2000" b="1" i="0" u="sng" strike="noStrike" kern="0" cap="none" spc="0" normalizeH="0" baseline="0" noProof="0" dirty="0">
                <a:ln>
                  <a:noFill/>
                </a:ln>
                <a:solidFill>
                  <a:srgbClr val="000099"/>
                </a:solidFill>
                <a:effectLst/>
                <a:uLnTx/>
                <a:uFillTx/>
                <a:latin typeface="+mn-lt"/>
                <a:ea typeface="+mn-ea"/>
                <a:cs typeface="+mn-cs"/>
              </a:rPr>
              <a:t>  </a:t>
            </a:r>
            <a:r>
              <a:rPr kumimoji="0" lang="zh-CN" altLang="en-US" sz="2000" b="1" i="0" u="sng" strike="noStrike" kern="0" cap="none" spc="0" normalizeH="0" baseline="0" noProof="0" dirty="0">
                <a:ln>
                  <a:noFill/>
                </a:ln>
                <a:solidFill>
                  <a:srgbClr val="FF0000"/>
                </a:solidFill>
                <a:effectLst/>
                <a:uLnTx/>
                <a:uFillTx/>
                <a:latin typeface="+mn-lt"/>
                <a:ea typeface="+mn-ea"/>
                <a:cs typeface="+mn-cs"/>
              </a:rPr>
              <a:t>（最贴近用户的服务）</a:t>
            </a:r>
            <a:endParaRPr kumimoji="0" lang="zh-CN" altLang="zh-CN" sz="2000" b="1" i="0" u="sng" strike="noStrike" kern="0" cap="none" spc="0" normalizeH="0" baseline="0" noProof="0" dirty="0">
              <a:ln>
                <a:noFill/>
              </a:ln>
              <a:solidFill>
                <a:srgbClr val="000099"/>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CC0000"/>
              </a:buClr>
              <a:buSzPct val="80000"/>
              <a:buFont typeface="Wingdings" panose="05000000000000000000" pitchFamily="2" charset="2"/>
              <a:buChar char="l"/>
              <a:defRPr/>
            </a:pPr>
            <a:r>
              <a:rPr kumimoji="0" lang="zh-CN" altLang="zh-CN" sz="2000" b="1" i="0" u="none" strike="noStrike" kern="0" cap="none" spc="0" normalizeH="0" baseline="0" noProof="0" dirty="0">
                <a:ln>
                  <a:noFill/>
                </a:ln>
                <a:solidFill>
                  <a:schemeClr val="tx1"/>
                </a:solidFill>
                <a:effectLst/>
                <a:uLnTx/>
                <a:uFillTx/>
                <a:latin typeface="+mn-lt"/>
                <a:ea typeface="+mn-ea"/>
                <a:cs typeface="+mn-cs"/>
              </a:rPr>
              <a:t>程序执行：</a:t>
            </a:r>
            <a:r>
              <a:rPr kumimoji="0" lang="zh-CN" altLang="zh-CN" sz="2000" b="1" i="0" u="sng" strike="noStrike" kern="0" cap="none" spc="0" normalizeH="0" baseline="0" noProof="0" dirty="0">
                <a:ln>
                  <a:noFill/>
                </a:ln>
                <a:solidFill>
                  <a:srgbClr val="000099"/>
                </a:solidFill>
                <a:effectLst/>
                <a:uLnTx/>
                <a:uFillTx/>
                <a:latin typeface="+mn-lt"/>
                <a:ea typeface="+mn-ea"/>
                <a:cs typeface="+mn-cs"/>
              </a:rPr>
              <a:t>装入程序、运行程序</a:t>
            </a:r>
          </a:p>
          <a:p>
            <a:pPr marL="342900" marR="0" lvl="0" indent="-342900" algn="l" defTabSz="914400" rtl="0" eaLnBrk="1" fontAlgn="base" latinLnBrk="0" hangingPunct="1">
              <a:lnSpc>
                <a:spcPct val="90000"/>
              </a:lnSpc>
              <a:spcBef>
                <a:spcPct val="20000"/>
              </a:spcBef>
              <a:spcAft>
                <a:spcPct val="0"/>
              </a:spcAft>
              <a:buClr>
                <a:srgbClr val="CC0000"/>
              </a:buClr>
              <a:buSzPct val="80000"/>
              <a:buFont typeface="Wingdings" panose="05000000000000000000" pitchFamily="2" charset="2"/>
              <a:buChar char="l"/>
              <a:defRPr/>
            </a:pPr>
            <a:r>
              <a:rPr kumimoji="0" lang="zh-CN" altLang="zh-CN" sz="2000" b="1" i="0" u="none" strike="noStrike" kern="0" cap="none" spc="0" normalizeH="0" baseline="0" noProof="0" dirty="0">
                <a:ln>
                  <a:noFill/>
                </a:ln>
                <a:solidFill>
                  <a:schemeClr val="tx1"/>
                </a:solidFill>
                <a:effectLst/>
                <a:uLnTx/>
                <a:uFillTx/>
                <a:latin typeface="+mn-lt"/>
                <a:ea typeface="+mn-ea"/>
                <a:cs typeface="+mn-cs"/>
              </a:rPr>
              <a:t>I/O 操 作：</a:t>
            </a:r>
            <a:r>
              <a:rPr kumimoji="0" lang="zh-CN" altLang="zh-CN" sz="2000" b="1" i="0" u="sng" strike="noStrike" kern="0" cap="none" spc="0" normalizeH="0" baseline="0" noProof="0" dirty="0">
                <a:ln>
                  <a:noFill/>
                </a:ln>
                <a:solidFill>
                  <a:srgbClr val="000099"/>
                </a:solidFill>
                <a:effectLst/>
                <a:uLnTx/>
                <a:uFillTx/>
                <a:latin typeface="+mn-lt"/>
                <a:ea typeface="+mn-ea"/>
                <a:cs typeface="+mn-cs"/>
              </a:rPr>
              <a:t>底层的I/O操作（启动、读写、关闭等）</a:t>
            </a:r>
          </a:p>
          <a:p>
            <a:pPr marL="342900" marR="0" lvl="0" indent="-342900" algn="l" defTabSz="914400" rtl="0" eaLnBrk="1" fontAlgn="base" latinLnBrk="0" hangingPunct="1">
              <a:lnSpc>
                <a:spcPct val="90000"/>
              </a:lnSpc>
              <a:spcBef>
                <a:spcPct val="20000"/>
              </a:spcBef>
              <a:spcAft>
                <a:spcPct val="0"/>
              </a:spcAft>
              <a:buClr>
                <a:srgbClr val="CC0000"/>
              </a:buClr>
              <a:buSzPct val="80000"/>
              <a:buFont typeface="Wingdings" panose="05000000000000000000" pitchFamily="2" charset="2"/>
              <a:buChar char="l"/>
              <a:defRPr/>
            </a:pPr>
            <a:r>
              <a:rPr kumimoji="0" lang="zh-CN" altLang="zh-CN" sz="2000" b="1" i="0" u="none" strike="noStrike" kern="0" cap="none" spc="0" normalizeH="0" baseline="0" noProof="0" dirty="0">
                <a:ln>
                  <a:noFill/>
                </a:ln>
                <a:solidFill>
                  <a:schemeClr val="tx1"/>
                </a:solidFill>
                <a:effectLst/>
                <a:uLnTx/>
                <a:uFillTx/>
                <a:latin typeface="+mn-lt"/>
                <a:ea typeface="+mn-ea"/>
                <a:cs typeface="+mn-cs"/>
              </a:rPr>
              <a:t>文件系统操作：</a:t>
            </a:r>
            <a:r>
              <a:rPr kumimoji="0" lang="zh-CN" altLang="zh-CN" sz="2000" b="1" i="0" u="sng" strike="noStrike" kern="0" cap="none" spc="0" normalizeH="0" baseline="0" noProof="0" dirty="0">
                <a:ln>
                  <a:noFill/>
                </a:ln>
                <a:solidFill>
                  <a:srgbClr val="000099"/>
                </a:solidFill>
                <a:effectLst/>
                <a:uLnTx/>
                <a:uFillTx/>
                <a:latin typeface="+mn-lt"/>
                <a:ea typeface="+mn-ea"/>
                <a:cs typeface="+mn-cs"/>
              </a:rPr>
              <a:t>创建/复制/移动/删除/检索文件/目录、</a:t>
            </a:r>
            <a:br>
              <a:rPr kumimoji="0" lang="zh-CN" altLang="zh-CN" sz="2000" b="1" i="0" u="none" strike="noStrike" kern="0" cap="none" spc="0" normalizeH="0" baseline="0" noProof="0" dirty="0">
                <a:ln>
                  <a:noFill/>
                </a:ln>
                <a:solidFill>
                  <a:srgbClr val="000099"/>
                </a:solidFill>
                <a:effectLst/>
                <a:uLnTx/>
                <a:uFillTx/>
                <a:latin typeface="+mn-lt"/>
                <a:ea typeface="+mn-ea"/>
                <a:cs typeface="+mn-cs"/>
              </a:rPr>
            </a:br>
            <a:r>
              <a:rPr kumimoji="0" lang="zh-CN" altLang="zh-CN" sz="2000" b="1" i="0" u="none" strike="noStrike" kern="0" cap="none" spc="0" normalizeH="0" baseline="0" noProof="0" dirty="0">
                <a:ln>
                  <a:noFill/>
                </a:ln>
                <a:solidFill>
                  <a:srgbClr val="000099"/>
                </a:solidFill>
                <a:effectLst/>
                <a:uLnTx/>
                <a:uFillTx/>
                <a:latin typeface="+mn-lt"/>
                <a:ea typeface="+mn-ea"/>
                <a:cs typeface="+mn-cs"/>
              </a:rPr>
              <a:t>                    </a:t>
            </a:r>
            <a:r>
              <a:rPr kumimoji="0" lang="zh-CN" altLang="zh-CN" sz="2000" b="1" i="0" u="sng" strike="noStrike" kern="0" cap="none" spc="0" normalizeH="0" baseline="0" noProof="0" dirty="0">
                <a:ln>
                  <a:noFill/>
                </a:ln>
                <a:solidFill>
                  <a:srgbClr val="000099"/>
                </a:solidFill>
                <a:effectLst/>
                <a:uLnTx/>
                <a:uFillTx/>
                <a:latin typeface="+mn-lt"/>
                <a:ea typeface="+mn-ea"/>
                <a:cs typeface="+mn-cs"/>
              </a:rPr>
              <a:t>列举文件信息等</a:t>
            </a:r>
          </a:p>
          <a:p>
            <a:pPr marL="342900" marR="0" lvl="0" indent="-342900" algn="l" defTabSz="914400" rtl="0" eaLnBrk="1" fontAlgn="base" latinLnBrk="0" hangingPunct="1">
              <a:lnSpc>
                <a:spcPct val="90000"/>
              </a:lnSpc>
              <a:spcBef>
                <a:spcPct val="20000"/>
              </a:spcBef>
              <a:spcAft>
                <a:spcPct val="0"/>
              </a:spcAft>
              <a:buClr>
                <a:srgbClr val="CC0000"/>
              </a:buClr>
              <a:buSzPct val="80000"/>
              <a:buFont typeface="Wingdings" panose="05000000000000000000" pitchFamily="2" charset="2"/>
              <a:buChar char="l"/>
              <a:defRPr/>
            </a:pPr>
            <a:r>
              <a:rPr kumimoji="0" lang="zh-CN" altLang="zh-CN" sz="2000" b="1" i="0" u="none" strike="noStrike" kern="0" cap="none" spc="0" normalizeH="0" baseline="0" noProof="0" dirty="0">
                <a:ln>
                  <a:noFill/>
                </a:ln>
                <a:solidFill>
                  <a:schemeClr val="tx1"/>
                </a:solidFill>
                <a:effectLst/>
                <a:uLnTx/>
                <a:uFillTx/>
                <a:latin typeface="+mn-lt"/>
                <a:ea typeface="+mn-ea"/>
                <a:cs typeface="+mn-cs"/>
              </a:rPr>
              <a:t>通        信：</a:t>
            </a:r>
            <a:r>
              <a:rPr kumimoji="0" lang="zh-CN" altLang="zh-CN" sz="2000" b="1" i="0" u="sng" strike="noStrike" kern="0" cap="none" spc="0" normalizeH="0" baseline="0" noProof="0" dirty="0">
                <a:ln>
                  <a:noFill/>
                </a:ln>
                <a:solidFill>
                  <a:srgbClr val="000099"/>
                </a:solidFill>
                <a:effectLst/>
                <a:highlight>
                  <a:srgbClr val="FFFF00"/>
                </a:highlight>
                <a:uLnTx/>
                <a:uFillTx/>
                <a:latin typeface="+mn-lt"/>
                <a:ea typeface="+mn-ea"/>
                <a:cs typeface="+mn-cs"/>
              </a:rPr>
              <a:t>IPC（进程间通信）、RPC（远程过程调用）等</a:t>
            </a:r>
          </a:p>
          <a:p>
            <a:pPr marL="342900" marR="0" lvl="0" indent="-342900" algn="l" defTabSz="914400" rtl="0" eaLnBrk="1" fontAlgn="base" latinLnBrk="0" hangingPunct="1">
              <a:lnSpc>
                <a:spcPct val="90000"/>
              </a:lnSpc>
              <a:spcBef>
                <a:spcPct val="20000"/>
              </a:spcBef>
              <a:spcAft>
                <a:spcPct val="0"/>
              </a:spcAft>
              <a:buClr>
                <a:srgbClr val="CC0000"/>
              </a:buClr>
              <a:buSzPct val="80000"/>
              <a:buFont typeface="Wingdings" panose="05000000000000000000" pitchFamily="2" charset="2"/>
              <a:buChar char="l"/>
              <a:defRPr/>
            </a:pPr>
            <a:r>
              <a:rPr kumimoji="0" lang="zh-CN" altLang="zh-CN" sz="2000" b="1" i="0" u="none" strike="noStrike" kern="0" cap="none" spc="0" normalizeH="0" baseline="0" noProof="0" dirty="0">
                <a:ln>
                  <a:noFill/>
                </a:ln>
                <a:solidFill>
                  <a:schemeClr val="tx1"/>
                </a:solidFill>
                <a:effectLst/>
                <a:uLnTx/>
                <a:uFillTx/>
                <a:latin typeface="+mn-lt"/>
                <a:ea typeface="+mn-ea"/>
                <a:cs typeface="+mn-cs"/>
              </a:rPr>
              <a:t>错误检测：</a:t>
            </a:r>
            <a:r>
              <a:rPr kumimoji="0" lang="zh-CN" altLang="zh-CN" sz="2000" b="1" i="0" u="sng" strike="noStrike" kern="0" cap="none" spc="0" normalizeH="0" baseline="0" noProof="0" dirty="0">
                <a:ln>
                  <a:noFill/>
                </a:ln>
                <a:solidFill>
                  <a:srgbClr val="000099"/>
                </a:solidFill>
                <a:effectLst/>
                <a:uLnTx/>
                <a:uFillTx/>
                <a:latin typeface="+mn-lt"/>
                <a:ea typeface="+mn-ea"/>
                <a:cs typeface="+mn-cs"/>
              </a:rPr>
              <a:t>硬件错误、算术溢出、非法地址访问等</a:t>
            </a:r>
          </a:p>
          <a:p>
            <a:pPr marL="342900" marR="0" lvl="0" indent="-342900" algn="l" defTabSz="914400" rtl="0" eaLnBrk="1" fontAlgn="base" latinLnBrk="0" hangingPunct="1">
              <a:lnSpc>
                <a:spcPct val="90000"/>
              </a:lnSpc>
              <a:spcBef>
                <a:spcPct val="20000"/>
              </a:spcBef>
              <a:spcAft>
                <a:spcPct val="0"/>
              </a:spcAft>
              <a:buClr>
                <a:srgbClr val="CC0000"/>
              </a:buClr>
              <a:buSzPct val="80000"/>
              <a:buFont typeface="Wingdings" panose="05000000000000000000" pitchFamily="2" charset="2"/>
              <a:buChar char="l"/>
              <a:defRPr/>
            </a:pPr>
            <a:r>
              <a:rPr kumimoji="0" lang="zh-CN" altLang="zh-CN" sz="2000" b="1" i="0" u="none" strike="noStrike" kern="0" cap="none" spc="0" normalizeH="0" baseline="0" noProof="0" dirty="0">
                <a:ln>
                  <a:noFill/>
                </a:ln>
                <a:solidFill>
                  <a:schemeClr val="tx1"/>
                </a:solidFill>
                <a:effectLst/>
                <a:uLnTx/>
                <a:uFillTx/>
                <a:latin typeface="+mn-lt"/>
                <a:ea typeface="+mn-ea"/>
                <a:cs typeface="+mn-cs"/>
              </a:rPr>
              <a:t>资源分配：</a:t>
            </a:r>
            <a:r>
              <a:rPr kumimoji="0" lang="zh-CN" altLang="zh-CN" sz="2000" b="1" i="0" u="sng" strike="noStrike" kern="0" cap="none" spc="0" normalizeH="0" baseline="0" noProof="0" dirty="0">
                <a:ln>
                  <a:noFill/>
                </a:ln>
                <a:solidFill>
                  <a:srgbClr val="000099"/>
                </a:solidFill>
                <a:effectLst/>
                <a:uLnTx/>
                <a:uFillTx/>
                <a:latin typeface="+mn-lt"/>
                <a:ea typeface="+mn-ea"/>
                <a:cs typeface="+mn-cs"/>
              </a:rPr>
              <a:t>CPU、存储器、外部设备等</a:t>
            </a:r>
          </a:p>
          <a:p>
            <a:pPr marL="342900" marR="0" lvl="0" indent="-342900" algn="l" defTabSz="914400" rtl="0" eaLnBrk="1" fontAlgn="base" latinLnBrk="0" hangingPunct="1">
              <a:lnSpc>
                <a:spcPct val="90000"/>
              </a:lnSpc>
              <a:spcBef>
                <a:spcPct val="20000"/>
              </a:spcBef>
              <a:spcAft>
                <a:spcPct val="0"/>
              </a:spcAft>
              <a:buClr>
                <a:srgbClr val="CC0000"/>
              </a:buClr>
              <a:buSzPct val="80000"/>
              <a:buFont typeface="Wingdings" panose="05000000000000000000" pitchFamily="2" charset="2"/>
              <a:buChar char="l"/>
              <a:defRPr/>
            </a:pPr>
            <a:r>
              <a:rPr kumimoji="0" lang="zh-CN" altLang="zh-CN" sz="2000" b="1" i="0" u="none" strike="noStrike" kern="0" cap="none" spc="0" normalizeH="0" baseline="0" noProof="0" dirty="0">
                <a:ln>
                  <a:noFill/>
                </a:ln>
                <a:solidFill>
                  <a:schemeClr val="tx1"/>
                </a:solidFill>
                <a:effectLst/>
                <a:uLnTx/>
                <a:uFillTx/>
                <a:latin typeface="+mn-lt"/>
                <a:ea typeface="+mn-ea"/>
                <a:cs typeface="+mn-cs"/>
              </a:rPr>
              <a:t>统        计：</a:t>
            </a:r>
            <a:r>
              <a:rPr kumimoji="0" lang="zh-CN" altLang="zh-CN" sz="2000" b="1" i="0" u="sng" strike="noStrike" kern="0" cap="none" spc="0" normalizeH="0" baseline="0" noProof="0" dirty="0">
                <a:ln>
                  <a:noFill/>
                </a:ln>
                <a:solidFill>
                  <a:srgbClr val="000099"/>
                </a:solidFill>
                <a:effectLst/>
                <a:uLnTx/>
                <a:uFillTx/>
                <a:latin typeface="+mn-lt"/>
                <a:ea typeface="+mn-ea"/>
                <a:cs typeface="+mn-cs"/>
              </a:rPr>
              <a:t>用户用时记帐、资源利用率等</a:t>
            </a:r>
          </a:p>
          <a:p>
            <a:pPr marL="342900" marR="0" lvl="0" indent="-342900" algn="l" defTabSz="914400" rtl="0" eaLnBrk="1" fontAlgn="base" latinLnBrk="0" hangingPunct="1">
              <a:lnSpc>
                <a:spcPct val="90000"/>
              </a:lnSpc>
              <a:spcBef>
                <a:spcPct val="20000"/>
              </a:spcBef>
              <a:spcAft>
                <a:spcPct val="0"/>
              </a:spcAft>
              <a:buClr>
                <a:srgbClr val="CC0000"/>
              </a:buClr>
              <a:buSzPct val="80000"/>
              <a:buFont typeface="Wingdings" panose="05000000000000000000" pitchFamily="2" charset="2"/>
              <a:buChar char="l"/>
              <a:defRPr/>
            </a:pPr>
            <a:r>
              <a:rPr kumimoji="0" lang="zh-CN" altLang="zh-CN" sz="2000" b="1" i="0" u="none" strike="noStrike" kern="0" cap="none" spc="0" normalizeH="0" baseline="0" noProof="0" dirty="0">
                <a:ln>
                  <a:noFill/>
                </a:ln>
                <a:solidFill>
                  <a:schemeClr val="tx1"/>
                </a:solidFill>
                <a:effectLst/>
                <a:uLnTx/>
                <a:uFillTx/>
                <a:latin typeface="+mn-lt"/>
                <a:ea typeface="+mn-ea"/>
                <a:cs typeface="+mn-cs"/>
              </a:rPr>
              <a:t>保护与安全：</a:t>
            </a:r>
            <a:r>
              <a:rPr kumimoji="0" lang="zh-CN" altLang="zh-CN" sz="2000" b="1" i="0" u="sng" strike="noStrike" kern="0" cap="none" spc="0" normalizeH="0" baseline="0" noProof="0" dirty="0">
                <a:ln>
                  <a:noFill/>
                </a:ln>
                <a:solidFill>
                  <a:srgbClr val="000099"/>
                </a:solidFill>
                <a:effectLst/>
                <a:uLnTx/>
                <a:uFillTx/>
                <a:latin typeface="+mn-lt"/>
                <a:ea typeface="+mn-ea"/>
                <a:cs typeface="+mn-cs"/>
              </a:rPr>
              <a:t>登录验证、进程访问、非法访问控制等</a:t>
            </a:r>
          </a:p>
        </p:txBody>
      </p:sp>
      <p:sp>
        <p:nvSpPr>
          <p:cNvPr id="2" name="矩形 1"/>
          <p:cNvSpPr/>
          <p:nvPr/>
        </p:nvSpPr>
        <p:spPr>
          <a:xfrm>
            <a:off x="1644650" y="5737225"/>
            <a:ext cx="6502400" cy="425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90000"/>
              </a:lnSpc>
              <a:spcBef>
                <a:spcPct val="0"/>
              </a:spcBef>
              <a:buNone/>
            </a:pPr>
            <a:r>
              <a:rPr lang="zh-CN" altLang="en-US" sz="2400" b="1" dirty="0">
                <a:solidFill>
                  <a:srgbClr val="CC0000"/>
                </a:solidFill>
              </a:rPr>
              <a:t>操作系统的目标需求决定了其服务类型和集合</a:t>
            </a:r>
            <a:endParaRPr lang="zh-CN" altLang="zh-CN" sz="2400" b="1" dirty="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5">
                                            <p:txEl>
                                              <p:charRg st="22" end="35"/>
                                            </p:txEl>
                                          </p:spTgt>
                                        </p:tgtEl>
                                        <p:attrNameLst>
                                          <p:attrName>style.visibility</p:attrName>
                                        </p:attrNameLst>
                                      </p:cBhvr>
                                      <p:to>
                                        <p:strVal val="visible"/>
                                      </p:to>
                                    </p:set>
                                    <p:anim calcmode="lin" valueType="num">
                                      <p:cBhvr additive="base">
                                        <p:cTn id="7" dur="500" fill="hold"/>
                                        <p:tgtEl>
                                          <p:spTgt spid="5125">
                                            <p:txEl>
                                              <p:charRg st="22" end="3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5">
                                            <p:txEl>
                                              <p:charRg st="22" end="3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5">
                                            <p:txEl>
                                              <p:charRg st="35" end="50"/>
                                            </p:txEl>
                                          </p:spTgt>
                                        </p:tgtEl>
                                        <p:attrNameLst>
                                          <p:attrName>style.visibility</p:attrName>
                                        </p:attrNameLst>
                                      </p:cBhvr>
                                      <p:to>
                                        <p:strVal val="visible"/>
                                      </p:to>
                                    </p:set>
                                    <p:anim calcmode="lin" valueType="num">
                                      <p:cBhvr additive="base">
                                        <p:cTn id="13" dur="500" fill="hold"/>
                                        <p:tgtEl>
                                          <p:spTgt spid="5125">
                                            <p:txEl>
                                              <p:charRg st="35" end="5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5">
                                            <p:txEl>
                                              <p:charRg st="35" end="5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5">
                                            <p:txEl>
                                              <p:charRg st="50" end="78"/>
                                            </p:txEl>
                                          </p:spTgt>
                                        </p:tgtEl>
                                        <p:attrNameLst>
                                          <p:attrName>style.visibility</p:attrName>
                                        </p:attrNameLst>
                                      </p:cBhvr>
                                      <p:to>
                                        <p:strVal val="visible"/>
                                      </p:to>
                                    </p:set>
                                    <p:anim calcmode="lin" valueType="num">
                                      <p:cBhvr additive="base">
                                        <p:cTn id="19" dur="500" fill="hold"/>
                                        <p:tgtEl>
                                          <p:spTgt spid="5125">
                                            <p:txEl>
                                              <p:charRg st="50" end="7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5">
                                            <p:txEl>
                                              <p:charRg st="50" end="7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5">
                                            <p:txEl>
                                              <p:charRg st="78" end="134"/>
                                            </p:txEl>
                                          </p:spTgt>
                                        </p:tgtEl>
                                        <p:attrNameLst>
                                          <p:attrName>style.visibility</p:attrName>
                                        </p:attrNameLst>
                                      </p:cBhvr>
                                      <p:to>
                                        <p:strVal val="visible"/>
                                      </p:to>
                                    </p:set>
                                    <p:anim calcmode="lin" valueType="num">
                                      <p:cBhvr additive="base">
                                        <p:cTn id="25" dur="500" fill="hold"/>
                                        <p:tgtEl>
                                          <p:spTgt spid="5125">
                                            <p:txEl>
                                              <p:charRg st="78" end="13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5">
                                            <p:txEl>
                                              <p:charRg st="78" end="13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5">
                                            <p:txEl>
                                              <p:charRg st="134" end="169"/>
                                            </p:txEl>
                                          </p:spTgt>
                                        </p:tgtEl>
                                        <p:attrNameLst>
                                          <p:attrName>style.visibility</p:attrName>
                                        </p:attrNameLst>
                                      </p:cBhvr>
                                      <p:to>
                                        <p:strVal val="visible"/>
                                      </p:to>
                                    </p:set>
                                    <p:anim calcmode="lin" valueType="num">
                                      <p:cBhvr additive="base">
                                        <p:cTn id="31" dur="500" fill="hold"/>
                                        <p:tgtEl>
                                          <p:spTgt spid="5125">
                                            <p:txEl>
                                              <p:charRg st="134" end="16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5">
                                            <p:txEl>
                                              <p:charRg st="134" end="16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5">
                                            <p:txEl>
                                              <p:charRg st="169" end="192"/>
                                            </p:txEl>
                                          </p:spTgt>
                                        </p:tgtEl>
                                        <p:attrNameLst>
                                          <p:attrName>style.visibility</p:attrName>
                                        </p:attrNameLst>
                                      </p:cBhvr>
                                      <p:to>
                                        <p:strVal val="visible"/>
                                      </p:to>
                                    </p:set>
                                    <p:anim calcmode="lin" valueType="num">
                                      <p:cBhvr additive="base">
                                        <p:cTn id="37" dur="500" fill="hold"/>
                                        <p:tgtEl>
                                          <p:spTgt spid="5125">
                                            <p:txEl>
                                              <p:charRg st="169" end="19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5">
                                            <p:txEl>
                                              <p:charRg st="169" end="19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25">
                                            <p:txEl>
                                              <p:charRg st="192" end="211"/>
                                            </p:txEl>
                                          </p:spTgt>
                                        </p:tgtEl>
                                        <p:attrNameLst>
                                          <p:attrName>style.visibility</p:attrName>
                                        </p:attrNameLst>
                                      </p:cBhvr>
                                      <p:to>
                                        <p:strVal val="visible"/>
                                      </p:to>
                                    </p:set>
                                    <p:anim calcmode="lin" valueType="num">
                                      <p:cBhvr additive="base">
                                        <p:cTn id="43" dur="500" fill="hold"/>
                                        <p:tgtEl>
                                          <p:spTgt spid="5125">
                                            <p:txEl>
                                              <p:charRg st="192" end="2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5">
                                            <p:txEl>
                                              <p:charRg st="192" end="2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125">
                                            <p:txEl>
                                              <p:charRg st="211" end="236"/>
                                            </p:txEl>
                                          </p:spTgt>
                                        </p:tgtEl>
                                        <p:attrNameLst>
                                          <p:attrName>style.visibility</p:attrName>
                                        </p:attrNameLst>
                                      </p:cBhvr>
                                      <p:to>
                                        <p:strVal val="visible"/>
                                      </p:to>
                                    </p:set>
                                    <p:anim calcmode="lin" valueType="num">
                                      <p:cBhvr additive="base">
                                        <p:cTn id="49" dur="500" fill="hold"/>
                                        <p:tgtEl>
                                          <p:spTgt spid="5125">
                                            <p:txEl>
                                              <p:charRg st="211" end="23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125">
                                            <p:txEl>
                                              <p:charRg st="211" end="23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125">
                                            <p:txEl>
                                              <p:charRg st="236" end="260"/>
                                            </p:txEl>
                                          </p:spTgt>
                                        </p:tgtEl>
                                        <p:attrNameLst>
                                          <p:attrName>style.visibility</p:attrName>
                                        </p:attrNameLst>
                                      </p:cBhvr>
                                      <p:to>
                                        <p:strVal val="visible"/>
                                      </p:to>
                                    </p:set>
                                    <p:anim calcmode="lin" valueType="num">
                                      <p:cBhvr additive="base">
                                        <p:cTn id="55" dur="500" fill="hold"/>
                                        <p:tgtEl>
                                          <p:spTgt spid="5125">
                                            <p:txEl>
                                              <p:charRg st="236" end="26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125">
                                            <p:txEl>
                                              <p:charRg st="236" end="26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ppt_x"/>
                                          </p:val>
                                        </p:tav>
                                        <p:tav tm="100000">
                                          <p:val>
                                            <p:strVal val="#ppt_x"/>
                                          </p:val>
                                        </p:tav>
                                      </p:tavLst>
                                    </p:anim>
                                    <p:anim calcmode="lin" valueType="num">
                                      <p:cBhvr additive="base">
                                        <p:cTn id="6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27651" name="Rectangle 23"/>
          <p:cNvSpPr>
            <a:spLocks noChangeArrowheads="1"/>
          </p:cNvSpPr>
          <p:nvPr/>
        </p:nvSpPr>
        <p:spPr bwMode="auto">
          <a:xfrm>
            <a:off x="1044575" y="1411288"/>
            <a:ext cx="7488238" cy="433388"/>
          </a:xfrm>
          <a:prstGeom prst="rect">
            <a:avLst/>
          </a:prstGeom>
          <a:solidFill>
            <a:srgbClr val="EDE7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39750" indent="-539750">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marL="539750" marR="0" lvl="0" indent="-53975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5</a:t>
            </a:r>
            <a:r>
              <a:rPr kumimoji="0" lang="zh-CN"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分布式特征</a:t>
            </a:r>
            <a:r>
              <a:rPr kumimoji="0" lang="zh-CN"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阿里飞天</a:t>
            </a:r>
            <a:r>
              <a:rPr kumimoji="0" lang="en-US" altLang="zh-CN"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OS</a:t>
            </a:r>
            <a:r>
              <a:rPr kumimoji="0" lang="zh-CN" altLang="en-US"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的整体结构</a:t>
            </a:r>
            <a:endParaRPr kumimoji="0" lang="zh-CN" altLang="zh-CN" sz="20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endParaRPr>
          </a:p>
        </p:txBody>
      </p:sp>
      <p:pic>
        <p:nvPicPr>
          <p:cNvPr id="64516" name="图片 1"/>
          <p:cNvPicPr>
            <a:picLocks noChangeAspect="1"/>
          </p:cNvPicPr>
          <p:nvPr/>
        </p:nvPicPr>
        <p:blipFill>
          <a:blip r:embed="rId3"/>
          <a:stretch>
            <a:fillRect/>
          </a:stretch>
        </p:blipFill>
        <p:spPr>
          <a:xfrm>
            <a:off x="1258888" y="1868488"/>
            <a:ext cx="7038975" cy="4479925"/>
          </a:xfrm>
          <a:prstGeom prst="rect">
            <a:avLst/>
          </a:prstGeom>
          <a:noFill/>
          <a:ln w="9525">
            <a:noFill/>
          </a:ln>
        </p:spPr>
      </p:pic>
      <p:sp>
        <p:nvSpPr>
          <p:cNvPr id="5" name="矩形 4"/>
          <p:cNvSpPr/>
          <p:nvPr/>
        </p:nvSpPr>
        <p:spPr bwMode="auto">
          <a:xfrm>
            <a:off x="1835150" y="2492375"/>
            <a:ext cx="5905500" cy="1152525"/>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400" b="0" i="0" u="none" strike="noStrike" kern="1200" cap="none" spc="0" normalizeH="0" baseline="0" noProof="0">
              <a:ln w="0"/>
              <a:solidFill>
                <a:schemeClr val="accent1"/>
              </a:solidFill>
              <a:effectLst>
                <a:outerShdw blurRad="38100" dist="25400" dir="5400000" algn="ctr" rotWithShape="0">
                  <a:srgbClr val="6E747A">
                    <a:alpha val="43000"/>
                  </a:srgbClr>
                </a:outerShdw>
              </a:effectLst>
              <a:uLnTx/>
              <a:uFillTx/>
              <a:latin typeface="+mn-lt"/>
              <a:ea typeface="+mn-ea"/>
              <a:cs typeface="+mn-cs"/>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27651" name="Rectangle 23"/>
          <p:cNvSpPr>
            <a:spLocks noChangeArrowheads="1"/>
          </p:cNvSpPr>
          <p:nvPr/>
        </p:nvSpPr>
        <p:spPr bwMode="auto">
          <a:xfrm>
            <a:off x="1044575" y="1411288"/>
            <a:ext cx="7488238" cy="433388"/>
          </a:xfrm>
          <a:prstGeom prst="rect">
            <a:avLst/>
          </a:prstGeom>
          <a:solidFill>
            <a:srgbClr val="EDE7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39750" indent="-539750">
              <a:defRPr sz="4400">
                <a:solidFill>
                  <a:schemeClr val="tx2"/>
                </a:solidFill>
                <a:latin typeface="Times New Roman" panose="02020603050405020304" pitchFamily="18" charset="0"/>
                <a:ea typeface="宋体" panose="02010600030101010101" pitchFamily="2" charset="-122"/>
              </a:defRPr>
            </a:lvl1pPr>
            <a:lvl2pPr marL="742950" indent="-285750">
              <a:defRPr sz="4400">
                <a:solidFill>
                  <a:schemeClr val="tx2"/>
                </a:solidFill>
                <a:latin typeface="Times New Roman" panose="02020603050405020304" pitchFamily="18" charset="0"/>
                <a:ea typeface="宋体" panose="02010600030101010101" pitchFamily="2" charset="-122"/>
              </a:defRPr>
            </a:lvl2pPr>
            <a:lvl3pPr marL="1143000" indent="-228600">
              <a:defRPr sz="4400">
                <a:solidFill>
                  <a:schemeClr val="tx2"/>
                </a:solidFill>
                <a:latin typeface="Times New Roman" panose="02020603050405020304" pitchFamily="18" charset="0"/>
                <a:ea typeface="宋体" panose="02010600030101010101" pitchFamily="2" charset="-122"/>
              </a:defRPr>
            </a:lvl3pPr>
            <a:lvl4pPr marL="1600200" indent="-228600">
              <a:defRPr sz="4400">
                <a:solidFill>
                  <a:schemeClr val="tx2"/>
                </a:solidFill>
                <a:latin typeface="Times New Roman" panose="02020603050405020304" pitchFamily="18" charset="0"/>
                <a:ea typeface="宋体" panose="02010600030101010101" pitchFamily="2" charset="-122"/>
              </a:defRPr>
            </a:lvl4pPr>
            <a:lvl5pPr marL="2057400" indent="-228600">
              <a:defRPr sz="44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marL="539750" marR="0" lvl="0" indent="-53975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5</a:t>
            </a:r>
            <a:r>
              <a:rPr kumimoji="0" lang="zh-CN"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分布式特征</a:t>
            </a:r>
            <a:r>
              <a:rPr kumimoji="0" lang="zh-CN"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阿里飞天系统的部署结构</a:t>
            </a:r>
            <a:endParaRPr kumimoji="0" lang="zh-CN" altLang="zh-CN" sz="20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endParaRPr>
          </a:p>
        </p:txBody>
      </p:sp>
      <p:pic>
        <p:nvPicPr>
          <p:cNvPr id="66564" name="图片 5" descr="http://images2015.cnblogs.com/blog/435404/201511/435404-20151122205737452-1303440485.jpg"/>
          <p:cNvPicPr>
            <a:picLocks noChangeAspect="1"/>
          </p:cNvPicPr>
          <p:nvPr/>
        </p:nvPicPr>
        <p:blipFill>
          <a:blip r:embed="rId3"/>
          <a:stretch>
            <a:fillRect/>
          </a:stretch>
        </p:blipFill>
        <p:spPr>
          <a:xfrm>
            <a:off x="1692275" y="2060575"/>
            <a:ext cx="6119813" cy="3529013"/>
          </a:xfrm>
          <a:prstGeom prst="rect">
            <a:avLst/>
          </a:prstGeom>
          <a:noFill/>
          <a:ln w="9525">
            <a:noFill/>
          </a:ln>
        </p:spPr>
      </p:pic>
    </p:spTree>
  </p:cSld>
  <p:clrMapOvr>
    <a:masterClrMapping/>
  </p:clrMapOvr>
  <p:transition>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68611" name="Rectangle 23"/>
          <p:cNvSpPr/>
          <p:nvPr/>
        </p:nvSpPr>
        <p:spPr>
          <a:xfrm>
            <a:off x="1044575" y="1412875"/>
            <a:ext cx="7488238" cy="433388"/>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5</a:t>
            </a:r>
            <a:r>
              <a:rPr lang="zh-CN" altLang="zh-CN" sz="2000" b="1" dirty="0">
                <a:solidFill>
                  <a:srgbClr val="CC0000"/>
                </a:solidFill>
              </a:rPr>
              <a:t>. </a:t>
            </a:r>
            <a:r>
              <a:rPr lang="zh-CN" altLang="en-US" sz="2000" b="1" dirty="0">
                <a:solidFill>
                  <a:srgbClr val="CC0000"/>
                </a:solidFill>
              </a:rPr>
              <a:t>分布式特征</a:t>
            </a:r>
            <a:r>
              <a:rPr lang="zh-CN" altLang="zh-CN" sz="2000" b="1" dirty="0">
                <a:solidFill>
                  <a:srgbClr val="CC0000"/>
                </a:solidFill>
              </a:rPr>
              <a:t>：</a:t>
            </a:r>
            <a:r>
              <a:rPr lang="en-US" altLang="zh-CN" sz="2000" b="1" dirty="0">
                <a:solidFill>
                  <a:srgbClr val="CC0000"/>
                </a:solidFill>
              </a:rPr>
              <a:t>AliOS, AliOS-Things</a:t>
            </a:r>
            <a:endParaRPr lang="zh-CN" altLang="zh-CN" sz="2000" b="1" dirty="0">
              <a:solidFill>
                <a:srgbClr val="000099"/>
              </a:solidFill>
            </a:endParaRPr>
          </a:p>
        </p:txBody>
      </p:sp>
      <p:sp>
        <p:nvSpPr>
          <p:cNvPr id="64516" name="矩形 1"/>
          <p:cNvSpPr/>
          <p:nvPr/>
        </p:nvSpPr>
        <p:spPr>
          <a:xfrm>
            <a:off x="900113" y="1817688"/>
            <a:ext cx="7848600" cy="4400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gn="just">
              <a:spcBef>
                <a:spcPct val="0"/>
              </a:spcBef>
              <a:buFont typeface="Wingdings" panose="05000000000000000000" pitchFamily="2" charset="2"/>
              <a:buChar char="l"/>
            </a:pPr>
            <a:r>
              <a:rPr lang="en-US" altLang="zh-CN" sz="2000" b="1" dirty="0">
                <a:solidFill>
                  <a:schemeClr val="tx2"/>
                </a:solidFill>
              </a:rPr>
              <a:t>AliOS</a:t>
            </a:r>
            <a:r>
              <a:rPr lang="zh-CN" altLang="en-US" sz="2000" b="1" dirty="0">
                <a:solidFill>
                  <a:schemeClr val="tx2"/>
                </a:solidFill>
              </a:rPr>
              <a:t>拥有高效的系统内核</a:t>
            </a:r>
            <a:r>
              <a:rPr lang="en-US" altLang="zh-CN" sz="2000" b="1" dirty="0">
                <a:solidFill>
                  <a:schemeClr val="tx2"/>
                </a:solidFill>
              </a:rPr>
              <a:t>,</a:t>
            </a:r>
            <a:r>
              <a:rPr lang="zh-CN" altLang="en-US" sz="2000" b="1" dirty="0">
                <a:solidFill>
                  <a:schemeClr val="tx2"/>
                </a:solidFill>
              </a:rPr>
              <a:t>基于云的应用框架和先进的安全机制。</a:t>
            </a:r>
            <a:r>
              <a:rPr lang="en-US" altLang="zh-CN" sz="2000" b="1" dirty="0">
                <a:solidFill>
                  <a:schemeClr val="tx2"/>
                </a:solidFill>
              </a:rPr>
              <a:t>AliOS</a:t>
            </a:r>
            <a:r>
              <a:rPr lang="zh-CN" altLang="en-US" sz="2000" b="1" dirty="0">
                <a:solidFill>
                  <a:schemeClr val="tx2"/>
                </a:solidFill>
              </a:rPr>
              <a:t>以驱动万物智能为目标，</a:t>
            </a:r>
            <a:r>
              <a:rPr lang="zh-CN" altLang="en-US" sz="2000" b="1" dirty="0">
                <a:solidFill>
                  <a:srgbClr val="0099FF"/>
                </a:solidFill>
              </a:rPr>
              <a:t>可应用于智联网汽车、智能家居、手机、</a:t>
            </a:r>
            <a:r>
              <a:rPr lang="en-US" altLang="zh-CN" sz="2000" b="1" dirty="0">
                <a:solidFill>
                  <a:srgbClr val="0099FF"/>
                </a:solidFill>
              </a:rPr>
              <a:t>Pad</a:t>
            </a:r>
            <a:r>
              <a:rPr lang="zh-CN" altLang="en-US" sz="2000" b="1" dirty="0">
                <a:solidFill>
                  <a:srgbClr val="0099FF"/>
                </a:solidFill>
              </a:rPr>
              <a:t>等智能终端</a:t>
            </a:r>
            <a:r>
              <a:rPr lang="zh-CN" altLang="en-US" sz="2000" b="1" dirty="0">
                <a:solidFill>
                  <a:schemeClr val="tx2"/>
                </a:solidFill>
              </a:rPr>
              <a:t>，为行业提供一站式</a:t>
            </a:r>
            <a:r>
              <a:rPr lang="en-US" altLang="zh-CN" sz="2000" b="1" dirty="0">
                <a:solidFill>
                  <a:schemeClr val="tx2"/>
                </a:solidFill>
              </a:rPr>
              <a:t>IoT</a:t>
            </a:r>
            <a:r>
              <a:rPr lang="zh-CN" altLang="en-US" sz="2000" b="1" dirty="0">
                <a:solidFill>
                  <a:schemeClr val="tx2"/>
                </a:solidFill>
              </a:rPr>
              <a:t>解决方案，构建</a:t>
            </a:r>
            <a:r>
              <a:rPr lang="en-US" altLang="zh-CN" sz="2000" b="1" dirty="0">
                <a:solidFill>
                  <a:schemeClr val="tx2"/>
                </a:solidFill>
              </a:rPr>
              <a:t>IoT</a:t>
            </a:r>
            <a:r>
              <a:rPr lang="zh-CN" altLang="en-US" sz="2000" b="1" dirty="0">
                <a:solidFill>
                  <a:schemeClr val="tx2"/>
                </a:solidFill>
              </a:rPr>
              <a:t>云端一体化生态，使物联网终端更加智能。</a:t>
            </a:r>
            <a:r>
              <a:rPr lang="en-US" altLang="zh-CN" sz="2000" b="1" dirty="0">
                <a:solidFill>
                  <a:schemeClr val="tx2"/>
                </a:solidFill>
              </a:rPr>
              <a:t>AliOS </a:t>
            </a:r>
            <a:r>
              <a:rPr lang="zh-CN" altLang="en-US" sz="2000" b="1" dirty="0">
                <a:solidFill>
                  <a:schemeClr val="tx2"/>
                </a:solidFill>
              </a:rPr>
              <a:t>正在定义一个不同于</a:t>
            </a:r>
            <a:r>
              <a:rPr lang="en-US" altLang="zh-CN" sz="2000" b="1" dirty="0">
                <a:solidFill>
                  <a:schemeClr val="tx2"/>
                </a:solidFill>
              </a:rPr>
              <a:t>PC</a:t>
            </a:r>
            <a:r>
              <a:rPr lang="zh-CN" altLang="en-US" sz="2000" b="1" dirty="0">
                <a:solidFill>
                  <a:schemeClr val="tx2"/>
                </a:solidFill>
              </a:rPr>
              <a:t>和移动时代的物联网操作系统。</a:t>
            </a:r>
            <a:endParaRPr lang="en-US" altLang="zh-CN" sz="2000" b="1" dirty="0">
              <a:solidFill>
                <a:schemeClr val="tx2"/>
              </a:solidFill>
            </a:endParaRPr>
          </a:p>
          <a:p>
            <a:pPr marL="342900" lvl="0" indent="-342900" algn="just">
              <a:spcBef>
                <a:spcPct val="0"/>
              </a:spcBef>
              <a:buFont typeface="Wingdings" panose="05000000000000000000" pitchFamily="2" charset="2"/>
              <a:buChar char="l"/>
            </a:pPr>
            <a:r>
              <a:rPr lang="zh-CN" altLang="en-US" sz="2000" b="1" dirty="0">
                <a:solidFill>
                  <a:schemeClr val="tx2"/>
                </a:solidFill>
              </a:rPr>
              <a:t>构建物联设备智能中枢为核心，充分</a:t>
            </a:r>
            <a:r>
              <a:rPr lang="zh-CN" altLang="en-US" sz="2000" b="1" dirty="0">
                <a:solidFill>
                  <a:srgbClr val="0099FF"/>
                </a:solidFill>
              </a:rPr>
              <a:t>利用云端协同计算、融合智能感知、生态互联互通</a:t>
            </a:r>
            <a:r>
              <a:rPr lang="zh-CN" altLang="en-US" sz="2000" b="1" dirty="0">
                <a:solidFill>
                  <a:schemeClr val="tx2"/>
                </a:solidFill>
              </a:rPr>
              <a:t>等优势</a:t>
            </a:r>
            <a:endParaRPr lang="en-US" altLang="zh-CN" sz="2000" b="1" dirty="0">
              <a:solidFill>
                <a:schemeClr val="tx2"/>
              </a:solidFill>
            </a:endParaRPr>
          </a:p>
          <a:p>
            <a:pPr marL="342900" lvl="0" indent="-342900">
              <a:spcBef>
                <a:spcPct val="0"/>
              </a:spcBef>
              <a:buFont typeface="Wingdings" panose="05000000000000000000" pitchFamily="2" charset="2"/>
              <a:buChar char="l"/>
            </a:pPr>
            <a:r>
              <a:rPr lang="en-US" altLang="zh-CN" sz="2000" b="1" dirty="0">
                <a:solidFill>
                  <a:schemeClr val="tx2"/>
                </a:solidFill>
              </a:rPr>
              <a:t>AliOS Things</a:t>
            </a:r>
            <a:r>
              <a:rPr lang="zh-CN" altLang="en-US" sz="2000" b="1" dirty="0">
                <a:solidFill>
                  <a:schemeClr val="tx2"/>
                </a:solidFill>
              </a:rPr>
              <a:t>是</a:t>
            </a:r>
            <a:r>
              <a:rPr lang="zh-CN" altLang="en-US" sz="2000" b="1" dirty="0">
                <a:solidFill>
                  <a:srgbClr val="0099FF"/>
                </a:solidFill>
              </a:rPr>
              <a:t>面向</a:t>
            </a:r>
            <a:r>
              <a:rPr lang="en-US" altLang="zh-CN" sz="2000" b="1" dirty="0">
                <a:solidFill>
                  <a:srgbClr val="0099FF"/>
                </a:solidFill>
              </a:rPr>
              <a:t>IoT</a:t>
            </a:r>
            <a:r>
              <a:rPr lang="zh-CN" altLang="en-US" sz="2000" b="1" dirty="0">
                <a:solidFill>
                  <a:srgbClr val="0099FF"/>
                </a:solidFill>
              </a:rPr>
              <a:t>领域的轻量级物联网嵌入式操作系统</a:t>
            </a:r>
            <a:r>
              <a:rPr lang="zh-CN" altLang="en-US" sz="2000" b="1" dirty="0">
                <a:solidFill>
                  <a:schemeClr val="tx2"/>
                </a:solidFill>
              </a:rPr>
              <a:t>。致力于搭建云端一体化</a:t>
            </a:r>
            <a:r>
              <a:rPr lang="en-US" altLang="zh-CN" sz="2000" b="1" dirty="0">
                <a:solidFill>
                  <a:schemeClr val="tx2"/>
                </a:solidFill>
              </a:rPr>
              <a:t>IoT</a:t>
            </a:r>
            <a:r>
              <a:rPr lang="zh-CN" altLang="en-US" sz="2000" b="1" dirty="0">
                <a:solidFill>
                  <a:schemeClr val="tx2"/>
                </a:solidFill>
              </a:rPr>
              <a:t>基础设备。具备极致性能，极简开发、云端一体、丰富组件、安全防护等关键能力，并支持终端设备连接到阿里云</a:t>
            </a:r>
            <a:r>
              <a:rPr lang="en-US" altLang="zh-CN" sz="2000" b="1" dirty="0">
                <a:solidFill>
                  <a:schemeClr val="tx2"/>
                </a:solidFill>
              </a:rPr>
              <a:t>Link</a:t>
            </a:r>
            <a:r>
              <a:rPr lang="zh-CN" altLang="en-US" sz="2000" b="1" dirty="0">
                <a:solidFill>
                  <a:schemeClr val="tx2"/>
                </a:solidFill>
              </a:rPr>
              <a:t>，可广泛应用在智能家居、智慧城市、新出行等领域。</a:t>
            </a:r>
            <a:endParaRPr lang="en-US" altLang="zh-CN" sz="2000" b="1" dirty="0">
              <a:solidFill>
                <a:schemeClr val="tx2"/>
              </a:solidFill>
            </a:endParaRPr>
          </a:p>
          <a:p>
            <a:pPr marL="342900" lvl="0" indent="-342900">
              <a:spcBef>
                <a:spcPct val="0"/>
              </a:spcBef>
              <a:buFont typeface="Wingdings" panose="05000000000000000000" pitchFamily="2" charset="2"/>
              <a:buChar char="l"/>
            </a:pPr>
            <a:endParaRPr lang="en-US" altLang="zh-CN" sz="2000" b="1" dirty="0">
              <a:solidFill>
                <a:schemeClr val="tx2"/>
              </a:solidFill>
            </a:endParaRPr>
          </a:p>
          <a:p>
            <a:pPr marL="342900" lvl="0" indent="-342900">
              <a:spcBef>
                <a:spcPct val="0"/>
              </a:spcBef>
              <a:buFont typeface="Wingdings" panose="05000000000000000000" pitchFamily="2" charset="2"/>
              <a:buChar char="l"/>
            </a:pPr>
            <a:r>
              <a:rPr lang="en-US" altLang="zh-CN" sz="2000" dirty="0">
                <a:hlinkClick r:id="rId3"/>
              </a:rPr>
              <a:t>https://video.tudou.com/v/XMzI2MTY2MjA5Ng==.html</a:t>
            </a:r>
            <a:endParaRPr lang="zh-CN" altLang="zh-CN" sz="2000" b="1" dirty="0">
              <a:solidFill>
                <a:schemeClr val="tx2"/>
              </a:solidFill>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6">
                                            <p:txEl>
                                              <p:pRg st="2" end="2"/>
                                            </p:txEl>
                                          </p:spTgt>
                                        </p:tgtEl>
                                        <p:attrNameLst>
                                          <p:attrName>style.visibility</p:attrName>
                                        </p:attrNameLst>
                                      </p:cBhvr>
                                      <p:to>
                                        <p:strVal val="visible"/>
                                      </p:to>
                                    </p:set>
                                    <p:anim calcmode="lin" valueType="num">
                                      <p:cBhvr additive="base">
                                        <p:cTn id="7" dur="500" fill="hold"/>
                                        <p:tgtEl>
                                          <p:spTgt spid="6451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6">
                                            <p:txEl>
                                              <p:pRg st="4" end="4"/>
                                            </p:txEl>
                                          </p:spTgt>
                                        </p:tgtEl>
                                        <p:attrNameLst>
                                          <p:attrName>style.visibility</p:attrName>
                                        </p:attrNameLst>
                                      </p:cBhvr>
                                      <p:to>
                                        <p:strVal val="visible"/>
                                      </p:to>
                                    </p:set>
                                    <p:anim calcmode="lin" valueType="num">
                                      <p:cBhvr additive="base">
                                        <p:cTn id="13" dur="500" fill="hold"/>
                                        <p:tgtEl>
                                          <p:spTgt spid="6451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70659" name="Rectangle 23"/>
          <p:cNvSpPr/>
          <p:nvPr/>
        </p:nvSpPr>
        <p:spPr>
          <a:xfrm>
            <a:off x="1044575" y="1339850"/>
            <a:ext cx="7488238" cy="433388"/>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5</a:t>
            </a:r>
            <a:r>
              <a:rPr lang="zh-CN" altLang="zh-CN" sz="2000" b="1" dirty="0">
                <a:solidFill>
                  <a:srgbClr val="CC0000"/>
                </a:solidFill>
              </a:rPr>
              <a:t>. </a:t>
            </a:r>
            <a:r>
              <a:rPr lang="zh-CN" altLang="en-US" sz="2000" b="1" dirty="0">
                <a:solidFill>
                  <a:srgbClr val="CC0000"/>
                </a:solidFill>
              </a:rPr>
              <a:t>分布式特征</a:t>
            </a:r>
            <a:r>
              <a:rPr lang="zh-CN" altLang="zh-CN" sz="2000" b="1" dirty="0">
                <a:solidFill>
                  <a:srgbClr val="CC0000"/>
                </a:solidFill>
              </a:rPr>
              <a:t>：</a:t>
            </a:r>
            <a:r>
              <a:rPr lang="en-US" altLang="zh-CN" sz="2000" b="1" dirty="0">
                <a:solidFill>
                  <a:srgbClr val="CC0000"/>
                </a:solidFill>
              </a:rPr>
              <a:t>AliOS, AliOS-Things</a:t>
            </a:r>
            <a:endParaRPr lang="zh-CN" altLang="zh-CN" sz="2000" b="1" dirty="0">
              <a:solidFill>
                <a:srgbClr val="000099"/>
              </a:solidFill>
            </a:endParaRPr>
          </a:p>
        </p:txBody>
      </p:sp>
      <p:sp>
        <p:nvSpPr>
          <p:cNvPr id="64516" name="矩形 1"/>
          <p:cNvSpPr/>
          <p:nvPr/>
        </p:nvSpPr>
        <p:spPr>
          <a:xfrm>
            <a:off x="900113" y="1628775"/>
            <a:ext cx="7848600" cy="17541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spcBef>
                <a:spcPct val="0"/>
              </a:spcBef>
              <a:buFont typeface="Wingdings" panose="05000000000000000000" pitchFamily="2" charset="2"/>
              <a:buChar char="l"/>
            </a:pPr>
            <a:r>
              <a:rPr lang="en-US" altLang="zh-CN" sz="1800" dirty="0">
                <a:solidFill>
                  <a:schemeClr val="tx2"/>
                </a:solidFill>
              </a:rPr>
              <a:t>AliOS Things</a:t>
            </a:r>
            <a:r>
              <a:rPr lang="zh-CN" altLang="en-US" sz="1800" dirty="0">
                <a:solidFill>
                  <a:schemeClr val="tx2"/>
                </a:solidFill>
              </a:rPr>
              <a:t>的架构可以适用于分层架构和组件化架构。从底部到顶部，</a:t>
            </a:r>
            <a:r>
              <a:rPr lang="en-US" altLang="zh-CN" sz="1800" dirty="0">
                <a:solidFill>
                  <a:schemeClr val="tx2"/>
                </a:solidFill>
              </a:rPr>
              <a:t>AliOS Things</a:t>
            </a:r>
            <a:r>
              <a:rPr lang="zh-CN" altLang="en-US" sz="1800" dirty="0">
                <a:solidFill>
                  <a:schemeClr val="tx2"/>
                </a:solidFill>
              </a:rPr>
              <a:t>包括：</a:t>
            </a:r>
          </a:p>
          <a:p>
            <a:pPr marL="342900" lvl="0" indent="-342900">
              <a:spcBef>
                <a:spcPct val="0"/>
              </a:spcBef>
              <a:buFont typeface="Wingdings" panose="05000000000000000000" pitchFamily="2" charset="2"/>
              <a:buChar char="l"/>
            </a:pPr>
            <a:r>
              <a:rPr lang="zh-CN" altLang="en-US" sz="1800" dirty="0">
                <a:solidFill>
                  <a:schemeClr val="tx2"/>
                </a:solidFill>
              </a:rPr>
              <a:t>板级支持包（</a:t>
            </a:r>
            <a:r>
              <a:rPr lang="en-US" altLang="zh-CN" sz="1800" dirty="0">
                <a:solidFill>
                  <a:schemeClr val="tx2"/>
                </a:solidFill>
              </a:rPr>
              <a:t>BSP</a:t>
            </a:r>
            <a:r>
              <a:rPr lang="zh-CN" altLang="en-US" sz="1800" dirty="0">
                <a:solidFill>
                  <a:schemeClr val="tx2"/>
                </a:solidFill>
              </a:rPr>
              <a:t>）：主要由</a:t>
            </a:r>
            <a:r>
              <a:rPr lang="en-US" altLang="zh-CN" sz="1800" dirty="0">
                <a:solidFill>
                  <a:schemeClr val="tx2"/>
                </a:solidFill>
              </a:rPr>
              <a:t>SoC</a:t>
            </a:r>
            <a:r>
              <a:rPr lang="zh-CN" altLang="en-US" sz="1800" dirty="0">
                <a:solidFill>
                  <a:schemeClr val="tx2"/>
                </a:solidFill>
              </a:rPr>
              <a:t>供应商开发和维护</a:t>
            </a:r>
          </a:p>
          <a:p>
            <a:pPr marL="342900" lvl="0" indent="-342900">
              <a:spcBef>
                <a:spcPct val="0"/>
              </a:spcBef>
              <a:buFont typeface="Wingdings" panose="05000000000000000000" pitchFamily="2" charset="2"/>
              <a:buChar char="l"/>
            </a:pPr>
            <a:r>
              <a:rPr lang="zh-CN" altLang="en-US" sz="1800" dirty="0">
                <a:solidFill>
                  <a:schemeClr val="tx2"/>
                </a:solidFill>
              </a:rPr>
              <a:t>硬件抽象层（</a:t>
            </a:r>
            <a:r>
              <a:rPr lang="en-US" altLang="zh-CN" sz="1800" dirty="0">
                <a:solidFill>
                  <a:schemeClr val="tx2"/>
                </a:solidFill>
              </a:rPr>
              <a:t>HAL</a:t>
            </a:r>
            <a:r>
              <a:rPr lang="zh-CN" altLang="en-US" sz="1800" dirty="0">
                <a:solidFill>
                  <a:schemeClr val="tx2"/>
                </a:solidFill>
              </a:rPr>
              <a:t>）：比如</a:t>
            </a:r>
            <a:r>
              <a:rPr lang="en-US" altLang="zh-CN" sz="1800" dirty="0">
                <a:solidFill>
                  <a:schemeClr val="tx2"/>
                </a:solidFill>
              </a:rPr>
              <a:t>WiFi</a:t>
            </a:r>
            <a:r>
              <a:rPr lang="zh-CN" altLang="en-US" sz="1800" dirty="0">
                <a:solidFill>
                  <a:schemeClr val="tx2"/>
                </a:solidFill>
              </a:rPr>
              <a:t>和</a:t>
            </a:r>
            <a:r>
              <a:rPr lang="en-US" altLang="zh-CN" sz="1800" dirty="0">
                <a:solidFill>
                  <a:schemeClr val="tx2"/>
                </a:solidFill>
              </a:rPr>
              <a:t>UART</a:t>
            </a:r>
          </a:p>
          <a:p>
            <a:pPr marL="342900" lvl="0" indent="-342900">
              <a:spcBef>
                <a:spcPct val="0"/>
              </a:spcBef>
              <a:buFont typeface="Wingdings" panose="05000000000000000000" pitchFamily="2" charset="2"/>
              <a:buChar char="l"/>
            </a:pPr>
            <a:r>
              <a:rPr lang="zh-CN" altLang="en-US" sz="1800" dirty="0">
                <a:solidFill>
                  <a:schemeClr val="tx2"/>
                </a:solidFill>
              </a:rPr>
              <a:t>内核：包括</a:t>
            </a:r>
            <a:r>
              <a:rPr lang="en-US" altLang="zh-CN" sz="1800" dirty="0">
                <a:solidFill>
                  <a:schemeClr val="tx2"/>
                </a:solidFill>
              </a:rPr>
              <a:t>Rhino</a:t>
            </a:r>
            <a:r>
              <a:rPr lang="zh-CN" altLang="en-US" sz="1800" dirty="0">
                <a:solidFill>
                  <a:schemeClr val="tx2"/>
                </a:solidFill>
              </a:rPr>
              <a:t>实时操作系统内核、</a:t>
            </a:r>
            <a:r>
              <a:rPr lang="en-US" altLang="zh-CN" sz="1800" dirty="0">
                <a:solidFill>
                  <a:schemeClr val="tx2"/>
                </a:solidFill>
              </a:rPr>
              <a:t>Yloop</a:t>
            </a:r>
            <a:r>
              <a:rPr lang="zh-CN" altLang="en-US" sz="1800" dirty="0">
                <a:solidFill>
                  <a:schemeClr val="tx2"/>
                </a:solidFill>
              </a:rPr>
              <a:t>（异步事件框架）</a:t>
            </a:r>
            <a:r>
              <a:rPr lang="en-US" altLang="zh-CN" sz="1800" dirty="0">
                <a:solidFill>
                  <a:schemeClr val="tx2"/>
                </a:solidFill>
              </a:rPr>
              <a:t>, VFS</a:t>
            </a:r>
            <a:r>
              <a:rPr lang="zh-CN" altLang="en-US" sz="1800" dirty="0">
                <a:solidFill>
                  <a:schemeClr val="tx2"/>
                </a:solidFill>
              </a:rPr>
              <a:t>（虚拟文件系统）</a:t>
            </a:r>
            <a:r>
              <a:rPr lang="en-US" altLang="zh-CN" sz="1800" dirty="0">
                <a:solidFill>
                  <a:schemeClr val="tx2"/>
                </a:solidFill>
              </a:rPr>
              <a:t>, KV </a:t>
            </a:r>
            <a:r>
              <a:rPr lang="zh-CN" altLang="en-US" sz="1800" dirty="0">
                <a:solidFill>
                  <a:schemeClr val="tx2"/>
                </a:solidFill>
              </a:rPr>
              <a:t>存储（</a:t>
            </a:r>
            <a:r>
              <a:rPr lang="en-US" altLang="zh-CN" sz="1800" dirty="0"/>
              <a:t> Key-Value</a:t>
            </a:r>
            <a:r>
              <a:rPr lang="zh-CN" altLang="en-US" sz="1800" dirty="0"/>
              <a:t>持久化存储的轻量级组件）</a:t>
            </a:r>
            <a:endParaRPr lang="zh-CN" altLang="en-US" sz="1800" dirty="0">
              <a:solidFill>
                <a:schemeClr val="tx2"/>
              </a:solidFill>
            </a:endParaRPr>
          </a:p>
        </p:txBody>
      </p:sp>
      <p:pic>
        <p:nvPicPr>
          <p:cNvPr id="2" name="图片 1"/>
          <p:cNvPicPr>
            <a:picLocks noChangeAspect="1"/>
          </p:cNvPicPr>
          <p:nvPr/>
        </p:nvPicPr>
        <p:blipFill>
          <a:blip r:embed="rId3"/>
          <a:stretch>
            <a:fillRect/>
          </a:stretch>
        </p:blipFill>
        <p:spPr>
          <a:xfrm>
            <a:off x="3197225" y="3500438"/>
            <a:ext cx="5759450" cy="3194050"/>
          </a:xfrm>
          <a:prstGeom prst="rect">
            <a:avLst/>
          </a:prstGeom>
          <a:noFill/>
          <a:ln w="9525">
            <a:noFill/>
          </a:ln>
        </p:spPr>
      </p:pic>
      <p:sp>
        <p:nvSpPr>
          <p:cNvPr id="70662" name="矩形 2"/>
          <p:cNvSpPr/>
          <p:nvPr/>
        </p:nvSpPr>
        <p:spPr>
          <a:xfrm>
            <a:off x="1106488" y="6229350"/>
            <a:ext cx="5121275"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dirty="0">
                <a:solidFill>
                  <a:schemeClr val="tx2"/>
                </a:solidFill>
                <a:hlinkClick r:id="rId4"/>
              </a:rPr>
              <a:t>https://developer.aliyun.com/article/616983</a:t>
            </a:r>
            <a:endParaRPr lang="zh-CN" altLang="en-US" sz="1800" dirty="0">
              <a:solidFill>
                <a:schemeClr val="tx2"/>
              </a:solidFill>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anim calcmode="lin" valueType="num">
                                      <p:cBhvr additive="base">
                                        <p:cTn id="7" dur="500" fill="hold"/>
                                        <p:tgtEl>
                                          <p:spTgt spid="645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6">
                                            <p:txEl>
                                              <p:pRg st="1" end="1"/>
                                            </p:txEl>
                                          </p:spTgt>
                                        </p:tgtEl>
                                        <p:attrNameLst>
                                          <p:attrName>style.visibility</p:attrName>
                                        </p:attrNameLst>
                                      </p:cBhvr>
                                      <p:to>
                                        <p:strVal val="visible"/>
                                      </p:to>
                                    </p:set>
                                    <p:anim calcmode="lin" valueType="num">
                                      <p:cBhvr additive="base">
                                        <p:cTn id="13" dur="500" fill="hold"/>
                                        <p:tgtEl>
                                          <p:spTgt spid="645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6">
                                            <p:txEl>
                                              <p:pRg st="2" end="2"/>
                                            </p:txEl>
                                          </p:spTgt>
                                        </p:tgtEl>
                                        <p:attrNameLst>
                                          <p:attrName>style.visibility</p:attrName>
                                        </p:attrNameLst>
                                      </p:cBhvr>
                                      <p:to>
                                        <p:strVal val="visible"/>
                                      </p:to>
                                    </p:set>
                                    <p:anim calcmode="lin" valueType="num">
                                      <p:cBhvr additive="base">
                                        <p:cTn id="19" dur="500" fill="hold"/>
                                        <p:tgtEl>
                                          <p:spTgt spid="645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516">
                                            <p:txEl>
                                              <p:pRg st="3" end="3"/>
                                            </p:txEl>
                                          </p:spTgt>
                                        </p:tgtEl>
                                        <p:attrNameLst>
                                          <p:attrName>style.visibility</p:attrName>
                                        </p:attrNameLst>
                                      </p:cBhvr>
                                      <p:to>
                                        <p:strVal val="visible"/>
                                      </p:to>
                                    </p:set>
                                    <p:anim calcmode="lin" valueType="num">
                                      <p:cBhvr additive="base">
                                        <p:cTn id="25" dur="500" fill="hold"/>
                                        <p:tgtEl>
                                          <p:spTgt spid="645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72707" name="Rectangle 23"/>
          <p:cNvSpPr/>
          <p:nvPr/>
        </p:nvSpPr>
        <p:spPr>
          <a:xfrm>
            <a:off x="1044575" y="1412875"/>
            <a:ext cx="7488238" cy="433388"/>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5</a:t>
            </a:r>
            <a:r>
              <a:rPr lang="zh-CN" altLang="zh-CN" sz="2000" b="1" dirty="0">
                <a:solidFill>
                  <a:srgbClr val="CC0000"/>
                </a:solidFill>
              </a:rPr>
              <a:t>. </a:t>
            </a:r>
            <a:r>
              <a:rPr lang="zh-CN" altLang="en-US" sz="2000" b="1" dirty="0">
                <a:solidFill>
                  <a:srgbClr val="CC0000"/>
                </a:solidFill>
              </a:rPr>
              <a:t>分布式特征</a:t>
            </a:r>
            <a:r>
              <a:rPr lang="zh-CN" altLang="zh-CN" sz="2000" b="1" dirty="0">
                <a:solidFill>
                  <a:srgbClr val="CC0000"/>
                </a:solidFill>
              </a:rPr>
              <a:t>：</a:t>
            </a:r>
            <a:r>
              <a:rPr lang="en-US" altLang="zh-CN" sz="2000" b="1" dirty="0">
                <a:solidFill>
                  <a:srgbClr val="CC0000"/>
                </a:solidFill>
              </a:rPr>
              <a:t>AliOS, AliOS-Things</a:t>
            </a:r>
            <a:endParaRPr lang="zh-CN" altLang="zh-CN" sz="2000" b="1" dirty="0">
              <a:solidFill>
                <a:srgbClr val="000099"/>
              </a:solidFill>
            </a:endParaRPr>
          </a:p>
        </p:txBody>
      </p:sp>
      <p:sp>
        <p:nvSpPr>
          <p:cNvPr id="64516" name="矩形 1"/>
          <p:cNvSpPr/>
          <p:nvPr/>
        </p:nvSpPr>
        <p:spPr>
          <a:xfrm>
            <a:off x="900113" y="1817688"/>
            <a:ext cx="7848600" cy="2124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spcBef>
                <a:spcPct val="0"/>
              </a:spcBef>
              <a:buFont typeface="Wingdings" panose="05000000000000000000" pitchFamily="2" charset="2"/>
              <a:buChar char="l"/>
            </a:pPr>
            <a:r>
              <a:rPr lang="zh-CN" altLang="en-US" sz="2000" b="1" dirty="0">
                <a:solidFill>
                  <a:schemeClr val="tx2"/>
                </a:solidFill>
              </a:rPr>
              <a:t>协议栈：包括</a:t>
            </a:r>
            <a:r>
              <a:rPr lang="en-US" altLang="zh-CN" sz="2000" b="1" dirty="0">
                <a:solidFill>
                  <a:schemeClr val="tx2"/>
                </a:solidFill>
              </a:rPr>
              <a:t>TCP/IP</a:t>
            </a:r>
            <a:r>
              <a:rPr lang="zh-CN" altLang="en-US" sz="2000" b="1" dirty="0">
                <a:solidFill>
                  <a:schemeClr val="tx2"/>
                </a:solidFill>
              </a:rPr>
              <a:t>协议栈（</a:t>
            </a:r>
            <a:r>
              <a:rPr lang="en-US" altLang="zh-CN" sz="2000" b="1" dirty="0">
                <a:solidFill>
                  <a:schemeClr val="tx2"/>
                </a:solidFill>
              </a:rPr>
              <a:t>LwIP</a:t>
            </a:r>
            <a:r>
              <a:rPr lang="zh-CN" altLang="en-US" sz="2000" b="1" dirty="0">
                <a:solidFill>
                  <a:schemeClr val="tx2"/>
                </a:solidFill>
              </a:rPr>
              <a:t>），</a:t>
            </a:r>
            <a:r>
              <a:rPr lang="en-US" altLang="zh-CN" sz="2000" b="1" dirty="0">
                <a:solidFill>
                  <a:schemeClr val="tx2"/>
                </a:solidFill>
              </a:rPr>
              <a:t>uMesh</a:t>
            </a:r>
            <a:r>
              <a:rPr lang="zh-CN" altLang="en-US" sz="2000" b="1" dirty="0">
                <a:solidFill>
                  <a:schemeClr val="tx2"/>
                </a:solidFill>
              </a:rPr>
              <a:t>网络协议栈</a:t>
            </a:r>
          </a:p>
          <a:p>
            <a:pPr marL="342900" lvl="0" indent="-342900">
              <a:spcBef>
                <a:spcPct val="0"/>
              </a:spcBef>
              <a:buFont typeface="Wingdings" panose="05000000000000000000" pitchFamily="2" charset="2"/>
              <a:buChar char="l"/>
            </a:pPr>
            <a:r>
              <a:rPr lang="zh-CN" altLang="en-US" sz="2000" b="1" dirty="0">
                <a:solidFill>
                  <a:schemeClr val="tx2"/>
                </a:solidFill>
              </a:rPr>
              <a:t>安全：安全传输层协议（</a:t>
            </a:r>
            <a:r>
              <a:rPr lang="en-US" altLang="zh-CN" sz="2000" b="1" dirty="0">
                <a:solidFill>
                  <a:schemeClr val="tx2"/>
                </a:solidFill>
              </a:rPr>
              <a:t>TLS</a:t>
            </a:r>
            <a:r>
              <a:rPr lang="zh-CN" altLang="en-US" sz="2000" b="1" dirty="0">
                <a:solidFill>
                  <a:schemeClr val="tx2"/>
                </a:solidFill>
              </a:rPr>
              <a:t>），可信服务框架（</a:t>
            </a:r>
            <a:r>
              <a:rPr lang="en-US" altLang="zh-CN" sz="2000" b="1" dirty="0">
                <a:solidFill>
                  <a:schemeClr val="tx2"/>
                </a:solidFill>
              </a:rPr>
              <a:t>TFS</a:t>
            </a:r>
            <a:r>
              <a:rPr lang="zh-CN" altLang="en-US" sz="2000" b="1" dirty="0">
                <a:solidFill>
                  <a:schemeClr val="tx2"/>
                </a:solidFill>
              </a:rPr>
              <a:t>）、可信运行环境（</a:t>
            </a:r>
            <a:r>
              <a:rPr lang="en-US" altLang="zh-CN" sz="2000" b="1" dirty="0">
                <a:solidFill>
                  <a:schemeClr val="tx2"/>
                </a:solidFill>
              </a:rPr>
              <a:t>TEE</a:t>
            </a:r>
            <a:r>
              <a:rPr lang="zh-CN" altLang="en-US" sz="2000" b="1" dirty="0">
                <a:solidFill>
                  <a:schemeClr val="tx2"/>
                </a:solidFill>
              </a:rPr>
              <a:t>）</a:t>
            </a:r>
          </a:p>
          <a:p>
            <a:pPr marL="342900" lvl="0" indent="-342900">
              <a:spcBef>
                <a:spcPct val="0"/>
              </a:spcBef>
              <a:buFont typeface="Wingdings" panose="05000000000000000000" pitchFamily="2" charset="2"/>
              <a:buChar char="l"/>
            </a:pPr>
            <a:r>
              <a:rPr lang="en-US" altLang="zh-CN" sz="2000" b="1" dirty="0">
                <a:solidFill>
                  <a:schemeClr val="tx2"/>
                </a:solidFill>
              </a:rPr>
              <a:t>AOS API</a:t>
            </a:r>
            <a:r>
              <a:rPr lang="zh-CN" altLang="en-US" sz="2000" b="1" dirty="0">
                <a:solidFill>
                  <a:schemeClr val="tx2"/>
                </a:solidFill>
              </a:rPr>
              <a:t>：提供可供应用软件和中间件使用的</a:t>
            </a:r>
            <a:r>
              <a:rPr lang="en-US" altLang="zh-CN" sz="2000" b="1" dirty="0">
                <a:solidFill>
                  <a:schemeClr val="tx2"/>
                </a:solidFill>
              </a:rPr>
              <a:t>API</a:t>
            </a:r>
          </a:p>
          <a:p>
            <a:pPr marL="342900" lvl="0" indent="-342900">
              <a:spcBef>
                <a:spcPct val="0"/>
              </a:spcBef>
              <a:buFont typeface="Wingdings" panose="05000000000000000000" pitchFamily="2" charset="2"/>
              <a:buChar char="l"/>
            </a:pPr>
            <a:r>
              <a:rPr lang="zh-CN" altLang="en-US" sz="2000" b="1" dirty="0">
                <a:solidFill>
                  <a:schemeClr val="tx2"/>
                </a:solidFill>
              </a:rPr>
              <a:t>中间件：包括常见的物联网组件和阿里巴巴增值服务中间件</a:t>
            </a:r>
          </a:p>
          <a:p>
            <a:pPr marL="342900" lvl="0" indent="-342900">
              <a:spcBef>
                <a:spcPct val="0"/>
              </a:spcBef>
              <a:buFont typeface="Wingdings" panose="05000000000000000000" pitchFamily="2" charset="2"/>
              <a:buChar char="l"/>
            </a:pPr>
            <a:r>
              <a:rPr lang="en-US" altLang="zh-CN" dirty="0"/>
              <a:t> </a:t>
            </a:r>
            <a:r>
              <a:rPr lang="en-US" altLang="zh-CN" sz="2400" dirty="0">
                <a:hlinkClick r:id="rId3"/>
              </a:rPr>
              <a:t>https://github.com/alibaba/AliOS-Things</a:t>
            </a:r>
            <a:endParaRPr lang="en-US" altLang="zh-CN" sz="1600" b="1" dirty="0">
              <a:solidFill>
                <a:schemeClr val="tx2"/>
              </a:solidFill>
            </a:endParaRPr>
          </a:p>
        </p:txBody>
      </p:sp>
      <p:pic>
        <p:nvPicPr>
          <p:cNvPr id="2" name="图片 1"/>
          <p:cNvPicPr>
            <a:picLocks noChangeAspect="1"/>
          </p:cNvPicPr>
          <p:nvPr/>
        </p:nvPicPr>
        <p:blipFill>
          <a:blip r:embed="rId4"/>
          <a:stretch>
            <a:fillRect/>
          </a:stretch>
        </p:blipFill>
        <p:spPr>
          <a:xfrm>
            <a:off x="2989263" y="3400425"/>
            <a:ext cx="5759450" cy="3194050"/>
          </a:xfrm>
          <a:prstGeom prst="rect">
            <a:avLst/>
          </a:prstGeom>
          <a:noFill/>
          <a:ln w="9525">
            <a:noFill/>
          </a:ln>
        </p:spPr>
      </p:pic>
      <p:sp>
        <p:nvSpPr>
          <p:cNvPr id="72710" name="矩形 2"/>
          <p:cNvSpPr/>
          <p:nvPr/>
        </p:nvSpPr>
        <p:spPr>
          <a:xfrm>
            <a:off x="1106488" y="6229350"/>
            <a:ext cx="5121275"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dirty="0">
                <a:solidFill>
                  <a:schemeClr val="tx2"/>
                </a:solidFill>
                <a:hlinkClick r:id="rId5"/>
              </a:rPr>
              <a:t>https://developer.aliyun.com/article/616983</a:t>
            </a:r>
            <a:endParaRPr lang="zh-CN" altLang="en-US" sz="1800" dirty="0">
              <a:solidFill>
                <a:schemeClr val="tx2"/>
              </a:solidFill>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anim calcmode="lin" valueType="num">
                                      <p:cBhvr additive="base">
                                        <p:cTn id="7" dur="500" fill="hold"/>
                                        <p:tgtEl>
                                          <p:spTgt spid="645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6">
                                            <p:txEl>
                                              <p:pRg st="1" end="1"/>
                                            </p:txEl>
                                          </p:spTgt>
                                        </p:tgtEl>
                                        <p:attrNameLst>
                                          <p:attrName>style.visibility</p:attrName>
                                        </p:attrNameLst>
                                      </p:cBhvr>
                                      <p:to>
                                        <p:strVal val="visible"/>
                                      </p:to>
                                    </p:set>
                                    <p:anim calcmode="lin" valueType="num">
                                      <p:cBhvr additive="base">
                                        <p:cTn id="13" dur="500" fill="hold"/>
                                        <p:tgtEl>
                                          <p:spTgt spid="645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6">
                                            <p:txEl>
                                              <p:pRg st="2" end="2"/>
                                            </p:txEl>
                                          </p:spTgt>
                                        </p:tgtEl>
                                        <p:attrNameLst>
                                          <p:attrName>style.visibility</p:attrName>
                                        </p:attrNameLst>
                                      </p:cBhvr>
                                      <p:to>
                                        <p:strVal val="visible"/>
                                      </p:to>
                                    </p:set>
                                    <p:anim calcmode="lin" valueType="num">
                                      <p:cBhvr additive="base">
                                        <p:cTn id="19" dur="500" fill="hold"/>
                                        <p:tgtEl>
                                          <p:spTgt spid="645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516">
                                            <p:txEl>
                                              <p:pRg st="3" end="3"/>
                                            </p:txEl>
                                          </p:spTgt>
                                        </p:tgtEl>
                                        <p:attrNameLst>
                                          <p:attrName>style.visibility</p:attrName>
                                        </p:attrNameLst>
                                      </p:cBhvr>
                                      <p:to>
                                        <p:strVal val="visible"/>
                                      </p:to>
                                    </p:set>
                                    <p:anim calcmode="lin" valueType="num">
                                      <p:cBhvr additive="base">
                                        <p:cTn id="25" dur="500" fill="hold"/>
                                        <p:tgtEl>
                                          <p:spTgt spid="645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4516">
                                            <p:txEl>
                                              <p:pRg st="4" end="4"/>
                                            </p:txEl>
                                          </p:spTgt>
                                        </p:tgtEl>
                                        <p:attrNameLst>
                                          <p:attrName>style.visibility</p:attrName>
                                        </p:attrNameLst>
                                      </p:cBhvr>
                                      <p:to>
                                        <p:strVal val="visible"/>
                                      </p:to>
                                    </p:set>
                                    <p:anim calcmode="lin" valueType="num">
                                      <p:cBhvr additive="base">
                                        <p:cTn id="31" dur="500" fill="hold"/>
                                        <p:tgtEl>
                                          <p:spTgt spid="6451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74755" name="Rectangle 23"/>
          <p:cNvSpPr/>
          <p:nvPr/>
        </p:nvSpPr>
        <p:spPr>
          <a:xfrm>
            <a:off x="1044575" y="1412875"/>
            <a:ext cx="7488238" cy="433388"/>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5</a:t>
            </a:r>
            <a:r>
              <a:rPr lang="zh-CN" altLang="zh-CN" sz="2000" b="1" dirty="0">
                <a:solidFill>
                  <a:srgbClr val="CC0000"/>
                </a:solidFill>
              </a:rPr>
              <a:t>. </a:t>
            </a:r>
            <a:r>
              <a:rPr lang="zh-CN" altLang="en-US" sz="2000" b="1" dirty="0">
                <a:solidFill>
                  <a:srgbClr val="CC0000"/>
                </a:solidFill>
              </a:rPr>
              <a:t>分布式特征</a:t>
            </a:r>
            <a:r>
              <a:rPr lang="zh-CN" altLang="zh-CN" sz="2000" b="1" dirty="0">
                <a:solidFill>
                  <a:srgbClr val="CC0000"/>
                </a:solidFill>
              </a:rPr>
              <a:t>：</a:t>
            </a:r>
            <a:r>
              <a:rPr lang="en-US" altLang="zh-CN" sz="2000" b="1" dirty="0">
                <a:solidFill>
                  <a:srgbClr val="CC0000"/>
                </a:solidFill>
              </a:rPr>
              <a:t>AliOS, AliOS-Things</a:t>
            </a:r>
            <a:endParaRPr lang="zh-CN" altLang="zh-CN" sz="2000" b="1" dirty="0">
              <a:solidFill>
                <a:srgbClr val="000099"/>
              </a:solidFill>
            </a:endParaRPr>
          </a:p>
        </p:txBody>
      </p:sp>
      <p:sp>
        <p:nvSpPr>
          <p:cNvPr id="64516" name="矩形 1"/>
          <p:cNvSpPr/>
          <p:nvPr/>
        </p:nvSpPr>
        <p:spPr>
          <a:xfrm>
            <a:off x="900113" y="1817688"/>
            <a:ext cx="7848600" cy="3381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spcBef>
                <a:spcPct val="0"/>
              </a:spcBef>
              <a:buFont typeface="Wingdings" panose="05000000000000000000" pitchFamily="2" charset="2"/>
              <a:buChar char="l"/>
            </a:pPr>
            <a:r>
              <a:rPr lang="zh-CN" altLang="en-US" sz="1600" b="1" dirty="0">
                <a:solidFill>
                  <a:schemeClr val="tx2"/>
                </a:solidFill>
              </a:rPr>
              <a:t>物联网云平台（物联网云操作系统）</a:t>
            </a:r>
            <a:endParaRPr lang="en-US" altLang="zh-CN" sz="1600" b="1" dirty="0">
              <a:solidFill>
                <a:schemeClr val="tx2"/>
              </a:solidFill>
            </a:endParaRPr>
          </a:p>
        </p:txBody>
      </p:sp>
      <p:pic>
        <p:nvPicPr>
          <p:cNvPr id="74757" name="图片 3"/>
          <p:cNvPicPr>
            <a:picLocks noChangeAspect="1"/>
          </p:cNvPicPr>
          <p:nvPr/>
        </p:nvPicPr>
        <p:blipFill>
          <a:blip r:embed="rId3"/>
          <a:srcRect l="3560"/>
          <a:stretch>
            <a:fillRect/>
          </a:stretch>
        </p:blipFill>
        <p:spPr>
          <a:xfrm>
            <a:off x="755650" y="2181225"/>
            <a:ext cx="7993063" cy="4476750"/>
          </a:xfrm>
          <a:prstGeom prst="rect">
            <a:avLst/>
          </a:prstGeom>
          <a:noFill/>
          <a:ln w="9525">
            <a:noFill/>
          </a:ln>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anim calcmode="lin" valueType="num">
                                      <p:cBhvr additive="base">
                                        <p:cTn id="7" dur="500" fill="hold"/>
                                        <p:tgtEl>
                                          <p:spTgt spid="645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76803" name="Rectangle 23"/>
          <p:cNvSpPr/>
          <p:nvPr/>
        </p:nvSpPr>
        <p:spPr>
          <a:xfrm>
            <a:off x="1044575" y="1412875"/>
            <a:ext cx="7488238" cy="433388"/>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5</a:t>
            </a:r>
            <a:r>
              <a:rPr lang="zh-CN" altLang="zh-CN" sz="2000" b="1" dirty="0">
                <a:solidFill>
                  <a:srgbClr val="CC0000"/>
                </a:solidFill>
              </a:rPr>
              <a:t>. </a:t>
            </a:r>
            <a:r>
              <a:rPr lang="zh-CN" altLang="en-US" sz="2000" b="1" dirty="0">
                <a:solidFill>
                  <a:srgbClr val="CC0000"/>
                </a:solidFill>
              </a:rPr>
              <a:t>分布式特征</a:t>
            </a:r>
            <a:r>
              <a:rPr lang="zh-CN" altLang="zh-CN" sz="2000" b="1" dirty="0">
                <a:solidFill>
                  <a:srgbClr val="CC0000"/>
                </a:solidFill>
              </a:rPr>
              <a:t>：</a:t>
            </a:r>
            <a:r>
              <a:rPr lang="zh-CN" altLang="en-US" sz="2000" b="1" dirty="0">
                <a:solidFill>
                  <a:srgbClr val="CC0000"/>
                </a:solidFill>
              </a:rPr>
              <a:t>百度</a:t>
            </a:r>
            <a:endParaRPr lang="zh-CN" altLang="zh-CN" sz="2000" b="1" dirty="0">
              <a:solidFill>
                <a:srgbClr val="000099"/>
              </a:solidFill>
            </a:endParaRPr>
          </a:p>
        </p:txBody>
      </p:sp>
      <p:sp>
        <p:nvSpPr>
          <p:cNvPr id="64516" name="矩形 1"/>
          <p:cNvSpPr/>
          <p:nvPr/>
        </p:nvSpPr>
        <p:spPr>
          <a:xfrm>
            <a:off x="900113" y="1817688"/>
            <a:ext cx="7848600" cy="3381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spcBef>
                <a:spcPct val="0"/>
              </a:spcBef>
              <a:buFont typeface="Wingdings" panose="05000000000000000000" pitchFamily="2" charset="2"/>
              <a:buChar char="l"/>
            </a:pPr>
            <a:r>
              <a:rPr lang="zh-CN" altLang="en-US" sz="1600" b="1" dirty="0">
                <a:solidFill>
                  <a:schemeClr val="tx2"/>
                </a:solidFill>
              </a:rPr>
              <a:t>物联网云平台（物联网云操作系统）</a:t>
            </a:r>
            <a:endParaRPr lang="en-US" altLang="zh-CN" sz="1600" b="1" dirty="0">
              <a:solidFill>
                <a:schemeClr val="tx2"/>
              </a:solidFill>
            </a:endParaRPr>
          </a:p>
        </p:txBody>
      </p:sp>
      <p:pic>
        <p:nvPicPr>
          <p:cNvPr id="76805" name="图片 1"/>
          <p:cNvPicPr>
            <a:picLocks noChangeAspect="1"/>
          </p:cNvPicPr>
          <p:nvPr/>
        </p:nvPicPr>
        <p:blipFill>
          <a:blip r:embed="rId3"/>
          <a:stretch>
            <a:fillRect/>
          </a:stretch>
        </p:blipFill>
        <p:spPr>
          <a:xfrm>
            <a:off x="1166813" y="2201863"/>
            <a:ext cx="7315200" cy="4286250"/>
          </a:xfrm>
          <a:prstGeom prst="rect">
            <a:avLst/>
          </a:prstGeom>
          <a:noFill/>
          <a:ln w="9525">
            <a:noFill/>
          </a:ln>
        </p:spPr>
      </p:pic>
      <p:sp>
        <p:nvSpPr>
          <p:cNvPr id="76806" name="矩形 1"/>
          <p:cNvSpPr/>
          <p:nvPr/>
        </p:nvSpPr>
        <p:spPr>
          <a:xfrm>
            <a:off x="4906963" y="1262063"/>
            <a:ext cx="3986212" cy="9540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400" dirty="0">
                <a:solidFill>
                  <a:srgbClr val="F73131"/>
                </a:solidFill>
                <a:latin typeface="Arial" panose="020B0604020202020204" pitchFamily="34" charset="0"/>
              </a:rPr>
              <a:t>Kafka</a:t>
            </a:r>
            <a:r>
              <a:rPr lang="zh-CN" altLang="en-US" sz="1400" dirty="0">
                <a:solidFill>
                  <a:srgbClr val="333333"/>
                </a:solidFill>
                <a:latin typeface="Arial" panose="020B0604020202020204" pitchFamily="34" charset="0"/>
              </a:rPr>
              <a:t>是由</a:t>
            </a:r>
            <a:r>
              <a:rPr lang="en-US" altLang="zh-CN" sz="1400" dirty="0">
                <a:solidFill>
                  <a:srgbClr val="333333"/>
                </a:solidFill>
                <a:latin typeface="Arial" panose="020B0604020202020204" pitchFamily="34" charset="0"/>
              </a:rPr>
              <a:t>Apache</a:t>
            </a:r>
            <a:r>
              <a:rPr lang="zh-CN" altLang="en-US" sz="1400" dirty="0">
                <a:solidFill>
                  <a:srgbClr val="333333"/>
                </a:solidFill>
                <a:latin typeface="Arial" panose="020B0604020202020204" pitchFamily="34" charset="0"/>
              </a:rPr>
              <a:t>软件基金会开发的一个开源流处理平台，由</a:t>
            </a:r>
            <a:r>
              <a:rPr lang="en-US" altLang="zh-CN" sz="1400" dirty="0">
                <a:solidFill>
                  <a:srgbClr val="333333"/>
                </a:solidFill>
                <a:latin typeface="Arial" panose="020B0604020202020204" pitchFamily="34" charset="0"/>
              </a:rPr>
              <a:t>Scala</a:t>
            </a:r>
            <a:r>
              <a:rPr lang="zh-CN" altLang="en-US" sz="1400" dirty="0">
                <a:solidFill>
                  <a:srgbClr val="333333"/>
                </a:solidFill>
                <a:latin typeface="Arial" panose="020B0604020202020204" pitchFamily="34" charset="0"/>
              </a:rPr>
              <a:t>和</a:t>
            </a:r>
            <a:r>
              <a:rPr lang="en-US" altLang="zh-CN" sz="1400" dirty="0">
                <a:solidFill>
                  <a:srgbClr val="333333"/>
                </a:solidFill>
                <a:latin typeface="Arial" panose="020B0604020202020204" pitchFamily="34" charset="0"/>
              </a:rPr>
              <a:t>Java</a:t>
            </a:r>
            <a:r>
              <a:rPr lang="zh-CN" altLang="en-US" sz="1400" dirty="0">
                <a:solidFill>
                  <a:srgbClr val="333333"/>
                </a:solidFill>
                <a:latin typeface="Arial" panose="020B0604020202020204" pitchFamily="34" charset="0"/>
              </a:rPr>
              <a:t>编写。</a:t>
            </a:r>
            <a:r>
              <a:rPr lang="en-US" altLang="zh-CN" sz="1400" dirty="0">
                <a:solidFill>
                  <a:srgbClr val="F73131"/>
                </a:solidFill>
                <a:latin typeface="Arial" panose="020B0604020202020204" pitchFamily="34" charset="0"/>
              </a:rPr>
              <a:t>Kafka</a:t>
            </a:r>
            <a:r>
              <a:rPr lang="zh-CN" altLang="en-US" sz="1400" dirty="0">
                <a:solidFill>
                  <a:srgbClr val="333333"/>
                </a:solidFill>
                <a:latin typeface="Arial" panose="020B0604020202020204" pitchFamily="34" charset="0"/>
              </a:rPr>
              <a:t>是一种高吞吐量的分布式发布订阅消息系统，它可以处理消费者所有动作流数据。</a:t>
            </a:r>
            <a:endParaRPr lang="zh-CN" altLang="en-US" sz="1400" dirty="0">
              <a:solidFill>
                <a:schemeClr val="tx2"/>
              </a:solidFill>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anim calcmode="lin" valueType="num">
                                      <p:cBhvr additive="base">
                                        <p:cTn id="7" dur="500" fill="hold"/>
                                        <p:tgtEl>
                                          <p:spTgt spid="645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78851" name="Rectangle 23"/>
          <p:cNvSpPr/>
          <p:nvPr/>
        </p:nvSpPr>
        <p:spPr>
          <a:xfrm>
            <a:off x="1044575" y="1412875"/>
            <a:ext cx="7488238" cy="433388"/>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5</a:t>
            </a:r>
            <a:r>
              <a:rPr lang="zh-CN" altLang="zh-CN" sz="2000" b="1" dirty="0">
                <a:solidFill>
                  <a:srgbClr val="CC0000"/>
                </a:solidFill>
              </a:rPr>
              <a:t>. </a:t>
            </a:r>
            <a:r>
              <a:rPr lang="zh-CN" altLang="en-US" sz="2000" b="1" dirty="0">
                <a:solidFill>
                  <a:srgbClr val="CC0000"/>
                </a:solidFill>
              </a:rPr>
              <a:t>分布式特征</a:t>
            </a:r>
            <a:r>
              <a:rPr lang="zh-CN" altLang="zh-CN" sz="2000" b="1" dirty="0">
                <a:solidFill>
                  <a:srgbClr val="CC0000"/>
                </a:solidFill>
              </a:rPr>
              <a:t>：</a:t>
            </a:r>
            <a:r>
              <a:rPr lang="zh-CN" altLang="en-US" sz="2000" b="1" dirty="0">
                <a:solidFill>
                  <a:srgbClr val="CC0000"/>
                </a:solidFill>
              </a:rPr>
              <a:t>百度</a:t>
            </a:r>
            <a:r>
              <a:rPr lang="en-US" altLang="zh-CN" sz="2000" b="1" dirty="0">
                <a:solidFill>
                  <a:srgbClr val="CC0000"/>
                </a:solidFill>
              </a:rPr>
              <a:t>DureOS</a:t>
            </a:r>
            <a:endParaRPr lang="zh-CN" altLang="zh-CN" sz="2000" b="1" dirty="0">
              <a:solidFill>
                <a:srgbClr val="000099"/>
              </a:solidFill>
            </a:endParaRPr>
          </a:p>
        </p:txBody>
      </p:sp>
      <p:sp>
        <p:nvSpPr>
          <p:cNvPr id="2" name="矩形 1"/>
          <p:cNvSpPr/>
          <p:nvPr/>
        </p:nvSpPr>
        <p:spPr>
          <a:xfrm>
            <a:off x="984250" y="1887538"/>
            <a:ext cx="6985000" cy="2308225"/>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err="1">
                <a:ln>
                  <a:noFill/>
                </a:ln>
                <a:solidFill>
                  <a:schemeClr val="tx2"/>
                </a:solidFill>
                <a:effectLst/>
                <a:uLnTx/>
                <a:uFillTx/>
                <a:latin typeface="Times New Roman" panose="02020603050405020304" pitchFamily="18" charset="0"/>
                <a:ea typeface="宋体" panose="02010600030101010101" pitchFamily="2" charset="-122"/>
                <a:cs typeface="+mn-cs"/>
              </a:rPr>
              <a:t>DuerOS</a:t>
            </a:r>
            <a:r>
              <a:rPr kumimoji="0" lang="zh-CN" altLang="zh-CN"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拥有海量数据，能通过自然语言完成对硬件的操作与对话交流， 为用户提供完整的服务链条。</a:t>
            </a:r>
            <a:endParaRPr kumimoji="0" lang="en-US" altLang="zh-CN"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zh-CN"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作为一款开放式的操作系统，</a:t>
            </a:r>
            <a:r>
              <a:rPr kumimoji="0" lang="en-US" altLang="zh-CN"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dirty="0" err="1">
                <a:ln>
                  <a:noFill/>
                </a:ln>
                <a:solidFill>
                  <a:schemeClr val="tx2"/>
                </a:solidFill>
                <a:effectLst/>
                <a:uLnTx/>
                <a:uFillTx/>
                <a:latin typeface="Times New Roman" panose="02020603050405020304" pitchFamily="18" charset="0"/>
                <a:ea typeface="宋体" panose="02010600030101010101" pitchFamily="2" charset="-122"/>
                <a:cs typeface="+mn-cs"/>
              </a:rPr>
              <a:t>DuerOS</a:t>
            </a:r>
            <a:r>
              <a:rPr kumimoji="0" lang="zh-CN" altLang="zh-CN"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通过云端大脑时刻进行自动学习让机器具备人类的语言能力。</a:t>
            </a:r>
            <a:endParaRPr kumimoji="0" lang="zh-CN" altLang="zh-CN" sz="24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80899" name="Rectangle 23"/>
          <p:cNvSpPr/>
          <p:nvPr/>
        </p:nvSpPr>
        <p:spPr>
          <a:xfrm>
            <a:off x="1044575" y="1412875"/>
            <a:ext cx="7488238" cy="433388"/>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5</a:t>
            </a:r>
            <a:r>
              <a:rPr lang="zh-CN" altLang="zh-CN" sz="2000" b="1" dirty="0">
                <a:solidFill>
                  <a:srgbClr val="CC0000"/>
                </a:solidFill>
              </a:rPr>
              <a:t>. </a:t>
            </a:r>
            <a:r>
              <a:rPr lang="zh-CN" altLang="en-US" sz="2000" b="1" dirty="0">
                <a:solidFill>
                  <a:srgbClr val="CC0000"/>
                </a:solidFill>
              </a:rPr>
              <a:t>分布式特征</a:t>
            </a:r>
            <a:r>
              <a:rPr lang="zh-CN" altLang="zh-CN" sz="2000" b="1" dirty="0">
                <a:solidFill>
                  <a:srgbClr val="CC0000"/>
                </a:solidFill>
              </a:rPr>
              <a:t>：</a:t>
            </a:r>
            <a:r>
              <a:rPr lang="zh-CN" altLang="en-US" sz="2000" b="1" dirty="0">
                <a:solidFill>
                  <a:srgbClr val="CC0000"/>
                </a:solidFill>
              </a:rPr>
              <a:t>百度</a:t>
            </a:r>
            <a:r>
              <a:rPr lang="en-US" altLang="zh-CN" sz="2000" b="1" dirty="0">
                <a:solidFill>
                  <a:srgbClr val="CC0000"/>
                </a:solidFill>
              </a:rPr>
              <a:t>DureOS</a:t>
            </a:r>
            <a:endParaRPr lang="zh-CN" altLang="zh-CN" sz="2000" b="1" dirty="0">
              <a:solidFill>
                <a:srgbClr val="000099"/>
              </a:solidFill>
            </a:endParaRPr>
          </a:p>
        </p:txBody>
      </p:sp>
      <p:sp>
        <p:nvSpPr>
          <p:cNvPr id="80900" name="矩形 1"/>
          <p:cNvSpPr/>
          <p:nvPr/>
        </p:nvSpPr>
        <p:spPr>
          <a:xfrm>
            <a:off x="1044575" y="1771650"/>
            <a:ext cx="7775575" cy="40941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spcBef>
                <a:spcPct val="0"/>
              </a:spcBef>
            </a:pPr>
            <a:r>
              <a:rPr lang="en-US" altLang="zh-CN" sz="2000" dirty="0">
                <a:solidFill>
                  <a:schemeClr val="tx2"/>
                </a:solidFill>
              </a:rPr>
              <a:t>DuerOS</a:t>
            </a:r>
            <a:r>
              <a:rPr lang="zh-CN" altLang="zh-CN" sz="2000" dirty="0">
                <a:solidFill>
                  <a:schemeClr val="tx2"/>
                </a:solidFill>
              </a:rPr>
              <a:t>是百度人工智能技术的集大成者，拥有业界领先的人工智能技术和先天优势。</a:t>
            </a:r>
          </a:p>
          <a:p>
            <a:pPr marL="342900" lvl="0" indent="-342900">
              <a:spcBef>
                <a:spcPct val="0"/>
              </a:spcBef>
            </a:pPr>
            <a:r>
              <a:rPr lang="zh-CN" altLang="zh-CN" sz="2000" dirty="0">
                <a:solidFill>
                  <a:schemeClr val="tx2"/>
                </a:solidFill>
              </a:rPr>
              <a:t>算法：拥有建立在超大规模神经网络、万亿级参数、千亿级样本上的人工智能算法；</a:t>
            </a:r>
            <a:r>
              <a:rPr lang="en-US" altLang="zh-CN" sz="2000" baseline="30000" dirty="0">
                <a:solidFill>
                  <a:schemeClr val="tx2"/>
                </a:solidFill>
              </a:rPr>
              <a:t> </a:t>
            </a:r>
          </a:p>
          <a:p>
            <a:pPr marL="342900" lvl="0" indent="-342900">
              <a:spcBef>
                <a:spcPct val="0"/>
              </a:spcBef>
            </a:pPr>
            <a:r>
              <a:rPr lang="zh-CN" altLang="zh-CN" sz="2000" dirty="0">
                <a:solidFill>
                  <a:schemeClr val="tx2"/>
                </a:solidFill>
              </a:rPr>
              <a:t>计算：数十万服务器和中国最大</a:t>
            </a:r>
            <a:r>
              <a:rPr lang="en-US" altLang="zh-CN" sz="2000" dirty="0">
                <a:solidFill>
                  <a:schemeClr val="tx2"/>
                </a:solidFill>
              </a:rPr>
              <a:t>GPU</a:t>
            </a:r>
            <a:r>
              <a:rPr lang="zh-CN" altLang="zh-CN" sz="2000" dirty="0">
                <a:solidFill>
                  <a:schemeClr val="tx2"/>
                </a:solidFill>
              </a:rPr>
              <a:t>集群的计算能力；</a:t>
            </a:r>
            <a:r>
              <a:rPr lang="en-US" altLang="zh-CN" sz="2000" dirty="0">
                <a:solidFill>
                  <a:schemeClr val="tx2"/>
                </a:solidFill>
              </a:rPr>
              <a:t> </a:t>
            </a:r>
            <a:endParaRPr lang="zh-CN" altLang="zh-CN" sz="2000" dirty="0">
              <a:solidFill>
                <a:schemeClr val="tx2"/>
              </a:solidFill>
            </a:endParaRPr>
          </a:p>
          <a:p>
            <a:pPr marL="342900" lvl="0" indent="-342900">
              <a:spcBef>
                <a:spcPct val="0"/>
              </a:spcBef>
            </a:pPr>
            <a:r>
              <a:rPr lang="zh-CN" altLang="zh-CN" sz="2000" dirty="0">
                <a:solidFill>
                  <a:schemeClr val="tx2"/>
                </a:solidFill>
              </a:rPr>
              <a:t>数据：累计了全网万亿网页、数十亿搜索、百亿级图像视频和定位数据；</a:t>
            </a:r>
          </a:p>
          <a:p>
            <a:pPr marL="342900" lvl="0" indent="-342900">
              <a:spcBef>
                <a:spcPct val="0"/>
              </a:spcBef>
            </a:pPr>
            <a:r>
              <a:rPr lang="zh-CN" altLang="zh-CN" sz="2000" dirty="0">
                <a:solidFill>
                  <a:schemeClr val="tx2"/>
                </a:solidFill>
              </a:rPr>
              <a:t>语音识别：语音识别准确率</a:t>
            </a:r>
            <a:r>
              <a:rPr lang="en-US" altLang="zh-CN" sz="2000" dirty="0">
                <a:solidFill>
                  <a:schemeClr val="tx2"/>
                </a:solidFill>
              </a:rPr>
              <a:t>97%</a:t>
            </a:r>
            <a:r>
              <a:rPr lang="zh-CN" altLang="zh-CN" sz="2000" dirty="0">
                <a:solidFill>
                  <a:schemeClr val="tx2"/>
                </a:solidFill>
              </a:rPr>
              <a:t>以上；</a:t>
            </a:r>
            <a:r>
              <a:rPr lang="en-US" altLang="zh-CN" sz="2000" baseline="30000" dirty="0">
                <a:solidFill>
                  <a:schemeClr val="tx2"/>
                </a:solidFill>
              </a:rPr>
              <a:t> </a:t>
            </a:r>
            <a:endParaRPr lang="zh-CN" altLang="zh-CN" sz="2000" dirty="0">
              <a:solidFill>
                <a:schemeClr val="tx2"/>
              </a:solidFill>
            </a:endParaRPr>
          </a:p>
          <a:p>
            <a:pPr marL="342900" lvl="0" indent="-342900">
              <a:spcBef>
                <a:spcPct val="0"/>
              </a:spcBef>
            </a:pPr>
            <a:r>
              <a:rPr lang="zh-CN" altLang="zh-CN" sz="2000" dirty="0">
                <a:solidFill>
                  <a:schemeClr val="tx2"/>
                </a:solidFill>
              </a:rPr>
              <a:t>图像识别：人脸识别准确率</a:t>
            </a:r>
            <a:r>
              <a:rPr lang="en-US" altLang="zh-CN" sz="2000" dirty="0">
                <a:solidFill>
                  <a:schemeClr val="tx2"/>
                </a:solidFill>
              </a:rPr>
              <a:t>99.7%</a:t>
            </a:r>
            <a:r>
              <a:rPr lang="zh-CN" altLang="zh-CN" sz="2000" dirty="0">
                <a:solidFill>
                  <a:schemeClr val="tx2"/>
                </a:solidFill>
              </a:rPr>
              <a:t>；</a:t>
            </a:r>
            <a:endParaRPr lang="en-US" altLang="zh-CN" sz="2000" dirty="0">
              <a:solidFill>
                <a:schemeClr val="tx2"/>
              </a:solidFill>
            </a:endParaRPr>
          </a:p>
          <a:p>
            <a:pPr marL="342900" lvl="0" indent="-342900">
              <a:spcBef>
                <a:spcPct val="0"/>
              </a:spcBef>
            </a:pPr>
            <a:r>
              <a:rPr lang="zh-CN" altLang="zh-CN" sz="2000" dirty="0">
                <a:solidFill>
                  <a:schemeClr val="tx2"/>
                </a:solidFill>
              </a:rPr>
              <a:t>自然语言处理：能用自然语言与用户交流，理解用户意图；</a:t>
            </a:r>
          </a:p>
          <a:p>
            <a:pPr marL="342900" lvl="0" indent="-342900">
              <a:spcBef>
                <a:spcPct val="0"/>
              </a:spcBef>
            </a:pPr>
            <a:r>
              <a:rPr lang="zh-CN" altLang="zh-CN" sz="2000" dirty="0">
                <a:solidFill>
                  <a:schemeClr val="tx2"/>
                </a:solidFill>
              </a:rPr>
              <a:t>用户画像：拥有近</a:t>
            </a:r>
            <a:r>
              <a:rPr lang="en-US" altLang="zh-CN" sz="2000" dirty="0">
                <a:solidFill>
                  <a:schemeClr val="tx2"/>
                </a:solidFill>
              </a:rPr>
              <a:t>10</a:t>
            </a:r>
            <a:r>
              <a:rPr lang="zh-CN" altLang="zh-CN" sz="2000" dirty="0">
                <a:solidFill>
                  <a:schemeClr val="tx2"/>
                </a:solidFill>
              </a:rPr>
              <a:t>亿用户画像。</a:t>
            </a:r>
          </a:p>
          <a:p>
            <a:pPr marL="342900" lvl="0" indent="-342900">
              <a:spcBef>
                <a:spcPct val="0"/>
              </a:spcBef>
            </a:pPr>
            <a:r>
              <a:rPr lang="en-US" altLang="zh-CN" sz="2000" dirty="0">
                <a:solidFill>
                  <a:schemeClr val="tx2"/>
                </a:solidFill>
              </a:rPr>
              <a:t>DuerOS</a:t>
            </a:r>
            <a:r>
              <a:rPr lang="zh-CN" altLang="zh-CN" sz="2000" dirty="0">
                <a:solidFill>
                  <a:schemeClr val="tx2"/>
                </a:solidFill>
              </a:rPr>
              <a:t>可以广泛适用于家居、随身、车载等多种场景，支持音箱、电视、冰箱、手机、机器人、车载、手表等多种硬件设备。</a:t>
            </a:r>
          </a:p>
        </p:txBody>
      </p:sp>
    </p:spTree>
  </p:cSld>
  <p:clrMapOvr>
    <a:masterClrMapping/>
  </p:clrMapOvr>
  <p:transition>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82947" name="Rectangle 23"/>
          <p:cNvSpPr/>
          <p:nvPr/>
        </p:nvSpPr>
        <p:spPr>
          <a:xfrm>
            <a:off x="1044575" y="1412875"/>
            <a:ext cx="7488238" cy="433388"/>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5</a:t>
            </a:r>
            <a:r>
              <a:rPr lang="zh-CN" altLang="zh-CN" sz="2000" b="1" dirty="0">
                <a:solidFill>
                  <a:srgbClr val="CC0000"/>
                </a:solidFill>
              </a:rPr>
              <a:t>. </a:t>
            </a:r>
            <a:r>
              <a:rPr lang="zh-CN" altLang="en-US" sz="2000" b="1" dirty="0">
                <a:solidFill>
                  <a:srgbClr val="CC0000"/>
                </a:solidFill>
              </a:rPr>
              <a:t>分布式特征</a:t>
            </a:r>
            <a:r>
              <a:rPr lang="zh-CN" altLang="zh-CN" sz="2000" b="1" dirty="0">
                <a:solidFill>
                  <a:srgbClr val="CC0000"/>
                </a:solidFill>
              </a:rPr>
              <a:t>：</a:t>
            </a:r>
            <a:r>
              <a:rPr lang="zh-CN" altLang="en-US" sz="2000" b="1" dirty="0">
                <a:solidFill>
                  <a:srgbClr val="CC0000"/>
                </a:solidFill>
              </a:rPr>
              <a:t>百度</a:t>
            </a:r>
            <a:r>
              <a:rPr lang="en-US" altLang="zh-CN" sz="2000" b="1" dirty="0">
                <a:solidFill>
                  <a:srgbClr val="CC0000"/>
                </a:solidFill>
              </a:rPr>
              <a:t>DureOS</a:t>
            </a:r>
            <a:endParaRPr lang="zh-CN" altLang="zh-CN" sz="2000" b="1" dirty="0">
              <a:solidFill>
                <a:srgbClr val="000099"/>
              </a:solidFill>
            </a:endParaRPr>
          </a:p>
        </p:txBody>
      </p:sp>
      <p:sp>
        <p:nvSpPr>
          <p:cNvPr id="82948" name="矩形 1"/>
          <p:cNvSpPr/>
          <p:nvPr/>
        </p:nvSpPr>
        <p:spPr>
          <a:xfrm>
            <a:off x="1044575" y="1771650"/>
            <a:ext cx="7775575" cy="1016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spcBef>
                <a:spcPct val="0"/>
              </a:spcBef>
            </a:pPr>
            <a:r>
              <a:rPr lang="zh-CN" altLang="en-US" sz="2000" dirty="0">
                <a:solidFill>
                  <a:schemeClr val="tx2"/>
                </a:solidFill>
              </a:rPr>
              <a:t>两个视频</a:t>
            </a:r>
            <a:endParaRPr lang="en-US" altLang="zh-CN" sz="2000" dirty="0">
              <a:solidFill>
                <a:schemeClr val="tx2"/>
              </a:solidFill>
            </a:endParaRPr>
          </a:p>
          <a:p>
            <a:pPr marL="342900" lvl="0" indent="-342900">
              <a:spcBef>
                <a:spcPct val="0"/>
              </a:spcBef>
            </a:pPr>
            <a:r>
              <a:rPr lang="zh-CN" altLang="en-US" sz="2000" dirty="0">
                <a:solidFill>
                  <a:schemeClr val="tx2"/>
                </a:solidFill>
                <a:hlinkClick r:id="rId3" action="ppaction://hlinkfile"/>
              </a:rPr>
              <a:t>视频</a:t>
            </a:r>
            <a:r>
              <a:rPr lang="en-US" altLang="zh-CN" sz="2000" dirty="0">
                <a:solidFill>
                  <a:schemeClr val="tx2"/>
                </a:solidFill>
                <a:hlinkClick r:id="rId3" action="ppaction://hlinkfile"/>
              </a:rPr>
              <a:t>1</a:t>
            </a:r>
            <a:endParaRPr lang="en-US" altLang="zh-CN" sz="2000" dirty="0">
              <a:solidFill>
                <a:schemeClr val="tx2"/>
              </a:solidFill>
            </a:endParaRPr>
          </a:p>
          <a:p>
            <a:pPr marL="342900" lvl="0" indent="-342900">
              <a:spcBef>
                <a:spcPct val="0"/>
              </a:spcBef>
            </a:pPr>
            <a:r>
              <a:rPr lang="zh-CN" altLang="en-US" sz="2000" dirty="0">
                <a:solidFill>
                  <a:schemeClr val="tx2"/>
                </a:solidFill>
                <a:hlinkClick r:id="rId4" action="ppaction://hlinkfile"/>
              </a:rPr>
              <a:t>视频</a:t>
            </a:r>
            <a:r>
              <a:rPr lang="en-US" altLang="zh-CN" sz="2000" dirty="0">
                <a:solidFill>
                  <a:schemeClr val="tx2"/>
                </a:solidFill>
                <a:hlinkClick r:id="rId4" action="ppaction://hlinkfile"/>
              </a:rPr>
              <a:t>2</a:t>
            </a:r>
            <a:endParaRPr lang="zh-CN" altLang="zh-CN" sz="2000" dirty="0">
              <a:solidFill>
                <a:schemeClr val="tx2"/>
              </a:solidFill>
            </a:endParaRPr>
          </a:p>
        </p:txBody>
      </p:sp>
    </p:spTree>
  </p:cSld>
  <p:clrMapOvr>
    <a:masterClrMapping/>
  </p:clrMapOvr>
  <p:transition>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9219" name="页脚占位符 4"/>
          <p:cNvSpPr txBox="1">
            <a:spLocks noGrp="1"/>
          </p:cNvSpPr>
          <p:nvPr>
            <p:ph type="ftr" sz="quarter" idx="11"/>
          </p:nvPr>
        </p:nvSpPr>
        <p:spPr/>
        <p:txBody>
          <a:bodyPr/>
          <a:lstStyle/>
          <a:p>
            <a:pPr marL="0" indent="0" algn="ctr" eaLnBrk="1" hangingPunct="1">
              <a:spcBef>
                <a:spcPct val="0"/>
              </a:spcBef>
              <a:buNone/>
            </a:pPr>
            <a:r>
              <a:rPr lang="zh-CN" altLang="zh-CN" sz="1400" dirty="0"/>
              <a:t>哈工大</a:t>
            </a:r>
            <a:r>
              <a:rPr lang="zh-CN" altLang="en-US" sz="1400" dirty="0"/>
              <a:t>计算机学院</a:t>
            </a:r>
            <a:endParaRPr lang="zh-CN" altLang="zh-CN" sz="1400" dirty="0"/>
          </a:p>
        </p:txBody>
      </p:sp>
      <p:sp>
        <p:nvSpPr>
          <p:cNvPr id="9220"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5</a:t>
            </a:fld>
            <a:endParaRPr lang="zh-CN" altLang="zh-CN" sz="1400" dirty="0"/>
          </a:p>
        </p:txBody>
      </p:sp>
      <p:sp>
        <p:nvSpPr>
          <p:cNvPr id="7170" name="Rectangle 2"/>
          <p:cNvSpPr>
            <a:spLocks noGrp="1"/>
          </p:cNvSpPr>
          <p:nvPr>
            <p:ph type="title"/>
          </p:nvPr>
        </p:nvSpPr>
        <p:spPr>
          <a:xfrm>
            <a:off x="539750" y="1916113"/>
            <a:ext cx="6048375" cy="574675"/>
          </a:xfrm>
        </p:spPr>
        <p:txBody>
          <a:bodyPr vert="horz" wrap="square" lIns="91440" tIns="45720" rIns="91440" bIns="45720" anchor="ctr" anchorCtr="0"/>
          <a:lstStyle/>
          <a:p>
            <a:pPr eaLnBrk="1" hangingPunct="1"/>
            <a:r>
              <a:rPr lang="zh-CN" altLang="zh-CN" dirty="0"/>
              <a:t>系统接口—用户通过它来使用操作系统</a:t>
            </a:r>
          </a:p>
        </p:txBody>
      </p:sp>
      <p:sp>
        <p:nvSpPr>
          <p:cNvPr id="7171" name="Rectangle 3"/>
          <p:cNvSpPr/>
          <p:nvPr/>
        </p:nvSpPr>
        <p:spPr>
          <a:xfrm>
            <a:off x="900113" y="1484313"/>
            <a:ext cx="6399212" cy="433387"/>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lnSpc>
                <a:spcPct val="130000"/>
              </a:lnSpc>
              <a:buNone/>
            </a:pPr>
            <a:r>
              <a:rPr lang="zh-CN" altLang="zh-CN" sz="2400" b="1" dirty="0"/>
              <a:t>对大多数用户来说，操作系统是一个</a:t>
            </a:r>
            <a:r>
              <a:rPr lang="zh-CN" altLang="zh-CN" sz="2400" b="1" dirty="0">
                <a:solidFill>
                  <a:srgbClr val="FF0000"/>
                </a:solidFill>
              </a:rPr>
              <a:t>“黑盒子”</a:t>
            </a:r>
          </a:p>
        </p:txBody>
      </p:sp>
      <p:grpSp>
        <p:nvGrpSpPr>
          <p:cNvPr id="7172" name="Group 4"/>
          <p:cNvGrpSpPr/>
          <p:nvPr/>
        </p:nvGrpSpPr>
        <p:grpSpPr>
          <a:xfrm>
            <a:off x="1547813" y="2420938"/>
            <a:ext cx="6651625" cy="3076575"/>
            <a:chOff x="0" y="0"/>
            <a:chExt cx="4190" cy="1938"/>
          </a:xfrm>
        </p:grpSpPr>
        <p:sp>
          <p:nvSpPr>
            <p:cNvPr id="9231" name="AutoShape 5"/>
            <p:cNvSpPr/>
            <p:nvPr/>
          </p:nvSpPr>
          <p:spPr>
            <a:xfrm>
              <a:off x="912" y="576"/>
              <a:ext cx="2448" cy="816"/>
            </a:xfrm>
            <a:prstGeom prst="cube">
              <a:avLst>
                <a:gd name="adj" fmla="val 25000"/>
              </a:avLst>
            </a:prstGeom>
            <a:solidFill>
              <a:srgbClr val="808080"/>
            </a:solidFill>
            <a:ln w="952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9232" name="Text Box 6"/>
            <p:cNvSpPr txBox="1"/>
            <p:nvPr/>
          </p:nvSpPr>
          <p:spPr>
            <a:xfrm>
              <a:off x="0" y="960"/>
              <a:ext cx="110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400" b="1" dirty="0">
                  <a:latin typeface="Arial" panose="020B0604020202020204" pitchFamily="34" charset="0"/>
                </a:rPr>
                <a:t>操作系统</a:t>
              </a:r>
            </a:p>
          </p:txBody>
        </p:sp>
        <p:sp>
          <p:nvSpPr>
            <p:cNvPr id="9233" name="Text Box 7"/>
            <p:cNvSpPr txBox="1"/>
            <p:nvPr/>
          </p:nvSpPr>
          <p:spPr>
            <a:xfrm>
              <a:off x="1002" y="0"/>
              <a:ext cx="110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键盘命令</a:t>
              </a:r>
            </a:p>
          </p:txBody>
        </p:sp>
        <p:sp>
          <p:nvSpPr>
            <p:cNvPr id="9234" name="AutoShape 8"/>
            <p:cNvSpPr/>
            <p:nvPr/>
          </p:nvSpPr>
          <p:spPr>
            <a:xfrm>
              <a:off x="1338" y="240"/>
              <a:ext cx="96" cy="240"/>
            </a:xfrm>
            <a:prstGeom prst="downArrow">
              <a:avLst>
                <a:gd name="adj1" fmla="val 50000"/>
                <a:gd name="adj2" fmla="val 62500"/>
              </a:avLst>
            </a:prstGeom>
            <a:solidFill>
              <a:schemeClr val="bg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9235" name="Text Box 9"/>
            <p:cNvSpPr txBox="1"/>
            <p:nvPr/>
          </p:nvSpPr>
          <p:spPr>
            <a:xfrm>
              <a:off x="1722" y="0"/>
              <a:ext cx="110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鼠标点击</a:t>
              </a:r>
            </a:p>
          </p:txBody>
        </p:sp>
        <p:sp>
          <p:nvSpPr>
            <p:cNvPr id="9236" name="AutoShape 10"/>
            <p:cNvSpPr/>
            <p:nvPr/>
          </p:nvSpPr>
          <p:spPr>
            <a:xfrm>
              <a:off x="2058" y="240"/>
              <a:ext cx="96" cy="240"/>
            </a:xfrm>
            <a:prstGeom prst="downArrow">
              <a:avLst>
                <a:gd name="adj1" fmla="val 50000"/>
                <a:gd name="adj2" fmla="val 62500"/>
              </a:avLst>
            </a:prstGeom>
            <a:solidFill>
              <a:schemeClr val="bg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9237" name="Text Box 11"/>
            <p:cNvSpPr txBox="1"/>
            <p:nvPr/>
          </p:nvSpPr>
          <p:spPr>
            <a:xfrm>
              <a:off x="2518" y="0"/>
              <a:ext cx="110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网络数据</a:t>
              </a:r>
            </a:p>
          </p:txBody>
        </p:sp>
        <p:sp>
          <p:nvSpPr>
            <p:cNvPr id="9238" name="AutoShape 12"/>
            <p:cNvSpPr/>
            <p:nvPr/>
          </p:nvSpPr>
          <p:spPr>
            <a:xfrm>
              <a:off x="2826" y="240"/>
              <a:ext cx="96" cy="240"/>
            </a:xfrm>
            <a:prstGeom prst="downArrow">
              <a:avLst>
                <a:gd name="adj1" fmla="val 50000"/>
                <a:gd name="adj2" fmla="val 62500"/>
              </a:avLst>
            </a:prstGeom>
            <a:solidFill>
              <a:schemeClr val="bg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9239" name="AutoShape 13"/>
            <p:cNvSpPr/>
            <p:nvPr/>
          </p:nvSpPr>
          <p:spPr>
            <a:xfrm>
              <a:off x="1440" y="1440"/>
              <a:ext cx="96" cy="240"/>
            </a:xfrm>
            <a:prstGeom prst="downArrow">
              <a:avLst>
                <a:gd name="adj1" fmla="val 50000"/>
                <a:gd name="adj2" fmla="val 62500"/>
              </a:avLst>
            </a:prstGeom>
            <a:solidFill>
              <a:schemeClr val="bg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9240" name="Text Box 14"/>
            <p:cNvSpPr txBox="1"/>
            <p:nvPr/>
          </p:nvSpPr>
          <p:spPr>
            <a:xfrm>
              <a:off x="1104" y="1688"/>
              <a:ext cx="110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屏幕输出</a:t>
              </a:r>
            </a:p>
          </p:txBody>
        </p:sp>
        <p:sp>
          <p:nvSpPr>
            <p:cNvPr id="9241" name="AutoShape 15"/>
            <p:cNvSpPr/>
            <p:nvPr/>
          </p:nvSpPr>
          <p:spPr>
            <a:xfrm>
              <a:off x="2304" y="1440"/>
              <a:ext cx="96" cy="240"/>
            </a:xfrm>
            <a:prstGeom prst="downArrow">
              <a:avLst>
                <a:gd name="adj1" fmla="val 50000"/>
                <a:gd name="adj2" fmla="val 62500"/>
              </a:avLst>
            </a:prstGeom>
            <a:solidFill>
              <a:schemeClr val="bg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9242" name="Text Box 16"/>
            <p:cNvSpPr txBox="1"/>
            <p:nvPr/>
          </p:nvSpPr>
          <p:spPr>
            <a:xfrm>
              <a:off x="1968" y="1688"/>
              <a:ext cx="110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文件改变</a:t>
              </a:r>
            </a:p>
          </p:txBody>
        </p:sp>
        <p:sp>
          <p:nvSpPr>
            <p:cNvPr id="9243" name="Text Box 17"/>
            <p:cNvSpPr txBox="1"/>
            <p:nvPr/>
          </p:nvSpPr>
          <p:spPr>
            <a:xfrm>
              <a:off x="2630" y="1326"/>
              <a:ext cx="110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800" b="1" dirty="0">
                  <a:latin typeface="Arial" panose="020B0604020202020204" pitchFamily="34" charset="0"/>
                </a:rPr>
                <a:t>…</a:t>
              </a:r>
            </a:p>
          </p:txBody>
        </p:sp>
        <p:sp>
          <p:nvSpPr>
            <p:cNvPr id="9244" name="Text Box 18"/>
            <p:cNvSpPr txBox="1"/>
            <p:nvPr/>
          </p:nvSpPr>
          <p:spPr>
            <a:xfrm>
              <a:off x="3086" y="124"/>
              <a:ext cx="110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800" b="1" dirty="0">
                  <a:latin typeface="Arial" panose="020B0604020202020204" pitchFamily="34" charset="0"/>
                </a:rPr>
                <a:t>…</a:t>
              </a:r>
            </a:p>
          </p:txBody>
        </p:sp>
      </p:grpSp>
      <p:grpSp>
        <p:nvGrpSpPr>
          <p:cNvPr id="7187" name="Group 19"/>
          <p:cNvGrpSpPr/>
          <p:nvPr/>
        </p:nvGrpSpPr>
        <p:grpSpPr>
          <a:xfrm>
            <a:off x="1066800" y="5418138"/>
            <a:ext cx="7620000" cy="608013"/>
            <a:chOff x="0" y="0"/>
            <a:chExt cx="4800" cy="383"/>
          </a:xfrm>
        </p:grpSpPr>
        <p:sp>
          <p:nvSpPr>
            <p:cNvPr id="9229" name="Rectangle 20"/>
            <p:cNvSpPr/>
            <p:nvPr/>
          </p:nvSpPr>
          <p:spPr>
            <a:xfrm>
              <a:off x="0" y="0"/>
              <a:ext cx="4800" cy="38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40000"/>
                </a:lnSpc>
                <a:spcBef>
                  <a:spcPct val="0"/>
                </a:spcBef>
                <a:buNone/>
              </a:pPr>
              <a:r>
                <a:rPr lang="zh-CN" altLang="zh-CN" sz="2400" b="1" dirty="0">
                  <a:latin typeface="Arial" panose="020B0604020202020204" pitchFamily="34" charset="0"/>
                  <a:sym typeface="Symbol" panose="05050102010706020507" pitchFamily="18" charset="2"/>
                </a:rPr>
                <a:t>这个黑盒子是怎么放入内存的?引导程序来完成</a:t>
              </a:r>
            </a:p>
          </p:txBody>
        </p:sp>
        <p:pic>
          <p:nvPicPr>
            <p:cNvPr id="9230" name="Picture 21" descr="j0115835"/>
            <p:cNvPicPr>
              <a:picLocks noChangeAspect="1"/>
            </p:cNvPicPr>
            <p:nvPr/>
          </p:nvPicPr>
          <p:blipFill>
            <a:blip r:embed="rId2"/>
            <a:stretch>
              <a:fillRect/>
            </a:stretch>
          </p:blipFill>
          <p:spPr>
            <a:xfrm>
              <a:off x="165" y="160"/>
              <a:ext cx="119" cy="121"/>
            </a:xfrm>
            <a:prstGeom prst="rect">
              <a:avLst/>
            </a:prstGeom>
            <a:noFill/>
            <a:ln w="9525">
              <a:noFill/>
            </a:ln>
          </p:spPr>
        </p:pic>
      </p:grpSp>
      <p:grpSp>
        <p:nvGrpSpPr>
          <p:cNvPr id="7190" name="Group 22"/>
          <p:cNvGrpSpPr/>
          <p:nvPr/>
        </p:nvGrpSpPr>
        <p:grpSpPr>
          <a:xfrm>
            <a:off x="1042988" y="5949950"/>
            <a:ext cx="7620000" cy="603250"/>
            <a:chOff x="0" y="0"/>
            <a:chExt cx="4800" cy="380"/>
          </a:xfrm>
        </p:grpSpPr>
        <p:sp>
          <p:nvSpPr>
            <p:cNvPr id="9227" name="Rectangle 23"/>
            <p:cNvSpPr/>
            <p:nvPr/>
          </p:nvSpPr>
          <p:spPr>
            <a:xfrm>
              <a:off x="0" y="0"/>
              <a:ext cx="4800" cy="380"/>
            </a:xfrm>
            <a:prstGeom prst="rect">
              <a:avLst/>
            </a:prstGeom>
            <a:solidFill>
              <a:srgbClr val="EDE7E3"/>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40000"/>
                </a:lnSpc>
                <a:spcBef>
                  <a:spcPct val="0"/>
                </a:spcBef>
                <a:buNone/>
              </a:pPr>
              <a:r>
                <a:rPr lang="zh-CN" altLang="zh-CN" sz="2400" b="1" dirty="0">
                  <a:latin typeface="Arial" panose="020B0604020202020204" pitchFamily="34" charset="0"/>
                  <a:sym typeface="Symbol" panose="05050102010706020507" pitchFamily="18" charset="2"/>
                </a:rPr>
                <a:t>在“</a:t>
              </a:r>
              <a:r>
                <a:rPr lang="zh-CN" altLang="zh-CN" sz="2400" b="1" dirty="0">
                  <a:solidFill>
                    <a:srgbClr val="FF0000"/>
                  </a:solidFill>
                  <a:latin typeface="Arial" panose="020B0604020202020204" pitchFamily="34" charset="0"/>
                  <a:sym typeface="Symbol" panose="05050102010706020507" pitchFamily="18" charset="2"/>
                </a:rPr>
                <a:t>打开这个盒子</a:t>
              </a:r>
              <a:r>
                <a:rPr lang="zh-CN" altLang="zh-CN" sz="2400" b="1" dirty="0">
                  <a:latin typeface="Arial" panose="020B0604020202020204" pitchFamily="34" charset="0"/>
                  <a:sym typeface="Symbol" panose="05050102010706020507" pitchFamily="18" charset="2"/>
                </a:rPr>
                <a:t>”之前要“</a:t>
              </a:r>
              <a:r>
                <a:rPr lang="zh-CN" altLang="zh-CN" sz="2400" b="1" dirty="0">
                  <a:solidFill>
                    <a:srgbClr val="FF0000"/>
                  </a:solidFill>
                  <a:latin typeface="Arial" panose="020B0604020202020204" pitchFamily="34" charset="0"/>
                  <a:sym typeface="Symbol" panose="05050102010706020507" pitchFamily="18" charset="2"/>
                </a:rPr>
                <a:t>了解盒子的入口</a:t>
              </a:r>
              <a:r>
                <a:rPr lang="zh-CN" altLang="zh-CN" sz="2400" b="1" dirty="0">
                  <a:latin typeface="Arial" panose="020B0604020202020204" pitchFamily="34" charset="0"/>
                  <a:sym typeface="Symbol" panose="05050102010706020507" pitchFamily="18" charset="2"/>
                </a:rPr>
                <a:t>”</a:t>
              </a:r>
            </a:p>
          </p:txBody>
        </p:sp>
        <p:pic>
          <p:nvPicPr>
            <p:cNvPr id="9228" name="Picture 24" descr="j0115835"/>
            <p:cNvPicPr>
              <a:picLocks noChangeAspect="1"/>
            </p:cNvPicPr>
            <p:nvPr/>
          </p:nvPicPr>
          <p:blipFill>
            <a:blip r:embed="rId2"/>
            <a:stretch>
              <a:fillRect/>
            </a:stretch>
          </p:blipFill>
          <p:spPr>
            <a:xfrm>
              <a:off x="165" y="160"/>
              <a:ext cx="119" cy="121"/>
            </a:xfrm>
            <a:prstGeom prst="rect">
              <a:avLst/>
            </a:prstGeom>
            <a:noFill/>
            <a:ln w="9525">
              <a:noFill/>
            </a:ln>
          </p:spPr>
        </p:pic>
      </p:grpSp>
      <p:sp>
        <p:nvSpPr>
          <p:cNvPr id="9226" name="Rectangle 25"/>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2.2  操作系统的用户界面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dissolve">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17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172"/>
                                        </p:tgtEl>
                                        <p:attrNameLst>
                                          <p:attrName>style.visibility</p:attrName>
                                        </p:attrNameLst>
                                      </p:cBhvr>
                                      <p:to>
                                        <p:strVal val="visible"/>
                                      </p:to>
                                    </p:set>
                                    <p:anim calcmode="lin" valueType="num">
                                      <p:cBhvr additive="base">
                                        <p:cTn id="16" dur="500" fill="hold"/>
                                        <p:tgtEl>
                                          <p:spTgt spid="7172"/>
                                        </p:tgtEl>
                                        <p:attrNameLst>
                                          <p:attrName>ppt_x</p:attrName>
                                        </p:attrNameLst>
                                      </p:cBhvr>
                                      <p:tavLst>
                                        <p:tav tm="0">
                                          <p:val>
                                            <p:strVal val="#ppt_x"/>
                                          </p:val>
                                        </p:tav>
                                        <p:tav tm="100000">
                                          <p:val>
                                            <p:strVal val="#ppt_x"/>
                                          </p:val>
                                        </p:tav>
                                      </p:tavLst>
                                    </p:anim>
                                    <p:anim calcmode="lin" valueType="num">
                                      <p:cBhvr additive="base">
                                        <p:cTn id="17"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187"/>
                                        </p:tgtEl>
                                        <p:attrNameLst>
                                          <p:attrName>style.visibility</p:attrName>
                                        </p:attrNameLst>
                                      </p:cBhvr>
                                      <p:to>
                                        <p:strVal val="visible"/>
                                      </p:to>
                                    </p:set>
                                    <p:anim calcmode="lin" valueType="num">
                                      <p:cBhvr additive="base">
                                        <p:cTn id="22" dur="500" fill="hold"/>
                                        <p:tgtEl>
                                          <p:spTgt spid="7187"/>
                                        </p:tgtEl>
                                        <p:attrNameLst>
                                          <p:attrName>ppt_x</p:attrName>
                                        </p:attrNameLst>
                                      </p:cBhvr>
                                      <p:tavLst>
                                        <p:tav tm="0">
                                          <p:val>
                                            <p:strVal val="#ppt_x"/>
                                          </p:val>
                                        </p:tav>
                                        <p:tav tm="100000">
                                          <p:val>
                                            <p:strVal val="#ppt_x"/>
                                          </p:val>
                                        </p:tav>
                                      </p:tavLst>
                                    </p:anim>
                                    <p:anim calcmode="lin" valueType="num">
                                      <p:cBhvr additive="base">
                                        <p:cTn id="23" dur="500" fill="hold"/>
                                        <p:tgtEl>
                                          <p:spTgt spid="718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190"/>
                                        </p:tgtEl>
                                        <p:attrNameLst>
                                          <p:attrName>style.visibility</p:attrName>
                                        </p:attrNameLst>
                                      </p:cBhvr>
                                      <p:to>
                                        <p:strVal val="visible"/>
                                      </p:to>
                                    </p:set>
                                    <p:anim calcmode="lin" valueType="num">
                                      <p:cBhvr additive="base">
                                        <p:cTn id="28" dur="500" fill="hold"/>
                                        <p:tgtEl>
                                          <p:spTgt spid="7190"/>
                                        </p:tgtEl>
                                        <p:attrNameLst>
                                          <p:attrName>ppt_x</p:attrName>
                                        </p:attrNameLst>
                                      </p:cBhvr>
                                      <p:tavLst>
                                        <p:tav tm="0">
                                          <p:val>
                                            <p:strVal val="#ppt_x"/>
                                          </p:val>
                                        </p:tav>
                                        <p:tav tm="100000">
                                          <p:val>
                                            <p:strVal val="#ppt_x"/>
                                          </p:val>
                                        </p:tav>
                                      </p:tavLst>
                                    </p:anim>
                                    <p:anim calcmode="lin" valueType="num">
                                      <p:cBhvr additive="base">
                                        <p:cTn id="29" dur="500" fill="hold"/>
                                        <p:tgtEl>
                                          <p:spTgt spid="7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84995" name="Rectangle 23"/>
          <p:cNvSpPr/>
          <p:nvPr/>
        </p:nvSpPr>
        <p:spPr>
          <a:xfrm>
            <a:off x="1044575" y="1412875"/>
            <a:ext cx="7488238" cy="433388"/>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5</a:t>
            </a:r>
            <a:r>
              <a:rPr lang="zh-CN" altLang="zh-CN" sz="2000" b="1" dirty="0">
                <a:solidFill>
                  <a:srgbClr val="CC0000"/>
                </a:solidFill>
              </a:rPr>
              <a:t>. </a:t>
            </a:r>
            <a:r>
              <a:rPr lang="zh-CN" altLang="en-US" sz="2000" b="1" dirty="0">
                <a:solidFill>
                  <a:srgbClr val="CC0000"/>
                </a:solidFill>
              </a:rPr>
              <a:t>分布式特征</a:t>
            </a:r>
            <a:r>
              <a:rPr lang="zh-CN" altLang="zh-CN" sz="2000" b="1" dirty="0">
                <a:solidFill>
                  <a:srgbClr val="CC0000"/>
                </a:solidFill>
              </a:rPr>
              <a:t>：</a:t>
            </a:r>
            <a:r>
              <a:rPr lang="en-US" altLang="zh-CN" sz="2000" b="1" dirty="0">
                <a:solidFill>
                  <a:srgbClr val="CC0000"/>
                </a:solidFill>
              </a:rPr>
              <a:t>ROS</a:t>
            </a:r>
            <a:endParaRPr lang="zh-CN" altLang="zh-CN" sz="2000" b="1" dirty="0">
              <a:solidFill>
                <a:srgbClr val="000099"/>
              </a:solidFill>
            </a:endParaRPr>
          </a:p>
        </p:txBody>
      </p:sp>
      <p:sp>
        <p:nvSpPr>
          <p:cNvPr id="2" name="矩形 1"/>
          <p:cNvSpPr/>
          <p:nvPr/>
        </p:nvSpPr>
        <p:spPr>
          <a:xfrm>
            <a:off x="984250" y="1887538"/>
            <a:ext cx="6985000" cy="646331"/>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en-US" altLang="zh-CN" sz="1200" b="1" i="0" u="none" strike="noStrike" kern="1200" cap="none" spc="0" normalizeH="0" baseline="0" noProof="0" dirty="0" err="1">
                <a:ln>
                  <a:noFill/>
                </a:ln>
                <a:solidFill>
                  <a:schemeClr val="tx2"/>
                </a:solidFill>
                <a:effectLst/>
                <a:uLnTx/>
                <a:uFillTx/>
                <a:latin typeface="Times New Roman" panose="02020603050405020304" pitchFamily="18" charset="0"/>
                <a:ea typeface="宋体" panose="02010600030101010101" pitchFamily="2" charset="-122"/>
                <a:cs typeface="+mn-cs"/>
              </a:rPr>
              <a:t>ROS</a:t>
            </a:r>
            <a:r>
              <a:rPr kumimoji="0" lang="zh-CN" altLang="en-US" sz="12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a:t>
            </a:r>
            <a:r>
              <a:rPr kumimoji="0" lang="en-US" altLang="zh-CN" sz="12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Robot Operating System</a:t>
            </a:r>
            <a:r>
              <a:rPr kumimoji="0" lang="zh-CN" altLang="en-US" sz="12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）用于编写机器人软件程序的一种具有高度灵活性的软件架构。</a:t>
            </a:r>
            <a:endParaRPr kumimoji="0" lang="en-US" altLang="zh-CN" sz="12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en-US" sz="12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包含了大量工具软件、库代码和约定协议，旨在简化跨机器人平台创建复杂、鲁棒的机器人行为这一过程的难度与复杂度。</a:t>
            </a:r>
            <a:r>
              <a:rPr kumimoji="0" lang="en-US" altLang="zh-CN" sz="1200" b="0" i="0" u="none" strike="noStrike" kern="1200" cap="none" spc="0" normalizeH="0" baseline="0" noProof="0" dirty="0" err="1">
                <a:ln>
                  <a:noFill/>
                </a:ln>
                <a:solidFill>
                  <a:schemeClr val="tx2"/>
                </a:solidFill>
                <a:effectLst/>
                <a:uLnTx/>
                <a:uFillTx/>
                <a:latin typeface="Times New Roman" panose="02020603050405020304" pitchFamily="18" charset="0"/>
                <a:ea typeface="宋体" panose="02010600030101010101" pitchFamily="2" charset="-122"/>
                <a:cs typeface="+mn-cs"/>
              </a:rPr>
              <a:t>ROS</a:t>
            </a:r>
            <a:r>
              <a:rPr kumimoji="0" lang="zh-CN" altLang="en-US" sz="12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的原型源自斯坦福大学</a:t>
            </a:r>
            <a:endParaRPr kumimoji="0" lang="zh-CN" altLang="zh-CN" sz="12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pic>
        <p:nvPicPr>
          <p:cNvPr id="67589" name="图片 4" descr="https://timgsa.baidu.com/timg?image&amp;quality=80&amp;size=b9999_10000&amp;sec=1585895026271&amp;di=6cf1038aa4620a856224bc67082971b1&amp;imgtype=0&amp;src=http%3A%2F%2Fblog.exbot.net%2Fwp-content%2Fuploads%2F2017%2F12%2F20160602094610197.png"/>
          <p:cNvPicPr>
            <a:picLocks noChangeAspect="1"/>
          </p:cNvPicPr>
          <p:nvPr/>
        </p:nvPicPr>
        <p:blipFill>
          <a:blip r:embed="rId3"/>
          <a:stretch>
            <a:fillRect/>
          </a:stretch>
        </p:blipFill>
        <p:spPr>
          <a:xfrm>
            <a:off x="72009" y="3193336"/>
            <a:ext cx="4211960" cy="2729569"/>
          </a:xfrm>
          <a:prstGeom prst="rect">
            <a:avLst/>
          </a:prstGeom>
          <a:noFill/>
          <a:ln w="9525">
            <a:noFill/>
          </a:ln>
        </p:spPr>
      </p:pic>
      <p:pic>
        <p:nvPicPr>
          <p:cNvPr id="67590" name="图片 5" descr="https://ss0.bdstatic.com/70cFuHSh_Q1YnxGkpoWK1HF6hhy/it/u=688221117,2316134047&amp;fm=15&amp;gp=0.jpg"/>
          <p:cNvPicPr>
            <a:picLocks noChangeAspect="1"/>
          </p:cNvPicPr>
          <p:nvPr/>
        </p:nvPicPr>
        <p:blipFill>
          <a:blip r:embed="rId4"/>
          <a:stretch>
            <a:fillRect/>
          </a:stretch>
        </p:blipFill>
        <p:spPr>
          <a:xfrm>
            <a:off x="4352561" y="2924944"/>
            <a:ext cx="4780107" cy="3334921"/>
          </a:xfrm>
          <a:prstGeom prst="rect">
            <a:avLst/>
          </a:prstGeom>
          <a:noFill/>
          <a:ln w="9525">
            <a:noFill/>
          </a:ln>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9"/>
                                        </p:tgtEl>
                                        <p:attrNameLst>
                                          <p:attrName>style.visibility</p:attrName>
                                        </p:attrNameLst>
                                      </p:cBhvr>
                                      <p:to>
                                        <p:strVal val="visible"/>
                                      </p:to>
                                    </p:set>
                                    <p:anim calcmode="lin" valueType="num">
                                      <p:cBhvr additive="base">
                                        <p:cTn id="7" dur="500" fill="hold"/>
                                        <p:tgtEl>
                                          <p:spTgt spid="67589"/>
                                        </p:tgtEl>
                                        <p:attrNameLst>
                                          <p:attrName>ppt_x</p:attrName>
                                        </p:attrNameLst>
                                      </p:cBhvr>
                                      <p:tavLst>
                                        <p:tav tm="0">
                                          <p:val>
                                            <p:strVal val="#ppt_x"/>
                                          </p:val>
                                        </p:tav>
                                        <p:tav tm="100000">
                                          <p:val>
                                            <p:strVal val="#ppt_x"/>
                                          </p:val>
                                        </p:tav>
                                      </p:tavLst>
                                    </p:anim>
                                    <p:anim calcmode="lin" valueType="num">
                                      <p:cBhvr additive="base">
                                        <p:cTn id="8" dur="500" fill="hold"/>
                                        <p:tgtEl>
                                          <p:spTgt spid="675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90"/>
                                        </p:tgtEl>
                                        <p:attrNameLst>
                                          <p:attrName>style.visibility</p:attrName>
                                        </p:attrNameLst>
                                      </p:cBhvr>
                                      <p:to>
                                        <p:strVal val="visible"/>
                                      </p:to>
                                    </p:set>
                                    <p:anim calcmode="lin" valueType="num">
                                      <p:cBhvr additive="base">
                                        <p:cTn id="13" dur="500" fill="hold"/>
                                        <p:tgtEl>
                                          <p:spTgt spid="67590"/>
                                        </p:tgtEl>
                                        <p:attrNameLst>
                                          <p:attrName>ppt_x</p:attrName>
                                        </p:attrNameLst>
                                      </p:cBhvr>
                                      <p:tavLst>
                                        <p:tav tm="0">
                                          <p:val>
                                            <p:strVal val="#ppt_x"/>
                                          </p:val>
                                        </p:tav>
                                        <p:tav tm="100000">
                                          <p:val>
                                            <p:strVal val="#ppt_x"/>
                                          </p:val>
                                        </p:tav>
                                      </p:tavLst>
                                    </p:anim>
                                    <p:anim calcmode="lin" valueType="num">
                                      <p:cBhvr additive="base">
                                        <p:cTn id="14" dur="500" fill="hold"/>
                                        <p:tgtEl>
                                          <p:spTgt spid="67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1"/>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2.6 操作系统结构</a:t>
            </a:r>
          </a:p>
        </p:txBody>
      </p:sp>
      <p:sp>
        <p:nvSpPr>
          <p:cNvPr id="87043" name="Rectangle 23"/>
          <p:cNvSpPr/>
          <p:nvPr/>
        </p:nvSpPr>
        <p:spPr>
          <a:xfrm>
            <a:off x="1044575" y="1412875"/>
            <a:ext cx="7488238" cy="433388"/>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5</a:t>
            </a:r>
            <a:r>
              <a:rPr lang="zh-CN" altLang="zh-CN" sz="2000" b="1" dirty="0">
                <a:solidFill>
                  <a:srgbClr val="CC0000"/>
                </a:solidFill>
              </a:rPr>
              <a:t>. </a:t>
            </a:r>
            <a:r>
              <a:rPr lang="zh-CN" altLang="en-US" sz="2000" b="1" dirty="0">
                <a:solidFill>
                  <a:srgbClr val="CC0000"/>
                </a:solidFill>
              </a:rPr>
              <a:t>分布式特征</a:t>
            </a:r>
            <a:r>
              <a:rPr lang="zh-CN" altLang="zh-CN" sz="2000" b="1" dirty="0">
                <a:solidFill>
                  <a:srgbClr val="CC0000"/>
                </a:solidFill>
              </a:rPr>
              <a:t>：</a:t>
            </a:r>
            <a:endParaRPr lang="zh-CN" altLang="zh-CN" sz="2000" b="1" dirty="0">
              <a:solidFill>
                <a:srgbClr val="000099"/>
              </a:solidFill>
            </a:endParaRPr>
          </a:p>
        </p:txBody>
      </p:sp>
      <p:sp>
        <p:nvSpPr>
          <p:cNvPr id="2" name="矩形 1"/>
          <p:cNvSpPr/>
          <p:nvPr/>
        </p:nvSpPr>
        <p:spPr>
          <a:xfrm>
            <a:off x="1044575" y="1874838"/>
            <a:ext cx="6683375" cy="3416300"/>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en-US" sz="1800" b="1" i="0" u="none" strike="noStrike" kern="1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Times New Roman" panose="02020603050405020304" pitchFamily="18" charset="0"/>
              </a:rPr>
              <a:t>分布式资源管理特征：复杂异构的硬件体系统一管理，任务运行时环境差异化需求，硬件资源与服务的动态可伸缩配置</a:t>
            </a:r>
            <a:endParaRPr kumimoji="0" lang="en-US" altLang="zh-CN" sz="1800" b="1" i="0" u="none" strike="noStrike" kern="1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en-US" sz="1800" b="1"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虚拟机与容器：</a:t>
            </a:r>
            <a:r>
              <a:rPr kumimoji="0" lang="en-US" altLang="zh-CN" sz="1800" b="1"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vmware</a:t>
            </a:r>
            <a:r>
              <a:rPr kumimoji="0" lang="zh-CN" altLang="en-US" sz="1800" b="1"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en-US" altLang="zh-CN" sz="1800" b="1" i="0" u="none" strike="noStrike" kern="100" cap="none" spc="0" normalizeH="0" baseline="0" noProof="0" dirty="0" err="1">
                <a:ln>
                  <a:noFill/>
                </a:ln>
                <a:solidFill>
                  <a:srgbClr val="FF0000"/>
                </a:solidFill>
                <a:effectLst/>
                <a:uLnTx/>
                <a:uFillTx/>
                <a:latin typeface="等线" panose="02010600030101010101" pitchFamily="2" charset="-122"/>
                <a:ea typeface="等线" panose="02010600030101010101" pitchFamily="2" charset="-122"/>
                <a:cs typeface="Times New Roman" panose="02020603050405020304" pitchFamily="18" charset="0"/>
              </a:rPr>
              <a:t>docker</a:t>
            </a:r>
            <a:r>
              <a:rPr kumimoji="0" lang="zh-CN" altLang="en-US" sz="1800" b="1"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en-US" altLang="zh-CN" sz="1800" b="1"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kubernets</a:t>
            </a:r>
            <a:r>
              <a:rPr kumimoji="0" lang="zh-CN" altLang="en-US" sz="1800" b="1"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（容器管理）</a:t>
            </a:r>
            <a:endParaRPr kumimoji="0" lang="en-US" altLang="zh-CN" sz="1800" b="1"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en-US"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云平台框架：</a:t>
            </a:r>
            <a:r>
              <a:rPr kumimoji="0" lang="en-US" altLang="zh-CN" sz="1800" b="0"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Openstack</a:t>
            </a:r>
            <a:r>
              <a:rPr kumimoji="0" lang="en-US" altLang="zh-CN"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en-US"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分布式文件：</a:t>
            </a:r>
            <a:r>
              <a:rPr kumimoji="0" lang="en-US" altLang="zh-CN" sz="1800" b="0"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hadoop</a:t>
            </a:r>
            <a:r>
              <a:rPr kumimoji="0" lang="zh-CN" altLang="en-US"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等</a:t>
            </a:r>
            <a:endParaRPr kumimoji="0" lang="en-US" altLang="zh-CN"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en-US"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微服务框架：</a:t>
            </a:r>
            <a:r>
              <a:rPr kumimoji="0" lang="en-US" altLang="zh-CN"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Spring boot, cloud spring, </a:t>
            </a:r>
            <a:r>
              <a:rPr kumimoji="0" lang="en-US" altLang="zh-CN" sz="1800" b="0"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dubbo</a:t>
            </a:r>
            <a:r>
              <a:rPr kumimoji="0" lang="en-US" altLang="zh-CN"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 zookeeper</a:t>
            </a: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en-US"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内存计算：</a:t>
            </a:r>
            <a:r>
              <a:rPr kumimoji="0" lang="en-US" altLang="zh-CN"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spark</a:t>
            </a:r>
            <a:r>
              <a:rPr kumimoji="0" lang="zh-CN" altLang="en-US"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en-US" altLang="zh-CN" sz="1800" b="0"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redis</a:t>
            </a:r>
            <a:endParaRPr kumimoji="0" lang="en-US" altLang="zh-CN"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en-US"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消息管理：</a:t>
            </a:r>
            <a:r>
              <a:rPr kumimoji="0" lang="en-US" altLang="zh-CN"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Apache Kafka</a:t>
            </a: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endParaRPr kumimoji="0" lang="en-US" altLang="zh-CN"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en-US"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结构化与非结构化数据库：</a:t>
            </a:r>
            <a:endParaRPr kumimoji="0" lang="en-US" altLang="zh-CN"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ts val="0"/>
              </a:spcAft>
              <a:buClrTx/>
              <a:buSzTx/>
              <a:buFontTx/>
              <a:buNone/>
              <a:defRPr/>
            </a:pPr>
            <a:r>
              <a:rPr kumimoji="0" lang="en-US" altLang="zh-CN"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1800" b="0"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mysql</a:t>
            </a:r>
            <a:r>
              <a:rPr kumimoji="0" lang="zh-CN" altLang="en-US"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en-US" altLang="zh-CN" sz="1800" b="0"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mongdb</a:t>
            </a:r>
            <a:endParaRPr kumimoji="0" lang="en-US" altLang="zh-CN"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en-US"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a:t>
            </a:r>
            <a:endParaRPr kumimoji="0" lang="zh-CN" altLang="zh-CN" sz="18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pic>
        <p:nvPicPr>
          <p:cNvPr id="87045" name="图片 3"/>
          <p:cNvPicPr>
            <a:picLocks noChangeAspect="1"/>
          </p:cNvPicPr>
          <p:nvPr/>
        </p:nvPicPr>
        <p:blipFill>
          <a:blip r:embed="rId3"/>
          <a:srcRect l="15356" t="15810" r="16077" b="13966"/>
          <a:stretch>
            <a:fillRect/>
          </a:stretch>
        </p:blipFill>
        <p:spPr>
          <a:xfrm>
            <a:off x="4378325" y="3582988"/>
            <a:ext cx="3938588" cy="3024187"/>
          </a:xfrm>
          <a:prstGeom prst="rect">
            <a:avLst/>
          </a:prstGeom>
          <a:noFill/>
          <a:ln w="9525">
            <a:noFill/>
          </a:ln>
        </p:spPr>
      </p:pic>
      <p:sp>
        <p:nvSpPr>
          <p:cNvPr id="5" name="矩形 4"/>
          <p:cNvSpPr/>
          <p:nvPr/>
        </p:nvSpPr>
        <p:spPr>
          <a:xfrm>
            <a:off x="2124075" y="6021388"/>
            <a:ext cx="2492375" cy="40005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ts val="0"/>
              </a:spcAft>
              <a:buClrTx/>
              <a:buSzTx/>
              <a:buFontTx/>
              <a:buNone/>
              <a:defRPr/>
            </a:pP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云计算操作系统层</a:t>
            </a:r>
            <a:r>
              <a:rPr kumimoji="0" lang="en-US" altLang="zh-CN"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sym typeface="Wingdings" panose="05000000000000000000" pitchFamily="2" charset="2"/>
              </a:rPr>
              <a:t></a:t>
            </a:r>
            <a:endParaRPr kumimoji="0" lang="zh-CN" altLang="zh-CN"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 calcmode="lin" valueType="num">
                                      <p:cBhvr additive="base">
                                        <p:cTn id="3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 calcmode="lin" valueType="num">
                                      <p:cBhvr additive="base">
                                        <p:cTn id="3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89091" name="页脚占位符 4"/>
          <p:cNvSpPr txBox="1">
            <a:spLocks noGrp="1"/>
          </p:cNvSpPr>
          <p:nvPr>
            <p:ph type="ftr" sz="quarter" idx="11"/>
          </p:nvPr>
        </p:nvSpPr>
        <p:spPr/>
        <p:txBody>
          <a:bodyPr/>
          <a:lstStyle/>
          <a:p>
            <a:pPr marL="0" indent="0" algn="ctr" eaLnBrk="1" hangingPunct="1">
              <a:spcBef>
                <a:spcPct val="0"/>
              </a:spcBef>
              <a:buNone/>
            </a:pPr>
            <a:r>
              <a:rPr lang="zh-CN" altLang="zh-CN" sz="1400" dirty="0"/>
              <a:t>哈工大</a:t>
            </a:r>
            <a:r>
              <a:rPr lang="zh-CN" altLang="en-US" sz="1400" dirty="0"/>
              <a:t>计算机学院</a:t>
            </a:r>
            <a:endParaRPr lang="zh-CN" altLang="zh-CN" sz="1400" dirty="0"/>
          </a:p>
        </p:txBody>
      </p:sp>
      <p:sp>
        <p:nvSpPr>
          <p:cNvPr id="89092"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52</a:t>
            </a:fld>
            <a:endParaRPr lang="zh-CN" altLang="zh-CN" sz="1400" dirty="0"/>
          </a:p>
        </p:txBody>
      </p:sp>
      <p:sp>
        <p:nvSpPr>
          <p:cNvPr id="89093" name="Rectangle 3"/>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7</a:t>
            </a:r>
            <a:r>
              <a:rPr lang="zh-CN" altLang="zh-CN" sz="2000" b="1" u="sng" dirty="0"/>
              <a:t> </a:t>
            </a:r>
            <a:r>
              <a:rPr lang="zh-CN" altLang="en-US" sz="2000" b="1" u="sng" dirty="0"/>
              <a:t>虚拟化技术</a:t>
            </a:r>
            <a:endParaRPr lang="zh-CN" altLang="zh-CN" sz="2000" b="1" u="sng" dirty="0"/>
          </a:p>
        </p:txBody>
      </p:sp>
      <p:sp>
        <p:nvSpPr>
          <p:cNvPr id="29704" name="Rectangle 5"/>
          <p:cNvSpPr/>
          <p:nvPr/>
        </p:nvSpPr>
        <p:spPr>
          <a:xfrm>
            <a:off x="1014413" y="1700213"/>
            <a:ext cx="7488237" cy="4281487"/>
          </a:xfrm>
          <a:prstGeom prst="rect">
            <a:avLst/>
          </a:prstGeom>
          <a:solidFill>
            <a:srgbClr val="EDE7E3"/>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pPr>
            <a:r>
              <a:rPr lang="zh-CN" altLang="en-US" sz="2400" b="1" dirty="0"/>
              <a:t>计算机是由运算器、控制器、存储器、输入、输出这五部分组成。</a:t>
            </a:r>
            <a:endParaRPr lang="en-US" altLang="zh-CN" sz="2400" b="1" dirty="0"/>
          </a:p>
          <a:p>
            <a:pPr marL="539750" lvl="0" indent="-539750" eaLnBrk="1" hangingPunct="1">
              <a:spcBef>
                <a:spcPct val="0"/>
              </a:spcBef>
            </a:pPr>
            <a:r>
              <a:rPr lang="zh-CN" altLang="en-US" sz="2400" b="1" dirty="0"/>
              <a:t>使用操作系统来驱动这些设备，让它们协同合作，这就变成了一台完整的计算机。</a:t>
            </a:r>
            <a:endParaRPr lang="en-US" altLang="zh-CN" sz="2400" b="1" dirty="0"/>
          </a:p>
          <a:p>
            <a:pPr marL="539750" lvl="0" indent="-539750" eaLnBrk="1" hangingPunct="1">
              <a:spcBef>
                <a:spcPct val="0"/>
              </a:spcBef>
            </a:pPr>
            <a:r>
              <a:rPr lang="zh-CN" altLang="en-US" sz="2400" b="1" dirty="0"/>
              <a:t>问题来了，随着计算任务的变化，我们对计算机有了更多的需求。</a:t>
            </a:r>
            <a:endParaRPr lang="en-US" altLang="zh-CN" sz="2400" b="1" dirty="0"/>
          </a:p>
          <a:p>
            <a:pPr marL="539750" lvl="0" indent="-539750" eaLnBrk="1" hangingPunct="1">
              <a:spcBef>
                <a:spcPct val="0"/>
              </a:spcBef>
            </a:pPr>
            <a:r>
              <a:rPr lang="en-US" altLang="zh-CN" sz="2400" b="1" dirty="0">
                <a:solidFill>
                  <a:srgbClr val="FF0000"/>
                </a:solidFill>
              </a:rPr>
              <a:t>1</a:t>
            </a:r>
            <a:r>
              <a:rPr lang="zh-CN" altLang="en-US" sz="2400" b="1" dirty="0">
                <a:solidFill>
                  <a:srgbClr val="FF0000"/>
                </a:solidFill>
              </a:rPr>
              <a:t>）已经装了</a:t>
            </a:r>
            <a:r>
              <a:rPr lang="en-US" altLang="zh-CN" sz="2400" b="1" dirty="0">
                <a:solidFill>
                  <a:srgbClr val="FF0000"/>
                </a:solidFill>
              </a:rPr>
              <a:t>windows</a:t>
            </a:r>
            <a:r>
              <a:rPr lang="zh-CN" altLang="en-US" sz="2400" b="1" dirty="0">
                <a:solidFill>
                  <a:srgbClr val="FF0000"/>
                </a:solidFill>
              </a:rPr>
              <a:t>系统，你却想让他在跑一台</a:t>
            </a:r>
            <a:r>
              <a:rPr lang="en-US" altLang="zh-CN" sz="2400" b="1" dirty="0">
                <a:solidFill>
                  <a:srgbClr val="FF0000"/>
                </a:solidFill>
              </a:rPr>
              <a:t>linux</a:t>
            </a:r>
          </a:p>
          <a:p>
            <a:pPr marL="539750" lvl="0" indent="-539750" eaLnBrk="1" hangingPunct="1">
              <a:spcBef>
                <a:spcPct val="0"/>
              </a:spcBef>
            </a:pPr>
            <a:r>
              <a:rPr lang="en-US" altLang="zh-CN" sz="2400" b="1" dirty="0">
                <a:solidFill>
                  <a:srgbClr val="FF0000"/>
                </a:solidFill>
              </a:rPr>
              <a:t>2</a:t>
            </a:r>
            <a:r>
              <a:rPr lang="zh-CN" altLang="en-US" sz="2400" b="1" dirty="0">
                <a:solidFill>
                  <a:srgbClr val="FF0000"/>
                </a:solidFill>
              </a:rPr>
              <a:t>）你现在的电脑计算能力不够了，但是加上你同学的电脑就可以了。</a:t>
            </a:r>
            <a:endParaRPr lang="en-US" altLang="zh-CN" sz="2400" b="1" dirty="0">
              <a:solidFill>
                <a:srgbClr val="FF0000"/>
              </a:solidFill>
            </a:endParaRPr>
          </a:p>
          <a:p>
            <a:pPr marL="539750" lvl="0" indent="-539750" eaLnBrk="1" hangingPunct="1">
              <a:spcBef>
                <a:spcPct val="0"/>
              </a:spcBef>
            </a:pPr>
            <a:r>
              <a:rPr lang="zh-CN" altLang="en-US" sz="2400" b="1" dirty="0"/>
              <a:t>也就是说，我们想要计算机的资源能够具有很强的弹性伸缩能力，可任意增长，也可任意消减。</a:t>
            </a:r>
            <a:endParaRPr lang="zh-CN" altLang="zh-CN" sz="2400" b="1" dirty="0"/>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4"/>
                                        </p:tgtEl>
                                        <p:attrNameLst>
                                          <p:attrName>style.visibility</p:attrName>
                                        </p:attrNameLst>
                                      </p:cBhvr>
                                      <p:to>
                                        <p:strVal val="visible"/>
                                      </p:to>
                                    </p:set>
                                    <p:anim calcmode="lin" valueType="num">
                                      <p:cBhvr additive="base">
                                        <p:cTn id="7" dur="500" fill="hold"/>
                                        <p:tgtEl>
                                          <p:spTgt spid="29704"/>
                                        </p:tgtEl>
                                        <p:attrNameLst>
                                          <p:attrName>ppt_x</p:attrName>
                                        </p:attrNameLst>
                                      </p:cBhvr>
                                      <p:tavLst>
                                        <p:tav tm="0">
                                          <p:val>
                                            <p:strVal val="#ppt_x"/>
                                          </p:val>
                                        </p:tav>
                                        <p:tav tm="100000">
                                          <p:val>
                                            <p:strVal val="#ppt_x"/>
                                          </p:val>
                                        </p:tav>
                                      </p:tavLst>
                                    </p:anim>
                                    <p:anim calcmode="lin" valueType="num">
                                      <p:cBhvr additive="base">
                                        <p:cTn id="8" dur="500" fill="hold"/>
                                        <p:tgtEl>
                                          <p:spTgt spid="297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91139" name="页脚占位符 4"/>
          <p:cNvSpPr txBox="1">
            <a:spLocks noGrp="1"/>
          </p:cNvSpPr>
          <p:nvPr>
            <p:ph type="ftr" sz="quarter" idx="11"/>
          </p:nvPr>
        </p:nvSpPr>
        <p:spPr/>
        <p:txBody>
          <a:bodyPr/>
          <a:lstStyle/>
          <a:p>
            <a:pPr marL="0" indent="0" algn="ctr" eaLnBrk="1" hangingPunct="1">
              <a:spcBef>
                <a:spcPct val="0"/>
              </a:spcBef>
              <a:buNone/>
            </a:pPr>
            <a:r>
              <a:rPr lang="zh-CN" altLang="zh-CN" sz="1400" dirty="0"/>
              <a:t>哈工大</a:t>
            </a:r>
            <a:r>
              <a:rPr lang="zh-CN" altLang="en-US" sz="1400" dirty="0"/>
              <a:t>计算机学院</a:t>
            </a:r>
            <a:endParaRPr lang="zh-CN" altLang="zh-CN" sz="1400" dirty="0"/>
          </a:p>
        </p:txBody>
      </p:sp>
      <p:sp>
        <p:nvSpPr>
          <p:cNvPr id="91140"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53</a:t>
            </a:fld>
            <a:endParaRPr lang="zh-CN" altLang="zh-CN" sz="1400" dirty="0"/>
          </a:p>
        </p:txBody>
      </p:sp>
      <p:sp>
        <p:nvSpPr>
          <p:cNvPr id="91141" name="Rectangle 3"/>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7</a:t>
            </a:r>
            <a:r>
              <a:rPr lang="zh-CN" altLang="zh-CN" sz="2000" b="1" u="sng" dirty="0"/>
              <a:t> </a:t>
            </a:r>
            <a:r>
              <a:rPr lang="zh-CN" altLang="en-US" sz="2000" b="1" u="sng" dirty="0"/>
              <a:t>虚拟化技术</a:t>
            </a:r>
            <a:endParaRPr lang="zh-CN" altLang="zh-CN" sz="2000" b="1" u="sng" dirty="0"/>
          </a:p>
        </p:txBody>
      </p:sp>
      <p:sp>
        <p:nvSpPr>
          <p:cNvPr id="29704" name="Rectangle 5"/>
          <p:cNvSpPr/>
          <p:nvPr/>
        </p:nvSpPr>
        <p:spPr>
          <a:xfrm>
            <a:off x="1014413" y="1739900"/>
            <a:ext cx="7488237" cy="4281488"/>
          </a:xfrm>
          <a:prstGeom prst="rect">
            <a:avLst/>
          </a:prstGeom>
          <a:solidFill>
            <a:srgbClr val="EDE7E3"/>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pPr>
            <a:r>
              <a:rPr lang="zh-CN" altLang="en-US" sz="2400" b="1" dirty="0"/>
              <a:t>使用软件的方法重新定义和划分</a:t>
            </a:r>
            <a:r>
              <a:rPr lang="en-US" altLang="zh-CN" sz="2400" b="1" dirty="0"/>
              <a:t>IT</a:t>
            </a:r>
            <a:r>
              <a:rPr lang="zh-CN" altLang="en-US" sz="2400" b="1" dirty="0"/>
              <a:t>资源，可以实现</a:t>
            </a:r>
            <a:r>
              <a:rPr lang="en-US" altLang="zh-CN" sz="2400" b="1" dirty="0"/>
              <a:t>IT</a:t>
            </a:r>
            <a:r>
              <a:rPr lang="zh-CN" altLang="en-US" sz="2400" b="1" dirty="0"/>
              <a:t>资源的动态分配、灵活调度、跨域共享，提高</a:t>
            </a:r>
            <a:r>
              <a:rPr lang="en-US" altLang="zh-CN" sz="2400" b="1" dirty="0"/>
              <a:t>IT</a:t>
            </a:r>
            <a:r>
              <a:rPr lang="zh-CN" altLang="en-US" sz="2400" b="1" dirty="0"/>
              <a:t>资源利用率，使</a:t>
            </a:r>
            <a:r>
              <a:rPr lang="en-US" altLang="zh-CN" sz="2400" b="1" dirty="0"/>
              <a:t>IT</a:t>
            </a:r>
            <a:r>
              <a:rPr lang="zh-CN" altLang="en-US" sz="2400" b="1" dirty="0"/>
              <a:t>资源能够真正成为社会基础设施，服务于各行各业中灵活多变的应用需求。</a:t>
            </a:r>
            <a:endParaRPr lang="en-US" altLang="zh-CN" sz="2400" b="1" dirty="0"/>
          </a:p>
          <a:p>
            <a:pPr marL="539750" lvl="0" indent="-539750" eaLnBrk="1" hangingPunct="1">
              <a:spcBef>
                <a:spcPct val="0"/>
              </a:spcBef>
            </a:pPr>
            <a:r>
              <a:rPr lang="zh-CN" altLang="en-US" sz="2400" b="1" dirty="0">
                <a:solidFill>
                  <a:srgbClr val="FF0000"/>
                </a:solidFill>
              </a:rPr>
              <a:t>虚拟化目前有两个方向，其一是把一个物理机虚拟成多个独立的</a:t>
            </a:r>
            <a:r>
              <a:rPr lang="zh-CN" altLang="en-US" sz="2400" b="1" dirty="0">
                <a:gradFill>
                  <a:gsLst>
                    <a:gs pos="0">
                      <a:srgbClr val="007BD3"/>
                    </a:gs>
                    <a:gs pos="100000">
                      <a:srgbClr val="034373"/>
                    </a:gs>
                  </a:gsLst>
                  <a:lin scaled="0"/>
                </a:gradFill>
              </a:rPr>
              <a:t>逻辑虚拟机</a:t>
            </a:r>
            <a:r>
              <a:rPr lang="zh-CN" altLang="en-US" sz="2400" b="1" dirty="0">
                <a:solidFill>
                  <a:srgbClr val="FF0000"/>
                </a:solidFill>
              </a:rPr>
              <a:t>；其二是把若干分散的物理机虚拟为一个大的</a:t>
            </a:r>
            <a:r>
              <a:rPr lang="zh-CN" altLang="en-US" sz="2400" b="1" dirty="0">
                <a:gradFill>
                  <a:gsLst>
                    <a:gs pos="0">
                      <a:srgbClr val="007BD3"/>
                    </a:gs>
                    <a:gs pos="100000">
                      <a:srgbClr val="034373"/>
                    </a:gs>
                  </a:gsLst>
                  <a:lin scaled="0"/>
                </a:gradFill>
              </a:rPr>
              <a:t>逻辑虚拟机</a:t>
            </a:r>
            <a:r>
              <a:rPr lang="zh-CN" altLang="en-US" sz="2400" b="1" dirty="0">
                <a:solidFill>
                  <a:srgbClr val="FF0000"/>
                </a:solidFill>
              </a:rPr>
              <a:t>。</a:t>
            </a:r>
            <a:endParaRPr lang="zh-CN" altLang="zh-CN" sz="2400" b="1" dirty="0">
              <a:solidFill>
                <a:srgbClr val="FF0000"/>
              </a:solidFill>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04">
                                            <p:txEl>
                                              <p:pRg st="0" end="0"/>
                                            </p:txEl>
                                          </p:spTgt>
                                        </p:tgtEl>
                                        <p:attrNameLst>
                                          <p:attrName>style.visibility</p:attrName>
                                        </p:attrNameLst>
                                      </p:cBhvr>
                                      <p:to>
                                        <p:strVal val="visible"/>
                                      </p:to>
                                    </p:set>
                                    <p:anim calcmode="lin" valueType="num">
                                      <p:cBhvr additive="base">
                                        <p:cTn id="7" dur="500" fill="hold"/>
                                        <p:tgtEl>
                                          <p:spTgt spid="297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704">
                                            <p:txEl>
                                              <p:charRg st="90" end="149"/>
                                            </p:txEl>
                                          </p:spTgt>
                                        </p:tgtEl>
                                        <p:attrNameLst>
                                          <p:attrName>style.visibility</p:attrName>
                                        </p:attrNameLst>
                                      </p:cBhvr>
                                      <p:to>
                                        <p:strVal val="visible"/>
                                      </p:to>
                                    </p:set>
                                    <p:anim calcmode="lin" valueType="num">
                                      <p:cBhvr additive="base">
                                        <p:cTn id="13" dur="500" fill="hold"/>
                                        <p:tgtEl>
                                          <p:spTgt spid="29704">
                                            <p:txEl>
                                              <p:charRg st="90" end="14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704">
                                            <p:txEl>
                                              <p:charRg st="90" end="14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93187" name="页脚占位符 4"/>
          <p:cNvSpPr txBox="1">
            <a:spLocks noGrp="1"/>
          </p:cNvSpPr>
          <p:nvPr>
            <p:ph type="ftr" sz="quarter" idx="11"/>
          </p:nvPr>
        </p:nvSpPr>
        <p:spPr/>
        <p:txBody>
          <a:bodyPr/>
          <a:lstStyle/>
          <a:p>
            <a:pPr marL="0" indent="0" algn="ctr" eaLnBrk="1" hangingPunct="1">
              <a:spcBef>
                <a:spcPct val="0"/>
              </a:spcBef>
              <a:buNone/>
            </a:pPr>
            <a:r>
              <a:rPr lang="zh-CN" altLang="zh-CN" sz="1400" dirty="0"/>
              <a:t>哈工大</a:t>
            </a:r>
            <a:r>
              <a:rPr lang="zh-CN" altLang="en-US" sz="1400" dirty="0"/>
              <a:t>计算机学院</a:t>
            </a:r>
            <a:endParaRPr lang="zh-CN" altLang="zh-CN" sz="1400" dirty="0"/>
          </a:p>
        </p:txBody>
      </p:sp>
      <p:sp>
        <p:nvSpPr>
          <p:cNvPr id="93188"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54</a:t>
            </a:fld>
            <a:endParaRPr lang="zh-CN" altLang="zh-CN" sz="1400" dirty="0"/>
          </a:p>
        </p:txBody>
      </p:sp>
      <p:sp>
        <p:nvSpPr>
          <p:cNvPr id="93189" name="Rectangle 3"/>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7</a:t>
            </a:r>
            <a:r>
              <a:rPr lang="zh-CN" altLang="zh-CN" sz="2000" b="1" u="sng" dirty="0"/>
              <a:t> </a:t>
            </a:r>
            <a:r>
              <a:rPr lang="zh-CN" altLang="en-US" sz="2000" b="1" u="sng" dirty="0"/>
              <a:t>虚拟化技术</a:t>
            </a:r>
            <a:endParaRPr lang="zh-CN" altLang="zh-CN" sz="2000" b="1" u="sng" dirty="0"/>
          </a:p>
        </p:txBody>
      </p:sp>
      <p:sp>
        <p:nvSpPr>
          <p:cNvPr id="93190" name="Rectangle 5"/>
          <p:cNvSpPr/>
          <p:nvPr/>
        </p:nvSpPr>
        <p:spPr>
          <a:xfrm>
            <a:off x="684213" y="1473200"/>
            <a:ext cx="8102600" cy="4281488"/>
          </a:xfrm>
          <a:prstGeom prst="rect">
            <a:avLst/>
          </a:prstGeom>
          <a:solidFill>
            <a:srgbClr val="EDE7E3"/>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pPr>
            <a:r>
              <a:rPr lang="zh-CN" altLang="en-US" sz="2000" dirty="0"/>
              <a:t>虚拟化技术其实是很早就提出来的概念，其技术迭代如下图所示。现在处于容器级虚拟化阶段，也就是将应用程序、开发软件包、依赖环境等统一打包到容器中，将整个容器部署至其他的平台或者服务器上。</a:t>
            </a:r>
            <a:endParaRPr lang="zh-CN" altLang="zh-CN" sz="1600" b="1" dirty="0"/>
          </a:p>
        </p:txBody>
      </p:sp>
      <p:pic>
        <p:nvPicPr>
          <p:cNvPr id="77831" name="图片 1"/>
          <p:cNvPicPr>
            <a:picLocks noChangeAspect="1"/>
          </p:cNvPicPr>
          <p:nvPr/>
        </p:nvPicPr>
        <p:blipFill>
          <a:blip r:embed="rId3"/>
          <a:stretch>
            <a:fillRect/>
          </a:stretch>
        </p:blipFill>
        <p:spPr>
          <a:xfrm>
            <a:off x="1187450" y="2781300"/>
            <a:ext cx="7488238" cy="3471863"/>
          </a:xfrm>
          <a:prstGeom prst="rect">
            <a:avLst/>
          </a:prstGeom>
          <a:noFill/>
          <a:ln w="9525">
            <a:noFill/>
          </a:ln>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31"/>
                                        </p:tgtEl>
                                        <p:attrNameLst>
                                          <p:attrName>style.visibility</p:attrName>
                                        </p:attrNameLst>
                                      </p:cBhvr>
                                      <p:to>
                                        <p:strVal val="visible"/>
                                      </p:to>
                                    </p:set>
                                    <p:anim calcmode="lin" valueType="num">
                                      <p:cBhvr additive="base">
                                        <p:cTn id="7" dur="500" fill="hold"/>
                                        <p:tgtEl>
                                          <p:spTgt spid="77831"/>
                                        </p:tgtEl>
                                        <p:attrNameLst>
                                          <p:attrName>ppt_x</p:attrName>
                                        </p:attrNameLst>
                                      </p:cBhvr>
                                      <p:tavLst>
                                        <p:tav tm="0">
                                          <p:val>
                                            <p:strVal val="#ppt_x"/>
                                          </p:val>
                                        </p:tav>
                                        <p:tav tm="100000">
                                          <p:val>
                                            <p:strVal val="#ppt_x"/>
                                          </p:val>
                                        </p:tav>
                                      </p:tavLst>
                                    </p:anim>
                                    <p:anim calcmode="lin" valueType="num">
                                      <p:cBhvr additive="base">
                                        <p:cTn id="8" dur="500" fill="hold"/>
                                        <p:tgtEl>
                                          <p:spTgt spid="778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95235" name="页脚占位符 4"/>
          <p:cNvSpPr txBox="1">
            <a:spLocks noGrp="1"/>
          </p:cNvSpPr>
          <p:nvPr>
            <p:ph type="ftr" sz="quarter" idx="11"/>
          </p:nvPr>
        </p:nvSpPr>
        <p:spPr/>
        <p:txBody>
          <a:bodyPr/>
          <a:lstStyle/>
          <a:p>
            <a:pPr marL="0" indent="0" algn="ctr" eaLnBrk="1" hangingPunct="1">
              <a:spcBef>
                <a:spcPct val="0"/>
              </a:spcBef>
              <a:buNone/>
            </a:pPr>
            <a:r>
              <a:rPr lang="zh-CN" altLang="zh-CN" sz="1400" dirty="0"/>
              <a:t>哈工大</a:t>
            </a:r>
            <a:r>
              <a:rPr lang="zh-CN" altLang="en-US" sz="1400" dirty="0"/>
              <a:t>计算机学院</a:t>
            </a:r>
            <a:endParaRPr lang="zh-CN" altLang="zh-CN" sz="1400" dirty="0"/>
          </a:p>
        </p:txBody>
      </p:sp>
      <p:sp>
        <p:nvSpPr>
          <p:cNvPr id="95236"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55</a:t>
            </a:fld>
            <a:endParaRPr lang="zh-CN" altLang="zh-CN" sz="1400" dirty="0"/>
          </a:p>
        </p:txBody>
      </p:sp>
      <p:sp>
        <p:nvSpPr>
          <p:cNvPr id="95237" name="Rectangle 3"/>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8</a:t>
            </a:r>
            <a:r>
              <a:rPr lang="zh-CN" altLang="zh-CN" sz="2000" b="1" u="sng" dirty="0"/>
              <a:t> </a:t>
            </a:r>
            <a:r>
              <a:rPr lang="zh-CN" altLang="en-US" sz="2000" b="1" u="sng" dirty="0"/>
              <a:t>主机虚拟化</a:t>
            </a:r>
            <a:r>
              <a:rPr lang="en-US" altLang="zh-CN" sz="2000" b="1" u="sng" dirty="0"/>
              <a:t>-</a:t>
            </a:r>
            <a:r>
              <a:rPr lang="zh-CN" altLang="en-US" sz="2000" b="1" u="sng" dirty="0"/>
              <a:t>虚拟机</a:t>
            </a:r>
            <a:endParaRPr lang="zh-CN" altLang="zh-CN" sz="2000" b="1" u="sng" dirty="0"/>
          </a:p>
        </p:txBody>
      </p:sp>
      <p:sp>
        <p:nvSpPr>
          <p:cNvPr id="29704" name="Rectangle 5"/>
          <p:cNvSpPr/>
          <p:nvPr/>
        </p:nvSpPr>
        <p:spPr>
          <a:xfrm>
            <a:off x="684213" y="1370013"/>
            <a:ext cx="8102600" cy="4281487"/>
          </a:xfrm>
          <a:prstGeom prst="rect">
            <a:avLst/>
          </a:prstGeom>
          <a:solidFill>
            <a:srgbClr val="EDE7E3"/>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pPr>
            <a:r>
              <a:rPr lang="zh-CN" altLang="en-US" sz="2000" b="1" dirty="0"/>
              <a:t>主机级别的虚拟化</a:t>
            </a:r>
            <a:r>
              <a:rPr lang="zh-CN" altLang="en-US" sz="2000" dirty="0"/>
              <a:t>是通过虚拟化技术，可以将物理资源转变为逻辑资源</a:t>
            </a:r>
            <a:r>
              <a:rPr lang="en-US" altLang="zh-CN" sz="2000" dirty="0"/>
              <a:t>(</a:t>
            </a:r>
            <a:r>
              <a:rPr lang="zh-CN" altLang="en-US" sz="2000" dirty="0"/>
              <a:t>虚拟机</a:t>
            </a:r>
            <a:r>
              <a:rPr lang="en-US" altLang="zh-CN" sz="2000" dirty="0"/>
              <a:t>)</a:t>
            </a:r>
            <a:r>
              <a:rPr lang="zh-CN" altLang="en-US" sz="2000" dirty="0"/>
              <a:t>，应用程序运行在虚拟资源上。因此，</a:t>
            </a:r>
            <a:r>
              <a:rPr lang="zh-CN" altLang="en-US" sz="2000" b="1" dirty="0"/>
              <a:t>对于主机级虚拟化，一般是模拟出硬件环境，模拟出</a:t>
            </a:r>
            <a:r>
              <a:rPr lang="en-US" altLang="zh-CN" sz="2000" b="1" dirty="0"/>
              <a:t>cpu</a:t>
            </a:r>
            <a:r>
              <a:rPr lang="zh-CN" altLang="en-US" sz="2000" b="1" dirty="0"/>
              <a:t>、内存、硬盘、网卡等资源，然后在这些虚拟资源之上安装合适的操作系统来控制这些资源。</a:t>
            </a:r>
            <a:endParaRPr lang="en-US" altLang="zh-CN" sz="2000" b="1" dirty="0"/>
          </a:p>
          <a:p>
            <a:pPr marL="539750" lvl="0" indent="-539750" eaLnBrk="1" hangingPunct="1">
              <a:spcBef>
                <a:spcPct val="0"/>
              </a:spcBef>
            </a:pPr>
            <a:r>
              <a:rPr lang="zh-CN" altLang="en-US" sz="2000" b="1" dirty="0"/>
              <a:t>在当前硬件提供的</a:t>
            </a:r>
            <a:r>
              <a:rPr lang="en-US" altLang="zh-CN" sz="2000" b="1" dirty="0"/>
              <a:t>VMM(</a:t>
            </a:r>
            <a:r>
              <a:rPr lang="zh-CN" altLang="en-US" sz="2000" b="1" dirty="0"/>
              <a:t>又叫做</a:t>
            </a:r>
            <a:r>
              <a:rPr lang="en-US" altLang="zh-CN" sz="2000" b="1" dirty="0"/>
              <a:t>hypervisor)</a:t>
            </a:r>
            <a:r>
              <a:rPr lang="zh-CN" altLang="en-US" sz="2000" b="1" dirty="0"/>
              <a:t>之上</a:t>
            </a:r>
            <a:r>
              <a:rPr lang="zh-CN" altLang="en-US" sz="2000" dirty="0"/>
              <a:t>，可以模拟出逻辑的计算机虚拟环境，然后安装操作系统，使其成为一台逻辑上虚拟的计算机主机，该主机有自己的系统内核，有自己的用户空间，可以在自己的用户空间内跑各种各样的应用程序。</a:t>
            </a:r>
          </a:p>
        </p:txBody>
      </p:sp>
      <p:pic>
        <p:nvPicPr>
          <p:cNvPr id="95239" name="图片 2"/>
          <p:cNvPicPr>
            <a:picLocks noChangeAspect="1"/>
          </p:cNvPicPr>
          <p:nvPr/>
        </p:nvPicPr>
        <p:blipFill>
          <a:blip r:embed="rId3"/>
          <a:stretch>
            <a:fillRect/>
          </a:stretch>
        </p:blipFill>
        <p:spPr>
          <a:xfrm>
            <a:off x="4140200" y="4116388"/>
            <a:ext cx="3135313" cy="2474912"/>
          </a:xfrm>
          <a:prstGeom prst="rect">
            <a:avLst/>
          </a:prstGeom>
          <a:noFill/>
          <a:ln w="9525">
            <a:noFill/>
          </a:ln>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04">
                                            <p:txEl>
                                              <p:pRg st="1" end="1"/>
                                            </p:txEl>
                                          </p:spTgt>
                                        </p:tgtEl>
                                        <p:attrNameLst>
                                          <p:attrName>style.visibility</p:attrName>
                                        </p:attrNameLst>
                                      </p:cBhvr>
                                      <p:to>
                                        <p:strVal val="visible"/>
                                      </p:to>
                                    </p:set>
                                    <p:anim calcmode="lin" valueType="num">
                                      <p:cBhvr additive="base">
                                        <p:cTn id="7" dur="500" fill="hold"/>
                                        <p:tgtEl>
                                          <p:spTgt spid="2970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0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29699" name="页脚占位符 4"/>
          <p:cNvSpPr txBox="1">
            <a:spLocks noGrp="1"/>
          </p:cNvSpPr>
          <p:nvPr>
            <p:ph type="ftr" sz="quarter" idx="11"/>
          </p:nvPr>
        </p:nvSpPr>
        <p:spPr/>
        <p:txBody>
          <a:bodyPr/>
          <a:lstStyle/>
          <a:p>
            <a:pPr marL="0" indent="0" algn="ctr" eaLnBrk="1" hangingPunct="1">
              <a:spcBef>
                <a:spcPct val="0"/>
              </a:spcBef>
              <a:buNone/>
            </a:pPr>
            <a:r>
              <a:rPr lang="zh-CN" altLang="zh-CN" sz="1400" dirty="0"/>
              <a:t>哈工大</a:t>
            </a:r>
            <a:r>
              <a:rPr lang="zh-CN" altLang="en-US" sz="1400" dirty="0"/>
              <a:t>计算机学院</a:t>
            </a:r>
            <a:endParaRPr lang="zh-CN" altLang="zh-CN" sz="1400" dirty="0"/>
          </a:p>
        </p:txBody>
      </p:sp>
      <p:sp>
        <p:nvSpPr>
          <p:cNvPr id="97284"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56</a:t>
            </a:fld>
            <a:endParaRPr lang="zh-CN" altLang="zh-CN" sz="1400" dirty="0"/>
          </a:p>
        </p:txBody>
      </p:sp>
      <p:sp>
        <p:nvSpPr>
          <p:cNvPr id="97285" name="Rectangle 2"/>
          <p:cNvSpPr>
            <a:spLocks noGrp="1"/>
          </p:cNvSpPr>
          <p:nvPr>
            <p:ph idx="1"/>
          </p:nvPr>
        </p:nvSpPr>
        <p:spPr>
          <a:xfrm>
            <a:off x="914400" y="1408113"/>
            <a:ext cx="7315200" cy="5334000"/>
          </a:xfrm>
        </p:spPr>
        <p:txBody>
          <a:bodyPr vert="horz" wrap="square" lIns="91440" tIns="45720" rIns="91440" bIns="45720" anchor="t" anchorCtr="0"/>
          <a:lstStyle/>
          <a:p>
            <a:pPr algn="just" eaLnBrk="1" hangingPunct="1">
              <a:buNone/>
            </a:pPr>
            <a:r>
              <a:rPr lang="zh-CN" altLang="zh-CN" dirty="0">
                <a:latin typeface="华文新魏" panose="02010800040101010101" pitchFamily="2" charset="-122"/>
                <a:ea typeface="华文新魏" panose="02010800040101010101" pitchFamily="2" charset="-122"/>
              </a:rPr>
              <a:t> </a:t>
            </a:r>
          </a:p>
        </p:txBody>
      </p:sp>
      <p:sp>
        <p:nvSpPr>
          <p:cNvPr id="97286" name="Rectangle 3"/>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8</a:t>
            </a:r>
            <a:r>
              <a:rPr lang="zh-CN" altLang="en-US" sz="2000" b="1" u="sng" dirty="0"/>
              <a:t>主机虚拟化</a:t>
            </a:r>
            <a:r>
              <a:rPr lang="en-US" altLang="zh-CN" sz="2000" b="1" u="sng" dirty="0"/>
              <a:t>-</a:t>
            </a:r>
            <a:r>
              <a:rPr lang="zh-CN" altLang="zh-CN" sz="2000" b="1" u="sng" dirty="0"/>
              <a:t>虚拟机</a:t>
            </a:r>
          </a:p>
        </p:txBody>
      </p:sp>
      <p:sp>
        <p:nvSpPr>
          <p:cNvPr id="29703" name="Rectangle 4"/>
          <p:cNvSpPr/>
          <p:nvPr/>
        </p:nvSpPr>
        <p:spPr>
          <a:xfrm>
            <a:off x="3995738" y="6092825"/>
            <a:ext cx="2592387" cy="360363"/>
          </a:xfrm>
          <a:prstGeom prst="rect">
            <a:avLst/>
          </a:prstGeom>
          <a:solidFill>
            <a:srgbClr val="EDE7E3"/>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gn="just" eaLnBrk="1" hangingPunct="1">
              <a:lnSpc>
                <a:spcPct val="90000"/>
              </a:lnSpc>
              <a:buNone/>
            </a:pPr>
            <a:r>
              <a:rPr lang="zh-CN" altLang="zh-CN" sz="1800" b="1" dirty="0"/>
              <a:t>VMWare结构模型</a:t>
            </a:r>
            <a:endParaRPr lang="zh-CN" altLang="zh-CN" sz="1800" b="1" dirty="0">
              <a:solidFill>
                <a:srgbClr val="6600FF"/>
              </a:solidFill>
            </a:endParaRPr>
          </a:p>
        </p:txBody>
      </p:sp>
      <p:sp>
        <p:nvSpPr>
          <p:cNvPr id="29704" name="Rectangle 5"/>
          <p:cNvSpPr/>
          <p:nvPr/>
        </p:nvSpPr>
        <p:spPr>
          <a:xfrm>
            <a:off x="1044575" y="1700213"/>
            <a:ext cx="7488238" cy="8651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zh-CN" altLang="zh-CN" sz="2000" b="1" dirty="0">
                <a:solidFill>
                  <a:srgbClr val="CC0000"/>
                </a:solidFill>
              </a:rPr>
              <a:t>虚拟机：</a:t>
            </a:r>
            <a:r>
              <a:rPr lang="zh-CN" altLang="zh-CN" sz="2000" b="1" dirty="0">
                <a:solidFill>
                  <a:srgbClr val="000099"/>
                </a:solidFill>
              </a:rPr>
              <a:t>是一种操作系统</a:t>
            </a:r>
            <a:r>
              <a:rPr lang="zh-CN" altLang="en-US" sz="2000" b="1" dirty="0">
                <a:solidFill>
                  <a:srgbClr val="000099"/>
                </a:solidFill>
              </a:rPr>
              <a:t>技术中</a:t>
            </a:r>
            <a:r>
              <a:rPr lang="zh-CN" altLang="zh-CN" sz="2000" b="1" dirty="0">
                <a:solidFill>
                  <a:srgbClr val="000099"/>
                </a:solidFill>
              </a:rPr>
              <a:t>的</a:t>
            </a:r>
            <a:r>
              <a:rPr lang="zh-CN" altLang="en-US" sz="2000" b="1" dirty="0">
                <a:solidFill>
                  <a:srgbClr val="000099"/>
                </a:solidFill>
              </a:rPr>
              <a:t>特殊</a:t>
            </a:r>
            <a:r>
              <a:rPr lang="zh-CN" altLang="zh-CN" sz="2000" b="1" dirty="0">
                <a:solidFill>
                  <a:srgbClr val="000099"/>
                </a:solidFill>
              </a:rPr>
              <a:t>结构。</a:t>
            </a:r>
          </a:p>
        </p:txBody>
      </p:sp>
      <p:grpSp>
        <p:nvGrpSpPr>
          <p:cNvPr id="29705" name="Group 6"/>
          <p:cNvGrpSpPr/>
          <p:nvPr/>
        </p:nvGrpSpPr>
        <p:grpSpPr>
          <a:xfrm>
            <a:off x="1476375" y="2708275"/>
            <a:ext cx="6624638" cy="3313113"/>
            <a:chOff x="0" y="0"/>
            <a:chExt cx="4173" cy="2087"/>
          </a:xfrm>
        </p:grpSpPr>
        <p:sp>
          <p:nvSpPr>
            <p:cNvPr id="97290" name="Rectangle 7"/>
            <p:cNvSpPr/>
            <p:nvPr/>
          </p:nvSpPr>
          <p:spPr>
            <a:xfrm>
              <a:off x="0" y="0"/>
              <a:ext cx="1043" cy="27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solidFill>
                    <a:schemeClr val="tx2"/>
                  </a:solidFill>
                </a:rPr>
                <a:t>应用</a:t>
              </a:r>
            </a:p>
          </p:txBody>
        </p:sp>
        <p:sp>
          <p:nvSpPr>
            <p:cNvPr id="97291" name="Rectangle 8"/>
            <p:cNvSpPr/>
            <p:nvPr/>
          </p:nvSpPr>
          <p:spPr>
            <a:xfrm>
              <a:off x="3130" y="0"/>
              <a:ext cx="1043" cy="27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solidFill>
                    <a:schemeClr val="tx2"/>
                  </a:solidFill>
                </a:rPr>
                <a:t>应用</a:t>
              </a:r>
            </a:p>
          </p:txBody>
        </p:sp>
        <p:sp>
          <p:nvSpPr>
            <p:cNvPr id="97292" name="Rectangle 9"/>
            <p:cNvSpPr/>
            <p:nvPr/>
          </p:nvSpPr>
          <p:spPr>
            <a:xfrm>
              <a:off x="2086" y="0"/>
              <a:ext cx="1043" cy="27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solidFill>
                    <a:schemeClr val="tx2"/>
                  </a:solidFill>
                </a:rPr>
                <a:t>应用</a:t>
              </a:r>
            </a:p>
          </p:txBody>
        </p:sp>
        <p:sp>
          <p:nvSpPr>
            <p:cNvPr id="97293" name="Rectangle 10"/>
            <p:cNvSpPr/>
            <p:nvPr/>
          </p:nvSpPr>
          <p:spPr>
            <a:xfrm>
              <a:off x="1043" y="0"/>
              <a:ext cx="1043" cy="27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solidFill>
                    <a:schemeClr val="tx2"/>
                  </a:solidFill>
                </a:rPr>
                <a:t>应用</a:t>
              </a:r>
            </a:p>
          </p:txBody>
        </p:sp>
        <p:sp>
          <p:nvSpPr>
            <p:cNvPr id="97294" name="Rectangle 11"/>
            <p:cNvSpPr/>
            <p:nvPr/>
          </p:nvSpPr>
          <p:spPr>
            <a:xfrm>
              <a:off x="3130" y="272"/>
              <a:ext cx="1043" cy="998"/>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800" b="1" dirty="0">
                  <a:solidFill>
                    <a:schemeClr val="tx2"/>
                  </a:solidFill>
                </a:rPr>
                <a:t>客户操作系统</a:t>
              </a:r>
            </a:p>
            <a:p>
              <a:pPr marL="0" lvl="0" indent="0" algn="ctr" eaLnBrk="1" hangingPunct="1">
                <a:spcBef>
                  <a:spcPct val="0"/>
                </a:spcBef>
                <a:buNone/>
              </a:pPr>
              <a:r>
                <a:rPr lang="zh-CN" altLang="zh-CN" sz="1800" b="1" dirty="0">
                  <a:solidFill>
                    <a:srgbClr val="CC0000"/>
                  </a:solidFill>
                </a:rPr>
                <a:t>（</a:t>
              </a:r>
              <a:r>
                <a:rPr lang="en-US" altLang="zh-CN" sz="1800" b="1" dirty="0">
                  <a:solidFill>
                    <a:srgbClr val="CC0000"/>
                  </a:solidFill>
                </a:rPr>
                <a:t>DOS</a:t>
              </a:r>
              <a:r>
                <a:rPr lang="zh-CN" altLang="zh-CN" sz="1800" b="1" dirty="0">
                  <a:solidFill>
                    <a:srgbClr val="CC0000"/>
                  </a:solidFill>
                </a:rPr>
                <a:t>）</a:t>
              </a:r>
            </a:p>
            <a:p>
              <a:pPr marL="0" lvl="0" indent="0" algn="ctr" eaLnBrk="1" hangingPunct="1">
                <a:spcBef>
                  <a:spcPct val="0"/>
                </a:spcBef>
                <a:buNone/>
              </a:pPr>
              <a:endParaRPr lang="zh-CN" altLang="zh-CN" sz="800" b="1" dirty="0">
                <a:solidFill>
                  <a:schemeClr val="tx2"/>
                </a:solidFill>
              </a:endParaRPr>
            </a:p>
            <a:p>
              <a:pPr marL="0" lvl="0" indent="0" algn="ctr" eaLnBrk="1" hangingPunct="1">
                <a:spcBef>
                  <a:spcPct val="0"/>
                </a:spcBef>
                <a:buNone/>
              </a:pPr>
              <a:r>
                <a:rPr lang="zh-CN" altLang="zh-CN" sz="1800" b="1" dirty="0">
                  <a:solidFill>
                    <a:schemeClr val="tx2"/>
                  </a:solidFill>
                </a:rPr>
                <a:t>虚拟CPU</a:t>
              </a:r>
            </a:p>
            <a:p>
              <a:pPr marL="0" lvl="0" indent="0" algn="ctr" eaLnBrk="1" hangingPunct="1">
                <a:spcBef>
                  <a:spcPct val="0"/>
                </a:spcBef>
                <a:buNone/>
              </a:pPr>
              <a:r>
                <a:rPr lang="zh-CN" altLang="zh-CN" sz="1800" b="1" dirty="0">
                  <a:solidFill>
                    <a:schemeClr val="tx2"/>
                  </a:solidFill>
                </a:rPr>
                <a:t>虚拟内存</a:t>
              </a:r>
            </a:p>
            <a:p>
              <a:pPr marL="0" lvl="0" indent="0" algn="ctr" eaLnBrk="1" hangingPunct="1">
                <a:spcBef>
                  <a:spcPct val="0"/>
                </a:spcBef>
                <a:buNone/>
              </a:pPr>
              <a:r>
                <a:rPr lang="zh-CN" altLang="zh-CN" sz="1800" b="1" dirty="0">
                  <a:solidFill>
                    <a:schemeClr val="tx2"/>
                  </a:solidFill>
                </a:rPr>
                <a:t>虚拟设备</a:t>
              </a:r>
            </a:p>
          </p:txBody>
        </p:sp>
        <p:sp>
          <p:nvSpPr>
            <p:cNvPr id="97295" name="Rectangle 12"/>
            <p:cNvSpPr/>
            <p:nvPr/>
          </p:nvSpPr>
          <p:spPr>
            <a:xfrm>
              <a:off x="2086" y="272"/>
              <a:ext cx="1043" cy="998"/>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800" b="1" dirty="0">
                  <a:solidFill>
                    <a:schemeClr val="tx2"/>
                  </a:solidFill>
                </a:rPr>
                <a:t>客户操作系统</a:t>
              </a:r>
            </a:p>
            <a:p>
              <a:pPr marL="0" lvl="0" indent="0" algn="ctr" eaLnBrk="1" hangingPunct="1">
                <a:spcBef>
                  <a:spcPct val="0"/>
                </a:spcBef>
                <a:buNone/>
              </a:pPr>
              <a:r>
                <a:rPr lang="zh-CN" altLang="zh-CN" sz="1800" b="1" dirty="0">
                  <a:solidFill>
                    <a:srgbClr val="CC0000"/>
                  </a:solidFill>
                </a:rPr>
                <a:t>（</a:t>
              </a:r>
              <a:r>
                <a:rPr lang="en-US" altLang="zh-CN" sz="1800" b="1" dirty="0">
                  <a:solidFill>
                    <a:srgbClr val="CC0000"/>
                  </a:solidFill>
                </a:rPr>
                <a:t>UNIX</a:t>
              </a:r>
              <a:r>
                <a:rPr lang="zh-CN" altLang="zh-CN" sz="1800" b="1" dirty="0">
                  <a:solidFill>
                    <a:srgbClr val="CC0000"/>
                  </a:solidFill>
                </a:rPr>
                <a:t>）</a:t>
              </a:r>
            </a:p>
            <a:p>
              <a:pPr marL="0" lvl="0" indent="0" algn="ctr" eaLnBrk="1" hangingPunct="1">
                <a:spcBef>
                  <a:spcPct val="0"/>
                </a:spcBef>
                <a:buNone/>
              </a:pPr>
              <a:endParaRPr lang="zh-CN" altLang="zh-CN" sz="800" b="1" dirty="0">
                <a:solidFill>
                  <a:schemeClr val="tx2"/>
                </a:solidFill>
              </a:endParaRPr>
            </a:p>
            <a:p>
              <a:pPr marL="0" lvl="0" indent="0" algn="ctr" eaLnBrk="1" hangingPunct="1">
                <a:spcBef>
                  <a:spcPct val="0"/>
                </a:spcBef>
                <a:buNone/>
              </a:pPr>
              <a:r>
                <a:rPr lang="zh-CN" altLang="zh-CN" sz="1800" b="1" dirty="0">
                  <a:solidFill>
                    <a:schemeClr val="tx2"/>
                  </a:solidFill>
                </a:rPr>
                <a:t>虚拟CPU</a:t>
              </a:r>
            </a:p>
            <a:p>
              <a:pPr marL="0" lvl="0" indent="0" algn="ctr" eaLnBrk="1" hangingPunct="1">
                <a:spcBef>
                  <a:spcPct val="0"/>
                </a:spcBef>
                <a:buNone/>
              </a:pPr>
              <a:r>
                <a:rPr lang="zh-CN" altLang="zh-CN" sz="1800" b="1" dirty="0">
                  <a:solidFill>
                    <a:schemeClr val="tx2"/>
                  </a:solidFill>
                </a:rPr>
                <a:t>虚拟内存</a:t>
              </a:r>
            </a:p>
            <a:p>
              <a:pPr marL="0" lvl="0" indent="0" algn="ctr" eaLnBrk="1" hangingPunct="1">
                <a:spcBef>
                  <a:spcPct val="0"/>
                </a:spcBef>
                <a:buNone/>
              </a:pPr>
              <a:r>
                <a:rPr lang="zh-CN" altLang="zh-CN" sz="1800" b="1" dirty="0">
                  <a:solidFill>
                    <a:schemeClr val="tx2"/>
                  </a:solidFill>
                </a:rPr>
                <a:t>虚拟设备</a:t>
              </a:r>
            </a:p>
          </p:txBody>
        </p:sp>
        <p:sp>
          <p:nvSpPr>
            <p:cNvPr id="97296" name="Rectangle 13"/>
            <p:cNvSpPr/>
            <p:nvPr/>
          </p:nvSpPr>
          <p:spPr>
            <a:xfrm>
              <a:off x="1043" y="272"/>
              <a:ext cx="1043" cy="998"/>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800" b="1" dirty="0">
                  <a:solidFill>
                    <a:schemeClr val="tx2"/>
                  </a:solidFill>
                </a:rPr>
                <a:t>客户操作系统</a:t>
              </a:r>
            </a:p>
            <a:p>
              <a:pPr marL="0" lvl="0" indent="0" algn="ctr" eaLnBrk="1" hangingPunct="1">
                <a:spcBef>
                  <a:spcPct val="0"/>
                </a:spcBef>
                <a:buNone/>
              </a:pPr>
              <a:r>
                <a:rPr lang="zh-CN" altLang="zh-CN" sz="1800" b="1" dirty="0">
                  <a:solidFill>
                    <a:srgbClr val="CC0000"/>
                  </a:solidFill>
                </a:rPr>
                <a:t>（Linux）</a:t>
              </a:r>
            </a:p>
            <a:p>
              <a:pPr marL="0" lvl="0" indent="0" algn="ctr" eaLnBrk="1" hangingPunct="1">
                <a:spcBef>
                  <a:spcPct val="0"/>
                </a:spcBef>
                <a:buNone/>
              </a:pPr>
              <a:endParaRPr lang="zh-CN" altLang="zh-CN" sz="800" b="1" dirty="0">
                <a:solidFill>
                  <a:schemeClr val="tx2"/>
                </a:solidFill>
              </a:endParaRPr>
            </a:p>
            <a:p>
              <a:pPr marL="0" lvl="0" indent="0" algn="ctr" eaLnBrk="1" hangingPunct="1">
                <a:spcBef>
                  <a:spcPct val="0"/>
                </a:spcBef>
                <a:buNone/>
              </a:pPr>
              <a:r>
                <a:rPr lang="zh-CN" altLang="zh-CN" sz="1800" b="1" dirty="0">
                  <a:solidFill>
                    <a:schemeClr val="tx2"/>
                  </a:solidFill>
                </a:rPr>
                <a:t>虚拟CPU</a:t>
              </a:r>
            </a:p>
            <a:p>
              <a:pPr marL="0" lvl="0" indent="0" algn="ctr" eaLnBrk="1" hangingPunct="1">
                <a:spcBef>
                  <a:spcPct val="0"/>
                </a:spcBef>
                <a:buNone/>
              </a:pPr>
              <a:r>
                <a:rPr lang="zh-CN" altLang="zh-CN" sz="1800" b="1" dirty="0">
                  <a:solidFill>
                    <a:schemeClr val="tx2"/>
                  </a:solidFill>
                </a:rPr>
                <a:t>虚拟内存</a:t>
              </a:r>
            </a:p>
            <a:p>
              <a:pPr marL="0" lvl="0" indent="0" algn="ctr" eaLnBrk="1" hangingPunct="1">
                <a:spcBef>
                  <a:spcPct val="0"/>
                </a:spcBef>
                <a:buNone/>
              </a:pPr>
              <a:r>
                <a:rPr lang="zh-CN" altLang="zh-CN" sz="1800" b="1" dirty="0">
                  <a:solidFill>
                    <a:schemeClr val="tx2"/>
                  </a:solidFill>
                </a:rPr>
                <a:t>虚拟设备</a:t>
              </a:r>
            </a:p>
          </p:txBody>
        </p:sp>
        <p:sp>
          <p:nvSpPr>
            <p:cNvPr id="97297" name="Rectangle 14"/>
            <p:cNvSpPr/>
            <p:nvPr/>
          </p:nvSpPr>
          <p:spPr>
            <a:xfrm>
              <a:off x="0" y="1498"/>
              <a:ext cx="4173" cy="27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solidFill>
                    <a:schemeClr val="tx2"/>
                  </a:solidFill>
                </a:rPr>
                <a:t>宿主操作系统</a:t>
              </a:r>
              <a:r>
                <a:rPr lang="zh-CN" altLang="zh-CN" sz="2000" b="1" dirty="0">
                  <a:solidFill>
                    <a:srgbClr val="CC0000"/>
                  </a:solidFill>
                </a:rPr>
                <a:t>（Windows XP）</a:t>
              </a:r>
            </a:p>
          </p:txBody>
        </p:sp>
        <p:sp>
          <p:nvSpPr>
            <p:cNvPr id="97298" name="Rectangle 15"/>
            <p:cNvSpPr/>
            <p:nvPr/>
          </p:nvSpPr>
          <p:spPr>
            <a:xfrm>
              <a:off x="0" y="1815"/>
              <a:ext cx="4173" cy="27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dirty="0">
                  <a:solidFill>
                    <a:schemeClr val="tx2"/>
                  </a:solidFill>
                </a:rPr>
                <a:t>硬件</a:t>
              </a:r>
              <a:r>
                <a:rPr lang="zh-CN" altLang="zh-CN" sz="2000" b="1" dirty="0">
                  <a:solidFill>
                    <a:srgbClr val="CC0000"/>
                  </a:solidFill>
                </a:rPr>
                <a:t>（CPU     内存      I/O设备）</a:t>
              </a:r>
            </a:p>
          </p:txBody>
        </p:sp>
        <p:sp>
          <p:nvSpPr>
            <p:cNvPr id="97299" name="AutoShape 16"/>
            <p:cNvSpPr/>
            <p:nvPr/>
          </p:nvSpPr>
          <p:spPr>
            <a:xfrm>
              <a:off x="453" y="273"/>
              <a:ext cx="136" cy="1224"/>
            </a:xfrm>
            <a:prstGeom prst="downArrow">
              <a:avLst>
                <a:gd name="adj1" fmla="val 50000"/>
                <a:gd name="adj2" fmla="val 225000"/>
              </a:avLst>
            </a:prstGeom>
            <a:solidFill>
              <a:schemeClr val="tx1"/>
            </a:soli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97300" name="AutoShape 17"/>
            <p:cNvSpPr/>
            <p:nvPr/>
          </p:nvSpPr>
          <p:spPr>
            <a:xfrm>
              <a:off x="2403" y="1270"/>
              <a:ext cx="137" cy="227"/>
            </a:xfrm>
            <a:prstGeom prst="downArrow">
              <a:avLst>
                <a:gd name="adj1" fmla="val 50000"/>
                <a:gd name="adj2" fmla="val 41423"/>
              </a:avLst>
            </a:prstGeom>
            <a:solidFill>
              <a:schemeClr val="tx1"/>
            </a:soli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4"/>
                                        </p:tgtEl>
                                        <p:attrNameLst>
                                          <p:attrName>style.visibility</p:attrName>
                                        </p:attrNameLst>
                                      </p:cBhvr>
                                      <p:to>
                                        <p:strVal val="visible"/>
                                      </p:to>
                                    </p:set>
                                    <p:anim calcmode="lin" valueType="num">
                                      <p:cBhvr additive="base">
                                        <p:cTn id="7" dur="500" fill="hold"/>
                                        <p:tgtEl>
                                          <p:spTgt spid="29704"/>
                                        </p:tgtEl>
                                        <p:attrNameLst>
                                          <p:attrName>ppt_x</p:attrName>
                                        </p:attrNameLst>
                                      </p:cBhvr>
                                      <p:tavLst>
                                        <p:tav tm="0">
                                          <p:val>
                                            <p:strVal val="#ppt_x"/>
                                          </p:val>
                                        </p:tav>
                                        <p:tav tm="100000">
                                          <p:val>
                                            <p:strVal val="#ppt_x"/>
                                          </p:val>
                                        </p:tav>
                                      </p:tavLst>
                                    </p:anim>
                                    <p:anim calcmode="lin" valueType="num">
                                      <p:cBhvr additive="base">
                                        <p:cTn id="8" dur="500" fill="hold"/>
                                        <p:tgtEl>
                                          <p:spTgt spid="297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8"/>
                                        </p:tgtEl>
                                        <p:attrNameLst>
                                          <p:attrName>style.visibility</p:attrName>
                                        </p:attrNameLst>
                                      </p:cBhvr>
                                      <p:to>
                                        <p:strVal val="visible"/>
                                      </p:to>
                                    </p:set>
                                    <p:anim calcmode="lin" valueType="num">
                                      <p:cBhvr additive="base">
                                        <p:cTn id="13" dur="500" fill="hold"/>
                                        <p:tgtEl>
                                          <p:spTgt spid="29698"/>
                                        </p:tgtEl>
                                        <p:attrNameLst>
                                          <p:attrName>ppt_x</p:attrName>
                                        </p:attrNameLst>
                                      </p:cBhvr>
                                      <p:tavLst>
                                        <p:tav tm="0">
                                          <p:val>
                                            <p:strVal val="#ppt_x"/>
                                          </p:val>
                                        </p:tav>
                                        <p:tav tm="100000">
                                          <p:val>
                                            <p:strVal val="#ppt_x"/>
                                          </p:val>
                                        </p:tav>
                                      </p:tavLst>
                                    </p:anim>
                                    <p:anim calcmode="lin" valueType="num">
                                      <p:cBhvr additive="base">
                                        <p:cTn id="14" dur="500" fill="hold"/>
                                        <p:tgtEl>
                                          <p:spTgt spid="2969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699"/>
                                        </p:tgtEl>
                                        <p:attrNameLst>
                                          <p:attrName>style.visibility</p:attrName>
                                        </p:attrNameLst>
                                      </p:cBhvr>
                                      <p:to>
                                        <p:strVal val="visible"/>
                                      </p:to>
                                    </p:set>
                                    <p:anim calcmode="lin" valueType="num">
                                      <p:cBhvr additive="base">
                                        <p:cTn id="17" dur="500" fill="hold"/>
                                        <p:tgtEl>
                                          <p:spTgt spid="29699"/>
                                        </p:tgtEl>
                                        <p:attrNameLst>
                                          <p:attrName>ppt_x</p:attrName>
                                        </p:attrNameLst>
                                      </p:cBhvr>
                                      <p:tavLst>
                                        <p:tav tm="0">
                                          <p:val>
                                            <p:strVal val="#ppt_x"/>
                                          </p:val>
                                        </p:tav>
                                        <p:tav tm="100000">
                                          <p:val>
                                            <p:strVal val="#ppt_x"/>
                                          </p:val>
                                        </p:tav>
                                      </p:tavLst>
                                    </p:anim>
                                    <p:anim calcmode="lin" valueType="num">
                                      <p:cBhvr additive="base">
                                        <p:cTn id="18" dur="500" fill="hold"/>
                                        <p:tgtEl>
                                          <p:spTgt spid="2969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703"/>
                                        </p:tgtEl>
                                        <p:attrNameLst>
                                          <p:attrName>style.visibility</p:attrName>
                                        </p:attrNameLst>
                                      </p:cBhvr>
                                      <p:to>
                                        <p:strVal val="visible"/>
                                      </p:to>
                                    </p:set>
                                    <p:anim calcmode="lin" valueType="num">
                                      <p:cBhvr additive="base">
                                        <p:cTn id="21" dur="500" fill="hold"/>
                                        <p:tgtEl>
                                          <p:spTgt spid="29703"/>
                                        </p:tgtEl>
                                        <p:attrNameLst>
                                          <p:attrName>ppt_x</p:attrName>
                                        </p:attrNameLst>
                                      </p:cBhvr>
                                      <p:tavLst>
                                        <p:tav tm="0">
                                          <p:val>
                                            <p:strVal val="#ppt_x"/>
                                          </p:val>
                                        </p:tav>
                                        <p:tav tm="100000">
                                          <p:val>
                                            <p:strVal val="#ppt_x"/>
                                          </p:val>
                                        </p:tav>
                                      </p:tavLst>
                                    </p:anim>
                                    <p:anim calcmode="lin" valueType="num">
                                      <p:cBhvr additive="base">
                                        <p:cTn id="22" dur="500" fill="hold"/>
                                        <p:tgtEl>
                                          <p:spTgt spid="2970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705"/>
                                        </p:tgtEl>
                                        <p:attrNameLst>
                                          <p:attrName>style.visibility</p:attrName>
                                        </p:attrNameLst>
                                      </p:cBhvr>
                                      <p:to>
                                        <p:strVal val="visible"/>
                                      </p:to>
                                    </p:set>
                                    <p:anim calcmode="lin" valueType="num">
                                      <p:cBhvr additive="base">
                                        <p:cTn id="25" dur="500" fill="hold"/>
                                        <p:tgtEl>
                                          <p:spTgt spid="29705"/>
                                        </p:tgtEl>
                                        <p:attrNameLst>
                                          <p:attrName>ppt_x</p:attrName>
                                        </p:attrNameLst>
                                      </p:cBhvr>
                                      <p:tavLst>
                                        <p:tav tm="0">
                                          <p:val>
                                            <p:strVal val="#ppt_x"/>
                                          </p:val>
                                        </p:tav>
                                        <p:tav tm="100000">
                                          <p:val>
                                            <p:strVal val="#ppt_x"/>
                                          </p:val>
                                        </p:tav>
                                      </p:tavLst>
                                    </p:anim>
                                    <p:anim calcmode="lin" valueType="num">
                                      <p:cBhvr additive="base">
                                        <p:cTn id="26" dur="500" fill="hold"/>
                                        <p:tgtEl>
                                          <p:spTgt spid="297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p:bldP spid="29703" grpId="0" animBg="1"/>
      <p:bldP spid="2970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99331"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57</a:t>
            </a:fld>
            <a:endParaRPr lang="zh-CN" altLang="zh-CN" sz="1400" dirty="0"/>
          </a:p>
        </p:txBody>
      </p:sp>
      <p:sp>
        <p:nvSpPr>
          <p:cNvPr id="99332" name="Rectangle 3"/>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8</a:t>
            </a:r>
            <a:r>
              <a:rPr lang="zh-CN" altLang="en-US" sz="2000" b="1" u="sng" dirty="0"/>
              <a:t>主机虚拟化</a:t>
            </a:r>
            <a:r>
              <a:rPr lang="en-US" altLang="zh-CN" sz="2000" b="1" u="sng" dirty="0"/>
              <a:t>-</a:t>
            </a:r>
            <a:r>
              <a:rPr lang="zh-CN" altLang="zh-CN" sz="2000" b="1" u="sng" dirty="0"/>
              <a:t>虚拟机</a:t>
            </a:r>
          </a:p>
        </p:txBody>
      </p:sp>
      <p:sp>
        <p:nvSpPr>
          <p:cNvPr id="99333" name="Rectangle 5"/>
          <p:cNvSpPr/>
          <p:nvPr/>
        </p:nvSpPr>
        <p:spPr>
          <a:xfrm>
            <a:off x="1081088" y="1425575"/>
            <a:ext cx="7488237" cy="865188"/>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zh-CN" altLang="zh-CN" sz="2000" b="1" dirty="0">
                <a:solidFill>
                  <a:srgbClr val="CC0000"/>
                </a:solidFill>
              </a:rPr>
              <a:t>虚拟机：</a:t>
            </a:r>
            <a:r>
              <a:rPr lang="zh-CN" altLang="en-US" sz="2000" b="1" dirty="0">
                <a:solidFill>
                  <a:srgbClr val="CC0000"/>
                </a:solidFill>
              </a:rPr>
              <a:t>虚拟机监控器</a:t>
            </a:r>
            <a:r>
              <a:rPr lang="en-US" altLang="zh-CN" sz="2000" b="1" dirty="0">
                <a:solidFill>
                  <a:srgbClr val="CC0000"/>
                </a:solidFill>
              </a:rPr>
              <a:t>VMM+</a:t>
            </a:r>
            <a:r>
              <a:rPr lang="zh-CN" altLang="en-US" sz="2000" b="1" dirty="0">
                <a:solidFill>
                  <a:srgbClr val="CC0000"/>
                </a:solidFill>
              </a:rPr>
              <a:t>虚拟机</a:t>
            </a:r>
            <a:r>
              <a:rPr lang="en-US" altLang="zh-CN" sz="2000" b="1" dirty="0">
                <a:solidFill>
                  <a:srgbClr val="CC0000"/>
                </a:solidFill>
              </a:rPr>
              <a:t>VM</a:t>
            </a:r>
          </a:p>
          <a:p>
            <a:pPr marL="539750" lvl="0" indent="-539750" eaLnBrk="1" hangingPunct="1">
              <a:spcBef>
                <a:spcPct val="0"/>
              </a:spcBef>
              <a:buNone/>
            </a:pPr>
            <a:r>
              <a:rPr lang="en-US" altLang="zh-CN" sz="2000" b="1" dirty="0"/>
              <a:t>——</a:t>
            </a:r>
            <a:r>
              <a:rPr lang="zh-CN" altLang="en-US" sz="2000" b="1" dirty="0"/>
              <a:t>典型的云计算平台，</a:t>
            </a:r>
            <a:r>
              <a:rPr lang="en-US" altLang="zh-CN" sz="2000" b="1" dirty="0"/>
              <a:t>openstack</a:t>
            </a:r>
            <a:r>
              <a:rPr lang="zh-CN" altLang="en-US" sz="2000" b="1" dirty="0"/>
              <a:t>、阿里云</a:t>
            </a:r>
            <a:endParaRPr lang="zh-CN" altLang="zh-CN" sz="2000" b="1" dirty="0"/>
          </a:p>
        </p:txBody>
      </p:sp>
      <p:pic>
        <p:nvPicPr>
          <p:cNvPr id="26630" name="Picture 2"/>
          <p:cNvPicPr>
            <a:picLocks noChangeAspect="1"/>
          </p:cNvPicPr>
          <p:nvPr/>
        </p:nvPicPr>
        <p:blipFill>
          <a:blip r:embed="rId3"/>
          <a:stretch>
            <a:fillRect/>
          </a:stretch>
        </p:blipFill>
        <p:spPr>
          <a:xfrm>
            <a:off x="879475" y="2420938"/>
            <a:ext cx="3632200" cy="2430462"/>
          </a:xfrm>
          <a:prstGeom prst="rect">
            <a:avLst/>
          </a:prstGeom>
          <a:noFill/>
          <a:ln w="9525">
            <a:noFill/>
          </a:ln>
        </p:spPr>
      </p:pic>
      <p:pic>
        <p:nvPicPr>
          <p:cNvPr id="26631" name="Picture 3"/>
          <p:cNvPicPr>
            <a:picLocks noChangeAspect="1"/>
          </p:cNvPicPr>
          <p:nvPr/>
        </p:nvPicPr>
        <p:blipFill>
          <a:blip r:embed="rId4"/>
          <a:stretch>
            <a:fillRect/>
          </a:stretch>
        </p:blipFill>
        <p:spPr>
          <a:xfrm>
            <a:off x="1081088" y="2420938"/>
            <a:ext cx="6586537" cy="3929062"/>
          </a:xfrm>
          <a:prstGeom prst="rect">
            <a:avLst/>
          </a:prstGeom>
          <a:noFill/>
          <a:ln w="9525">
            <a:noFill/>
          </a:ln>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additive="base">
                                        <p:cTn id="7" dur="500" fill="hold"/>
                                        <p:tgtEl>
                                          <p:spTgt spid="26630"/>
                                        </p:tgtEl>
                                        <p:attrNameLst>
                                          <p:attrName>ppt_x</p:attrName>
                                        </p:attrNameLst>
                                      </p:cBhvr>
                                      <p:tavLst>
                                        <p:tav tm="0">
                                          <p:val>
                                            <p:strVal val="#ppt_x"/>
                                          </p:val>
                                        </p:tav>
                                        <p:tav tm="100000">
                                          <p:val>
                                            <p:strVal val="#ppt_x"/>
                                          </p:val>
                                        </p:tav>
                                      </p:tavLst>
                                    </p:anim>
                                    <p:anim calcmode="lin" valueType="num">
                                      <p:cBhvr additive="base">
                                        <p:cTn id="8"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31"/>
                                        </p:tgtEl>
                                        <p:attrNameLst>
                                          <p:attrName>style.visibility</p:attrName>
                                        </p:attrNameLst>
                                      </p:cBhvr>
                                      <p:to>
                                        <p:strVal val="visible"/>
                                      </p:to>
                                    </p:set>
                                    <p:anim calcmode="lin" valueType="num">
                                      <p:cBhvr additive="base">
                                        <p:cTn id="13" dur="500" fill="hold"/>
                                        <p:tgtEl>
                                          <p:spTgt spid="26631"/>
                                        </p:tgtEl>
                                        <p:attrNameLst>
                                          <p:attrName>ppt_x</p:attrName>
                                        </p:attrNameLst>
                                      </p:cBhvr>
                                      <p:tavLst>
                                        <p:tav tm="0">
                                          <p:val>
                                            <p:strVal val="#ppt_x"/>
                                          </p:val>
                                        </p:tav>
                                        <p:tav tm="100000">
                                          <p:val>
                                            <p:strVal val="#ppt_x"/>
                                          </p:val>
                                        </p:tav>
                                      </p:tavLst>
                                    </p:anim>
                                    <p:anim calcmode="lin" valueType="num">
                                      <p:cBhvr additive="base">
                                        <p:cTn id="14" dur="500" fill="hold"/>
                                        <p:tgtEl>
                                          <p:spTgt spid="266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01379"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58</a:t>
            </a:fld>
            <a:endParaRPr lang="zh-CN" altLang="zh-CN" sz="1400" dirty="0"/>
          </a:p>
        </p:txBody>
      </p:sp>
      <p:sp>
        <p:nvSpPr>
          <p:cNvPr id="101380" name="Rectangle 3"/>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8</a:t>
            </a:r>
            <a:r>
              <a:rPr lang="zh-CN" altLang="en-US" sz="2000" b="1" u="sng" dirty="0"/>
              <a:t>主机虚拟化</a:t>
            </a:r>
            <a:r>
              <a:rPr lang="en-US" altLang="zh-CN" sz="2000" b="1" u="sng" dirty="0"/>
              <a:t>-</a:t>
            </a:r>
            <a:r>
              <a:rPr lang="zh-CN" altLang="zh-CN" sz="2000" b="1" u="sng" dirty="0"/>
              <a:t>虚拟机</a:t>
            </a:r>
          </a:p>
        </p:txBody>
      </p:sp>
      <p:sp>
        <p:nvSpPr>
          <p:cNvPr id="101381" name="Rectangle 5"/>
          <p:cNvSpPr/>
          <p:nvPr/>
        </p:nvSpPr>
        <p:spPr>
          <a:xfrm>
            <a:off x="1044575" y="1700213"/>
            <a:ext cx="7488238" cy="8651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zh-CN" altLang="zh-CN" sz="2000" b="1" dirty="0">
                <a:solidFill>
                  <a:srgbClr val="CC0000"/>
                </a:solidFill>
              </a:rPr>
              <a:t>虚拟机</a:t>
            </a:r>
            <a:r>
              <a:rPr lang="zh-CN" altLang="en-US" sz="2000" b="1" dirty="0">
                <a:solidFill>
                  <a:srgbClr val="CC0000"/>
                </a:solidFill>
              </a:rPr>
              <a:t>实现技术：纯软件虚拟化与硬件支持的虚拟化</a:t>
            </a:r>
            <a:endParaRPr lang="zh-CN" altLang="zh-CN" sz="2000" b="1" dirty="0">
              <a:solidFill>
                <a:srgbClr val="000099"/>
              </a:solidFill>
            </a:endParaRPr>
          </a:p>
        </p:txBody>
      </p:sp>
      <p:sp>
        <p:nvSpPr>
          <p:cNvPr id="101382" name="内容占位符 1"/>
          <p:cNvSpPr>
            <a:spLocks noGrp="1"/>
          </p:cNvSpPr>
          <p:nvPr>
            <p:ph idx="1"/>
          </p:nvPr>
        </p:nvSpPr>
        <p:spPr>
          <a:xfrm>
            <a:off x="1039813" y="2636838"/>
            <a:ext cx="7493000" cy="3529012"/>
          </a:xfrm>
        </p:spPr>
        <p:txBody>
          <a:bodyPr vert="horz" wrap="square" lIns="91440" tIns="45720" rIns="91440" bIns="45720" anchor="t" anchorCtr="0"/>
          <a:lstStyle/>
          <a:p>
            <a:r>
              <a:rPr lang="zh-CN" altLang="en-US" sz="2400" dirty="0"/>
              <a:t>传统</a:t>
            </a:r>
            <a:r>
              <a:rPr lang="en-US" altLang="zh-CN" sz="2400" dirty="0"/>
              <a:t>x86</a:t>
            </a:r>
            <a:r>
              <a:rPr lang="zh-CN" altLang="en-US" sz="2400" dirty="0"/>
              <a:t>机器的虚拟化：虚拟机监视器软件</a:t>
            </a:r>
            <a:r>
              <a:rPr lang="en-US" altLang="zh-CN" sz="2400" dirty="0"/>
              <a:t>(VMM</a:t>
            </a:r>
            <a:r>
              <a:rPr lang="zh-CN" altLang="en-US" sz="2400" dirty="0"/>
              <a:t>）代表客户操作系统来</a:t>
            </a:r>
            <a:r>
              <a:rPr lang="zh-CN" altLang="en-US" sz="2400" dirty="0">
                <a:solidFill>
                  <a:srgbClr val="FF0000"/>
                </a:solidFill>
              </a:rPr>
              <a:t>监听中断与执行特定指令</a:t>
            </a:r>
            <a:r>
              <a:rPr lang="zh-CN" altLang="en-US" sz="2400" dirty="0"/>
              <a:t>，</a:t>
            </a:r>
            <a:r>
              <a:rPr lang="zh-CN" altLang="en-US" sz="2400" dirty="0">
                <a:solidFill>
                  <a:srgbClr val="FF0000"/>
                </a:solidFill>
              </a:rPr>
              <a:t>效率低</a:t>
            </a:r>
            <a:r>
              <a:rPr lang="zh-CN" altLang="en-US" sz="2400" dirty="0"/>
              <a:t>。</a:t>
            </a:r>
            <a:endParaRPr lang="en-US" altLang="zh-CN" sz="2400" dirty="0"/>
          </a:p>
          <a:p>
            <a:r>
              <a:rPr lang="en-US" altLang="zh-CN" sz="2400" dirty="0">
                <a:solidFill>
                  <a:srgbClr val="FF0000"/>
                </a:solidFill>
              </a:rPr>
              <a:t>VT-x</a:t>
            </a:r>
            <a:r>
              <a:rPr lang="zh-CN" altLang="en-US" sz="2400" dirty="0">
                <a:solidFill>
                  <a:srgbClr val="FF0000"/>
                </a:solidFill>
              </a:rPr>
              <a:t>是</a:t>
            </a:r>
            <a:r>
              <a:rPr lang="en-US" altLang="zh-CN" sz="2400" dirty="0">
                <a:solidFill>
                  <a:srgbClr val="FF0000"/>
                </a:solidFill>
              </a:rPr>
              <a:t>intel</a:t>
            </a:r>
            <a:r>
              <a:rPr lang="zh-CN" altLang="en-US" sz="2400" dirty="0"/>
              <a:t>运用</a:t>
            </a:r>
            <a:r>
              <a:rPr lang="en-US" altLang="zh-CN" sz="2400" dirty="0"/>
              <a:t>Virtualization</a:t>
            </a:r>
            <a:r>
              <a:rPr lang="zh-CN" altLang="en-US" sz="2400" dirty="0"/>
              <a:t>虚拟化技术中的一个指令集，是</a:t>
            </a:r>
            <a:r>
              <a:rPr lang="en-US" altLang="zh-CN" sz="2400" dirty="0">
                <a:solidFill>
                  <a:srgbClr val="FF0000"/>
                </a:solidFill>
              </a:rPr>
              <a:t>CPU</a:t>
            </a:r>
            <a:r>
              <a:rPr lang="zh-CN" altLang="en-US" sz="2400" dirty="0">
                <a:solidFill>
                  <a:srgbClr val="FF0000"/>
                </a:solidFill>
              </a:rPr>
              <a:t>的硬件虚拟化技术</a:t>
            </a:r>
            <a:r>
              <a:rPr lang="zh-CN" altLang="en-US" sz="2400" dirty="0"/>
              <a:t>，</a:t>
            </a:r>
            <a:r>
              <a:rPr lang="en-US" altLang="zh-CN" sz="2400" dirty="0"/>
              <a:t>VT</a:t>
            </a:r>
            <a:r>
              <a:rPr lang="zh-CN" altLang="en-US" sz="2400" dirty="0"/>
              <a:t>可以同时</a:t>
            </a:r>
            <a:r>
              <a:rPr lang="zh-CN" altLang="en-US" sz="2400" dirty="0">
                <a:solidFill>
                  <a:srgbClr val="FF0000"/>
                </a:solidFill>
              </a:rPr>
              <a:t>提升虚拟化效率和虚拟机的安全性</a:t>
            </a:r>
            <a:r>
              <a:rPr lang="zh-CN" altLang="en-US" sz="2400" dirty="0"/>
              <a:t>，在</a:t>
            </a:r>
            <a:r>
              <a:rPr lang="en-US" altLang="zh-CN" sz="2400" dirty="0"/>
              <a:t>x86</a:t>
            </a:r>
            <a:r>
              <a:rPr lang="zh-CN" altLang="en-US" sz="2400" dirty="0"/>
              <a:t>平台上的</a:t>
            </a:r>
            <a:r>
              <a:rPr lang="en-US" altLang="zh-CN" sz="2400" dirty="0"/>
              <a:t>VT</a:t>
            </a:r>
            <a:r>
              <a:rPr lang="zh-CN" altLang="en-US" sz="2400" dirty="0"/>
              <a:t>技术，一般称之为</a:t>
            </a:r>
            <a:r>
              <a:rPr lang="en-US" altLang="zh-CN" sz="2400" dirty="0"/>
              <a:t>VT-x</a:t>
            </a:r>
            <a:r>
              <a:rPr lang="zh-CN" altLang="en-US" sz="2400" dirty="0"/>
              <a:t>。</a:t>
            </a:r>
          </a:p>
        </p:txBody>
      </p:sp>
    </p:spTree>
  </p:cSld>
  <p:clrMapOvr>
    <a:masterClrMapping/>
  </p:clrMapOvr>
  <p:transition>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03427"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59</a:t>
            </a:fld>
            <a:endParaRPr lang="zh-CN" altLang="zh-CN" sz="1400" dirty="0"/>
          </a:p>
        </p:txBody>
      </p:sp>
      <p:sp>
        <p:nvSpPr>
          <p:cNvPr id="103428" name="Rectangle 3"/>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8</a:t>
            </a:r>
            <a:r>
              <a:rPr lang="zh-CN" altLang="en-US" sz="2000" b="1" u="sng" dirty="0"/>
              <a:t>主机虚拟化</a:t>
            </a:r>
            <a:r>
              <a:rPr lang="en-US" altLang="zh-CN" sz="2000" b="1" u="sng" dirty="0"/>
              <a:t>-</a:t>
            </a:r>
            <a:r>
              <a:rPr lang="zh-CN" altLang="zh-CN" sz="2000" b="1" u="sng" dirty="0"/>
              <a:t>虚拟机</a:t>
            </a:r>
          </a:p>
        </p:txBody>
      </p:sp>
      <p:sp>
        <p:nvSpPr>
          <p:cNvPr id="103429" name="Rectangle 5"/>
          <p:cNvSpPr/>
          <p:nvPr/>
        </p:nvSpPr>
        <p:spPr>
          <a:xfrm>
            <a:off x="1044575" y="1341438"/>
            <a:ext cx="7488238" cy="8651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zh-CN" altLang="zh-CN" sz="2000" b="1" dirty="0">
                <a:solidFill>
                  <a:srgbClr val="CC0000"/>
                </a:solidFill>
              </a:rPr>
              <a:t>虚拟机</a:t>
            </a:r>
            <a:r>
              <a:rPr lang="zh-CN" altLang="en-US" sz="2000" b="1" dirty="0">
                <a:solidFill>
                  <a:srgbClr val="CC0000"/>
                </a:solidFill>
              </a:rPr>
              <a:t>实现技术</a:t>
            </a:r>
            <a:endParaRPr lang="zh-CN" altLang="zh-CN" sz="2000" b="1" dirty="0">
              <a:solidFill>
                <a:srgbClr val="000099"/>
              </a:solidFill>
            </a:endParaRPr>
          </a:p>
        </p:txBody>
      </p:sp>
      <p:sp>
        <p:nvSpPr>
          <p:cNvPr id="32774" name="内容占位符 1"/>
          <p:cNvSpPr>
            <a:spLocks noGrp="1"/>
          </p:cNvSpPr>
          <p:nvPr>
            <p:ph idx="1"/>
          </p:nvPr>
        </p:nvSpPr>
        <p:spPr>
          <a:xfrm>
            <a:off x="1039813" y="1916113"/>
            <a:ext cx="7708900" cy="4105275"/>
          </a:xfrm>
        </p:spPr>
        <p:txBody>
          <a:bodyPr vert="horz" wrap="square" lIns="91440" tIns="45720" rIns="91440" bIns="45720" anchor="t" anchorCtr="0"/>
          <a:lstStyle/>
          <a:p>
            <a:r>
              <a:rPr lang="zh-CN" altLang="en-US" sz="2000" dirty="0"/>
              <a:t>为了</a:t>
            </a:r>
            <a:r>
              <a:rPr lang="zh-CN" altLang="en-US" sz="2000" dirty="0">
                <a:solidFill>
                  <a:srgbClr val="FF0000"/>
                </a:solidFill>
              </a:rPr>
              <a:t>建立这种两个操作模式</a:t>
            </a:r>
            <a:r>
              <a:rPr lang="zh-CN" altLang="en-US" sz="2000" dirty="0"/>
              <a:t>的架构，</a:t>
            </a:r>
            <a:r>
              <a:rPr lang="en-US" altLang="zh-CN" sz="2000" dirty="0"/>
              <a:t>VT-x</a:t>
            </a:r>
            <a:r>
              <a:rPr lang="zh-CN" altLang="en-US" sz="2000" dirty="0"/>
              <a:t>设计了一个</a:t>
            </a:r>
            <a:r>
              <a:rPr lang="en-US" altLang="zh-CN" sz="2000" dirty="0"/>
              <a:t>Virtual-Machine Control Structure</a:t>
            </a:r>
            <a:r>
              <a:rPr lang="zh-CN" altLang="en-US" sz="2000" dirty="0"/>
              <a:t>（</a:t>
            </a:r>
            <a:r>
              <a:rPr lang="en-US" altLang="zh-CN" sz="2000" b="1" dirty="0"/>
              <a:t>VMCS</a:t>
            </a:r>
            <a:r>
              <a:rPr lang="zh-CN" altLang="en-US" sz="2000" b="1" dirty="0"/>
              <a:t>，虚拟机控制结构</a:t>
            </a:r>
            <a:r>
              <a:rPr lang="zh-CN" altLang="en-US" sz="2000" dirty="0"/>
              <a:t>）的数据结构；</a:t>
            </a:r>
            <a:endParaRPr lang="en-US" altLang="zh-CN" sz="2000" dirty="0"/>
          </a:p>
          <a:p>
            <a:r>
              <a:rPr lang="zh-CN" altLang="en-US" sz="2000" dirty="0">
                <a:solidFill>
                  <a:srgbClr val="FF0000"/>
                </a:solidFill>
              </a:rPr>
              <a:t>包括了</a:t>
            </a:r>
            <a:r>
              <a:rPr lang="en-US" altLang="zh-CN" sz="2000" dirty="0">
                <a:solidFill>
                  <a:srgbClr val="FF0000"/>
                </a:solidFill>
              </a:rPr>
              <a:t>Guest-State Area</a:t>
            </a:r>
            <a:r>
              <a:rPr lang="zh-CN" altLang="en-US" sz="2000" dirty="0">
                <a:solidFill>
                  <a:srgbClr val="FF0000"/>
                </a:solidFill>
              </a:rPr>
              <a:t>（客户状态区）和</a:t>
            </a:r>
            <a:r>
              <a:rPr lang="en-US" altLang="zh-CN" sz="2000" dirty="0">
                <a:solidFill>
                  <a:srgbClr val="FF0000"/>
                </a:solidFill>
              </a:rPr>
              <a:t>Host-State Area</a:t>
            </a:r>
            <a:r>
              <a:rPr lang="zh-CN" altLang="en-US" sz="2000" dirty="0">
                <a:solidFill>
                  <a:srgbClr val="FF0000"/>
                </a:solidFill>
              </a:rPr>
              <a:t>（主机状态区），用来保存虚拟机以及主机的各种状态参数；</a:t>
            </a:r>
            <a:endParaRPr lang="en-US" altLang="zh-CN" sz="2000" dirty="0">
              <a:solidFill>
                <a:srgbClr val="FF0000"/>
              </a:solidFill>
            </a:endParaRPr>
          </a:p>
          <a:p>
            <a:r>
              <a:rPr lang="zh-CN" altLang="en-US" sz="2000" dirty="0"/>
              <a:t>并提供了</a:t>
            </a:r>
            <a:r>
              <a:rPr lang="en-US" altLang="zh-CN" sz="2000" dirty="0"/>
              <a:t>VM entry</a:t>
            </a:r>
            <a:r>
              <a:rPr lang="zh-CN" altLang="en-US" sz="2000" dirty="0"/>
              <a:t>和</a:t>
            </a:r>
            <a:r>
              <a:rPr lang="en-US" altLang="zh-CN" sz="2000" dirty="0"/>
              <a:t>VM exit</a:t>
            </a:r>
            <a:r>
              <a:rPr lang="zh-CN" altLang="en-US" sz="2000" dirty="0"/>
              <a:t>两种操作在虚拟机与</a:t>
            </a:r>
            <a:r>
              <a:rPr lang="en-US" altLang="zh-CN" sz="2000" dirty="0"/>
              <a:t>VMM</a:t>
            </a:r>
            <a:r>
              <a:rPr lang="zh-CN" altLang="en-US" sz="2000" dirty="0"/>
              <a:t>之间切换</a:t>
            </a:r>
            <a:endParaRPr lang="en-US" altLang="zh-CN" sz="2000" dirty="0"/>
          </a:p>
          <a:p>
            <a:r>
              <a:rPr lang="zh-CN" altLang="en-US" sz="2000" b="1" dirty="0"/>
              <a:t>用户可以通过在</a:t>
            </a:r>
            <a:r>
              <a:rPr lang="en-US" altLang="zh-CN" sz="2000" b="1" dirty="0"/>
              <a:t>VMCS</a:t>
            </a:r>
            <a:r>
              <a:rPr lang="zh-CN" altLang="en-US" sz="2000" b="1" dirty="0"/>
              <a:t>的</a:t>
            </a:r>
            <a:r>
              <a:rPr lang="en-US" altLang="zh-CN" sz="2000" b="1" dirty="0"/>
              <a:t>VM-execution control fields</a:t>
            </a:r>
            <a:r>
              <a:rPr lang="zh-CN" altLang="en-US" sz="2000" b="1" dirty="0"/>
              <a:t>里面指定在</a:t>
            </a:r>
            <a:r>
              <a:rPr lang="zh-CN" altLang="en-US" sz="2000" b="1" dirty="0">
                <a:solidFill>
                  <a:srgbClr val="FF0000"/>
                </a:solidFill>
              </a:rPr>
              <a:t>执行何种指令</a:t>
            </a:r>
            <a:r>
              <a:rPr lang="en-US" altLang="zh-CN" sz="2000" b="1" dirty="0">
                <a:solidFill>
                  <a:srgbClr val="FF0000"/>
                </a:solidFill>
              </a:rPr>
              <a:t>/</a:t>
            </a:r>
            <a:r>
              <a:rPr lang="zh-CN" altLang="en-US" sz="2000" b="1" dirty="0">
                <a:solidFill>
                  <a:srgbClr val="FF0000"/>
                </a:solidFill>
              </a:rPr>
              <a:t>发生何种事件</a:t>
            </a:r>
            <a:r>
              <a:rPr lang="zh-CN" altLang="en-US" sz="2000" b="1" dirty="0"/>
              <a:t>的时候</a:t>
            </a:r>
            <a:r>
              <a:rPr lang="zh-CN" altLang="en-US" sz="2000" dirty="0"/>
              <a:t>，</a:t>
            </a:r>
            <a:r>
              <a:rPr lang="zh-CN" altLang="en-US" sz="2000" b="1" dirty="0"/>
              <a:t>虚拟机就</a:t>
            </a:r>
            <a:r>
              <a:rPr lang="zh-CN" altLang="en-US" sz="2000" b="1" dirty="0">
                <a:solidFill>
                  <a:srgbClr val="FF0000"/>
                </a:solidFill>
              </a:rPr>
              <a:t>执行</a:t>
            </a:r>
            <a:r>
              <a:rPr lang="en-US" altLang="zh-CN" sz="2000" b="1" dirty="0">
                <a:solidFill>
                  <a:srgbClr val="FF0000"/>
                </a:solidFill>
              </a:rPr>
              <a:t>VM exit</a:t>
            </a:r>
            <a:r>
              <a:rPr lang="zh-CN" altLang="en-US" sz="2000" b="1" dirty="0"/>
              <a:t>，从而</a:t>
            </a:r>
            <a:r>
              <a:rPr lang="zh-CN" altLang="en-US" sz="2000" b="1" dirty="0">
                <a:solidFill>
                  <a:srgbClr val="FF0000"/>
                </a:solidFill>
              </a:rPr>
              <a:t>让</a:t>
            </a:r>
            <a:r>
              <a:rPr lang="en-US" altLang="zh-CN" sz="2000" b="1" dirty="0">
                <a:solidFill>
                  <a:srgbClr val="FF0000"/>
                </a:solidFill>
              </a:rPr>
              <a:t>VMM</a:t>
            </a:r>
            <a:r>
              <a:rPr lang="zh-CN" altLang="en-US" sz="2000" b="1" dirty="0">
                <a:solidFill>
                  <a:srgbClr val="FF0000"/>
                </a:solidFill>
              </a:rPr>
              <a:t>获得控制权</a:t>
            </a:r>
            <a:r>
              <a:rPr lang="zh-CN" altLang="en-US" sz="2000" b="1" dirty="0"/>
              <a:t>，因此</a:t>
            </a:r>
            <a:r>
              <a:rPr lang="en-US" altLang="zh-CN" sz="2000" b="1" dirty="0">
                <a:solidFill>
                  <a:srgbClr val="FF0000"/>
                </a:solidFill>
              </a:rPr>
              <a:t>VT-x</a:t>
            </a:r>
            <a:r>
              <a:rPr lang="zh-CN" altLang="en-US" sz="2000" b="1" dirty="0">
                <a:solidFill>
                  <a:srgbClr val="FF0000"/>
                </a:solidFill>
              </a:rPr>
              <a:t>解决了虚拟机的隔离问题</a:t>
            </a:r>
            <a:r>
              <a:rPr lang="zh-CN" altLang="en-US" sz="2000" b="1" dirty="0"/>
              <a:t>，又解决了性能问题。</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4">
                                            <p:txEl>
                                              <p:pRg st="0" end="0"/>
                                            </p:txEl>
                                          </p:spTgt>
                                        </p:tgtEl>
                                        <p:attrNameLst>
                                          <p:attrName>style.visibility</p:attrName>
                                        </p:attrNameLst>
                                      </p:cBhvr>
                                      <p:to>
                                        <p:strVal val="visible"/>
                                      </p:to>
                                    </p:set>
                                    <p:anim calcmode="lin" valueType="num">
                                      <p:cBhvr additive="base">
                                        <p:cTn id="7" dur="500" fill="hold"/>
                                        <p:tgtEl>
                                          <p:spTgt spid="327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4">
                                            <p:txEl>
                                              <p:pRg st="1" end="1"/>
                                            </p:txEl>
                                          </p:spTgt>
                                        </p:tgtEl>
                                        <p:attrNameLst>
                                          <p:attrName>style.visibility</p:attrName>
                                        </p:attrNameLst>
                                      </p:cBhvr>
                                      <p:to>
                                        <p:strVal val="visible"/>
                                      </p:to>
                                    </p:set>
                                    <p:anim calcmode="lin" valueType="num">
                                      <p:cBhvr additive="base">
                                        <p:cTn id="13" dur="500" fill="hold"/>
                                        <p:tgtEl>
                                          <p:spTgt spid="327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4">
                                            <p:txEl>
                                              <p:pRg st="2" end="2"/>
                                            </p:txEl>
                                          </p:spTgt>
                                        </p:tgtEl>
                                        <p:attrNameLst>
                                          <p:attrName>style.visibility</p:attrName>
                                        </p:attrNameLst>
                                      </p:cBhvr>
                                      <p:to>
                                        <p:strVal val="visible"/>
                                      </p:to>
                                    </p:set>
                                    <p:anim calcmode="lin" valueType="num">
                                      <p:cBhvr additive="base">
                                        <p:cTn id="19" dur="500" fill="hold"/>
                                        <p:tgtEl>
                                          <p:spTgt spid="327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774">
                                            <p:txEl>
                                              <p:pRg st="3" end="3"/>
                                            </p:txEl>
                                          </p:spTgt>
                                        </p:tgtEl>
                                        <p:attrNameLst>
                                          <p:attrName>style.visibility</p:attrName>
                                        </p:attrNameLst>
                                      </p:cBhvr>
                                      <p:to>
                                        <p:strVal val="visible"/>
                                      </p:to>
                                    </p:set>
                                    <p:anim calcmode="lin" valueType="num">
                                      <p:cBhvr additive="base">
                                        <p:cTn id="25" dur="500" fill="hold"/>
                                        <p:tgtEl>
                                          <p:spTgt spid="3277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0243"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6</a:t>
            </a:fld>
            <a:endParaRPr lang="zh-CN" altLang="zh-CN" sz="1400" dirty="0"/>
          </a:p>
        </p:txBody>
      </p:sp>
      <p:sp>
        <p:nvSpPr>
          <p:cNvPr id="10244" name="Rectangle 2"/>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2.2  操作系统的用户界面</a:t>
            </a:r>
          </a:p>
        </p:txBody>
      </p:sp>
      <p:sp>
        <p:nvSpPr>
          <p:cNvPr id="6149" name="Rectangle 3"/>
          <p:cNvSpPr>
            <a:spLocks noGrp="1"/>
          </p:cNvSpPr>
          <p:nvPr>
            <p:ph idx="1"/>
          </p:nvPr>
        </p:nvSpPr>
        <p:spPr>
          <a:xfrm>
            <a:off x="1763713" y="1844675"/>
            <a:ext cx="6553200" cy="4154488"/>
          </a:xfrm>
        </p:spPr>
        <p:txBody>
          <a:bodyPr vert="horz" wrap="square" lIns="91440" tIns="45720" rIns="91440" bIns="45720" anchor="t" anchorCtr="0"/>
          <a:lstStyle/>
          <a:p>
            <a:pPr eaLnBrk="1" hangingPunct="1">
              <a:buNone/>
            </a:pPr>
            <a:r>
              <a:rPr lang="zh-CN" altLang="zh-CN" sz="2400" b="1" dirty="0">
                <a:solidFill>
                  <a:srgbClr val="CC0000"/>
                </a:solidFill>
              </a:rPr>
              <a:t>2.2.1 命令解释程序</a:t>
            </a:r>
          </a:p>
          <a:p>
            <a:pPr eaLnBrk="1" hangingPunct="1">
              <a:lnSpc>
                <a:spcPct val="120000"/>
              </a:lnSpc>
              <a:buClr>
                <a:srgbClr val="CC0000"/>
              </a:buClr>
              <a:buSzPct val="80000"/>
              <a:buFont typeface="Wingdings" panose="05000000000000000000" pitchFamily="2" charset="2"/>
              <a:buChar char="l"/>
            </a:pPr>
            <a:r>
              <a:rPr lang="zh-CN" altLang="zh-CN" sz="2200" b="1" dirty="0"/>
              <a:t>命令解释程序是OS的特殊程序</a:t>
            </a:r>
          </a:p>
          <a:p>
            <a:pPr eaLnBrk="1" hangingPunct="1">
              <a:lnSpc>
                <a:spcPct val="120000"/>
              </a:lnSpc>
              <a:buClr>
                <a:srgbClr val="CC0000"/>
              </a:buClr>
              <a:buSzPct val="80000"/>
              <a:buFont typeface="Wingdings" panose="05000000000000000000" pitchFamily="2" charset="2"/>
              <a:buChar char="l"/>
            </a:pPr>
            <a:r>
              <a:rPr lang="zh-CN" altLang="zh-CN" sz="2200" b="1" dirty="0"/>
              <a:t>DOS中的COMMAND.COM</a:t>
            </a:r>
          </a:p>
          <a:p>
            <a:pPr eaLnBrk="1" hangingPunct="1">
              <a:lnSpc>
                <a:spcPct val="120000"/>
              </a:lnSpc>
              <a:buClr>
                <a:srgbClr val="CC0000"/>
              </a:buClr>
              <a:buSzPct val="80000"/>
              <a:buFont typeface="Wingdings" panose="05000000000000000000" pitchFamily="2" charset="2"/>
              <a:buChar char="l"/>
            </a:pPr>
            <a:r>
              <a:rPr lang="zh-CN" altLang="zh-CN" sz="2200" b="1" dirty="0"/>
              <a:t>UNIX、Linux中的Shell（B-Shell、C-Shell）</a:t>
            </a:r>
          </a:p>
          <a:p>
            <a:pPr eaLnBrk="1" hangingPunct="1">
              <a:lnSpc>
                <a:spcPct val="120000"/>
              </a:lnSpc>
              <a:buClr>
                <a:srgbClr val="CC0000"/>
              </a:buClr>
              <a:buSzPct val="80000"/>
              <a:buFont typeface="Wingdings" panose="05000000000000000000" pitchFamily="2" charset="2"/>
              <a:buChar char="l"/>
            </a:pPr>
            <a:r>
              <a:rPr lang="zh-CN" altLang="zh-CN" sz="2200" b="1" dirty="0"/>
              <a:t>命令解释程序的主要作用是获取并执行用户给定的下一条命令（命令行）</a:t>
            </a:r>
          </a:p>
          <a:p>
            <a:pPr eaLnBrk="1" hangingPunct="1">
              <a:lnSpc>
                <a:spcPct val="120000"/>
              </a:lnSpc>
              <a:buClr>
                <a:srgbClr val="CC0000"/>
              </a:buClr>
              <a:buSzPct val="80000"/>
              <a:buFont typeface="Wingdings" panose="05000000000000000000" pitchFamily="2" charset="2"/>
              <a:buChar char="l"/>
            </a:pPr>
            <a:r>
              <a:rPr lang="zh-CN" altLang="zh-CN" sz="2200" b="1" dirty="0"/>
              <a:t>内部命令、外部命令</a:t>
            </a:r>
            <a:endParaRPr lang="zh-CN" altLang="zh-CN" sz="2200" b="1" dirty="0">
              <a:solidFill>
                <a:srgbClr val="000099"/>
              </a:solidFill>
            </a:endParaRPr>
          </a:p>
        </p:txBody>
      </p:sp>
      <p:sp>
        <p:nvSpPr>
          <p:cNvPr id="10246" name="TextBox 1"/>
          <p:cNvSpPr txBox="1"/>
          <p:nvPr/>
        </p:nvSpPr>
        <p:spPr>
          <a:xfrm>
            <a:off x="1763713" y="5445125"/>
            <a:ext cx="4608512"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solidFill>
                  <a:schemeClr val="tx2"/>
                </a:solidFill>
              </a:rPr>
              <a:t>       </a:t>
            </a:r>
            <a:r>
              <a:rPr lang="zh-CN" altLang="en-US" sz="2800" dirty="0">
                <a:solidFill>
                  <a:schemeClr val="tx2"/>
                </a:solidFill>
              </a:rPr>
              <a:t>面向专业人员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9">
                                            <p:txEl>
                                              <p:pRg st="1" end="1"/>
                                            </p:txEl>
                                          </p:spTgt>
                                        </p:tgtEl>
                                        <p:attrNameLst>
                                          <p:attrName>style.visibility</p:attrName>
                                        </p:attrNameLst>
                                      </p:cBhvr>
                                      <p:to>
                                        <p:strVal val="visible"/>
                                      </p:to>
                                    </p:set>
                                    <p:anim calcmode="lin" valueType="num">
                                      <p:cBhvr additive="base">
                                        <p:cTn id="7" dur="500" fill="hold"/>
                                        <p:tgtEl>
                                          <p:spTgt spid="614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9">
                                            <p:txEl>
                                              <p:pRg st="2" end="2"/>
                                            </p:txEl>
                                          </p:spTgt>
                                        </p:tgtEl>
                                        <p:attrNameLst>
                                          <p:attrName>style.visibility</p:attrName>
                                        </p:attrNameLst>
                                      </p:cBhvr>
                                      <p:to>
                                        <p:strVal val="visible"/>
                                      </p:to>
                                    </p:set>
                                    <p:anim calcmode="lin" valueType="num">
                                      <p:cBhvr additive="base">
                                        <p:cTn id="13" dur="500" fill="hold"/>
                                        <p:tgtEl>
                                          <p:spTgt spid="614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anim calcmode="lin" valueType="num">
                                      <p:cBhvr additive="base">
                                        <p:cTn id="19" dur="500" fill="hold"/>
                                        <p:tgtEl>
                                          <p:spTgt spid="614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9">
                                            <p:txEl>
                                              <p:charRg st="80" end="108"/>
                                            </p:txEl>
                                          </p:spTgt>
                                        </p:tgtEl>
                                        <p:attrNameLst>
                                          <p:attrName>style.visibility</p:attrName>
                                        </p:attrNameLst>
                                      </p:cBhvr>
                                      <p:to>
                                        <p:strVal val="visible"/>
                                      </p:to>
                                    </p:set>
                                    <p:anim calcmode="lin" valueType="num">
                                      <p:cBhvr additive="base">
                                        <p:cTn id="25" dur="500" fill="hold"/>
                                        <p:tgtEl>
                                          <p:spTgt spid="6149">
                                            <p:txEl>
                                              <p:charRg st="80" end="10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9">
                                            <p:txEl>
                                              <p:charRg st="80" end="10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49">
                                            <p:txEl>
                                              <p:charRg st="108" end="118"/>
                                            </p:txEl>
                                          </p:spTgt>
                                        </p:tgtEl>
                                        <p:attrNameLst>
                                          <p:attrName>style.visibility</p:attrName>
                                        </p:attrNameLst>
                                      </p:cBhvr>
                                      <p:to>
                                        <p:strVal val="visible"/>
                                      </p:to>
                                    </p:set>
                                    <p:anim calcmode="lin" valueType="num">
                                      <p:cBhvr additive="base">
                                        <p:cTn id="31" dur="500" fill="hold"/>
                                        <p:tgtEl>
                                          <p:spTgt spid="6149">
                                            <p:txEl>
                                              <p:charRg st="108" end="11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9">
                                            <p:txEl>
                                              <p:charRg st="108" end="1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05475"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60</a:t>
            </a:fld>
            <a:endParaRPr lang="zh-CN" altLang="zh-CN" sz="1400" dirty="0"/>
          </a:p>
        </p:txBody>
      </p:sp>
      <p:sp>
        <p:nvSpPr>
          <p:cNvPr id="105476" name="Rectangle 3"/>
          <p:cNvSpPr/>
          <p:nvPr/>
        </p:nvSpPr>
        <p:spPr>
          <a:xfrm>
            <a:off x="2268538" y="981075"/>
            <a:ext cx="5256212"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8</a:t>
            </a:r>
            <a:r>
              <a:rPr lang="zh-CN" altLang="en-US" sz="2000" b="1" u="sng" dirty="0"/>
              <a:t>主机虚拟化</a:t>
            </a:r>
            <a:r>
              <a:rPr lang="en-US" altLang="zh-CN" sz="2000" b="1" u="sng" dirty="0"/>
              <a:t>-</a:t>
            </a:r>
            <a:r>
              <a:rPr lang="zh-CN" altLang="en-US" sz="2000" b="1" u="sng" dirty="0"/>
              <a:t>分区操作系统</a:t>
            </a:r>
            <a:r>
              <a:rPr lang="en-US" altLang="zh-CN" sz="2000" b="1" u="sng" dirty="0"/>
              <a:t>Arinc653</a:t>
            </a:r>
            <a:endParaRPr lang="zh-CN" altLang="zh-CN" sz="2000" b="1" u="sng" dirty="0"/>
          </a:p>
        </p:txBody>
      </p:sp>
      <p:sp>
        <p:nvSpPr>
          <p:cNvPr id="33797" name="内容占位符 1"/>
          <p:cNvSpPr>
            <a:spLocks noGrp="1"/>
          </p:cNvSpPr>
          <p:nvPr>
            <p:ph idx="1"/>
          </p:nvPr>
        </p:nvSpPr>
        <p:spPr>
          <a:xfrm>
            <a:off x="899795" y="1557020"/>
            <a:ext cx="7844155" cy="4624070"/>
          </a:xfrm>
        </p:spPr>
        <p:txBody>
          <a:bodyPr vert="horz" wrap="square" lIns="91440" tIns="45720" rIns="91440" bIns="45720" anchor="t" anchorCtr="0"/>
          <a:lstStyle/>
          <a:p>
            <a:r>
              <a:rPr lang="zh-CN" altLang="en-US" sz="2000" b="1" dirty="0"/>
              <a:t>在传统的</a:t>
            </a:r>
            <a:r>
              <a:rPr lang="zh-CN" altLang="en-US" sz="2000" b="1" dirty="0">
                <a:hlinkClick r:id="rId3"/>
              </a:rPr>
              <a:t>嵌入式</a:t>
            </a:r>
            <a:r>
              <a:rPr lang="zh-CN" altLang="en-US" sz="2000" b="1" dirty="0"/>
              <a:t>实时操作系统中，</a:t>
            </a:r>
            <a:r>
              <a:rPr lang="zh-CN" altLang="en-US" sz="2000" b="1" dirty="0">
                <a:solidFill>
                  <a:srgbClr val="FF0000"/>
                </a:solidFill>
                <a:highlight>
                  <a:srgbClr val="FFFF00"/>
                </a:highlight>
              </a:rPr>
              <a:t>内核和应用都运行在同一特权级（没有区分用户态核心态）</a:t>
            </a:r>
            <a:r>
              <a:rPr lang="zh-CN" altLang="en-US" sz="2000" b="1" dirty="0">
                <a:solidFill>
                  <a:srgbClr val="FF0000"/>
                </a:solidFill>
              </a:rPr>
              <a:t>，应用程序可以无限制的访问整个系统地址空间</a:t>
            </a:r>
            <a:r>
              <a:rPr lang="zh-CN" altLang="en-US" sz="2000" b="1" dirty="0"/>
              <a:t>。因此在某些情况下，</a:t>
            </a:r>
            <a:r>
              <a:rPr lang="zh-CN" altLang="en-US" sz="2000" b="1" dirty="0">
                <a:solidFill>
                  <a:srgbClr val="FF0000"/>
                </a:solidFill>
              </a:rPr>
              <a:t>应用的潜在危险动作会影响其他应用和内核的正常运行</a:t>
            </a:r>
            <a:r>
              <a:rPr lang="zh-CN" altLang="en-US" sz="2000" b="1" dirty="0"/>
              <a:t>，甚至导致系统崩溃或者误操作。 　</a:t>
            </a:r>
            <a:endParaRPr lang="en-US" altLang="zh-CN" sz="2000" b="1" dirty="0"/>
          </a:p>
          <a:p>
            <a:r>
              <a:rPr lang="zh-CN" altLang="en-US" sz="2000" dirty="0"/>
              <a:t>为了满足航空电子对高可靠性、高可用性以及高服务性的要求</a:t>
            </a:r>
            <a:r>
              <a:rPr lang="en-US" altLang="zh-CN" sz="2000" dirty="0"/>
              <a:t>, 1997</a:t>
            </a:r>
            <a:r>
              <a:rPr lang="zh-CN" altLang="en-US" sz="2000" dirty="0"/>
              <a:t>年</a:t>
            </a:r>
            <a:r>
              <a:rPr lang="en-US" altLang="zh-CN" sz="2000" dirty="0"/>
              <a:t>1</a:t>
            </a:r>
            <a:r>
              <a:rPr lang="zh-CN" altLang="en-US" sz="2000" dirty="0"/>
              <a:t>月</a:t>
            </a:r>
            <a:r>
              <a:rPr lang="en-US" altLang="zh-CN" sz="2000" dirty="0"/>
              <a:t>ARINC</a:t>
            </a:r>
            <a:r>
              <a:rPr lang="zh-CN" altLang="en-US" sz="2000" dirty="0"/>
              <a:t>发布了</a:t>
            </a:r>
            <a:r>
              <a:rPr lang="en-US" altLang="zh-CN" sz="2000" dirty="0"/>
              <a:t>ARINC653</a:t>
            </a:r>
            <a:r>
              <a:rPr lang="zh-CN" altLang="en-US" sz="2000" dirty="0"/>
              <a:t>（航空电子应用软件标准接口），并于</a:t>
            </a:r>
            <a:r>
              <a:rPr lang="en-US" altLang="zh-CN" sz="2000" dirty="0"/>
              <a:t>2003</a:t>
            </a:r>
            <a:r>
              <a:rPr lang="zh-CN" altLang="en-US" sz="2000" dirty="0"/>
              <a:t>年</a:t>
            </a:r>
            <a:r>
              <a:rPr lang="en-US" altLang="zh-CN" sz="2000" dirty="0"/>
              <a:t>7</a:t>
            </a:r>
            <a:r>
              <a:rPr lang="zh-CN" altLang="en-US" sz="2000" dirty="0"/>
              <a:t>月发布</a:t>
            </a:r>
            <a:r>
              <a:rPr lang="en-US" altLang="zh-CN" sz="2000" dirty="0"/>
              <a:t>ARINC653 Supplement 1</a:t>
            </a:r>
            <a:r>
              <a:rPr lang="zh-CN" altLang="en-US" sz="2000" dirty="0"/>
              <a:t>，对区间管理、区间通信及健康监测部分进行了补充说明，用以规范航空电子设备和系统的开发</a:t>
            </a:r>
            <a:r>
              <a:rPr lang="zh-CN" altLang="en-US" sz="2000" dirty="0">
                <a:solidFill>
                  <a:srgbClr val="0099FF"/>
                </a:solidFill>
              </a:rPr>
              <a:t>。 分区（</a:t>
            </a:r>
            <a:r>
              <a:rPr lang="en-US" altLang="zh-CN" sz="2000" dirty="0">
                <a:solidFill>
                  <a:srgbClr val="0099FF"/>
                </a:solidFill>
              </a:rPr>
              <a:t>Partitioning</a:t>
            </a:r>
            <a:r>
              <a:rPr lang="zh-CN" altLang="en-US" sz="2000" dirty="0">
                <a:solidFill>
                  <a:srgbClr val="0099FF"/>
                </a:solidFill>
              </a:rPr>
              <a:t>）是</a:t>
            </a:r>
            <a:r>
              <a:rPr lang="en-US" altLang="zh-CN" sz="2000" dirty="0">
                <a:solidFill>
                  <a:srgbClr val="0099FF"/>
                </a:solidFill>
              </a:rPr>
              <a:t>ARINC653</a:t>
            </a:r>
            <a:r>
              <a:rPr lang="zh-CN" altLang="en-US" sz="2000" dirty="0">
                <a:solidFill>
                  <a:srgbClr val="0099FF"/>
                </a:solidFill>
              </a:rPr>
              <a:t>中一个核心概念。</a:t>
            </a:r>
          </a:p>
          <a:p>
            <a:r>
              <a:rPr lang="zh-CN" altLang="en-US" sz="2000" b="1" dirty="0"/>
              <a:t>采用</a:t>
            </a:r>
            <a:r>
              <a:rPr lang="en-US" altLang="zh-CN" sz="2000" b="1" dirty="0"/>
              <a:t>arinc653</a:t>
            </a:r>
            <a:r>
              <a:rPr lang="zh-CN" altLang="en-US" sz="2000" b="1" dirty="0"/>
              <a:t>标准的操作系统设计原理将传统操作系统分为两级，一个是</a:t>
            </a:r>
            <a:r>
              <a:rPr lang="en-US" altLang="zh-CN" sz="2000" b="1" dirty="0"/>
              <a:t>CoreOS</a:t>
            </a:r>
            <a:r>
              <a:rPr lang="zh-CN" altLang="en-US" sz="2000" b="1" dirty="0"/>
              <a:t>，作用是区间化以及区间的管理和调度，</a:t>
            </a:r>
            <a:r>
              <a:rPr lang="en-US" altLang="zh-CN" sz="2000" b="1" dirty="0"/>
              <a:t>CoreOS</a:t>
            </a:r>
            <a:r>
              <a:rPr lang="zh-CN" altLang="en-US" sz="2000" b="1" dirty="0"/>
              <a:t>的上层就是</a:t>
            </a:r>
            <a:r>
              <a:rPr lang="en-US" altLang="zh-CN" sz="2000" b="1" dirty="0"/>
              <a:t>POS</a:t>
            </a:r>
            <a:r>
              <a:rPr lang="zh-CN" altLang="en-US" sz="2000" b="1" dirty="0"/>
              <a:t>，即分区操作系统，在</a:t>
            </a:r>
            <a:r>
              <a:rPr lang="en-US" altLang="zh-CN" sz="2000" b="1" dirty="0"/>
              <a:t>POS</a:t>
            </a:r>
            <a:r>
              <a:rPr lang="zh-CN" altLang="en-US" sz="2000" b="1" dirty="0"/>
              <a:t>的上层才是应用程序的执行。</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7">
                                            <p:txEl>
                                              <p:charRg st="0" end="102"/>
                                            </p:txEl>
                                          </p:spTgt>
                                        </p:tgtEl>
                                        <p:attrNameLst>
                                          <p:attrName>style.visibility</p:attrName>
                                        </p:attrNameLst>
                                      </p:cBhvr>
                                      <p:to>
                                        <p:strVal val="visible"/>
                                      </p:to>
                                    </p:set>
                                    <p:anim calcmode="lin" valueType="num">
                                      <p:cBhvr additive="base">
                                        <p:cTn id="7" dur="500" fill="hold"/>
                                        <p:tgtEl>
                                          <p:spTgt spid="33797">
                                            <p:txEl>
                                              <p:charRg st="0" end="10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7">
                                            <p:txEl>
                                              <p:charRg st="0" end="10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7">
                                            <p:txEl>
                                              <p:charRg st="102" end="279"/>
                                            </p:txEl>
                                          </p:spTgt>
                                        </p:tgtEl>
                                        <p:attrNameLst>
                                          <p:attrName>style.visibility</p:attrName>
                                        </p:attrNameLst>
                                      </p:cBhvr>
                                      <p:to>
                                        <p:strVal val="visible"/>
                                      </p:to>
                                    </p:set>
                                    <p:anim calcmode="lin" valueType="num">
                                      <p:cBhvr additive="base">
                                        <p:cTn id="13" dur="500" fill="hold"/>
                                        <p:tgtEl>
                                          <p:spTgt spid="33797">
                                            <p:txEl>
                                              <p:charRg st="102" end="27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7">
                                            <p:txEl>
                                              <p:charRg st="102" end="27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7">
                                            <p:txEl>
                                              <p:charRg st="279" end="380"/>
                                            </p:txEl>
                                          </p:spTgt>
                                        </p:tgtEl>
                                        <p:attrNameLst>
                                          <p:attrName>style.visibility</p:attrName>
                                        </p:attrNameLst>
                                      </p:cBhvr>
                                      <p:to>
                                        <p:strVal val="visible"/>
                                      </p:to>
                                    </p:set>
                                    <p:anim calcmode="lin" valueType="num">
                                      <p:cBhvr additive="base">
                                        <p:cTn id="19" dur="500" fill="hold"/>
                                        <p:tgtEl>
                                          <p:spTgt spid="33797">
                                            <p:txEl>
                                              <p:charRg st="279" end="38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7">
                                            <p:txEl>
                                              <p:charRg st="279" end="3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07523"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61</a:t>
            </a:fld>
            <a:endParaRPr lang="zh-CN" altLang="zh-CN" sz="1400" dirty="0"/>
          </a:p>
        </p:txBody>
      </p:sp>
      <p:sp>
        <p:nvSpPr>
          <p:cNvPr id="107524" name="AutoShape 2" descr="http://img1.imgtn.bdimg.com/it/u=1519988560,1806806607&amp;fm=15&amp;gp=0.jpg"/>
          <p:cNvSpPr>
            <a:spLocks noChangeAspect="1"/>
          </p:cNvSpPr>
          <p:nvPr/>
        </p:nvSpPr>
        <p:spPr>
          <a:xfrm>
            <a:off x="0" y="-334962"/>
            <a:ext cx="4029075" cy="24479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07525" name="AutoShape 4" descr="http://img1.imgtn.bdimg.com/it/u=1519988560,1806806607&amp;fm=15&amp;gp=0.jpg"/>
          <p:cNvSpPr>
            <a:spLocks noChangeAspect="1"/>
          </p:cNvSpPr>
          <p:nvPr/>
        </p:nvSpPr>
        <p:spPr>
          <a:xfrm>
            <a:off x="152400" y="-182562"/>
            <a:ext cx="4029075" cy="24479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07526" name="AutoShape 6" descr="http://img1.imgtn.bdimg.com/it/u=1519988560,1806806607&amp;fm=15&amp;gp=0.jpg"/>
          <p:cNvSpPr>
            <a:spLocks noChangeAspect="1"/>
          </p:cNvSpPr>
          <p:nvPr/>
        </p:nvSpPr>
        <p:spPr>
          <a:xfrm>
            <a:off x="304800" y="-30162"/>
            <a:ext cx="4029075" cy="24479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07527" name="AutoShape 10" descr="http://img1.imgtn.bdimg.com/it/u=1519988560,1806806607&amp;fm=15&amp;gp=0.jpg"/>
          <p:cNvSpPr>
            <a:spLocks noChangeAspect="1"/>
          </p:cNvSpPr>
          <p:nvPr/>
        </p:nvSpPr>
        <p:spPr>
          <a:xfrm>
            <a:off x="457200" y="122238"/>
            <a:ext cx="4029075" cy="24479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07528" name="AutoShape 12" descr="http://img1.imgtn.bdimg.com/it/u=1519988560,1806806607&amp;fm=15&amp;gp=0.jpg"/>
          <p:cNvSpPr>
            <a:spLocks noChangeAspect="1"/>
          </p:cNvSpPr>
          <p:nvPr/>
        </p:nvSpPr>
        <p:spPr>
          <a:xfrm>
            <a:off x="609600" y="274638"/>
            <a:ext cx="4029075" cy="24479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07529" name="AutoShape 14" descr="http://img1.imgtn.bdimg.com/it/u=1519988560,1806806607&amp;fm=15&amp;gp=0.jpg"/>
          <p:cNvSpPr>
            <a:spLocks noChangeAspect="1"/>
          </p:cNvSpPr>
          <p:nvPr/>
        </p:nvSpPr>
        <p:spPr>
          <a:xfrm>
            <a:off x="762000" y="427038"/>
            <a:ext cx="4029075" cy="24479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pic>
        <p:nvPicPr>
          <p:cNvPr id="107530" name="Picture 15"/>
          <p:cNvPicPr>
            <a:picLocks noChangeAspect="1"/>
          </p:cNvPicPr>
          <p:nvPr/>
        </p:nvPicPr>
        <p:blipFill>
          <a:blip r:embed="rId3"/>
          <a:stretch>
            <a:fillRect/>
          </a:stretch>
        </p:blipFill>
        <p:spPr>
          <a:xfrm>
            <a:off x="4029075" y="3860800"/>
            <a:ext cx="4538663" cy="2757488"/>
          </a:xfrm>
          <a:prstGeom prst="rect">
            <a:avLst/>
          </a:prstGeom>
          <a:noFill/>
          <a:ln w="9525">
            <a:noFill/>
          </a:ln>
        </p:spPr>
      </p:pic>
      <p:pic>
        <p:nvPicPr>
          <p:cNvPr id="107531" name="Picture 17" descr="http://www.jlck.cn/upimages/2011/4%28189%29.jpg"/>
          <p:cNvPicPr>
            <a:picLocks noChangeAspect="1"/>
          </p:cNvPicPr>
          <p:nvPr/>
        </p:nvPicPr>
        <p:blipFill>
          <a:blip r:embed="rId4"/>
          <a:srcRect b="9346"/>
          <a:stretch>
            <a:fillRect/>
          </a:stretch>
        </p:blipFill>
        <p:spPr>
          <a:xfrm>
            <a:off x="638175" y="1438275"/>
            <a:ext cx="4000500" cy="2659063"/>
          </a:xfrm>
          <a:prstGeom prst="rect">
            <a:avLst/>
          </a:prstGeom>
          <a:noFill/>
          <a:ln w="9525">
            <a:noFill/>
          </a:ln>
        </p:spPr>
      </p:pic>
      <p:sp>
        <p:nvSpPr>
          <p:cNvPr id="107532" name="Rectangle 3"/>
          <p:cNvSpPr/>
          <p:nvPr/>
        </p:nvSpPr>
        <p:spPr>
          <a:xfrm>
            <a:off x="2268538" y="981075"/>
            <a:ext cx="5256212"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8</a:t>
            </a:r>
            <a:r>
              <a:rPr lang="zh-CN" altLang="en-US" sz="2000" b="1" u="sng" dirty="0"/>
              <a:t>主机虚拟化</a:t>
            </a:r>
            <a:r>
              <a:rPr lang="en-US" altLang="zh-CN" sz="2000" b="1" u="sng" dirty="0"/>
              <a:t>-</a:t>
            </a:r>
            <a:r>
              <a:rPr lang="zh-CN" altLang="en-US" sz="2000" b="1" u="sng" dirty="0"/>
              <a:t>分区操作系统</a:t>
            </a:r>
            <a:r>
              <a:rPr lang="en-US" altLang="zh-CN" sz="2000" b="1" u="sng" dirty="0"/>
              <a:t>Arinc653</a:t>
            </a:r>
            <a:endParaRPr lang="zh-CN" altLang="zh-CN" sz="2000" b="1" u="sng" dirty="0"/>
          </a:p>
        </p:txBody>
      </p:sp>
    </p:spTree>
  </p:cSld>
  <p:clrMapOvr>
    <a:masterClrMapping/>
  </p:clrMapOvr>
  <p:transition>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09571"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62</a:t>
            </a:fld>
            <a:endParaRPr lang="zh-CN" altLang="zh-CN" sz="1400" dirty="0"/>
          </a:p>
        </p:txBody>
      </p:sp>
      <p:sp>
        <p:nvSpPr>
          <p:cNvPr id="109572" name="AutoShape 2" descr="http://img1.imgtn.bdimg.com/it/u=1519988560,1806806607&amp;fm=15&amp;gp=0.jpg"/>
          <p:cNvSpPr>
            <a:spLocks noChangeAspect="1"/>
          </p:cNvSpPr>
          <p:nvPr/>
        </p:nvSpPr>
        <p:spPr>
          <a:xfrm>
            <a:off x="0" y="-334962"/>
            <a:ext cx="4029075" cy="24479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09573" name="AutoShape 4" descr="http://img1.imgtn.bdimg.com/it/u=1519988560,1806806607&amp;fm=15&amp;gp=0.jpg"/>
          <p:cNvSpPr>
            <a:spLocks noChangeAspect="1"/>
          </p:cNvSpPr>
          <p:nvPr/>
        </p:nvSpPr>
        <p:spPr>
          <a:xfrm>
            <a:off x="152400" y="-182562"/>
            <a:ext cx="4029075" cy="24479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09574" name="AutoShape 6" descr="http://img1.imgtn.bdimg.com/it/u=1519988560,1806806607&amp;fm=15&amp;gp=0.jpg"/>
          <p:cNvSpPr>
            <a:spLocks noChangeAspect="1"/>
          </p:cNvSpPr>
          <p:nvPr/>
        </p:nvSpPr>
        <p:spPr>
          <a:xfrm>
            <a:off x="304800" y="-30162"/>
            <a:ext cx="4029075" cy="24479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09575" name="AutoShape 10" descr="http://img1.imgtn.bdimg.com/it/u=1519988560,1806806607&amp;fm=15&amp;gp=0.jpg"/>
          <p:cNvSpPr>
            <a:spLocks noChangeAspect="1"/>
          </p:cNvSpPr>
          <p:nvPr/>
        </p:nvSpPr>
        <p:spPr>
          <a:xfrm>
            <a:off x="457200" y="122238"/>
            <a:ext cx="4029075" cy="24479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09576" name="AutoShape 12" descr="http://img1.imgtn.bdimg.com/it/u=1519988560,1806806607&amp;fm=15&amp;gp=0.jpg"/>
          <p:cNvSpPr>
            <a:spLocks noChangeAspect="1"/>
          </p:cNvSpPr>
          <p:nvPr/>
        </p:nvSpPr>
        <p:spPr>
          <a:xfrm>
            <a:off x="609600" y="274638"/>
            <a:ext cx="4029075" cy="24479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09577" name="AutoShape 14" descr="http://img1.imgtn.bdimg.com/it/u=1519988560,1806806607&amp;fm=15&amp;gp=0.jpg"/>
          <p:cNvSpPr>
            <a:spLocks noChangeAspect="1"/>
          </p:cNvSpPr>
          <p:nvPr/>
        </p:nvSpPr>
        <p:spPr>
          <a:xfrm>
            <a:off x="762000" y="427038"/>
            <a:ext cx="4029075" cy="24479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09578"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graphicFrame>
        <p:nvGraphicFramePr>
          <p:cNvPr id="109579" name="对象 5"/>
          <p:cNvGraphicFramePr>
            <a:graphicFrameLocks noChangeAspect="1"/>
          </p:cNvGraphicFramePr>
          <p:nvPr/>
        </p:nvGraphicFramePr>
        <p:xfrm>
          <a:off x="1001713" y="1366838"/>
          <a:ext cx="7673975" cy="4506912"/>
        </p:xfrm>
        <a:graphic>
          <a:graphicData uri="http://schemas.openxmlformats.org/presentationml/2006/ole">
            <mc:AlternateContent xmlns:mc="http://schemas.openxmlformats.org/markup-compatibility/2006">
              <mc:Choice xmlns:v="urn:schemas-microsoft-com:vml" Requires="v">
                <p:oleObj r:id="rId3" imgW="7253605" imgH="4264025" progId="Visio.Drawing.11">
                  <p:embed/>
                </p:oleObj>
              </mc:Choice>
              <mc:Fallback>
                <p:oleObj r:id="rId3" imgW="7253605" imgH="4264025" progId="Visio.Drawing.11">
                  <p:embed/>
                  <p:pic>
                    <p:nvPicPr>
                      <p:cNvPr id="0" name="图片 3075"/>
                      <p:cNvPicPr/>
                      <p:nvPr/>
                    </p:nvPicPr>
                    <p:blipFill>
                      <a:blip r:embed="rId4"/>
                      <a:stretch>
                        <a:fillRect/>
                      </a:stretch>
                    </p:blipFill>
                    <p:spPr>
                      <a:xfrm>
                        <a:off x="1001713" y="1366838"/>
                        <a:ext cx="7673975" cy="4506912"/>
                      </a:xfrm>
                      <a:prstGeom prst="rect">
                        <a:avLst/>
                      </a:prstGeom>
                      <a:noFill/>
                      <a:ln w="38100">
                        <a:noFill/>
                        <a:miter/>
                      </a:ln>
                    </p:spPr>
                  </p:pic>
                </p:oleObj>
              </mc:Fallback>
            </mc:AlternateContent>
          </a:graphicData>
        </a:graphic>
      </p:graphicFrame>
      <p:sp>
        <p:nvSpPr>
          <p:cNvPr id="109580" name="矩形 9"/>
          <p:cNvSpPr/>
          <p:nvPr/>
        </p:nvSpPr>
        <p:spPr>
          <a:xfrm>
            <a:off x="2562225" y="6002338"/>
            <a:ext cx="4572000" cy="3397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600" dirty="0">
                <a:solidFill>
                  <a:schemeClr val="tx2"/>
                </a:solidFill>
              </a:rPr>
              <a:t>分区指令执行陷入操作系统</a:t>
            </a:r>
            <a:endParaRPr lang="zh-CN" altLang="en-US" sz="1600" dirty="0">
              <a:solidFill>
                <a:schemeClr val="tx2"/>
              </a:solidFill>
            </a:endParaRPr>
          </a:p>
        </p:txBody>
      </p:sp>
      <p:sp>
        <p:nvSpPr>
          <p:cNvPr id="109581" name="Rectangle 3"/>
          <p:cNvSpPr/>
          <p:nvPr/>
        </p:nvSpPr>
        <p:spPr>
          <a:xfrm>
            <a:off x="2268538" y="981075"/>
            <a:ext cx="5256212"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8</a:t>
            </a:r>
            <a:r>
              <a:rPr lang="zh-CN" altLang="en-US" sz="2000" b="1" u="sng" dirty="0"/>
              <a:t>主机虚拟化</a:t>
            </a:r>
            <a:r>
              <a:rPr lang="en-US" altLang="zh-CN" sz="2000" b="1" u="sng" dirty="0"/>
              <a:t>-</a:t>
            </a:r>
            <a:r>
              <a:rPr lang="zh-CN" altLang="en-US" sz="2000" b="1" u="sng" dirty="0"/>
              <a:t>分区操作系统</a:t>
            </a:r>
            <a:r>
              <a:rPr lang="en-US" altLang="zh-CN" sz="2000" b="1" u="sng" dirty="0"/>
              <a:t>Arinc653</a:t>
            </a:r>
            <a:endParaRPr lang="zh-CN" altLang="zh-CN" sz="2000" b="1" u="sng" dirty="0"/>
          </a:p>
        </p:txBody>
      </p:sp>
    </p:spTree>
  </p:cSld>
  <p:clrMapOvr>
    <a:masterClrMapping/>
  </p:clrMapOvr>
  <p:transition>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11619" name="灯片编号占位符 5"/>
          <p:cNvSpPr txBox="1">
            <a:spLocks noGrp="1"/>
          </p:cNvSpPr>
          <p:nvPr>
            <p:ph type="sldNum" sz="quarter" idx="12"/>
          </p:nvPr>
        </p:nvSpPr>
        <p:spPr>
          <a:xfrm>
            <a:off x="1382713" y="4784725"/>
            <a:ext cx="7023100" cy="1108075"/>
          </a:xfrm>
        </p:spPr>
        <p:txBody>
          <a:bodyPr/>
          <a:lstStyle/>
          <a:p>
            <a:pPr marL="0" indent="0" eaLnBrk="1" hangingPunct="1">
              <a:buNone/>
            </a:pPr>
            <a:r>
              <a:rPr lang="zh-CN" altLang="en-US" sz="2400" b="1" dirty="0">
                <a:solidFill>
                  <a:srgbClr val="FF0000"/>
                </a:solidFill>
              </a:rPr>
              <a:t>设想：一个应用程序运行需要复杂的运行环境（基础软件、组件、配置文件、系统环境变量等），将其部署或需要动态部署和迁移时怎么办？</a:t>
            </a:r>
          </a:p>
        </p:txBody>
      </p:sp>
      <p:sp>
        <p:nvSpPr>
          <p:cNvPr id="111620" name="Rectangle 3"/>
          <p:cNvSpPr/>
          <p:nvPr/>
        </p:nvSpPr>
        <p:spPr>
          <a:xfrm>
            <a:off x="2876550" y="981075"/>
            <a:ext cx="3640138"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9</a:t>
            </a:r>
            <a:r>
              <a:rPr lang="zh-CN" altLang="zh-CN" sz="2000" b="1" u="sng" dirty="0"/>
              <a:t> </a:t>
            </a:r>
            <a:r>
              <a:rPr lang="zh-CN" altLang="en-US" sz="2000" b="1" u="sng" dirty="0"/>
              <a:t>容器虚拟化</a:t>
            </a:r>
            <a:r>
              <a:rPr lang="en-US" altLang="zh-CN" sz="2000" b="1" u="sng" dirty="0"/>
              <a:t>-Docker</a:t>
            </a:r>
            <a:r>
              <a:rPr lang="zh-CN" altLang="en-US" sz="2000" b="1" u="sng" dirty="0"/>
              <a:t>容器</a:t>
            </a:r>
            <a:endParaRPr lang="zh-CN" altLang="zh-CN" sz="2000" b="1" u="sng" dirty="0"/>
          </a:p>
        </p:txBody>
      </p:sp>
      <p:sp>
        <p:nvSpPr>
          <p:cNvPr id="111621" name="Rectangle 5"/>
          <p:cNvSpPr/>
          <p:nvPr/>
        </p:nvSpPr>
        <p:spPr>
          <a:xfrm>
            <a:off x="1044575" y="1341438"/>
            <a:ext cx="7488238" cy="8651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zh-CN" altLang="en-US" sz="2000" b="1" dirty="0">
                <a:solidFill>
                  <a:srgbClr val="CC0000"/>
                </a:solidFill>
              </a:rPr>
              <a:t>容器虚拟化</a:t>
            </a:r>
            <a:endParaRPr lang="zh-CN" altLang="zh-CN" sz="2000" b="1" dirty="0">
              <a:solidFill>
                <a:srgbClr val="000099"/>
              </a:solidFill>
            </a:endParaRPr>
          </a:p>
        </p:txBody>
      </p:sp>
      <p:sp>
        <p:nvSpPr>
          <p:cNvPr id="32774" name="内容占位符 1"/>
          <p:cNvSpPr>
            <a:spLocks noGrp="1"/>
          </p:cNvSpPr>
          <p:nvPr>
            <p:ph idx="1"/>
          </p:nvPr>
        </p:nvSpPr>
        <p:spPr>
          <a:xfrm>
            <a:off x="1039813" y="1916113"/>
            <a:ext cx="7708900" cy="2736850"/>
          </a:xfrm>
        </p:spPr>
        <p:txBody>
          <a:bodyPr vert="horz" wrap="square" lIns="91440" tIns="45720" rIns="91440" bIns="45720" anchor="t" anchorCtr="0"/>
          <a:lstStyle/>
          <a:p>
            <a:r>
              <a:rPr lang="zh-CN" altLang="en-US" sz="2000" dirty="0"/>
              <a:t>容器是一种虚拟化的方案，和传统的虚拟机</a:t>
            </a:r>
            <a:r>
              <a:rPr lang="en-US" altLang="zh-CN" sz="2000" dirty="0"/>
              <a:t>(</a:t>
            </a:r>
            <a:r>
              <a:rPr lang="zh-CN" altLang="en-US" sz="2000" dirty="0"/>
              <a:t>通过中间层”</a:t>
            </a:r>
            <a:r>
              <a:rPr lang="en-US" altLang="zh-CN" sz="2000" dirty="0"/>
              <a:t>guest OS”</a:t>
            </a:r>
            <a:r>
              <a:rPr lang="zh-CN" altLang="en-US" sz="2000" dirty="0"/>
              <a:t>运行服务</a:t>
            </a:r>
            <a:r>
              <a:rPr lang="en-US" altLang="zh-CN" sz="2000" dirty="0"/>
              <a:t>)</a:t>
            </a:r>
            <a:r>
              <a:rPr lang="zh-CN" altLang="en-US" sz="2000" dirty="0"/>
              <a:t>不同，</a:t>
            </a:r>
            <a:r>
              <a:rPr lang="en-US" altLang="zh-CN" sz="2000" dirty="0"/>
              <a:t>Docker</a:t>
            </a:r>
            <a:r>
              <a:rPr lang="zh-CN" altLang="en-US" sz="2000" dirty="0"/>
              <a:t>直接运行在操作系统之上。因此容器虚拟化也被称之为操作系统虚拟化。</a:t>
            </a:r>
            <a:endParaRPr lang="en-US" altLang="zh-CN" sz="2000" dirty="0"/>
          </a:p>
          <a:p>
            <a:pPr algn="just"/>
            <a:r>
              <a:rPr lang="en-US" altLang="zh-CN" sz="2000" dirty="0"/>
              <a:t>Docker</a:t>
            </a:r>
            <a:r>
              <a:rPr lang="zh-CN" altLang="en-US" sz="2000" dirty="0"/>
              <a:t>容器依赖于</a:t>
            </a:r>
            <a:r>
              <a:rPr lang="en-US" altLang="zh-CN" sz="2000" dirty="0"/>
              <a:t>Linux</a:t>
            </a:r>
            <a:r>
              <a:rPr lang="zh-CN" altLang="en-US" sz="2000" dirty="0"/>
              <a:t>内核特性</a:t>
            </a:r>
            <a:r>
              <a:rPr lang="en-US" altLang="zh-CN" sz="2000" dirty="0"/>
              <a:t>LXC(Linux container</a:t>
            </a:r>
            <a:r>
              <a:rPr lang="zh-CN" altLang="en-US" sz="2000" dirty="0"/>
              <a:t>），</a:t>
            </a:r>
            <a:r>
              <a:rPr lang="en-US" altLang="zh-CN" sz="2000" dirty="0"/>
              <a:t>Namespace </a:t>
            </a:r>
            <a:r>
              <a:rPr lang="zh-CN" altLang="en-US" sz="2000" dirty="0"/>
              <a:t>和</a:t>
            </a:r>
            <a:r>
              <a:rPr lang="en-US" altLang="zh-CN" sz="2000" dirty="0"/>
              <a:t>Cgroups</a:t>
            </a:r>
            <a:r>
              <a:rPr lang="zh-CN" altLang="en-US" sz="2000" dirty="0"/>
              <a:t>，所以只能运行在</a:t>
            </a:r>
            <a:r>
              <a:rPr lang="en-US" altLang="zh-CN" sz="2000" dirty="0"/>
              <a:t>Linux</a:t>
            </a:r>
            <a:r>
              <a:rPr lang="zh-CN" altLang="en-US" sz="2000" dirty="0"/>
              <a:t>之上。</a:t>
            </a:r>
            <a:endParaRPr lang="en-US" altLang="zh-CN" sz="2000" dirty="0"/>
          </a:p>
          <a:p>
            <a:r>
              <a:rPr lang="zh-CN" altLang="en-US" sz="2000" dirty="0">
                <a:solidFill>
                  <a:srgbClr val="0099FF"/>
                </a:solidFill>
              </a:rPr>
              <a:t>容器虚拟化技术相当于把操作系统进行虚拟化</a:t>
            </a:r>
            <a:r>
              <a:rPr lang="zh-CN" altLang="en-US" sz="2000" dirty="0"/>
              <a:t>，</a:t>
            </a:r>
            <a:r>
              <a:rPr lang="zh-CN" altLang="en-US" sz="2000" dirty="0">
                <a:solidFill>
                  <a:srgbClr val="0099FF"/>
                </a:solidFill>
              </a:rPr>
              <a:t>把物理的操作系统模拟为逻辑上的多个操作系统</a:t>
            </a:r>
            <a:r>
              <a:rPr lang="zh-CN" altLang="en-US" sz="2000" dirty="0"/>
              <a:t>，不同的操作系统有</a:t>
            </a:r>
            <a:r>
              <a:rPr lang="zh-CN" altLang="en-US" sz="2000" b="1" dirty="0">
                <a:solidFill>
                  <a:srgbClr val="FF0000"/>
                </a:solidFill>
              </a:rPr>
              <a:t>自己的用户空间</a:t>
            </a:r>
            <a:r>
              <a:rPr lang="zh-CN" altLang="en-US" sz="2000" dirty="0"/>
              <a:t>，实现了应用程序间的隔离</a:t>
            </a:r>
            <a:endParaRPr lang="zh-CN" altLang="en-US" sz="2000" b="1" dirty="0"/>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4">
                                            <p:txEl>
                                              <p:pRg st="0" end="0"/>
                                            </p:txEl>
                                          </p:spTgt>
                                        </p:tgtEl>
                                        <p:attrNameLst>
                                          <p:attrName>style.visibility</p:attrName>
                                        </p:attrNameLst>
                                      </p:cBhvr>
                                      <p:to>
                                        <p:strVal val="visible"/>
                                      </p:to>
                                    </p:set>
                                    <p:anim calcmode="lin" valueType="num">
                                      <p:cBhvr additive="base">
                                        <p:cTn id="7" dur="500" fill="hold"/>
                                        <p:tgtEl>
                                          <p:spTgt spid="327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4">
                                            <p:txEl>
                                              <p:pRg st="1" end="1"/>
                                            </p:txEl>
                                          </p:spTgt>
                                        </p:tgtEl>
                                        <p:attrNameLst>
                                          <p:attrName>style.visibility</p:attrName>
                                        </p:attrNameLst>
                                      </p:cBhvr>
                                      <p:to>
                                        <p:strVal val="visible"/>
                                      </p:to>
                                    </p:set>
                                    <p:anim calcmode="lin" valueType="num">
                                      <p:cBhvr additive="base">
                                        <p:cTn id="13" dur="500" fill="hold"/>
                                        <p:tgtEl>
                                          <p:spTgt spid="327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4">
                                            <p:txEl>
                                              <p:pRg st="2" end="2"/>
                                            </p:txEl>
                                          </p:spTgt>
                                        </p:tgtEl>
                                        <p:attrNameLst>
                                          <p:attrName>style.visibility</p:attrName>
                                        </p:attrNameLst>
                                      </p:cBhvr>
                                      <p:to>
                                        <p:strVal val="visible"/>
                                      </p:to>
                                    </p:set>
                                    <p:anim calcmode="lin" valueType="num">
                                      <p:cBhvr additive="base">
                                        <p:cTn id="19" dur="500" fill="hold"/>
                                        <p:tgtEl>
                                          <p:spTgt spid="327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13667"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64</a:t>
            </a:fld>
            <a:endParaRPr lang="zh-CN" altLang="zh-CN" sz="1400" dirty="0"/>
          </a:p>
        </p:txBody>
      </p:sp>
      <p:sp>
        <p:nvSpPr>
          <p:cNvPr id="113668" name="Rectangle 3"/>
          <p:cNvSpPr/>
          <p:nvPr/>
        </p:nvSpPr>
        <p:spPr>
          <a:xfrm>
            <a:off x="2411413" y="1012825"/>
            <a:ext cx="4216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9</a:t>
            </a:r>
            <a:r>
              <a:rPr lang="zh-CN" altLang="zh-CN" sz="2000" b="1" u="sng" dirty="0"/>
              <a:t> </a:t>
            </a:r>
            <a:r>
              <a:rPr lang="en-US" altLang="zh-CN" sz="2000" b="1" u="sng" dirty="0"/>
              <a:t>Docker</a:t>
            </a:r>
            <a:r>
              <a:rPr lang="zh-CN" altLang="en-US" sz="2000" b="1" u="sng" dirty="0"/>
              <a:t>容器与虚拟机结构对比</a:t>
            </a:r>
            <a:endParaRPr lang="zh-CN" altLang="zh-CN" sz="2000" b="1" u="sng" dirty="0"/>
          </a:p>
        </p:txBody>
      </p:sp>
      <p:pic>
        <p:nvPicPr>
          <p:cNvPr id="113669" name="内容占位符 1"/>
          <p:cNvPicPr>
            <a:picLocks noGrp="1" noChangeAspect="1"/>
          </p:cNvPicPr>
          <p:nvPr>
            <p:ph idx="1"/>
          </p:nvPr>
        </p:nvPicPr>
        <p:blipFill>
          <a:blip r:embed="rId3"/>
          <a:srcRect/>
          <a:stretch>
            <a:fillRect/>
          </a:stretch>
        </p:blipFill>
        <p:spPr>
          <a:xfrm>
            <a:off x="1619250" y="1439863"/>
            <a:ext cx="6088063" cy="4697412"/>
          </a:xfrm>
        </p:spPr>
      </p:pic>
    </p:spTree>
  </p:cSld>
  <p:clrMapOvr>
    <a:masterClrMapping/>
  </p:clrMapOvr>
  <p:transition>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15715"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65</a:t>
            </a:fld>
            <a:endParaRPr lang="zh-CN" altLang="zh-CN" sz="1400" dirty="0"/>
          </a:p>
        </p:txBody>
      </p:sp>
      <p:sp>
        <p:nvSpPr>
          <p:cNvPr id="115716" name="Rectangle 3"/>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9</a:t>
            </a:r>
            <a:r>
              <a:rPr lang="zh-CN" altLang="zh-CN" sz="2000" b="1" u="sng" dirty="0"/>
              <a:t> </a:t>
            </a:r>
            <a:r>
              <a:rPr lang="en-US" altLang="zh-CN" sz="2000" b="1" u="sng" dirty="0"/>
              <a:t>Docker</a:t>
            </a:r>
            <a:r>
              <a:rPr lang="zh-CN" altLang="en-US" sz="2000" b="1" u="sng" dirty="0"/>
              <a:t>容器</a:t>
            </a:r>
            <a:endParaRPr lang="zh-CN" altLang="zh-CN" sz="2000" b="1" u="sng" dirty="0"/>
          </a:p>
        </p:txBody>
      </p:sp>
      <p:sp>
        <p:nvSpPr>
          <p:cNvPr id="115717" name="Rectangle 5"/>
          <p:cNvSpPr/>
          <p:nvPr/>
        </p:nvSpPr>
        <p:spPr>
          <a:xfrm>
            <a:off x="1044575" y="1341438"/>
            <a:ext cx="7488238" cy="8651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zh-CN" altLang="en-US" sz="2000" b="1" dirty="0">
                <a:solidFill>
                  <a:srgbClr val="CC0000"/>
                </a:solidFill>
              </a:rPr>
              <a:t>容器虚拟化</a:t>
            </a:r>
            <a:r>
              <a:rPr lang="en-US" altLang="zh-CN" sz="2000" b="1" dirty="0">
                <a:solidFill>
                  <a:srgbClr val="CC0000"/>
                </a:solidFill>
              </a:rPr>
              <a:t>——</a:t>
            </a:r>
            <a:r>
              <a:rPr lang="en-US" altLang="zh-CN" sz="2000" dirty="0"/>
              <a:t>Docker</a:t>
            </a:r>
            <a:r>
              <a:rPr lang="zh-CN" altLang="en-US" sz="2000" dirty="0"/>
              <a:t>使用场景（资源隔离与资源配额）</a:t>
            </a:r>
            <a:endParaRPr lang="zh-CN" altLang="zh-CN" sz="2000" b="1" dirty="0">
              <a:solidFill>
                <a:srgbClr val="000099"/>
              </a:solidFill>
            </a:endParaRPr>
          </a:p>
        </p:txBody>
      </p:sp>
      <p:sp>
        <p:nvSpPr>
          <p:cNvPr id="32774" name="内容占位符 1"/>
          <p:cNvSpPr>
            <a:spLocks noGrp="1"/>
          </p:cNvSpPr>
          <p:nvPr>
            <p:ph idx="1"/>
          </p:nvPr>
        </p:nvSpPr>
        <p:spPr>
          <a:xfrm>
            <a:off x="1039813" y="1916113"/>
            <a:ext cx="7708900" cy="4105275"/>
          </a:xfrm>
        </p:spPr>
        <p:txBody>
          <a:bodyPr vert="horz" wrap="square" lIns="91440" tIns="45720" rIns="91440" bIns="45720" anchor="t" anchorCtr="0"/>
          <a:lstStyle/>
          <a:p>
            <a:r>
              <a:rPr lang="en-US" altLang="zh-CN" sz="2000" dirty="0"/>
              <a:t>1</a:t>
            </a:r>
            <a:r>
              <a:rPr lang="zh-CN" altLang="en-US" sz="2000" dirty="0"/>
              <a:t>）使用</a:t>
            </a:r>
            <a:r>
              <a:rPr lang="en-US" altLang="zh-CN" sz="2000" dirty="0"/>
              <a:t>Docker</a:t>
            </a:r>
            <a:r>
              <a:rPr lang="zh-CN" altLang="en-US" sz="2000" dirty="0"/>
              <a:t>容器开发、测试、部署服务</a:t>
            </a:r>
            <a:r>
              <a:rPr lang="en-US" altLang="zh-CN" sz="2000" dirty="0"/>
              <a:t>:docker</a:t>
            </a:r>
            <a:r>
              <a:rPr lang="zh-CN" altLang="en-US" sz="2000" dirty="0"/>
              <a:t>本身是轻量级的，所以本地开发人员可以构建、运行并分享</a:t>
            </a:r>
            <a:r>
              <a:rPr lang="en-US" altLang="zh-CN" sz="2000" dirty="0"/>
              <a:t>docker</a:t>
            </a:r>
            <a:r>
              <a:rPr lang="zh-CN" altLang="en-US" sz="2000" dirty="0"/>
              <a:t>容器，</a:t>
            </a:r>
            <a:r>
              <a:rPr lang="zh-CN" altLang="en-US" sz="2000" dirty="0">
                <a:solidFill>
                  <a:srgbClr val="FF0000"/>
                </a:solidFill>
              </a:rPr>
              <a:t>容器可以在开发环境中创建，然后提交到测试，在到生产环境（大企业大系统开发过程支持）</a:t>
            </a:r>
            <a:r>
              <a:rPr lang="zh-CN" altLang="en-US" sz="2000" dirty="0"/>
              <a:t>。</a:t>
            </a:r>
            <a:endParaRPr lang="en-US" altLang="zh-CN" sz="2000" dirty="0"/>
          </a:p>
          <a:p>
            <a:r>
              <a:rPr lang="en-US" altLang="zh-CN" sz="2000" dirty="0"/>
              <a:t>2</a:t>
            </a:r>
            <a:r>
              <a:rPr lang="zh-CN" altLang="en-US" sz="2000" dirty="0"/>
              <a:t>）创建隔离的运行环境</a:t>
            </a:r>
            <a:r>
              <a:rPr lang="en-US" altLang="zh-CN" sz="2000" dirty="0"/>
              <a:t>:</a:t>
            </a:r>
            <a:r>
              <a:rPr lang="zh-CN" altLang="en-US" sz="2000" dirty="0"/>
              <a:t>在很多企业应用中，同一服务的不同版本可能服务于不同的用户，使用</a:t>
            </a:r>
            <a:r>
              <a:rPr lang="en-US" altLang="zh-CN" sz="2000" dirty="0"/>
              <a:t>Docker</a:t>
            </a:r>
            <a:r>
              <a:rPr lang="zh-CN" altLang="en-US" sz="2000" dirty="0"/>
              <a:t>很容易创建不同的环境来运行不同版本的服务</a:t>
            </a:r>
            <a:endParaRPr lang="en-US" altLang="zh-CN" sz="2000" dirty="0"/>
          </a:p>
          <a:p>
            <a:r>
              <a:rPr lang="en-US" altLang="zh-CN" sz="2000" dirty="0"/>
              <a:t>3</a:t>
            </a:r>
            <a:r>
              <a:rPr lang="zh-CN" altLang="en-US" sz="2000" dirty="0"/>
              <a:t>）搭建测试环境</a:t>
            </a:r>
            <a:r>
              <a:rPr lang="en-US" altLang="zh-CN" sz="2000" dirty="0"/>
              <a:t>:Docker</a:t>
            </a:r>
            <a:r>
              <a:rPr lang="zh-CN" altLang="en-US" sz="2000" dirty="0"/>
              <a:t>轻量化，开发者很容易在本地搭建测试环境，来测试程序在不同系统下的兼容性，甚至集群式的测试环境。</a:t>
            </a:r>
            <a:endParaRPr lang="en-US" altLang="zh-CN" sz="2000" dirty="0"/>
          </a:p>
          <a:p>
            <a:r>
              <a:rPr lang="en-US" altLang="zh-CN" sz="2000" dirty="0"/>
              <a:t>4</a:t>
            </a:r>
            <a:r>
              <a:rPr lang="zh-CN" altLang="en-US" sz="2000" dirty="0"/>
              <a:t>）构建多用户的基础设施平台服务</a:t>
            </a:r>
            <a:r>
              <a:rPr lang="en-US" altLang="zh-CN" sz="2000" dirty="0"/>
              <a:t>(PaaS)</a:t>
            </a:r>
            <a:r>
              <a:rPr lang="zh-CN" altLang="en-US" sz="2000" dirty="0"/>
              <a:t> ，进行高性能、超大规模的宿主机服务部署以及硬件资源能力分配。</a:t>
            </a:r>
            <a:endParaRPr lang="zh-CN" altLang="en-US" sz="2000" b="1" dirty="0"/>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4">
                                            <p:txEl>
                                              <p:pRg st="0" end="0"/>
                                            </p:txEl>
                                          </p:spTgt>
                                        </p:tgtEl>
                                        <p:attrNameLst>
                                          <p:attrName>style.visibility</p:attrName>
                                        </p:attrNameLst>
                                      </p:cBhvr>
                                      <p:to>
                                        <p:strVal val="visible"/>
                                      </p:to>
                                    </p:set>
                                    <p:anim calcmode="lin" valueType="num">
                                      <p:cBhvr additive="base">
                                        <p:cTn id="7" dur="500" fill="hold"/>
                                        <p:tgtEl>
                                          <p:spTgt spid="327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4">
                                            <p:txEl>
                                              <p:pRg st="1" end="1"/>
                                            </p:txEl>
                                          </p:spTgt>
                                        </p:tgtEl>
                                        <p:attrNameLst>
                                          <p:attrName>style.visibility</p:attrName>
                                        </p:attrNameLst>
                                      </p:cBhvr>
                                      <p:to>
                                        <p:strVal val="visible"/>
                                      </p:to>
                                    </p:set>
                                    <p:anim calcmode="lin" valueType="num">
                                      <p:cBhvr additive="base">
                                        <p:cTn id="13" dur="500" fill="hold"/>
                                        <p:tgtEl>
                                          <p:spTgt spid="327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4">
                                            <p:txEl>
                                              <p:pRg st="2" end="2"/>
                                            </p:txEl>
                                          </p:spTgt>
                                        </p:tgtEl>
                                        <p:attrNameLst>
                                          <p:attrName>style.visibility</p:attrName>
                                        </p:attrNameLst>
                                      </p:cBhvr>
                                      <p:to>
                                        <p:strVal val="visible"/>
                                      </p:to>
                                    </p:set>
                                    <p:anim calcmode="lin" valueType="num">
                                      <p:cBhvr additive="base">
                                        <p:cTn id="19" dur="500" fill="hold"/>
                                        <p:tgtEl>
                                          <p:spTgt spid="327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774">
                                            <p:txEl>
                                              <p:pRg st="3" end="3"/>
                                            </p:txEl>
                                          </p:spTgt>
                                        </p:tgtEl>
                                        <p:attrNameLst>
                                          <p:attrName>style.visibility</p:attrName>
                                        </p:attrNameLst>
                                      </p:cBhvr>
                                      <p:to>
                                        <p:strVal val="visible"/>
                                      </p:to>
                                    </p:set>
                                    <p:anim calcmode="lin" valueType="num">
                                      <p:cBhvr additive="base">
                                        <p:cTn id="25" dur="500" fill="hold"/>
                                        <p:tgtEl>
                                          <p:spTgt spid="3277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17763"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66</a:t>
            </a:fld>
            <a:endParaRPr lang="zh-CN" altLang="zh-CN" sz="1400" dirty="0"/>
          </a:p>
        </p:txBody>
      </p:sp>
      <p:sp>
        <p:nvSpPr>
          <p:cNvPr id="117764" name="Rectangle 3"/>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9</a:t>
            </a:r>
            <a:r>
              <a:rPr lang="zh-CN" altLang="zh-CN" sz="2000" b="1" u="sng" dirty="0"/>
              <a:t> </a:t>
            </a:r>
            <a:r>
              <a:rPr lang="en-US" altLang="zh-CN" sz="2000" b="1" u="sng" dirty="0"/>
              <a:t>Docker</a:t>
            </a:r>
            <a:r>
              <a:rPr lang="zh-CN" altLang="en-US" sz="2000" b="1" u="sng" dirty="0"/>
              <a:t>容器</a:t>
            </a:r>
            <a:endParaRPr lang="zh-CN" altLang="zh-CN" sz="2000" b="1" u="sng" dirty="0"/>
          </a:p>
        </p:txBody>
      </p:sp>
      <p:sp>
        <p:nvSpPr>
          <p:cNvPr id="117765" name="Rectangle 5"/>
          <p:cNvSpPr/>
          <p:nvPr/>
        </p:nvSpPr>
        <p:spPr>
          <a:xfrm>
            <a:off x="1044575" y="1341438"/>
            <a:ext cx="7488238" cy="8651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zh-CN" altLang="en-US" sz="2000" b="1" dirty="0">
                <a:solidFill>
                  <a:srgbClr val="CC0000"/>
                </a:solidFill>
              </a:rPr>
              <a:t>容器技术的优劣</a:t>
            </a:r>
            <a:endParaRPr lang="zh-CN" altLang="zh-CN" sz="2000" b="1" dirty="0">
              <a:solidFill>
                <a:srgbClr val="000099"/>
              </a:solidFill>
            </a:endParaRPr>
          </a:p>
        </p:txBody>
      </p:sp>
      <p:sp>
        <p:nvSpPr>
          <p:cNvPr id="32774" name="内容占位符 1"/>
          <p:cNvSpPr>
            <a:spLocks noGrp="1"/>
          </p:cNvSpPr>
          <p:nvPr>
            <p:ph idx="1"/>
          </p:nvPr>
        </p:nvSpPr>
        <p:spPr>
          <a:xfrm>
            <a:off x="1039813" y="1916113"/>
            <a:ext cx="7708900" cy="4105275"/>
          </a:xfrm>
        </p:spPr>
        <p:txBody>
          <a:bodyPr vert="horz" wrap="square" lIns="91440" tIns="45720" rIns="91440" bIns="45720" anchor="t" anchorCtr="0"/>
          <a:lstStyle/>
          <a:p>
            <a:r>
              <a:rPr lang="zh-CN" altLang="en-US" sz="2000" dirty="0"/>
              <a:t>举一个例子来说明容器技术的优越性，比如说同时要在虚拟机和容器上都部署</a:t>
            </a:r>
            <a:r>
              <a:rPr lang="en-US" altLang="zh-CN" sz="2000" dirty="0"/>
              <a:t>Nginx</a:t>
            </a:r>
            <a:r>
              <a:rPr lang="zh-CN" altLang="en-US" sz="2000" dirty="0"/>
              <a:t>服务器，那么分析下这二者之间的区别</a:t>
            </a:r>
            <a:endParaRPr lang="en-US" altLang="zh-CN" sz="2000" dirty="0"/>
          </a:p>
          <a:p>
            <a:r>
              <a:rPr lang="zh-CN" altLang="en-US" sz="2000" dirty="0"/>
              <a:t>传统虚拟化：硬件服务器</a:t>
            </a:r>
            <a:r>
              <a:rPr lang="en-US" altLang="zh-CN" sz="2000" dirty="0"/>
              <a:t>-HostOS</a:t>
            </a:r>
            <a:r>
              <a:rPr lang="en-US" altLang="zh-CN" sz="2000" b="1" dirty="0"/>
              <a:t>-VMM-GuestOS</a:t>
            </a:r>
            <a:r>
              <a:rPr lang="en-US" altLang="zh-CN" sz="2000" dirty="0"/>
              <a:t>-Nginx WEB</a:t>
            </a:r>
            <a:r>
              <a:rPr lang="zh-CN" altLang="en-US" sz="2000" dirty="0"/>
              <a:t>服务</a:t>
            </a:r>
            <a:endParaRPr lang="en-US" altLang="zh-CN" sz="2000" dirty="0"/>
          </a:p>
          <a:p>
            <a:r>
              <a:rPr lang="en-US" altLang="zh-CN" sz="2000" dirty="0"/>
              <a:t>Docker</a:t>
            </a:r>
            <a:r>
              <a:rPr lang="zh-CN" altLang="en-US" sz="2000" dirty="0"/>
              <a:t>虚拟化：硬件服务器</a:t>
            </a:r>
            <a:r>
              <a:rPr lang="en-US" altLang="zh-CN" sz="2000" dirty="0"/>
              <a:t>-HostOS-</a:t>
            </a:r>
            <a:r>
              <a:rPr lang="en-US" altLang="zh-CN" sz="2000" b="1" dirty="0"/>
              <a:t>Docker</a:t>
            </a:r>
            <a:r>
              <a:rPr lang="en-US" altLang="zh-CN" sz="2000" dirty="0"/>
              <a:t>-Nginx WEB</a:t>
            </a:r>
            <a:r>
              <a:rPr lang="zh-CN" altLang="en-US" sz="2000" dirty="0"/>
              <a:t>服务</a:t>
            </a:r>
            <a:endParaRPr lang="en-US" altLang="zh-CN" sz="2000" dirty="0"/>
          </a:p>
          <a:p>
            <a:r>
              <a:rPr lang="zh-CN" altLang="en-US" sz="2000" dirty="0">
                <a:solidFill>
                  <a:srgbClr val="FF0000"/>
                </a:solidFill>
              </a:rPr>
              <a:t>传统的虚拟化技术多了一层要去启动虚拟机的操作系统的流程，而虚拟机的操作系统运行时非常消耗内存资源的</a:t>
            </a:r>
            <a:r>
              <a:rPr lang="zh-CN" altLang="en-US" sz="2000" dirty="0"/>
              <a:t>。</a:t>
            </a:r>
            <a:endParaRPr lang="en-US" altLang="zh-CN" sz="2000" dirty="0"/>
          </a:p>
          <a:p>
            <a:r>
              <a:rPr lang="zh-CN" altLang="en-US" sz="2000" dirty="0"/>
              <a:t>在资源的利用上，以及响应速度上，容器虚拟化技术要优越于主机虚拟化技术。</a:t>
            </a:r>
            <a:endParaRPr lang="zh-CN" altLang="en-US" sz="2000" b="1" dirty="0"/>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4">
                                            <p:txEl>
                                              <p:pRg st="0" end="0"/>
                                            </p:txEl>
                                          </p:spTgt>
                                        </p:tgtEl>
                                        <p:attrNameLst>
                                          <p:attrName>style.visibility</p:attrName>
                                        </p:attrNameLst>
                                      </p:cBhvr>
                                      <p:to>
                                        <p:strVal val="visible"/>
                                      </p:to>
                                    </p:set>
                                    <p:anim calcmode="lin" valueType="num">
                                      <p:cBhvr additive="base">
                                        <p:cTn id="7" dur="500" fill="hold"/>
                                        <p:tgtEl>
                                          <p:spTgt spid="327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4">
                                            <p:txEl>
                                              <p:pRg st="1" end="1"/>
                                            </p:txEl>
                                          </p:spTgt>
                                        </p:tgtEl>
                                        <p:attrNameLst>
                                          <p:attrName>style.visibility</p:attrName>
                                        </p:attrNameLst>
                                      </p:cBhvr>
                                      <p:to>
                                        <p:strVal val="visible"/>
                                      </p:to>
                                    </p:set>
                                    <p:anim calcmode="lin" valueType="num">
                                      <p:cBhvr additive="base">
                                        <p:cTn id="13" dur="500" fill="hold"/>
                                        <p:tgtEl>
                                          <p:spTgt spid="327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4">
                                            <p:txEl>
                                              <p:pRg st="2" end="2"/>
                                            </p:txEl>
                                          </p:spTgt>
                                        </p:tgtEl>
                                        <p:attrNameLst>
                                          <p:attrName>style.visibility</p:attrName>
                                        </p:attrNameLst>
                                      </p:cBhvr>
                                      <p:to>
                                        <p:strVal val="visible"/>
                                      </p:to>
                                    </p:set>
                                    <p:anim calcmode="lin" valueType="num">
                                      <p:cBhvr additive="base">
                                        <p:cTn id="19" dur="500" fill="hold"/>
                                        <p:tgtEl>
                                          <p:spTgt spid="327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774">
                                            <p:txEl>
                                              <p:pRg st="3" end="3"/>
                                            </p:txEl>
                                          </p:spTgt>
                                        </p:tgtEl>
                                        <p:attrNameLst>
                                          <p:attrName>style.visibility</p:attrName>
                                        </p:attrNameLst>
                                      </p:cBhvr>
                                      <p:to>
                                        <p:strVal val="visible"/>
                                      </p:to>
                                    </p:set>
                                    <p:anim calcmode="lin" valueType="num">
                                      <p:cBhvr additive="base">
                                        <p:cTn id="25" dur="500" fill="hold"/>
                                        <p:tgtEl>
                                          <p:spTgt spid="3277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774">
                                            <p:txEl>
                                              <p:pRg st="4" end="4"/>
                                            </p:txEl>
                                          </p:spTgt>
                                        </p:tgtEl>
                                        <p:attrNameLst>
                                          <p:attrName>style.visibility</p:attrName>
                                        </p:attrNameLst>
                                      </p:cBhvr>
                                      <p:to>
                                        <p:strVal val="visible"/>
                                      </p:to>
                                    </p:set>
                                    <p:anim calcmode="lin" valueType="num">
                                      <p:cBhvr additive="base">
                                        <p:cTn id="31" dur="500" fill="hold"/>
                                        <p:tgtEl>
                                          <p:spTgt spid="3277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19811"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67</a:t>
            </a:fld>
            <a:endParaRPr lang="zh-CN" altLang="zh-CN" sz="1400" dirty="0"/>
          </a:p>
        </p:txBody>
      </p:sp>
      <p:sp>
        <p:nvSpPr>
          <p:cNvPr id="119812" name="Rectangle 3"/>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9</a:t>
            </a:r>
            <a:r>
              <a:rPr lang="zh-CN" altLang="zh-CN" sz="2000" b="1" u="sng" dirty="0"/>
              <a:t> </a:t>
            </a:r>
            <a:r>
              <a:rPr lang="en-US" altLang="zh-CN" sz="2000" b="1" u="sng" dirty="0"/>
              <a:t>Docker</a:t>
            </a:r>
            <a:r>
              <a:rPr lang="zh-CN" altLang="en-US" sz="2000" b="1" u="sng" dirty="0"/>
              <a:t>容器</a:t>
            </a:r>
            <a:endParaRPr lang="zh-CN" altLang="zh-CN" sz="2000" b="1" u="sng" dirty="0"/>
          </a:p>
        </p:txBody>
      </p:sp>
      <p:sp>
        <p:nvSpPr>
          <p:cNvPr id="119813" name="Rectangle 5"/>
          <p:cNvSpPr/>
          <p:nvPr/>
        </p:nvSpPr>
        <p:spPr>
          <a:xfrm>
            <a:off x="1044575" y="1341438"/>
            <a:ext cx="7488238" cy="8651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zh-CN" altLang="en-US" sz="2000" b="1" dirty="0">
                <a:solidFill>
                  <a:srgbClr val="CC0000"/>
                </a:solidFill>
              </a:rPr>
              <a:t>容器技术的目标</a:t>
            </a:r>
            <a:endParaRPr lang="zh-CN" altLang="zh-CN" sz="2000" b="1" dirty="0">
              <a:solidFill>
                <a:srgbClr val="000099"/>
              </a:solidFill>
            </a:endParaRPr>
          </a:p>
        </p:txBody>
      </p:sp>
      <p:sp>
        <p:nvSpPr>
          <p:cNvPr id="32774" name="内容占位符 1"/>
          <p:cNvSpPr>
            <a:spLocks noGrp="1"/>
          </p:cNvSpPr>
          <p:nvPr>
            <p:ph idx="1"/>
          </p:nvPr>
        </p:nvSpPr>
        <p:spPr>
          <a:xfrm>
            <a:off x="1039813" y="1916113"/>
            <a:ext cx="7708900" cy="4105275"/>
          </a:xfrm>
        </p:spPr>
        <p:txBody>
          <a:bodyPr vert="horz" wrap="square" lIns="91440" tIns="45720" rIns="91440" bIns="45720" anchor="t" anchorCtr="0"/>
          <a:lstStyle/>
          <a:p>
            <a:r>
              <a:rPr lang="en-US" altLang="zh-CN" sz="2000" dirty="0"/>
              <a:t>Docker</a:t>
            </a:r>
            <a:r>
              <a:rPr lang="zh-CN" altLang="en-US" sz="2000" dirty="0"/>
              <a:t>目标提供简单轻量级的虚拟化方式（</a:t>
            </a:r>
            <a:r>
              <a:rPr lang="en-US" altLang="zh-CN" sz="2000" dirty="0"/>
              <a:t>docker</a:t>
            </a:r>
            <a:r>
              <a:rPr lang="zh-CN" altLang="en-US" sz="2000" dirty="0"/>
              <a:t>的启动是毫秒</a:t>
            </a:r>
            <a:r>
              <a:rPr lang="en-US" altLang="zh-CN" sz="2000" dirty="0"/>
              <a:t>/</a:t>
            </a:r>
            <a:r>
              <a:rPr lang="zh-CN" altLang="en-US" sz="2000" dirty="0"/>
              <a:t>秒级的）</a:t>
            </a:r>
            <a:endParaRPr lang="en-US" altLang="zh-CN" sz="2000" dirty="0"/>
          </a:p>
          <a:p>
            <a:r>
              <a:rPr lang="zh-CN" altLang="en-US" sz="2000" dirty="0"/>
              <a:t>职责的逻辑分离：开发人员只需要关注容器中运行的程序，运维人员只需要关注对容器的管理。</a:t>
            </a:r>
            <a:endParaRPr lang="en-US" altLang="zh-CN" sz="2000" dirty="0"/>
          </a:p>
          <a:p>
            <a:r>
              <a:rPr lang="zh-CN" altLang="en-US" sz="2000" dirty="0"/>
              <a:t>快速高效的开发周期：缩短代码从开发、测试到部署上线的生命周期</a:t>
            </a:r>
            <a:endParaRPr lang="en-US" altLang="zh-CN" sz="2000" dirty="0"/>
          </a:p>
          <a:p>
            <a:r>
              <a:rPr lang="zh-CN" altLang="en-US" sz="2000" b="1" dirty="0">
                <a:solidFill>
                  <a:srgbClr val="FF0000"/>
                </a:solidFill>
              </a:rPr>
              <a:t>多面向微服务的架构：</a:t>
            </a:r>
            <a:r>
              <a:rPr lang="en-US" altLang="zh-CN" sz="2000" b="1" dirty="0">
                <a:solidFill>
                  <a:srgbClr val="FF0000"/>
                </a:solidFill>
              </a:rPr>
              <a:t>docker</a:t>
            </a:r>
            <a:r>
              <a:rPr lang="zh-CN" altLang="en-US" sz="2000" b="1" dirty="0">
                <a:solidFill>
                  <a:srgbClr val="FF0000"/>
                </a:solidFill>
              </a:rPr>
              <a:t>推荐单个容器只运行一个应用程序</a:t>
            </a:r>
            <a:r>
              <a:rPr lang="en-US" altLang="zh-CN" sz="2000" b="1" dirty="0">
                <a:solidFill>
                  <a:srgbClr val="FF0000"/>
                </a:solidFill>
              </a:rPr>
              <a:t>/</a:t>
            </a:r>
            <a:r>
              <a:rPr lang="zh-CN" altLang="en-US" sz="2000" b="1" dirty="0">
                <a:solidFill>
                  <a:srgbClr val="FF0000"/>
                </a:solidFill>
              </a:rPr>
              <a:t>进程，这样就形成了一个分布式的应用程序模型，避免服务之间的互相影响。实现 高内聚，低耦合。</a:t>
            </a:r>
          </a:p>
        </p:txBody>
      </p:sp>
      <p:sp>
        <p:nvSpPr>
          <p:cNvPr id="2" name="矩形 1"/>
          <p:cNvSpPr/>
          <p:nvPr/>
        </p:nvSpPr>
        <p:spPr>
          <a:xfrm>
            <a:off x="2411413" y="5157788"/>
            <a:ext cx="5189537" cy="768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4400" dirty="0">
                <a:solidFill>
                  <a:schemeClr val="tx2"/>
                </a:solidFill>
              </a:rPr>
              <a:t>动态部署</a:t>
            </a:r>
            <a:r>
              <a:rPr lang="en-US" altLang="zh-CN" sz="4400" dirty="0">
                <a:solidFill>
                  <a:schemeClr val="tx2"/>
                </a:solidFill>
              </a:rPr>
              <a:t>,</a:t>
            </a:r>
            <a:r>
              <a:rPr lang="zh-CN" altLang="en-US" sz="4400" dirty="0">
                <a:solidFill>
                  <a:schemeClr val="tx2"/>
                </a:solidFill>
              </a:rPr>
              <a:t>动态扩容</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4">
                                            <p:txEl>
                                              <p:pRg st="0" end="0"/>
                                            </p:txEl>
                                          </p:spTgt>
                                        </p:tgtEl>
                                        <p:attrNameLst>
                                          <p:attrName>style.visibility</p:attrName>
                                        </p:attrNameLst>
                                      </p:cBhvr>
                                      <p:to>
                                        <p:strVal val="visible"/>
                                      </p:to>
                                    </p:set>
                                    <p:anim calcmode="lin" valueType="num">
                                      <p:cBhvr additive="base">
                                        <p:cTn id="7" dur="500" fill="hold"/>
                                        <p:tgtEl>
                                          <p:spTgt spid="327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4">
                                            <p:txEl>
                                              <p:pRg st="1" end="1"/>
                                            </p:txEl>
                                          </p:spTgt>
                                        </p:tgtEl>
                                        <p:attrNameLst>
                                          <p:attrName>style.visibility</p:attrName>
                                        </p:attrNameLst>
                                      </p:cBhvr>
                                      <p:to>
                                        <p:strVal val="visible"/>
                                      </p:to>
                                    </p:set>
                                    <p:anim calcmode="lin" valueType="num">
                                      <p:cBhvr additive="base">
                                        <p:cTn id="13" dur="500" fill="hold"/>
                                        <p:tgtEl>
                                          <p:spTgt spid="327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4">
                                            <p:txEl>
                                              <p:pRg st="2" end="2"/>
                                            </p:txEl>
                                          </p:spTgt>
                                        </p:tgtEl>
                                        <p:attrNameLst>
                                          <p:attrName>style.visibility</p:attrName>
                                        </p:attrNameLst>
                                      </p:cBhvr>
                                      <p:to>
                                        <p:strVal val="visible"/>
                                      </p:to>
                                    </p:set>
                                    <p:anim calcmode="lin" valueType="num">
                                      <p:cBhvr additive="base">
                                        <p:cTn id="19" dur="500" fill="hold"/>
                                        <p:tgtEl>
                                          <p:spTgt spid="327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774">
                                            <p:txEl>
                                              <p:pRg st="3" end="3"/>
                                            </p:txEl>
                                          </p:spTgt>
                                        </p:tgtEl>
                                        <p:attrNameLst>
                                          <p:attrName>style.visibility</p:attrName>
                                        </p:attrNameLst>
                                      </p:cBhvr>
                                      <p:to>
                                        <p:strVal val="visible"/>
                                      </p:to>
                                    </p:set>
                                    <p:anim calcmode="lin" valueType="num">
                                      <p:cBhvr additive="base">
                                        <p:cTn id="25" dur="500" fill="hold"/>
                                        <p:tgtEl>
                                          <p:spTgt spid="3277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3"/>
          <p:cNvSpPr/>
          <p:nvPr/>
        </p:nvSpPr>
        <p:spPr>
          <a:xfrm>
            <a:off x="1008063" y="1500188"/>
            <a:ext cx="7488237" cy="433387"/>
          </a:xfrm>
          <a:prstGeom prst="rect">
            <a:avLst/>
          </a:prstGeom>
          <a:solidFill>
            <a:srgbClr val="EDE7E3"/>
          </a:solid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9750" lvl="0" indent="-539750" eaLnBrk="1" hangingPunct="1">
              <a:spcBef>
                <a:spcPct val="0"/>
              </a:spcBef>
              <a:buNone/>
            </a:pPr>
            <a:r>
              <a:rPr lang="en-US" altLang="zh-CN" sz="2000" b="1" dirty="0">
                <a:solidFill>
                  <a:srgbClr val="CC0000"/>
                </a:solidFill>
              </a:rPr>
              <a:t>Docker</a:t>
            </a:r>
            <a:r>
              <a:rPr lang="zh-CN" altLang="en-US" sz="2000" b="1" dirty="0">
                <a:solidFill>
                  <a:srgbClr val="CC0000"/>
                </a:solidFill>
              </a:rPr>
              <a:t>微服务架构涉及的技术体系：</a:t>
            </a:r>
          </a:p>
          <a:p>
            <a:pPr marL="539750" lvl="0" indent="-539750" eaLnBrk="1" hangingPunct="1">
              <a:spcBef>
                <a:spcPct val="0"/>
              </a:spcBef>
              <a:buNone/>
            </a:pPr>
            <a:endParaRPr lang="zh-CN" altLang="zh-CN" sz="2000" b="1" dirty="0">
              <a:solidFill>
                <a:srgbClr val="000099"/>
              </a:solidFill>
            </a:endParaRPr>
          </a:p>
        </p:txBody>
      </p:sp>
      <p:sp>
        <p:nvSpPr>
          <p:cNvPr id="2" name="矩形 1"/>
          <p:cNvSpPr/>
          <p:nvPr/>
        </p:nvSpPr>
        <p:spPr>
          <a:xfrm>
            <a:off x="984250" y="1887538"/>
            <a:ext cx="7764463" cy="2862263"/>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高性能：消息队列</a:t>
            </a:r>
            <a:r>
              <a:rPr kumimoji="0" lang="en-US" altLang="zh-CN" sz="2000" b="0"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MQ</a:t>
            </a: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en-US" altLang="zh-CN" sz="2000" b="0"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RxJava</a:t>
            </a: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异步并发、分布式缓存、本地缓存、</a:t>
            </a:r>
            <a:r>
              <a:rPr kumimoji="0" lang="en-US" altLang="zh-CN"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Http</a:t>
            </a: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的</a:t>
            </a:r>
            <a:r>
              <a:rPr kumimoji="0" lang="en-US" altLang="zh-CN" sz="2000" b="0"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Etag</a:t>
            </a: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缓存、使用</a:t>
            </a:r>
            <a:r>
              <a:rPr kumimoji="0" lang="en-US" altLang="zh-CN" sz="2000" b="0"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Elasticsearch</a:t>
            </a: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优化查询、</a:t>
            </a:r>
            <a:r>
              <a:rPr kumimoji="0" lang="en-US" altLang="zh-CN" sz="2000" b="0"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CDN</a:t>
            </a: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等等。</a:t>
            </a: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可用性：容器服务集群、</a:t>
            </a:r>
            <a:r>
              <a:rPr kumimoji="0" lang="en-US" altLang="zh-CN" sz="2000" b="0"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RxJava</a:t>
            </a: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的熔断处理、服务降级、消息的幂等处理、超时机制、重试机制、分布式最终一致性等等。</a:t>
            </a: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伸缩性：服务器集群的伸缩、容器编排</a:t>
            </a:r>
            <a:r>
              <a:rPr kumimoji="0" lang="en-US" altLang="zh-CN"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Kubernetes</a:t>
            </a: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、数据库分库分表、</a:t>
            </a:r>
            <a:r>
              <a:rPr kumimoji="0" lang="en-US" altLang="zh-CN" sz="2000" b="0"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Nosql</a:t>
            </a: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的线性伸缩、搜索集群的可伸缩等等。</a:t>
            </a: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扩展性：基于</a:t>
            </a:r>
            <a:r>
              <a:rPr kumimoji="0" lang="en-US" altLang="zh-CN"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Docker</a:t>
            </a: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的微服务本身就是为了扩展性而生！</a:t>
            </a:r>
          </a:p>
          <a:p>
            <a:pPr marL="342900" marR="0" lvl="0" indent="-342900" algn="l" defTabSz="914400" rtl="0" eaLnBrk="0" fontAlgn="base" latinLnBrk="0" hangingPunct="0">
              <a:lnSpc>
                <a:spcPct val="100000"/>
              </a:lnSpc>
              <a:spcBef>
                <a:spcPct val="0"/>
              </a:spcBef>
              <a:spcAft>
                <a:spcPts val="0"/>
              </a:spcAft>
              <a:buClrTx/>
              <a:buSzTx/>
              <a:buFont typeface="Arial" panose="020B0604020202020204" pitchFamily="34" charset="0"/>
              <a:buChar char="•"/>
              <a:defRPr/>
            </a:pP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安全性：</a:t>
            </a:r>
            <a:r>
              <a:rPr kumimoji="0" lang="en-US" altLang="zh-CN" sz="2000" b="0"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JPA</a:t>
            </a:r>
            <a:r>
              <a:rPr kumimoji="0" lang="en-US" altLang="zh-CN"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en-US" altLang="zh-CN" sz="2000" b="0" i="0" u="none" strike="noStrike" kern="100" cap="none" spc="0" normalizeH="0" baseline="0" noProof="0" dirty="0" err="1">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Hibernate,SpringSecurity</a:t>
            </a: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、高防</a:t>
            </a:r>
            <a:r>
              <a:rPr kumimoji="0" lang="en-US" altLang="zh-CN"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IP</a:t>
            </a: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、日志监控、</a:t>
            </a:r>
            <a:r>
              <a:rPr kumimoji="0" lang="en-US" altLang="zh-CN"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Https</a:t>
            </a: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en-US" altLang="zh-CN"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Nginx</a:t>
            </a: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反向代理、</a:t>
            </a:r>
            <a:r>
              <a:rPr kumimoji="0" lang="en-US" altLang="zh-CN"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HTTP/2.0</a:t>
            </a:r>
            <a:r>
              <a:rPr kumimoji="0" lang="zh-CN" altLang="en-US"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rPr>
              <a:t>等等</a:t>
            </a:r>
            <a:endParaRPr kumimoji="0" lang="zh-CN" altLang="zh-CN" sz="2000" b="0" i="0" u="none" strike="noStrike" kern="1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121860" name="Rectangle 3"/>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a:t>
            </a:r>
            <a:r>
              <a:rPr lang="en-US" altLang="zh-CN" sz="2000" b="1" u="sng" dirty="0"/>
              <a:t>9</a:t>
            </a:r>
            <a:r>
              <a:rPr lang="zh-CN" altLang="zh-CN" sz="2000" b="1" u="sng" dirty="0"/>
              <a:t> </a:t>
            </a:r>
            <a:r>
              <a:rPr lang="en-US" altLang="zh-CN" sz="2000" b="1" u="sng" dirty="0"/>
              <a:t>Docker</a:t>
            </a:r>
            <a:r>
              <a:rPr lang="zh-CN" altLang="en-US" sz="2000" b="1" u="sng" dirty="0"/>
              <a:t>容器</a:t>
            </a:r>
            <a:endParaRPr lang="zh-CN" altLang="zh-CN" sz="2000" b="1" u="sng" dirty="0"/>
          </a:p>
        </p:txBody>
      </p:sp>
    </p:spTree>
  </p:cSld>
  <p:clrMapOvr>
    <a:masterClrMapping/>
  </p:clrMapOvr>
  <p:transition>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23907"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69</a:t>
            </a:fld>
            <a:endParaRPr lang="zh-CN" altLang="zh-CN" sz="1400" dirty="0"/>
          </a:p>
        </p:txBody>
      </p:sp>
      <p:sp>
        <p:nvSpPr>
          <p:cNvPr id="3076" name="Rectangle 2"/>
          <p:cNvSpPr>
            <a:spLocks noGrp="1" noChangeArrowheads="1"/>
          </p:cNvSpPr>
          <p:nvPr>
            <p:ph idx="1"/>
          </p:nvPr>
        </p:nvSpPr>
        <p:spPr>
          <a:xfrm>
            <a:off x="1982788" y="1695450"/>
            <a:ext cx="5703888" cy="468630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0" lang="zh-CN" altLang="zh-CN" sz="2200" b="1" i="0" u="none" strike="noStrike" kern="0" cap="none" spc="0" normalizeH="0" baseline="0" noProof="0" dirty="0">
                <a:ln>
                  <a:noFill/>
                </a:ln>
                <a:solidFill>
                  <a:srgbClr val="990000"/>
                </a:solidFill>
                <a:effectLst/>
                <a:uLnTx/>
                <a:uFillTx/>
                <a:latin typeface="宋体" panose="02010600030101010101" pitchFamily="2" charset="-122"/>
                <a:ea typeface="+mn-ea"/>
                <a:cs typeface="+mn-cs"/>
              </a:rPr>
              <a:t>讨论操作系统结构，一般包括3个方面：</a:t>
            </a:r>
            <a:endParaRPr kumimoji="0" lang="zh-CN" altLang="zh-CN" sz="22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742950" marR="0" lvl="1" indent="-285750" algn="l" defTabSz="914400" rtl="0" eaLnBrk="1" fontAlgn="base" latinLnBrk="0" hangingPunct="1">
              <a:lnSpc>
                <a:spcPct val="110000"/>
              </a:lnSpc>
              <a:spcBef>
                <a:spcPct val="20000"/>
              </a:spcBef>
              <a:spcAft>
                <a:spcPct val="0"/>
              </a:spcAft>
              <a:buClr>
                <a:srgbClr val="CC0000"/>
              </a:buClr>
              <a:buSzPct val="80000"/>
              <a:buFont typeface="Wingdings" panose="05000000000000000000" pitchFamily="2" charset="2"/>
              <a:buChar char="l"/>
              <a:defRPr/>
            </a:pPr>
            <a:r>
              <a:rPr kumimoji="0" lang="zh-CN" altLang="zh-CN" sz="2000" b="1" i="0" u="none" strike="noStrike" kern="0" cap="none" spc="0" normalizeH="0" baseline="0" noProof="0" dirty="0">
                <a:ln>
                  <a:noFill/>
                </a:ln>
                <a:solidFill>
                  <a:srgbClr val="6600FF"/>
                </a:solidFill>
                <a:effectLst/>
                <a:uLnTx/>
                <a:uFillTx/>
                <a:latin typeface="+mn-lt"/>
                <a:ea typeface="+mn-ea"/>
              </a:rPr>
              <a:t>操作系统所提供的服务</a:t>
            </a:r>
            <a:br>
              <a:rPr kumimoji="0" lang="zh-CN" altLang="zh-CN" sz="2000" b="1" i="0" u="none" strike="noStrike" kern="0" cap="none" spc="0" normalizeH="0" baseline="0" noProof="0" dirty="0">
                <a:ln>
                  <a:noFill/>
                </a:ln>
                <a:solidFill>
                  <a:srgbClr val="6600FF"/>
                </a:solidFill>
                <a:effectLst/>
                <a:uLnTx/>
                <a:uFillTx/>
                <a:latin typeface="+mn-lt"/>
                <a:ea typeface="+mn-ea"/>
              </a:rPr>
            </a:br>
            <a:r>
              <a:rPr kumimoji="0" lang="zh-CN" altLang="zh-CN" sz="2000" b="1" i="0" u="none" strike="noStrike" kern="0" cap="none" spc="0" normalizeH="0" baseline="0" noProof="0" dirty="0">
                <a:ln>
                  <a:noFill/>
                </a:ln>
                <a:solidFill>
                  <a:schemeClr val="tx1"/>
                </a:solidFill>
                <a:effectLst/>
                <a:uLnTx/>
                <a:uFillTx/>
                <a:latin typeface="+mn-lt"/>
                <a:ea typeface="+mn-ea"/>
              </a:rPr>
              <a:t> 2.1 操作系统服务                     </a:t>
            </a:r>
          </a:p>
          <a:p>
            <a:pPr marL="742950" marR="0" lvl="1" indent="-285750" algn="l" defTabSz="914400" rtl="0" eaLnBrk="1" fontAlgn="base" latinLnBrk="0" hangingPunct="1">
              <a:lnSpc>
                <a:spcPct val="110000"/>
              </a:lnSpc>
              <a:spcBef>
                <a:spcPct val="20000"/>
              </a:spcBef>
              <a:spcAft>
                <a:spcPct val="0"/>
              </a:spcAft>
              <a:buClr>
                <a:srgbClr val="CC0000"/>
              </a:buClr>
              <a:buSzPct val="80000"/>
              <a:buFont typeface="Wingdings" panose="05000000000000000000" pitchFamily="2" charset="2"/>
              <a:buChar char="l"/>
              <a:defRPr/>
            </a:pPr>
            <a:r>
              <a:rPr kumimoji="0" lang="zh-CN" altLang="zh-CN" sz="2000" b="1" i="0" u="none" strike="noStrike" kern="0" cap="none" spc="0" normalizeH="0" baseline="0" noProof="0" dirty="0">
                <a:ln>
                  <a:noFill/>
                </a:ln>
                <a:solidFill>
                  <a:srgbClr val="6600FF"/>
                </a:solidFill>
                <a:effectLst/>
                <a:uLnTx/>
                <a:uFillTx/>
                <a:latin typeface="+mn-lt"/>
                <a:ea typeface="+mn-ea"/>
              </a:rPr>
              <a:t>操作系统为用户和程序员提供的接口</a:t>
            </a:r>
            <a:br>
              <a:rPr kumimoji="0" lang="zh-CN" altLang="zh-CN" sz="2000" b="1" i="0" u="none" strike="noStrike" kern="0" cap="none" spc="0" normalizeH="0" baseline="0" noProof="0" dirty="0">
                <a:ln>
                  <a:noFill/>
                </a:ln>
                <a:solidFill>
                  <a:srgbClr val="6600FF"/>
                </a:solidFill>
                <a:effectLst/>
                <a:uLnTx/>
                <a:uFillTx/>
                <a:latin typeface="+mn-lt"/>
                <a:ea typeface="+mn-ea"/>
              </a:rPr>
            </a:br>
            <a:r>
              <a:rPr kumimoji="0" lang="zh-CN" altLang="zh-CN" sz="2000" b="1" i="0" u="none" strike="noStrike" kern="0" cap="none" spc="0" normalizeH="0" baseline="0" noProof="0" dirty="0">
                <a:ln>
                  <a:noFill/>
                </a:ln>
                <a:solidFill>
                  <a:srgbClr val="6600FF"/>
                </a:solidFill>
                <a:effectLst/>
                <a:uLnTx/>
                <a:uFillTx/>
                <a:latin typeface="+mn-lt"/>
                <a:ea typeface="+mn-ea"/>
              </a:rPr>
              <a:t> </a:t>
            </a:r>
            <a:r>
              <a:rPr kumimoji="0" lang="zh-CN" altLang="zh-CN" sz="2000" b="1" i="0" u="none" strike="noStrike" kern="0" cap="none" spc="0" normalizeH="0" baseline="0" noProof="0" dirty="0">
                <a:ln>
                  <a:noFill/>
                </a:ln>
                <a:solidFill>
                  <a:schemeClr val="tx1"/>
                </a:solidFill>
                <a:effectLst/>
                <a:uLnTx/>
                <a:uFillTx/>
                <a:latin typeface="+mn-lt"/>
                <a:ea typeface="+mn-ea"/>
              </a:rPr>
              <a:t>2.2 操作系统的用户界面</a:t>
            </a:r>
            <a:br>
              <a:rPr kumimoji="0" lang="zh-CN" altLang="zh-CN" sz="2000" b="1" i="0" u="none" strike="noStrike" kern="0" cap="none" spc="0" normalizeH="0" baseline="0" noProof="0" dirty="0">
                <a:ln>
                  <a:noFill/>
                </a:ln>
                <a:solidFill>
                  <a:schemeClr val="tx1"/>
                </a:solidFill>
                <a:effectLst/>
                <a:uLnTx/>
                <a:uFillTx/>
                <a:latin typeface="+mn-lt"/>
                <a:ea typeface="+mn-ea"/>
              </a:rPr>
            </a:br>
            <a:r>
              <a:rPr kumimoji="0" lang="zh-CN" altLang="zh-CN" sz="2000" b="1" i="0" u="none" strike="noStrike" kern="0" cap="none" spc="0" normalizeH="0" baseline="0" noProof="0" dirty="0">
                <a:ln>
                  <a:noFill/>
                </a:ln>
                <a:solidFill>
                  <a:schemeClr val="tx1"/>
                </a:solidFill>
                <a:effectLst/>
                <a:uLnTx/>
                <a:uFillTx/>
                <a:latin typeface="+mn-lt"/>
                <a:ea typeface="+mn-ea"/>
              </a:rPr>
              <a:t> 2.3 系统调用</a:t>
            </a:r>
            <a:r>
              <a:rPr kumimoji="0" lang="zh-CN" altLang="en-US" sz="2000" b="1" i="0" u="none" strike="noStrike" kern="0" cap="none" spc="0" normalizeH="0" baseline="0" noProof="0" dirty="0">
                <a:ln>
                  <a:noFill/>
                </a:ln>
                <a:solidFill>
                  <a:schemeClr val="tx1"/>
                </a:solidFill>
                <a:effectLst/>
                <a:uLnTx/>
                <a:uFillTx/>
                <a:latin typeface="+mn-lt"/>
                <a:ea typeface="+mn-ea"/>
              </a:rPr>
              <a:t>（重点）</a:t>
            </a:r>
            <a:br>
              <a:rPr kumimoji="0" lang="zh-CN" altLang="zh-CN" sz="2000" b="1" i="0" u="none" strike="noStrike" kern="0" cap="none" spc="0" normalizeH="0" baseline="0" noProof="0" dirty="0">
                <a:ln>
                  <a:noFill/>
                </a:ln>
                <a:solidFill>
                  <a:schemeClr val="tx1"/>
                </a:solidFill>
                <a:effectLst/>
                <a:uLnTx/>
                <a:uFillTx/>
                <a:latin typeface="+mn-lt"/>
                <a:ea typeface="+mn-ea"/>
              </a:rPr>
            </a:br>
            <a:r>
              <a:rPr kumimoji="0" lang="zh-CN" altLang="zh-CN" sz="2000" b="1" i="0" u="none" strike="noStrike" kern="0" cap="none" spc="0" normalizeH="0" baseline="0" noProof="0" dirty="0">
                <a:ln>
                  <a:noFill/>
                </a:ln>
                <a:solidFill>
                  <a:schemeClr val="tx1"/>
                </a:solidFill>
                <a:effectLst/>
                <a:uLnTx/>
                <a:uFillTx/>
                <a:latin typeface="+mn-lt"/>
                <a:ea typeface="+mn-ea"/>
              </a:rPr>
              <a:t> 2.4 系统调用类型</a:t>
            </a:r>
            <a:br>
              <a:rPr kumimoji="0" lang="zh-CN" altLang="zh-CN" sz="2000" b="1" i="0" u="none" strike="noStrike" kern="0" cap="none" spc="0" normalizeH="0" baseline="0" noProof="0" dirty="0">
                <a:ln>
                  <a:noFill/>
                </a:ln>
                <a:solidFill>
                  <a:schemeClr val="tx1"/>
                </a:solidFill>
                <a:effectLst/>
                <a:uLnTx/>
                <a:uFillTx/>
                <a:latin typeface="+mn-lt"/>
                <a:ea typeface="+mn-ea"/>
              </a:rPr>
            </a:br>
            <a:r>
              <a:rPr kumimoji="0" lang="zh-CN" altLang="zh-CN" sz="2000" b="1" i="0" u="none" strike="noStrike" kern="0" cap="none" spc="0" normalizeH="0" baseline="0" noProof="0" dirty="0">
                <a:ln>
                  <a:noFill/>
                </a:ln>
                <a:solidFill>
                  <a:schemeClr val="tx1"/>
                </a:solidFill>
                <a:effectLst/>
                <a:uLnTx/>
                <a:uFillTx/>
                <a:latin typeface="+mn-lt"/>
                <a:ea typeface="+mn-ea"/>
              </a:rPr>
              <a:t> 2.5 系统程序</a:t>
            </a:r>
          </a:p>
          <a:p>
            <a:pPr marL="742950" marR="0" lvl="1" indent="-285750" algn="l" defTabSz="914400" rtl="0" eaLnBrk="1" fontAlgn="base" latinLnBrk="0" hangingPunct="1">
              <a:lnSpc>
                <a:spcPct val="110000"/>
              </a:lnSpc>
              <a:spcBef>
                <a:spcPct val="20000"/>
              </a:spcBef>
              <a:spcAft>
                <a:spcPct val="0"/>
              </a:spcAft>
              <a:buClr>
                <a:srgbClr val="CC0000"/>
              </a:buClr>
              <a:buSzPct val="80000"/>
              <a:buFont typeface="Wingdings" panose="05000000000000000000" pitchFamily="2" charset="2"/>
              <a:buChar char="l"/>
              <a:defRPr/>
            </a:pPr>
            <a:r>
              <a:rPr kumimoji="0" lang="zh-CN" altLang="zh-CN" sz="2000" b="1" i="0" u="none" strike="noStrike" kern="0" cap="none" spc="0" normalizeH="0" baseline="0" noProof="0" dirty="0">
                <a:ln>
                  <a:noFill/>
                </a:ln>
                <a:solidFill>
                  <a:srgbClr val="6600FF"/>
                </a:solidFill>
                <a:effectLst/>
                <a:uLnTx/>
                <a:uFillTx/>
                <a:latin typeface="+mn-lt"/>
                <a:ea typeface="+mn-ea"/>
              </a:rPr>
              <a:t>操作系统</a:t>
            </a:r>
            <a:r>
              <a:rPr kumimoji="0" lang="zh-CN" altLang="en-US" sz="2000" b="1" i="0" u="none" strike="noStrike" kern="0" cap="none" spc="0" normalizeH="0" baseline="0" noProof="0" dirty="0">
                <a:ln>
                  <a:noFill/>
                </a:ln>
                <a:solidFill>
                  <a:srgbClr val="6600FF"/>
                </a:solidFill>
                <a:effectLst/>
                <a:uLnTx/>
                <a:uFillTx/>
                <a:latin typeface="+mn-lt"/>
                <a:ea typeface="+mn-ea"/>
              </a:rPr>
              <a:t>结构</a:t>
            </a:r>
            <a:r>
              <a:rPr kumimoji="0" lang="zh-CN" altLang="zh-CN" sz="2000" b="1" i="0" u="none" strike="noStrike" kern="0" cap="none" spc="0" normalizeH="0" baseline="0" noProof="0" dirty="0">
                <a:ln>
                  <a:noFill/>
                </a:ln>
                <a:solidFill>
                  <a:srgbClr val="6600FF"/>
                </a:solidFill>
                <a:effectLst/>
                <a:uLnTx/>
                <a:uFillTx/>
                <a:latin typeface="+mn-lt"/>
                <a:ea typeface="+mn-ea"/>
              </a:rPr>
              <a:t>及其相互关系</a:t>
            </a:r>
            <a:br>
              <a:rPr kumimoji="0" lang="zh-CN" altLang="zh-CN" sz="2000" b="1" i="0" u="none" strike="noStrike" kern="0" cap="none" spc="0" normalizeH="0" baseline="0" noProof="0" dirty="0">
                <a:ln>
                  <a:noFill/>
                </a:ln>
                <a:solidFill>
                  <a:srgbClr val="6600FF"/>
                </a:solidFill>
                <a:effectLst/>
                <a:uLnTx/>
                <a:uFillTx/>
                <a:latin typeface="+mn-lt"/>
                <a:ea typeface="+mn-ea"/>
              </a:rPr>
            </a:br>
            <a:r>
              <a:rPr kumimoji="0" lang="zh-CN" altLang="zh-CN" sz="2000" b="1" i="0" u="none" strike="noStrike" kern="0" cap="none" spc="0" normalizeH="0" baseline="0" noProof="0" dirty="0">
                <a:ln>
                  <a:noFill/>
                </a:ln>
                <a:solidFill>
                  <a:srgbClr val="6600FF"/>
                </a:solidFill>
                <a:effectLst/>
                <a:uLnTx/>
                <a:uFillTx/>
                <a:latin typeface="+mn-lt"/>
                <a:ea typeface="+mn-ea"/>
              </a:rPr>
              <a:t> </a:t>
            </a:r>
            <a:r>
              <a:rPr kumimoji="0" lang="zh-CN" altLang="zh-CN" sz="2000" b="1" i="0" u="none" strike="noStrike" kern="0" cap="none" spc="0" normalizeH="0" baseline="0" noProof="0" dirty="0">
                <a:ln>
                  <a:noFill/>
                </a:ln>
                <a:solidFill>
                  <a:schemeClr val="tx1"/>
                </a:solidFill>
                <a:effectLst/>
                <a:uLnTx/>
                <a:uFillTx/>
                <a:latin typeface="+mn-lt"/>
                <a:ea typeface="+mn-ea"/>
              </a:rPr>
              <a:t>2.6 操作系统结构</a:t>
            </a:r>
            <a:endParaRPr kumimoji="0" lang="en-US" altLang="zh-CN" sz="2000" b="1" i="0" u="none" strike="noStrike" kern="0" cap="none" spc="0" normalizeH="0" baseline="0" noProof="0" dirty="0">
              <a:ln>
                <a:noFill/>
              </a:ln>
              <a:solidFill>
                <a:schemeClr val="tx1"/>
              </a:solidFill>
              <a:effectLst/>
              <a:uLnTx/>
              <a:uFillTx/>
              <a:latin typeface="+mn-lt"/>
              <a:ea typeface="+mn-ea"/>
            </a:endParaRPr>
          </a:p>
          <a:p>
            <a:pPr marL="457200" marR="0" lvl="1" indent="0" algn="l" defTabSz="914400" rtl="0" eaLnBrk="1" fontAlgn="base" latinLnBrk="0" hangingPunct="1">
              <a:lnSpc>
                <a:spcPct val="110000"/>
              </a:lnSpc>
              <a:spcBef>
                <a:spcPct val="20000"/>
              </a:spcBef>
              <a:spcAft>
                <a:spcPct val="0"/>
              </a:spcAft>
              <a:buClr>
                <a:srgbClr val="CC0000"/>
              </a:buClr>
              <a:buSzPct val="80000"/>
              <a:buFontTx/>
              <a:buNone/>
              <a:defRPr/>
            </a:pPr>
            <a:r>
              <a:rPr kumimoji="0" lang="en-US" altLang="zh-CN" sz="2000" b="1" i="0" u="none" strike="noStrike" kern="0" cap="none" spc="0" normalizeH="0" baseline="0" noProof="0" dirty="0">
                <a:ln>
                  <a:noFill/>
                </a:ln>
                <a:solidFill>
                  <a:schemeClr val="tx1"/>
                </a:solidFill>
                <a:effectLst/>
                <a:uLnTx/>
                <a:uFillTx/>
                <a:latin typeface="+mn-lt"/>
                <a:ea typeface="+mn-ea"/>
              </a:rPr>
              <a:t>     2.7</a:t>
            </a:r>
            <a:r>
              <a:rPr kumimoji="0" lang="zh-CN" altLang="en-US" sz="2000" b="1" i="0" u="none" strike="noStrike" kern="0" cap="none" spc="0" normalizeH="0" baseline="0" noProof="0" dirty="0">
                <a:ln>
                  <a:noFill/>
                </a:ln>
                <a:solidFill>
                  <a:schemeClr val="tx1"/>
                </a:solidFill>
                <a:effectLst/>
                <a:uLnTx/>
                <a:uFillTx/>
                <a:latin typeface="+mn-lt"/>
                <a:ea typeface="+mn-ea"/>
              </a:rPr>
              <a:t>虚拟化技术</a:t>
            </a:r>
            <a:br>
              <a:rPr kumimoji="0" lang="zh-CN" altLang="zh-CN" sz="2000" b="1" i="0" u="none" strike="noStrike" kern="0" cap="none" spc="0" normalizeH="0" baseline="0" noProof="0" dirty="0">
                <a:ln>
                  <a:noFill/>
                </a:ln>
                <a:solidFill>
                  <a:schemeClr val="tx1"/>
                </a:solidFill>
                <a:effectLst/>
                <a:uLnTx/>
                <a:uFillTx/>
                <a:latin typeface="+mn-lt"/>
                <a:ea typeface="+mn-ea"/>
              </a:rPr>
            </a:br>
            <a:r>
              <a:rPr kumimoji="0" lang="zh-CN" altLang="zh-CN" sz="2000" b="1" i="0" u="none" strike="noStrike" kern="0" cap="none" spc="0" normalizeH="0" baseline="0" noProof="0" dirty="0">
                <a:ln>
                  <a:noFill/>
                </a:ln>
                <a:solidFill>
                  <a:schemeClr val="tx1"/>
                </a:solidFill>
                <a:effectLst/>
                <a:uLnTx/>
                <a:uFillTx/>
                <a:latin typeface="+mn-lt"/>
                <a:ea typeface="+mn-ea"/>
              </a:rPr>
              <a:t> </a:t>
            </a:r>
            <a:r>
              <a:rPr kumimoji="0" lang="en-US" altLang="zh-CN" sz="2000" b="1" i="0" u="none" strike="noStrike" kern="0" cap="none" spc="0" normalizeH="0" baseline="0" noProof="0" dirty="0">
                <a:ln>
                  <a:noFill/>
                </a:ln>
                <a:solidFill>
                  <a:schemeClr val="tx1"/>
                </a:solidFill>
                <a:effectLst/>
                <a:uLnTx/>
                <a:uFillTx/>
                <a:latin typeface="+mn-lt"/>
                <a:ea typeface="+mn-ea"/>
              </a:rPr>
              <a:t>    </a:t>
            </a:r>
            <a:r>
              <a:rPr kumimoji="0" lang="zh-CN" altLang="zh-CN" sz="2000" b="1" i="0" u="none" strike="noStrike" kern="0" cap="none" spc="0" normalizeH="0" baseline="0" noProof="0" dirty="0">
                <a:ln>
                  <a:noFill/>
                </a:ln>
                <a:solidFill>
                  <a:schemeClr val="tx1"/>
                </a:solidFill>
                <a:effectLst/>
                <a:uLnTx/>
                <a:uFillTx/>
                <a:latin typeface="+mn-lt"/>
                <a:ea typeface="+mn-ea"/>
              </a:rPr>
              <a:t>2.</a:t>
            </a:r>
            <a:r>
              <a:rPr kumimoji="0" lang="en-US" altLang="zh-CN" sz="2000" b="1" i="0" u="none" strike="noStrike" kern="0" cap="none" spc="0" normalizeH="0" baseline="0" noProof="0" dirty="0">
                <a:ln>
                  <a:noFill/>
                </a:ln>
                <a:solidFill>
                  <a:schemeClr val="tx1"/>
                </a:solidFill>
                <a:effectLst/>
                <a:uLnTx/>
                <a:uFillTx/>
                <a:latin typeface="+mn-lt"/>
                <a:ea typeface="+mn-ea"/>
              </a:rPr>
              <a:t>8</a:t>
            </a:r>
            <a:r>
              <a:rPr kumimoji="0" lang="zh-CN" altLang="zh-CN" sz="2000" b="1" i="0" u="none" strike="noStrike" kern="0" cap="none" spc="0" normalizeH="0" baseline="0" noProof="0" dirty="0">
                <a:ln>
                  <a:noFill/>
                </a:ln>
                <a:solidFill>
                  <a:schemeClr val="tx1"/>
                </a:solidFill>
                <a:effectLst/>
                <a:uLnTx/>
                <a:uFillTx/>
                <a:latin typeface="+mn-lt"/>
                <a:ea typeface="+mn-ea"/>
              </a:rPr>
              <a:t> 虚拟机</a:t>
            </a:r>
            <a:r>
              <a:rPr kumimoji="0" lang="zh-CN" altLang="en-US" sz="2000" b="1" i="0" u="none" strike="noStrike" kern="0" cap="none" spc="0" normalizeH="0" baseline="0" noProof="0" dirty="0">
                <a:ln>
                  <a:noFill/>
                </a:ln>
                <a:solidFill>
                  <a:schemeClr val="tx1"/>
                </a:solidFill>
                <a:effectLst/>
                <a:uLnTx/>
                <a:uFillTx/>
                <a:latin typeface="+mn-lt"/>
                <a:ea typeface="+mn-ea"/>
              </a:rPr>
              <a:t>与分区操作系统</a:t>
            </a:r>
            <a:endParaRPr kumimoji="0" lang="en-US" altLang="zh-CN" sz="2000" b="1" i="0" u="none" strike="noStrike" kern="0" cap="none" spc="0" normalizeH="0" baseline="0" noProof="0" dirty="0">
              <a:ln>
                <a:noFill/>
              </a:ln>
              <a:solidFill>
                <a:schemeClr val="tx1"/>
              </a:solidFill>
              <a:effectLst/>
              <a:uLnTx/>
              <a:uFillTx/>
              <a:latin typeface="+mn-lt"/>
              <a:ea typeface="+mn-ea"/>
            </a:endParaRPr>
          </a:p>
          <a:p>
            <a:pPr marL="457200" marR="0" lvl="1" indent="0" algn="l" defTabSz="914400" rtl="0" eaLnBrk="1" fontAlgn="base" latinLnBrk="0" hangingPunct="1">
              <a:lnSpc>
                <a:spcPct val="110000"/>
              </a:lnSpc>
              <a:spcBef>
                <a:spcPct val="20000"/>
              </a:spcBef>
              <a:spcAft>
                <a:spcPct val="0"/>
              </a:spcAft>
              <a:buClr>
                <a:srgbClr val="CC0000"/>
              </a:buClr>
              <a:buSzPct val="80000"/>
              <a:buFontTx/>
              <a:buNone/>
              <a:defRPr/>
            </a:pPr>
            <a:r>
              <a:rPr kumimoji="0" lang="en-US" altLang="zh-CN" sz="2000" b="1" i="0" u="none" strike="noStrike" kern="0" cap="none" spc="0" normalizeH="0" baseline="0" noProof="0" dirty="0">
                <a:ln>
                  <a:noFill/>
                </a:ln>
                <a:solidFill>
                  <a:schemeClr val="tx1"/>
                </a:solidFill>
                <a:effectLst/>
                <a:uLnTx/>
                <a:uFillTx/>
                <a:latin typeface="+mn-lt"/>
                <a:ea typeface="+mn-ea"/>
              </a:rPr>
              <a:t> </a:t>
            </a:r>
            <a:r>
              <a:rPr kumimoji="0" lang="zh-CN" altLang="en-US" sz="2000" b="1" i="0" u="none" strike="noStrike" kern="0" cap="none" spc="0" normalizeH="0" baseline="0" noProof="0" dirty="0">
                <a:ln>
                  <a:noFill/>
                </a:ln>
                <a:solidFill>
                  <a:schemeClr val="tx1"/>
                </a:solidFill>
                <a:effectLst/>
                <a:uLnTx/>
                <a:uFillTx/>
                <a:latin typeface="+mn-lt"/>
                <a:ea typeface="+mn-ea"/>
              </a:rPr>
              <a:t>    </a:t>
            </a:r>
            <a:r>
              <a:rPr kumimoji="0" lang="en-US" altLang="zh-CN" sz="2000" b="1" i="0" u="none" strike="noStrike" kern="0" cap="none" spc="0" normalizeH="0" baseline="0" noProof="0" dirty="0">
                <a:ln>
                  <a:noFill/>
                </a:ln>
                <a:solidFill>
                  <a:schemeClr val="tx1"/>
                </a:solidFill>
                <a:effectLst/>
                <a:uLnTx/>
                <a:uFillTx/>
                <a:latin typeface="+mn-lt"/>
                <a:ea typeface="+mn-ea"/>
              </a:rPr>
              <a:t>2.9 Docker</a:t>
            </a:r>
            <a:r>
              <a:rPr kumimoji="0" lang="zh-CN" altLang="en-US" sz="2000" b="1" i="0" u="none" strike="noStrike" kern="0" cap="none" spc="0" normalizeH="0" baseline="0" noProof="0" dirty="0">
                <a:ln>
                  <a:noFill/>
                </a:ln>
                <a:solidFill>
                  <a:schemeClr val="tx1"/>
                </a:solidFill>
                <a:effectLst/>
                <a:uLnTx/>
                <a:uFillTx/>
                <a:latin typeface="+mn-lt"/>
                <a:ea typeface="+mn-ea"/>
              </a:rPr>
              <a:t>容器</a:t>
            </a:r>
            <a:endParaRPr kumimoji="0" lang="zh-CN" altLang="zh-CN" sz="2000" b="1" i="0" u="none" strike="noStrike" kern="0" cap="none" spc="0" normalizeH="0" baseline="0" noProof="0" dirty="0">
              <a:ln>
                <a:noFill/>
              </a:ln>
              <a:solidFill>
                <a:schemeClr val="tx1"/>
              </a:solidFill>
              <a:effectLst/>
              <a:uLnTx/>
              <a:uFillTx/>
              <a:latin typeface="+mn-lt"/>
              <a:ea typeface="+mn-ea"/>
            </a:endParaRPr>
          </a:p>
        </p:txBody>
      </p:sp>
      <p:sp>
        <p:nvSpPr>
          <p:cNvPr id="123909" name="Rectangle 3"/>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基本内容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1267" name="页脚占位符 4"/>
          <p:cNvSpPr txBox="1">
            <a:spLocks noGrp="1"/>
          </p:cNvSpPr>
          <p:nvPr>
            <p:ph type="ftr" sz="quarter" idx="11"/>
          </p:nvPr>
        </p:nvSpPr>
        <p:spPr/>
        <p:txBody>
          <a:bodyPr/>
          <a:lstStyle/>
          <a:p>
            <a:pPr marL="0" indent="0" algn="ctr" eaLnBrk="1" hangingPunct="1">
              <a:spcBef>
                <a:spcPct val="0"/>
              </a:spcBef>
              <a:buNone/>
            </a:pPr>
            <a:r>
              <a:rPr lang="zh-CN" altLang="zh-CN" sz="1400" dirty="0"/>
              <a:t>哈工大</a:t>
            </a:r>
            <a:r>
              <a:rPr lang="zh-CN" altLang="en-US" sz="1400" dirty="0"/>
              <a:t>计算机学院</a:t>
            </a:r>
            <a:endParaRPr lang="zh-CN" altLang="zh-CN" sz="1400" dirty="0"/>
          </a:p>
        </p:txBody>
      </p:sp>
      <p:sp>
        <p:nvSpPr>
          <p:cNvPr id="11268"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7</a:t>
            </a:fld>
            <a:endParaRPr lang="zh-CN" altLang="zh-CN" sz="1400" dirty="0"/>
          </a:p>
        </p:txBody>
      </p:sp>
      <p:pic>
        <p:nvPicPr>
          <p:cNvPr id="9218" name="Picture 2"/>
          <p:cNvPicPr>
            <a:picLocks noChangeAspect="1"/>
          </p:cNvPicPr>
          <p:nvPr/>
        </p:nvPicPr>
        <p:blipFill>
          <a:blip r:embed="rId3"/>
          <a:srcRect l="-2484" t="2" b="-6276"/>
          <a:stretch>
            <a:fillRect/>
          </a:stretch>
        </p:blipFill>
        <p:spPr>
          <a:xfrm>
            <a:off x="4572000" y="304800"/>
            <a:ext cx="4059238" cy="820738"/>
          </a:xfrm>
          <a:prstGeom prst="rect">
            <a:avLst/>
          </a:prstGeom>
          <a:noFill/>
          <a:ln w="9525">
            <a:noFill/>
          </a:ln>
        </p:spPr>
      </p:pic>
      <p:sp>
        <p:nvSpPr>
          <p:cNvPr id="9219" name="Rectangle 3"/>
          <p:cNvSpPr/>
          <p:nvPr/>
        </p:nvSpPr>
        <p:spPr>
          <a:xfrm>
            <a:off x="765175" y="1341438"/>
            <a:ext cx="8074025" cy="503237"/>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lnSpc>
                <a:spcPct val="110000"/>
              </a:lnSpc>
              <a:buNone/>
            </a:pPr>
            <a:r>
              <a:rPr lang="zh-CN" altLang="zh-CN" sz="2400" b="1" dirty="0">
                <a:solidFill>
                  <a:srgbClr val="CC0000"/>
                </a:solidFill>
              </a:rPr>
              <a:t>命令行是怎么回事?命令是什么? 命令输入后发生了什么?</a:t>
            </a:r>
          </a:p>
        </p:txBody>
      </p:sp>
      <p:sp>
        <p:nvSpPr>
          <p:cNvPr id="9220" name="Rectangle 4"/>
          <p:cNvSpPr/>
          <p:nvPr/>
        </p:nvSpPr>
        <p:spPr>
          <a:xfrm>
            <a:off x="914400" y="1828800"/>
            <a:ext cx="4449763" cy="12573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Aft>
                <a:spcPct val="20000"/>
              </a:spcAft>
              <a:buNone/>
            </a:pPr>
            <a:r>
              <a:rPr lang="zh-CN" altLang="zh-CN" sz="2000" b="1" dirty="0">
                <a:latin typeface="Arial" panose="020B0604020202020204" pitchFamily="34" charset="0"/>
              </a:rPr>
              <a:t>#include &lt;stdio.h&gt;</a:t>
            </a:r>
          </a:p>
          <a:p>
            <a:pPr marL="0" lvl="0" indent="0" eaLnBrk="1" hangingPunct="1">
              <a:spcAft>
                <a:spcPct val="20000"/>
              </a:spcAft>
              <a:buNone/>
            </a:pPr>
            <a:r>
              <a:rPr lang="zh-CN" altLang="zh-CN" sz="2000" b="1" dirty="0">
                <a:latin typeface="Arial" panose="020B0604020202020204" pitchFamily="34" charset="0"/>
              </a:rPr>
              <a:t>int main(int argc, char * argv[ ])</a:t>
            </a:r>
          </a:p>
          <a:p>
            <a:pPr marL="0" lvl="0" indent="0" eaLnBrk="1" hangingPunct="1">
              <a:spcAft>
                <a:spcPct val="20000"/>
              </a:spcAft>
              <a:buNone/>
            </a:pPr>
            <a:r>
              <a:rPr lang="zh-CN" altLang="zh-CN" sz="2000" b="1" dirty="0">
                <a:latin typeface="Arial" panose="020B0604020202020204" pitchFamily="34" charset="0"/>
              </a:rPr>
              <a:t>{  </a:t>
            </a:r>
            <a:r>
              <a:rPr lang="zh-CN" altLang="zh-CN" sz="2000" b="1" dirty="0">
                <a:solidFill>
                  <a:srgbClr val="FF3300"/>
                </a:solidFill>
                <a:latin typeface="Arial" panose="020B0604020202020204" pitchFamily="34" charset="0"/>
              </a:rPr>
              <a:t>printf</a:t>
            </a:r>
            <a:r>
              <a:rPr lang="zh-CN" altLang="zh-CN" sz="2000" b="1" dirty="0">
                <a:latin typeface="Arial" panose="020B0604020202020204" pitchFamily="34" charset="0"/>
              </a:rPr>
              <a:t>(“ECHO:%s\n”, argv[1]); }  </a:t>
            </a:r>
          </a:p>
        </p:txBody>
      </p:sp>
      <p:sp>
        <p:nvSpPr>
          <p:cNvPr id="9221" name="AutoShape 5"/>
          <p:cNvSpPr/>
          <p:nvPr/>
        </p:nvSpPr>
        <p:spPr>
          <a:xfrm>
            <a:off x="2819400" y="3124200"/>
            <a:ext cx="152400" cy="304800"/>
          </a:xfrm>
          <a:prstGeom prst="downArrow">
            <a:avLst>
              <a:gd name="adj1" fmla="val 50000"/>
              <a:gd name="adj2"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9222" name="Rectangle 6"/>
          <p:cNvSpPr/>
          <p:nvPr/>
        </p:nvSpPr>
        <p:spPr>
          <a:xfrm>
            <a:off x="914400" y="3505200"/>
            <a:ext cx="4191000" cy="406400"/>
          </a:xfrm>
          <a:prstGeom prst="rect">
            <a:avLst/>
          </a:prstGeom>
          <a:solidFill>
            <a:srgbClr val="FFCC66"/>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Aft>
                <a:spcPct val="20000"/>
              </a:spcAft>
              <a:buNone/>
            </a:pPr>
            <a:r>
              <a:rPr lang="zh-CN" altLang="zh-CN" sz="2000" b="1" dirty="0">
                <a:latin typeface="Arial" panose="020B0604020202020204" pitchFamily="34" charset="0"/>
              </a:rPr>
              <a:t>gcc –o output output.c  </a:t>
            </a:r>
          </a:p>
        </p:txBody>
      </p:sp>
      <p:sp>
        <p:nvSpPr>
          <p:cNvPr id="9223" name="AutoShape 7"/>
          <p:cNvSpPr/>
          <p:nvPr/>
        </p:nvSpPr>
        <p:spPr>
          <a:xfrm>
            <a:off x="2819400" y="3962400"/>
            <a:ext cx="152400" cy="304800"/>
          </a:xfrm>
          <a:prstGeom prst="downArrow">
            <a:avLst>
              <a:gd name="adj1" fmla="val 50000"/>
              <a:gd name="adj2"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9224" name="Rectangle 8"/>
          <p:cNvSpPr/>
          <p:nvPr/>
        </p:nvSpPr>
        <p:spPr>
          <a:xfrm>
            <a:off x="914400" y="4318000"/>
            <a:ext cx="2286000" cy="406400"/>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Aft>
                <a:spcPct val="20000"/>
              </a:spcAft>
              <a:buNone/>
            </a:pPr>
            <a:r>
              <a:rPr lang="zh-CN" altLang="zh-CN" sz="2000" b="1" dirty="0">
                <a:latin typeface="Arial" panose="020B0604020202020204" pitchFamily="34" charset="0"/>
              </a:rPr>
              <a:t>./output “hello”  </a:t>
            </a:r>
          </a:p>
        </p:txBody>
      </p:sp>
      <p:sp>
        <p:nvSpPr>
          <p:cNvPr id="11276" name="AutoShape 9"/>
          <p:cNvSpPr/>
          <p:nvPr/>
        </p:nvSpPr>
        <p:spPr>
          <a:xfrm rot="10800000">
            <a:off x="5257800" y="1905000"/>
            <a:ext cx="3276600" cy="533400"/>
          </a:xfrm>
          <a:prstGeom prst="wedgeRoundRectCallout">
            <a:avLst>
              <a:gd name="adj1" fmla="val 57894"/>
              <a:gd name="adj2" fmla="val -115477"/>
              <a:gd name="adj3" fmla="val 16667"/>
            </a:avLst>
          </a:prstGeom>
          <a:solidFill>
            <a:schemeClr val="bg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400" b="1" dirty="0">
                <a:latin typeface="Arial" panose="020B0604020202020204" pitchFamily="34" charset="0"/>
              </a:rPr>
              <a:t>一段程序而已</a:t>
            </a:r>
          </a:p>
        </p:txBody>
      </p:sp>
      <p:sp>
        <p:nvSpPr>
          <p:cNvPr id="9226" name="Rectangle 10"/>
          <p:cNvSpPr/>
          <p:nvPr/>
        </p:nvSpPr>
        <p:spPr>
          <a:xfrm>
            <a:off x="3505200" y="4038600"/>
            <a:ext cx="5105400" cy="2416175"/>
          </a:xfrm>
          <a:prstGeom prst="rect">
            <a:avLst/>
          </a:prstGeom>
          <a:solidFill>
            <a:srgbClr val="FFFFFF"/>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70000"/>
              </a:lnSpc>
              <a:spcAft>
                <a:spcPct val="20000"/>
              </a:spcAft>
              <a:buNone/>
            </a:pPr>
            <a:r>
              <a:rPr lang="zh-CN" altLang="zh-CN" sz="1800" b="1" dirty="0">
                <a:latin typeface="Arial" panose="020B0604020202020204" pitchFamily="34" charset="0"/>
              </a:rPr>
              <a:t>int main(int argc, char * argv[])</a:t>
            </a:r>
          </a:p>
          <a:p>
            <a:pPr marL="0" lvl="0" indent="0" eaLnBrk="1" hangingPunct="1">
              <a:lnSpc>
                <a:spcPct val="70000"/>
              </a:lnSpc>
              <a:spcAft>
                <a:spcPct val="20000"/>
              </a:spcAft>
              <a:buNone/>
            </a:pPr>
            <a:r>
              <a:rPr lang="zh-CN" altLang="zh-CN" sz="1800" b="1" dirty="0">
                <a:latin typeface="Arial" panose="020B0604020202020204" pitchFamily="34" charset="0"/>
              </a:rPr>
              <a:t>  {  char cmd[20];</a:t>
            </a:r>
          </a:p>
          <a:p>
            <a:pPr marL="0" lvl="0" indent="0" eaLnBrk="1" hangingPunct="1">
              <a:lnSpc>
                <a:spcPct val="70000"/>
              </a:lnSpc>
              <a:spcAft>
                <a:spcPct val="20000"/>
              </a:spcAft>
              <a:buNone/>
            </a:pPr>
            <a:r>
              <a:rPr lang="zh-CN" altLang="zh-CN" sz="1800" b="1" dirty="0">
                <a:solidFill>
                  <a:schemeClr val="accent2"/>
                </a:solidFill>
                <a:latin typeface="Arial" panose="020B0604020202020204" pitchFamily="34" charset="0"/>
              </a:rPr>
              <a:t>      while(1) </a:t>
            </a:r>
          </a:p>
          <a:p>
            <a:pPr marL="0" lvl="0" indent="0" eaLnBrk="1" hangingPunct="1">
              <a:lnSpc>
                <a:spcPct val="70000"/>
              </a:lnSpc>
              <a:spcAft>
                <a:spcPct val="20000"/>
              </a:spcAft>
              <a:buNone/>
            </a:pPr>
            <a:r>
              <a:rPr lang="zh-CN" altLang="zh-CN" sz="1800" b="1" dirty="0">
                <a:solidFill>
                  <a:schemeClr val="accent2"/>
                </a:solidFill>
                <a:latin typeface="Arial" panose="020B0604020202020204" pitchFamily="34" charset="0"/>
              </a:rPr>
              <a:t>          {     scanf(“%s”, cmd);</a:t>
            </a:r>
          </a:p>
          <a:p>
            <a:pPr marL="0" lvl="0" indent="0" eaLnBrk="1" hangingPunct="1">
              <a:lnSpc>
                <a:spcPct val="70000"/>
              </a:lnSpc>
              <a:spcAft>
                <a:spcPct val="20000"/>
              </a:spcAft>
              <a:buNone/>
            </a:pPr>
            <a:r>
              <a:rPr lang="zh-CN" altLang="zh-CN" sz="1800" b="1" dirty="0">
                <a:solidFill>
                  <a:srgbClr val="FF3300"/>
                </a:solidFill>
                <a:latin typeface="Arial" panose="020B0604020202020204" pitchFamily="34" charset="0"/>
              </a:rPr>
              <a:t>                 </a:t>
            </a:r>
            <a:r>
              <a:rPr lang="zh-CN" altLang="zh-CN" sz="1800" b="1" dirty="0">
                <a:solidFill>
                  <a:srgbClr val="FF0000"/>
                </a:solidFill>
                <a:latin typeface="Arial" panose="020B0604020202020204" pitchFamily="34" charset="0"/>
              </a:rPr>
              <a:t>if(!fork()) {exec(cmd);}</a:t>
            </a:r>
          </a:p>
          <a:p>
            <a:pPr marL="0" lvl="0" indent="0" eaLnBrk="1" hangingPunct="1">
              <a:lnSpc>
                <a:spcPct val="70000"/>
              </a:lnSpc>
              <a:spcAft>
                <a:spcPct val="20000"/>
              </a:spcAft>
              <a:buNone/>
            </a:pPr>
            <a:r>
              <a:rPr lang="zh-CN" altLang="zh-CN" sz="1800" b="1" dirty="0">
                <a:latin typeface="Arial" panose="020B0604020202020204" pitchFamily="34" charset="0"/>
              </a:rPr>
              <a:t>                 else {wait();}</a:t>
            </a:r>
          </a:p>
          <a:p>
            <a:pPr marL="0" lvl="0" indent="0" eaLnBrk="1" hangingPunct="1">
              <a:lnSpc>
                <a:spcPct val="70000"/>
              </a:lnSpc>
              <a:spcAft>
                <a:spcPct val="20000"/>
              </a:spcAft>
              <a:buNone/>
            </a:pPr>
            <a:r>
              <a:rPr lang="zh-CN" altLang="zh-CN" sz="1800" b="1" dirty="0">
                <a:latin typeface="Arial" panose="020B0604020202020204" pitchFamily="34" charset="0"/>
              </a:rPr>
              <a:t>          }  //while(1)</a:t>
            </a:r>
          </a:p>
          <a:p>
            <a:pPr marL="0" lvl="0" indent="0" eaLnBrk="1" hangingPunct="1">
              <a:lnSpc>
                <a:spcPct val="70000"/>
              </a:lnSpc>
              <a:spcAft>
                <a:spcPct val="20000"/>
              </a:spcAft>
              <a:buNone/>
            </a:pPr>
            <a:r>
              <a:rPr lang="zh-CN" altLang="zh-CN" sz="1800" b="1" dirty="0">
                <a:latin typeface="Arial" panose="020B0604020202020204" pitchFamily="34" charset="0"/>
              </a:rPr>
              <a:t>  }</a:t>
            </a:r>
          </a:p>
        </p:txBody>
      </p:sp>
      <p:sp>
        <p:nvSpPr>
          <p:cNvPr id="11278" name="AutoShape 11"/>
          <p:cNvSpPr/>
          <p:nvPr/>
        </p:nvSpPr>
        <p:spPr>
          <a:xfrm rot="10800000">
            <a:off x="5410200" y="2971800"/>
            <a:ext cx="3276600" cy="914400"/>
          </a:xfrm>
          <a:prstGeom prst="wedgeRoundRectCallout">
            <a:avLst>
              <a:gd name="adj1" fmla="val 41472"/>
              <a:gd name="adj2" fmla="val -77782"/>
              <a:gd name="adj3" fmla="val 16667"/>
            </a:avLst>
          </a:prstGeom>
          <a:solidFill>
            <a:schemeClr val="bg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400" b="1" dirty="0">
                <a:latin typeface="Arial" panose="020B0604020202020204" pitchFamily="34" charset="0"/>
              </a:rPr>
              <a:t>也是一段程序: shell，即/bin/sh</a:t>
            </a:r>
          </a:p>
        </p:txBody>
      </p:sp>
      <p:sp>
        <p:nvSpPr>
          <p:cNvPr id="9228" name="AutoShape 12"/>
          <p:cNvSpPr/>
          <p:nvPr/>
        </p:nvSpPr>
        <p:spPr>
          <a:xfrm rot="-5400000">
            <a:off x="3200400" y="4343400"/>
            <a:ext cx="228600" cy="381000"/>
          </a:xfrm>
          <a:prstGeom prst="downArrow">
            <a:avLst>
              <a:gd name="adj1" fmla="val 50000"/>
              <a:gd name="adj2" fmla="val 41666"/>
            </a:avLst>
          </a:prstGeom>
          <a:solidFill>
            <a:schemeClr val="tx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grpSp>
        <p:nvGrpSpPr>
          <p:cNvPr id="9229" name="Group 13"/>
          <p:cNvGrpSpPr/>
          <p:nvPr/>
        </p:nvGrpSpPr>
        <p:grpSpPr>
          <a:xfrm>
            <a:off x="1676400" y="1066800"/>
            <a:ext cx="5181600" cy="4343400"/>
            <a:chOff x="0" y="0"/>
            <a:chExt cx="3264" cy="2736"/>
          </a:xfrm>
        </p:grpSpPr>
        <p:grpSp>
          <p:nvGrpSpPr>
            <p:cNvPr id="11286" name="Group 14"/>
            <p:cNvGrpSpPr/>
            <p:nvPr/>
          </p:nvGrpSpPr>
          <p:grpSpPr>
            <a:xfrm>
              <a:off x="2496" y="0"/>
              <a:ext cx="768" cy="2736"/>
              <a:chOff x="0" y="0"/>
              <a:chExt cx="768" cy="2736"/>
            </a:xfrm>
          </p:grpSpPr>
          <p:sp>
            <p:nvSpPr>
              <p:cNvPr id="11288" name="Freeform 15"/>
              <p:cNvSpPr/>
              <p:nvPr/>
            </p:nvSpPr>
            <p:spPr>
              <a:xfrm>
                <a:off x="0" y="1104"/>
                <a:ext cx="768" cy="1632"/>
              </a:xfrm>
              <a:custGeom>
                <a:avLst/>
                <a:gdLst/>
                <a:ahLst/>
                <a:cxnLst>
                  <a:cxn ang="0">
                    <a:pos x="5" y="280"/>
                  </a:cxn>
                  <a:cxn ang="0">
                    <a:pos x="3" y="61"/>
                  </a:cxn>
                  <a:cxn ang="0">
                    <a:pos x="3" y="0"/>
                  </a:cxn>
                </a:cxnLst>
                <a:rect l="0" t="0" r="0" b="0"/>
                <a:pathLst>
                  <a:path w="904" h="1728">
                    <a:moveTo>
                      <a:pt x="904" y="1728"/>
                    </a:moveTo>
                    <a:cubicBezTo>
                      <a:pt x="540" y="1200"/>
                      <a:pt x="176" y="672"/>
                      <a:pt x="88" y="384"/>
                    </a:cubicBezTo>
                    <a:cubicBezTo>
                      <a:pt x="0" y="96"/>
                      <a:pt x="188" y="48"/>
                      <a:pt x="376" y="0"/>
                    </a:cubicBezTo>
                  </a:path>
                </a:pathLst>
              </a:custGeom>
              <a:noFill/>
              <a:ln w="28575" cap="flat" cmpd="sng">
                <a:solidFill>
                  <a:schemeClr val="tx1">
                    <a:alpha val="100000"/>
                  </a:schemeClr>
                </a:solidFill>
                <a:prstDash val="solid"/>
                <a:round/>
                <a:headEnd type="oval" w="med" len="med"/>
                <a:tailEnd type="triangle" w="med" len="med"/>
              </a:ln>
            </p:spPr>
            <p:txBody>
              <a:bodyPr/>
              <a:lstStyle/>
              <a:p>
                <a:endParaRPr lang="zh-CN" altLang="en-US"/>
              </a:p>
            </p:txBody>
          </p:sp>
          <p:sp>
            <p:nvSpPr>
              <p:cNvPr id="11289" name="Freeform 16"/>
              <p:cNvSpPr/>
              <p:nvPr/>
            </p:nvSpPr>
            <p:spPr>
              <a:xfrm>
                <a:off x="384" y="0"/>
                <a:ext cx="320" cy="1008"/>
              </a:xfrm>
              <a:custGeom>
                <a:avLst/>
                <a:gdLst/>
                <a:ahLst/>
                <a:cxnLst>
                  <a:cxn ang="0">
                    <a:pos x="0" y="1008"/>
                  </a:cxn>
                  <a:cxn ang="0">
                    <a:pos x="288" y="480"/>
                  </a:cxn>
                  <a:cxn ang="0">
                    <a:pos x="192" y="0"/>
                  </a:cxn>
                </a:cxnLst>
                <a:rect l="0" t="0" r="0" b="0"/>
                <a:pathLst>
                  <a:path w="320" h="1008">
                    <a:moveTo>
                      <a:pt x="0" y="1008"/>
                    </a:moveTo>
                    <a:cubicBezTo>
                      <a:pt x="128" y="828"/>
                      <a:pt x="256" y="648"/>
                      <a:pt x="288" y="480"/>
                    </a:cubicBezTo>
                    <a:cubicBezTo>
                      <a:pt x="320" y="312"/>
                      <a:pt x="256" y="156"/>
                      <a:pt x="192" y="0"/>
                    </a:cubicBezTo>
                  </a:path>
                </a:pathLst>
              </a:custGeom>
              <a:noFill/>
              <a:ln w="28575" cap="flat" cmpd="sng">
                <a:solidFill>
                  <a:schemeClr val="tx1">
                    <a:alpha val="100000"/>
                  </a:schemeClr>
                </a:solidFill>
                <a:prstDash val="solid"/>
                <a:round/>
                <a:headEnd type="oval" w="med" len="med"/>
                <a:tailEnd type="triangle" w="med" len="med"/>
              </a:ln>
            </p:spPr>
            <p:txBody>
              <a:bodyPr/>
              <a:lstStyle/>
              <a:p>
                <a:endParaRPr lang="zh-CN" altLang="en-US"/>
              </a:p>
            </p:txBody>
          </p:sp>
          <p:sp>
            <p:nvSpPr>
              <p:cNvPr id="11290" name="Oval 17"/>
              <p:cNvSpPr/>
              <p:nvPr/>
            </p:nvSpPr>
            <p:spPr>
              <a:xfrm>
                <a:off x="288" y="1008"/>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grpSp>
        <p:sp>
          <p:nvSpPr>
            <p:cNvPr id="11287" name="Freeform 18"/>
            <p:cNvSpPr/>
            <p:nvPr/>
          </p:nvSpPr>
          <p:spPr>
            <a:xfrm>
              <a:off x="0" y="1056"/>
              <a:ext cx="2784" cy="392"/>
            </a:xfrm>
            <a:custGeom>
              <a:avLst/>
              <a:gdLst/>
              <a:ahLst/>
              <a:cxnLst>
                <a:cxn ang="0">
                  <a:pos x="0" y="192"/>
                </a:cxn>
                <a:cxn ang="0">
                  <a:pos x="864" y="336"/>
                </a:cxn>
                <a:cxn ang="0">
                  <a:pos x="1872" y="336"/>
                </a:cxn>
                <a:cxn ang="0">
                  <a:pos x="2784" y="0"/>
                </a:cxn>
              </a:cxnLst>
              <a:rect l="0" t="0" r="0" b="0"/>
              <a:pathLst>
                <a:path w="2784" h="392">
                  <a:moveTo>
                    <a:pt x="0" y="192"/>
                  </a:moveTo>
                  <a:cubicBezTo>
                    <a:pt x="276" y="252"/>
                    <a:pt x="552" y="312"/>
                    <a:pt x="864" y="336"/>
                  </a:cubicBezTo>
                  <a:cubicBezTo>
                    <a:pt x="1176" y="360"/>
                    <a:pt x="1552" y="392"/>
                    <a:pt x="1872" y="336"/>
                  </a:cubicBezTo>
                  <a:cubicBezTo>
                    <a:pt x="2192" y="280"/>
                    <a:pt x="2488" y="140"/>
                    <a:pt x="2784" y="0"/>
                  </a:cubicBezTo>
                </a:path>
              </a:pathLst>
            </a:custGeom>
            <a:noFill/>
            <a:ln w="28575" cap="flat" cmpd="sng">
              <a:solidFill>
                <a:schemeClr val="tx1">
                  <a:alpha val="100000"/>
                </a:schemeClr>
              </a:solidFill>
              <a:prstDash val="solid"/>
              <a:round/>
              <a:headEnd type="oval" w="med" len="med"/>
              <a:tailEnd type="triangle" w="med" len="med"/>
            </a:ln>
          </p:spPr>
          <p:txBody>
            <a:bodyPr/>
            <a:lstStyle/>
            <a:p>
              <a:endParaRPr lang="zh-CN" altLang="en-US"/>
            </a:p>
          </p:txBody>
        </p:sp>
      </p:grpSp>
      <p:grpSp>
        <p:nvGrpSpPr>
          <p:cNvPr id="9235" name="Group 19"/>
          <p:cNvGrpSpPr/>
          <p:nvPr/>
        </p:nvGrpSpPr>
        <p:grpSpPr>
          <a:xfrm>
            <a:off x="0" y="4800600"/>
            <a:ext cx="7620000" cy="1625600"/>
            <a:chOff x="0" y="0"/>
            <a:chExt cx="4800" cy="1024"/>
          </a:xfrm>
        </p:grpSpPr>
        <p:sp>
          <p:nvSpPr>
            <p:cNvPr id="11284" name="Rectangle 20"/>
            <p:cNvSpPr/>
            <p:nvPr/>
          </p:nvSpPr>
          <p:spPr>
            <a:xfrm>
              <a:off x="0" y="0"/>
              <a:ext cx="4800" cy="10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40000"/>
                </a:lnSpc>
                <a:spcBef>
                  <a:spcPct val="0"/>
                </a:spcBef>
                <a:buNone/>
              </a:pPr>
              <a:r>
                <a:rPr lang="zh-CN" altLang="zh-CN" sz="2400" b="1" dirty="0">
                  <a:solidFill>
                    <a:srgbClr val="FF0000"/>
                  </a:solidFill>
                  <a:latin typeface="Arial" panose="020B0604020202020204" pitchFamily="34" charset="0"/>
                  <a:sym typeface="Symbol" panose="05050102010706020507" pitchFamily="18" charset="2"/>
                </a:rPr>
                <a:t>命令得以工作的原因:</a:t>
              </a:r>
            </a:p>
            <a:p>
              <a:pPr marL="457200" lvl="1" indent="0" eaLnBrk="1" hangingPunct="1">
                <a:lnSpc>
                  <a:spcPct val="140000"/>
                </a:lnSpc>
                <a:spcBef>
                  <a:spcPct val="0"/>
                </a:spcBef>
                <a:buNone/>
              </a:pPr>
              <a:r>
                <a:rPr lang="zh-CN" altLang="zh-CN" sz="2400" b="1" dirty="0">
                  <a:solidFill>
                    <a:srgbClr val="FF0000"/>
                  </a:solidFill>
                  <a:latin typeface="Arial" panose="020B0604020202020204" pitchFamily="34" charset="0"/>
                  <a:sym typeface="Symbol" panose="05050102010706020507" pitchFamily="18" charset="2"/>
                </a:rPr>
                <a:t>OS提供了printf,fork,</a:t>
              </a:r>
            </a:p>
            <a:p>
              <a:pPr marL="457200" lvl="1" indent="0" eaLnBrk="1" hangingPunct="1">
                <a:lnSpc>
                  <a:spcPct val="140000"/>
                </a:lnSpc>
                <a:spcBef>
                  <a:spcPct val="0"/>
                </a:spcBef>
                <a:buNone/>
              </a:pPr>
              <a:r>
                <a:rPr lang="zh-CN" altLang="zh-CN" sz="2400" b="1" dirty="0">
                  <a:solidFill>
                    <a:srgbClr val="FF0000"/>
                  </a:solidFill>
                  <a:latin typeface="Arial" panose="020B0604020202020204" pitchFamily="34" charset="0"/>
                  <a:sym typeface="Symbol" panose="05050102010706020507" pitchFamily="18" charset="2"/>
                </a:rPr>
                <a:t>exec等函数(接口)</a:t>
              </a:r>
            </a:p>
          </p:txBody>
        </p:sp>
        <p:pic>
          <p:nvPicPr>
            <p:cNvPr id="11285" name="Picture 21" descr="j0115835"/>
            <p:cNvPicPr>
              <a:picLocks noChangeAspect="1"/>
            </p:cNvPicPr>
            <p:nvPr/>
          </p:nvPicPr>
          <p:blipFill>
            <a:blip r:embed="rId4"/>
            <a:stretch>
              <a:fillRect/>
            </a:stretch>
          </p:blipFill>
          <p:spPr>
            <a:xfrm>
              <a:off x="165" y="160"/>
              <a:ext cx="119" cy="121"/>
            </a:xfrm>
            <a:prstGeom prst="rect">
              <a:avLst/>
            </a:prstGeom>
            <a:noFill/>
            <a:ln w="9525">
              <a:noFill/>
            </a:ln>
          </p:spPr>
        </p:pic>
      </p:grpSp>
      <p:sp>
        <p:nvSpPr>
          <p:cNvPr id="11282" name="Rectangle 22"/>
          <p:cNvSpPr/>
          <p:nvPr/>
        </p:nvSpPr>
        <p:spPr>
          <a:xfrm>
            <a:off x="2876550" y="981075"/>
            <a:ext cx="32004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2000" b="1" u="sng" dirty="0"/>
              <a:t>2.2  操作系统的用户界面</a:t>
            </a:r>
          </a:p>
        </p:txBody>
      </p:sp>
      <p:sp>
        <p:nvSpPr>
          <p:cNvPr id="9239" name="Rectangle 23"/>
          <p:cNvSpPr/>
          <p:nvPr/>
        </p:nvSpPr>
        <p:spPr>
          <a:xfrm>
            <a:off x="4356100" y="6453188"/>
            <a:ext cx="4248150" cy="2889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buNone/>
            </a:pPr>
            <a:r>
              <a:rPr lang="zh-CN" altLang="zh-CN" sz="2000" b="1" dirty="0">
                <a:solidFill>
                  <a:srgbClr val="CC0000"/>
                </a:solidFill>
              </a:rPr>
              <a:t>我们可以自己开发的命令行界面！！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1+#ppt_w/2"/>
                                          </p:val>
                                        </p:tav>
                                        <p:tav tm="100000">
                                          <p:val>
                                            <p:strVal val="#ppt_x"/>
                                          </p:val>
                                        </p:tav>
                                      </p:tavLst>
                                    </p:anim>
                                    <p:anim calcmode="lin" valueType="num">
                                      <p:cBhvr additive="base">
                                        <p:cTn id="8" dur="500" fill="hold"/>
                                        <p:tgtEl>
                                          <p:spTgt spid="92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dissolve">
                                      <p:cBhvr>
                                        <p:cTn id="12" dur="500"/>
                                        <p:tgtEl>
                                          <p:spTgt spid="92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dissolve">
                                      <p:cBhvr>
                                        <p:cTn id="17" dur="500"/>
                                        <p:tgtEl>
                                          <p:spTgt spid="92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76"/>
                                        </p:tgtEl>
                                        <p:attrNameLst>
                                          <p:attrName>style.visibility</p:attrName>
                                        </p:attrNameLst>
                                      </p:cBhvr>
                                      <p:to>
                                        <p:strVal val="visible"/>
                                      </p:to>
                                    </p:set>
                                    <p:animEffect transition="in" filter="dissolve">
                                      <p:cBhvr>
                                        <p:cTn id="22" dur="500"/>
                                        <p:tgtEl>
                                          <p:spTgt spid="11276"/>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grpId="0" nodeType="clickEffect">
                                  <p:stCondLst>
                                    <p:cond delay="0"/>
                                  </p:stCondLst>
                                  <p:childTnLst>
                                    <p:set>
                                      <p:cBhvr>
                                        <p:cTn id="26" dur="1" fill="hold">
                                          <p:stCondLst>
                                            <p:cond delay="0"/>
                                          </p:stCondLst>
                                        </p:cTn>
                                        <p:tgtEl>
                                          <p:spTgt spid="9221"/>
                                        </p:tgtEl>
                                        <p:attrNameLst>
                                          <p:attrName>style.visibility</p:attrName>
                                        </p:attrNameLst>
                                      </p:cBhvr>
                                      <p:to>
                                        <p:strVal val="visible"/>
                                      </p:to>
                                    </p:set>
                                    <p:anim calcmode="lin" valueType="num">
                                      <p:cBhvr>
                                        <p:cTn id="27" dur="500" fill="hold"/>
                                        <p:tgtEl>
                                          <p:spTgt spid="9221"/>
                                        </p:tgtEl>
                                        <p:attrNameLst>
                                          <p:attrName>ppt_x</p:attrName>
                                        </p:attrNameLst>
                                      </p:cBhvr>
                                      <p:tavLst>
                                        <p:tav tm="0">
                                          <p:val>
                                            <p:strVal val="#ppt_x"/>
                                          </p:val>
                                        </p:tav>
                                        <p:tav tm="100000">
                                          <p:val>
                                            <p:strVal val="#ppt_x"/>
                                          </p:val>
                                        </p:tav>
                                      </p:tavLst>
                                    </p:anim>
                                    <p:anim calcmode="lin" valueType="num">
                                      <p:cBhvr>
                                        <p:cTn id="28" dur="500" fill="hold"/>
                                        <p:tgtEl>
                                          <p:spTgt spid="9221"/>
                                        </p:tgtEl>
                                        <p:attrNameLst>
                                          <p:attrName>ppt_y</p:attrName>
                                        </p:attrNameLst>
                                      </p:cBhvr>
                                      <p:tavLst>
                                        <p:tav tm="0">
                                          <p:val>
                                            <p:strVal val="#ppt_y-#ppt_h/2"/>
                                          </p:val>
                                        </p:tav>
                                        <p:tav tm="100000">
                                          <p:val>
                                            <p:strVal val="#ppt_y"/>
                                          </p:val>
                                        </p:tav>
                                      </p:tavLst>
                                    </p:anim>
                                    <p:anim calcmode="lin" valueType="num">
                                      <p:cBhvr>
                                        <p:cTn id="29" dur="500" fill="hold"/>
                                        <p:tgtEl>
                                          <p:spTgt spid="9221"/>
                                        </p:tgtEl>
                                        <p:attrNameLst>
                                          <p:attrName>ppt_w</p:attrName>
                                        </p:attrNameLst>
                                      </p:cBhvr>
                                      <p:tavLst>
                                        <p:tav tm="0">
                                          <p:val>
                                            <p:strVal val="#ppt_w"/>
                                          </p:val>
                                        </p:tav>
                                        <p:tav tm="100000">
                                          <p:val>
                                            <p:strVal val="#ppt_w"/>
                                          </p:val>
                                        </p:tav>
                                      </p:tavLst>
                                    </p:anim>
                                    <p:anim calcmode="lin" valueType="num">
                                      <p:cBhvr>
                                        <p:cTn id="30" dur="500" fill="hold"/>
                                        <p:tgtEl>
                                          <p:spTgt spid="9221"/>
                                        </p:tgtEl>
                                        <p:attrNameLst>
                                          <p:attrName>ppt_h</p:attrName>
                                        </p:attrNameLst>
                                      </p:cBhvr>
                                      <p:tavLst>
                                        <p:tav tm="0">
                                          <p:val>
                                            <p:fltVal val="0"/>
                                          </p:val>
                                        </p:tav>
                                        <p:tav tm="100000">
                                          <p:val>
                                            <p:strVal val="#ppt_h"/>
                                          </p:val>
                                        </p:tav>
                                      </p:tavLst>
                                    </p:anim>
                                  </p:childTnLst>
                                </p:cTn>
                              </p:par>
                              <p:par>
                                <p:cTn id="31" presetID="9" presetClass="entr" presetSubtype="0" fill="hold" nodeType="withEffect">
                                  <p:stCondLst>
                                    <p:cond delay="0"/>
                                  </p:stCondLst>
                                  <p:childTnLst>
                                    <p:set>
                                      <p:cBhvr>
                                        <p:cTn id="32" dur="1" fill="hold">
                                          <p:stCondLst>
                                            <p:cond delay="0"/>
                                          </p:stCondLst>
                                        </p:cTn>
                                        <p:tgtEl>
                                          <p:spTgt spid="9222"/>
                                        </p:tgtEl>
                                        <p:attrNameLst>
                                          <p:attrName>style.visibility</p:attrName>
                                        </p:attrNameLst>
                                      </p:cBhvr>
                                      <p:to>
                                        <p:strVal val="visible"/>
                                      </p:to>
                                    </p:set>
                                    <p:animEffect transition="in" filter="dissolve">
                                      <p:cBhvr>
                                        <p:cTn id="33" dur="500"/>
                                        <p:tgtEl>
                                          <p:spTgt spid="9222"/>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1" fill="hold" grpId="0" nodeType="clickEffect">
                                  <p:stCondLst>
                                    <p:cond delay="0"/>
                                  </p:stCondLst>
                                  <p:childTnLst>
                                    <p:set>
                                      <p:cBhvr>
                                        <p:cTn id="37" dur="1" fill="hold">
                                          <p:stCondLst>
                                            <p:cond delay="0"/>
                                          </p:stCondLst>
                                        </p:cTn>
                                        <p:tgtEl>
                                          <p:spTgt spid="9223"/>
                                        </p:tgtEl>
                                        <p:attrNameLst>
                                          <p:attrName>style.visibility</p:attrName>
                                        </p:attrNameLst>
                                      </p:cBhvr>
                                      <p:to>
                                        <p:strVal val="visible"/>
                                      </p:to>
                                    </p:set>
                                    <p:anim calcmode="lin" valueType="num">
                                      <p:cBhvr>
                                        <p:cTn id="38" dur="500" fill="hold"/>
                                        <p:tgtEl>
                                          <p:spTgt spid="9223"/>
                                        </p:tgtEl>
                                        <p:attrNameLst>
                                          <p:attrName>ppt_x</p:attrName>
                                        </p:attrNameLst>
                                      </p:cBhvr>
                                      <p:tavLst>
                                        <p:tav tm="0">
                                          <p:val>
                                            <p:strVal val="#ppt_x"/>
                                          </p:val>
                                        </p:tav>
                                        <p:tav tm="100000">
                                          <p:val>
                                            <p:strVal val="#ppt_x"/>
                                          </p:val>
                                        </p:tav>
                                      </p:tavLst>
                                    </p:anim>
                                    <p:anim calcmode="lin" valueType="num">
                                      <p:cBhvr>
                                        <p:cTn id="39" dur="500" fill="hold"/>
                                        <p:tgtEl>
                                          <p:spTgt spid="9223"/>
                                        </p:tgtEl>
                                        <p:attrNameLst>
                                          <p:attrName>ppt_y</p:attrName>
                                        </p:attrNameLst>
                                      </p:cBhvr>
                                      <p:tavLst>
                                        <p:tav tm="0">
                                          <p:val>
                                            <p:strVal val="#ppt_y-#ppt_h/2"/>
                                          </p:val>
                                        </p:tav>
                                        <p:tav tm="100000">
                                          <p:val>
                                            <p:strVal val="#ppt_y"/>
                                          </p:val>
                                        </p:tav>
                                      </p:tavLst>
                                    </p:anim>
                                    <p:anim calcmode="lin" valueType="num">
                                      <p:cBhvr>
                                        <p:cTn id="40" dur="500" fill="hold"/>
                                        <p:tgtEl>
                                          <p:spTgt spid="9223"/>
                                        </p:tgtEl>
                                        <p:attrNameLst>
                                          <p:attrName>ppt_w</p:attrName>
                                        </p:attrNameLst>
                                      </p:cBhvr>
                                      <p:tavLst>
                                        <p:tav tm="0">
                                          <p:val>
                                            <p:strVal val="#ppt_w"/>
                                          </p:val>
                                        </p:tav>
                                        <p:tav tm="100000">
                                          <p:val>
                                            <p:strVal val="#ppt_w"/>
                                          </p:val>
                                        </p:tav>
                                      </p:tavLst>
                                    </p:anim>
                                    <p:anim calcmode="lin" valueType="num">
                                      <p:cBhvr>
                                        <p:cTn id="41" dur="500" fill="hold"/>
                                        <p:tgtEl>
                                          <p:spTgt spid="9223"/>
                                        </p:tgtEl>
                                        <p:attrNameLst>
                                          <p:attrName>ppt_h</p:attrName>
                                        </p:attrNameLst>
                                      </p:cBhvr>
                                      <p:tavLst>
                                        <p:tav tm="0">
                                          <p:val>
                                            <p:fltVal val="0"/>
                                          </p:val>
                                        </p:tav>
                                        <p:tav tm="100000">
                                          <p:val>
                                            <p:strVal val="#ppt_h"/>
                                          </p:val>
                                        </p:tav>
                                      </p:tavLst>
                                    </p:anim>
                                  </p:childTnLst>
                                </p:cTn>
                              </p:par>
                              <p:par>
                                <p:cTn id="42" presetID="9" presetClass="entr" presetSubtype="0" fill="hold" grpId="0" nodeType="withEffect">
                                  <p:stCondLst>
                                    <p:cond delay="0"/>
                                  </p:stCondLst>
                                  <p:childTnLst>
                                    <p:set>
                                      <p:cBhvr>
                                        <p:cTn id="43" dur="1" fill="hold">
                                          <p:stCondLst>
                                            <p:cond delay="0"/>
                                          </p:stCondLst>
                                        </p:cTn>
                                        <p:tgtEl>
                                          <p:spTgt spid="9224"/>
                                        </p:tgtEl>
                                        <p:attrNameLst>
                                          <p:attrName>style.visibility</p:attrName>
                                        </p:attrNameLst>
                                      </p:cBhvr>
                                      <p:to>
                                        <p:strVal val="visible"/>
                                      </p:to>
                                    </p:set>
                                    <p:animEffect transition="in" filter="dissolve">
                                      <p:cBhvr>
                                        <p:cTn id="44" dur="500"/>
                                        <p:tgtEl>
                                          <p:spTgt spid="9224"/>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9228"/>
                                        </p:tgtEl>
                                        <p:attrNameLst>
                                          <p:attrName>style.visibility</p:attrName>
                                        </p:attrNameLst>
                                      </p:cBhvr>
                                      <p:to>
                                        <p:strVal val="visible"/>
                                      </p:to>
                                    </p:set>
                                    <p:anim calcmode="lin" valueType="num">
                                      <p:cBhvr>
                                        <p:cTn id="49" dur="500" fill="hold"/>
                                        <p:tgtEl>
                                          <p:spTgt spid="9228"/>
                                        </p:tgtEl>
                                        <p:attrNameLst>
                                          <p:attrName>ppt_x</p:attrName>
                                        </p:attrNameLst>
                                      </p:cBhvr>
                                      <p:tavLst>
                                        <p:tav tm="0">
                                          <p:val>
                                            <p:strVal val="#ppt_x-#ppt_w/2"/>
                                          </p:val>
                                        </p:tav>
                                        <p:tav tm="100000">
                                          <p:val>
                                            <p:strVal val="#ppt_x"/>
                                          </p:val>
                                        </p:tav>
                                      </p:tavLst>
                                    </p:anim>
                                    <p:anim calcmode="lin" valueType="num">
                                      <p:cBhvr>
                                        <p:cTn id="50" dur="500" fill="hold"/>
                                        <p:tgtEl>
                                          <p:spTgt spid="9228"/>
                                        </p:tgtEl>
                                        <p:attrNameLst>
                                          <p:attrName>ppt_y</p:attrName>
                                        </p:attrNameLst>
                                      </p:cBhvr>
                                      <p:tavLst>
                                        <p:tav tm="0">
                                          <p:val>
                                            <p:strVal val="#ppt_y"/>
                                          </p:val>
                                        </p:tav>
                                        <p:tav tm="100000">
                                          <p:val>
                                            <p:strVal val="#ppt_y"/>
                                          </p:val>
                                        </p:tav>
                                      </p:tavLst>
                                    </p:anim>
                                    <p:anim calcmode="lin" valueType="num">
                                      <p:cBhvr>
                                        <p:cTn id="51" dur="500" fill="hold"/>
                                        <p:tgtEl>
                                          <p:spTgt spid="9228"/>
                                        </p:tgtEl>
                                        <p:attrNameLst>
                                          <p:attrName>ppt_w</p:attrName>
                                        </p:attrNameLst>
                                      </p:cBhvr>
                                      <p:tavLst>
                                        <p:tav tm="0">
                                          <p:val>
                                            <p:fltVal val="0"/>
                                          </p:val>
                                        </p:tav>
                                        <p:tav tm="100000">
                                          <p:val>
                                            <p:strVal val="#ppt_w"/>
                                          </p:val>
                                        </p:tav>
                                      </p:tavLst>
                                    </p:anim>
                                    <p:anim calcmode="lin" valueType="num">
                                      <p:cBhvr>
                                        <p:cTn id="52" dur="500" fill="hold"/>
                                        <p:tgtEl>
                                          <p:spTgt spid="9228"/>
                                        </p:tgtEl>
                                        <p:attrNameLst>
                                          <p:attrName>ppt_h</p:attrName>
                                        </p:attrNameLst>
                                      </p:cBhvr>
                                      <p:tavLst>
                                        <p:tav tm="0">
                                          <p:val>
                                            <p:strVal val="#ppt_h"/>
                                          </p:val>
                                        </p:tav>
                                        <p:tav tm="100000">
                                          <p:val>
                                            <p:strVal val="#ppt_h"/>
                                          </p:val>
                                        </p:tav>
                                      </p:tavLst>
                                    </p:anim>
                                  </p:childTnLst>
                                </p:cTn>
                              </p:par>
                              <p:par>
                                <p:cTn id="53" presetID="9" presetClass="entr" presetSubtype="0" fill="hold" grpId="0" nodeType="withEffect">
                                  <p:stCondLst>
                                    <p:cond delay="0"/>
                                  </p:stCondLst>
                                  <p:childTnLst>
                                    <p:set>
                                      <p:cBhvr>
                                        <p:cTn id="54" dur="1" fill="hold">
                                          <p:stCondLst>
                                            <p:cond delay="0"/>
                                          </p:stCondLst>
                                        </p:cTn>
                                        <p:tgtEl>
                                          <p:spTgt spid="9226"/>
                                        </p:tgtEl>
                                        <p:attrNameLst>
                                          <p:attrName>style.visibility</p:attrName>
                                        </p:attrNameLst>
                                      </p:cBhvr>
                                      <p:to>
                                        <p:strVal val="visible"/>
                                      </p:to>
                                    </p:set>
                                    <p:animEffect transition="in" filter="dissolve">
                                      <p:cBhvr>
                                        <p:cTn id="55" dur="500"/>
                                        <p:tgtEl>
                                          <p:spTgt spid="922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1278"/>
                                        </p:tgtEl>
                                        <p:attrNameLst>
                                          <p:attrName>style.visibility</p:attrName>
                                        </p:attrNameLst>
                                      </p:cBhvr>
                                      <p:to>
                                        <p:strVal val="visible"/>
                                      </p:to>
                                    </p:set>
                                    <p:animEffect transition="in" filter="dissolve">
                                      <p:cBhvr>
                                        <p:cTn id="60" dur="500"/>
                                        <p:tgtEl>
                                          <p:spTgt spid="11278"/>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9229"/>
                                        </p:tgtEl>
                                        <p:attrNameLst>
                                          <p:attrName>style.visibility</p:attrName>
                                        </p:attrNameLst>
                                      </p:cBhvr>
                                      <p:to>
                                        <p:strVal val="visible"/>
                                      </p:to>
                                    </p:set>
                                    <p:animEffect transition="in" filter="dissolve">
                                      <p:cBhvr>
                                        <p:cTn id="65" dur="500"/>
                                        <p:tgtEl>
                                          <p:spTgt spid="9229"/>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9235"/>
                                        </p:tgtEl>
                                        <p:attrNameLst>
                                          <p:attrName>style.visibility</p:attrName>
                                        </p:attrNameLst>
                                      </p:cBhvr>
                                      <p:to>
                                        <p:strVal val="visible"/>
                                      </p:to>
                                    </p:set>
                                    <p:animEffect transition="in" filter="dissolve">
                                      <p:cBhvr>
                                        <p:cTn id="70" dur="500"/>
                                        <p:tgtEl>
                                          <p:spTgt spid="9235"/>
                                        </p:tgtEl>
                                      </p:cBhvr>
                                    </p:animEffect>
                                  </p:childTnLst>
                                </p:cTn>
                              </p:par>
                            </p:childTnLst>
                          </p:cTn>
                        </p:par>
                        <p:par>
                          <p:cTn id="71" fill="hold">
                            <p:stCondLst>
                              <p:cond delay="500"/>
                            </p:stCondLst>
                            <p:childTnLst>
                              <p:par>
                                <p:cTn id="72" presetID="12" presetClass="entr" presetSubtype="4" fill="hold" grpId="0" nodeType="afterEffect">
                                  <p:stCondLst>
                                    <p:cond delay="0"/>
                                  </p:stCondLst>
                                  <p:childTnLst>
                                    <p:set>
                                      <p:cBhvr>
                                        <p:cTn id="73" dur="1" fill="hold">
                                          <p:stCondLst>
                                            <p:cond delay="0"/>
                                          </p:stCondLst>
                                        </p:cTn>
                                        <p:tgtEl>
                                          <p:spTgt spid="9239"/>
                                        </p:tgtEl>
                                        <p:attrNameLst>
                                          <p:attrName>style.visibility</p:attrName>
                                        </p:attrNameLst>
                                      </p:cBhvr>
                                      <p:to>
                                        <p:strVal val="visible"/>
                                      </p:to>
                                    </p:set>
                                    <p:animEffect transition="in" filter="slide(fromBottom)">
                                      <p:cBhvr>
                                        <p:cTn id="74" dur="500"/>
                                        <p:tgtEl>
                                          <p:spTgt spid="9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0" grpId="0" animBg="1"/>
      <p:bldP spid="9221" grpId="0" animBg="1"/>
      <p:bldP spid="9223" grpId="0" animBg="1"/>
      <p:bldP spid="9224" grpId="0" animBg="1"/>
      <p:bldP spid="11276" grpId="0" animBg="1"/>
      <p:bldP spid="9226" grpId="0" animBg="1"/>
      <p:bldP spid="11278" grpId="0" animBg="1"/>
      <p:bldP spid="9228" grpId="0" animBg="1"/>
      <p:bldP spid="92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3315" name="Rectangle 2"/>
          <p:cNvSpPr>
            <a:spLocks noGrp="1"/>
          </p:cNvSpPr>
          <p:nvPr>
            <p:ph type="title"/>
          </p:nvPr>
        </p:nvSpPr>
        <p:spPr>
          <a:xfrm>
            <a:off x="2876550" y="981075"/>
            <a:ext cx="3200400" cy="457200"/>
          </a:xfrm>
        </p:spPr>
        <p:txBody>
          <a:bodyPr vert="horz" wrap="square" lIns="91440" tIns="45720" rIns="91440" bIns="45720" anchor="ctr" anchorCtr="0"/>
          <a:lstStyle/>
          <a:p>
            <a:pPr eaLnBrk="1" hangingPunct="1"/>
            <a:r>
              <a:rPr lang="zh-CN" altLang="zh-CN" sz="2000" dirty="0">
                <a:solidFill>
                  <a:schemeClr val="tx1"/>
                </a:solidFill>
              </a:rPr>
              <a:t>2.2  操作系统的用户界面</a:t>
            </a:r>
          </a:p>
        </p:txBody>
      </p:sp>
      <p:sp>
        <p:nvSpPr>
          <p:cNvPr id="13316" name="Rectangle 3"/>
          <p:cNvSpPr>
            <a:spLocks noGrp="1"/>
          </p:cNvSpPr>
          <p:nvPr>
            <p:ph idx="1"/>
          </p:nvPr>
        </p:nvSpPr>
        <p:spPr>
          <a:xfrm>
            <a:off x="1763713" y="1844675"/>
            <a:ext cx="6553200" cy="4154488"/>
          </a:xfrm>
        </p:spPr>
        <p:txBody>
          <a:bodyPr vert="horz" wrap="square" lIns="91440" tIns="45720" rIns="91440" bIns="45720" anchor="t" anchorCtr="0"/>
          <a:lstStyle/>
          <a:p>
            <a:pPr eaLnBrk="1" hangingPunct="1">
              <a:buNone/>
            </a:pPr>
            <a:r>
              <a:rPr lang="zh-CN" altLang="zh-CN" sz="2400" b="1" dirty="0">
                <a:solidFill>
                  <a:srgbClr val="CC0000"/>
                </a:solidFill>
              </a:rPr>
              <a:t>2.2.2 图形用户界面</a:t>
            </a:r>
          </a:p>
          <a:p>
            <a:pPr eaLnBrk="1" hangingPunct="1">
              <a:buClr>
                <a:srgbClr val="CC0000"/>
              </a:buClr>
              <a:buSzPct val="80000"/>
              <a:buFont typeface="Wingdings" panose="05000000000000000000" pitchFamily="2" charset="2"/>
              <a:buChar char="l"/>
            </a:pPr>
            <a:r>
              <a:rPr lang="zh-CN" altLang="zh-CN" sz="2000" b="1" dirty="0"/>
              <a:t>DOS 中的Windows1.0-3.12 </a:t>
            </a:r>
          </a:p>
          <a:p>
            <a:pPr eaLnBrk="1" hangingPunct="1">
              <a:buClr>
                <a:srgbClr val="CC0000"/>
              </a:buClr>
              <a:buSzPct val="80000"/>
              <a:buFont typeface="Wingdings" panose="05000000000000000000" pitchFamily="2" charset="2"/>
              <a:buChar char="l"/>
            </a:pPr>
            <a:r>
              <a:rPr lang="zh-CN" altLang="zh-CN" sz="2000" b="1" dirty="0"/>
              <a:t>Windows中的Desktop </a:t>
            </a:r>
          </a:p>
          <a:p>
            <a:pPr eaLnBrk="1" hangingPunct="1">
              <a:buClr>
                <a:srgbClr val="CC0000"/>
              </a:buClr>
              <a:buSzPct val="80000"/>
              <a:buFont typeface="Wingdings" panose="05000000000000000000" pitchFamily="2" charset="2"/>
              <a:buChar char="l"/>
            </a:pPr>
            <a:r>
              <a:rPr lang="zh-CN" altLang="zh-CN" sz="2000" b="1" dirty="0"/>
              <a:t>Linux中的X-Window</a:t>
            </a:r>
          </a:p>
          <a:p>
            <a:pPr eaLnBrk="1" hangingPunct="1">
              <a:buClr>
                <a:srgbClr val="CC0000"/>
              </a:buClr>
              <a:buSzPct val="80000"/>
              <a:buFont typeface="Wingdings" panose="05000000000000000000" pitchFamily="2" charset="2"/>
              <a:buChar char="l"/>
            </a:pPr>
            <a:r>
              <a:rPr lang="zh-CN" altLang="zh-CN" sz="2000" b="1" dirty="0"/>
              <a:t>Mac OS X Aqua</a:t>
            </a:r>
          </a:p>
          <a:p>
            <a:pPr eaLnBrk="1" hangingPunct="1">
              <a:buClr>
                <a:srgbClr val="CC0000"/>
              </a:buClr>
              <a:buSzPct val="80000"/>
              <a:buFont typeface="Wingdings" panose="05000000000000000000" pitchFamily="2" charset="2"/>
              <a:buChar char="l"/>
            </a:pPr>
            <a:endParaRPr lang="zh-CN" altLang="zh-CN"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txBox="1">
            <a:spLocks noGrp="1"/>
          </p:cNvSpPr>
          <p:nvPr>
            <p:ph type="dt" sz="half" idx="10"/>
          </p:nvPr>
        </p:nvSpPr>
        <p:spPr/>
        <p:txBody>
          <a:bodyPr/>
          <a:lstStyle/>
          <a:p>
            <a:pPr marL="0" indent="0" eaLnBrk="1" hangingPunct="1">
              <a:spcBef>
                <a:spcPct val="0"/>
              </a:spcBef>
              <a:buNone/>
            </a:pPr>
            <a:fld id="{BB962C8B-B14F-4D97-AF65-F5344CB8AC3E}" type="datetime5">
              <a:rPr lang="zh-CN" altLang="en-US" sz="1400" dirty="0"/>
              <a:t>2023/6/18</a:t>
            </a:fld>
            <a:endParaRPr lang="zh-CN" altLang="en-US" sz="1400" dirty="0"/>
          </a:p>
        </p:txBody>
      </p:sp>
      <p:sp>
        <p:nvSpPr>
          <p:cNvPr id="15363"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zh-CN" sz="1400" dirty="0"/>
              <a:t>9</a:t>
            </a:fld>
            <a:endParaRPr lang="zh-CN" altLang="zh-CN" sz="1400" dirty="0"/>
          </a:p>
        </p:txBody>
      </p:sp>
      <p:grpSp>
        <p:nvGrpSpPr>
          <p:cNvPr id="13314" name="Group 2"/>
          <p:cNvGrpSpPr/>
          <p:nvPr/>
        </p:nvGrpSpPr>
        <p:grpSpPr>
          <a:xfrm>
            <a:off x="5562600" y="5410200"/>
            <a:ext cx="3505200" cy="946150"/>
            <a:chOff x="0" y="0"/>
            <a:chExt cx="2208" cy="596"/>
          </a:xfrm>
        </p:grpSpPr>
        <p:sp>
          <p:nvSpPr>
            <p:cNvPr id="15414" name="Rectangle 3"/>
            <p:cNvSpPr/>
            <p:nvPr/>
          </p:nvSpPr>
          <p:spPr>
            <a:xfrm>
              <a:off x="0" y="0"/>
              <a:ext cx="2208" cy="596"/>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lnSpc>
                  <a:spcPct val="140000"/>
                </a:lnSpc>
                <a:spcBef>
                  <a:spcPct val="0"/>
                </a:spcBef>
                <a:buNone/>
              </a:pPr>
              <a:r>
                <a:rPr lang="zh-CN" altLang="zh-CN" sz="2000" b="1" dirty="0">
                  <a:solidFill>
                    <a:srgbClr val="FF0000"/>
                  </a:solidFill>
                  <a:latin typeface="Arial" panose="020B0604020202020204" pitchFamily="34" charset="0"/>
                  <a:sym typeface="Symbol" panose="05050102010706020507" pitchFamily="18" charset="2"/>
                </a:rPr>
                <a:t>使GUI工作，OS提供消息框架和相关API</a:t>
              </a:r>
            </a:p>
          </p:txBody>
        </p:sp>
        <p:pic>
          <p:nvPicPr>
            <p:cNvPr id="15415" name="Picture 4" descr="j0115835"/>
            <p:cNvPicPr>
              <a:picLocks noChangeAspect="1"/>
            </p:cNvPicPr>
            <p:nvPr/>
          </p:nvPicPr>
          <p:blipFill>
            <a:blip r:embed="rId2"/>
            <a:stretch>
              <a:fillRect/>
            </a:stretch>
          </p:blipFill>
          <p:spPr>
            <a:xfrm>
              <a:off x="165" y="160"/>
              <a:ext cx="119" cy="121"/>
            </a:xfrm>
            <a:prstGeom prst="rect">
              <a:avLst/>
            </a:prstGeom>
            <a:noFill/>
            <a:ln w="9525">
              <a:noFill/>
            </a:ln>
          </p:spPr>
        </p:pic>
      </p:grpSp>
      <p:grpSp>
        <p:nvGrpSpPr>
          <p:cNvPr id="13317" name="Group 5"/>
          <p:cNvGrpSpPr/>
          <p:nvPr/>
        </p:nvGrpSpPr>
        <p:grpSpPr>
          <a:xfrm>
            <a:off x="66675" y="1752600"/>
            <a:ext cx="4657725" cy="2286000"/>
            <a:chOff x="0" y="0"/>
            <a:chExt cx="2934" cy="1440"/>
          </a:xfrm>
        </p:grpSpPr>
        <p:sp>
          <p:nvSpPr>
            <p:cNvPr id="15409" name="Rectangle 6"/>
            <p:cNvSpPr/>
            <p:nvPr/>
          </p:nvSpPr>
          <p:spPr>
            <a:xfrm>
              <a:off x="0" y="240"/>
              <a:ext cx="774" cy="26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5410" name="Rectangle 7"/>
            <p:cNvSpPr/>
            <p:nvPr/>
          </p:nvSpPr>
          <p:spPr>
            <a:xfrm>
              <a:off x="870" y="0"/>
              <a:ext cx="2064" cy="1440"/>
            </a:xfrm>
            <a:prstGeom prst="rect">
              <a:avLst/>
            </a:prstGeom>
            <a:solidFill>
              <a:srgbClr val="FFCC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5411" name="Text Box 8"/>
            <p:cNvSpPr txBox="1"/>
            <p:nvPr/>
          </p:nvSpPr>
          <p:spPr>
            <a:xfrm>
              <a:off x="0" y="216"/>
              <a:ext cx="9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solidFill>
                    <a:srgbClr val="FF0000"/>
                  </a:solidFill>
                  <a:latin typeface="Arial" panose="020B0604020202020204" pitchFamily="34" charset="0"/>
                </a:rPr>
                <a:t>硬件输入</a:t>
              </a:r>
            </a:p>
          </p:txBody>
        </p:sp>
        <p:sp>
          <p:nvSpPr>
            <p:cNvPr id="15412" name="Line 9"/>
            <p:cNvSpPr/>
            <p:nvPr/>
          </p:nvSpPr>
          <p:spPr>
            <a:xfrm>
              <a:off x="774" y="384"/>
              <a:ext cx="336" cy="0"/>
            </a:xfrm>
            <a:prstGeom prst="line">
              <a:avLst/>
            </a:prstGeom>
            <a:ln w="28575" cap="flat" cmpd="sng">
              <a:solidFill>
                <a:schemeClr val="tx1"/>
              </a:solidFill>
              <a:prstDash val="solid"/>
              <a:headEnd type="none" w="med" len="med"/>
              <a:tailEnd type="triangle" w="med" len="med"/>
            </a:ln>
          </p:spPr>
        </p:sp>
        <p:sp>
          <p:nvSpPr>
            <p:cNvPr id="15413" name="Text Box 10"/>
            <p:cNvSpPr txBox="1"/>
            <p:nvPr/>
          </p:nvSpPr>
          <p:spPr>
            <a:xfrm>
              <a:off x="870" y="0"/>
              <a:ext cx="1344"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Windows</a:t>
              </a:r>
            </a:p>
          </p:txBody>
        </p:sp>
      </p:grpSp>
      <p:grpSp>
        <p:nvGrpSpPr>
          <p:cNvPr id="13323" name="Group 11"/>
          <p:cNvGrpSpPr/>
          <p:nvPr/>
        </p:nvGrpSpPr>
        <p:grpSpPr>
          <a:xfrm>
            <a:off x="4572000" y="1295400"/>
            <a:ext cx="4191000" cy="2514600"/>
            <a:chOff x="0" y="0"/>
            <a:chExt cx="2640" cy="1584"/>
          </a:xfrm>
        </p:grpSpPr>
        <p:sp>
          <p:nvSpPr>
            <p:cNvPr id="15404" name="Rectangle 12"/>
            <p:cNvSpPr/>
            <p:nvPr/>
          </p:nvSpPr>
          <p:spPr>
            <a:xfrm>
              <a:off x="720" y="0"/>
              <a:ext cx="1920" cy="1584"/>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5405" name="Text Box 13"/>
            <p:cNvSpPr txBox="1"/>
            <p:nvPr/>
          </p:nvSpPr>
          <p:spPr>
            <a:xfrm>
              <a:off x="1152" y="0"/>
              <a:ext cx="105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400" b="1" dirty="0">
                  <a:solidFill>
                    <a:srgbClr val="FF3300"/>
                  </a:solidFill>
                  <a:latin typeface="Arial" panose="020B0604020202020204" pitchFamily="34" charset="0"/>
                </a:rPr>
                <a:t>应用程序i</a:t>
              </a:r>
            </a:p>
          </p:txBody>
        </p:sp>
        <p:sp>
          <p:nvSpPr>
            <p:cNvPr id="15406" name="Line 14"/>
            <p:cNvSpPr/>
            <p:nvPr/>
          </p:nvSpPr>
          <p:spPr>
            <a:xfrm>
              <a:off x="576" y="768"/>
              <a:ext cx="384" cy="0"/>
            </a:xfrm>
            <a:prstGeom prst="line">
              <a:avLst/>
            </a:prstGeom>
            <a:ln w="28575" cap="flat" cmpd="sng">
              <a:solidFill>
                <a:srgbClr val="FF3300"/>
              </a:solidFill>
              <a:prstDash val="solid"/>
              <a:headEnd type="none" w="med" len="med"/>
              <a:tailEnd type="triangle" w="med" len="med"/>
            </a:ln>
          </p:spPr>
        </p:sp>
        <p:sp>
          <p:nvSpPr>
            <p:cNvPr id="15407" name="Line 15"/>
            <p:cNvSpPr/>
            <p:nvPr/>
          </p:nvSpPr>
          <p:spPr>
            <a:xfrm>
              <a:off x="576" y="768"/>
              <a:ext cx="0" cy="144"/>
            </a:xfrm>
            <a:prstGeom prst="line">
              <a:avLst/>
            </a:prstGeom>
            <a:ln w="28575" cap="flat" cmpd="sng">
              <a:solidFill>
                <a:srgbClr val="FF3300"/>
              </a:solidFill>
              <a:prstDash val="solid"/>
              <a:headEnd type="none" w="med" len="med"/>
              <a:tailEnd type="none" w="med" len="med"/>
            </a:ln>
          </p:spPr>
        </p:sp>
        <p:sp>
          <p:nvSpPr>
            <p:cNvPr id="15408" name="Line 16"/>
            <p:cNvSpPr/>
            <p:nvPr/>
          </p:nvSpPr>
          <p:spPr>
            <a:xfrm>
              <a:off x="0" y="912"/>
              <a:ext cx="576" cy="0"/>
            </a:xfrm>
            <a:prstGeom prst="line">
              <a:avLst/>
            </a:prstGeom>
            <a:ln w="28575" cap="flat" cmpd="sng">
              <a:solidFill>
                <a:srgbClr val="FF3300"/>
              </a:solidFill>
              <a:prstDash val="solid"/>
              <a:headEnd type="none" w="med" len="med"/>
              <a:tailEnd type="none" w="med" len="med"/>
            </a:ln>
          </p:spPr>
        </p:sp>
      </p:grpSp>
      <p:sp>
        <p:nvSpPr>
          <p:cNvPr id="15367" name="Rectangle 17"/>
          <p:cNvSpPr>
            <a:spLocks noGrp="1"/>
          </p:cNvSpPr>
          <p:nvPr>
            <p:ph type="title"/>
          </p:nvPr>
        </p:nvSpPr>
        <p:spPr>
          <a:xfrm>
            <a:off x="1042988" y="549275"/>
            <a:ext cx="5257800" cy="676275"/>
          </a:xfrm>
          <a:solidFill>
            <a:srgbClr val="EDE7E3">
              <a:alpha val="100000"/>
            </a:srgbClr>
          </a:solidFill>
        </p:spPr>
        <p:txBody>
          <a:bodyPr vert="horz" wrap="square" lIns="91440" tIns="45720" rIns="91440" bIns="45720" anchor="ctr" anchorCtr="0"/>
          <a:lstStyle/>
          <a:p>
            <a:pPr eaLnBrk="1" hangingPunct="1"/>
            <a:r>
              <a:rPr lang="zh-CN" altLang="en-US" dirty="0"/>
              <a:t>图形用户界面</a:t>
            </a:r>
            <a:r>
              <a:rPr lang="zh-CN" altLang="zh-CN" dirty="0"/>
              <a:t>GUI是怎么回事?</a:t>
            </a:r>
          </a:p>
        </p:txBody>
      </p:sp>
      <p:sp>
        <p:nvSpPr>
          <p:cNvPr id="13330" name="Rectangle 18"/>
          <p:cNvSpPr/>
          <p:nvPr/>
        </p:nvSpPr>
        <p:spPr>
          <a:xfrm>
            <a:off x="765175" y="1143000"/>
            <a:ext cx="8074025" cy="86518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lnSpc>
                <a:spcPct val="110000"/>
              </a:lnSpc>
            </a:pPr>
            <a:r>
              <a:rPr lang="zh-CN" altLang="zh-CN" sz="2400" b="1" dirty="0">
                <a:solidFill>
                  <a:srgbClr val="CC0000"/>
                </a:solidFill>
              </a:rPr>
              <a:t>鼠标点击OUTPUT以后… </a:t>
            </a:r>
          </a:p>
        </p:txBody>
      </p:sp>
      <p:grpSp>
        <p:nvGrpSpPr>
          <p:cNvPr id="13331" name="Group 19"/>
          <p:cNvGrpSpPr/>
          <p:nvPr/>
        </p:nvGrpSpPr>
        <p:grpSpPr>
          <a:xfrm>
            <a:off x="5210175" y="47625"/>
            <a:ext cx="3857625" cy="1219200"/>
            <a:chOff x="0" y="0"/>
            <a:chExt cx="2718" cy="828"/>
          </a:xfrm>
        </p:grpSpPr>
        <p:sp>
          <p:nvSpPr>
            <p:cNvPr id="15401" name="Picture 20"/>
            <p:cNvSpPr>
              <a:spLocks noChangeAspect="1"/>
            </p:cNvSpPr>
            <p:nvPr/>
          </p:nvSpPr>
          <p:spPr>
            <a:xfrm>
              <a:off x="0" y="0"/>
              <a:ext cx="1434" cy="82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5402" name="Picture 21"/>
            <p:cNvSpPr>
              <a:spLocks noChangeAspect="1"/>
            </p:cNvSpPr>
            <p:nvPr/>
          </p:nvSpPr>
          <p:spPr>
            <a:xfrm>
              <a:off x="1680" y="0"/>
              <a:ext cx="1038" cy="43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5403" name="AutoShape 22"/>
            <p:cNvSpPr/>
            <p:nvPr/>
          </p:nvSpPr>
          <p:spPr>
            <a:xfrm>
              <a:off x="1488" y="192"/>
              <a:ext cx="144" cy="48"/>
            </a:xfrm>
            <a:prstGeom prst="rightArrow">
              <a:avLst>
                <a:gd name="adj1" fmla="val 50000"/>
                <a:gd name="adj2" fmla="val 75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grpSp>
      <p:sp>
        <p:nvSpPr>
          <p:cNvPr id="13335" name="Rectangle 23"/>
          <p:cNvSpPr/>
          <p:nvPr/>
        </p:nvSpPr>
        <p:spPr>
          <a:xfrm>
            <a:off x="0" y="4241800"/>
            <a:ext cx="5562600" cy="22352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void COutputDlg::OnOK() </a:t>
            </a:r>
          </a:p>
          <a:p>
            <a:pPr marL="0" lvl="0" indent="0" eaLnBrk="1" hangingPunct="1">
              <a:spcBef>
                <a:spcPct val="50000"/>
              </a:spcBef>
              <a:buNone/>
            </a:pPr>
            <a:r>
              <a:rPr lang="zh-CN" altLang="zh-CN" sz="2000" b="1" dirty="0">
                <a:latin typeface="Arial" panose="020B0604020202020204" pitchFamily="34" charset="0"/>
              </a:rPr>
              <a:t>{  GetDlgItemText(IDC_EDIT1,m_outStr);</a:t>
            </a:r>
          </a:p>
          <a:p>
            <a:pPr marL="0" lvl="0" indent="0" eaLnBrk="1" hangingPunct="1">
              <a:spcBef>
                <a:spcPct val="50000"/>
              </a:spcBef>
              <a:buNone/>
            </a:pPr>
            <a:r>
              <a:rPr lang="zh-CN" altLang="zh-CN" sz="2000" b="1" dirty="0">
                <a:latin typeface="Arial" panose="020B0604020202020204" pitchFamily="34" charset="0"/>
              </a:rPr>
              <a:t>   FILE *fp=fopen("d:\\out.txt","w");</a:t>
            </a:r>
          </a:p>
          <a:p>
            <a:pPr marL="0" lvl="0" indent="0" eaLnBrk="1" hangingPunct="1">
              <a:spcBef>
                <a:spcPct val="50000"/>
              </a:spcBef>
              <a:buNone/>
            </a:pPr>
            <a:r>
              <a:rPr lang="zh-CN" altLang="zh-CN" sz="2000" b="1" dirty="0">
                <a:latin typeface="Arial" panose="020B0604020202020204" pitchFamily="34" charset="0"/>
              </a:rPr>
              <a:t>   </a:t>
            </a:r>
            <a:r>
              <a:rPr lang="zh-CN" altLang="zh-CN" sz="2000" b="1" dirty="0">
                <a:solidFill>
                  <a:srgbClr val="FF0000"/>
                </a:solidFill>
                <a:latin typeface="Arial" panose="020B0604020202020204" pitchFamily="34" charset="0"/>
              </a:rPr>
              <a:t>fprintf(fp,m_outStr,m_outStr.GetLength());</a:t>
            </a:r>
          </a:p>
          <a:p>
            <a:pPr marL="0" lvl="0" indent="0" eaLnBrk="1" hangingPunct="1">
              <a:spcBef>
                <a:spcPct val="50000"/>
              </a:spcBef>
              <a:buNone/>
            </a:pPr>
            <a:r>
              <a:rPr lang="zh-CN" altLang="zh-CN" sz="2000" b="1" dirty="0">
                <a:latin typeface="Arial" panose="020B0604020202020204" pitchFamily="34" charset="0"/>
              </a:rPr>
              <a:t>   fclose(fp); }</a:t>
            </a:r>
          </a:p>
        </p:txBody>
      </p:sp>
      <p:grpSp>
        <p:nvGrpSpPr>
          <p:cNvPr id="13336" name="Group 24"/>
          <p:cNvGrpSpPr/>
          <p:nvPr/>
        </p:nvGrpSpPr>
        <p:grpSpPr>
          <a:xfrm>
            <a:off x="1828800" y="2133600"/>
            <a:ext cx="2438400" cy="457200"/>
            <a:chOff x="0" y="0"/>
            <a:chExt cx="1536" cy="288"/>
          </a:xfrm>
        </p:grpSpPr>
        <p:sp>
          <p:nvSpPr>
            <p:cNvPr id="15399" name="Rectangle 25"/>
            <p:cNvSpPr/>
            <p:nvPr/>
          </p:nvSpPr>
          <p:spPr>
            <a:xfrm>
              <a:off x="0" y="0"/>
              <a:ext cx="124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5400" name="Text Box 26"/>
            <p:cNvSpPr txBox="1"/>
            <p:nvPr/>
          </p:nvSpPr>
          <p:spPr>
            <a:xfrm>
              <a:off x="48" y="0"/>
              <a:ext cx="148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系统消息队列</a:t>
              </a:r>
            </a:p>
          </p:txBody>
        </p:sp>
      </p:grpSp>
      <p:grpSp>
        <p:nvGrpSpPr>
          <p:cNvPr id="13339" name="Group 27"/>
          <p:cNvGrpSpPr/>
          <p:nvPr/>
        </p:nvGrpSpPr>
        <p:grpSpPr>
          <a:xfrm>
            <a:off x="6096000" y="1752600"/>
            <a:ext cx="2286000" cy="1066800"/>
            <a:chOff x="0" y="0"/>
            <a:chExt cx="1440" cy="672"/>
          </a:xfrm>
        </p:grpSpPr>
        <p:sp>
          <p:nvSpPr>
            <p:cNvPr id="15395" name="Rectangle 28"/>
            <p:cNvSpPr/>
            <p:nvPr/>
          </p:nvSpPr>
          <p:spPr>
            <a:xfrm>
              <a:off x="0" y="0"/>
              <a:ext cx="1440"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5396" name="Rectangle 29"/>
            <p:cNvSpPr/>
            <p:nvPr/>
          </p:nvSpPr>
          <p:spPr>
            <a:xfrm>
              <a:off x="0" y="336"/>
              <a:ext cx="1440"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5397" name="Text Box 30"/>
            <p:cNvSpPr txBox="1"/>
            <p:nvPr/>
          </p:nvSpPr>
          <p:spPr>
            <a:xfrm>
              <a:off x="336" y="384"/>
              <a:ext cx="91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消息循环</a:t>
              </a:r>
            </a:p>
          </p:txBody>
        </p:sp>
        <p:sp>
          <p:nvSpPr>
            <p:cNvPr id="15398" name="Text Box 31"/>
            <p:cNvSpPr txBox="1"/>
            <p:nvPr/>
          </p:nvSpPr>
          <p:spPr>
            <a:xfrm>
              <a:off x="240" y="38"/>
              <a:ext cx="1056"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WinMain()</a:t>
              </a:r>
            </a:p>
          </p:txBody>
        </p:sp>
      </p:grpSp>
      <p:grpSp>
        <p:nvGrpSpPr>
          <p:cNvPr id="13344" name="Group 32"/>
          <p:cNvGrpSpPr/>
          <p:nvPr/>
        </p:nvGrpSpPr>
        <p:grpSpPr>
          <a:xfrm>
            <a:off x="1447800" y="2590800"/>
            <a:ext cx="2438400" cy="900113"/>
            <a:chOff x="0" y="0"/>
            <a:chExt cx="1536" cy="567"/>
          </a:xfrm>
        </p:grpSpPr>
        <p:sp>
          <p:nvSpPr>
            <p:cNvPr id="15392" name="Line 33"/>
            <p:cNvSpPr/>
            <p:nvPr/>
          </p:nvSpPr>
          <p:spPr>
            <a:xfrm>
              <a:off x="528" y="336"/>
              <a:ext cx="864" cy="0"/>
            </a:xfrm>
            <a:prstGeom prst="line">
              <a:avLst/>
            </a:prstGeom>
            <a:ln w="28575" cap="flat" cmpd="sng">
              <a:solidFill>
                <a:schemeClr val="tx1"/>
              </a:solidFill>
              <a:prstDash val="solid"/>
              <a:headEnd type="none" w="med" len="med"/>
              <a:tailEnd type="triangle" w="med" len="med"/>
            </a:ln>
          </p:spPr>
        </p:sp>
        <p:sp>
          <p:nvSpPr>
            <p:cNvPr id="15393" name="Line 34"/>
            <p:cNvSpPr/>
            <p:nvPr/>
          </p:nvSpPr>
          <p:spPr>
            <a:xfrm>
              <a:off x="528" y="0"/>
              <a:ext cx="0" cy="336"/>
            </a:xfrm>
            <a:prstGeom prst="line">
              <a:avLst/>
            </a:prstGeom>
            <a:ln w="28575" cap="flat" cmpd="sng">
              <a:solidFill>
                <a:schemeClr val="tx1"/>
              </a:solidFill>
              <a:prstDash val="solid"/>
              <a:headEnd type="none" w="med" len="med"/>
              <a:tailEnd type="none" w="med" len="med"/>
            </a:ln>
          </p:spPr>
        </p:sp>
        <p:sp>
          <p:nvSpPr>
            <p:cNvPr id="15394" name="Text Box 35"/>
            <p:cNvSpPr txBox="1"/>
            <p:nvPr/>
          </p:nvSpPr>
          <p:spPr>
            <a:xfrm>
              <a:off x="0" y="336"/>
              <a:ext cx="153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1800" b="1" dirty="0">
                  <a:latin typeface="Arial" panose="020B0604020202020204" pitchFamily="34" charset="0"/>
                </a:rPr>
                <a:t>WM_MOUSEDOWN</a:t>
              </a:r>
            </a:p>
          </p:txBody>
        </p:sp>
      </p:grpSp>
      <p:grpSp>
        <p:nvGrpSpPr>
          <p:cNvPr id="13348" name="Group 36"/>
          <p:cNvGrpSpPr/>
          <p:nvPr/>
        </p:nvGrpSpPr>
        <p:grpSpPr>
          <a:xfrm>
            <a:off x="2943225" y="2667000"/>
            <a:ext cx="2238375" cy="1295400"/>
            <a:chOff x="0" y="0"/>
            <a:chExt cx="1410" cy="816"/>
          </a:xfrm>
        </p:grpSpPr>
        <p:sp>
          <p:nvSpPr>
            <p:cNvPr id="15387" name="Text Box 37"/>
            <p:cNvSpPr txBox="1"/>
            <p:nvPr/>
          </p:nvSpPr>
          <p:spPr>
            <a:xfrm>
              <a:off x="0" y="566"/>
              <a:ext cx="141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应用消息队列i</a:t>
              </a:r>
            </a:p>
          </p:txBody>
        </p:sp>
        <p:sp>
          <p:nvSpPr>
            <p:cNvPr id="15388" name="Rectangle 38"/>
            <p:cNvSpPr/>
            <p:nvPr/>
          </p:nvSpPr>
          <p:spPr>
            <a:xfrm>
              <a:off x="450" y="0"/>
              <a:ext cx="576" cy="1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5389" name="Rectangle 39"/>
            <p:cNvSpPr/>
            <p:nvPr/>
          </p:nvSpPr>
          <p:spPr>
            <a:xfrm>
              <a:off x="450" y="144"/>
              <a:ext cx="576" cy="1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5390" name="Rectangle 40"/>
            <p:cNvSpPr/>
            <p:nvPr/>
          </p:nvSpPr>
          <p:spPr>
            <a:xfrm>
              <a:off x="450" y="288"/>
              <a:ext cx="576" cy="1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5391" name="Rectangle 41"/>
            <p:cNvSpPr/>
            <p:nvPr/>
          </p:nvSpPr>
          <p:spPr>
            <a:xfrm>
              <a:off x="450" y="432"/>
              <a:ext cx="576" cy="1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grpSp>
      <p:grpSp>
        <p:nvGrpSpPr>
          <p:cNvPr id="13354" name="Group 42"/>
          <p:cNvGrpSpPr/>
          <p:nvPr/>
        </p:nvGrpSpPr>
        <p:grpSpPr>
          <a:xfrm>
            <a:off x="5867400" y="2819400"/>
            <a:ext cx="2971800" cy="838200"/>
            <a:chOff x="0" y="0"/>
            <a:chExt cx="1872" cy="528"/>
          </a:xfrm>
        </p:grpSpPr>
        <p:sp>
          <p:nvSpPr>
            <p:cNvPr id="15381" name="Line 43"/>
            <p:cNvSpPr/>
            <p:nvPr/>
          </p:nvSpPr>
          <p:spPr>
            <a:xfrm>
              <a:off x="1344" y="0"/>
              <a:ext cx="0" cy="192"/>
            </a:xfrm>
            <a:prstGeom prst="line">
              <a:avLst/>
            </a:prstGeom>
            <a:ln w="28575" cap="flat" cmpd="sng">
              <a:solidFill>
                <a:srgbClr val="FF3300"/>
              </a:solidFill>
              <a:prstDash val="solid"/>
              <a:headEnd type="none" w="med" len="med"/>
              <a:tailEnd type="triangle" w="med" len="med"/>
            </a:ln>
          </p:spPr>
        </p:sp>
        <p:sp>
          <p:nvSpPr>
            <p:cNvPr id="15382" name="Line 44"/>
            <p:cNvSpPr/>
            <p:nvPr/>
          </p:nvSpPr>
          <p:spPr>
            <a:xfrm>
              <a:off x="432" y="0"/>
              <a:ext cx="0" cy="192"/>
            </a:xfrm>
            <a:prstGeom prst="line">
              <a:avLst/>
            </a:prstGeom>
            <a:ln w="28575" cap="flat" cmpd="sng">
              <a:solidFill>
                <a:srgbClr val="FF3300"/>
              </a:solidFill>
              <a:prstDash val="solid"/>
              <a:headEnd type="none" w="med" len="med"/>
              <a:tailEnd type="triangle" w="med" len="med"/>
            </a:ln>
          </p:spPr>
        </p:sp>
        <p:sp>
          <p:nvSpPr>
            <p:cNvPr id="15383" name="Rectangle 45"/>
            <p:cNvSpPr/>
            <p:nvPr/>
          </p:nvSpPr>
          <p:spPr>
            <a:xfrm>
              <a:off x="0" y="192"/>
              <a:ext cx="864"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5384" name="Text Box 46"/>
            <p:cNvSpPr txBox="1"/>
            <p:nvPr/>
          </p:nvSpPr>
          <p:spPr>
            <a:xfrm>
              <a:off x="0" y="230"/>
              <a:ext cx="96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WinProc1</a:t>
              </a:r>
            </a:p>
          </p:txBody>
        </p:sp>
        <p:sp>
          <p:nvSpPr>
            <p:cNvPr id="15385" name="Rectangle 47"/>
            <p:cNvSpPr/>
            <p:nvPr/>
          </p:nvSpPr>
          <p:spPr>
            <a:xfrm>
              <a:off x="912" y="192"/>
              <a:ext cx="864"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4400" dirty="0">
                <a:solidFill>
                  <a:schemeClr val="tx2"/>
                </a:solidFill>
              </a:endParaRPr>
            </a:p>
          </p:txBody>
        </p:sp>
        <p:sp>
          <p:nvSpPr>
            <p:cNvPr id="15386" name="Text Box 48"/>
            <p:cNvSpPr txBox="1"/>
            <p:nvPr/>
          </p:nvSpPr>
          <p:spPr>
            <a:xfrm>
              <a:off x="912" y="230"/>
              <a:ext cx="96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WinProc2</a:t>
              </a:r>
            </a:p>
          </p:txBody>
        </p:sp>
      </p:grpSp>
      <p:grpSp>
        <p:nvGrpSpPr>
          <p:cNvPr id="13361" name="Group 49"/>
          <p:cNvGrpSpPr/>
          <p:nvPr/>
        </p:nvGrpSpPr>
        <p:grpSpPr>
          <a:xfrm>
            <a:off x="5715000" y="3581400"/>
            <a:ext cx="3276600" cy="1778000"/>
            <a:chOff x="0" y="0"/>
            <a:chExt cx="2064" cy="1120"/>
          </a:xfrm>
        </p:grpSpPr>
        <p:sp>
          <p:nvSpPr>
            <p:cNvPr id="15378" name="Line 50"/>
            <p:cNvSpPr/>
            <p:nvPr/>
          </p:nvSpPr>
          <p:spPr>
            <a:xfrm>
              <a:off x="672" y="0"/>
              <a:ext cx="1392" cy="288"/>
            </a:xfrm>
            <a:prstGeom prst="line">
              <a:avLst/>
            </a:prstGeom>
            <a:ln w="28575" cap="flat" cmpd="sng">
              <a:solidFill>
                <a:schemeClr val="tx1"/>
              </a:solidFill>
              <a:prstDash val="solid"/>
              <a:headEnd type="oval" w="med" len="med"/>
              <a:tailEnd type="triangle" w="med" len="med"/>
            </a:ln>
          </p:spPr>
        </p:sp>
        <p:sp>
          <p:nvSpPr>
            <p:cNvPr id="15379" name="Line 51"/>
            <p:cNvSpPr/>
            <p:nvPr/>
          </p:nvSpPr>
          <p:spPr>
            <a:xfrm flipH="1">
              <a:off x="0" y="0"/>
              <a:ext cx="672" cy="288"/>
            </a:xfrm>
            <a:prstGeom prst="line">
              <a:avLst/>
            </a:prstGeom>
            <a:ln w="28575" cap="flat" cmpd="sng">
              <a:solidFill>
                <a:schemeClr val="tx1"/>
              </a:solidFill>
              <a:prstDash val="solid"/>
              <a:headEnd type="oval" w="med" len="med"/>
              <a:tailEnd type="triangle" w="med" len="med"/>
            </a:ln>
          </p:spPr>
        </p:sp>
        <p:sp>
          <p:nvSpPr>
            <p:cNvPr id="15380" name="Rectangle 52"/>
            <p:cNvSpPr/>
            <p:nvPr/>
          </p:nvSpPr>
          <p:spPr>
            <a:xfrm>
              <a:off x="0" y="288"/>
              <a:ext cx="2064" cy="832"/>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zh-CN" sz="2000" b="1" dirty="0">
                  <a:latin typeface="Arial" panose="020B0604020202020204" pitchFamily="34" charset="0"/>
                </a:rPr>
                <a:t>OUTPUT按钮的WinProc()</a:t>
              </a:r>
            </a:p>
            <a:p>
              <a:pPr marL="0" lvl="0" indent="0" eaLnBrk="1" hangingPunct="1">
                <a:spcBef>
                  <a:spcPct val="50000"/>
                </a:spcBef>
                <a:buNone/>
              </a:pPr>
              <a:r>
                <a:rPr lang="zh-CN" altLang="zh-CN" sz="2000" b="1" dirty="0">
                  <a:latin typeface="Arial" panose="020B0604020202020204" pitchFamily="34" charset="0"/>
                </a:rPr>
                <a:t>{case </a:t>
              </a:r>
              <a:r>
                <a:rPr lang="zh-CN" altLang="zh-CN" sz="2000" b="1" dirty="0">
                  <a:solidFill>
                    <a:srgbClr val="FF0000"/>
                  </a:solidFill>
                  <a:latin typeface="Arial" panose="020B0604020202020204" pitchFamily="34" charset="0"/>
                </a:rPr>
                <a:t>WM_MOUSEDOWN</a:t>
              </a:r>
              <a:r>
                <a:rPr lang="zh-CN" altLang="zh-CN" sz="2000" b="1" dirty="0">
                  <a:latin typeface="Arial" panose="020B0604020202020204" pitchFamily="34" charset="0"/>
                </a:rPr>
                <a:t>:</a:t>
              </a:r>
            </a:p>
            <a:p>
              <a:pPr marL="0" lvl="0" indent="0" eaLnBrk="1" hangingPunct="1">
                <a:spcBef>
                  <a:spcPct val="50000"/>
                </a:spcBef>
                <a:buNone/>
              </a:pPr>
              <a:r>
                <a:rPr lang="zh-CN" altLang="zh-CN" sz="2000" b="1" dirty="0">
                  <a:latin typeface="Arial" panose="020B0604020202020204" pitchFamily="34" charset="0"/>
                </a:rPr>
                <a:t>      OnOK(); }</a:t>
              </a:r>
            </a:p>
          </p:txBody>
        </p:sp>
      </p:grpSp>
      <p:sp>
        <p:nvSpPr>
          <p:cNvPr id="13365" name="Freeform 53"/>
          <p:cNvSpPr/>
          <p:nvPr/>
        </p:nvSpPr>
        <p:spPr>
          <a:xfrm>
            <a:off x="3352800" y="4495800"/>
            <a:ext cx="2819400" cy="609600"/>
          </a:xfrm>
          <a:custGeom>
            <a:avLst/>
            <a:gdLst/>
            <a:ahLst/>
            <a:cxnLst>
              <a:cxn ang="0">
                <a:pos x="2147483646" y="2147483646"/>
              </a:cxn>
              <a:cxn ang="0">
                <a:pos x="2147483646" y="2147483646"/>
              </a:cxn>
              <a:cxn ang="0">
                <a:pos x="0" y="0"/>
              </a:cxn>
            </a:cxnLst>
            <a:rect l="0" t="0" r="0" b="0"/>
            <a:pathLst>
              <a:path w="1824" h="624">
                <a:moveTo>
                  <a:pt x="1824" y="624"/>
                </a:moveTo>
                <a:cubicBezTo>
                  <a:pt x="1616" y="556"/>
                  <a:pt x="1408" y="488"/>
                  <a:pt x="1104" y="384"/>
                </a:cubicBezTo>
                <a:cubicBezTo>
                  <a:pt x="800" y="280"/>
                  <a:pt x="400" y="140"/>
                  <a:pt x="0" y="0"/>
                </a:cubicBezTo>
              </a:path>
            </a:pathLst>
          </a:custGeom>
          <a:noFill/>
          <a:ln w="28575" cap="flat" cmpd="sng">
            <a:solidFill>
              <a:srgbClr val="FF3300">
                <a:alpha val="100000"/>
              </a:srgbClr>
            </a:solidFill>
            <a:prstDash val="solid"/>
            <a:round/>
            <a:headEnd type="oval" w="med" len="me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331"/>
                                        </p:tgtEl>
                                        <p:attrNameLst>
                                          <p:attrName>style.visibility</p:attrName>
                                        </p:attrNameLst>
                                      </p:cBhvr>
                                      <p:to>
                                        <p:strVal val="visible"/>
                                      </p:to>
                                    </p:set>
                                    <p:anim calcmode="lin" valueType="num">
                                      <p:cBhvr additive="base">
                                        <p:cTn id="7" dur="500" fill="hold"/>
                                        <p:tgtEl>
                                          <p:spTgt spid="13331"/>
                                        </p:tgtEl>
                                        <p:attrNameLst>
                                          <p:attrName>ppt_x</p:attrName>
                                        </p:attrNameLst>
                                      </p:cBhvr>
                                      <p:tavLst>
                                        <p:tav tm="0">
                                          <p:val>
                                            <p:strVal val="1+#ppt_w/2"/>
                                          </p:val>
                                        </p:tav>
                                        <p:tav tm="100000">
                                          <p:val>
                                            <p:strVal val="#ppt_x"/>
                                          </p:val>
                                        </p:tav>
                                      </p:tavLst>
                                    </p:anim>
                                    <p:anim calcmode="lin" valueType="num">
                                      <p:cBhvr additive="base">
                                        <p:cTn id="8" dur="500" fill="hold"/>
                                        <p:tgtEl>
                                          <p:spTgt spid="13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330"/>
                                        </p:tgtEl>
                                        <p:attrNameLst>
                                          <p:attrName>style.visibility</p:attrName>
                                        </p:attrNameLst>
                                      </p:cBhvr>
                                      <p:to>
                                        <p:strVal val="visible"/>
                                      </p:to>
                                    </p:set>
                                    <p:animEffect transition="in" filter="dissolve">
                                      <p:cBhvr>
                                        <p:cTn id="13" dur="500"/>
                                        <p:tgtEl>
                                          <p:spTgt spid="133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3317"/>
                                        </p:tgtEl>
                                        <p:attrNameLst>
                                          <p:attrName>style.visibility</p:attrName>
                                        </p:attrNameLst>
                                      </p:cBhvr>
                                      <p:to>
                                        <p:strVal val="visible"/>
                                      </p:to>
                                    </p:set>
                                    <p:animEffect transition="in" filter="dissolve">
                                      <p:cBhvr>
                                        <p:cTn id="18" dur="500"/>
                                        <p:tgtEl>
                                          <p:spTgt spid="1331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336"/>
                                        </p:tgtEl>
                                        <p:attrNameLst>
                                          <p:attrName>style.visibility</p:attrName>
                                        </p:attrNameLst>
                                      </p:cBhvr>
                                      <p:to>
                                        <p:strVal val="visible"/>
                                      </p:to>
                                    </p:set>
                                    <p:animEffect transition="in" filter="dissolve">
                                      <p:cBhvr>
                                        <p:cTn id="23" dur="500"/>
                                        <p:tgtEl>
                                          <p:spTgt spid="13336"/>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p:cTn id="27" dur="1" fill="hold">
                                          <p:stCondLst>
                                            <p:cond delay="0"/>
                                          </p:stCondLst>
                                        </p:cTn>
                                        <p:tgtEl>
                                          <p:spTgt spid="13344"/>
                                        </p:tgtEl>
                                        <p:attrNameLst>
                                          <p:attrName>style.visibility</p:attrName>
                                        </p:attrNameLst>
                                      </p:cBhvr>
                                      <p:to>
                                        <p:strVal val="visible"/>
                                      </p:to>
                                    </p:set>
                                    <p:anim calcmode="lin" valueType="num">
                                      <p:cBhvr>
                                        <p:cTn id="28" dur="500" fill="hold"/>
                                        <p:tgtEl>
                                          <p:spTgt spid="13344"/>
                                        </p:tgtEl>
                                        <p:attrNameLst>
                                          <p:attrName>ppt_x</p:attrName>
                                        </p:attrNameLst>
                                      </p:cBhvr>
                                      <p:tavLst>
                                        <p:tav tm="0">
                                          <p:val>
                                            <p:strVal val="#ppt_x-#ppt_w/2"/>
                                          </p:val>
                                        </p:tav>
                                        <p:tav tm="100000">
                                          <p:val>
                                            <p:strVal val="#ppt_x"/>
                                          </p:val>
                                        </p:tav>
                                      </p:tavLst>
                                    </p:anim>
                                    <p:anim calcmode="lin" valueType="num">
                                      <p:cBhvr>
                                        <p:cTn id="29" dur="500" fill="hold"/>
                                        <p:tgtEl>
                                          <p:spTgt spid="13344"/>
                                        </p:tgtEl>
                                        <p:attrNameLst>
                                          <p:attrName>ppt_y</p:attrName>
                                        </p:attrNameLst>
                                      </p:cBhvr>
                                      <p:tavLst>
                                        <p:tav tm="0">
                                          <p:val>
                                            <p:strVal val="#ppt_y"/>
                                          </p:val>
                                        </p:tav>
                                        <p:tav tm="100000">
                                          <p:val>
                                            <p:strVal val="#ppt_y"/>
                                          </p:val>
                                        </p:tav>
                                      </p:tavLst>
                                    </p:anim>
                                    <p:anim calcmode="lin" valueType="num">
                                      <p:cBhvr>
                                        <p:cTn id="30" dur="500" fill="hold"/>
                                        <p:tgtEl>
                                          <p:spTgt spid="13344"/>
                                        </p:tgtEl>
                                        <p:attrNameLst>
                                          <p:attrName>ppt_w</p:attrName>
                                        </p:attrNameLst>
                                      </p:cBhvr>
                                      <p:tavLst>
                                        <p:tav tm="0">
                                          <p:val>
                                            <p:fltVal val="0"/>
                                          </p:val>
                                        </p:tav>
                                        <p:tav tm="100000">
                                          <p:val>
                                            <p:strVal val="#ppt_w"/>
                                          </p:val>
                                        </p:tav>
                                      </p:tavLst>
                                    </p:anim>
                                    <p:anim calcmode="lin" valueType="num">
                                      <p:cBhvr>
                                        <p:cTn id="31" dur="500" fill="hold"/>
                                        <p:tgtEl>
                                          <p:spTgt spid="1334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3348"/>
                                        </p:tgtEl>
                                        <p:attrNameLst>
                                          <p:attrName>style.visibility</p:attrName>
                                        </p:attrNameLst>
                                      </p:cBhvr>
                                      <p:to>
                                        <p:strVal val="visible"/>
                                      </p:to>
                                    </p:set>
                                    <p:animEffect transition="in" filter="dissolve">
                                      <p:cBhvr>
                                        <p:cTn id="36" dur="500"/>
                                        <p:tgtEl>
                                          <p:spTgt spid="13348"/>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nodeType="clickEffect">
                                  <p:stCondLst>
                                    <p:cond delay="0"/>
                                  </p:stCondLst>
                                  <p:childTnLst>
                                    <p:set>
                                      <p:cBhvr>
                                        <p:cTn id="40" dur="1" fill="hold">
                                          <p:stCondLst>
                                            <p:cond delay="0"/>
                                          </p:stCondLst>
                                        </p:cTn>
                                        <p:tgtEl>
                                          <p:spTgt spid="13323"/>
                                        </p:tgtEl>
                                        <p:attrNameLst>
                                          <p:attrName>style.visibility</p:attrName>
                                        </p:attrNameLst>
                                      </p:cBhvr>
                                      <p:to>
                                        <p:strVal val="visible"/>
                                      </p:to>
                                    </p:set>
                                    <p:anim calcmode="lin" valueType="num">
                                      <p:cBhvr>
                                        <p:cTn id="41" dur="500" fill="hold"/>
                                        <p:tgtEl>
                                          <p:spTgt spid="13323"/>
                                        </p:tgtEl>
                                        <p:attrNameLst>
                                          <p:attrName>ppt_x</p:attrName>
                                        </p:attrNameLst>
                                      </p:cBhvr>
                                      <p:tavLst>
                                        <p:tav tm="0">
                                          <p:val>
                                            <p:strVal val="#ppt_x-#ppt_w/2"/>
                                          </p:val>
                                        </p:tav>
                                        <p:tav tm="100000">
                                          <p:val>
                                            <p:strVal val="#ppt_x"/>
                                          </p:val>
                                        </p:tav>
                                      </p:tavLst>
                                    </p:anim>
                                    <p:anim calcmode="lin" valueType="num">
                                      <p:cBhvr>
                                        <p:cTn id="42" dur="500" fill="hold"/>
                                        <p:tgtEl>
                                          <p:spTgt spid="13323"/>
                                        </p:tgtEl>
                                        <p:attrNameLst>
                                          <p:attrName>ppt_y</p:attrName>
                                        </p:attrNameLst>
                                      </p:cBhvr>
                                      <p:tavLst>
                                        <p:tav tm="0">
                                          <p:val>
                                            <p:strVal val="#ppt_y"/>
                                          </p:val>
                                        </p:tav>
                                        <p:tav tm="100000">
                                          <p:val>
                                            <p:strVal val="#ppt_y"/>
                                          </p:val>
                                        </p:tav>
                                      </p:tavLst>
                                    </p:anim>
                                    <p:anim calcmode="lin" valueType="num">
                                      <p:cBhvr>
                                        <p:cTn id="43" dur="500" fill="hold"/>
                                        <p:tgtEl>
                                          <p:spTgt spid="13323"/>
                                        </p:tgtEl>
                                        <p:attrNameLst>
                                          <p:attrName>ppt_w</p:attrName>
                                        </p:attrNameLst>
                                      </p:cBhvr>
                                      <p:tavLst>
                                        <p:tav tm="0">
                                          <p:val>
                                            <p:fltVal val="0"/>
                                          </p:val>
                                        </p:tav>
                                        <p:tav tm="100000">
                                          <p:val>
                                            <p:strVal val="#ppt_w"/>
                                          </p:val>
                                        </p:tav>
                                      </p:tavLst>
                                    </p:anim>
                                    <p:anim calcmode="lin" valueType="num">
                                      <p:cBhvr>
                                        <p:cTn id="44" dur="500" fill="hold"/>
                                        <p:tgtEl>
                                          <p:spTgt spid="13323"/>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3339"/>
                                        </p:tgtEl>
                                        <p:attrNameLst>
                                          <p:attrName>style.visibility</p:attrName>
                                        </p:attrNameLst>
                                      </p:cBhvr>
                                      <p:to>
                                        <p:strVal val="visible"/>
                                      </p:to>
                                    </p:set>
                                    <p:animEffect transition="in" filter="dissolve">
                                      <p:cBhvr>
                                        <p:cTn id="49" dur="500"/>
                                        <p:tgtEl>
                                          <p:spTgt spid="13339"/>
                                        </p:tgtEl>
                                      </p:cBhvr>
                                    </p:animEffect>
                                  </p:childTnLst>
                                </p:cTn>
                              </p:par>
                            </p:childTnLst>
                          </p:cTn>
                        </p:par>
                      </p:childTnLst>
                    </p:cTn>
                  </p:par>
                  <p:par>
                    <p:cTn id="50" fill="hold">
                      <p:stCondLst>
                        <p:cond delay="indefinite"/>
                      </p:stCondLst>
                      <p:childTnLst>
                        <p:par>
                          <p:cTn id="51" fill="hold">
                            <p:stCondLst>
                              <p:cond delay="0"/>
                            </p:stCondLst>
                            <p:childTnLst>
                              <p:par>
                                <p:cTn id="52" presetID="17" presetClass="entr" presetSubtype="1" fill="hold" nodeType="clickEffect">
                                  <p:stCondLst>
                                    <p:cond delay="0"/>
                                  </p:stCondLst>
                                  <p:childTnLst>
                                    <p:set>
                                      <p:cBhvr>
                                        <p:cTn id="53" dur="1" fill="hold">
                                          <p:stCondLst>
                                            <p:cond delay="0"/>
                                          </p:stCondLst>
                                        </p:cTn>
                                        <p:tgtEl>
                                          <p:spTgt spid="13354"/>
                                        </p:tgtEl>
                                        <p:attrNameLst>
                                          <p:attrName>style.visibility</p:attrName>
                                        </p:attrNameLst>
                                      </p:cBhvr>
                                      <p:to>
                                        <p:strVal val="visible"/>
                                      </p:to>
                                    </p:set>
                                    <p:anim calcmode="lin" valueType="num">
                                      <p:cBhvr>
                                        <p:cTn id="54" dur="500" fill="hold"/>
                                        <p:tgtEl>
                                          <p:spTgt spid="13354"/>
                                        </p:tgtEl>
                                        <p:attrNameLst>
                                          <p:attrName>ppt_x</p:attrName>
                                        </p:attrNameLst>
                                      </p:cBhvr>
                                      <p:tavLst>
                                        <p:tav tm="0">
                                          <p:val>
                                            <p:strVal val="#ppt_x"/>
                                          </p:val>
                                        </p:tav>
                                        <p:tav tm="100000">
                                          <p:val>
                                            <p:strVal val="#ppt_x"/>
                                          </p:val>
                                        </p:tav>
                                      </p:tavLst>
                                    </p:anim>
                                    <p:anim calcmode="lin" valueType="num">
                                      <p:cBhvr>
                                        <p:cTn id="55" dur="500" fill="hold"/>
                                        <p:tgtEl>
                                          <p:spTgt spid="13354"/>
                                        </p:tgtEl>
                                        <p:attrNameLst>
                                          <p:attrName>ppt_y</p:attrName>
                                        </p:attrNameLst>
                                      </p:cBhvr>
                                      <p:tavLst>
                                        <p:tav tm="0">
                                          <p:val>
                                            <p:strVal val="#ppt_y-#ppt_h/2"/>
                                          </p:val>
                                        </p:tav>
                                        <p:tav tm="100000">
                                          <p:val>
                                            <p:strVal val="#ppt_y"/>
                                          </p:val>
                                        </p:tav>
                                      </p:tavLst>
                                    </p:anim>
                                    <p:anim calcmode="lin" valueType="num">
                                      <p:cBhvr>
                                        <p:cTn id="56" dur="500" fill="hold"/>
                                        <p:tgtEl>
                                          <p:spTgt spid="13354"/>
                                        </p:tgtEl>
                                        <p:attrNameLst>
                                          <p:attrName>ppt_w</p:attrName>
                                        </p:attrNameLst>
                                      </p:cBhvr>
                                      <p:tavLst>
                                        <p:tav tm="0">
                                          <p:val>
                                            <p:strVal val="#ppt_w"/>
                                          </p:val>
                                        </p:tav>
                                        <p:tav tm="100000">
                                          <p:val>
                                            <p:strVal val="#ppt_w"/>
                                          </p:val>
                                        </p:tav>
                                      </p:tavLst>
                                    </p:anim>
                                    <p:anim calcmode="lin" valueType="num">
                                      <p:cBhvr>
                                        <p:cTn id="57" dur="500" fill="hold"/>
                                        <p:tgtEl>
                                          <p:spTgt spid="13354"/>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7" presetClass="entr" presetSubtype="1" fill="hold" nodeType="clickEffect">
                                  <p:stCondLst>
                                    <p:cond delay="0"/>
                                  </p:stCondLst>
                                  <p:childTnLst>
                                    <p:set>
                                      <p:cBhvr>
                                        <p:cTn id="61" dur="1" fill="hold">
                                          <p:stCondLst>
                                            <p:cond delay="0"/>
                                          </p:stCondLst>
                                        </p:cTn>
                                        <p:tgtEl>
                                          <p:spTgt spid="13361"/>
                                        </p:tgtEl>
                                        <p:attrNameLst>
                                          <p:attrName>style.visibility</p:attrName>
                                        </p:attrNameLst>
                                      </p:cBhvr>
                                      <p:to>
                                        <p:strVal val="visible"/>
                                      </p:to>
                                    </p:set>
                                    <p:anim calcmode="lin" valueType="num">
                                      <p:cBhvr>
                                        <p:cTn id="62" dur="500" fill="hold"/>
                                        <p:tgtEl>
                                          <p:spTgt spid="13361"/>
                                        </p:tgtEl>
                                        <p:attrNameLst>
                                          <p:attrName>ppt_x</p:attrName>
                                        </p:attrNameLst>
                                      </p:cBhvr>
                                      <p:tavLst>
                                        <p:tav tm="0">
                                          <p:val>
                                            <p:strVal val="#ppt_x"/>
                                          </p:val>
                                        </p:tav>
                                        <p:tav tm="100000">
                                          <p:val>
                                            <p:strVal val="#ppt_x"/>
                                          </p:val>
                                        </p:tav>
                                      </p:tavLst>
                                    </p:anim>
                                    <p:anim calcmode="lin" valueType="num">
                                      <p:cBhvr>
                                        <p:cTn id="63" dur="500" fill="hold"/>
                                        <p:tgtEl>
                                          <p:spTgt spid="13361"/>
                                        </p:tgtEl>
                                        <p:attrNameLst>
                                          <p:attrName>ppt_y</p:attrName>
                                        </p:attrNameLst>
                                      </p:cBhvr>
                                      <p:tavLst>
                                        <p:tav tm="0">
                                          <p:val>
                                            <p:strVal val="#ppt_y-#ppt_h/2"/>
                                          </p:val>
                                        </p:tav>
                                        <p:tav tm="100000">
                                          <p:val>
                                            <p:strVal val="#ppt_y"/>
                                          </p:val>
                                        </p:tav>
                                      </p:tavLst>
                                    </p:anim>
                                    <p:anim calcmode="lin" valueType="num">
                                      <p:cBhvr>
                                        <p:cTn id="64" dur="500" fill="hold"/>
                                        <p:tgtEl>
                                          <p:spTgt spid="13361"/>
                                        </p:tgtEl>
                                        <p:attrNameLst>
                                          <p:attrName>ppt_w</p:attrName>
                                        </p:attrNameLst>
                                      </p:cBhvr>
                                      <p:tavLst>
                                        <p:tav tm="0">
                                          <p:val>
                                            <p:strVal val="#ppt_w"/>
                                          </p:val>
                                        </p:tav>
                                        <p:tav tm="100000">
                                          <p:val>
                                            <p:strVal val="#ppt_w"/>
                                          </p:val>
                                        </p:tav>
                                      </p:tavLst>
                                    </p:anim>
                                    <p:anim calcmode="lin" valueType="num">
                                      <p:cBhvr>
                                        <p:cTn id="65" dur="500" fill="hold"/>
                                        <p:tgtEl>
                                          <p:spTgt spid="13361"/>
                                        </p:tgtEl>
                                        <p:attrNameLst>
                                          <p:attrName>ppt_h</p:attrName>
                                        </p:attrNameLst>
                                      </p:cBhvr>
                                      <p:tavLst>
                                        <p:tav tm="0">
                                          <p:val>
                                            <p:fltVal val="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2" fill="hold" nodeType="clickEffect">
                                  <p:stCondLst>
                                    <p:cond delay="0"/>
                                  </p:stCondLst>
                                  <p:childTnLst>
                                    <p:set>
                                      <p:cBhvr>
                                        <p:cTn id="69" dur="1" fill="hold">
                                          <p:stCondLst>
                                            <p:cond delay="0"/>
                                          </p:stCondLst>
                                        </p:cTn>
                                        <p:tgtEl>
                                          <p:spTgt spid="13365"/>
                                        </p:tgtEl>
                                        <p:attrNameLst>
                                          <p:attrName>style.visibility</p:attrName>
                                        </p:attrNameLst>
                                      </p:cBhvr>
                                      <p:to>
                                        <p:strVal val="visible"/>
                                      </p:to>
                                    </p:set>
                                    <p:anim calcmode="lin" valueType="num">
                                      <p:cBhvr>
                                        <p:cTn id="70" dur="500" fill="hold"/>
                                        <p:tgtEl>
                                          <p:spTgt spid="13365"/>
                                        </p:tgtEl>
                                        <p:attrNameLst>
                                          <p:attrName>ppt_x</p:attrName>
                                        </p:attrNameLst>
                                      </p:cBhvr>
                                      <p:tavLst>
                                        <p:tav tm="0">
                                          <p:val>
                                            <p:strVal val="#ppt_x+#ppt_w/2"/>
                                          </p:val>
                                        </p:tav>
                                        <p:tav tm="100000">
                                          <p:val>
                                            <p:strVal val="#ppt_x"/>
                                          </p:val>
                                        </p:tav>
                                      </p:tavLst>
                                    </p:anim>
                                    <p:anim calcmode="lin" valueType="num">
                                      <p:cBhvr>
                                        <p:cTn id="71" dur="500" fill="hold"/>
                                        <p:tgtEl>
                                          <p:spTgt spid="13365"/>
                                        </p:tgtEl>
                                        <p:attrNameLst>
                                          <p:attrName>ppt_y</p:attrName>
                                        </p:attrNameLst>
                                      </p:cBhvr>
                                      <p:tavLst>
                                        <p:tav tm="0">
                                          <p:val>
                                            <p:strVal val="#ppt_y"/>
                                          </p:val>
                                        </p:tav>
                                        <p:tav tm="100000">
                                          <p:val>
                                            <p:strVal val="#ppt_y"/>
                                          </p:val>
                                        </p:tav>
                                      </p:tavLst>
                                    </p:anim>
                                    <p:anim calcmode="lin" valueType="num">
                                      <p:cBhvr>
                                        <p:cTn id="72" dur="500" fill="hold"/>
                                        <p:tgtEl>
                                          <p:spTgt spid="13365"/>
                                        </p:tgtEl>
                                        <p:attrNameLst>
                                          <p:attrName>ppt_w</p:attrName>
                                        </p:attrNameLst>
                                      </p:cBhvr>
                                      <p:tavLst>
                                        <p:tav tm="0">
                                          <p:val>
                                            <p:fltVal val="0"/>
                                          </p:val>
                                        </p:tav>
                                        <p:tav tm="100000">
                                          <p:val>
                                            <p:strVal val="#ppt_w"/>
                                          </p:val>
                                        </p:tav>
                                      </p:tavLst>
                                    </p:anim>
                                    <p:anim calcmode="lin" valueType="num">
                                      <p:cBhvr>
                                        <p:cTn id="73" dur="500" fill="hold"/>
                                        <p:tgtEl>
                                          <p:spTgt spid="13365"/>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3335"/>
                                        </p:tgtEl>
                                        <p:attrNameLst>
                                          <p:attrName>style.visibility</p:attrName>
                                        </p:attrNameLst>
                                      </p:cBhvr>
                                      <p:to>
                                        <p:strVal val="visible"/>
                                      </p:to>
                                    </p:set>
                                    <p:animEffect transition="in" filter="dissolve">
                                      <p:cBhvr>
                                        <p:cTn id="78" dur="500"/>
                                        <p:tgtEl>
                                          <p:spTgt spid="13335"/>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13314"/>
                                        </p:tgtEl>
                                        <p:attrNameLst>
                                          <p:attrName>style.visibility</p:attrName>
                                        </p:attrNameLst>
                                      </p:cBhvr>
                                      <p:to>
                                        <p:strVal val="visible"/>
                                      </p:to>
                                    </p:set>
                                    <p:animEffect transition="in" filter="dissolve">
                                      <p:cBhvr>
                                        <p:cTn id="83"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0" grpId="0"/>
      <p:bldP spid="1333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2df9ec3f-a72c-4c92-be8b-c7765b3220dd"/>
  <p:tag name="COMMONDATA" val="eyJoZGlkIjoiMWRlYThkMGE4ZDk1OTBjYTZlZWYxNWI1NTc4NTNmODkifQ=="/>
</p:tagLst>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44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44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10078</Words>
  <Application>Microsoft Office PowerPoint</Application>
  <PresentationFormat>全屏显示(4:3)</PresentationFormat>
  <Paragraphs>907</Paragraphs>
  <Slides>69</Slides>
  <Notes>60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82" baseType="lpstr">
      <vt:lpstr>-apple-system</vt:lpstr>
      <vt:lpstr>inherit</vt:lpstr>
      <vt:lpstr>San Francisco</vt:lpstr>
      <vt:lpstr>等线</vt:lpstr>
      <vt:lpstr>黑体</vt:lpstr>
      <vt:lpstr>华文新魏</vt:lpstr>
      <vt:lpstr>宋体</vt:lpstr>
      <vt:lpstr>Arial</vt:lpstr>
      <vt:lpstr>Symbol</vt:lpstr>
      <vt:lpstr>Times New Roman</vt:lpstr>
      <vt:lpstr>Wingdings</vt:lpstr>
      <vt:lpstr>Notebook</vt:lpstr>
      <vt:lpstr>Visio.Drawing.11</vt:lpstr>
      <vt:lpstr> 操作系统设计与实现</vt:lpstr>
      <vt:lpstr>PowerPoint 演示文稿</vt:lpstr>
      <vt:lpstr>基本内容</vt:lpstr>
      <vt:lpstr>2.1  操作系统服务</vt:lpstr>
      <vt:lpstr>系统接口—用户通过它来使用操作系统</vt:lpstr>
      <vt:lpstr>2.2  操作系统的用户界面</vt:lpstr>
      <vt:lpstr>PowerPoint 演示文稿</vt:lpstr>
      <vt:lpstr>2.2  操作系统的用户界面</vt:lpstr>
      <vt:lpstr>图形用户界面GUI是怎么回事?</vt:lpstr>
      <vt:lpstr>2.2  操作系统的用户界面</vt:lpstr>
      <vt:lpstr>总结前述最重要的概念</vt:lpstr>
      <vt:lpstr>怎么实现系统调用?</vt:lpstr>
      <vt:lpstr>硬件提供了“主动进入内核的方法”</vt:lpstr>
      <vt:lpstr>系统调用的处理过程</vt:lpstr>
      <vt:lpstr>系统调用展开执行示例</vt:lpstr>
      <vt:lpstr>系统调用展开执行示例</vt:lpstr>
      <vt:lpstr>2.3  系统调用</vt:lpstr>
      <vt:lpstr>2.3  系统调用</vt:lpstr>
      <vt:lpstr>2.4 系统调用类型</vt:lpstr>
      <vt:lpstr>2.5 系统程序</vt:lpstr>
      <vt:lpstr>2.5 系统程序</vt:lpstr>
      <vt:lpstr>2.6 操作系统结构</vt:lpstr>
      <vt:lpstr>2.6 操作系统结构</vt:lpstr>
      <vt:lpstr>2.6 操作系统结构</vt:lpstr>
      <vt:lpstr>2.6 操作系统结构</vt:lpstr>
      <vt:lpstr>2.6 操作系统结构</vt:lpstr>
      <vt:lpstr>2.6 操作系统结构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基本内容</dc:title>
  <dc:creator/>
  <cp:lastModifiedBy>峰 王</cp:lastModifiedBy>
  <cp:revision>412</cp:revision>
  <dcterms:created xsi:type="dcterms:W3CDTF">2023-04-09T22:21:00Z</dcterms:created>
  <dcterms:modified xsi:type="dcterms:W3CDTF">2023-06-18T12:03:41Z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303148E8C1F1440693CB475C48B68F4B_13</vt:lpwstr>
  </property>
  <property fmtid="{D5CDD505-2E9C-101B-9397-08002B2CF9AE}" pid="3" name="KSOProductBuildVer">
    <vt:lpwstr>2052-11.1.0.14036</vt:lpwstr>
  </property>
</Properties>
</file>